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8" r:id="rId3"/>
    <p:sldId id="259" r:id="rId4"/>
    <p:sldId id="261" r:id="rId5"/>
    <p:sldId id="263" r:id="rId6"/>
    <p:sldId id="264" r:id="rId7"/>
    <p:sldId id="265" r:id="rId8"/>
    <p:sldId id="266" r:id="rId9"/>
    <p:sldId id="267" r:id="rId10"/>
    <p:sldId id="268" r:id="rId11"/>
    <p:sldId id="269" r:id="rId12"/>
    <p:sldId id="270"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5" autoAdjust="0"/>
    <p:restoredTop sz="94707" autoAdjust="0"/>
  </p:normalViewPr>
  <p:slideViewPr>
    <p:cSldViewPr>
      <p:cViewPr>
        <p:scale>
          <a:sx n="89" d="100"/>
          <a:sy n="89" d="100"/>
        </p:scale>
        <p:origin x="-324" y="7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2E8EEF8-8E44-4232-8A5F-497C406495DB}" type="datetimeFigureOut">
              <a:rPr lang="fr-FR" smtClean="0"/>
              <a:pPr/>
              <a:t>22/06/2020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0D5921E-687D-4928-9BC1-FF8F02DCDFC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2E8EEF8-8E44-4232-8A5F-497C406495DB}" type="datetimeFigureOut">
              <a:rPr lang="fr-FR" smtClean="0"/>
              <a:pPr/>
              <a:t>22/06/2020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0D5921E-687D-4928-9BC1-FF8F02DCDFC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2E8EEF8-8E44-4232-8A5F-497C406495DB}" type="datetimeFigureOut">
              <a:rPr lang="fr-FR" smtClean="0"/>
              <a:pPr/>
              <a:t>22/06/2020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0D5921E-687D-4928-9BC1-FF8F02DCDFC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2E8EEF8-8E44-4232-8A5F-497C406495DB}" type="datetimeFigureOut">
              <a:rPr lang="fr-FR" smtClean="0"/>
              <a:pPr/>
              <a:t>22/06/2020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0D5921E-687D-4928-9BC1-FF8F02DCDFC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2E8EEF8-8E44-4232-8A5F-497C406495DB}" type="datetimeFigureOut">
              <a:rPr lang="fr-FR" smtClean="0"/>
              <a:pPr/>
              <a:t>22/06/2020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0D5921E-687D-4928-9BC1-FF8F02DCDFC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2E8EEF8-8E44-4232-8A5F-497C406495DB}" type="datetimeFigureOut">
              <a:rPr lang="fr-FR" smtClean="0"/>
              <a:pPr/>
              <a:t>22/06/2020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0D5921E-687D-4928-9BC1-FF8F02DCDFC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2E8EEF8-8E44-4232-8A5F-497C406495DB}" type="datetimeFigureOut">
              <a:rPr lang="fr-FR" smtClean="0"/>
              <a:pPr/>
              <a:t>22/06/2020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0D5921E-687D-4928-9BC1-FF8F02DCDFC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42E8EEF8-8E44-4232-8A5F-497C406495DB}" type="datetimeFigureOut">
              <a:rPr lang="fr-FR" smtClean="0"/>
              <a:pPr/>
              <a:t>22/06/2020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0D5921E-687D-4928-9BC1-FF8F02DCDFC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2E8EEF8-8E44-4232-8A5F-497C406495DB}" type="datetimeFigureOut">
              <a:rPr lang="fr-FR" smtClean="0"/>
              <a:pPr/>
              <a:t>22/06/2020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0D5921E-687D-4928-9BC1-FF8F02DCDFC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2E8EEF8-8E44-4232-8A5F-497C406495DB}" type="datetimeFigureOut">
              <a:rPr lang="fr-FR" smtClean="0"/>
              <a:pPr/>
              <a:t>22/06/2020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0D5921E-687D-4928-9BC1-FF8F02DCDFC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2E8EEF8-8E44-4232-8A5F-497C406495DB}" type="datetimeFigureOut">
              <a:rPr lang="fr-FR" smtClean="0"/>
              <a:pPr/>
              <a:t>22/06/2020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0D5921E-687D-4928-9BC1-FF8F02DCDFC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E8EEF8-8E44-4232-8A5F-497C406495DB}" type="datetimeFigureOut">
              <a:rPr lang="fr-FR" smtClean="0"/>
              <a:pPr/>
              <a:t>22/06/2020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D5921E-687D-4928-9BC1-FF8F02DCDFC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2143116"/>
            <a:ext cx="7772400" cy="941385"/>
          </a:xfrm>
          <a:solidFill>
            <a:srgbClr val="FFFF00"/>
          </a:solidFill>
        </p:spPr>
        <p:style>
          <a:lnRef idx="2">
            <a:schemeClr val="dk1"/>
          </a:lnRef>
          <a:fillRef idx="1">
            <a:schemeClr val="lt1"/>
          </a:fillRef>
          <a:effectRef idx="0">
            <a:schemeClr val="dk1"/>
          </a:effectRef>
          <a:fontRef idx="minor">
            <a:schemeClr val="dk1"/>
          </a:fontRef>
        </p:style>
        <p:txBody>
          <a:bodyPr/>
          <a:lstStyle/>
          <a:p>
            <a:r>
              <a:rPr lang="fr-FR" b="1" dirty="0" smtClean="0">
                <a:solidFill>
                  <a:srgbClr val="C00000"/>
                </a:solidFill>
              </a:rPr>
              <a:t>La moelle; centre réflexe</a:t>
            </a:r>
            <a:endParaRPr lang="fr-FR" b="1" dirty="0">
              <a:solidFill>
                <a:srgbClr val="C00000"/>
              </a:solidFill>
            </a:endParaRPr>
          </a:p>
        </p:txBody>
      </p:sp>
      <p:sp>
        <p:nvSpPr>
          <p:cNvPr id="3" name="Sous-titre 2"/>
          <p:cNvSpPr>
            <a:spLocks noGrp="1"/>
          </p:cNvSpPr>
          <p:nvPr>
            <p:ph type="subTitle" idx="1"/>
          </p:nvPr>
        </p:nvSpPr>
        <p:spPr>
          <a:xfrm>
            <a:off x="1428728" y="3571876"/>
            <a:ext cx="6400800" cy="2609856"/>
          </a:xfrm>
        </p:spPr>
        <p:txBody>
          <a:bodyPr>
            <a:normAutofit fontScale="92500" lnSpcReduction="20000"/>
          </a:bodyPr>
          <a:lstStyle/>
          <a:p>
            <a:r>
              <a:rPr lang="fr-FR" sz="3000" b="1" dirty="0" smtClean="0">
                <a:solidFill>
                  <a:schemeClr val="tx1"/>
                </a:solidFill>
              </a:rPr>
              <a:t>Pr </a:t>
            </a:r>
            <a:r>
              <a:rPr lang="fr-FR" sz="3000" b="1" dirty="0" err="1" smtClean="0">
                <a:solidFill>
                  <a:schemeClr val="tx1"/>
                </a:solidFill>
              </a:rPr>
              <a:t>H.Himeur</a:t>
            </a:r>
            <a:endParaRPr lang="fr-FR" sz="3000" dirty="0" smtClean="0">
              <a:solidFill>
                <a:schemeClr val="tx1"/>
              </a:solidFill>
            </a:endParaRPr>
          </a:p>
          <a:p>
            <a:r>
              <a:rPr lang="fr-FR" sz="2400" dirty="0" smtClean="0">
                <a:solidFill>
                  <a:schemeClr val="tx1"/>
                </a:solidFill>
              </a:rPr>
              <a:t>Service de Neurochirurgie</a:t>
            </a:r>
          </a:p>
          <a:p>
            <a:pPr>
              <a:buFontTx/>
              <a:buChar char="-"/>
            </a:pPr>
            <a:r>
              <a:rPr lang="fr-FR" sz="2400" dirty="0" smtClean="0">
                <a:solidFill>
                  <a:schemeClr val="tx1"/>
                </a:solidFill>
              </a:rPr>
              <a:t>CHU de </a:t>
            </a:r>
            <a:r>
              <a:rPr lang="fr-FR" sz="2400" dirty="0" err="1" smtClean="0">
                <a:solidFill>
                  <a:schemeClr val="tx1"/>
                </a:solidFill>
              </a:rPr>
              <a:t>Béjaia</a:t>
            </a:r>
            <a:r>
              <a:rPr lang="fr-FR" sz="2400" dirty="0" smtClean="0">
                <a:solidFill>
                  <a:schemeClr val="tx1"/>
                </a:solidFill>
              </a:rPr>
              <a:t> –</a:t>
            </a:r>
          </a:p>
          <a:p>
            <a:endParaRPr lang="fr-FR" dirty="0" smtClean="0">
              <a:solidFill>
                <a:schemeClr val="tx1"/>
              </a:solidFill>
            </a:endParaRPr>
          </a:p>
          <a:p>
            <a:endParaRPr lang="fr-FR" dirty="0" smtClean="0">
              <a:solidFill>
                <a:schemeClr val="tx1"/>
              </a:solidFill>
            </a:endParaRPr>
          </a:p>
          <a:p>
            <a:r>
              <a:rPr lang="fr-FR" sz="2600" u="sng" dirty="0" smtClean="0">
                <a:solidFill>
                  <a:schemeClr val="tx1"/>
                </a:solidFill>
              </a:rPr>
              <a:t>juin 2020</a:t>
            </a:r>
            <a:endParaRPr lang="fr-FR" sz="2600" u="sng" dirty="0">
              <a:solidFill>
                <a:schemeClr val="tx1"/>
              </a:solidFill>
            </a:endParaRPr>
          </a:p>
        </p:txBody>
      </p:sp>
      <p:sp>
        <p:nvSpPr>
          <p:cNvPr id="4" name="ZoneTexte 3"/>
          <p:cNvSpPr txBox="1"/>
          <p:nvPr/>
        </p:nvSpPr>
        <p:spPr>
          <a:xfrm>
            <a:off x="2143108" y="214290"/>
            <a:ext cx="4429156" cy="1538883"/>
          </a:xfrm>
          <a:prstGeom prst="rect">
            <a:avLst/>
          </a:prstGeom>
          <a:noFill/>
        </p:spPr>
        <p:txBody>
          <a:bodyPr wrap="square" rtlCol="0">
            <a:spAutoFit/>
          </a:bodyPr>
          <a:lstStyle/>
          <a:p>
            <a:pPr algn="ctr"/>
            <a:r>
              <a:rPr lang="fr-FR" sz="2000" b="1" u="sng" dirty="0" smtClean="0"/>
              <a:t>Université de </a:t>
            </a:r>
            <a:r>
              <a:rPr lang="fr-FR" sz="2000" b="1" u="sng" dirty="0" smtClean="0"/>
              <a:t>Bejaïa</a:t>
            </a:r>
            <a:endParaRPr lang="fr-FR" sz="2000" b="1" u="sng" dirty="0" smtClean="0"/>
          </a:p>
          <a:p>
            <a:pPr algn="ctr"/>
            <a:r>
              <a:rPr lang="fr-FR" sz="2000" b="1" u="sng" dirty="0" smtClean="0"/>
              <a:t>Faculté de Médecine</a:t>
            </a:r>
          </a:p>
          <a:p>
            <a:pPr algn="ctr"/>
            <a:endParaRPr lang="fr-FR" b="1" u="sng" dirty="0" smtClean="0"/>
          </a:p>
          <a:p>
            <a:pPr algn="ctr"/>
            <a:r>
              <a:rPr lang="fr-FR" b="1" u="sng" dirty="0" smtClean="0"/>
              <a:t> </a:t>
            </a:r>
          </a:p>
          <a:p>
            <a:pPr algn="ctr"/>
            <a:r>
              <a:rPr lang="fr-FR" b="1" u="sng" dirty="0" smtClean="0"/>
              <a:t>Module de Physiologie</a:t>
            </a:r>
            <a:endParaRPr lang="fr-FR" b="1" u="sng"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500034" y="285728"/>
            <a:ext cx="8286776" cy="651420"/>
          </a:xfrm>
          <a:prstGeom prst="rect">
            <a:avLst/>
          </a:prstGeom>
          <a:solidFill>
            <a:schemeClr val="accent6">
              <a:lumMod val="60000"/>
              <a:lumOff val="4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450708" tIns="126960" rIns="91440" bIns="0" numCol="1" anchor="ctr" anchorCtr="0" compatLnSpc="1">
            <a:prstTxWarp prst="textNoShape">
              <a:avLst/>
            </a:prstTxWarp>
            <a:spAutoFit/>
          </a:bodyPr>
          <a:lstStyle/>
          <a:p>
            <a:pPr marL="0" marR="0" lvl="2" algn="l" defTabSz="914400" rtl="0" eaLnBrk="1" fontAlgn="base" latinLnBrk="0" hangingPunct="1">
              <a:lnSpc>
                <a:spcPct val="100000"/>
              </a:lnSpc>
              <a:spcBef>
                <a:spcPct val="0"/>
              </a:spcBef>
              <a:spcAft>
                <a:spcPct val="0"/>
              </a:spcAft>
              <a:buClrTx/>
              <a:buSzTx/>
              <a:tabLst/>
            </a:pPr>
            <a:r>
              <a:rPr kumimoji="0" lang="fr-FR" sz="1600" b="1" i="0" u="sng" strike="noStrike" cap="none" normalizeH="0" baseline="0" dirty="0" smtClean="0">
                <a:ln>
                  <a:noFill/>
                </a:ln>
                <a:solidFill>
                  <a:schemeClr val="tx1"/>
                </a:solidFill>
                <a:effectLst/>
                <a:latin typeface="Verdana" pitchFamily="34" charset="0"/>
                <a:ea typeface="Times New Roman" pitchFamily="18" charset="0"/>
                <a:cs typeface="Times New Roman" pitchFamily="18" charset="0"/>
              </a:rPr>
              <a:t>A. Mise en évidence du contrôle segmentaire par le tronc cérébral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428596" y="1071546"/>
            <a:ext cx="4786346" cy="550920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1" u="sng" strike="noStrike" cap="none" normalizeH="0" baseline="0" dirty="0" smtClean="0">
                <a:ln>
                  <a:noFill/>
                </a:ln>
                <a:solidFill>
                  <a:srgbClr val="FF0000"/>
                </a:solidFill>
                <a:effectLst/>
                <a:latin typeface="Arial" pitchFamily="34" charset="0"/>
                <a:ea typeface="Calibri" pitchFamily="34" charset="0"/>
                <a:cs typeface="Arial" pitchFamily="34" charset="0"/>
              </a:rPr>
              <a:t>Rigidit</a:t>
            </a:r>
            <a:r>
              <a:rPr kumimoji="0" lang="fr-FR" sz="1600" b="1" i="1" u="sng" strike="noStrike" cap="none" normalizeH="0" baseline="0" dirty="0" smtClean="0">
                <a:ln>
                  <a:noFill/>
                </a:ln>
                <a:solidFill>
                  <a:srgbClr val="FF0000"/>
                </a:solidFill>
                <a:effectLst/>
                <a:latin typeface="Calibri"/>
                <a:ea typeface="Calibri" pitchFamily="34" charset="0"/>
                <a:cs typeface="Arial" pitchFamily="34" charset="0"/>
              </a:rPr>
              <a:t>é</a:t>
            </a:r>
            <a:r>
              <a:rPr kumimoji="0" lang="fr-FR" sz="1600" b="1" i="1" u="sng" strike="noStrike" cap="none" normalizeH="0" baseline="0" dirty="0" smtClean="0">
                <a:ln>
                  <a:noFill/>
                </a:ln>
                <a:solidFill>
                  <a:srgbClr val="FF0000"/>
                </a:solidFill>
                <a:effectLst/>
                <a:latin typeface="Arial" pitchFamily="34" charset="0"/>
                <a:ea typeface="Calibri" pitchFamily="34" charset="0"/>
                <a:cs typeface="Arial" pitchFamily="34" charset="0"/>
              </a:rPr>
              <a:t> de d</a:t>
            </a:r>
            <a:r>
              <a:rPr kumimoji="0" lang="fr-FR" sz="1600" b="1" i="1" u="sng" strike="noStrike" cap="none" normalizeH="0" baseline="0" dirty="0" smtClean="0">
                <a:ln>
                  <a:noFill/>
                </a:ln>
                <a:solidFill>
                  <a:srgbClr val="FF0000"/>
                </a:solidFill>
                <a:effectLst/>
                <a:latin typeface="Calibri"/>
                <a:ea typeface="Calibri" pitchFamily="34" charset="0"/>
                <a:cs typeface="Arial" pitchFamily="34" charset="0"/>
              </a:rPr>
              <a:t>é</a:t>
            </a:r>
            <a:r>
              <a:rPr kumimoji="0" lang="fr-FR" sz="1600" b="1" i="1" u="sng" strike="noStrike" cap="none" normalizeH="0" baseline="0" dirty="0" smtClean="0">
                <a:ln>
                  <a:noFill/>
                </a:ln>
                <a:solidFill>
                  <a:srgbClr val="FF0000"/>
                </a:solidFill>
                <a:effectLst/>
                <a:latin typeface="Arial" pitchFamily="34" charset="0"/>
                <a:ea typeface="Calibri" pitchFamily="34" charset="0"/>
                <a:cs typeface="Arial" pitchFamily="34" charset="0"/>
              </a:rPr>
              <a:t>c</a:t>
            </a:r>
            <a:r>
              <a:rPr kumimoji="0" lang="fr-FR" sz="1600" b="1" i="1" u="sng" strike="noStrike" cap="none" normalizeH="0" baseline="0" dirty="0" smtClean="0">
                <a:ln>
                  <a:noFill/>
                </a:ln>
                <a:solidFill>
                  <a:srgbClr val="FF0000"/>
                </a:solidFill>
                <a:effectLst/>
                <a:latin typeface="Calibri"/>
                <a:ea typeface="Calibri" pitchFamily="34" charset="0"/>
                <a:cs typeface="Arial" pitchFamily="34" charset="0"/>
              </a:rPr>
              <a:t>é</a:t>
            </a:r>
            <a:r>
              <a:rPr kumimoji="0" lang="fr-FR" sz="1600" b="1" i="1" u="sng" strike="noStrike" cap="none" normalizeH="0" baseline="0" dirty="0" smtClean="0">
                <a:ln>
                  <a:noFill/>
                </a:ln>
                <a:solidFill>
                  <a:srgbClr val="FF0000"/>
                </a:solidFill>
                <a:effectLst/>
                <a:latin typeface="Arial" pitchFamily="34" charset="0"/>
                <a:ea typeface="Calibri" pitchFamily="34" charset="0"/>
                <a:cs typeface="Arial" pitchFamily="34" charset="0"/>
              </a:rPr>
              <a:t>r</a:t>
            </a:r>
            <a:r>
              <a:rPr kumimoji="0" lang="fr-FR" sz="1600" b="1" i="1" u="sng" strike="noStrike" cap="none" normalizeH="0" baseline="0" dirty="0" smtClean="0">
                <a:ln>
                  <a:noFill/>
                </a:ln>
                <a:solidFill>
                  <a:srgbClr val="FF0000"/>
                </a:solidFill>
                <a:effectLst/>
                <a:latin typeface="Calibri"/>
                <a:ea typeface="Calibri" pitchFamily="34" charset="0"/>
                <a:cs typeface="Arial" pitchFamily="34" charset="0"/>
              </a:rPr>
              <a:t>é</a:t>
            </a:r>
            <a:r>
              <a:rPr kumimoji="0" lang="fr-FR" sz="1600" b="1" i="1" u="sng" strike="noStrike" cap="none" normalizeH="0" baseline="0" dirty="0" smtClean="0">
                <a:ln>
                  <a:noFill/>
                </a:ln>
                <a:solidFill>
                  <a:srgbClr val="FF0000"/>
                </a:solidFill>
                <a:effectLst/>
                <a:latin typeface="Arial" pitchFamily="34" charset="0"/>
                <a:ea typeface="Calibri" pitchFamily="34" charset="0"/>
                <a:cs typeface="Arial" pitchFamily="34" charset="0"/>
              </a:rPr>
              <a:t>bration</a:t>
            </a:r>
            <a:r>
              <a:rPr kumimoji="0" lang="fr-FR" sz="1600" b="1" i="1" u="sng" strike="noStrike" cap="none" normalizeH="0" baseline="0" dirty="0" smtClean="0">
                <a:ln>
                  <a:noFill/>
                </a:ln>
                <a:solidFill>
                  <a:srgbClr val="FF0000"/>
                </a:solidFill>
                <a:effectLst/>
                <a:latin typeface="Calibri"/>
                <a:ea typeface="Calibri" pitchFamily="34" charset="0"/>
                <a:cs typeface="Arial" pitchFamily="34" charset="0"/>
              </a:rPr>
              <a:t> </a:t>
            </a:r>
            <a:r>
              <a:rPr kumimoji="0" lang="fr-FR" sz="1600" b="1" i="1" u="sng" strike="noStrike" cap="none" normalizeH="0" baseline="0" dirty="0" smtClean="0">
                <a:ln>
                  <a:noFill/>
                </a:ln>
                <a:solidFill>
                  <a:srgbClr val="FF0000"/>
                </a:solidFill>
                <a:effectLst/>
                <a:latin typeface="Arial" pitchFamily="34" charset="0"/>
                <a:ea typeface="Calibri" pitchFamily="34" charset="0"/>
                <a:cs typeface="Arial"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400" b="1" i="0" u="none" strike="noStrike" cap="none" normalizeH="0" baseline="0" dirty="0" smtClean="0">
              <a:ln>
                <a:noFill/>
              </a:ln>
              <a:solidFill>
                <a:srgbClr val="FF0000"/>
              </a:solidFill>
              <a:effectLst/>
              <a:cs typeface="Arial" pitchFamily="34" charset="0"/>
            </a:endParaRPr>
          </a:p>
          <a:p>
            <a:pPr marL="363538" indent="-363538" algn="just" eaLnBrk="0" fontAlgn="base" hangingPunct="0">
              <a:spcBef>
                <a:spcPct val="0"/>
              </a:spcBef>
              <a:spcAft>
                <a:spcPct val="0"/>
              </a:spcAft>
              <a:buFont typeface="Wingdings" pitchFamily="2" charset="2"/>
              <a:buChar char="q"/>
            </a:pPr>
            <a:r>
              <a:rPr kumimoji="0" lang="fr-FR" sz="1400" b="0" i="0" u="none" strike="noStrike" cap="none" normalizeH="0" baseline="0" dirty="0" smtClean="0">
                <a:ln>
                  <a:noFill/>
                </a:ln>
                <a:solidFill>
                  <a:schemeClr val="tx1"/>
                </a:solidFill>
                <a:effectLst/>
                <a:ea typeface="Calibri" pitchFamily="34" charset="0"/>
                <a:cs typeface="Arial" pitchFamily="34" charset="0"/>
              </a:rPr>
              <a:t>La découverte de la régulation du tonus musculaire par le tronc cérébral est fortuite. </a:t>
            </a:r>
            <a:endParaRPr lang="fr-FR" sz="1400" dirty="0" smtClean="0">
              <a:ea typeface="Calibri" pitchFamily="34" charset="0"/>
              <a:cs typeface="Arial" pitchFamily="34" charset="0"/>
            </a:endParaRPr>
          </a:p>
          <a:p>
            <a:pPr marL="363538" indent="-363538" algn="just" eaLnBrk="0" fontAlgn="base" hangingPunct="0">
              <a:spcBef>
                <a:spcPct val="0"/>
              </a:spcBef>
              <a:spcAft>
                <a:spcPct val="0"/>
              </a:spcAft>
              <a:buFont typeface="Wingdings" pitchFamily="2" charset="2"/>
              <a:buChar char="q"/>
            </a:pPr>
            <a:endParaRPr kumimoji="0" lang="fr-FR" sz="1400" b="0" i="0" u="none" strike="noStrike" cap="none" normalizeH="0" baseline="0" dirty="0" smtClean="0">
              <a:ln>
                <a:noFill/>
              </a:ln>
              <a:solidFill>
                <a:schemeClr val="tx1"/>
              </a:solidFill>
              <a:effectLst/>
              <a:ea typeface="Calibri" pitchFamily="34" charset="0"/>
              <a:cs typeface="Arial" pitchFamily="34" charset="0"/>
            </a:endParaRPr>
          </a:p>
          <a:p>
            <a:pPr marL="363538" indent="-363538" algn="just" eaLnBrk="0" fontAlgn="base" hangingPunct="0">
              <a:spcBef>
                <a:spcPct val="0"/>
              </a:spcBef>
              <a:spcAft>
                <a:spcPct val="0"/>
              </a:spcAft>
              <a:buFont typeface="Wingdings" pitchFamily="2" charset="2"/>
              <a:buChar char="q"/>
            </a:pPr>
            <a:r>
              <a:rPr kumimoji="0" lang="fr-FR" sz="1400" b="0" i="0" u="none" strike="noStrike" cap="none" normalizeH="0" baseline="0" dirty="0" smtClean="0">
                <a:ln>
                  <a:noFill/>
                </a:ln>
                <a:solidFill>
                  <a:schemeClr val="tx1"/>
                </a:solidFill>
                <a:effectLst/>
                <a:ea typeface="Calibri" pitchFamily="34" charset="0"/>
                <a:cs typeface="Arial" pitchFamily="34" charset="0"/>
              </a:rPr>
              <a:t>il s’est avéré qu’une section du tronc cérébral passant entre les tubercules quadrijumeaux et faisant une </a:t>
            </a:r>
            <a:r>
              <a:rPr kumimoji="0" lang="fr-FR" sz="1400" b="0" i="0" u="none" strike="noStrike" cap="none" normalizeH="0" baseline="0" dirty="0" err="1" smtClean="0">
                <a:ln>
                  <a:noFill/>
                </a:ln>
                <a:solidFill>
                  <a:schemeClr val="tx1"/>
                </a:solidFill>
                <a:effectLst/>
                <a:ea typeface="Calibri" pitchFamily="34" charset="0"/>
                <a:cs typeface="Arial" pitchFamily="34" charset="0"/>
              </a:rPr>
              <a:t>transection</a:t>
            </a:r>
            <a:r>
              <a:rPr kumimoji="0" lang="fr-FR" sz="1400" b="0" i="0" u="none" strike="noStrike" cap="none" normalizeH="0" baseline="0" dirty="0" smtClean="0">
                <a:ln>
                  <a:noFill/>
                </a:ln>
                <a:solidFill>
                  <a:schemeClr val="tx1"/>
                </a:solidFill>
                <a:effectLst/>
                <a:ea typeface="Calibri" pitchFamily="34" charset="0"/>
                <a:cs typeface="Arial" pitchFamily="34" charset="0"/>
              </a:rPr>
              <a:t> complète du pont (</a:t>
            </a:r>
            <a:r>
              <a:rPr kumimoji="0" lang="fr-FR" sz="1400" b="1" i="0" u="none" strike="noStrike" cap="none" normalizeH="0" baseline="0" dirty="0" smtClean="0">
                <a:ln>
                  <a:noFill/>
                </a:ln>
                <a:solidFill>
                  <a:schemeClr val="tx1"/>
                </a:solidFill>
                <a:effectLst/>
                <a:ea typeface="Calibri" pitchFamily="34" charset="0"/>
                <a:cs typeface="Arial" pitchFamily="34" charset="0"/>
              </a:rPr>
              <a:t>section </a:t>
            </a:r>
            <a:r>
              <a:rPr kumimoji="0" lang="fr-FR" sz="1400" b="1" i="0" u="none" strike="noStrike" cap="none" normalizeH="0" baseline="0" dirty="0" err="1" smtClean="0">
                <a:ln>
                  <a:noFill/>
                </a:ln>
                <a:solidFill>
                  <a:schemeClr val="tx1"/>
                </a:solidFill>
                <a:effectLst/>
                <a:ea typeface="Calibri" pitchFamily="34" charset="0"/>
                <a:cs typeface="Arial" pitchFamily="34" charset="0"/>
              </a:rPr>
              <a:t>intercolliculaire</a:t>
            </a:r>
            <a:r>
              <a:rPr kumimoji="0" lang="fr-FR" sz="1400" b="0" i="0" u="none" strike="noStrike" cap="none" normalizeH="0" baseline="0" dirty="0" smtClean="0">
                <a:ln>
                  <a:noFill/>
                </a:ln>
                <a:solidFill>
                  <a:schemeClr val="tx1"/>
                </a:solidFill>
                <a:effectLst/>
                <a:ea typeface="Calibri" pitchFamily="34" charset="0"/>
                <a:cs typeface="Arial" pitchFamily="34" charset="0"/>
              </a:rPr>
              <a:t> </a:t>
            </a:r>
            <a:r>
              <a:rPr kumimoji="0" lang="fr-FR" sz="1400" b="1" i="0" u="none" strike="noStrike" cap="none" normalizeH="0" baseline="0" dirty="0" err="1" smtClean="0">
                <a:ln>
                  <a:noFill/>
                </a:ln>
                <a:solidFill>
                  <a:schemeClr val="tx1"/>
                </a:solidFill>
                <a:effectLst/>
                <a:ea typeface="Calibri" pitchFamily="34" charset="0"/>
                <a:cs typeface="Arial" pitchFamily="34" charset="0"/>
              </a:rPr>
              <a:t>transpontine</a:t>
            </a:r>
            <a:r>
              <a:rPr kumimoji="0" lang="fr-FR" sz="1400" b="0" i="0" u="none" strike="noStrike" cap="none" normalizeH="0" baseline="0" dirty="0" smtClean="0">
                <a:ln>
                  <a:noFill/>
                </a:ln>
                <a:solidFill>
                  <a:schemeClr val="tx1"/>
                </a:solidFill>
                <a:effectLst/>
                <a:ea typeface="Calibri" pitchFamily="34" charset="0"/>
                <a:cs typeface="Arial" pitchFamily="34" charset="0"/>
              </a:rPr>
              <a:t>) entraînait l’apparition d’une </a:t>
            </a:r>
            <a:r>
              <a:rPr kumimoji="0" lang="fr-FR" sz="1400" b="1" i="0" u="none" strike="noStrike" cap="none" normalizeH="0" baseline="0" dirty="0" smtClean="0">
                <a:ln>
                  <a:noFill/>
                </a:ln>
                <a:solidFill>
                  <a:schemeClr val="tx1"/>
                </a:solidFill>
                <a:effectLst/>
                <a:ea typeface="Calibri" pitchFamily="34" charset="0"/>
                <a:cs typeface="Arial" pitchFamily="34" charset="0"/>
              </a:rPr>
              <a:t>rigidité permanente de tous les muscles </a:t>
            </a:r>
            <a:r>
              <a:rPr kumimoji="0" lang="fr-FR" sz="1400" b="0" i="0" u="none" strike="noStrike" cap="none" normalizeH="0" baseline="0" dirty="0" smtClean="0">
                <a:ln>
                  <a:noFill/>
                </a:ln>
                <a:solidFill>
                  <a:schemeClr val="tx1"/>
                </a:solidFill>
                <a:effectLst/>
                <a:ea typeface="Calibri" pitchFamily="34" charset="0"/>
                <a:cs typeface="Arial" pitchFamily="34" charset="0"/>
              </a:rPr>
              <a:t>chez les félins. Cette contraction entraîne une extension des quatre membres, de la queue, et un rejet de la tête en arrière correspondant à une </a:t>
            </a:r>
            <a:r>
              <a:rPr kumimoji="0" lang="fr-FR" sz="1400" b="1" i="0" u="none" strike="noStrike" cap="none" normalizeH="0" baseline="0" dirty="0" smtClean="0">
                <a:ln>
                  <a:noFill/>
                </a:ln>
                <a:solidFill>
                  <a:schemeClr val="tx1"/>
                </a:solidFill>
                <a:effectLst/>
                <a:ea typeface="Calibri" pitchFamily="34" charset="0"/>
                <a:cs typeface="Arial" pitchFamily="34" charset="0"/>
              </a:rPr>
              <a:t>posture antigravitaire </a:t>
            </a:r>
            <a:r>
              <a:rPr kumimoji="0" lang="fr-FR" sz="1400" b="0" i="0" u="none" strike="noStrike" cap="none" normalizeH="0" baseline="0" dirty="0" smtClean="0">
                <a:ln>
                  <a:noFill/>
                </a:ln>
                <a:solidFill>
                  <a:schemeClr val="tx1"/>
                </a:solidFill>
                <a:effectLst/>
                <a:ea typeface="Calibri" pitchFamily="34" charset="0"/>
                <a:cs typeface="Arial" pitchFamily="34" charset="0"/>
              </a:rPr>
              <a:t>dans la mesure où les muscles extenseurs chez le quadrupède sont plus intensément contractés que les muscles fléchisseurs.</a:t>
            </a:r>
            <a:r>
              <a:rPr lang="fr-FR" sz="1400" dirty="0" smtClean="0"/>
              <a:t> </a:t>
            </a:r>
          </a:p>
          <a:p>
            <a:pPr marL="363538" indent="-363538" algn="just" eaLnBrk="0" fontAlgn="base" hangingPunct="0">
              <a:spcBef>
                <a:spcPct val="0"/>
              </a:spcBef>
              <a:spcAft>
                <a:spcPct val="0"/>
              </a:spcAft>
              <a:buFont typeface="Wingdings" pitchFamily="2" charset="2"/>
              <a:buChar char="q"/>
            </a:pPr>
            <a:endParaRPr lang="fr-FR" sz="1400" dirty="0" smtClean="0"/>
          </a:p>
          <a:p>
            <a:pPr marL="363538" indent="-363538" algn="just" eaLnBrk="0" fontAlgn="base" hangingPunct="0">
              <a:spcBef>
                <a:spcPct val="0"/>
              </a:spcBef>
              <a:spcAft>
                <a:spcPct val="0"/>
              </a:spcAft>
              <a:buFont typeface="Wingdings" pitchFamily="2" charset="2"/>
              <a:buChar char="q"/>
            </a:pPr>
            <a:r>
              <a:rPr lang="fr-FR" sz="1400" dirty="0" smtClean="0"/>
              <a:t>Chez les bipèdes, seuls les membres inférieurs sont en extension, alors que les membres supérieurs sont en flexion contre le tronc. Cette rigidité expérimentale a été nommée </a:t>
            </a:r>
            <a:r>
              <a:rPr lang="fr-FR" sz="1400" b="1" dirty="0" smtClean="0"/>
              <a:t>rigidité de décérébration</a:t>
            </a:r>
          </a:p>
          <a:p>
            <a:pPr marL="363538" indent="-363538" algn="just" eaLnBrk="0" fontAlgn="base" hangingPunct="0">
              <a:spcBef>
                <a:spcPct val="0"/>
              </a:spcBef>
              <a:spcAft>
                <a:spcPct val="0"/>
              </a:spcAft>
              <a:buFont typeface="Wingdings" pitchFamily="2" charset="2"/>
              <a:buChar char="q"/>
            </a:pPr>
            <a:endParaRPr lang="fr-FR" sz="1400" b="1" dirty="0" smtClean="0"/>
          </a:p>
          <a:p>
            <a:pPr marL="363538" indent="-363538" algn="just" eaLnBrk="0" fontAlgn="base" hangingPunct="0">
              <a:spcBef>
                <a:spcPct val="0"/>
              </a:spcBef>
              <a:spcAft>
                <a:spcPct val="0"/>
              </a:spcAft>
              <a:buFont typeface="Wingdings" pitchFamily="2" charset="2"/>
              <a:buChar char="q"/>
            </a:pPr>
            <a:r>
              <a:rPr lang="fr-FR" sz="1400" dirty="0" smtClean="0"/>
              <a:t>Il s’agit d’une </a:t>
            </a:r>
            <a:r>
              <a:rPr lang="fr-FR" sz="1400" b="1" dirty="0" smtClean="0"/>
              <a:t>exagération des réflexes </a:t>
            </a:r>
            <a:r>
              <a:rPr lang="fr-FR" sz="1400" b="1" dirty="0" err="1" smtClean="0"/>
              <a:t>myotatiques</a:t>
            </a:r>
            <a:r>
              <a:rPr lang="fr-FR" sz="1400" dirty="0" smtClean="0"/>
              <a:t> de tous les muscles puisque la section des racines dorsales fait disparaître la rigidité. </a:t>
            </a:r>
          </a:p>
        </p:txBody>
      </p:sp>
      <p:pic>
        <p:nvPicPr>
          <p:cNvPr id="6" name="Image 5"/>
          <p:cNvPicPr/>
          <p:nvPr/>
        </p:nvPicPr>
        <p:blipFill>
          <a:blip r:embed="rId2"/>
          <a:srcRect/>
          <a:stretch>
            <a:fillRect/>
          </a:stretch>
        </p:blipFill>
        <p:spPr bwMode="auto">
          <a:xfrm>
            <a:off x="5572132" y="2071678"/>
            <a:ext cx="3000396" cy="1981877"/>
          </a:xfrm>
          <a:prstGeom prst="rect">
            <a:avLst/>
          </a:prstGeom>
          <a:noFill/>
          <a:ln w="9525">
            <a:noFill/>
            <a:miter lim="800000"/>
            <a:headEnd/>
            <a:tailEnd/>
          </a:ln>
        </p:spPr>
      </p:pic>
      <p:sp>
        <p:nvSpPr>
          <p:cNvPr id="22531" name="Text Box 3"/>
          <p:cNvSpPr txBox="1">
            <a:spLocks noChangeArrowheads="1"/>
          </p:cNvSpPr>
          <p:nvPr/>
        </p:nvSpPr>
        <p:spPr bwMode="auto">
          <a:xfrm>
            <a:off x="5643570" y="4143380"/>
            <a:ext cx="3071834" cy="9387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100" b="1" i="0" u="none" strike="noStrike" cap="none" normalizeH="0" baseline="0" smtClean="0">
                <a:ln>
                  <a:noFill/>
                </a:ln>
                <a:solidFill>
                  <a:schemeClr val="tx1"/>
                </a:solidFill>
                <a:effectLst/>
                <a:latin typeface="Arial" pitchFamily="34" charset="0"/>
                <a:cs typeface="Arial" pitchFamily="34" charset="0"/>
              </a:rPr>
              <a:t>La section du tronc cérébral inter-colliculo-pontine entraîne une rigidité de tous les muscles avec une posture en extension des membres de la tête et de la queue chez l’animal</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142844" y="571480"/>
            <a:ext cx="4429156" cy="60324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tabLst/>
            </a:pPr>
            <a:r>
              <a:rPr kumimoji="0" lang="fr-FR" sz="1100" b="1" i="1" u="none" strike="noStrike" cap="none" normalizeH="0" baseline="0" dirty="0" smtClean="0">
                <a:ln>
                  <a:noFill/>
                </a:ln>
                <a:solidFill>
                  <a:srgbClr val="FF0000"/>
                </a:solidFill>
                <a:effectLst/>
                <a:latin typeface="Arial" pitchFamily="34" charset="0"/>
                <a:ea typeface="Calibri" pitchFamily="34" charset="0"/>
                <a:cs typeface="Arial" pitchFamily="34" charset="0"/>
              </a:rPr>
              <a:t>Syst</a:t>
            </a:r>
            <a:r>
              <a:rPr kumimoji="0" lang="fr-FR" sz="1100" b="1" i="1" u="none" strike="noStrike" cap="none" normalizeH="0" baseline="0" dirty="0" smtClean="0">
                <a:ln>
                  <a:noFill/>
                </a:ln>
                <a:solidFill>
                  <a:srgbClr val="FF0000"/>
                </a:solidFill>
                <a:effectLst/>
                <a:latin typeface="Calibri"/>
                <a:ea typeface="Calibri" pitchFamily="34" charset="0"/>
                <a:cs typeface="Arial" pitchFamily="34" charset="0"/>
              </a:rPr>
              <a:t>è</a:t>
            </a:r>
            <a:r>
              <a:rPr kumimoji="0" lang="fr-FR" sz="1100" b="1" i="1" u="none" strike="noStrike" cap="none" normalizeH="0" baseline="0" dirty="0" smtClean="0">
                <a:ln>
                  <a:noFill/>
                </a:ln>
                <a:solidFill>
                  <a:srgbClr val="FF0000"/>
                </a:solidFill>
                <a:effectLst/>
                <a:latin typeface="Arial" pitchFamily="34" charset="0"/>
                <a:ea typeface="Calibri" pitchFamily="34" charset="0"/>
                <a:cs typeface="Arial" pitchFamily="34" charset="0"/>
              </a:rPr>
              <a:t>mes r</a:t>
            </a:r>
            <a:r>
              <a:rPr kumimoji="0" lang="fr-FR" sz="1100" b="1" i="1" u="none" strike="noStrike" cap="none" normalizeH="0" baseline="0" dirty="0" smtClean="0">
                <a:ln>
                  <a:noFill/>
                </a:ln>
                <a:solidFill>
                  <a:srgbClr val="FF0000"/>
                </a:solidFill>
                <a:effectLst/>
                <a:latin typeface="Calibri"/>
                <a:ea typeface="Calibri" pitchFamily="34" charset="0"/>
                <a:cs typeface="Arial" pitchFamily="34" charset="0"/>
              </a:rPr>
              <a:t>é</a:t>
            </a:r>
            <a:r>
              <a:rPr kumimoji="0" lang="fr-FR" sz="1100" b="1" i="1" u="none" strike="noStrike" cap="none" normalizeH="0" baseline="0" dirty="0" smtClean="0">
                <a:ln>
                  <a:noFill/>
                </a:ln>
                <a:solidFill>
                  <a:srgbClr val="FF0000"/>
                </a:solidFill>
                <a:effectLst/>
                <a:latin typeface="Arial" pitchFamily="34" charset="0"/>
                <a:ea typeface="Calibri" pitchFamily="34" charset="0"/>
                <a:cs typeface="Arial" pitchFamily="34" charset="0"/>
              </a:rPr>
              <a:t>ticulaires bulbaire et </a:t>
            </a:r>
            <a:r>
              <a:rPr kumimoji="0" lang="fr-FR" sz="1100" b="1" i="1" u="none" strike="noStrike" cap="none" normalizeH="0" baseline="0" dirty="0" err="1" smtClean="0">
                <a:ln>
                  <a:noFill/>
                </a:ln>
                <a:solidFill>
                  <a:srgbClr val="FF0000"/>
                </a:solidFill>
                <a:effectLst/>
                <a:latin typeface="Arial" pitchFamily="34" charset="0"/>
                <a:ea typeface="Calibri" pitchFamily="34" charset="0"/>
                <a:cs typeface="Arial" pitchFamily="34" charset="0"/>
              </a:rPr>
              <a:t>m</a:t>
            </a:r>
            <a:r>
              <a:rPr kumimoji="0" lang="fr-FR" sz="1100" b="1" i="1" u="none" strike="noStrike" cap="none" normalizeH="0" baseline="0" dirty="0" err="1" smtClean="0">
                <a:ln>
                  <a:noFill/>
                </a:ln>
                <a:solidFill>
                  <a:srgbClr val="FF0000"/>
                </a:solidFill>
                <a:effectLst/>
                <a:latin typeface="Calibri"/>
                <a:ea typeface="Calibri" pitchFamily="34" charset="0"/>
                <a:cs typeface="Arial" pitchFamily="34" charset="0"/>
              </a:rPr>
              <a:t>é</a:t>
            </a:r>
            <a:r>
              <a:rPr kumimoji="0" lang="fr-FR" sz="1100" b="1" i="1" u="none" strike="noStrike" cap="none" normalizeH="0" baseline="0" dirty="0" err="1" smtClean="0">
                <a:ln>
                  <a:noFill/>
                </a:ln>
                <a:solidFill>
                  <a:srgbClr val="FF0000"/>
                </a:solidFill>
                <a:effectLst/>
                <a:latin typeface="Arial" pitchFamily="34" charset="0"/>
                <a:ea typeface="Calibri" pitchFamily="34" charset="0"/>
                <a:cs typeface="Arial" pitchFamily="34" charset="0"/>
              </a:rPr>
              <a:t>senc</a:t>
            </a:r>
            <a:r>
              <a:rPr kumimoji="0" lang="fr-FR" sz="1100" b="1" i="1" u="none" strike="noStrike" cap="none" normalizeH="0" baseline="0" dirty="0" err="1" smtClean="0">
                <a:ln>
                  <a:noFill/>
                </a:ln>
                <a:solidFill>
                  <a:srgbClr val="FF0000"/>
                </a:solidFill>
                <a:effectLst/>
                <a:latin typeface="Calibri"/>
                <a:ea typeface="Calibri" pitchFamily="34" charset="0"/>
                <a:cs typeface="Arial" pitchFamily="34" charset="0"/>
              </a:rPr>
              <a:t>é</a:t>
            </a:r>
            <a:r>
              <a:rPr kumimoji="0" lang="fr-FR" sz="1100" b="1" i="1" u="none" strike="noStrike" cap="none" normalizeH="0" baseline="0" dirty="0" err="1" smtClean="0">
                <a:ln>
                  <a:noFill/>
                </a:ln>
                <a:solidFill>
                  <a:srgbClr val="FF0000"/>
                </a:solidFill>
                <a:effectLst/>
                <a:latin typeface="Arial" pitchFamily="34" charset="0"/>
                <a:ea typeface="Calibri" pitchFamily="34" charset="0"/>
                <a:cs typeface="Arial" pitchFamily="34" charset="0"/>
              </a:rPr>
              <a:t>phalique</a:t>
            </a:r>
            <a:r>
              <a:rPr kumimoji="0" lang="fr-FR" sz="1100" b="1" i="1" u="none" strike="noStrike" cap="none" normalizeH="0" baseline="0" dirty="0" smtClean="0">
                <a:ln>
                  <a:noFill/>
                </a:ln>
                <a:solidFill>
                  <a:srgbClr val="FF0000"/>
                </a:solidFill>
                <a:effectLst/>
                <a:latin typeface="Calibri"/>
                <a:ea typeface="Calibri" pitchFamily="34" charset="0"/>
                <a:cs typeface="Arial" pitchFamily="34" charset="0"/>
              </a:rPr>
              <a:t> </a:t>
            </a:r>
            <a:r>
              <a:rPr kumimoji="0" lang="fr-FR" sz="1100" b="1" i="1" u="none" strike="noStrike" cap="none" normalizeH="0" baseline="0" dirty="0" smtClean="0">
                <a:ln>
                  <a:noFill/>
                </a:ln>
                <a:solidFill>
                  <a:srgbClr val="FF0000"/>
                </a:solidFill>
                <a:effectLst/>
                <a:latin typeface="Arial" pitchFamily="34" charset="0"/>
                <a:ea typeface="Calibri" pitchFamily="34" charset="0"/>
                <a:cs typeface="Arial" pitchFamily="34"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Il existe dans le tronc c</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bral deux syst</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mes de contrôle. Comme les corps cellulaires de ces syst</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mes ne sont pas regroup</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 en noyaux mais dispers</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 entre les noyaux cellulaires et les faisceaux d</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axones ascendants et descendants, on a appel</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ces neurones </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r</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ticulaires </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Le premier syst</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me est constitu</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par l</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ensemble des neurones r</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ticulaires de la </a:t>
            </a:r>
            <a:r>
              <a:rPr kumimoji="0" lang="fr-FR"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r</a:t>
            </a:r>
            <a:r>
              <a:rPr kumimoji="0" lang="fr-FR" sz="1100" b="1"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gion bulbaire</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Son action est inhibitrice, c</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est pourquoi on l</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 appel</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syst</a:t>
            </a:r>
            <a:r>
              <a:rPr kumimoji="0" lang="fr-FR" sz="1100" b="1"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me r</a:t>
            </a:r>
            <a:r>
              <a:rPr kumimoji="0" lang="fr-FR" sz="1100" b="1"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ticulaire</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inhibiteur bulbaire </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(SRI). Les axones du SRI parcourent le cordon </a:t>
            </a:r>
            <a:r>
              <a:rPr kumimoji="0" lang="fr-FR"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r</a:t>
            </a:r>
            <a:r>
              <a:rPr kumimoji="0" lang="fr-FR" sz="1100" b="0" i="0" u="none" strike="noStrike" cap="none" normalizeH="0" baseline="0" dirty="0" err="1"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ticulospinal</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ant</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rolat</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ral aussi bien par voie directe que crois</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Par opposition au SRI, la partie </a:t>
            </a:r>
            <a:r>
              <a:rPr kumimoji="0" lang="fr-FR"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m</a:t>
            </a:r>
            <a:r>
              <a:rPr kumimoji="0" lang="fr-FR" sz="1100" b="0" i="0" u="none" strike="noStrike" cap="none" normalizeH="0" baseline="0" dirty="0" err="1"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senc</a:t>
            </a:r>
            <a:r>
              <a:rPr kumimoji="0" lang="fr-FR" sz="1100" b="0" i="0" u="none" strike="noStrike" cap="none" normalizeH="0" baseline="0" dirty="0" err="1"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phalique</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du tronc c</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bral contient un </a:t>
            </a:r>
            <a:r>
              <a:rPr kumimoji="0" lang="fr-FR"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syst</a:t>
            </a:r>
            <a:r>
              <a:rPr kumimoji="0" lang="fr-FR" sz="1100" b="1"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me r</a:t>
            </a:r>
            <a:r>
              <a:rPr kumimoji="0" lang="fr-FR" sz="1100" b="1"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ticulaire facilitateur</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(SRF).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tabLst/>
            </a:pPr>
            <a:r>
              <a:rPr kumimoji="0" lang="fr-FR" sz="1100" b="1" i="1" u="none" strike="noStrike" cap="none" normalizeH="0" baseline="0" dirty="0" smtClean="0">
                <a:ln>
                  <a:noFill/>
                </a:ln>
                <a:solidFill>
                  <a:srgbClr val="FF0000"/>
                </a:solidFill>
                <a:effectLst/>
                <a:latin typeface="Arial" pitchFamily="34" charset="0"/>
                <a:ea typeface="Calibri" pitchFamily="34" charset="0"/>
                <a:cs typeface="Arial" pitchFamily="34" charset="0"/>
              </a:rPr>
              <a:t>Contrôles enc</a:t>
            </a:r>
            <a:r>
              <a:rPr kumimoji="0" lang="fr-FR" sz="1100" b="1" i="1" u="none" strike="noStrike" cap="none" normalizeH="0" baseline="0" dirty="0" smtClean="0">
                <a:ln>
                  <a:noFill/>
                </a:ln>
                <a:solidFill>
                  <a:srgbClr val="FF0000"/>
                </a:solidFill>
                <a:effectLst/>
                <a:latin typeface="Calibri"/>
                <a:ea typeface="Calibri" pitchFamily="34" charset="0"/>
                <a:cs typeface="Arial" pitchFamily="34" charset="0"/>
              </a:rPr>
              <a:t>é</a:t>
            </a:r>
            <a:r>
              <a:rPr kumimoji="0" lang="fr-FR" sz="1100" b="1" i="1" u="none" strike="noStrike" cap="none" normalizeH="0" baseline="0" dirty="0" smtClean="0">
                <a:ln>
                  <a:noFill/>
                </a:ln>
                <a:solidFill>
                  <a:srgbClr val="FF0000"/>
                </a:solidFill>
                <a:effectLst/>
                <a:latin typeface="Arial" pitchFamily="34" charset="0"/>
                <a:ea typeface="Calibri" pitchFamily="34" charset="0"/>
                <a:cs typeface="Arial" pitchFamily="34" charset="0"/>
              </a:rPr>
              <a:t>phaliques des syst</a:t>
            </a:r>
            <a:r>
              <a:rPr kumimoji="0" lang="fr-FR" sz="1100" b="1" i="1" u="none" strike="noStrike" cap="none" normalizeH="0" baseline="0" dirty="0" smtClean="0">
                <a:ln>
                  <a:noFill/>
                </a:ln>
                <a:solidFill>
                  <a:srgbClr val="FF0000"/>
                </a:solidFill>
                <a:effectLst/>
                <a:latin typeface="Calibri"/>
                <a:ea typeface="Calibri" pitchFamily="34" charset="0"/>
                <a:cs typeface="Arial" pitchFamily="34" charset="0"/>
              </a:rPr>
              <a:t>è</a:t>
            </a:r>
            <a:r>
              <a:rPr kumimoji="0" lang="fr-FR" sz="1100" b="1" i="1" u="none" strike="noStrike" cap="none" normalizeH="0" baseline="0" dirty="0" smtClean="0">
                <a:ln>
                  <a:noFill/>
                </a:ln>
                <a:solidFill>
                  <a:srgbClr val="FF0000"/>
                </a:solidFill>
                <a:effectLst/>
                <a:latin typeface="Arial" pitchFamily="34" charset="0"/>
                <a:ea typeface="Calibri" pitchFamily="34" charset="0"/>
                <a:cs typeface="Arial" pitchFamily="34" charset="0"/>
              </a:rPr>
              <a:t>mes r</a:t>
            </a:r>
            <a:r>
              <a:rPr kumimoji="0" lang="fr-FR" sz="1100" b="1" i="1" u="none" strike="noStrike" cap="none" normalizeH="0" baseline="0" dirty="0" smtClean="0">
                <a:ln>
                  <a:noFill/>
                </a:ln>
                <a:solidFill>
                  <a:srgbClr val="FF0000"/>
                </a:solidFill>
                <a:effectLst/>
                <a:latin typeface="Calibri"/>
                <a:ea typeface="Calibri" pitchFamily="34" charset="0"/>
                <a:cs typeface="Arial" pitchFamily="34" charset="0"/>
              </a:rPr>
              <a:t>é</a:t>
            </a:r>
            <a:r>
              <a:rPr kumimoji="0" lang="fr-FR" sz="1100" b="1" i="1" u="none" strike="noStrike" cap="none" normalizeH="0" baseline="0" dirty="0" smtClean="0">
                <a:ln>
                  <a:noFill/>
                </a:ln>
                <a:solidFill>
                  <a:srgbClr val="FF0000"/>
                </a:solidFill>
                <a:effectLst/>
                <a:latin typeface="Arial" pitchFamily="34" charset="0"/>
                <a:ea typeface="Calibri" pitchFamily="34" charset="0"/>
                <a:cs typeface="Arial" pitchFamily="34" charset="0"/>
              </a:rPr>
              <a:t>ticulaires</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Le r</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flexe </a:t>
            </a:r>
            <a:r>
              <a:rPr kumimoji="0" lang="fr-FR"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myotatique</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des diff</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rents groupes musculaires d</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pend donc d</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une balance perp</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tuelle entre l</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activit</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du</a:t>
            </a:r>
            <a:r>
              <a:rPr lang="fr-FR" sz="1100" dirty="0" smtClean="0">
                <a:latin typeface="Arial" pitchFamily="34" charset="0"/>
                <a:ea typeface="Calibri" pitchFamily="34" charset="0"/>
                <a:cs typeface="Arial" pitchFamily="34" charset="0"/>
              </a:rPr>
              <a:t> </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SRI et celle du SRF. En fait, l</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activit</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du SRI est permanente, entra</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î</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nant une inhibition constante de la boucle </a:t>
            </a:r>
            <a:r>
              <a:rPr kumimoji="0" lang="fr-FR"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myotatique</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alors que le SRF ne pr</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sente qu</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une activit</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peu importante en situation normale. Cette activit</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r</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ticulaire r</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sulte de stimulations provenant des zones enc</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phaliques.</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fr-FR" sz="1100" dirty="0" smtClean="0">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Les zones impliqu</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es dans la mise en jeu du SRI sont l</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aire corticale motrice suppl</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mentaire, le noyau caud</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le lobe ant</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rieur du cervelet, ainsi que les baror</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cepteurs carotidiens et aortiques. Le rôle stimulant jou</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par les neurones contenus dans ces structures peut être d</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montr</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par destruction d</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une part, ou stimulation d</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autre part. En cas de destruction, le syst</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me r</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ticulaire inhibiteur n</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tant plus mis en jeu, on assiste </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une augmentation du tonus musculaire.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inverse, la stimulation de ces diff</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rentes structures, en particulier du lobe ant</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rieur du cervelet, inhibe de fa</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ç</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on notable l</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activit</a:t>
            </a:r>
            <a:r>
              <a:rPr kumimoji="0" lang="fr-FR" sz="11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myotatique</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1714480" y="71414"/>
            <a:ext cx="5500694" cy="338554"/>
          </a:xfrm>
          <a:prstGeom prst="rect">
            <a:avLst/>
          </a:prstGeom>
          <a:solidFill>
            <a:srgbClr val="FFFF00"/>
          </a:solidFill>
        </p:spPr>
        <p:style>
          <a:lnRef idx="2">
            <a:schemeClr val="dk1"/>
          </a:lnRef>
          <a:fillRef idx="1">
            <a:schemeClr val="lt1"/>
          </a:fillRef>
          <a:effectRef idx="0">
            <a:schemeClr val="dk1"/>
          </a:effectRef>
          <a:fontRef idx="minor">
            <a:schemeClr val="dk1"/>
          </a:fontRef>
        </p:style>
        <p:txBody>
          <a:bodyPr wrap="square">
            <a:spAutoFit/>
          </a:bodyPr>
          <a:lstStyle/>
          <a:p>
            <a:pPr lvl="0" algn="ctr" fontAlgn="base">
              <a:spcBef>
                <a:spcPct val="0"/>
              </a:spcBef>
              <a:spcAft>
                <a:spcPct val="0"/>
              </a:spcAft>
            </a:pPr>
            <a:r>
              <a:rPr lang="fr-FR" sz="1600" b="1" i="1" u="sng" dirty="0" smtClean="0">
                <a:latin typeface="Arial" pitchFamily="34" charset="0"/>
                <a:ea typeface="Calibri" pitchFamily="34" charset="0"/>
                <a:cs typeface="Arial" pitchFamily="34" charset="0"/>
              </a:rPr>
              <a:t>Les deux syst</a:t>
            </a:r>
            <a:r>
              <a:rPr lang="fr-FR" sz="1600" b="1" i="1" u="sng" dirty="0" smtClean="0">
                <a:ea typeface="Calibri" pitchFamily="34" charset="0"/>
                <a:cs typeface="Arial" pitchFamily="34" charset="0"/>
              </a:rPr>
              <a:t>è</a:t>
            </a:r>
            <a:r>
              <a:rPr lang="fr-FR" sz="1600" b="1" i="1" u="sng" dirty="0" smtClean="0">
                <a:latin typeface="Arial" pitchFamily="34" charset="0"/>
                <a:ea typeface="Calibri" pitchFamily="34" charset="0"/>
                <a:cs typeface="Arial" pitchFamily="34" charset="0"/>
              </a:rPr>
              <a:t>mes r</a:t>
            </a:r>
            <a:r>
              <a:rPr lang="fr-FR" sz="1600" b="1" i="1" u="sng" dirty="0" smtClean="0">
                <a:ea typeface="Calibri" pitchFamily="34" charset="0"/>
                <a:cs typeface="Arial" pitchFamily="34" charset="0"/>
              </a:rPr>
              <a:t>é</a:t>
            </a:r>
            <a:r>
              <a:rPr lang="fr-FR" sz="1600" b="1" i="1" u="sng" dirty="0" smtClean="0">
                <a:latin typeface="Arial" pitchFamily="34" charset="0"/>
                <a:ea typeface="Calibri" pitchFamily="34" charset="0"/>
                <a:cs typeface="Arial" pitchFamily="34" charset="0"/>
              </a:rPr>
              <a:t>ticulaires descendants</a:t>
            </a:r>
            <a:r>
              <a:rPr lang="fr-FR" sz="1600" b="1" i="1" u="sng" dirty="0" smtClean="0">
                <a:ea typeface="Calibri" pitchFamily="34" charset="0"/>
                <a:cs typeface="Arial" pitchFamily="34" charset="0"/>
              </a:rPr>
              <a:t> </a:t>
            </a:r>
            <a:r>
              <a:rPr lang="fr-FR" sz="1600" b="1" i="1" u="sng" dirty="0" smtClean="0">
                <a:latin typeface="Arial" pitchFamily="34" charset="0"/>
                <a:ea typeface="Calibri" pitchFamily="34" charset="0"/>
                <a:cs typeface="Arial" pitchFamily="34" charset="0"/>
              </a:rPr>
              <a:t>:</a:t>
            </a:r>
            <a:endParaRPr lang="fr-FR" sz="1000" dirty="0" smtClean="0">
              <a:latin typeface="Arial" pitchFamily="34" charset="0"/>
              <a:cs typeface="Arial" pitchFamily="34" charset="0"/>
            </a:endParaRPr>
          </a:p>
        </p:txBody>
      </p:sp>
      <p:pic>
        <p:nvPicPr>
          <p:cNvPr id="6" name="Image 5"/>
          <p:cNvPicPr/>
          <p:nvPr/>
        </p:nvPicPr>
        <p:blipFill>
          <a:blip r:embed="rId2"/>
          <a:srcRect/>
          <a:stretch>
            <a:fillRect/>
          </a:stretch>
        </p:blipFill>
        <p:spPr bwMode="auto">
          <a:xfrm>
            <a:off x="4929190" y="714356"/>
            <a:ext cx="3786214" cy="4857784"/>
          </a:xfrm>
          <a:prstGeom prst="rect">
            <a:avLst/>
          </a:prstGeom>
          <a:noFill/>
          <a:ln w="9525">
            <a:noFill/>
            <a:miter lim="800000"/>
            <a:headEnd/>
            <a:tailEnd/>
          </a:ln>
        </p:spPr>
      </p:pic>
      <p:sp>
        <p:nvSpPr>
          <p:cNvPr id="21506" name="Text Box 2"/>
          <p:cNvSpPr txBox="1">
            <a:spLocks noChangeArrowheads="1"/>
          </p:cNvSpPr>
          <p:nvPr/>
        </p:nvSpPr>
        <p:spPr bwMode="auto">
          <a:xfrm>
            <a:off x="4786314" y="5572140"/>
            <a:ext cx="4198939" cy="107721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800" b="0" i="0" u="none" strike="noStrike" cap="none" normalizeH="0" baseline="0" dirty="0" smtClean="0">
                <a:ln>
                  <a:noFill/>
                </a:ln>
                <a:solidFill>
                  <a:schemeClr val="tx1"/>
                </a:solidFill>
                <a:effectLst/>
                <a:latin typeface="Arial" pitchFamily="34" charset="0"/>
                <a:cs typeface="Arial" pitchFamily="34" charset="0"/>
              </a:rPr>
              <a:t>La section inter-</a:t>
            </a:r>
            <a:r>
              <a:rPr kumimoji="0" lang="fr-FR" sz="800" b="0" i="0" u="none" strike="noStrike" cap="none" normalizeH="0" baseline="0" dirty="0" err="1" smtClean="0">
                <a:ln>
                  <a:noFill/>
                </a:ln>
                <a:solidFill>
                  <a:schemeClr val="tx1"/>
                </a:solidFill>
                <a:effectLst/>
                <a:latin typeface="Arial" pitchFamily="34" charset="0"/>
                <a:cs typeface="Arial" pitchFamily="34" charset="0"/>
              </a:rPr>
              <a:t>colliculo</a:t>
            </a:r>
            <a:r>
              <a:rPr kumimoji="0" lang="fr-FR" sz="800" b="0" i="0" u="none" strike="noStrike" cap="none" normalizeH="0" baseline="0" dirty="0" smtClean="0">
                <a:ln>
                  <a:noFill/>
                </a:ln>
                <a:solidFill>
                  <a:schemeClr val="tx1"/>
                </a:solidFill>
                <a:effectLst/>
                <a:latin typeface="Arial" pitchFamily="34" charset="0"/>
                <a:cs typeface="Arial" pitchFamily="34" charset="0"/>
              </a:rPr>
              <a:t>-pontine (B) supprime l’action inhibitrice de la SRI sur les motoneurones médullaires des muscles extenseurs mais ne supprime pas complètement l’action de la SRF stimulée par les afférences </a:t>
            </a:r>
            <a:r>
              <a:rPr kumimoji="0" lang="fr-FR" sz="800" b="0" i="0" u="none" strike="noStrike" cap="none" normalizeH="0" baseline="0" dirty="0" err="1" smtClean="0">
                <a:ln>
                  <a:noFill/>
                </a:ln>
                <a:solidFill>
                  <a:schemeClr val="tx1"/>
                </a:solidFill>
                <a:effectLst/>
                <a:latin typeface="Arial" pitchFamily="34" charset="0"/>
                <a:cs typeface="Arial" pitchFamily="34" charset="0"/>
              </a:rPr>
              <a:t>somatosensorielles</a:t>
            </a:r>
            <a:r>
              <a:rPr kumimoji="0" lang="fr-FR" sz="800" b="0" i="0" u="none" strike="noStrike" cap="none" normalizeH="0" baseline="0" dirty="0" smtClean="0">
                <a:ln>
                  <a:noFill/>
                </a:ln>
                <a:solidFill>
                  <a:schemeClr val="tx1"/>
                </a:solidFill>
                <a:effectLst/>
                <a:latin typeface="Arial" pitchFamily="34" charset="0"/>
                <a:cs typeface="Arial" pitchFamily="34" charset="0"/>
              </a:rPr>
              <a:t>. La voie </a:t>
            </a:r>
            <a:r>
              <a:rPr kumimoji="0" lang="fr-FR" sz="800" b="0" i="0" u="none" strike="noStrike" cap="none" normalizeH="0" baseline="0" dirty="0" err="1" smtClean="0">
                <a:ln>
                  <a:noFill/>
                </a:ln>
                <a:solidFill>
                  <a:schemeClr val="tx1"/>
                </a:solidFill>
                <a:effectLst/>
                <a:latin typeface="Arial" pitchFamily="34" charset="0"/>
                <a:cs typeface="Arial" pitchFamily="34" charset="0"/>
              </a:rPr>
              <a:t>vestibulospinale</a:t>
            </a:r>
            <a:r>
              <a:rPr kumimoji="0" lang="fr-FR" sz="800" b="0" i="0" u="none" strike="noStrike" cap="none" normalizeH="0" baseline="0" dirty="0" smtClean="0">
                <a:ln>
                  <a:noFill/>
                </a:ln>
                <a:solidFill>
                  <a:schemeClr val="tx1"/>
                </a:solidFill>
                <a:effectLst/>
                <a:latin typeface="Arial" pitchFamily="34" charset="0"/>
                <a:cs typeface="Arial" pitchFamily="34" charset="0"/>
              </a:rPr>
              <a:t> ajoute son effet sur la rigidité de décérébration qui est augmentée par une ablation du lobe antérieur du cervelet. La section B supprime également l’excitation des muscles fléchisseurs par le noyau rouge.</a:t>
            </a:r>
          </a:p>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800" b="0" i="1" u="none" strike="noStrike" cap="none" normalizeH="0" baseline="0" dirty="0" smtClean="0">
                <a:ln>
                  <a:noFill/>
                </a:ln>
                <a:solidFill>
                  <a:schemeClr val="tx1"/>
                </a:solidFill>
                <a:effectLst/>
                <a:latin typeface="Arial" pitchFamily="34" charset="0"/>
                <a:cs typeface="Arial" pitchFamily="34" charset="0"/>
              </a:rPr>
              <a:t>Adaptée de </a:t>
            </a:r>
            <a:r>
              <a:rPr kumimoji="0" lang="fr-FR" sz="800" b="0" i="1" u="none" strike="noStrike" cap="none" normalizeH="0" baseline="0" dirty="0" err="1" smtClean="0">
                <a:ln>
                  <a:noFill/>
                </a:ln>
                <a:solidFill>
                  <a:schemeClr val="tx1"/>
                </a:solidFill>
                <a:effectLst/>
                <a:latin typeface="Arial" pitchFamily="34" charset="0"/>
                <a:cs typeface="Arial" pitchFamily="34" charset="0"/>
              </a:rPr>
              <a:t>Kandel</a:t>
            </a:r>
            <a:r>
              <a:rPr kumimoji="0" lang="fr-FR" sz="800" b="0" i="1" u="none" strike="noStrike" cap="none" normalizeH="0" baseline="0" dirty="0" smtClean="0">
                <a:ln>
                  <a:noFill/>
                </a:ln>
                <a:solidFill>
                  <a:schemeClr val="tx1"/>
                </a:solidFill>
                <a:effectLst/>
                <a:latin typeface="Arial" pitchFamily="34" charset="0"/>
                <a:cs typeface="Arial" pitchFamily="34" charset="0"/>
              </a:rPr>
              <a:t> E., Schwartz J., </a:t>
            </a:r>
            <a:r>
              <a:rPr kumimoji="0" lang="fr-FR" sz="800" b="0" i="1" u="none" strike="noStrike" cap="none" normalizeH="0" baseline="0" dirty="0" err="1" smtClean="0">
                <a:ln>
                  <a:noFill/>
                </a:ln>
                <a:solidFill>
                  <a:schemeClr val="tx1"/>
                </a:solidFill>
                <a:effectLst/>
                <a:latin typeface="Arial" pitchFamily="34" charset="0"/>
                <a:cs typeface="Arial" pitchFamily="34" charset="0"/>
              </a:rPr>
              <a:t>Jessel</a:t>
            </a:r>
            <a:r>
              <a:rPr kumimoji="0" lang="fr-FR" sz="800" b="0" i="1" u="none" strike="noStrike" cap="none" normalizeH="0" baseline="0" dirty="0" smtClean="0">
                <a:ln>
                  <a:noFill/>
                </a:ln>
                <a:solidFill>
                  <a:schemeClr val="tx1"/>
                </a:solidFill>
                <a:effectLst/>
                <a:latin typeface="Arial" pitchFamily="34" charset="0"/>
                <a:cs typeface="Arial" pitchFamily="34" charset="0"/>
              </a:rPr>
              <a:t> T. </a:t>
            </a:r>
            <a:r>
              <a:rPr kumimoji="0" lang="fr-FR" sz="800" b="0" i="1" u="none" strike="noStrike" cap="none" normalizeH="0" baseline="0" dirty="0" err="1" smtClean="0">
                <a:ln>
                  <a:noFill/>
                </a:ln>
                <a:solidFill>
                  <a:schemeClr val="tx1"/>
                </a:solidFill>
                <a:effectLst/>
                <a:latin typeface="Arial" pitchFamily="34" charset="0"/>
                <a:cs typeface="Arial" pitchFamily="34" charset="0"/>
              </a:rPr>
              <a:t>Principles</a:t>
            </a:r>
            <a:r>
              <a:rPr kumimoji="0" lang="fr-FR" sz="800" b="0" i="1" u="none" strike="noStrike" cap="none" normalizeH="0" baseline="0" dirty="0" smtClean="0">
                <a:ln>
                  <a:noFill/>
                </a:ln>
                <a:solidFill>
                  <a:schemeClr val="tx1"/>
                </a:solidFill>
                <a:effectLst/>
                <a:latin typeface="Arial" pitchFamily="34" charset="0"/>
                <a:cs typeface="Arial" pitchFamily="34" charset="0"/>
              </a:rPr>
              <a:t> of Neural Sciences (PNS), 3e éd. New York : Elsevier Co </a:t>
            </a:r>
            <a:r>
              <a:rPr kumimoji="0" lang="fr-FR" sz="800" b="0" i="1" u="none" strike="noStrike" cap="none" normalizeH="0" baseline="0" dirty="0" err="1" smtClean="0">
                <a:ln>
                  <a:noFill/>
                </a:ln>
                <a:solidFill>
                  <a:schemeClr val="tx1"/>
                </a:solidFill>
                <a:effectLst/>
                <a:latin typeface="Arial" pitchFamily="34" charset="0"/>
                <a:cs typeface="Arial" pitchFamily="34" charset="0"/>
              </a:rPr>
              <a:t>Inc</a:t>
            </a:r>
            <a:r>
              <a:rPr kumimoji="0" lang="fr-FR" sz="800" b="0" i="1" u="none" strike="noStrike" cap="none" normalizeH="0" baseline="0" dirty="0" smtClean="0">
                <a:ln>
                  <a:noFill/>
                </a:ln>
                <a:solidFill>
                  <a:schemeClr val="tx1"/>
                </a:solidFill>
                <a:effectLst/>
                <a:latin typeface="Arial" pitchFamily="34" charset="0"/>
                <a:cs typeface="Arial" pitchFamily="34" charset="0"/>
              </a:rPr>
              <a:t> ; 1991.</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428596" y="857232"/>
            <a:ext cx="8143932"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55600" marR="0" lvl="0" indent="-35560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1600" b="0" i="0" u="none" strike="noStrike" cap="none" normalizeH="0" baseline="0" dirty="0" smtClean="0">
                <a:ln>
                  <a:noFill/>
                </a:ln>
                <a:solidFill>
                  <a:schemeClr val="tx1"/>
                </a:solidFill>
                <a:effectLst/>
                <a:ea typeface="Calibri" pitchFamily="34" charset="0"/>
                <a:cs typeface="Arial" pitchFamily="34" charset="0"/>
              </a:rPr>
              <a:t>La pesanteur à laquelle nous sommes soumis en permanence doit être prise en compte pour régler le tonus des différents groupes musculaires lors des postures et des mouvements. Cette adaptation à la pesanteur se nomme équilibration. Quatre systèmes sont mis en jeu dans l’équilibration : la vision, le tact, la proprioception, et les deux vestibules situés dans la tête dont les cellules réceptrices déterminent à chaque instant le sens de la pesanteur et ses modifications au cours du déplacement du corps.</a:t>
            </a:r>
          </a:p>
          <a:p>
            <a:pPr marL="355600" marR="0" lvl="0" indent="-355600" algn="just" defTabSz="914400" rtl="0" eaLnBrk="0" fontAlgn="base" latinLnBrk="0" hangingPunct="0">
              <a:lnSpc>
                <a:spcPct val="100000"/>
              </a:lnSpc>
              <a:spcBef>
                <a:spcPct val="0"/>
              </a:spcBef>
              <a:spcAft>
                <a:spcPct val="0"/>
              </a:spcAft>
              <a:buClrTx/>
              <a:buSzTx/>
              <a:tabLst/>
            </a:pPr>
            <a:r>
              <a:rPr kumimoji="0" lang="fr-FR" sz="1600" b="0" i="0" u="none" strike="noStrike" cap="none" normalizeH="0" baseline="0" dirty="0" smtClean="0">
                <a:ln>
                  <a:noFill/>
                </a:ln>
                <a:solidFill>
                  <a:schemeClr val="tx1"/>
                </a:solidFill>
                <a:effectLst/>
                <a:ea typeface="Calibri" pitchFamily="34" charset="0"/>
                <a:cs typeface="Arial" pitchFamily="34" charset="0"/>
              </a:rPr>
              <a:t> </a:t>
            </a:r>
            <a:endParaRPr kumimoji="0" lang="fr-FR" sz="1600" b="0" i="0" u="none" strike="noStrike" cap="none" normalizeH="0" baseline="0" dirty="0" smtClean="0">
              <a:ln>
                <a:noFill/>
              </a:ln>
              <a:solidFill>
                <a:schemeClr val="tx1"/>
              </a:solidFill>
              <a:effectLst/>
              <a:cs typeface="Arial" pitchFamily="34" charset="0"/>
            </a:endParaRPr>
          </a:p>
          <a:p>
            <a:pPr marL="355600" marR="0" lvl="0" indent="-35560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1600" b="0" i="0" u="none" strike="noStrike" cap="none" normalizeH="0" baseline="0" dirty="0" smtClean="0">
                <a:ln>
                  <a:noFill/>
                </a:ln>
                <a:solidFill>
                  <a:schemeClr val="tx1"/>
                </a:solidFill>
                <a:effectLst/>
                <a:ea typeface="Calibri" pitchFamily="34" charset="0"/>
                <a:cs typeface="Arial" pitchFamily="34" charset="0"/>
              </a:rPr>
              <a:t>Un exemple du rôle joué par les récepteurs vestibulaires est le maintien de la position verticale d’une personne placée dans un métro. Au moment du démarrage, une nouvelle répartition du tonus musculaire des membres inférieurs et des muscles axiaux sera réalisée pour éviter la chute. Les antagonistes des muscles précédents se contracteront lorsque la décélération du train assurera son arrêt. Par conséquent, les </a:t>
            </a:r>
            <a:r>
              <a:rPr kumimoji="0" lang="fr-FR" sz="1600" b="1" i="0" u="none" strike="noStrike" cap="none" normalizeH="0" baseline="0" dirty="0" smtClean="0">
                <a:ln>
                  <a:noFill/>
                </a:ln>
                <a:solidFill>
                  <a:schemeClr val="tx1"/>
                </a:solidFill>
                <a:effectLst/>
                <a:ea typeface="Calibri" pitchFamily="34" charset="0"/>
                <a:cs typeface="Arial" pitchFamily="34" charset="0"/>
              </a:rPr>
              <a:t>récepteurs vestibulaires </a:t>
            </a:r>
            <a:r>
              <a:rPr kumimoji="0" lang="fr-FR" sz="1600" b="0" i="0" u="none" strike="noStrike" cap="none" normalizeH="0" baseline="0" dirty="0" smtClean="0">
                <a:ln>
                  <a:noFill/>
                </a:ln>
                <a:solidFill>
                  <a:schemeClr val="tx1"/>
                </a:solidFill>
                <a:effectLst/>
                <a:ea typeface="Calibri" pitchFamily="34" charset="0"/>
                <a:cs typeface="Arial" pitchFamily="34" charset="0"/>
              </a:rPr>
              <a:t>apparaissent comme des organes sensoriels, capables d’évaluer la </a:t>
            </a:r>
            <a:r>
              <a:rPr kumimoji="0" lang="fr-FR" sz="1600" b="1" i="0" u="none" strike="noStrike" cap="none" normalizeH="0" baseline="0" dirty="0" smtClean="0">
                <a:ln>
                  <a:noFill/>
                </a:ln>
                <a:solidFill>
                  <a:schemeClr val="tx1"/>
                </a:solidFill>
                <a:effectLst/>
                <a:ea typeface="Calibri" pitchFamily="34" charset="0"/>
                <a:cs typeface="Arial" pitchFamily="34" charset="0"/>
              </a:rPr>
              <a:t>gravité </a:t>
            </a:r>
            <a:r>
              <a:rPr kumimoji="0" lang="fr-FR" sz="1600" b="0" i="0" u="none" strike="noStrike" cap="none" normalizeH="0" baseline="0" dirty="0" smtClean="0">
                <a:ln>
                  <a:noFill/>
                </a:ln>
                <a:solidFill>
                  <a:schemeClr val="tx1"/>
                </a:solidFill>
                <a:effectLst/>
                <a:ea typeface="Calibri" pitchFamily="34" charset="0"/>
                <a:cs typeface="Arial" pitchFamily="34" charset="0"/>
              </a:rPr>
              <a:t>et les </a:t>
            </a:r>
            <a:r>
              <a:rPr kumimoji="0" lang="fr-FR" sz="1600" b="1" i="0" u="none" strike="noStrike" cap="none" normalizeH="0" baseline="0" dirty="0" smtClean="0">
                <a:ln>
                  <a:noFill/>
                </a:ln>
                <a:solidFill>
                  <a:schemeClr val="tx1"/>
                </a:solidFill>
                <a:effectLst/>
                <a:ea typeface="Calibri" pitchFamily="34" charset="0"/>
                <a:cs typeface="Arial" pitchFamily="34" charset="0"/>
              </a:rPr>
              <a:t>modifications des forces </a:t>
            </a:r>
            <a:r>
              <a:rPr kumimoji="0" lang="fr-FR" sz="1600" b="0" i="0" u="none" strike="noStrike" cap="none" normalizeH="0" baseline="0" dirty="0" smtClean="0">
                <a:ln>
                  <a:noFill/>
                </a:ln>
                <a:solidFill>
                  <a:schemeClr val="tx1"/>
                </a:solidFill>
                <a:effectLst/>
                <a:ea typeface="Calibri" pitchFamily="34" charset="0"/>
                <a:cs typeface="Arial" pitchFamily="34" charset="0"/>
              </a:rPr>
              <a:t>résultant de la mise en mouvement de la tête, </a:t>
            </a:r>
            <a:r>
              <a:rPr kumimoji="0" lang="fr-FR" sz="1600" b="1" i="0" u="none" strike="noStrike" cap="none" normalizeH="0" baseline="0" dirty="0" smtClean="0">
                <a:ln>
                  <a:noFill/>
                </a:ln>
                <a:solidFill>
                  <a:schemeClr val="tx1"/>
                </a:solidFill>
                <a:effectLst/>
                <a:ea typeface="Calibri" pitchFamily="34" charset="0"/>
                <a:cs typeface="Arial" pitchFamily="34" charset="0"/>
              </a:rPr>
              <a:t>aussi bien dans les</a:t>
            </a:r>
            <a:r>
              <a:rPr kumimoji="0" lang="fr-FR" sz="1600" b="0" i="0" u="none" strike="noStrike" cap="none" normalizeH="0" baseline="0" dirty="0" smtClean="0">
                <a:ln>
                  <a:noFill/>
                </a:ln>
                <a:solidFill>
                  <a:schemeClr val="tx1"/>
                </a:solidFill>
                <a:effectLst/>
                <a:ea typeface="Calibri" pitchFamily="34" charset="0"/>
                <a:cs typeface="Arial" pitchFamily="34" charset="0"/>
              </a:rPr>
              <a:t> </a:t>
            </a:r>
            <a:r>
              <a:rPr kumimoji="0" lang="fr-FR" sz="1600" b="1" i="0" u="none" strike="noStrike" cap="none" normalizeH="0" baseline="0" dirty="0" smtClean="0">
                <a:ln>
                  <a:noFill/>
                </a:ln>
                <a:solidFill>
                  <a:schemeClr val="tx1"/>
                </a:solidFill>
                <a:effectLst/>
                <a:ea typeface="Calibri" pitchFamily="34" charset="0"/>
                <a:cs typeface="Arial" pitchFamily="34" charset="0"/>
              </a:rPr>
              <a:t>accélérations linéaires que circulaires</a:t>
            </a:r>
            <a:r>
              <a:rPr kumimoji="0" lang="fr-FR" sz="1600" b="0" i="0" u="none" strike="noStrike" cap="none" normalizeH="0" baseline="0" dirty="0" smtClean="0">
                <a:ln>
                  <a:noFill/>
                </a:ln>
                <a:solidFill>
                  <a:schemeClr val="tx1"/>
                </a:solidFill>
                <a:effectLst/>
                <a:ea typeface="Calibri" pitchFamily="34" charset="0"/>
                <a:cs typeface="Arial" pitchFamily="34" charset="0"/>
              </a:rPr>
              <a:t>.</a:t>
            </a:r>
            <a:endParaRPr kumimoji="0" lang="fr-FR" sz="16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1600" b="0" i="0" u="none" strike="noStrike" cap="none" normalizeH="0" baseline="0" dirty="0" smtClean="0">
              <a:ln>
                <a:noFill/>
              </a:ln>
              <a:solidFill>
                <a:schemeClr val="tx1"/>
              </a:solidFill>
              <a:effectLst/>
              <a:cs typeface="Arial" pitchFamily="34" charset="0"/>
            </a:endParaRPr>
          </a:p>
        </p:txBody>
      </p:sp>
      <p:sp>
        <p:nvSpPr>
          <p:cNvPr id="5" name="Rectangle 4"/>
          <p:cNvSpPr/>
          <p:nvPr/>
        </p:nvSpPr>
        <p:spPr>
          <a:xfrm>
            <a:off x="1571604" y="142852"/>
            <a:ext cx="5572164" cy="338554"/>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algn="ctr" fontAlgn="base">
              <a:spcBef>
                <a:spcPct val="0"/>
              </a:spcBef>
              <a:spcAft>
                <a:spcPct val="0"/>
              </a:spcAft>
            </a:pPr>
            <a:r>
              <a:rPr lang="fr-FR" sz="1600" b="1" i="1" u="sng" dirty="0" smtClean="0">
                <a:latin typeface="Arial" pitchFamily="34" charset="0"/>
                <a:ea typeface="Calibri" pitchFamily="34" charset="0"/>
                <a:cs typeface="Arial" pitchFamily="34" charset="0"/>
              </a:rPr>
              <a:t>B. Mise en </a:t>
            </a:r>
            <a:r>
              <a:rPr lang="fr-FR" sz="1600" b="1" i="1" u="sng" dirty="0" smtClean="0">
                <a:ea typeface="Calibri" pitchFamily="34" charset="0"/>
                <a:cs typeface="Arial" pitchFamily="34" charset="0"/>
              </a:rPr>
              <a:t>é</a:t>
            </a:r>
            <a:r>
              <a:rPr lang="fr-FR" sz="1600" b="1" i="1" u="sng" dirty="0" smtClean="0">
                <a:latin typeface="Arial" pitchFamily="34" charset="0"/>
                <a:ea typeface="Calibri" pitchFamily="34" charset="0"/>
                <a:cs typeface="Arial" pitchFamily="34" charset="0"/>
              </a:rPr>
              <a:t>vidence du contrôle vestibulaire</a:t>
            </a:r>
            <a:endParaRPr lang="fr-FR" sz="1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14480" y="357166"/>
            <a:ext cx="5686436" cy="582594"/>
          </a:xfrm>
          <a:solidFill>
            <a:srgbClr val="FFFF00"/>
          </a:solidFill>
        </p:spPr>
        <p:style>
          <a:lnRef idx="2">
            <a:schemeClr val="dk1"/>
          </a:lnRef>
          <a:fillRef idx="1">
            <a:schemeClr val="lt1"/>
          </a:fillRef>
          <a:effectRef idx="0">
            <a:schemeClr val="dk1"/>
          </a:effectRef>
          <a:fontRef idx="minor">
            <a:schemeClr val="dk1"/>
          </a:fontRef>
        </p:style>
        <p:txBody>
          <a:bodyPr>
            <a:normAutofit/>
          </a:bodyPr>
          <a:lstStyle/>
          <a:p>
            <a:r>
              <a:rPr lang="fr-FR" sz="2800" b="1" dirty="0" smtClean="0"/>
              <a:t>Objectifs pédagogiques</a:t>
            </a:r>
            <a:endParaRPr lang="fr-FR" sz="2800" b="1" dirty="0"/>
          </a:p>
        </p:txBody>
      </p:sp>
      <p:sp>
        <p:nvSpPr>
          <p:cNvPr id="3" name="Espace réservé du contenu 2"/>
          <p:cNvSpPr>
            <a:spLocks noGrp="1"/>
          </p:cNvSpPr>
          <p:nvPr>
            <p:ph idx="1"/>
          </p:nvPr>
        </p:nvSpPr>
        <p:spPr/>
        <p:txBody>
          <a:bodyPr>
            <a:normAutofit/>
          </a:bodyPr>
          <a:lstStyle/>
          <a:p>
            <a:pPr marL="723900" indent="-723900" algn="just">
              <a:buFont typeface="Wingdings" pitchFamily="2" charset="2"/>
              <a:buChar char="q"/>
            </a:pPr>
            <a:r>
              <a:rPr lang="fr-FR" sz="2400" dirty="0" smtClean="0"/>
              <a:t>Reconnaitre l’organisation </a:t>
            </a:r>
            <a:r>
              <a:rPr lang="fr-FR" sz="2400" dirty="0" err="1" smtClean="0"/>
              <a:t>anatomo</a:t>
            </a:r>
            <a:r>
              <a:rPr lang="fr-FR" sz="2400" dirty="0" smtClean="0"/>
              <a:t>-fonctionnelle de la substance grise de la moelle épinière</a:t>
            </a:r>
          </a:p>
          <a:p>
            <a:pPr marL="723900" indent="-723900" algn="just">
              <a:buFont typeface="Wingdings" pitchFamily="2" charset="2"/>
              <a:buChar char="q"/>
            </a:pPr>
            <a:r>
              <a:rPr lang="fr-FR" sz="2400" dirty="0" smtClean="0"/>
              <a:t>Reconnaitre l’organisation des arcs réflexes médullaires</a:t>
            </a:r>
          </a:p>
          <a:p>
            <a:pPr marL="723900" indent="-723900" algn="just">
              <a:buFont typeface="Wingdings" pitchFamily="2" charset="2"/>
              <a:buChar char="q"/>
            </a:pPr>
            <a:r>
              <a:rPr lang="fr-FR" sz="2400" dirty="0" smtClean="0"/>
              <a:t>Reconnaitre la classification des principaux reflexes médullaires </a:t>
            </a:r>
          </a:p>
          <a:p>
            <a:pPr marL="723900" indent="-723900" algn="just">
              <a:buFont typeface="Wingdings" pitchFamily="2" charset="2"/>
              <a:buChar char="q"/>
            </a:pPr>
            <a:r>
              <a:rPr lang="fr-FR" sz="2400" dirty="0" smtClean="0"/>
              <a:t>Reconnaitre l’organisation du réflexe </a:t>
            </a:r>
            <a:r>
              <a:rPr lang="fr-FR" sz="2400" dirty="0" err="1" smtClean="0"/>
              <a:t>myotatique</a:t>
            </a:r>
            <a:r>
              <a:rPr lang="fr-FR" sz="2400" dirty="0" smtClean="0"/>
              <a:t>.</a:t>
            </a:r>
          </a:p>
          <a:p>
            <a:pPr marL="723900" indent="-723900" algn="just">
              <a:buFont typeface="Wingdings" pitchFamily="2" charset="2"/>
              <a:buChar char="q"/>
            </a:pPr>
            <a:r>
              <a:rPr lang="fr-FR" sz="2400" dirty="0" smtClean="0"/>
              <a:t>Reconnaitre l’organisation du reflexe </a:t>
            </a:r>
            <a:r>
              <a:rPr lang="fr-FR" sz="2400" dirty="0" err="1" smtClean="0"/>
              <a:t>ipsilatéral</a:t>
            </a:r>
            <a:r>
              <a:rPr lang="fr-FR" sz="2400" dirty="0" smtClean="0"/>
              <a:t> de flexion</a:t>
            </a:r>
          </a:p>
          <a:p>
            <a:pPr marL="723900" indent="-723900" algn="just">
              <a:buFont typeface="Wingdings" pitchFamily="2" charset="2"/>
              <a:buChar char="q"/>
            </a:pPr>
            <a:r>
              <a:rPr lang="fr-FR" sz="2400" dirty="0" smtClean="0"/>
              <a:t>Expliquer la régulation spinale des reflexes médullaires</a:t>
            </a:r>
          </a:p>
          <a:p>
            <a:pPr marL="723900" indent="-723900" algn="just">
              <a:buFont typeface="Wingdings" pitchFamily="2" charset="2"/>
              <a:buChar char="q"/>
            </a:pPr>
            <a:r>
              <a:rPr lang="fr-FR" sz="2400" dirty="0" smtClean="0"/>
              <a:t>Expliquer la régulation </a:t>
            </a:r>
            <a:r>
              <a:rPr lang="fr-FR" sz="2400" dirty="0" err="1" smtClean="0"/>
              <a:t>supraspinale</a:t>
            </a:r>
            <a:r>
              <a:rPr lang="fr-FR" sz="2400" dirty="0" smtClean="0"/>
              <a:t> des reflexes médullaires</a:t>
            </a:r>
            <a:endParaRPr lang="fr-FR"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500034" y="1500174"/>
            <a:ext cx="7929618"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42925" marR="0" lvl="0" indent="-542925" algn="l" defTabSz="914400" rtl="0" eaLnBrk="1" fontAlgn="base" latinLnBrk="0" hangingPunct="1">
              <a:lnSpc>
                <a:spcPct val="100000"/>
              </a:lnSpc>
              <a:spcBef>
                <a:spcPct val="0"/>
              </a:spcBef>
              <a:spcAft>
                <a:spcPct val="0"/>
              </a:spcAft>
              <a:buClrTx/>
              <a:buSzTx/>
              <a:buFont typeface="Wingdings" pitchFamily="2" charset="2"/>
              <a:buChar char="q"/>
              <a:tabLst/>
            </a:pPr>
            <a:r>
              <a:rPr kumimoji="0" lang="fr-FR" b="0" i="0" u="none" strike="noStrike" cap="none" normalizeH="0" baseline="0" dirty="0" smtClean="0">
                <a:ln>
                  <a:noFill/>
                </a:ln>
                <a:solidFill>
                  <a:schemeClr val="tx1"/>
                </a:solidFill>
                <a:effectLst/>
                <a:ea typeface="Calibri" pitchFamily="34" charset="0"/>
                <a:cs typeface="Arial" pitchFamily="34" charset="0"/>
              </a:rPr>
              <a:t>Les mouvements réflexes sont des mouvements automatiques déclenchés par un stimulus spécifique (par exemple, le choc du tendon achilléen, et lui seul, entraîne la contraction réflexe du triceps sural).</a:t>
            </a:r>
          </a:p>
          <a:p>
            <a:pPr marL="542925" marR="0" lvl="0" indent="-542925" algn="l" defTabSz="914400" rtl="0" eaLnBrk="1" fontAlgn="base" latinLnBrk="0" hangingPunct="1">
              <a:lnSpc>
                <a:spcPct val="100000"/>
              </a:lnSpc>
              <a:spcBef>
                <a:spcPct val="0"/>
              </a:spcBef>
              <a:spcAft>
                <a:spcPct val="0"/>
              </a:spcAft>
              <a:buClrTx/>
              <a:buSzTx/>
              <a:buFont typeface="Wingdings" pitchFamily="2" charset="2"/>
              <a:buChar char="q"/>
              <a:tabLst/>
            </a:pPr>
            <a:endParaRPr kumimoji="0" lang="fr-FR" b="0" i="0" u="none" strike="noStrike" cap="none" normalizeH="0" baseline="0" dirty="0" smtClean="0">
              <a:ln>
                <a:noFill/>
              </a:ln>
              <a:solidFill>
                <a:schemeClr val="tx1"/>
              </a:solidFill>
              <a:effectLst/>
              <a:cs typeface="Arial" pitchFamily="34" charset="0"/>
            </a:endParaRPr>
          </a:p>
          <a:p>
            <a:pPr marL="542925" marR="0" lvl="0" indent="-542925" algn="l" defTabSz="914400" rtl="0" eaLnBrk="0" fontAlgn="base" latinLnBrk="0" hangingPunct="0">
              <a:lnSpc>
                <a:spcPct val="100000"/>
              </a:lnSpc>
              <a:spcBef>
                <a:spcPct val="0"/>
              </a:spcBef>
              <a:spcAft>
                <a:spcPct val="0"/>
              </a:spcAft>
              <a:buClrTx/>
              <a:buSzTx/>
              <a:buFont typeface="Wingdings" pitchFamily="2" charset="2"/>
              <a:buChar char="q"/>
              <a:tabLst/>
            </a:pPr>
            <a:r>
              <a:rPr kumimoji="0" lang="fr-FR" b="0" i="0" u="none" strike="noStrike" cap="none" normalizeH="0" baseline="0" dirty="0" smtClean="0">
                <a:ln>
                  <a:noFill/>
                </a:ln>
                <a:solidFill>
                  <a:schemeClr val="tx1"/>
                </a:solidFill>
                <a:effectLst/>
                <a:ea typeface="Calibri" pitchFamily="34" charset="0"/>
                <a:cs typeface="Arial" pitchFamily="34" charset="0"/>
              </a:rPr>
              <a:t>La mise en jeu d’un réflexe moteur nécessite la présence de cinq éléments :</a:t>
            </a:r>
            <a:endParaRPr kumimoji="0" lang="fr-FR" b="0" i="0" u="none" strike="noStrike" cap="none" normalizeH="0" baseline="0" dirty="0" smtClean="0">
              <a:ln>
                <a:noFill/>
              </a:ln>
              <a:solidFill>
                <a:schemeClr val="tx1"/>
              </a:solidFill>
              <a:effectLst/>
              <a:cs typeface="Arial" pitchFamily="34" charset="0"/>
            </a:endParaRPr>
          </a:p>
          <a:p>
            <a:pPr marL="1162050" marR="0" lvl="0" indent="-263525"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Calibri" pitchFamily="34" charset="0"/>
                <a:cs typeface="Arial" pitchFamily="34" charset="0"/>
              </a:rPr>
              <a:t>1. Un </a:t>
            </a:r>
            <a:r>
              <a:rPr kumimoji="0" lang="fr-FR" b="1" i="0" u="none" strike="noStrike" cap="none" normalizeH="0" baseline="0" dirty="0" smtClean="0">
                <a:ln>
                  <a:noFill/>
                </a:ln>
                <a:solidFill>
                  <a:schemeClr val="tx1"/>
                </a:solidFill>
                <a:effectLst/>
                <a:ea typeface="Calibri" pitchFamily="34" charset="0"/>
                <a:cs typeface="Arial" pitchFamily="34" charset="0"/>
              </a:rPr>
              <a:t>récepteur </a:t>
            </a:r>
            <a:r>
              <a:rPr kumimoji="0" lang="fr-FR" b="0" i="0" u="none" strike="noStrike" cap="none" normalizeH="0" baseline="0" dirty="0" smtClean="0">
                <a:ln>
                  <a:noFill/>
                </a:ln>
                <a:solidFill>
                  <a:schemeClr val="tx1"/>
                </a:solidFill>
                <a:effectLst/>
                <a:ea typeface="Calibri" pitchFamily="34" charset="0"/>
                <a:cs typeface="Arial" pitchFamily="34" charset="0"/>
              </a:rPr>
              <a:t>pour coder un message physique ;</a:t>
            </a:r>
            <a:endParaRPr kumimoji="0" lang="fr-FR" b="0" i="0" u="none" strike="noStrike" cap="none" normalizeH="0" baseline="0" dirty="0" smtClean="0">
              <a:ln>
                <a:noFill/>
              </a:ln>
              <a:solidFill>
                <a:schemeClr val="tx1"/>
              </a:solidFill>
              <a:effectLst/>
              <a:cs typeface="Arial" pitchFamily="34" charset="0"/>
            </a:endParaRPr>
          </a:p>
          <a:p>
            <a:pPr marL="1162050" marR="0" lvl="0" indent="-263525"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Calibri" pitchFamily="34" charset="0"/>
                <a:cs typeface="Arial" pitchFamily="34" charset="0"/>
              </a:rPr>
              <a:t>2. Un axone sensitif </a:t>
            </a:r>
            <a:r>
              <a:rPr kumimoji="0" lang="fr-FR" b="1" i="0" u="none" strike="noStrike" cap="none" normalizeH="0" baseline="0" dirty="0" smtClean="0">
                <a:ln>
                  <a:noFill/>
                </a:ln>
                <a:solidFill>
                  <a:schemeClr val="tx1"/>
                </a:solidFill>
                <a:effectLst/>
                <a:ea typeface="Calibri" pitchFamily="34" charset="0"/>
                <a:cs typeface="Arial" pitchFamily="34" charset="0"/>
              </a:rPr>
              <a:t>afférent </a:t>
            </a:r>
            <a:r>
              <a:rPr kumimoji="0" lang="fr-FR" b="0" i="0" u="none" strike="noStrike" cap="none" normalizeH="0" baseline="0" dirty="0" smtClean="0">
                <a:ln>
                  <a:noFill/>
                </a:ln>
                <a:solidFill>
                  <a:schemeClr val="tx1"/>
                </a:solidFill>
                <a:effectLst/>
                <a:ea typeface="Calibri" pitchFamily="34" charset="0"/>
                <a:cs typeface="Arial" pitchFamily="34" charset="0"/>
              </a:rPr>
              <a:t>pour transporter le message à la moelle épinière ;</a:t>
            </a:r>
            <a:endParaRPr kumimoji="0" lang="fr-FR" b="0" i="0" u="none" strike="noStrike" cap="none" normalizeH="0" baseline="0" dirty="0" smtClean="0">
              <a:ln>
                <a:noFill/>
              </a:ln>
              <a:solidFill>
                <a:schemeClr val="tx1"/>
              </a:solidFill>
              <a:effectLst/>
              <a:cs typeface="Arial" pitchFamily="34" charset="0"/>
            </a:endParaRPr>
          </a:p>
          <a:p>
            <a:pPr marL="1162050" marR="0" lvl="0" indent="-263525"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Calibri" pitchFamily="34" charset="0"/>
                <a:cs typeface="Arial" pitchFamily="34" charset="0"/>
              </a:rPr>
              <a:t>3. Un </a:t>
            </a:r>
            <a:r>
              <a:rPr kumimoji="0" lang="fr-FR" b="1" i="0" u="none" strike="noStrike" cap="none" normalizeH="0" baseline="0" dirty="0" smtClean="0">
                <a:ln>
                  <a:noFill/>
                </a:ln>
                <a:solidFill>
                  <a:schemeClr val="tx1"/>
                </a:solidFill>
                <a:effectLst/>
                <a:ea typeface="Calibri" pitchFamily="34" charset="0"/>
                <a:cs typeface="Arial" pitchFamily="34" charset="0"/>
              </a:rPr>
              <a:t>centre d’intégration </a:t>
            </a:r>
            <a:r>
              <a:rPr kumimoji="0" lang="fr-FR" b="0" i="0" u="none" strike="noStrike" cap="none" normalizeH="0" baseline="0" dirty="0" smtClean="0">
                <a:ln>
                  <a:noFill/>
                </a:ln>
                <a:solidFill>
                  <a:schemeClr val="tx1"/>
                </a:solidFill>
                <a:effectLst/>
                <a:ea typeface="Calibri" pitchFamily="34" charset="0"/>
                <a:cs typeface="Arial" pitchFamily="34" charset="0"/>
              </a:rPr>
              <a:t>comportant une ou plusieurs synapses qui aboutissent au</a:t>
            </a:r>
            <a:endParaRPr kumimoji="0" lang="fr-FR" b="0" i="0" u="none" strike="noStrike" cap="none" normalizeH="0" baseline="0" dirty="0" smtClean="0">
              <a:ln>
                <a:noFill/>
              </a:ln>
              <a:solidFill>
                <a:schemeClr val="tx1"/>
              </a:solidFill>
              <a:effectLst/>
              <a:cs typeface="Arial" pitchFamily="34" charset="0"/>
            </a:endParaRPr>
          </a:p>
          <a:p>
            <a:pPr marL="1162050" marR="0" lvl="0" indent="-263525"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Calibri" pitchFamily="34" charset="0"/>
                <a:cs typeface="Arial" pitchFamily="34" charset="0"/>
              </a:rPr>
              <a:t>4. </a:t>
            </a:r>
            <a:r>
              <a:rPr kumimoji="0" lang="fr-FR" b="1" i="0" u="none" strike="noStrike" cap="none" normalizeH="0" baseline="0" dirty="0" smtClean="0">
                <a:ln>
                  <a:noFill/>
                </a:ln>
                <a:solidFill>
                  <a:schemeClr val="tx1"/>
                </a:solidFill>
                <a:effectLst/>
                <a:ea typeface="Calibri" pitchFamily="34" charset="0"/>
                <a:cs typeface="Arial" pitchFamily="34" charset="0"/>
              </a:rPr>
              <a:t>Motoneurone </a:t>
            </a:r>
            <a:r>
              <a:rPr kumimoji="0" lang="fr-FR" b="0" i="0" u="none" strike="noStrike" cap="none" normalizeH="0" baseline="0" dirty="0" smtClean="0">
                <a:ln>
                  <a:noFill/>
                </a:ln>
                <a:solidFill>
                  <a:schemeClr val="tx1"/>
                </a:solidFill>
                <a:effectLst/>
                <a:ea typeface="Calibri" pitchFamily="34" charset="0"/>
                <a:cs typeface="Arial" pitchFamily="34" charset="0"/>
              </a:rPr>
              <a:t>et à son axone </a:t>
            </a:r>
            <a:r>
              <a:rPr kumimoji="0" lang="fr-FR" b="1" i="0" u="none" strike="noStrike" cap="none" normalizeH="0" baseline="0" dirty="0" smtClean="0">
                <a:ln>
                  <a:noFill/>
                </a:ln>
                <a:solidFill>
                  <a:schemeClr val="tx1"/>
                </a:solidFill>
                <a:effectLst/>
                <a:ea typeface="Calibri" pitchFamily="34" charset="0"/>
                <a:cs typeface="Arial" pitchFamily="34" charset="0"/>
              </a:rPr>
              <a:t>efférent </a:t>
            </a:r>
            <a:r>
              <a:rPr kumimoji="0" lang="fr-FR" b="0" i="0" u="none" strike="noStrike" cap="none" normalizeH="0" baseline="0" dirty="0" smtClean="0">
                <a:ln>
                  <a:noFill/>
                </a:ln>
                <a:solidFill>
                  <a:schemeClr val="tx1"/>
                </a:solidFill>
                <a:effectLst/>
                <a:ea typeface="Calibri" pitchFamily="34" charset="0"/>
                <a:cs typeface="Arial" pitchFamily="34" charset="0"/>
              </a:rPr>
              <a:t>qui met en jeu</a:t>
            </a:r>
          </a:p>
          <a:p>
            <a:pPr marL="1162050" marR="0" lvl="0" indent="-263525"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Calibri" pitchFamily="34" charset="0"/>
                <a:cs typeface="Arial" pitchFamily="34" charset="0"/>
              </a:rPr>
              <a:t>5. L’</a:t>
            </a:r>
            <a:r>
              <a:rPr kumimoji="0" lang="fr-FR" b="1" i="0" u="none" strike="noStrike" cap="none" normalizeH="0" baseline="0" dirty="0" smtClean="0">
                <a:ln>
                  <a:noFill/>
                </a:ln>
                <a:solidFill>
                  <a:schemeClr val="tx1"/>
                </a:solidFill>
                <a:effectLst/>
                <a:ea typeface="Calibri" pitchFamily="34" charset="0"/>
                <a:cs typeface="Arial" pitchFamily="34" charset="0"/>
              </a:rPr>
              <a:t>effecteur </a:t>
            </a:r>
            <a:r>
              <a:rPr kumimoji="0" lang="fr-FR" b="0" i="0" u="none" strike="noStrike" cap="none" normalizeH="0" baseline="0" dirty="0" smtClean="0">
                <a:ln>
                  <a:noFill/>
                </a:ln>
                <a:solidFill>
                  <a:schemeClr val="tx1"/>
                </a:solidFill>
                <a:effectLst/>
                <a:ea typeface="Calibri" pitchFamily="34" charset="0"/>
                <a:cs typeface="Arial" pitchFamily="34" charset="0"/>
              </a:rPr>
              <a:t>composé des fibres musculaires de l’unité motrice du motoneurone</a:t>
            </a:r>
            <a:r>
              <a:rPr kumimoji="0" lang="fr-FR" b="0" i="0" u="none" strike="noStrike" cap="none" normalizeH="0" baseline="0" dirty="0" smtClean="0">
                <a:ln>
                  <a:noFill/>
                </a:ln>
                <a:solidFill>
                  <a:schemeClr val="tx1"/>
                </a:solidFill>
                <a:effectLst/>
                <a:cs typeface="Arial" pitchFamily="34" charset="0"/>
              </a:rPr>
              <a:t> </a:t>
            </a:r>
          </a:p>
        </p:txBody>
      </p:sp>
      <p:sp>
        <p:nvSpPr>
          <p:cNvPr id="5" name="Rectangle 4"/>
          <p:cNvSpPr/>
          <p:nvPr/>
        </p:nvSpPr>
        <p:spPr>
          <a:xfrm>
            <a:off x="2857488" y="500042"/>
            <a:ext cx="2785596" cy="523220"/>
          </a:xfrm>
          <a:prstGeom prst="rect">
            <a:avLst/>
          </a:prstGeom>
          <a:solidFill>
            <a:srgbClr val="FFFF00"/>
          </a:solidFill>
        </p:spPr>
        <p:style>
          <a:lnRef idx="2">
            <a:schemeClr val="dk1"/>
          </a:lnRef>
          <a:fillRef idx="1">
            <a:schemeClr val="lt1"/>
          </a:fillRef>
          <a:effectRef idx="0">
            <a:schemeClr val="dk1"/>
          </a:effectRef>
          <a:fontRef idx="minor">
            <a:schemeClr val="dk1"/>
          </a:fontRef>
        </p:style>
        <p:txBody>
          <a:bodyPr wrap="square">
            <a:spAutoFit/>
          </a:bodyPr>
          <a:lstStyle/>
          <a:p>
            <a:pPr marL="571500" indent="-571500" algn="ctr">
              <a:buFont typeface="+mj-lt"/>
              <a:buAutoNum type="romanUcPeriod"/>
            </a:pPr>
            <a:r>
              <a:rPr lang="fr-FR" sz="2800" b="1" dirty="0"/>
              <a:t>Introduction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28794" y="357166"/>
            <a:ext cx="5929354" cy="461665"/>
          </a:xfrm>
          <a:prstGeom prst="rect">
            <a:avLst/>
          </a:prstGeom>
          <a:solidFill>
            <a:srgbClr val="FFFF00"/>
          </a:solidFill>
        </p:spPr>
        <p:style>
          <a:lnRef idx="2">
            <a:schemeClr val="dk1"/>
          </a:lnRef>
          <a:fillRef idx="1">
            <a:schemeClr val="lt1"/>
          </a:fillRef>
          <a:effectRef idx="0">
            <a:schemeClr val="dk1"/>
          </a:effectRef>
          <a:fontRef idx="minor">
            <a:schemeClr val="dk1"/>
          </a:fontRef>
        </p:style>
        <p:txBody>
          <a:bodyPr wrap="square">
            <a:spAutoFit/>
          </a:bodyPr>
          <a:lstStyle/>
          <a:p>
            <a:pPr marL="514350" indent="-514350" algn="ctr">
              <a:buFont typeface="+mj-lt"/>
              <a:buAutoNum type="romanUcPeriod" startAt="2"/>
            </a:pPr>
            <a:r>
              <a:rPr lang="fr-FR" sz="2400" b="1" dirty="0"/>
              <a:t>Description des circuits réflexes spinaux</a:t>
            </a:r>
          </a:p>
        </p:txBody>
      </p:sp>
      <p:pic>
        <p:nvPicPr>
          <p:cNvPr id="5" name="Image 4"/>
          <p:cNvPicPr/>
          <p:nvPr/>
        </p:nvPicPr>
        <p:blipFill>
          <a:blip r:embed="rId2"/>
          <a:srcRect/>
          <a:stretch>
            <a:fillRect/>
          </a:stretch>
        </p:blipFill>
        <p:spPr bwMode="auto">
          <a:xfrm>
            <a:off x="5000628" y="2285992"/>
            <a:ext cx="3965130" cy="2856827"/>
          </a:xfrm>
          <a:prstGeom prst="rect">
            <a:avLst/>
          </a:prstGeom>
          <a:noFill/>
          <a:ln w="9525">
            <a:noFill/>
            <a:miter lim="800000"/>
            <a:headEnd/>
            <a:tailEnd/>
          </a:ln>
        </p:spPr>
      </p:pic>
      <p:sp>
        <p:nvSpPr>
          <p:cNvPr id="5121" name="Rectangle 1"/>
          <p:cNvSpPr>
            <a:spLocks noChangeArrowheads="1"/>
          </p:cNvSpPr>
          <p:nvPr/>
        </p:nvSpPr>
        <p:spPr bwMode="auto">
          <a:xfrm>
            <a:off x="357158" y="1214422"/>
            <a:ext cx="4071966"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68288" marR="0" lvl="0" indent="-268288" algn="just" defTabSz="914400" rtl="0" eaLnBrk="1" fontAlgn="base" latinLnBrk="0" hangingPunct="1">
              <a:lnSpc>
                <a:spcPct val="100000"/>
              </a:lnSpc>
              <a:spcBef>
                <a:spcPct val="0"/>
              </a:spcBef>
              <a:spcAft>
                <a:spcPct val="0"/>
              </a:spcAft>
              <a:buClrTx/>
              <a:buSzTx/>
              <a:buFont typeface="Wingdings" pitchFamily="2" charset="2"/>
              <a:buChar char="q"/>
              <a:tabLst/>
            </a:pP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Au </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niveau </a:t>
            </a:r>
            <a:r>
              <a:rPr kumimoji="0" lang="fr-FR"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segmentaire</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c</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est-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-dire d</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 segment m</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dullaire innerv</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par une racine donn</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 on se trouve en pr</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sence d</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 circuit qui contient des fibres aff</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rentes sensitives d</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origine musculaire ou cutan</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 d</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 ensemble de synapses situ</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es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int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rieur du segment de moelle, et de 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mergence de fibres motrices ou eff</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rentes qui se dirigent vers les muscles.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122" name="Rectangle 2"/>
          <p:cNvSpPr>
            <a:spLocks noChangeArrowheads="1"/>
          </p:cNvSpPr>
          <p:nvPr/>
        </p:nvSpPr>
        <p:spPr bwMode="auto">
          <a:xfrm>
            <a:off x="428596" y="2857496"/>
            <a:ext cx="407196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82563" marR="0" lvl="0" indent="-182563" algn="just" defTabSz="914400" rtl="0" eaLnBrk="1" fontAlgn="base" latinLnBrk="0" hangingPunct="1">
              <a:lnSpc>
                <a:spcPct val="100000"/>
              </a:lnSpc>
              <a:spcBef>
                <a:spcPct val="0"/>
              </a:spcBef>
              <a:spcAft>
                <a:spcPct val="0"/>
              </a:spcAft>
              <a:buClrTx/>
              <a:buSzTx/>
              <a:buFont typeface="Wingdings" pitchFamily="2" charset="2"/>
              <a:buChar char="q"/>
              <a:tabLst/>
            </a:pP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La stimulation de la </a:t>
            </a:r>
            <a:r>
              <a:rPr kumimoji="0" lang="fr-FR"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racine dorsale </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par des chocs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lectriques d</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intensit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progressivement croissante entra</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î</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ne 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apparition de deux types de r</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ponse r</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flexe dans la racine ventrale. D</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une part, une r</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ponse monophasique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br</a:t>
            </a:r>
            <a:r>
              <a:rPr kumimoji="0" lang="fr-FR" sz="1200" b="1"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ve latence</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caract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ris</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 par un seuil bas de la stimulation, et qui atteint rapidement son amplitude maximale lorsque 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on augmente 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intensit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 stimulation. D</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autre part, une r</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ponse de </a:t>
            </a:r>
            <a:r>
              <a:rPr kumimoji="0" lang="fr-FR"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latence tardive</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12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polyphasique</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et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tal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 dans le temps, dont le maximum est obtenu pour une stimulation dont 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intensit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est double de celle de la r</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ponse de courte latence.</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1"/>
          <p:cNvSpPr>
            <a:spLocks noChangeArrowheads="1"/>
          </p:cNvSpPr>
          <p:nvPr/>
        </p:nvSpPr>
        <p:spPr bwMode="auto">
          <a:xfrm>
            <a:off x="357158" y="5357826"/>
            <a:ext cx="8501122"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68288" marR="0" lvl="0" indent="-268288" algn="just" defTabSz="914400" rtl="0" eaLnBrk="1" fontAlgn="base" latinLnBrk="0" hangingPunct="1">
              <a:lnSpc>
                <a:spcPct val="100000"/>
              </a:lnSpc>
              <a:spcBef>
                <a:spcPct val="0"/>
              </a:spcBef>
              <a:spcAft>
                <a:spcPct val="0"/>
              </a:spcAft>
              <a:buClrTx/>
              <a:buSzTx/>
              <a:buFont typeface="Wingdings" pitchFamily="2" charset="2"/>
              <a:buChar char="q"/>
              <a:tabLst/>
            </a:pP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Les nerfs d</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origine cutan</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 et d</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origine musculaire contiennent des fibres aff</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rentes de fin diam</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tre (my</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linis</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es ou non) dont la stimulation entra</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î</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ne 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apparition sur la racine ventrale d</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une vol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 eff</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rente r</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flexe </a:t>
            </a:r>
            <a:r>
              <a:rPr kumimoji="0" lang="fr-FR" sz="12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polysynaptique</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 latence longue, et de dur</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 allong</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 En revanche, seuls les nerfs d</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origine musculaire contiennent des fibres aff</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rentes my</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linis</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es, de gros diam</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tre, dont la mise en jeu entra</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î</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ne 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apparition sur la racine ventrale, d</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une vol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 eff</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rente r</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flexe monosynaptique. Ces deux types de r</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ponses r</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flexes ont des destin</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es fonctionnelles diff</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rentes.</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214282" y="785794"/>
            <a:ext cx="4643470" cy="5606623"/>
          </a:xfrm>
          <a:prstGeom prst="rect">
            <a:avLst/>
          </a:prstGeom>
          <a:noFill/>
          <a:ln w="9525">
            <a:noFill/>
            <a:miter lim="800000"/>
            <a:headEnd/>
            <a:tailEnd/>
          </a:ln>
          <a:effectLst/>
        </p:spPr>
        <p:txBody>
          <a:bodyPr vert="horz" wrap="square" lIns="457056" tIns="126960" rIns="91440" bIns="0" numCol="1" anchor="ctr" anchorCtr="0" compatLnSpc="1">
            <a:prstTxWarp prst="textNoShape">
              <a:avLst/>
            </a:prstTxWarp>
            <a:spAutoFit/>
          </a:bodyPr>
          <a:lstStyle/>
          <a:p>
            <a:pPr marL="355600" marR="0" lvl="0" indent="-35560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Des stimulations d</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intensit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croissante d</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 nerf cutan</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entra</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î</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nent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partir d</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 seuil d</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intensit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relativement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lev</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un mouvement de flexion du membre ayant pour but de soustraire celui-ci de la stimulation. </a:t>
            </a:r>
          </a:p>
          <a:p>
            <a:pPr marL="355600" marR="0" lvl="0" indent="-355600" algn="just" defTabSz="914400" rtl="0" eaLnBrk="0" fontAlgn="base" latinLnBrk="0" hangingPunct="0">
              <a:lnSpc>
                <a:spcPct val="100000"/>
              </a:lnSpc>
              <a:spcBef>
                <a:spcPct val="0"/>
              </a:spcBef>
              <a:spcAft>
                <a:spcPct val="0"/>
              </a:spcAft>
              <a:buClrTx/>
              <a:buSzTx/>
              <a:buFont typeface="Wingdings" pitchFamily="2" charset="2"/>
              <a:buChar char="q"/>
              <a:tabLst/>
            </a:pPr>
            <a:endPar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355600" marR="0" lvl="0" indent="-35560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Il appara</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î</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 que le seuil d</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clenchant ce mouvement est le seuil de </a:t>
            </a:r>
            <a:r>
              <a:rPr kumimoji="0" lang="fr-FR"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sensation douloureuse</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355600" marR="0" lvl="0" indent="-35560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Mettant en jeu des fibres de fin diam</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tre (</a:t>
            </a:r>
            <a:r>
              <a:rPr kumimoji="0" lang="fr-FR" sz="12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Aδ</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et C), ce r</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flexe est </a:t>
            </a:r>
            <a:r>
              <a:rPr kumimoji="0" lang="fr-FR" sz="12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polysynaptique</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Quel que soit le site de la stimulation douloureuse cutan</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 sur le membre, 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organisation des relais synaptiques, au niveau m</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dullaire, entra</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î</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ne une contraction des muscles fl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chisseurs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exception des articulations distales du membre sup</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rieur chez 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homme qui se placeront en extension. Il est prioritaire sur les autres r</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flexes li</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la posture qui, eux, sont inhib</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a:t>
            </a:r>
          </a:p>
          <a:p>
            <a:pPr marL="355600" marR="0" lvl="0" indent="-355600" algn="just" defTabSz="914400" rtl="0" eaLnBrk="0" fontAlgn="base" latinLnBrk="0" hangingPunct="0">
              <a:lnSpc>
                <a:spcPct val="100000"/>
              </a:lnSpc>
              <a:spcBef>
                <a:spcPct val="0"/>
              </a:spcBef>
              <a:spcAft>
                <a:spcPct val="0"/>
              </a:spcAft>
              <a:buClrTx/>
              <a:buSzTx/>
              <a:buFont typeface="Wingdings" pitchFamily="2" charset="2"/>
              <a:buChar char="q"/>
              <a:tabLst/>
            </a:pP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355600" marR="0" lvl="0" indent="-35560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enregistrement simultan</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des vol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es eff</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rentes dans les nerfs musculaires innervant des muscles fl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chisseurs et extenseurs actionnant une même articulation montre que la mise en jeu des fl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chisseurs s</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accompagne d</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une inhibition des extenseurs. On appelle ce ph</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nom</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ne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innervation r</a:t>
            </a:r>
            <a:r>
              <a:rPr kumimoji="0" lang="fr-FR" sz="1200" b="1"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ciproque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et il entra</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î</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ne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galement la mise en extension du membre controlat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ral et non sa flexion. </a:t>
            </a:r>
          </a:p>
          <a:p>
            <a:pPr marL="355600" marR="0" lvl="0" indent="-355600" algn="just" defTabSz="914400" rtl="0" eaLnBrk="0" fontAlgn="base" latinLnBrk="0" hangingPunct="0">
              <a:lnSpc>
                <a:spcPct val="100000"/>
              </a:lnSpc>
              <a:spcBef>
                <a:spcPct val="0"/>
              </a:spcBef>
              <a:spcAft>
                <a:spcPct val="0"/>
              </a:spcAft>
              <a:buClrTx/>
              <a:buSzTx/>
              <a:buFont typeface="Wingdings" pitchFamily="2" charset="2"/>
              <a:buChar char="q"/>
              <a:tabLst/>
            </a:pPr>
            <a:endParaRPr lang="fr-FR" sz="1200" dirty="0" smtClean="0">
              <a:latin typeface="Arial" pitchFamily="34" charset="0"/>
              <a:ea typeface="Calibri" pitchFamily="34" charset="0"/>
              <a:cs typeface="Arial" pitchFamily="34" charset="0"/>
            </a:endParaRPr>
          </a:p>
          <a:p>
            <a:pPr marL="355600" marR="0" lvl="0" indent="-35560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La fonction du r</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flexe g</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n</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ral de flexion est donc de soustraire 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organisme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une stimulation nociceptive qui pourrait nuire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son int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grit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tout en renfor</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ç</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ant l</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activit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des muscles permettant de garder la posture.</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2571736" y="142852"/>
            <a:ext cx="4214842" cy="523220"/>
          </a:xfrm>
          <a:prstGeom prst="rect">
            <a:avLst/>
          </a:prstGeom>
          <a:solidFill>
            <a:srgbClr val="FFFF00"/>
          </a:solidFill>
        </p:spPr>
        <p:style>
          <a:lnRef idx="2">
            <a:schemeClr val="dk1"/>
          </a:lnRef>
          <a:fillRef idx="1">
            <a:schemeClr val="lt1"/>
          </a:fillRef>
          <a:effectRef idx="0">
            <a:schemeClr val="dk1"/>
          </a:effectRef>
          <a:fontRef idx="minor">
            <a:schemeClr val="dk1"/>
          </a:fontRef>
        </p:style>
        <p:txBody>
          <a:bodyPr wrap="square">
            <a:spAutoFit/>
          </a:bodyPr>
          <a:lstStyle/>
          <a:p>
            <a:pPr lvl="0" algn="ctr" fontAlgn="base">
              <a:spcBef>
                <a:spcPct val="0"/>
              </a:spcBef>
              <a:spcAft>
                <a:spcPct val="0"/>
              </a:spcAft>
            </a:pPr>
            <a:r>
              <a:rPr lang="fr-FR" b="1" u="sng" dirty="0" smtClean="0">
                <a:solidFill>
                  <a:srgbClr val="FF0000"/>
                </a:solidFill>
                <a:latin typeface="Verdana" pitchFamily="34" charset="0"/>
                <a:ea typeface="Times New Roman" pitchFamily="18" charset="0"/>
                <a:cs typeface="Times New Roman" pitchFamily="18" charset="0"/>
              </a:rPr>
              <a:t>1. Réflexe général de flexion :</a:t>
            </a:r>
          </a:p>
          <a:p>
            <a:pPr lvl="0" algn="ctr" fontAlgn="base">
              <a:spcBef>
                <a:spcPct val="0"/>
              </a:spcBef>
              <a:spcAft>
                <a:spcPct val="0"/>
              </a:spcAft>
            </a:pPr>
            <a:endParaRPr lang="fr-FR" sz="1000" b="1" u="sng" dirty="0" smtClean="0">
              <a:solidFill>
                <a:srgbClr val="FF0000"/>
              </a:solidFill>
              <a:latin typeface="Verdana" pitchFamily="34" charset="0"/>
              <a:ea typeface="Times New Roman" pitchFamily="18" charset="0"/>
              <a:cs typeface="Times New Roman" pitchFamily="18" charset="0"/>
            </a:endParaRPr>
          </a:p>
        </p:txBody>
      </p:sp>
      <p:pic>
        <p:nvPicPr>
          <p:cNvPr id="6" name="Image 5"/>
          <p:cNvPicPr/>
          <p:nvPr/>
        </p:nvPicPr>
        <p:blipFill>
          <a:blip r:embed="rId2"/>
          <a:srcRect/>
          <a:stretch>
            <a:fillRect/>
          </a:stretch>
        </p:blipFill>
        <p:spPr bwMode="auto">
          <a:xfrm>
            <a:off x="5143504" y="1000108"/>
            <a:ext cx="3643338" cy="4572032"/>
          </a:xfrm>
          <a:prstGeom prst="rect">
            <a:avLst/>
          </a:prstGeom>
          <a:noFill/>
          <a:ln w="9525">
            <a:noFill/>
            <a:miter lim="800000"/>
            <a:headEnd/>
            <a:tailEnd/>
          </a:ln>
        </p:spPr>
      </p:pic>
      <p:sp>
        <p:nvSpPr>
          <p:cNvPr id="3074" name="Text Box 2"/>
          <p:cNvSpPr txBox="1">
            <a:spLocks noChangeArrowheads="1"/>
          </p:cNvSpPr>
          <p:nvPr/>
        </p:nvSpPr>
        <p:spPr bwMode="auto">
          <a:xfrm>
            <a:off x="4929190" y="5572140"/>
            <a:ext cx="4010052" cy="110799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100" b="1" i="0" u="none" strike="noStrike" cap="none" normalizeH="0" baseline="0" smtClean="0">
                <a:ln>
                  <a:noFill/>
                </a:ln>
                <a:solidFill>
                  <a:schemeClr val="tx1"/>
                </a:solidFill>
                <a:effectLst/>
                <a:latin typeface="Arial" pitchFamily="34" charset="0"/>
                <a:cs typeface="Arial" pitchFamily="34" charset="0"/>
              </a:rPr>
              <a:t>Circuits neuronaux spinaux du réflexe général de flexion.</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chemeClr val="tx1"/>
                </a:solidFill>
                <a:effectLst/>
                <a:latin typeface="Arial" pitchFamily="34" charset="0"/>
                <a:cs typeface="Arial" pitchFamily="34" charset="0"/>
              </a:rPr>
              <a:t>Les interneurones inhibiteurs sont bleus. La stimulation des axones nociceptifs cutanés entraînera la flexion du membre stimulé et l’extension du membre controlatéral.</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1100" b="0" i="1" u="none" strike="noStrike" cap="none" normalizeH="0" baseline="0" smtClean="0">
                <a:ln>
                  <a:noFill/>
                </a:ln>
                <a:solidFill>
                  <a:schemeClr val="tx1"/>
                </a:solidFill>
                <a:effectLst/>
                <a:latin typeface="Arial" pitchFamily="34" charset="0"/>
                <a:cs typeface="Arial" pitchFamily="34" charset="0"/>
              </a:rPr>
              <a:t>Modifié de Principles of Neural Sciences, E. Kandel, J. Schwartz, T. Jessel (3e éd.). </a:t>
            </a:r>
            <a:r>
              <a:rPr kumimoji="0" lang="en-US" sz="1100" b="0" i="1" u="none" strike="noStrike" cap="none" normalizeH="0" baseline="0" smtClean="0">
                <a:ln>
                  <a:noFill/>
                </a:ln>
                <a:solidFill>
                  <a:schemeClr val="tx1"/>
                </a:solidFill>
                <a:effectLst/>
                <a:latin typeface="Arial" pitchFamily="34" charset="0"/>
                <a:cs typeface="Arial" pitchFamily="34" charset="0"/>
              </a:rPr>
              <a:t>New York : Elsevier ; 1991.</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571472" y="928670"/>
            <a:ext cx="8215370" cy="2282636"/>
          </a:xfrm>
          <a:prstGeom prst="rect">
            <a:avLst/>
          </a:prstGeom>
          <a:noFill/>
          <a:ln w="9525">
            <a:noFill/>
            <a:miter lim="800000"/>
            <a:headEnd/>
            <a:tailEnd/>
          </a:ln>
          <a:effectLst/>
        </p:spPr>
        <p:txBody>
          <a:bodyPr vert="horz" wrap="square" lIns="457056" tIns="126960" rIns="91440" bIns="0" numCol="1" anchor="ctr" anchorCtr="0" compatLnSpc="1">
            <a:prstTxWarp prst="textNoShape">
              <a:avLst/>
            </a:prstTxWarp>
            <a:spAutoFit/>
          </a:bodyPr>
          <a:lstStyle/>
          <a:p>
            <a:pPr marL="444500" marR="0" lvl="0" indent="-44450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1400" b="0" i="0" u="none" strike="noStrike" cap="none" normalizeH="0" baseline="0" dirty="0" smtClean="0">
                <a:ln>
                  <a:noFill/>
                </a:ln>
                <a:solidFill>
                  <a:schemeClr val="tx1"/>
                </a:solidFill>
                <a:effectLst/>
                <a:ea typeface="Calibri" pitchFamily="34" charset="0"/>
                <a:cs typeface="Arial" pitchFamily="34" charset="0"/>
              </a:rPr>
              <a:t>Le réflexe </a:t>
            </a:r>
            <a:r>
              <a:rPr kumimoji="0" lang="fr-FR" sz="1400" b="0" i="0" u="none" strike="noStrike" cap="none" normalizeH="0" baseline="0" dirty="0" err="1" smtClean="0">
                <a:ln>
                  <a:noFill/>
                </a:ln>
                <a:solidFill>
                  <a:schemeClr val="tx1"/>
                </a:solidFill>
                <a:effectLst/>
                <a:ea typeface="Calibri" pitchFamily="34" charset="0"/>
                <a:cs typeface="Arial" pitchFamily="34" charset="0"/>
              </a:rPr>
              <a:t>myotatique</a:t>
            </a:r>
            <a:r>
              <a:rPr kumimoji="0" lang="fr-FR" sz="1400" b="0" i="0" u="none" strike="noStrike" cap="none" normalizeH="0" baseline="0" dirty="0" smtClean="0">
                <a:ln>
                  <a:noFill/>
                </a:ln>
                <a:solidFill>
                  <a:schemeClr val="tx1"/>
                </a:solidFill>
                <a:effectLst/>
                <a:ea typeface="Calibri" pitchFamily="34" charset="0"/>
                <a:cs typeface="Arial" pitchFamily="34" charset="0"/>
              </a:rPr>
              <a:t> est un réflexe d’origine musculaire, qui concerne pratiquement tous les muscles de l’organisme.</a:t>
            </a:r>
          </a:p>
          <a:p>
            <a:pPr marL="444500" marR="0" lvl="0" indent="-444500" algn="just" defTabSz="914400" rtl="0" eaLnBrk="0" fontAlgn="base" latinLnBrk="0" hangingPunct="0">
              <a:lnSpc>
                <a:spcPct val="100000"/>
              </a:lnSpc>
              <a:spcBef>
                <a:spcPct val="0"/>
              </a:spcBef>
              <a:spcAft>
                <a:spcPct val="0"/>
              </a:spcAft>
              <a:buClrTx/>
              <a:buSzTx/>
              <a:buFont typeface="Wingdings" pitchFamily="2" charset="2"/>
              <a:buChar char="q"/>
              <a:tabLst/>
            </a:pPr>
            <a:endParaRPr kumimoji="0" lang="fr-FR" sz="1400" b="0" i="0" u="none" strike="noStrike" cap="none" normalizeH="0" baseline="0" dirty="0" smtClean="0">
              <a:ln>
                <a:noFill/>
              </a:ln>
              <a:solidFill>
                <a:schemeClr val="tx1"/>
              </a:solidFill>
              <a:effectLst/>
              <a:cs typeface="Arial" pitchFamily="34" charset="0"/>
            </a:endParaRPr>
          </a:p>
          <a:p>
            <a:pPr marL="444500" marR="0" lvl="0" indent="-44450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1400" b="0" i="0" u="none" strike="noStrike" cap="none" normalizeH="0" baseline="0" dirty="0" smtClean="0">
                <a:ln>
                  <a:noFill/>
                </a:ln>
                <a:solidFill>
                  <a:schemeClr val="tx1"/>
                </a:solidFill>
                <a:effectLst/>
                <a:ea typeface="Calibri" pitchFamily="34" charset="0"/>
                <a:cs typeface="Arial" pitchFamily="34" charset="0"/>
              </a:rPr>
              <a:t>Il s’agit d’une force de résistance à l’allongement lorsqu’on étire un muscle. En d’autres termes, </a:t>
            </a:r>
            <a:r>
              <a:rPr kumimoji="0" lang="fr-FR" sz="1400" b="1" i="0" u="none" strike="noStrike" cap="none" normalizeH="0" baseline="0" dirty="0" smtClean="0">
                <a:ln>
                  <a:noFill/>
                </a:ln>
                <a:solidFill>
                  <a:schemeClr val="tx1"/>
                </a:solidFill>
                <a:effectLst/>
                <a:ea typeface="Calibri" pitchFamily="34" charset="0"/>
                <a:cs typeface="Arial" pitchFamily="34" charset="0"/>
              </a:rPr>
              <a:t>une contraction</a:t>
            </a:r>
            <a:r>
              <a:rPr kumimoji="0" lang="fr-FR" sz="1400" b="0" i="0" u="none" strike="noStrike" cap="none" normalizeH="0" baseline="0" dirty="0" smtClean="0">
                <a:ln>
                  <a:noFill/>
                </a:ln>
                <a:solidFill>
                  <a:schemeClr val="tx1"/>
                </a:solidFill>
                <a:effectLst/>
                <a:ea typeface="Calibri" pitchFamily="34" charset="0"/>
                <a:cs typeface="Arial" pitchFamily="34" charset="0"/>
              </a:rPr>
              <a:t> </a:t>
            </a:r>
            <a:r>
              <a:rPr kumimoji="0" lang="fr-FR" sz="1400" b="1" i="0" u="none" strike="noStrike" cap="none" normalizeH="0" baseline="0" dirty="0" smtClean="0">
                <a:ln>
                  <a:noFill/>
                </a:ln>
                <a:solidFill>
                  <a:schemeClr val="tx1"/>
                </a:solidFill>
                <a:effectLst/>
                <a:ea typeface="Calibri" pitchFamily="34" charset="0"/>
                <a:cs typeface="Arial" pitchFamily="34" charset="0"/>
              </a:rPr>
              <a:t>réflexe s’oppose à l’étirement d’un muscle</a:t>
            </a:r>
            <a:r>
              <a:rPr kumimoji="0" lang="fr-FR" sz="1400" b="0" i="0" u="none" strike="noStrike" cap="none" normalizeH="0" baseline="0" dirty="0" smtClean="0">
                <a:ln>
                  <a:noFill/>
                </a:ln>
                <a:solidFill>
                  <a:schemeClr val="tx1"/>
                </a:solidFill>
                <a:effectLst/>
                <a:ea typeface="Calibri" pitchFamily="34" charset="0"/>
                <a:cs typeface="Arial" pitchFamily="34" charset="0"/>
              </a:rPr>
              <a:t>. Ce phénomène est bien un réflexe puisqu’il disparaît lorsqu’on sectionne la racine postérieure. On peut le faciliter en étirant des muscles agonistes du même membre ou l’inhiber en étirant des muscles antagonistes. </a:t>
            </a:r>
          </a:p>
          <a:p>
            <a:pPr marL="444500" marR="0" lvl="0" indent="-444500" algn="just" defTabSz="914400" rtl="0" eaLnBrk="0" fontAlgn="base" latinLnBrk="0" hangingPunct="0">
              <a:lnSpc>
                <a:spcPct val="100000"/>
              </a:lnSpc>
              <a:spcBef>
                <a:spcPct val="0"/>
              </a:spcBef>
              <a:spcAft>
                <a:spcPct val="0"/>
              </a:spcAft>
              <a:buClrTx/>
              <a:buSzTx/>
              <a:buFont typeface="Wingdings" pitchFamily="2" charset="2"/>
              <a:buChar char="q"/>
              <a:tabLst/>
            </a:pPr>
            <a:endParaRPr kumimoji="0" lang="fr-FR" sz="1400" b="0" i="0" u="none" strike="noStrike" cap="none" normalizeH="0" baseline="0" dirty="0" smtClean="0">
              <a:ln>
                <a:noFill/>
              </a:ln>
              <a:solidFill>
                <a:schemeClr val="tx1"/>
              </a:solidFill>
              <a:effectLst/>
              <a:cs typeface="Arial" pitchFamily="34" charset="0"/>
            </a:endParaRPr>
          </a:p>
          <a:p>
            <a:pPr marL="444500" marR="0" lvl="0" indent="-44450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1400" b="0" i="0" u="none" strike="noStrike" cap="none" normalizeH="0" baseline="0" dirty="0" smtClean="0">
                <a:ln>
                  <a:noFill/>
                </a:ln>
                <a:solidFill>
                  <a:schemeClr val="tx1"/>
                </a:solidFill>
                <a:effectLst/>
                <a:ea typeface="Calibri" pitchFamily="34" charset="0"/>
                <a:cs typeface="Arial" pitchFamily="34" charset="0"/>
              </a:rPr>
              <a:t>C’est lui qui est à l’origine du tonus musculaire destiné à lutter contre les effets de la pesanteur qui s’opposent aux postures.</a:t>
            </a:r>
            <a:endParaRPr kumimoji="0" lang="fr-FR" sz="1100" b="0" i="0" u="none" strike="noStrike" cap="none" normalizeH="0" baseline="0" dirty="0" smtClean="0">
              <a:ln>
                <a:noFill/>
              </a:ln>
              <a:solidFill>
                <a:schemeClr val="tx1"/>
              </a:solidFill>
              <a:effectLst/>
              <a:cs typeface="Arial" pitchFamily="34" charset="0"/>
            </a:endParaRPr>
          </a:p>
        </p:txBody>
      </p:sp>
      <p:sp>
        <p:nvSpPr>
          <p:cNvPr id="5" name="Rectangle 4"/>
          <p:cNvSpPr/>
          <p:nvPr/>
        </p:nvSpPr>
        <p:spPr>
          <a:xfrm>
            <a:off x="3071802" y="428604"/>
            <a:ext cx="3211135" cy="369332"/>
          </a:xfrm>
          <a:prstGeom prst="rect">
            <a:avLst/>
          </a:prstGeom>
          <a:solidFill>
            <a:srgbClr val="FFFF00"/>
          </a:solidFill>
        </p:spPr>
        <p:style>
          <a:lnRef idx="2">
            <a:schemeClr val="dk1"/>
          </a:lnRef>
          <a:fillRef idx="1">
            <a:schemeClr val="lt1"/>
          </a:fillRef>
          <a:effectRef idx="0">
            <a:schemeClr val="dk1"/>
          </a:effectRef>
          <a:fontRef idx="minor">
            <a:schemeClr val="dk1"/>
          </a:fontRef>
        </p:style>
        <p:txBody>
          <a:bodyPr wrap="none">
            <a:spAutoFit/>
          </a:bodyPr>
          <a:lstStyle/>
          <a:p>
            <a:pPr lvl="0" algn="just" fontAlgn="base">
              <a:spcBef>
                <a:spcPct val="0"/>
              </a:spcBef>
              <a:spcAft>
                <a:spcPct val="0"/>
              </a:spcAft>
            </a:pPr>
            <a:r>
              <a:rPr lang="fr-FR" b="1" u="sng" dirty="0" smtClean="0">
                <a:solidFill>
                  <a:srgbClr val="FF0000"/>
                </a:solidFill>
                <a:latin typeface="Verdana" pitchFamily="34" charset="0"/>
                <a:ea typeface="Times New Roman" pitchFamily="18" charset="0"/>
                <a:cs typeface="Times New Roman" pitchFamily="18" charset="0"/>
              </a:rPr>
              <a:t>2. Réflexe </a:t>
            </a:r>
            <a:r>
              <a:rPr lang="fr-FR" b="1" u="sng" dirty="0" err="1" smtClean="0">
                <a:solidFill>
                  <a:srgbClr val="FF0000"/>
                </a:solidFill>
                <a:latin typeface="Verdana" pitchFamily="34" charset="0"/>
                <a:ea typeface="Times New Roman" pitchFamily="18" charset="0"/>
                <a:cs typeface="Times New Roman" pitchFamily="18" charset="0"/>
              </a:rPr>
              <a:t>myotatique</a:t>
            </a:r>
            <a:r>
              <a:rPr lang="fr-FR" b="1" u="sng" dirty="0" smtClean="0">
                <a:solidFill>
                  <a:srgbClr val="FF0000"/>
                </a:solidFill>
                <a:latin typeface="Verdana" pitchFamily="34" charset="0"/>
                <a:ea typeface="Times New Roman" pitchFamily="18" charset="0"/>
                <a:cs typeface="Times New Roman" pitchFamily="18" charset="0"/>
              </a:rPr>
              <a:t> :</a:t>
            </a:r>
            <a:endParaRPr lang="fr-FR" sz="1050" b="1" u="sng" dirty="0" smtClean="0">
              <a:solidFill>
                <a:srgbClr val="FF0000"/>
              </a:solidFill>
              <a:latin typeface="Verdana" pitchFamily="34" charset="0"/>
              <a:ea typeface="Times New Roman" pitchFamily="18" charset="0"/>
              <a:cs typeface="Times New Roman" pitchFamily="18" charset="0"/>
            </a:endParaRPr>
          </a:p>
        </p:txBody>
      </p:sp>
      <p:pic>
        <p:nvPicPr>
          <p:cNvPr id="1026" name="Picture 2"/>
          <p:cNvPicPr>
            <a:picLocks noChangeAspect="1" noChangeArrowheads="1"/>
          </p:cNvPicPr>
          <p:nvPr/>
        </p:nvPicPr>
        <p:blipFill>
          <a:blip r:embed="rId2"/>
          <a:srcRect/>
          <a:stretch>
            <a:fillRect/>
          </a:stretch>
        </p:blipFill>
        <p:spPr bwMode="auto">
          <a:xfrm>
            <a:off x="1928794" y="3214686"/>
            <a:ext cx="5643602" cy="346970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571480"/>
            <a:ext cx="5357818" cy="65248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61950" indent="-361950">
              <a:buFont typeface="Wingdings" pitchFamily="2" charset="2"/>
              <a:buChar char="q"/>
            </a:pP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Les fibres </a:t>
            </a:r>
            <a:r>
              <a:rPr kumimoji="0" lang="fr-FR" sz="14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Ia</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viennent innerver un r</a:t>
            </a:r>
            <a:r>
              <a:rPr kumimoji="0" lang="fr-FR" sz="14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cepteur particulier contenu </a:t>
            </a:r>
            <a:r>
              <a:rPr kumimoji="0" lang="fr-FR" sz="14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a:t>
            </a:r>
            <a:r>
              <a:rPr kumimoji="0" lang="fr-FR" sz="14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int</a:t>
            </a:r>
            <a:r>
              <a:rPr kumimoji="0" lang="fr-FR" sz="14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rieur du muscle, appel</a:t>
            </a:r>
            <a:r>
              <a:rPr kumimoji="0" lang="fr-FR" sz="14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le </a:t>
            </a:r>
            <a:r>
              <a:rPr kumimoji="0" lang="fr-FR"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fuseau</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neuromusculaire</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Le fuseau neuromusculaire se</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trouve en parall</a:t>
            </a:r>
            <a:r>
              <a:rPr kumimoji="0" lang="fr-FR" sz="1400" b="1"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le avec les fibres squelettiques contractiles</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r>
              <a:rPr lang="fr-FR" sz="1400" dirty="0" smtClean="0"/>
              <a:t> </a:t>
            </a:r>
          </a:p>
          <a:p>
            <a:pPr marL="361950" indent="-361950">
              <a:buFont typeface="Wingdings" pitchFamily="2" charset="2"/>
              <a:buChar char="q"/>
            </a:pPr>
            <a:endParaRPr lang="fr-FR" sz="1400" dirty="0" smtClean="0"/>
          </a:p>
          <a:p>
            <a:pPr marL="361950" indent="-361950">
              <a:buFont typeface="Wingdings" pitchFamily="2" charset="2"/>
              <a:buChar char="q"/>
            </a:pPr>
            <a:r>
              <a:rPr lang="fr-FR" sz="1400" dirty="0" smtClean="0"/>
              <a:t>La fibre sensitive </a:t>
            </a:r>
            <a:r>
              <a:rPr lang="fr-FR" sz="1400" dirty="0" err="1" smtClean="0"/>
              <a:t>Ia</a:t>
            </a:r>
            <a:r>
              <a:rPr lang="fr-FR" sz="1400" dirty="0" smtClean="0"/>
              <a:t> va venir s’enrouler en hélice autour de la partie équatoriale. L’écartement des spires de l’hélice lors de l’étirement augmente la fréquence de décharge des fibres </a:t>
            </a:r>
            <a:r>
              <a:rPr lang="fr-FR" sz="1400" dirty="0" err="1" smtClean="0"/>
              <a:t>Ia</a:t>
            </a:r>
            <a:r>
              <a:rPr lang="fr-FR" sz="1400" dirty="0" smtClean="0"/>
              <a:t>. Leur rapprochement lors de la contraction a l’effet contraire. </a:t>
            </a:r>
          </a:p>
          <a:p>
            <a:pPr marL="361950" indent="-361950">
              <a:buFont typeface="Wingdings" pitchFamily="2" charset="2"/>
              <a:buChar char="q"/>
            </a:pPr>
            <a:endParaRPr lang="fr-FR" sz="1400" b="1" dirty="0" smtClean="0"/>
          </a:p>
          <a:p>
            <a:pPr marL="361950" indent="-361950">
              <a:buFont typeface="Wingdings" pitchFamily="2" charset="2"/>
              <a:buChar char="q"/>
            </a:pPr>
            <a:r>
              <a:rPr lang="fr-FR" sz="1400" b="1" dirty="0" smtClean="0"/>
              <a:t>Le système sensitif,</a:t>
            </a:r>
            <a:r>
              <a:rPr lang="fr-FR" sz="1400" dirty="0" smtClean="0"/>
              <a:t> </a:t>
            </a:r>
            <a:r>
              <a:rPr lang="fr-FR" sz="1400" b="1" dirty="0" smtClean="0"/>
              <a:t>constitué par les fuseaux musculaires et les fibres</a:t>
            </a:r>
            <a:r>
              <a:rPr lang="fr-FR" sz="1400" dirty="0" smtClean="0"/>
              <a:t> </a:t>
            </a:r>
            <a:r>
              <a:rPr lang="fr-FR" sz="1400" b="1" dirty="0" err="1" smtClean="0"/>
              <a:t>Ia</a:t>
            </a:r>
            <a:r>
              <a:rPr lang="fr-FR" sz="1400" b="1" dirty="0" smtClean="0"/>
              <a:t> qui les innervent, déclenche le réflexe </a:t>
            </a:r>
            <a:r>
              <a:rPr lang="fr-FR" sz="1400" b="1" dirty="0" err="1" smtClean="0"/>
              <a:t>myotatique</a:t>
            </a:r>
            <a:r>
              <a:rPr lang="fr-FR" sz="1400" dirty="0" smtClean="0"/>
              <a:t> </a:t>
            </a:r>
            <a:r>
              <a:rPr lang="fr-FR" sz="1400" b="1" dirty="0" smtClean="0"/>
              <a:t>de façon monosynaptique</a:t>
            </a:r>
            <a:r>
              <a:rPr lang="fr-FR" sz="1400" dirty="0" smtClean="0"/>
              <a:t>.</a:t>
            </a:r>
          </a:p>
          <a:p>
            <a:pPr marL="361950" indent="-361950">
              <a:buFont typeface="Wingdings" pitchFamily="2" charset="2"/>
              <a:buChar char="q"/>
            </a:pPr>
            <a:endParaRPr lang="fr-FR" sz="1400" dirty="0" smtClean="0"/>
          </a:p>
          <a:p>
            <a:pPr marL="361950" indent="-361950">
              <a:buFont typeface="Wingdings" pitchFamily="2" charset="2"/>
              <a:buChar char="q"/>
            </a:pPr>
            <a:r>
              <a:rPr lang="fr-FR" sz="1400" dirty="0" smtClean="0"/>
              <a:t>Un tel reflexe fixe la position d’un segment de membre en maintenant constant le tonus de </a:t>
            </a:r>
            <a:r>
              <a:rPr lang="fr-FR" sz="1400" b="1" dirty="0" smtClean="0"/>
              <a:t>tous </a:t>
            </a:r>
            <a:r>
              <a:rPr lang="fr-FR" sz="1400" dirty="0" smtClean="0"/>
              <a:t>les muscles. C’est donc l’élément déterminant du maintien des postures. </a:t>
            </a:r>
          </a:p>
          <a:p>
            <a:r>
              <a:rPr lang="fr-FR" sz="1400" dirty="0" smtClean="0"/>
              <a:t> </a:t>
            </a:r>
          </a:p>
          <a:p>
            <a:pPr marL="361950" indent="-361950">
              <a:buFont typeface="Wingdings" pitchFamily="2" charset="2"/>
              <a:buChar char="q"/>
            </a:pPr>
            <a:r>
              <a:rPr lang="fr-FR" sz="1400" dirty="0" smtClean="0"/>
              <a:t>Un deuxième contingent de fibres de gros diamètre existe, nommées </a:t>
            </a:r>
            <a:r>
              <a:rPr lang="fr-FR" sz="1400" b="1" dirty="0" err="1" smtClean="0"/>
              <a:t>Ib</a:t>
            </a:r>
            <a:r>
              <a:rPr lang="fr-FR" sz="1400" dirty="0" smtClean="0"/>
              <a:t>, elles ne déchargent pas lorsque le muscle est mis sous tension modérée, stable et constante. En revanche, lors de la contraction musculaire ou lors d’un étirement brusque, on assiste à une bouffée de décharges. </a:t>
            </a:r>
          </a:p>
          <a:p>
            <a:pPr marL="361950" indent="-361950">
              <a:buFont typeface="Wingdings" pitchFamily="2" charset="2"/>
              <a:buChar char="q"/>
            </a:pPr>
            <a:endParaRPr lang="fr-FR" sz="1400" dirty="0" smtClean="0"/>
          </a:p>
          <a:p>
            <a:pPr marL="361950" indent="-361950">
              <a:buFont typeface="Wingdings" pitchFamily="2" charset="2"/>
              <a:buChar char="q"/>
            </a:pPr>
            <a:r>
              <a:rPr lang="fr-FR" sz="1400" dirty="0" smtClean="0"/>
              <a:t>Ces fibres ont pour organes récepteurs les </a:t>
            </a:r>
            <a:r>
              <a:rPr lang="fr-FR" sz="1400" b="1" dirty="0" smtClean="0"/>
              <a:t>organes de Golgi</a:t>
            </a:r>
            <a:r>
              <a:rPr lang="fr-FR" sz="1400" dirty="0" smtClean="0"/>
              <a:t> contenus dans les </a:t>
            </a:r>
            <a:r>
              <a:rPr lang="fr-FR" sz="1400" b="1" dirty="0" smtClean="0"/>
              <a:t>tendons musculaires</a:t>
            </a:r>
            <a:r>
              <a:rPr lang="fr-FR" sz="1400" dirty="0" smtClean="0"/>
              <a:t>. Disposés </a:t>
            </a:r>
            <a:r>
              <a:rPr lang="fr-FR" sz="1400" b="1" dirty="0" smtClean="0"/>
              <a:t>en</a:t>
            </a:r>
            <a:r>
              <a:rPr lang="fr-FR" sz="1400" dirty="0" smtClean="0"/>
              <a:t> </a:t>
            </a:r>
            <a:r>
              <a:rPr lang="fr-FR" sz="1400" b="1" dirty="0" smtClean="0"/>
              <a:t>série avec les fibres contractiles</a:t>
            </a:r>
            <a:r>
              <a:rPr lang="fr-FR" sz="1400" dirty="0" smtClean="0"/>
              <a:t>, ces organes tendineux vont être soumis aux fluctuations de tension des tendons, que celles-ci résultent de la contraction ou de l’étirement des fibres musculaires.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object 7"/>
          <p:cNvSpPr/>
          <p:nvPr/>
        </p:nvSpPr>
        <p:spPr>
          <a:xfrm>
            <a:off x="5572132" y="3429000"/>
            <a:ext cx="3357586" cy="2691002"/>
          </a:xfrm>
          <a:prstGeom prst="rect">
            <a:avLst/>
          </a:prstGeom>
          <a:blipFill>
            <a:blip r:embed="rId2" cstate="print"/>
            <a:stretch>
              <a:fillRect/>
            </a:stretch>
          </a:blipFill>
        </p:spPr>
        <p:txBody>
          <a:bodyPr wrap="square" lIns="0" tIns="0" rIns="0" bIns="0" rtlCol="0"/>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6" name="object 4"/>
          <p:cNvSpPr/>
          <p:nvPr/>
        </p:nvSpPr>
        <p:spPr>
          <a:xfrm>
            <a:off x="5286380" y="214290"/>
            <a:ext cx="3857620" cy="2909128"/>
          </a:xfrm>
          <a:prstGeom prst="rect">
            <a:avLst/>
          </a:prstGeom>
          <a:blipFill>
            <a:blip r:embed="rId3" cstate="print"/>
            <a:stretch>
              <a:fillRect/>
            </a:stretch>
          </a:blipFill>
        </p:spPr>
        <p:txBody>
          <a:bodyPr wrap="square" lIns="0" tIns="0" rIns="0" bIns="0" rtlCol="0"/>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7" name="Rectangle 6"/>
          <p:cNvSpPr/>
          <p:nvPr/>
        </p:nvSpPr>
        <p:spPr>
          <a:xfrm>
            <a:off x="857224" y="83664"/>
            <a:ext cx="7429552" cy="307777"/>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wrap="square">
            <a:spAutoFit/>
          </a:bodyPr>
          <a:lstStyle/>
          <a:p>
            <a:pPr marL="444500" indent="-444500" algn="ctr"/>
            <a:r>
              <a:rPr lang="fr-FR" sz="1400" b="1" i="1" dirty="0" smtClean="0"/>
              <a:t>Récepteurs musculaires à l’étirement et fibres afférentes de la boucle </a:t>
            </a:r>
            <a:r>
              <a:rPr lang="fr-FR" sz="1400" b="1" i="1" dirty="0" err="1" smtClean="0"/>
              <a:t>myotatique</a:t>
            </a:r>
            <a:r>
              <a:rPr lang="fr-FR" sz="1400" b="1" i="1" dirty="0" smtClean="0"/>
              <a:t> </a:t>
            </a:r>
            <a:endParaRPr lang="fr-FR" sz="1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500034" y="1214422"/>
            <a:ext cx="8215370" cy="4806404"/>
          </a:xfrm>
          <a:prstGeom prst="rect">
            <a:avLst/>
          </a:prstGeom>
          <a:noFill/>
          <a:ln w="9525">
            <a:noFill/>
            <a:miter lim="800000"/>
            <a:headEnd/>
            <a:tailEnd/>
          </a:ln>
          <a:effectLst/>
        </p:spPr>
        <p:txBody>
          <a:bodyPr vert="horz" wrap="square" lIns="457056" tIns="126960" rIns="91440" bIns="0" numCol="1" anchor="ctr" anchorCtr="0" compatLnSpc="1">
            <a:prstTxWarp prst="textNoShape">
              <a:avLst/>
            </a:prstTxWarp>
            <a:spAutoFit/>
          </a:bodyPr>
          <a:lstStyle/>
          <a:p>
            <a:pPr marL="623888" marR="0" lvl="0" indent="-623888"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La mesure, par des m</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thodes histologiques, du diam</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tre des fibres motrices contenues dans les racines ventrales permet de distinguer deux contingents distincts</a:t>
            </a:r>
          </a:p>
          <a:p>
            <a:pPr marL="623888" marR="0" lvl="0" indent="-623888" algn="just" defTabSz="914400" rtl="0" eaLnBrk="0" fontAlgn="base" latinLnBrk="0" hangingPunct="0">
              <a:lnSpc>
                <a:spcPct val="100000"/>
              </a:lnSpc>
              <a:spcBef>
                <a:spcPct val="0"/>
              </a:spcBef>
              <a:spcAft>
                <a:spcPct val="0"/>
              </a:spcAft>
              <a:buClrTx/>
              <a:buSzTx/>
              <a:buFont typeface="Wingdings" pitchFamily="2" charset="2"/>
              <a:buChar char="q"/>
              <a:tabLst/>
            </a:pP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987425" marR="0" lvl="0" indent="-450850" algn="just" defTabSz="914400" rtl="0" eaLnBrk="0" fontAlgn="base" latinLnBrk="0" hangingPunct="0">
              <a:lnSpc>
                <a:spcPct val="100000"/>
              </a:lnSpc>
              <a:spcBef>
                <a:spcPct val="0"/>
              </a:spcBef>
              <a:spcAft>
                <a:spcPct val="0"/>
              </a:spcAft>
              <a:buClrTx/>
              <a:buSzTx/>
              <a:buFont typeface="Wingdings" pitchFamily="2" charset="2"/>
              <a:buChar char="v"/>
              <a:tabLst/>
            </a:pP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une part, des fibres de gros diam</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tre (12 </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15 </a:t>
            </a:r>
            <a:r>
              <a:rPr kumimoji="0" lang="fr-FR" sz="16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μm</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dont la conduction est rapide, de l</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ordre de 80 m/s, d</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autre part, des fibres de fin diam</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tre (5 </a:t>
            </a:r>
            <a:r>
              <a:rPr kumimoji="0" lang="fr-FR" sz="16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μm</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 conduction beaucoup plus lente (20 m/s). Les fibres les plus grosses correspondent </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des fibres de type </a:t>
            </a:r>
            <a:r>
              <a:rPr kumimoji="0" lang="fr-FR" sz="16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Aα</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tandis que les secondes correspondent </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des fibres de type </a:t>
            </a:r>
            <a:r>
              <a:rPr kumimoji="0" lang="fr-FR" sz="16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Aγ</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Pour simplifier, on les appellera respectivement </a:t>
            </a:r>
            <a:r>
              <a:rPr kumimoji="0" lang="fr-F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motoneurones </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α </a:t>
            </a:r>
            <a:r>
              <a:rPr kumimoji="0" lang="fr-F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et motoneurones </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γ. </a:t>
            </a:r>
          </a:p>
          <a:p>
            <a:pPr marL="987425" marR="0" lvl="0" indent="-450850" algn="just" defTabSz="914400" rtl="0" eaLnBrk="0" fontAlgn="base" latinLnBrk="0" hangingPunct="0">
              <a:lnSpc>
                <a:spcPct val="100000"/>
              </a:lnSpc>
              <a:spcBef>
                <a:spcPct val="0"/>
              </a:spcBef>
              <a:spcAft>
                <a:spcPct val="0"/>
              </a:spcAft>
              <a:buClrTx/>
              <a:buSzTx/>
              <a:buFont typeface="Wingdings" pitchFamily="2" charset="2"/>
              <a:buChar char="v"/>
              <a:tabLst/>
            </a:pP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987425" marR="0" lvl="0" indent="-450850" algn="just" defTabSz="914400" rtl="0" eaLnBrk="0" fontAlgn="base" latinLnBrk="0" hangingPunct="0">
              <a:lnSpc>
                <a:spcPct val="100000"/>
              </a:lnSpc>
              <a:spcBef>
                <a:spcPct val="0"/>
              </a:spcBef>
              <a:spcAft>
                <a:spcPct val="0"/>
              </a:spcAft>
              <a:buClrTx/>
              <a:buSzTx/>
              <a:buFont typeface="Wingdings" pitchFamily="2" charset="2"/>
              <a:buChar char="v"/>
              <a:tabLst/>
            </a:pPr>
            <a:r>
              <a:rPr kumimoji="0" lang="fr-F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Les axones des motoneurones </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α </a:t>
            </a:r>
            <a:r>
              <a:rPr kumimoji="0" lang="fr-F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innervent les fibres musculaires stri</a:t>
            </a:r>
            <a:r>
              <a:rPr kumimoji="0" lang="fr-FR" sz="1600" b="1"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es. Ce sont donc les axones sur lesquels on peut enregistrer les activit</a:t>
            </a:r>
            <a:r>
              <a:rPr kumimoji="0" lang="fr-FR" sz="1600" b="1"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 r</a:t>
            </a:r>
            <a:r>
              <a:rPr kumimoji="0" lang="fr-FR" sz="1600" b="1"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flexes. Ceux des motoneurones </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γ </a:t>
            </a:r>
            <a:r>
              <a:rPr kumimoji="0" lang="fr-F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ont pour destination la partie musculaire des fuseaux neuromusculaires, partie qui ne joue pas de rôle dans la contraction elle-même mais qui</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jouent un rôle consid</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rable dans la r</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gulation de la posture et du mouvement en modulant la fr</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quence de d</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charge des fibres aff</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rentes </a:t>
            </a:r>
            <a:r>
              <a:rPr kumimoji="0" lang="fr-FR" sz="16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Ia</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qui supportent le r</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flexe </a:t>
            </a:r>
            <a:r>
              <a:rPr kumimoji="0" lang="fr-FR" sz="16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myotatique</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donc en modulant le tonus musculaire.</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2428860" y="357166"/>
            <a:ext cx="4406976" cy="369332"/>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wrap="none">
            <a:spAutoFit/>
          </a:bodyPr>
          <a:lstStyle/>
          <a:p>
            <a:pPr lvl="0" algn="ctr" fontAlgn="base">
              <a:spcBef>
                <a:spcPct val="0"/>
              </a:spcBef>
              <a:spcAft>
                <a:spcPct val="0"/>
              </a:spcAft>
            </a:pPr>
            <a:r>
              <a:rPr lang="fr-FR" b="1" i="1" dirty="0" smtClean="0">
                <a:solidFill>
                  <a:srgbClr val="000000"/>
                </a:solidFill>
                <a:latin typeface="Arial" pitchFamily="34" charset="0"/>
                <a:ea typeface="Times New Roman" pitchFamily="18" charset="0"/>
                <a:cs typeface="Arial" pitchFamily="34" charset="0"/>
              </a:rPr>
              <a:t>Système </a:t>
            </a:r>
            <a:r>
              <a:rPr lang="fr-FR" b="1" i="1" dirty="0" err="1" smtClean="0">
                <a:solidFill>
                  <a:srgbClr val="000000"/>
                </a:solidFill>
                <a:latin typeface="Arial" pitchFamily="34" charset="0"/>
                <a:ea typeface="Times New Roman" pitchFamily="18" charset="0"/>
                <a:cs typeface="Arial" pitchFamily="34" charset="0"/>
              </a:rPr>
              <a:t>fusimoteur</a:t>
            </a:r>
            <a:r>
              <a:rPr lang="fr-FR" b="1" i="1" dirty="0" smtClean="0">
                <a:solidFill>
                  <a:srgbClr val="000000"/>
                </a:solidFill>
                <a:latin typeface="Arial" pitchFamily="34" charset="0"/>
                <a:ea typeface="Times New Roman" pitchFamily="18" charset="0"/>
                <a:cs typeface="Arial" pitchFamily="34" charset="0"/>
              </a:rPr>
              <a:t> et motoneurones</a:t>
            </a:r>
            <a:endParaRPr lang="fr-FR" sz="1050" b="1" u="sng" dirty="0" smtClean="0">
              <a:solidFill>
                <a:srgbClr val="FF0000"/>
              </a:solidFill>
              <a:latin typeface="Verdana" pitchFamily="34" charset="0"/>
              <a:ea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071538" y="428604"/>
            <a:ext cx="7098418" cy="954059"/>
          </a:xfrm>
          <a:prstGeom prst="rect">
            <a:avLst/>
          </a:prstGeom>
          <a:solidFill>
            <a:srgbClr val="FFFF00"/>
          </a:solidFill>
          <a:ln>
            <a:headEnd/>
            <a:tailEnd/>
          </a:ln>
        </p:spPr>
        <p:style>
          <a:lnRef idx="2">
            <a:schemeClr val="dk1"/>
          </a:lnRef>
          <a:fillRef idx="1">
            <a:schemeClr val="lt1"/>
          </a:fillRef>
          <a:effectRef idx="0">
            <a:schemeClr val="dk1"/>
          </a:effectRef>
          <a:fontRef idx="minor">
            <a:schemeClr val="dk1"/>
          </a:fontRef>
        </p:style>
        <p:txBody>
          <a:bodyPr vert="horz" wrap="none" lIns="91440" tIns="152352" rIns="91440" bIns="0" numCol="1" anchor="ctr" anchorCtr="0" compatLnSpc="1">
            <a:prstTxWarp prst="textNoShape">
              <a:avLst/>
            </a:prstTxWarp>
            <a:spAutoFit/>
          </a:bodyPr>
          <a:lstStyle/>
          <a:p>
            <a:pPr marL="400050" marR="0" lvl="0" indent="-400050" algn="ctr" defTabSz="914400" rtl="0" eaLnBrk="1" fontAlgn="base" latinLnBrk="0" hangingPunct="1">
              <a:lnSpc>
                <a:spcPct val="100000"/>
              </a:lnSpc>
              <a:spcBef>
                <a:spcPct val="0"/>
              </a:spcBef>
              <a:spcAft>
                <a:spcPct val="0"/>
              </a:spcAft>
              <a:buClrTx/>
              <a:buSzTx/>
              <a:buFont typeface="+mj-lt"/>
              <a:buAutoNum type="romanUcPeriod" startAt="3"/>
              <a:tabLst/>
            </a:pPr>
            <a:r>
              <a:rPr kumimoji="0" lang="fr-FR" b="1" i="0" u="none" strike="noStrike" cap="none" normalizeH="0" baseline="0" dirty="0" smtClean="0">
                <a:ln>
                  <a:noFill/>
                </a:ln>
                <a:solidFill>
                  <a:srgbClr val="FF0000"/>
                </a:solidFill>
                <a:effectLst/>
                <a:latin typeface="Verdana" pitchFamily="34" charset="0"/>
                <a:ea typeface="Times New Roman" pitchFamily="18" charset="0"/>
                <a:cs typeface="Swiss721BT-BlackCondensed"/>
              </a:rPr>
              <a:t>Le contrôle supra spinal des réflexes spinaux par </a:t>
            </a:r>
          </a:p>
          <a:p>
            <a:pPr marL="400050" marR="0" lvl="0" indent="-400050" algn="ctr" defTabSz="914400" rtl="0" eaLnBrk="1" fontAlgn="base" latinLnBrk="0" hangingPunct="1">
              <a:lnSpc>
                <a:spcPct val="100000"/>
              </a:lnSpc>
              <a:spcBef>
                <a:spcPct val="0"/>
              </a:spcBef>
              <a:spcAft>
                <a:spcPct val="0"/>
              </a:spcAft>
              <a:buClrTx/>
              <a:buSzTx/>
              <a:tabLst/>
            </a:pPr>
            <a:r>
              <a:rPr kumimoji="0" lang="fr-FR" b="1" i="0" u="none" strike="noStrike" cap="none" normalizeH="0" baseline="0" dirty="0" smtClean="0">
                <a:ln>
                  <a:noFill/>
                </a:ln>
                <a:solidFill>
                  <a:srgbClr val="FF0000"/>
                </a:solidFill>
                <a:effectLst/>
                <a:latin typeface="Verdana" pitchFamily="34" charset="0"/>
                <a:ea typeface="Times New Roman" pitchFamily="18" charset="0"/>
                <a:cs typeface="Swiss721BT-BlackCondensed"/>
              </a:rPr>
              <a:t>le tronc cérébral et le vestibule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23554" name="Rectangle 2"/>
          <p:cNvSpPr>
            <a:spLocks noChangeArrowheads="1"/>
          </p:cNvSpPr>
          <p:nvPr/>
        </p:nvSpPr>
        <p:spPr bwMode="auto">
          <a:xfrm>
            <a:off x="1000100" y="2357430"/>
            <a:ext cx="7429520"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49263" marR="0" lvl="0" indent="-449263" algn="just" defTabSz="914400" rtl="0" eaLnBrk="1" fontAlgn="base" latinLnBrk="0" hangingPunct="1">
              <a:lnSpc>
                <a:spcPct val="100000"/>
              </a:lnSpc>
              <a:spcBef>
                <a:spcPct val="0"/>
              </a:spcBef>
              <a:spcAft>
                <a:spcPct val="0"/>
              </a:spcAft>
              <a:buClrTx/>
              <a:buSzTx/>
              <a:buFont typeface="Wingdings" pitchFamily="2" charset="2"/>
              <a:buChar char="q"/>
              <a:tabLst/>
            </a:pP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Le tonus musculaire r</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sulte du r</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flexe </a:t>
            </a:r>
            <a:r>
              <a:rPr kumimoji="0" lang="fr-FR" sz="16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myotatique</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dont l</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arc constitu</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par la fibre aff</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rente </a:t>
            </a:r>
            <a:r>
              <a:rPr kumimoji="0" lang="fr-FR" sz="16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Ia</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et le motoneurone eff</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rent α serait compl</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tement fig</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s</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il n</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y avait pas une r</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gulation du fonctionnement du fuseau par le motoneurone γ. </a:t>
            </a:r>
          </a:p>
          <a:p>
            <a:pPr marL="449263" marR="0" lvl="0" indent="-449263" algn="just" defTabSz="914400" rtl="0" eaLnBrk="1" fontAlgn="base" latinLnBrk="0" hangingPunct="1">
              <a:lnSpc>
                <a:spcPct val="100000"/>
              </a:lnSpc>
              <a:spcBef>
                <a:spcPct val="0"/>
              </a:spcBef>
              <a:spcAft>
                <a:spcPct val="0"/>
              </a:spcAft>
              <a:buClrTx/>
              <a:buSzTx/>
              <a:buFont typeface="Wingdings" pitchFamily="2" charset="2"/>
              <a:buChar char="q"/>
              <a:tabLst/>
            </a:pPr>
            <a:endParaRPr lang="fr-FR" sz="1600" dirty="0" smtClean="0">
              <a:latin typeface="Arial" pitchFamily="34" charset="0"/>
              <a:ea typeface="Calibri" pitchFamily="34" charset="0"/>
              <a:cs typeface="Arial" pitchFamily="34" charset="0"/>
            </a:endParaRPr>
          </a:p>
          <a:p>
            <a:pPr marL="449263" marR="0" lvl="0" indent="-449263" algn="just" defTabSz="914400" rtl="0" eaLnBrk="1" fontAlgn="base" latinLnBrk="0" hangingPunct="1">
              <a:lnSpc>
                <a:spcPct val="100000"/>
              </a:lnSpc>
              <a:spcBef>
                <a:spcPct val="0"/>
              </a:spcBef>
              <a:spcAft>
                <a:spcPct val="0"/>
              </a:spcAft>
              <a:buClrTx/>
              <a:buSzTx/>
              <a:buFont typeface="Wingdings" pitchFamily="2" charset="2"/>
              <a:buChar char="q"/>
              <a:tabLst/>
            </a:pP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 tel syst</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me reste toutefois compl</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tement exclu des informations fournies par le monde ext</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rieur. C</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est pourquoi le tronc c</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bral contient un certain nombre de syst</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mes de contrôle pilot</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 d</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une part par les aff</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rences sensitives et sensorielles, et d</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autre part par la pesanteur </a:t>
            </a:r>
            <a:r>
              <a:rPr kumimoji="0" lang="fr-FR" sz="1600" b="0" i="1" u="none" strike="noStrike" cap="none" normalizeH="0" baseline="0" dirty="0" smtClean="0">
                <a:ln>
                  <a:noFill/>
                </a:ln>
                <a:solidFill>
                  <a:schemeClr val="tx1"/>
                </a:solidFill>
                <a:effectLst/>
                <a:latin typeface="Arial" pitchFamily="34" charset="0"/>
                <a:ea typeface="Calibri" pitchFamily="34" charset="0"/>
                <a:cs typeface="Arial" pitchFamily="34" charset="0"/>
              </a:rPr>
              <a:t>via </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le vestibule, en vue de r</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guler le tonus de tous les muscles pour que l</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organisme prenne une position dans l</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espace que l</a:t>
            </a:r>
            <a:r>
              <a:rPr kumimoji="0" lang="fr-FR" sz="16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on nomme </a:t>
            </a:r>
            <a:r>
              <a:rPr kumimoji="0" lang="fr-F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posture</a:t>
            </a:r>
            <a:r>
              <a:rPr kumimoji="0" lang="fr-F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1890</TotalTime>
  <Words>1651</Words>
  <Application>Microsoft Office PowerPoint</Application>
  <PresentationFormat>Affichage à l'écran (4:3)</PresentationFormat>
  <Paragraphs>104</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La moelle; centre réflexe</vt:lpstr>
      <vt:lpstr>Objectifs pédagogiques</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moelle; centre réflexe</dc:title>
  <dc:creator>pc</dc:creator>
  <cp:lastModifiedBy>pc</cp:lastModifiedBy>
  <cp:revision>6</cp:revision>
  <dcterms:created xsi:type="dcterms:W3CDTF">2020-06-14T21:04:42Z</dcterms:created>
  <dcterms:modified xsi:type="dcterms:W3CDTF">2020-06-22T20:32:42Z</dcterms:modified>
</cp:coreProperties>
</file>