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48" r:id="rId1"/>
  </p:sldMasterIdLst>
  <p:sldIdLst>
    <p:sldId id="258" r:id="rId2"/>
    <p:sldId id="257"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7" autoAdjust="0"/>
    <p:restoredTop sz="94707" autoAdjust="0"/>
  </p:normalViewPr>
  <p:slideViewPr>
    <p:cSldViewPr>
      <p:cViewPr varScale="1">
        <p:scale>
          <a:sx n="71" d="100"/>
          <a:sy n="71" d="100"/>
        </p:scale>
        <p:origin x="11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4367C19-7D72-4C07-BBA3-519D05E5E747}" type="datetimeFigureOut">
              <a:rPr lang="fr-FR" smtClean="0"/>
              <a:pPr/>
              <a:t>20/06/2024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785C47-9DEC-4913-9751-B26F9579B56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367C19-7D72-4C07-BBA3-519D05E5E747}" type="datetimeFigureOut">
              <a:rPr lang="fr-FR" smtClean="0"/>
              <a:pPr/>
              <a:t>20/06/2024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785C47-9DEC-4913-9751-B26F9579B56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367C19-7D72-4C07-BBA3-519D05E5E747}" type="datetimeFigureOut">
              <a:rPr lang="fr-FR" smtClean="0"/>
              <a:pPr/>
              <a:t>20/06/2024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785C47-9DEC-4913-9751-B26F9579B56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367C19-7D72-4C07-BBA3-519D05E5E747}" type="datetimeFigureOut">
              <a:rPr lang="fr-FR" smtClean="0"/>
              <a:pPr/>
              <a:t>20/06/2024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785C47-9DEC-4913-9751-B26F9579B56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4367C19-7D72-4C07-BBA3-519D05E5E747}" type="datetimeFigureOut">
              <a:rPr lang="fr-FR" smtClean="0"/>
              <a:pPr/>
              <a:t>20/06/2024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5785C47-9DEC-4913-9751-B26F9579B56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4367C19-7D72-4C07-BBA3-519D05E5E747}" type="datetimeFigureOut">
              <a:rPr lang="fr-FR" smtClean="0"/>
              <a:pPr/>
              <a:t>20/06/2024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5785C47-9DEC-4913-9751-B26F9579B56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4367C19-7D72-4C07-BBA3-519D05E5E747}" type="datetimeFigureOut">
              <a:rPr lang="fr-FR" smtClean="0"/>
              <a:pPr/>
              <a:t>20/06/2024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5785C47-9DEC-4913-9751-B26F9579B56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4367C19-7D72-4C07-BBA3-519D05E5E747}" type="datetimeFigureOut">
              <a:rPr lang="fr-FR" smtClean="0"/>
              <a:pPr/>
              <a:t>20/06/2024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5785C47-9DEC-4913-9751-B26F9579B56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4367C19-7D72-4C07-BBA3-519D05E5E747}" type="datetimeFigureOut">
              <a:rPr lang="fr-FR" smtClean="0"/>
              <a:pPr/>
              <a:t>20/06/2024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5785C47-9DEC-4913-9751-B26F9579B56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4367C19-7D72-4C07-BBA3-519D05E5E747}" type="datetimeFigureOut">
              <a:rPr lang="fr-FR" smtClean="0"/>
              <a:pPr/>
              <a:t>20/06/2024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5785C47-9DEC-4913-9751-B26F9579B56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4367C19-7D72-4C07-BBA3-519D05E5E747}" type="datetimeFigureOut">
              <a:rPr lang="fr-FR" smtClean="0"/>
              <a:pPr/>
              <a:t>20/06/2024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5785C47-9DEC-4913-9751-B26F9579B56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367C19-7D72-4C07-BBA3-519D05E5E747}" type="datetimeFigureOut">
              <a:rPr lang="fr-FR" smtClean="0"/>
              <a:pPr/>
              <a:t>20/06/2024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785C47-9DEC-4913-9751-B26F9579B56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143116"/>
            <a:ext cx="7772400" cy="941385"/>
          </a:xfrm>
          <a:solidFill>
            <a:srgbClr val="FFFF00"/>
          </a:solidFill>
        </p:spPr>
        <p:style>
          <a:lnRef idx="2">
            <a:schemeClr val="dk1"/>
          </a:lnRef>
          <a:fillRef idx="1">
            <a:schemeClr val="lt1"/>
          </a:fillRef>
          <a:effectRef idx="0">
            <a:schemeClr val="dk1"/>
          </a:effectRef>
          <a:fontRef idx="minor">
            <a:schemeClr val="dk1"/>
          </a:fontRef>
        </p:style>
        <p:txBody>
          <a:bodyPr>
            <a:normAutofit/>
          </a:bodyPr>
          <a:lstStyle/>
          <a:p>
            <a:r>
              <a:rPr lang="fr-FR" sz="3600" b="1" dirty="0" smtClean="0">
                <a:solidFill>
                  <a:srgbClr val="C00000"/>
                </a:solidFill>
              </a:rPr>
              <a:t>La physiologie de la douleur</a:t>
            </a:r>
            <a:endParaRPr lang="fr-FR" sz="3600" b="1" dirty="0">
              <a:solidFill>
                <a:srgbClr val="C00000"/>
              </a:solidFill>
            </a:endParaRPr>
          </a:p>
        </p:txBody>
      </p:sp>
      <p:sp>
        <p:nvSpPr>
          <p:cNvPr id="3" name="Sous-titre 2"/>
          <p:cNvSpPr>
            <a:spLocks noGrp="1"/>
          </p:cNvSpPr>
          <p:nvPr>
            <p:ph type="subTitle" idx="1"/>
          </p:nvPr>
        </p:nvSpPr>
        <p:spPr>
          <a:xfrm>
            <a:off x="1428728" y="3571876"/>
            <a:ext cx="6400800" cy="2609856"/>
          </a:xfrm>
        </p:spPr>
        <p:txBody>
          <a:bodyPr>
            <a:normAutofit fontScale="92500" lnSpcReduction="20000"/>
          </a:bodyPr>
          <a:lstStyle/>
          <a:p>
            <a:r>
              <a:rPr lang="fr-FR" sz="3000" b="1" dirty="0" smtClean="0">
                <a:solidFill>
                  <a:schemeClr val="tx1"/>
                </a:solidFill>
              </a:rPr>
              <a:t>Pr </a:t>
            </a:r>
            <a:r>
              <a:rPr lang="fr-FR" sz="3000" b="1" dirty="0" err="1" smtClean="0">
                <a:solidFill>
                  <a:schemeClr val="tx1"/>
                </a:solidFill>
              </a:rPr>
              <a:t>H.Himeur</a:t>
            </a:r>
            <a:endParaRPr lang="fr-FR" sz="3000" dirty="0" smtClean="0">
              <a:solidFill>
                <a:schemeClr val="tx1"/>
              </a:solidFill>
            </a:endParaRPr>
          </a:p>
          <a:p>
            <a:r>
              <a:rPr lang="fr-FR" sz="2400" dirty="0" smtClean="0">
                <a:solidFill>
                  <a:schemeClr val="tx1"/>
                </a:solidFill>
              </a:rPr>
              <a:t>Service de Neurochirurgie</a:t>
            </a:r>
          </a:p>
          <a:p>
            <a:pPr>
              <a:buFontTx/>
              <a:buChar char="-"/>
            </a:pPr>
            <a:r>
              <a:rPr lang="fr-FR" sz="2400" dirty="0" smtClean="0">
                <a:solidFill>
                  <a:schemeClr val="tx1"/>
                </a:solidFill>
              </a:rPr>
              <a:t>CHU de </a:t>
            </a:r>
            <a:r>
              <a:rPr lang="fr-FR" sz="2400" dirty="0" err="1" smtClean="0">
                <a:solidFill>
                  <a:schemeClr val="tx1"/>
                </a:solidFill>
              </a:rPr>
              <a:t>Béjaia</a:t>
            </a:r>
            <a:r>
              <a:rPr lang="fr-FR" sz="2400" dirty="0" smtClean="0">
                <a:solidFill>
                  <a:schemeClr val="tx1"/>
                </a:solidFill>
              </a:rPr>
              <a:t> –</a:t>
            </a:r>
          </a:p>
          <a:p>
            <a:endParaRPr lang="fr-FR" dirty="0" smtClean="0">
              <a:solidFill>
                <a:schemeClr val="tx1"/>
              </a:solidFill>
            </a:endParaRPr>
          </a:p>
          <a:p>
            <a:endParaRPr lang="fr-FR" dirty="0" smtClean="0">
              <a:solidFill>
                <a:schemeClr val="tx1"/>
              </a:solidFill>
            </a:endParaRPr>
          </a:p>
          <a:p>
            <a:r>
              <a:rPr lang="fr-FR" sz="2600" u="sng" dirty="0" smtClean="0">
                <a:solidFill>
                  <a:schemeClr val="tx1"/>
                </a:solidFill>
              </a:rPr>
              <a:t>juin </a:t>
            </a:r>
            <a:r>
              <a:rPr lang="fr-FR" sz="2600" u="sng" dirty="0" smtClean="0">
                <a:solidFill>
                  <a:schemeClr val="tx1"/>
                </a:solidFill>
              </a:rPr>
              <a:t>2024</a:t>
            </a:r>
            <a:endParaRPr lang="fr-FR" sz="2600" u="sng" dirty="0">
              <a:solidFill>
                <a:schemeClr val="tx1"/>
              </a:solidFill>
            </a:endParaRPr>
          </a:p>
        </p:txBody>
      </p:sp>
      <p:sp>
        <p:nvSpPr>
          <p:cNvPr id="4" name="ZoneTexte 3"/>
          <p:cNvSpPr txBox="1"/>
          <p:nvPr/>
        </p:nvSpPr>
        <p:spPr>
          <a:xfrm>
            <a:off x="2143108" y="214290"/>
            <a:ext cx="4429156" cy="1538883"/>
          </a:xfrm>
          <a:prstGeom prst="rect">
            <a:avLst/>
          </a:prstGeom>
          <a:noFill/>
        </p:spPr>
        <p:txBody>
          <a:bodyPr wrap="square" rtlCol="0">
            <a:spAutoFit/>
          </a:bodyPr>
          <a:lstStyle/>
          <a:p>
            <a:pPr algn="ctr"/>
            <a:r>
              <a:rPr lang="fr-FR" sz="2000" b="1" u="sng" dirty="0" smtClean="0"/>
              <a:t>Université de </a:t>
            </a:r>
            <a:r>
              <a:rPr lang="fr-FR" sz="2000" b="1" u="sng" dirty="0" err="1" smtClean="0"/>
              <a:t>Béjaia</a:t>
            </a:r>
            <a:endParaRPr lang="fr-FR" sz="2000" b="1" u="sng" dirty="0" smtClean="0"/>
          </a:p>
          <a:p>
            <a:pPr algn="ctr"/>
            <a:r>
              <a:rPr lang="fr-FR" sz="2000" b="1" u="sng" dirty="0" smtClean="0"/>
              <a:t>Faculté de Médecine</a:t>
            </a:r>
          </a:p>
          <a:p>
            <a:pPr algn="ctr"/>
            <a:endParaRPr lang="fr-FR" b="1" u="sng" dirty="0" smtClean="0"/>
          </a:p>
          <a:p>
            <a:pPr algn="ctr"/>
            <a:r>
              <a:rPr lang="fr-FR" b="1" u="sng" dirty="0" smtClean="0"/>
              <a:t> </a:t>
            </a:r>
          </a:p>
          <a:p>
            <a:pPr algn="ctr"/>
            <a:r>
              <a:rPr lang="fr-FR" b="1" u="sng" dirty="0" smtClean="0"/>
              <a:t>Module de Physiologie</a:t>
            </a:r>
            <a:endParaRPr lang="fr-FR" b="1" u="sng"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14678" y="285728"/>
            <a:ext cx="2899320" cy="461665"/>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none">
            <a:spAutoFit/>
          </a:bodyPr>
          <a:lstStyle/>
          <a:p>
            <a:r>
              <a:rPr lang="fr-FR" sz="2400" b="1" dirty="0" smtClean="0"/>
              <a:t>Systèmes de contrôle</a:t>
            </a:r>
            <a:endParaRPr lang="fr-FR" sz="2400" b="1" dirty="0"/>
          </a:p>
        </p:txBody>
      </p:sp>
      <p:sp>
        <p:nvSpPr>
          <p:cNvPr id="5" name="Rectangle 4"/>
          <p:cNvSpPr/>
          <p:nvPr/>
        </p:nvSpPr>
        <p:spPr>
          <a:xfrm>
            <a:off x="500034" y="857232"/>
            <a:ext cx="8215370" cy="738664"/>
          </a:xfrm>
          <a:prstGeom prst="rect">
            <a:avLst/>
          </a:prstGeom>
        </p:spPr>
        <p:txBody>
          <a:bodyPr wrap="square">
            <a:spAutoFit/>
          </a:bodyPr>
          <a:lstStyle/>
          <a:p>
            <a:pPr algn="just"/>
            <a:r>
              <a:rPr lang="fr-FR" sz="1400" dirty="0" smtClean="0"/>
              <a:t>La transmission de l’information nociceptive n’est pas rigide, mais soumise à divers systèmes de contrôle, excitateurs et inhibiteurs, qui modulent son intégration dans le SNC et contribuent à la plasticité des réponses comportementales. </a:t>
            </a:r>
            <a:endParaRPr lang="fr-FR" sz="1400" dirty="0"/>
          </a:p>
        </p:txBody>
      </p:sp>
      <p:sp>
        <p:nvSpPr>
          <p:cNvPr id="6" name="Rectangle 5"/>
          <p:cNvSpPr/>
          <p:nvPr/>
        </p:nvSpPr>
        <p:spPr>
          <a:xfrm>
            <a:off x="2714612" y="1643050"/>
            <a:ext cx="3513905" cy="369332"/>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wrap="square">
            <a:spAutoFit/>
          </a:bodyPr>
          <a:lstStyle/>
          <a:p>
            <a:pPr algn="ctr"/>
            <a:r>
              <a:rPr lang="fr-FR" b="1" u="sng" dirty="0" smtClean="0"/>
              <a:t>1. Contrôles segmentaires </a:t>
            </a:r>
            <a:endParaRPr lang="fr-FR" b="1" dirty="0"/>
          </a:p>
        </p:txBody>
      </p:sp>
      <p:sp>
        <p:nvSpPr>
          <p:cNvPr id="4097" name="Rectangle 1"/>
          <p:cNvSpPr>
            <a:spLocks noChangeArrowheads="1"/>
          </p:cNvSpPr>
          <p:nvPr/>
        </p:nvSpPr>
        <p:spPr bwMode="auto">
          <a:xfrm>
            <a:off x="214282" y="2285992"/>
            <a:ext cx="8215370" cy="13542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1" algn="ctr" defTabSz="914400" rtl="0" eaLnBrk="1" fontAlgn="base" latinLnBrk="0" hangingPunct="1">
              <a:lnSpc>
                <a:spcPct val="100000"/>
              </a:lnSpc>
              <a:spcBef>
                <a:spcPct val="0"/>
              </a:spcBef>
              <a:spcAft>
                <a:spcPct val="0"/>
              </a:spcAft>
              <a:buClrTx/>
              <a:buSzTx/>
              <a:buFontTx/>
              <a:buAutoNum type="arabicPeriod"/>
              <a:tabLst/>
            </a:pPr>
            <a:r>
              <a:rPr kumimoji="0" lang="fr-FR" sz="1400" b="1" i="1" u="sng" strike="noStrike" cap="none" normalizeH="0" baseline="0" dirty="0" smtClean="0">
                <a:ln>
                  <a:noFill/>
                </a:ln>
                <a:solidFill>
                  <a:srgbClr val="FF0000"/>
                </a:solidFill>
                <a:effectLst/>
                <a:latin typeface="Arial" pitchFamily="34" charset="0"/>
                <a:ea typeface="Calibri" pitchFamily="34" charset="0"/>
                <a:cs typeface="Arial" pitchFamily="34" charset="0"/>
              </a:rPr>
              <a:t>1: Action inhibitrice des grosses fibres</a:t>
            </a:r>
            <a:r>
              <a:rPr kumimoji="0" lang="fr-FR" sz="1400" b="1" i="1" u="sng" strike="noStrike" cap="none" normalizeH="0" baseline="0" dirty="0" smtClean="0">
                <a:ln>
                  <a:noFill/>
                </a:ln>
                <a:solidFill>
                  <a:srgbClr val="FF0000"/>
                </a:solidFill>
                <a:effectLst/>
                <a:latin typeface="Calibri"/>
                <a:ea typeface="Calibri" pitchFamily="34" charset="0"/>
                <a:cs typeface="Arial" pitchFamily="34" charset="0"/>
              </a:rPr>
              <a:t> </a:t>
            </a:r>
            <a:r>
              <a:rPr kumimoji="0" lang="fr-FR" sz="1400" b="1" i="1" u="sng" strike="noStrike" cap="none" normalizeH="0" baseline="0" dirty="0" smtClean="0">
                <a:ln>
                  <a:noFill/>
                </a:ln>
                <a:solidFill>
                  <a:srgbClr val="FF0000"/>
                </a:solidFill>
                <a:effectLst/>
                <a:latin typeface="Arial" pitchFamily="34" charset="0"/>
                <a:ea typeface="Calibri" pitchFamily="34" charset="0"/>
                <a:cs typeface="Arial" pitchFamily="34" charset="0"/>
              </a:rPr>
              <a:t>:</a:t>
            </a:r>
          </a:p>
          <a:p>
            <a:pPr marL="0" marR="0" lvl="1" algn="ctr" defTabSz="914400" rtl="0" eaLnBrk="1" fontAlgn="base" latinLnBrk="0" hangingPunct="1">
              <a:lnSpc>
                <a:spcPct val="100000"/>
              </a:lnSpc>
              <a:spcBef>
                <a:spcPct val="0"/>
              </a:spcBef>
              <a:spcAft>
                <a:spcPct val="0"/>
              </a:spcAft>
              <a:buClrTx/>
              <a:buSzTx/>
              <a:buFontTx/>
              <a:buAutoNum type="arabicPeriod"/>
              <a:tabLst/>
            </a:pP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En 1965, </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Melzack</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et Wall ont propos</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une th</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orie de la douleur, dite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200" b="0" i="1" u="none" strike="noStrike" cap="none" normalizeH="0" baseline="0" dirty="0" err="1" smtClean="0">
                <a:ln>
                  <a:noFill/>
                </a:ln>
                <a:solidFill>
                  <a:schemeClr val="tx1"/>
                </a:solidFill>
                <a:effectLst/>
                <a:latin typeface="Arial" pitchFamily="34" charset="0"/>
                <a:ea typeface="Calibri" pitchFamily="34" charset="0"/>
                <a:cs typeface="Arial" pitchFamily="34" charset="0"/>
              </a:rPr>
              <a:t>gate</a:t>
            </a:r>
            <a:r>
              <a:rPr kumimoji="0" lang="fr-FR" sz="1200" b="0" i="1" u="none" strike="noStrike" cap="none" normalizeH="0" baseline="0" dirty="0" smtClean="0">
                <a:ln>
                  <a:noFill/>
                </a:ln>
                <a:solidFill>
                  <a:schemeClr val="tx1"/>
                </a:solidFill>
                <a:effectLst/>
                <a:latin typeface="Arial" pitchFamily="34" charset="0"/>
                <a:ea typeface="Calibri" pitchFamily="34" charset="0"/>
                <a:cs typeface="Arial" pitchFamily="34" charset="0"/>
              </a:rPr>
              <a:t> control </a:t>
            </a:r>
            <a:r>
              <a:rPr kumimoji="0" lang="fr-FR" sz="1200" b="0" i="1" u="none" strike="noStrike" cap="none" normalizeH="0" baseline="0" dirty="0" err="1" smtClean="0">
                <a:ln>
                  <a:noFill/>
                </a:ln>
                <a:solidFill>
                  <a:schemeClr val="tx1"/>
                </a:solidFill>
                <a:effectLst/>
                <a:latin typeface="Arial" pitchFamily="34" charset="0"/>
                <a:ea typeface="Calibri" pitchFamily="34" charset="0"/>
                <a:cs typeface="Arial" pitchFamily="34" charset="0"/>
              </a:rPr>
              <a:t>theory</a:t>
            </a:r>
            <a:r>
              <a:rPr kumimoji="0" lang="fr-FR" sz="1200" b="0" i="1"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(th</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orie de la porte ou du portillon). </a:t>
            </a:r>
          </a:p>
          <a:p>
            <a:pPr marL="0" marR="0" lvl="0" indent="0" algn="just" defTabSz="914400" rtl="0" eaLnBrk="0" fontAlgn="base" latinLnBrk="0" hangingPunct="0">
              <a:lnSpc>
                <a:spcPct val="100000"/>
              </a:lnSpc>
              <a:spcBef>
                <a:spcPct val="0"/>
              </a:spcBef>
              <a:spcAft>
                <a:spcPct val="0"/>
              </a:spcAft>
              <a:buClrTx/>
              <a:buSzTx/>
              <a:buFontTx/>
              <a:buNone/>
              <a:tabLst/>
            </a:pPr>
            <a:endParaRPr lang="fr-FR" sz="1200" dirty="0" smtClean="0">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Cette th</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orie soulignait le fait que les fibres aff</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rentes de gros diam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tre (</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Aα</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et β) qui transmettent des messages tactiles bloquent, au niveau 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dullaire, les neurones nociceptifs de la couche V.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8" name="Image 7"/>
          <p:cNvPicPr/>
          <p:nvPr/>
        </p:nvPicPr>
        <p:blipFill>
          <a:blip r:embed="rId2"/>
          <a:srcRect/>
          <a:stretch>
            <a:fillRect/>
          </a:stretch>
        </p:blipFill>
        <p:spPr bwMode="auto">
          <a:xfrm>
            <a:off x="4286248" y="3857628"/>
            <a:ext cx="4066359" cy="2667000"/>
          </a:xfrm>
          <a:prstGeom prst="rect">
            <a:avLst/>
          </a:prstGeom>
          <a:noFill/>
          <a:ln w="9525">
            <a:noFill/>
            <a:miter lim="800000"/>
            <a:headEnd/>
            <a:tailEnd/>
          </a:ln>
        </p:spPr>
      </p:pic>
      <p:sp>
        <p:nvSpPr>
          <p:cNvPr id="4098" name="Text Box 2"/>
          <p:cNvSpPr txBox="1">
            <a:spLocks noChangeArrowheads="1"/>
          </p:cNvSpPr>
          <p:nvPr/>
        </p:nvSpPr>
        <p:spPr bwMode="auto">
          <a:xfrm>
            <a:off x="285720" y="4214818"/>
            <a:ext cx="3929058" cy="186974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050" b="1" i="0" u="none" strike="noStrike" cap="none" normalizeH="0" baseline="0" dirty="0" smtClean="0">
                <a:ln>
                  <a:noFill/>
                </a:ln>
                <a:solidFill>
                  <a:schemeClr val="tx1"/>
                </a:solidFill>
                <a:effectLst/>
                <a:latin typeface="Arial" pitchFamily="34" charset="0"/>
                <a:cs typeface="Arial" pitchFamily="34" charset="0"/>
              </a:rPr>
              <a:t>Schéma de la théorie du portillon.</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05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050" b="0" i="0" u="none" strike="noStrike" cap="none" normalizeH="0" baseline="0" dirty="0" smtClean="0">
                <a:ln>
                  <a:noFill/>
                </a:ln>
                <a:solidFill>
                  <a:schemeClr val="tx1"/>
                </a:solidFill>
                <a:effectLst/>
                <a:latin typeface="Arial" pitchFamily="34" charset="0"/>
                <a:cs typeface="Arial" pitchFamily="34" charset="0"/>
              </a:rPr>
              <a:t>G : fibres de gros diamètre, P : fibres de petit diamètre. Les fibres envoient leurs projections vers la substance gélatineuse (SG) et les premières cellules centrales de transmission (T). L’effet inhibiteur de la SG sur les terminaisons afférentes est accru par l’activité des fibres</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050" b="0" i="0" u="none" strike="noStrike" cap="none" normalizeH="0" baseline="0" dirty="0" smtClean="0">
                <a:ln>
                  <a:noFill/>
                </a:ln>
                <a:solidFill>
                  <a:schemeClr val="tx1"/>
                </a:solidFill>
                <a:effectLst/>
                <a:latin typeface="Arial" pitchFamily="34" charset="0"/>
                <a:cs typeface="Arial" pitchFamily="34" charset="0"/>
              </a:rPr>
              <a:t>G et diminué par celle des fibres P. Un contrôle central renvoie des projections au système de la porte. Les cellules T envoient des projections vers les structures </a:t>
            </a:r>
            <a:r>
              <a:rPr kumimoji="0" lang="fr-FR" sz="1050" b="0" i="0" u="none" strike="noStrike" cap="none" normalizeH="0" baseline="0" dirty="0" err="1" smtClean="0">
                <a:ln>
                  <a:noFill/>
                </a:ln>
                <a:solidFill>
                  <a:schemeClr val="tx1"/>
                </a:solidFill>
                <a:effectLst/>
                <a:latin typeface="Arial" pitchFamily="34" charset="0"/>
                <a:cs typeface="Arial" pitchFamily="34" charset="0"/>
              </a:rPr>
              <a:t>supraspinales</a:t>
            </a:r>
            <a:r>
              <a:rPr kumimoji="0" lang="fr-FR" sz="1050" b="0" i="0" u="none" strike="noStrike" cap="none" normalizeH="0" baseline="0" dirty="0" smtClean="0">
                <a:ln>
                  <a:noFill/>
                </a:ln>
                <a:solidFill>
                  <a:schemeClr val="tx1"/>
                </a:solidFill>
                <a:effectLst/>
                <a:latin typeface="Arial" pitchFamily="34" charset="0"/>
                <a:cs typeface="Arial" pitchFamily="34" charset="0"/>
              </a:rPr>
              <a:t>.</a:t>
            </a:r>
          </a:p>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1050" b="0" i="0" u="none" strike="noStrike" cap="none" normalizeH="0" baseline="0" dirty="0" smtClean="0">
                <a:ln>
                  <a:noFill/>
                </a:ln>
                <a:solidFill>
                  <a:schemeClr val="tx1"/>
                </a:solidFill>
                <a:effectLst/>
                <a:latin typeface="Arial" pitchFamily="34" charset="0"/>
                <a:cs typeface="Arial" pitchFamily="34" charset="0"/>
              </a:rPr>
              <a:t>(D’après </a:t>
            </a:r>
            <a:r>
              <a:rPr kumimoji="0" lang="fr-FR" sz="1050" b="0" i="0" u="none" strike="noStrike" cap="none" normalizeH="0" baseline="0" dirty="0" err="1" smtClean="0">
                <a:ln>
                  <a:noFill/>
                </a:ln>
                <a:solidFill>
                  <a:schemeClr val="tx1"/>
                </a:solidFill>
                <a:effectLst/>
                <a:latin typeface="Arial" pitchFamily="34" charset="0"/>
                <a:cs typeface="Arial" pitchFamily="34" charset="0"/>
              </a:rPr>
              <a:t>Melzack</a:t>
            </a:r>
            <a:r>
              <a:rPr kumimoji="0" lang="fr-FR" sz="1050" b="0" i="0" u="none" strike="noStrike" cap="none" normalizeH="0" baseline="0" dirty="0" smtClean="0">
                <a:ln>
                  <a:noFill/>
                </a:ln>
                <a:solidFill>
                  <a:schemeClr val="tx1"/>
                </a:solidFill>
                <a:effectLst/>
                <a:latin typeface="Arial" pitchFamily="34" charset="0"/>
                <a:cs typeface="Arial" pitchFamily="34" charset="0"/>
              </a:rPr>
              <a:t> et Wall ; 1965.)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785786" y="1071546"/>
            <a:ext cx="7786742" cy="261610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ctr" defTabSz="914400" rtl="0" eaLnBrk="1" fontAlgn="base" latinLnBrk="0" hangingPunct="1">
              <a:lnSpc>
                <a:spcPct val="100000"/>
              </a:lnSpc>
              <a:spcBef>
                <a:spcPct val="0"/>
              </a:spcBef>
              <a:spcAft>
                <a:spcPct val="0"/>
              </a:spcAft>
              <a:buClrTx/>
              <a:buSzTx/>
              <a:buFontTx/>
              <a:buAutoNum type="arabicPeriod"/>
              <a:tabLst/>
            </a:pPr>
            <a:r>
              <a:rPr kumimoji="0" lang="fr-FR" sz="1600" b="1" i="1" u="sng" strike="noStrike" cap="none" normalizeH="0" baseline="0" dirty="0" smtClean="0">
                <a:ln>
                  <a:noFill/>
                </a:ln>
                <a:solidFill>
                  <a:srgbClr val="FF0000"/>
                </a:solidFill>
                <a:effectLst/>
                <a:ea typeface="Calibri" pitchFamily="34" charset="0"/>
                <a:cs typeface="Arial" pitchFamily="34" charset="0"/>
              </a:rPr>
              <a:t>2: Système opioïde médullaire :</a:t>
            </a:r>
          </a:p>
          <a:p>
            <a:pPr marL="457200" marR="0" lvl="1" indent="0" algn="l" defTabSz="914400" rtl="0" eaLnBrk="1" fontAlgn="base" latinLnBrk="0" hangingPunct="1">
              <a:lnSpc>
                <a:spcPct val="100000"/>
              </a:lnSpc>
              <a:spcBef>
                <a:spcPct val="0"/>
              </a:spcBef>
              <a:spcAft>
                <a:spcPct val="0"/>
              </a:spcAft>
              <a:buClrTx/>
              <a:buSzTx/>
              <a:buFontTx/>
              <a:buAutoNum type="arabicPeriod"/>
              <a:tabLst/>
            </a:pP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ea typeface="Calibri" pitchFamily="34" charset="0"/>
                <a:cs typeface="Arial" pitchFamily="34" charset="0"/>
              </a:rPr>
              <a:t>On a pu mettre en évidence la présence de récepteurs opioïdes et d’enképhalines dans les couches superficielles de la moelle.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ea typeface="Calibri" pitchFamily="34" charset="0"/>
                <a:cs typeface="Arial" pitchFamily="34" charset="0"/>
              </a:rPr>
              <a:t>L’action spinale de la morphine s’expliquerait par la présence de récepteurs opioïdes sur les terminaisons </a:t>
            </a:r>
            <a:r>
              <a:rPr kumimoji="0" lang="fr-FR" sz="1400" b="0" i="0" u="none" strike="noStrike" cap="none" normalizeH="0" baseline="0" dirty="0" err="1" smtClean="0">
                <a:ln>
                  <a:noFill/>
                </a:ln>
                <a:solidFill>
                  <a:schemeClr val="tx1"/>
                </a:solidFill>
                <a:effectLst/>
                <a:ea typeface="Calibri" pitchFamily="34" charset="0"/>
                <a:cs typeface="Arial" pitchFamily="34" charset="0"/>
              </a:rPr>
              <a:t>présynaptiques</a:t>
            </a:r>
            <a:r>
              <a:rPr kumimoji="0" lang="fr-FR" sz="1400" b="0" i="0" u="none" strike="noStrike" cap="none" normalizeH="0" baseline="0" dirty="0" smtClean="0">
                <a:ln>
                  <a:noFill/>
                </a:ln>
                <a:solidFill>
                  <a:schemeClr val="tx1"/>
                </a:solidFill>
                <a:effectLst/>
                <a:ea typeface="Calibri" pitchFamily="34" charset="0"/>
                <a:cs typeface="Arial" pitchFamily="34" charset="0"/>
              </a:rPr>
              <a:t> des fibres afférentes. L’activation de ces sites récepteurs </a:t>
            </a:r>
            <a:r>
              <a:rPr kumimoji="0" lang="fr-FR" sz="1400" b="0" i="0" u="none" strike="noStrike" cap="none" normalizeH="0" baseline="0" dirty="0" err="1" smtClean="0">
                <a:ln>
                  <a:noFill/>
                </a:ln>
                <a:solidFill>
                  <a:schemeClr val="tx1"/>
                </a:solidFill>
                <a:effectLst/>
                <a:ea typeface="Calibri" pitchFamily="34" charset="0"/>
                <a:cs typeface="Arial" pitchFamily="34" charset="0"/>
              </a:rPr>
              <a:t>présynaptiques</a:t>
            </a:r>
            <a:r>
              <a:rPr kumimoji="0" lang="fr-FR" sz="1400" b="0" i="0" u="none" strike="noStrike" cap="none" normalizeH="0" baseline="0" dirty="0" smtClean="0">
                <a:ln>
                  <a:noFill/>
                </a:ln>
                <a:solidFill>
                  <a:schemeClr val="tx1"/>
                </a:solidFill>
                <a:effectLst/>
                <a:ea typeface="Calibri" pitchFamily="34" charset="0"/>
                <a:cs typeface="Arial" pitchFamily="34" charset="0"/>
              </a:rPr>
              <a:t> bloquerait la libération de substance P.</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ea typeface="Calibri" pitchFamily="34" charset="0"/>
                <a:cs typeface="Arial" pitchFamily="34" charset="0"/>
              </a:rPr>
              <a:t>La mise en évidence d’une action spinale de la morphine est à l’origine des méthodes d’administration </a:t>
            </a:r>
            <a:r>
              <a:rPr kumimoji="0" lang="fr-FR" sz="1400" b="0" i="0" u="none" strike="noStrike" cap="none" normalizeH="0" baseline="0" dirty="0" err="1" smtClean="0">
                <a:ln>
                  <a:noFill/>
                </a:ln>
                <a:solidFill>
                  <a:schemeClr val="tx1"/>
                </a:solidFill>
                <a:effectLst/>
                <a:ea typeface="Calibri" pitchFamily="34" charset="0"/>
                <a:cs typeface="Arial" pitchFamily="34" charset="0"/>
              </a:rPr>
              <a:t>intrathécale</a:t>
            </a:r>
            <a:r>
              <a:rPr kumimoji="0" lang="fr-FR" sz="1400" b="0" i="0" u="none" strike="noStrike" cap="none" normalizeH="0" baseline="0" dirty="0" smtClean="0">
                <a:ln>
                  <a:noFill/>
                </a:ln>
                <a:solidFill>
                  <a:schemeClr val="tx1"/>
                </a:solidFill>
                <a:effectLst/>
                <a:ea typeface="Calibri" pitchFamily="34" charset="0"/>
                <a:cs typeface="Arial" pitchFamily="34" charset="0"/>
              </a:rPr>
              <a:t> (dans le liquide céphalorachidien) et épidurale de morphine utilisée en anesthésiologie et dans le traitement de la douleur cancéreuse</a:t>
            </a:r>
            <a:r>
              <a:rPr kumimoji="0" lang="fr-FR" sz="1400" b="0" i="0" u="none" strike="noStrike" cap="none" normalizeH="0" baseline="0" dirty="0" smtClean="0">
                <a:ln>
                  <a:noFill/>
                </a:ln>
                <a:solidFill>
                  <a:schemeClr val="tx1"/>
                </a:solidFill>
                <a:effectLst/>
                <a:cs typeface="Arial" pitchFamily="34" charset="0"/>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488" y="357166"/>
            <a:ext cx="3590342" cy="369332"/>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wrap="square">
            <a:spAutoFit/>
          </a:bodyPr>
          <a:lstStyle/>
          <a:p>
            <a:r>
              <a:rPr lang="fr-FR" b="1" u="sng" dirty="0" smtClean="0"/>
              <a:t>2. Contrôles d’origine </a:t>
            </a:r>
            <a:r>
              <a:rPr lang="fr-FR" b="1" u="sng" dirty="0" err="1" smtClean="0"/>
              <a:t>supraspinale</a:t>
            </a:r>
            <a:r>
              <a:rPr lang="fr-FR" b="1" u="sng" dirty="0" smtClean="0"/>
              <a:t> :</a:t>
            </a:r>
            <a:endParaRPr lang="fr-FR" b="1" u="sng" dirty="0"/>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51" name="Rectangle 3"/>
          <p:cNvSpPr>
            <a:spLocks noChangeArrowheads="1"/>
          </p:cNvSpPr>
          <p:nvPr/>
        </p:nvSpPr>
        <p:spPr bwMode="auto">
          <a:xfrm rot="10800000" flipV="1">
            <a:off x="714348" y="1000108"/>
            <a:ext cx="7643866"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ea typeface="Calibri" pitchFamily="34" charset="0"/>
                <a:cs typeface="Arial" pitchFamily="34" charset="0"/>
              </a:rPr>
              <a:t>Le circuit le mieux étudié implique la substance grise périaqueducale (SGPA) et la substance grise </a:t>
            </a:r>
            <a:r>
              <a:rPr kumimoji="0" lang="fr-FR" sz="1400" b="0" i="0" u="none" strike="noStrike" cap="none" normalizeH="0" baseline="0" dirty="0" err="1" smtClean="0">
                <a:ln>
                  <a:noFill/>
                </a:ln>
                <a:solidFill>
                  <a:schemeClr val="tx1"/>
                </a:solidFill>
                <a:effectLst/>
                <a:ea typeface="Calibri" pitchFamily="34" charset="0"/>
                <a:cs typeface="Arial" pitchFamily="34" charset="0"/>
              </a:rPr>
              <a:t>périventriculaire</a:t>
            </a:r>
            <a:r>
              <a:rPr kumimoji="0" lang="fr-FR" sz="1400" b="0" i="0" u="none" strike="noStrike" cap="none" normalizeH="0" baseline="0" dirty="0" smtClean="0">
                <a:ln>
                  <a:noFill/>
                </a:ln>
                <a:solidFill>
                  <a:schemeClr val="tx1"/>
                </a:solidFill>
                <a:effectLst/>
                <a:ea typeface="Calibri" pitchFamily="34" charset="0"/>
                <a:cs typeface="Arial" pitchFamily="34" charset="0"/>
              </a:rPr>
              <a:t> (SGPV), riche en sérotonine (5HT), qui se projette sur le noyau du raphé </a:t>
            </a:r>
            <a:r>
              <a:rPr kumimoji="0" lang="fr-FR" sz="1400" b="0" i="0" u="none" strike="noStrike" cap="none" normalizeH="0" baseline="0" dirty="0" err="1" smtClean="0">
                <a:ln>
                  <a:noFill/>
                </a:ln>
                <a:solidFill>
                  <a:schemeClr val="tx1"/>
                </a:solidFill>
                <a:effectLst/>
                <a:ea typeface="Calibri" pitchFamily="34" charset="0"/>
                <a:cs typeface="Arial" pitchFamily="34" charset="0"/>
              </a:rPr>
              <a:t>magnus</a:t>
            </a:r>
            <a:r>
              <a:rPr kumimoji="0" lang="fr-FR" sz="1400" b="0" i="0" u="none" strike="noStrike" cap="none" normalizeH="0" baseline="0" dirty="0" smtClean="0">
                <a:ln>
                  <a:noFill/>
                </a:ln>
                <a:solidFill>
                  <a:schemeClr val="tx1"/>
                </a:solidFill>
                <a:effectLst/>
                <a:ea typeface="Calibri" pitchFamily="34" charset="0"/>
                <a:cs typeface="Arial" pitchFamily="34" charset="0"/>
              </a:rPr>
              <a:t> (NRM), situé dans le bulbe et le pont, lequel est à l’</a:t>
            </a:r>
            <a:r>
              <a:rPr kumimoji="0" lang="fr-FR" sz="1400" b="0" i="0" u="none" strike="noStrike" cap="none" normalizeH="0" baseline="0" dirty="0" err="1" smtClean="0">
                <a:ln>
                  <a:noFill/>
                </a:ln>
                <a:solidFill>
                  <a:schemeClr val="tx1"/>
                </a:solidFill>
                <a:effectLst/>
                <a:ea typeface="Calibri" pitchFamily="34" charset="0"/>
                <a:cs typeface="Arial" pitchFamily="34" charset="0"/>
              </a:rPr>
              <a:t>origined’une</a:t>
            </a:r>
            <a:r>
              <a:rPr kumimoji="0" lang="fr-FR" sz="1400" b="0" i="0" u="none" strike="noStrike" cap="none" normalizeH="0" baseline="0" dirty="0" smtClean="0">
                <a:ln>
                  <a:noFill/>
                </a:ln>
                <a:solidFill>
                  <a:schemeClr val="tx1"/>
                </a:solidFill>
                <a:effectLst/>
                <a:ea typeface="Calibri" pitchFamily="34" charset="0"/>
                <a:cs typeface="Arial" pitchFamily="34" charset="0"/>
              </a:rPr>
              <a:t> voie descendante inhibitrice </a:t>
            </a:r>
            <a:r>
              <a:rPr kumimoji="0" lang="fr-FR" sz="1400" b="0" i="0" u="none" strike="noStrike" cap="none" normalizeH="0" baseline="0" dirty="0" err="1" smtClean="0">
                <a:ln>
                  <a:noFill/>
                </a:ln>
                <a:solidFill>
                  <a:schemeClr val="tx1"/>
                </a:solidFill>
                <a:effectLst/>
                <a:ea typeface="Calibri" pitchFamily="34" charset="0"/>
                <a:cs typeface="Arial" pitchFamily="34" charset="0"/>
              </a:rPr>
              <a:t>sérotoninergique</a:t>
            </a:r>
            <a:r>
              <a:rPr kumimoji="0" lang="fr-FR" sz="1400" b="0" i="0" u="none" strike="noStrike" cap="none" normalizeH="0" baseline="0" dirty="0" smtClean="0">
                <a:ln>
                  <a:noFill/>
                </a:ln>
                <a:solidFill>
                  <a:schemeClr val="tx1"/>
                </a:solidFill>
                <a:effectLst/>
                <a:ea typeface="Calibri" pitchFamily="34" charset="0"/>
                <a:cs typeface="Arial" pitchFamily="34" charset="0"/>
              </a:rPr>
              <a:t> située dans le faisceau </a:t>
            </a:r>
            <a:r>
              <a:rPr kumimoji="0" lang="fr-FR" sz="1400" b="0" i="0" u="none" strike="noStrike" cap="none" normalizeH="0" baseline="0" dirty="0" err="1" smtClean="0">
                <a:ln>
                  <a:noFill/>
                </a:ln>
                <a:solidFill>
                  <a:schemeClr val="tx1"/>
                </a:solidFill>
                <a:effectLst/>
                <a:ea typeface="Calibri" pitchFamily="34" charset="0"/>
                <a:cs typeface="Arial" pitchFamily="34" charset="0"/>
              </a:rPr>
              <a:t>dorsolatéral</a:t>
            </a:r>
            <a:r>
              <a:rPr kumimoji="0" lang="fr-FR" sz="1400" b="0" i="0" u="none" strike="noStrike" cap="none" normalizeH="0" baseline="0" dirty="0" smtClean="0">
                <a:ln>
                  <a:noFill/>
                </a:ln>
                <a:solidFill>
                  <a:schemeClr val="tx1"/>
                </a:solidFill>
                <a:effectLst/>
                <a:ea typeface="Calibri" pitchFamily="34" charset="0"/>
                <a:cs typeface="Arial" pitchFamily="34" charset="0"/>
              </a:rPr>
              <a:t> de la moelle. </a:t>
            </a:r>
          </a:p>
          <a:p>
            <a:pPr marL="0" marR="0" lvl="0" indent="0" algn="just" defTabSz="914400" rtl="0" eaLnBrk="1" fontAlgn="base" latinLnBrk="0" hangingPunct="1">
              <a:lnSpc>
                <a:spcPct val="100000"/>
              </a:lnSpc>
              <a:spcBef>
                <a:spcPct val="0"/>
              </a:spcBef>
              <a:spcAft>
                <a:spcPct val="0"/>
              </a:spcAft>
              <a:buClrTx/>
              <a:buSzTx/>
              <a:buFontTx/>
              <a:buNone/>
              <a:tabLst/>
            </a:pPr>
            <a:endParaRPr lang="fr-FR" sz="1400" dirty="0" smtClean="0">
              <a:ea typeface="Calibri"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ea typeface="Calibri" pitchFamily="34" charset="0"/>
                <a:cs typeface="Arial" pitchFamily="34" charset="0"/>
              </a:rPr>
              <a:t>Au niveau médullaire, la terminaison de cette voie descendante se ferait de façon directe ou indirecte sur un </a:t>
            </a:r>
            <a:r>
              <a:rPr kumimoji="0" lang="fr-FR" sz="1400" b="0" i="0" u="none" strike="noStrike" cap="none" normalizeH="0" baseline="0" dirty="0" err="1" smtClean="0">
                <a:ln>
                  <a:noFill/>
                </a:ln>
                <a:solidFill>
                  <a:schemeClr val="tx1"/>
                </a:solidFill>
                <a:effectLst/>
                <a:ea typeface="Calibri" pitchFamily="34" charset="0"/>
                <a:cs typeface="Arial" pitchFamily="34" charset="0"/>
              </a:rPr>
              <a:t>interneurone</a:t>
            </a:r>
            <a:r>
              <a:rPr kumimoji="0" lang="fr-FR" sz="1400" b="0" i="0" u="none" strike="noStrike" cap="none" normalizeH="0" baseline="0" dirty="0" smtClean="0">
                <a:ln>
                  <a:noFill/>
                </a:ln>
                <a:solidFill>
                  <a:schemeClr val="tx1"/>
                </a:solidFill>
                <a:effectLst/>
                <a:ea typeface="Calibri" pitchFamily="34" charset="0"/>
                <a:cs typeface="Arial" pitchFamily="34" charset="0"/>
              </a:rPr>
              <a:t> </a:t>
            </a:r>
            <a:r>
              <a:rPr kumimoji="0" lang="fr-FR" sz="1400" b="0" i="0" u="none" strike="noStrike" cap="none" normalizeH="0" baseline="0" dirty="0" err="1" smtClean="0">
                <a:ln>
                  <a:noFill/>
                </a:ln>
                <a:solidFill>
                  <a:schemeClr val="tx1"/>
                </a:solidFill>
                <a:effectLst/>
                <a:ea typeface="Calibri" pitchFamily="34" charset="0"/>
                <a:cs typeface="Arial" pitchFamily="34" charset="0"/>
              </a:rPr>
              <a:t>enképhalinergique</a:t>
            </a:r>
            <a:r>
              <a:rPr kumimoji="0" lang="fr-FR" sz="1400" b="0" i="0" u="none" strike="noStrike" cap="none" normalizeH="0" baseline="0" dirty="0" smtClean="0">
                <a:ln>
                  <a:noFill/>
                </a:ln>
                <a:solidFill>
                  <a:schemeClr val="tx1"/>
                </a:solidFill>
                <a:effectLst/>
                <a:ea typeface="Calibri" pitchFamily="34" charset="0"/>
                <a:cs typeface="Arial" pitchFamily="34" charset="0"/>
              </a:rPr>
              <a:t>.</a:t>
            </a:r>
            <a:endParaRPr kumimoji="0" lang="fr-FR" sz="2000" b="0" i="0" u="none" strike="noStrike" cap="none" normalizeH="0" baseline="0" dirty="0" smtClean="0">
              <a:ln>
                <a:noFill/>
              </a:ln>
              <a:solidFill>
                <a:schemeClr val="tx1"/>
              </a:solidFill>
              <a:effectLst/>
              <a:cs typeface="Arial" pitchFamily="34" charset="0"/>
            </a:endParaRPr>
          </a:p>
        </p:txBody>
      </p:sp>
      <p:pic>
        <p:nvPicPr>
          <p:cNvPr id="8" name="Image 7"/>
          <p:cNvPicPr/>
          <p:nvPr/>
        </p:nvPicPr>
        <p:blipFill>
          <a:blip r:embed="rId2"/>
          <a:srcRect/>
          <a:stretch>
            <a:fillRect/>
          </a:stretch>
        </p:blipFill>
        <p:spPr bwMode="auto">
          <a:xfrm>
            <a:off x="5929322" y="2857496"/>
            <a:ext cx="3000396" cy="3500462"/>
          </a:xfrm>
          <a:prstGeom prst="rect">
            <a:avLst/>
          </a:prstGeom>
          <a:noFill/>
          <a:ln w="9525">
            <a:noFill/>
            <a:miter lim="800000"/>
            <a:headEnd/>
            <a:tailEnd/>
          </a:ln>
        </p:spPr>
      </p:pic>
      <p:sp>
        <p:nvSpPr>
          <p:cNvPr id="2052" name="Text Box 4"/>
          <p:cNvSpPr txBox="1">
            <a:spLocks noChangeArrowheads="1"/>
          </p:cNvSpPr>
          <p:nvPr/>
        </p:nvSpPr>
        <p:spPr bwMode="auto">
          <a:xfrm>
            <a:off x="571472" y="2857496"/>
            <a:ext cx="5214974" cy="36433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Swiss721BT-RomanCondensed" charset="0"/>
                <a:cs typeface="Arial" pitchFamily="34" charset="0"/>
              </a:rPr>
              <a:t>Système endogène de contrôle de la douleur.</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100" b="1" i="0" u="none" strike="noStrike" cap="none" normalizeH="0" baseline="0" dirty="0" smtClean="0">
              <a:ln>
                <a:noFill/>
              </a:ln>
              <a:solidFill>
                <a:schemeClr val="tx1"/>
              </a:solidFill>
              <a:effectLst/>
              <a:latin typeface="Swiss721BT-RomanCondensed"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Swiss721BT-RomanCondensed" charset="0"/>
                <a:cs typeface="Arial" pitchFamily="34" charset="0"/>
              </a:rPr>
              <a:t>A : niveau du mésencéphale. La SGPA, site important pour l’analgésie produite par stimulation, est riche en enképhalines (E) et en récepteurs opioïdes.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Swiss721BT-RomanCondensed" charset="0"/>
                <a:cs typeface="Arial" pitchFamily="34" charset="0"/>
              </a:rPr>
              <a:t>B : niveau bulbaire. Les cellules à teneur en sérotonine (5HT) du NRM et du noyau réticulaire magnocellulaire (RMC) adjacent reçoivent les influx excitateurs de la SGPA et envoient à leur tour des fibres efférentes vers la moelle épinière.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Swiss721BT-RomanCondensed" charset="0"/>
                <a:cs typeface="Arial" pitchFamily="34" charset="0"/>
              </a:rPr>
              <a:t>C : niveau spinal. Des fibres efférentes issues du NRM et du RMC passent par le cordon </a:t>
            </a:r>
            <a:r>
              <a:rPr kumimoji="0" lang="fr-FR" sz="1100" b="0" i="0" u="none" strike="noStrike" cap="none" normalizeH="0" baseline="0" dirty="0" err="1" smtClean="0">
                <a:ln>
                  <a:noFill/>
                </a:ln>
                <a:solidFill>
                  <a:schemeClr val="tx1"/>
                </a:solidFill>
                <a:effectLst/>
                <a:latin typeface="Swiss721BT-RomanCondensed" charset="0"/>
                <a:cs typeface="Arial" pitchFamily="34" charset="0"/>
              </a:rPr>
              <a:t>dorsolatéral</a:t>
            </a:r>
            <a:r>
              <a:rPr kumimoji="0" lang="fr-FR" sz="1100" b="0" i="0" u="none" strike="noStrike" cap="none" normalizeH="0" baseline="0" dirty="0" smtClean="0">
                <a:ln>
                  <a:noFill/>
                </a:ln>
                <a:solidFill>
                  <a:schemeClr val="tx1"/>
                </a:solidFill>
                <a:effectLst/>
                <a:latin typeface="Swiss721BT-RomanCondensed" charset="0"/>
                <a:cs typeface="Arial" pitchFamily="34" charset="0"/>
              </a:rPr>
              <a:t> (CDL) et aboutissent parmi les cellules de transmission de la douleur concentrées dans les lames I et V de la corne dorsale. Le NRM et le RMC exercent un effet inhibiteur particulier sur les neurones de transmission de la douleur. Ces derniers, activés par des fibres afférentes primaires de petit diamètre contenant de la substance P (SP), envoient des projections vers des sites </a:t>
            </a:r>
            <a:r>
              <a:rPr kumimoji="0" lang="fr-FR" sz="1100" b="0" i="0" u="none" strike="noStrike" cap="none" normalizeH="0" baseline="0" dirty="0" err="1" smtClean="0">
                <a:ln>
                  <a:noFill/>
                </a:ln>
                <a:solidFill>
                  <a:schemeClr val="tx1"/>
                </a:solidFill>
                <a:effectLst/>
                <a:latin typeface="Swiss721BT-RomanCondensed" charset="0"/>
                <a:cs typeface="Arial" pitchFamily="34" charset="0"/>
              </a:rPr>
              <a:t>supraspinaux</a:t>
            </a:r>
            <a:r>
              <a:rPr kumimoji="0" lang="fr-FR" sz="1100" b="0" i="0" u="none" strike="noStrike" cap="none" normalizeH="0" baseline="0" dirty="0" smtClean="0">
                <a:ln>
                  <a:noFill/>
                </a:ln>
                <a:solidFill>
                  <a:schemeClr val="tx1"/>
                </a:solidFill>
                <a:effectLst/>
                <a:latin typeface="Swiss721BT-RomanCondensed" charset="0"/>
                <a:cs typeface="Arial" pitchFamily="34" charset="0"/>
              </a:rPr>
              <a:t> et, indirectement – </a:t>
            </a:r>
            <a:r>
              <a:rPr kumimoji="0" lang="fr-FR" sz="1100" b="0" i="1" u="none" strike="noStrike" cap="none" normalizeH="0" baseline="0" dirty="0" smtClean="0">
                <a:ln>
                  <a:noFill/>
                </a:ln>
                <a:solidFill>
                  <a:schemeClr val="tx1"/>
                </a:solidFill>
                <a:effectLst/>
                <a:latin typeface="Swiss721BT-Italic" charset="0"/>
                <a:cs typeface="Arial" pitchFamily="34" charset="0"/>
              </a:rPr>
              <a:t>via </a:t>
            </a:r>
            <a:r>
              <a:rPr kumimoji="0" lang="fr-FR" sz="1100" b="0" i="0" u="none" strike="noStrike" cap="none" normalizeH="0" baseline="0" dirty="0" smtClean="0">
                <a:ln>
                  <a:noFill/>
                </a:ln>
                <a:solidFill>
                  <a:schemeClr val="tx1"/>
                </a:solidFill>
                <a:effectLst/>
                <a:latin typeface="Swiss721BT-RomanCondensed" charset="0"/>
                <a:cs typeface="Arial" pitchFamily="34" charset="0"/>
              </a:rPr>
              <a:t>le noyau réticulaire </a:t>
            </a:r>
            <a:r>
              <a:rPr kumimoji="0" lang="fr-FR" sz="1100" b="0" i="0" u="none" strike="noStrike" cap="none" normalizeH="0" baseline="0" dirty="0" err="1" smtClean="0">
                <a:ln>
                  <a:noFill/>
                </a:ln>
                <a:solidFill>
                  <a:schemeClr val="tx1"/>
                </a:solidFill>
                <a:effectLst/>
                <a:latin typeface="Swiss721BT-RomanCondensed" charset="0"/>
                <a:cs typeface="Arial" pitchFamily="34" charset="0"/>
              </a:rPr>
              <a:t>gigantocellulaire</a:t>
            </a:r>
            <a:r>
              <a:rPr kumimoji="0" lang="fr-FR" sz="1100" b="0" i="0" u="none" strike="noStrike" cap="none" normalizeH="0" baseline="0" dirty="0" smtClean="0">
                <a:ln>
                  <a:noFill/>
                </a:ln>
                <a:solidFill>
                  <a:schemeClr val="tx1"/>
                </a:solidFill>
                <a:effectLst/>
                <a:latin typeface="Swiss721BT-RomanCondensed" charset="0"/>
                <a:cs typeface="Arial" pitchFamily="34" charset="0"/>
              </a:rPr>
              <a:t> (RGC) – entrent en contact avec les cellules du système d’analgésie descendant de la SGPA et du NRM, formant ainsi une boucle de rétroaction négative. Les neurones à teneur en catécholamine du locus </a:t>
            </a:r>
            <a:r>
              <a:rPr kumimoji="0" lang="fr-FR" sz="1100" b="0" i="0" u="none" strike="noStrike" cap="none" normalizeH="0" baseline="0" dirty="0" err="1" smtClean="0">
                <a:ln>
                  <a:noFill/>
                </a:ln>
                <a:solidFill>
                  <a:schemeClr val="tx1"/>
                </a:solidFill>
                <a:effectLst/>
                <a:latin typeface="Swiss721BT-RomanCondensed" charset="0"/>
                <a:cs typeface="Arial" pitchFamily="34" charset="0"/>
              </a:rPr>
              <a:t>cruleus</a:t>
            </a:r>
            <a:r>
              <a:rPr kumimoji="0" lang="fr-FR" sz="1100" b="0" i="0" u="none" strike="noStrike" cap="none" normalizeH="0" baseline="0" dirty="0" smtClean="0">
                <a:ln>
                  <a:noFill/>
                </a:ln>
                <a:solidFill>
                  <a:schemeClr val="tx1"/>
                </a:solidFill>
                <a:effectLst/>
                <a:latin typeface="Swiss721BT-RomanCondensed" charset="0"/>
                <a:cs typeface="Arial" pitchFamily="34" charset="0"/>
              </a:rPr>
              <a:t> (LC) chez le rat et du locus </a:t>
            </a:r>
            <a:r>
              <a:rPr kumimoji="0" lang="fr-FR" sz="1100" b="0" i="0" u="none" strike="noStrike" cap="none" normalizeH="0" baseline="0" dirty="0" err="1" smtClean="0">
                <a:ln>
                  <a:noFill/>
                </a:ln>
                <a:solidFill>
                  <a:schemeClr val="tx1"/>
                </a:solidFill>
                <a:effectLst/>
                <a:latin typeface="Swiss721BT-RomanCondensed" charset="0"/>
                <a:cs typeface="Arial" pitchFamily="34" charset="0"/>
              </a:rPr>
              <a:t>subcoeruleus</a:t>
            </a:r>
            <a:r>
              <a:rPr kumimoji="0" lang="fr-FR" sz="1100" b="0" i="0" u="none" strike="noStrike" cap="none" normalizeH="0" baseline="0" dirty="0" smtClean="0">
                <a:ln>
                  <a:noFill/>
                </a:ln>
                <a:solidFill>
                  <a:schemeClr val="tx1"/>
                </a:solidFill>
                <a:effectLst/>
                <a:latin typeface="Swiss721BT-RomanCondensed" charset="0"/>
                <a:cs typeface="Arial" pitchFamily="34" charset="0"/>
              </a:rPr>
              <a:t>-</a:t>
            </a:r>
            <a:r>
              <a:rPr kumimoji="0" lang="fr-FR" sz="1100" b="0" i="0" u="none" strike="noStrike" cap="none" normalizeH="0" baseline="0" dirty="0" err="1" smtClean="0">
                <a:ln>
                  <a:noFill/>
                </a:ln>
                <a:solidFill>
                  <a:schemeClr val="tx1"/>
                </a:solidFill>
                <a:effectLst/>
                <a:latin typeface="Swiss721BT-RomanCondensed" charset="0"/>
                <a:cs typeface="Arial" pitchFamily="34" charset="0"/>
              </a:rPr>
              <a:t>parabrachialis</a:t>
            </a:r>
            <a:r>
              <a:rPr kumimoji="0" lang="fr-FR" sz="1100" b="0" i="0" u="none" strike="noStrike" cap="none" normalizeH="0" baseline="0" dirty="0" smtClean="0">
                <a:ln>
                  <a:noFill/>
                </a:ln>
                <a:solidFill>
                  <a:schemeClr val="tx1"/>
                </a:solidFill>
                <a:effectLst/>
                <a:latin typeface="Swiss721BT-RomanCondensed" charset="0"/>
                <a:cs typeface="Arial" pitchFamily="34" charset="0"/>
              </a:rPr>
              <a:t> (SC-PB) chez le chat peuvent également intervenir dans les systèmes de régulation de la douleur du CDL (NA : noradrénaline).</a:t>
            </a:r>
          </a:p>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dirty="0" smtClean="0">
                <a:ln>
                  <a:noFill/>
                </a:ln>
                <a:solidFill>
                  <a:schemeClr val="tx1"/>
                </a:solidFill>
                <a:effectLst/>
                <a:latin typeface="Swiss721BT-RomanCondensed" charset="0"/>
                <a:cs typeface="Arial" pitchFamily="34" charset="0"/>
              </a:rPr>
              <a:t>(D’après </a:t>
            </a:r>
            <a:r>
              <a:rPr kumimoji="0" lang="fr-FR" sz="1100" b="0" i="0" u="none" strike="noStrike" cap="none" normalizeH="0" baseline="0" dirty="0" err="1" smtClean="0">
                <a:ln>
                  <a:noFill/>
                </a:ln>
                <a:solidFill>
                  <a:schemeClr val="tx1"/>
                </a:solidFill>
                <a:effectLst/>
                <a:latin typeface="Swiss721BT-RomanCondensed" charset="0"/>
                <a:cs typeface="Arial" pitchFamily="34" charset="0"/>
              </a:rPr>
              <a:t>Basbaum</a:t>
            </a:r>
            <a:r>
              <a:rPr kumimoji="0" lang="fr-FR" sz="1100" b="0" i="0" u="none" strike="noStrike" cap="none" normalizeH="0" baseline="0" dirty="0" smtClean="0">
                <a:ln>
                  <a:noFill/>
                </a:ln>
                <a:solidFill>
                  <a:schemeClr val="tx1"/>
                </a:solidFill>
                <a:effectLst/>
                <a:latin typeface="Swiss721BT-RomanCondensed" charset="0"/>
                <a:cs typeface="Arial" pitchFamily="34" charset="0"/>
              </a:rPr>
              <a:t> et Fields ; 1978.)</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3108" y="428604"/>
            <a:ext cx="5072098" cy="785818"/>
          </a:xfrm>
          <a:solidFill>
            <a:srgbClr val="FFFF00"/>
          </a:solidFill>
        </p:spPr>
        <p:style>
          <a:lnRef idx="2">
            <a:schemeClr val="dk1"/>
          </a:lnRef>
          <a:fillRef idx="1">
            <a:schemeClr val="lt1"/>
          </a:fillRef>
          <a:effectRef idx="0">
            <a:schemeClr val="dk1"/>
          </a:effectRef>
          <a:fontRef idx="minor">
            <a:schemeClr val="dk1"/>
          </a:fontRef>
        </p:style>
        <p:txBody>
          <a:bodyPr>
            <a:normAutofit/>
          </a:bodyPr>
          <a:lstStyle/>
          <a:p>
            <a:r>
              <a:rPr lang="fr-FR" sz="3200" b="1" dirty="0" smtClean="0"/>
              <a:t>Objectifs pédagogiques</a:t>
            </a:r>
            <a:endParaRPr lang="fr-FR" sz="3200" b="1" dirty="0"/>
          </a:p>
        </p:txBody>
      </p:sp>
      <p:sp>
        <p:nvSpPr>
          <p:cNvPr id="3" name="Espace réservé du contenu 2"/>
          <p:cNvSpPr>
            <a:spLocks noGrp="1"/>
          </p:cNvSpPr>
          <p:nvPr>
            <p:ph idx="1"/>
          </p:nvPr>
        </p:nvSpPr>
        <p:spPr/>
        <p:txBody>
          <a:bodyPr>
            <a:normAutofit lnSpcReduction="10000"/>
          </a:bodyPr>
          <a:lstStyle/>
          <a:p>
            <a:pPr marL="620713" indent="-620713" algn="just">
              <a:buFont typeface="Wingdings" pitchFamily="2" charset="2"/>
              <a:buChar char="q"/>
            </a:pPr>
            <a:r>
              <a:rPr lang="fr-FR" sz="2000" dirty="0" smtClean="0">
                <a:latin typeface="Arial" pitchFamily="34" charset="0"/>
                <a:cs typeface="Arial" pitchFamily="34" charset="0"/>
              </a:rPr>
              <a:t>Définir la nociception, la douleur et la souffrance.</a:t>
            </a:r>
          </a:p>
          <a:p>
            <a:pPr marL="620713" indent="-620713" algn="just">
              <a:buFont typeface="Wingdings" pitchFamily="2" charset="2"/>
              <a:buChar char="q"/>
            </a:pPr>
            <a:endParaRPr lang="fr-FR" sz="2000" dirty="0" smtClean="0">
              <a:latin typeface="Arial" pitchFamily="34" charset="0"/>
              <a:cs typeface="Arial" pitchFamily="34" charset="0"/>
            </a:endParaRPr>
          </a:p>
          <a:p>
            <a:pPr marL="620713" indent="-620713" algn="just">
              <a:buFont typeface="Wingdings" pitchFamily="2" charset="2"/>
              <a:buChar char="q"/>
            </a:pPr>
            <a:r>
              <a:rPr lang="fr-FR" sz="2000" dirty="0" smtClean="0">
                <a:latin typeface="Arial" pitchFamily="34" charset="0"/>
                <a:cs typeface="Arial" pitchFamily="34" charset="0"/>
              </a:rPr>
              <a:t>Identifier les nocicepteurs et indiquer les mécanismes de leur activation</a:t>
            </a:r>
          </a:p>
          <a:p>
            <a:pPr marL="620713" indent="-620713" algn="just">
              <a:buFont typeface="Wingdings" pitchFamily="2" charset="2"/>
              <a:buChar char="q"/>
            </a:pPr>
            <a:endParaRPr lang="fr-FR" sz="2000" dirty="0" smtClean="0">
              <a:latin typeface="Arial" pitchFamily="34" charset="0"/>
              <a:cs typeface="Arial" pitchFamily="34" charset="0"/>
            </a:endParaRPr>
          </a:p>
          <a:p>
            <a:pPr marL="620713" indent="-620713" algn="just">
              <a:buFont typeface="Wingdings" pitchFamily="2" charset="2"/>
              <a:buChar char="q"/>
            </a:pPr>
            <a:r>
              <a:rPr lang="fr-FR" sz="2000" dirty="0" smtClean="0">
                <a:latin typeface="Arial" pitchFamily="34" charset="0"/>
                <a:cs typeface="Arial" pitchFamily="34" charset="0"/>
              </a:rPr>
              <a:t>Citer les fibres afférentes en rapport avec la transmission nociceptive</a:t>
            </a:r>
          </a:p>
          <a:p>
            <a:pPr marL="620713" indent="-620713" algn="just">
              <a:buFont typeface="Wingdings" pitchFamily="2" charset="2"/>
              <a:buChar char="q"/>
            </a:pPr>
            <a:endParaRPr lang="fr-FR" sz="2000" dirty="0" smtClean="0">
              <a:latin typeface="Arial" pitchFamily="34" charset="0"/>
              <a:cs typeface="Arial" pitchFamily="34" charset="0"/>
            </a:endParaRPr>
          </a:p>
          <a:p>
            <a:pPr marL="620713" indent="-620713" algn="just">
              <a:buFont typeface="Wingdings" pitchFamily="2" charset="2"/>
              <a:buChar char="q"/>
            </a:pPr>
            <a:r>
              <a:rPr lang="fr-FR" sz="2000" dirty="0" smtClean="0">
                <a:latin typeface="Arial" pitchFamily="34" charset="0"/>
                <a:cs typeface="Arial" pitchFamily="34" charset="0"/>
              </a:rPr>
              <a:t>Expliquer les mécanismes médullaires de transmission des messages nociceptifs</a:t>
            </a:r>
          </a:p>
          <a:p>
            <a:pPr marL="620713" indent="-620713" algn="just">
              <a:buFont typeface="Wingdings" pitchFamily="2" charset="2"/>
              <a:buChar char="q"/>
            </a:pPr>
            <a:endParaRPr lang="fr-FR" sz="2000" dirty="0" smtClean="0">
              <a:latin typeface="Arial" pitchFamily="34" charset="0"/>
              <a:cs typeface="Arial" pitchFamily="34" charset="0"/>
            </a:endParaRPr>
          </a:p>
          <a:p>
            <a:pPr marL="620713" indent="-620713" algn="just">
              <a:buFont typeface="Wingdings" pitchFamily="2" charset="2"/>
              <a:buChar char="q"/>
            </a:pPr>
            <a:r>
              <a:rPr lang="fr-FR" sz="2000" dirty="0" smtClean="0">
                <a:latin typeface="Arial" pitchFamily="34" charset="0"/>
                <a:cs typeface="Arial" pitchFamily="34" charset="0"/>
              </a:rPr>
              <a:t>Identifier les voies et les structures nerveuses impliquées dans la nociception.</a:t>
            </a:r>
            <a:endParaRPr lang="fr-FR" sz="2000"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571472" y="1142984"/>
            <a:ext cx="7643834"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58775" marR="0" lvl="0" indent="-358775" algn="just" defTabSz="914400" rtl="0" eaLnBrk="1" fontAlgn="base" latinLnBrk="0" hangingPunct="1">
              <a:lnSpc>
                <a:spcPct val="100000"/>
              </a:lnSpc>
              <a:spcBef>
                <a:spcPct val="0"/>
              </a:spcBef>
              <a:spcAft>
                <a:spcPct val="0"/>
              </a:spcAft>
              <a:buClrTx/>
              <a:buSzTx/>
              <a:buFont typeface="Wingdings" pitchFamily="2" charset="2"/>
              <a:buChar char="q"/>
              <a:tabLst/>
            </a:pPr>
            <a:r>
              <a:rPr kumimoji="0" lang="fr-FR" sz="1600" b="0" i="0" u="none" strike="noStrike" cap="none" normalizeH="0" baseline="0" dirty="0" smtClean="0">
                <a:ln>
                  <a:noFill/>
                </a:ln>
                <a:solidFill>
                  <a:schemeClr val="tx1"/>
                </a:solidFill>
                <a:effectLst/>
                <a:ea typeface="Calibri" pitchFamily="34" charset="0"/>
                <a:cs typeface="Arial" pitchFamily="34" charset="0"/>
              </a:rPr>
              <a:t>La douleur est définie par l’IASP (</a:t>
            </a:r>
            <a:r>
              <a:rPr kumimoji="0" lang="fr-FR" sz="1600" b="0" i="1" u="none" strike="noStrike" cap="none" normalizeH="0" baseline="0" dirty="0" smtClean="0">
                <a:ln>
                  <a:noFill/>
                </a:ln>
                <a:solidFill>
                  <a:schemeClr val="tx1"/>
                </a:solidFill>
                <a:effectLst/>
                <a:ea typeface="Calibri" pitchFamily="34" charset="0"/>
                <a:cs typeface="Arial" pitchFamily="34" charset="0"/>
              </a:rPr>
              <a:t>International Association for the </a:t>
            </a:r>
            <a:r>
              <a:rPr kumimoji="0" lang="fr-FR" sz="1600" b="0" i="1" u="none" strike="noStrike" cap="none" normalizeH="0" baseline="0" dirty="0" err="1" smtClean="0">
                <a:ln>
                  <a:noFill/>
                </a:ln>
                <a:solidFill>
                  <a:schemeClr val="tx1"/>
                </a:solidFill>
                <a:effectLst/>
                <a:ea typeface="Calibri" pitchFamily="34" charset="0"/>
                <a:cs typeface="Arial" pitchFamily="34" charset="0"/>
              </a:rPr>
              <a:t>Study</a:t>
            </a:r>
            <a:r>
              <a:rPr kumimoji="0" lang="fr-FR" sz="1600" b="0" i="1" u="none" strike="noStrike" cap="none" normalizeH="0" baseline="0" dirty="0" smtClean="0">
                <a:ln>
                  <a:noFill/>
                </a:ln>
                <a:solidFill>
                  <a:schemeClr val="tx1"/>
                </a:solidFill>
                <a:effectLst/>
                <a:ea typeface="Calibri" pitchFamily="34" charset="0"/>
                <a:cs typeface="Arial" pitchFamily="34" charset="0"/>
              </a:rPr>
              <a:t> of Pain</a:t>
            </a:r>
            <a:r>
              <a:rPr kumimoji="0" lang="fr-FR" sz="1600" b="0" i="0" u="none" strike="noStrike" cap="none" normalizeH="0" baseline="0" dirty="0" smtClean="0">
                <a:ln>
                  <a:noFill/>
                </a:ln>
                <a:solidFill>
                  <a:schemeClr val="tx1"/>
                </a:solidFill>
                <a:effectLst/>
                <a:ea typeface="Calibri" pitchFamily="34" charset="0"/>
                <a:cs typeface="Arial" pitchFamily="34" charset="0"/>
              </a:rPr>
              <a:t>) comme « une expérience sensorielle</a:t>
            </a:r>
            <a:r>
              <a:rPr kumimoji="0" lang="fr-FR" sz="1600" b="0" i="1" u="none" strike="noStrike" cap="none" normalizeH="0" baseline="0" dirty="0" smtClean="0">
                <a:ln>
                  <a:noFill/>
                </a:ln>
                <a:solidFill>
                  <a:schemeClr val="tx1"/>
                </a:solidFill>
                <a:effectLst/>
                <a:ea typeface="Calibri" pitchFamily="34" charset="0"/>
                <a:cs typeface="Arial" pitchFamily="34" charset="0"/>
              </a:rPr>
              <a:t> </a:t>
            </a:r>
            <a:r>
              <a:rPr kumimoji="0" lang="fr-FR" sz="1600" b="0" i="0" u="none" strike="noStrike" cap="none" normalizeH="0" baseline="0" dirty="0" smtClean="0">
                <a:ln>
                  <a:noFill/>
                </a:ln>
                <a:solidFill>
                  <a:schemeClr val="tx1"/>
                </a:solidFill>
                <a:effectLst/>
                <a:ea typeface="Calibri" pitchFamily="34" charset="0"/>
                <a:cs typeface="Arial" pitchFamily="34" charset="0"/>
              </a:rPr>
              <a:t>et émotionnelle désagréable, associée à une lésion tissulaire</a:t>
            </a:r>
            <a:r>
              <a:rPr kumimoji="0" lang="fr-FR" sz="1600" b="0" i="1" u="none" strike="noStrike" cap="none" normalizeH="0" baseline="0" dirty="0" smtClean="0">
                <a:ln>
                  <a:noFill/>
                </a:ln>
                <a:solidFill>
                  <a:schemeClr val="tx1"/>
                </a:solidFill>
                <a:effectLst/>
                <a:ea typeface="Calibri" pitchFamily="34" charset="0"/>
                <a:cs typeface="Arial" pitchFamily="34" charset="0"/>
              </a:rPr>
              <a:t> </a:t>
            </a:r>
            <a:r>
              <a:rPr kumimoji="0" lang="fr-FR" sz="1600" b="0" i="0" u="none" strike="noStrike" cap="none" normalizeH="0" baseline="0" dirty="0" smtClean="0">
                <a:ln>
                  <a:noFill/>
                </a:ln>
                <a:solidFill>
                  <a:schemeClr val="tx1"/>
                </a:solidFill>
                <a:effectLst/>
                <a:ea typeface="Calibri" pitchFamily="34" charset="0"/>
                <a:cs typeface="Arial" pitchFamily="34" charset="0"/>
              </a:rPr>
              <a:t>réelle ou potentielle, ou décrite en termes d’une telle</a:t>
            </a:r>
            <a:r>
              <a:rPr kumimoji="0" lang="fr-FR" sz="1600" b="0" i="1" u="none" strike="noStrike" cap="none" normalizeH="0" baseline="0" dirty="0" smtClean="0">
                <a:ln>
                  <a:noFill/>
                </a:ln>
                <a:solidFill>
                  <a:schemeClr val="tx1"/>
                </a:solidFill>
                <a:effectLst/>
                <a:ea typeface="Calibri" pitchFamily="34" charset="0"/>
                <a:cs typeface="Arial" pitchFamily="34" charset="0"/>
              </a:rPr>
              <a:t> </a:t>
            </a:r>
            <a:r>
              <a:rPr kumimoji="0" lang="fr-FR" sz="1600" b="0" i="0" u="none" strike="noStrike" cap="none" normalizeH="0" baseline="0" dirty="0" smtClean="0">
                <a:ln>
                  <a:noFill/>
                </a:ln>
                <a:solidFill>
                  <a:schemeClr val="tx1"/>
                </a:solidFill>
                <a:effectLst/>
                <a:ea typeface="Calibri" pitchFamily="34" charset="0"/>
                <a:cs typeface="Arial" pitchFamily="34" charset="0"/>
              </a:rPr>
              <a:t>lésion ». </a:t>
            </a:r>
          </a:p>
          <a:p>
            <a:pPr marL="358775" marR="0" lvl="0" indent="-358775" algn="just" defTabSz="914400" rtl="0" eaLnBrk="1" fontAlgn="base" latinLnBrk="0" hangingPunct="1">
              <a:lnSpc>
                <a:spcPct val="100000"/>
              </a:lnSpc>
              <a:spcBef>
                <a:spcPct val="0"/>
              </a:spcBef>
              <a:spcAft>
                <a:spcPct val="0"/>
              </a:spcAft>
              <a:buClrTx/>
              <a:buSzTx/>
              <a:buFont typeface="Wingdings" pitchFamily="2" charset="2"/>
              <a:buChar char="q"/>
              <a:tabLst/>
            </a:pPr>
            <a:endParaRPr kumimoji="0" lang="fr-FR" sz="1600" b="0" i="0" u="none" strike="noStrike" cap="none" normalizeH="0" baseline="0" dirty="0" smtClean="0">
              <a:ln>
                <a:noFill/>
              </a:ln>
              <a:solidFill>
                <a:schemeClr val="tx1"/>
              </a:solidFill>
              <a:effectLst/>
              <a:cs typeface="Arial" pitchFamily="34" charset="0"/>
            </a:endParaRPr>
          </a:p>
          <a:p>
            <a:pPr marL="358775" lvl="0" indent="-358775" algn="just">
              <a:buFont typeface="Wingdings" pitchFamily="2" charset="2"/>
              <a:buChar char="q"/>
            </a:pPr>
            <a:r>
              <a:rPr kumimoji="0" lang="fr-FR" sz="1600" b="0" i="0" u="none" strike="noStrike" cap="none" normalizeH="0" baseline="0" dirty="0" smtClean="0">
                <a:ln>
                  <a:noFill/>
                </a:ln>
                <a:solidFill>
                  <a:schemeClr val="tx1"/>
                </a:solidFill>
                <a:effectLst/>
                <a:ea typeface="Calibri" pitchFamily="34" charset="0"/>
                <a:cs typeface="Arial" pitchFamily="34" charset="0"/>
              </a:rPr>
              <a:t>La douleur est un phénomène perceptif, neuropsychologique,</a:t>
            </a:r>
            <a:r>
              <a:rPr kumimoji="0" lang="fr-FR" sz="1600" b="0" i="1" u="none" strike="noStrike" cap="none" normalizeH="0" baseline="0" dirty="0" smtClean="0">
                <a:ln>
                  <a:noFill/>
                </a:ln>
                <a:solidFill>
                  <a:schemeClr val="tx1"/>
                </a:solidFill>
                <a:effectLst/>
                <a:ea typeface="Calibri" pitchFamily="34" charset="0"/>
                <a:cs typeface="Arial" pitchFamily="34" charset="0"/>
              </a:rPr>
              <a:t> </a:t>
            </a:r>
            <a:r>
              <a:rPr kumimoji="0" lang="fr-FR" sz="1600" b="0" i="0" u="none" strike="noStrike" cap="none" normalizeH="0" baseline="0" dirty="0" smtClean="0">
                <a:ln>
                  <a:noFill/>
                </a:ln>
                <a:solidFill>
                  <a:schemeClr val="tx1"/>
                </a:solidFill>
                <a:effectLst/>
                <a:ea typeface="Calibri" pitchFamily="34" charset="0"/>
                <a:cs typeface="Arial" pitchFamily="34" charset="0"/>
              </a:rPr>
              <a:t>qui comporte des composantes sensorielle,</a:t>
            </a:r>
            <a:r>
              <a:rPr kumimoji="0" lang="fr-FR" sz="1600" b="0" i="1" u="none" strike="noStrike" cap="none" normalizeH="0" baseline="0" dirty="0" smtClean="0">
                <a:ln>
                  <a:noFill/>
                </a:ln>
                <a:solidFill>
                  <a:schemeClr val="tx1"/>
                </a:solidFill>
                <a:effectLst/>
                <a:ea typeface="Calibri" pitchFamily="34" charset="0"/>
                <a:cs typeface="Arial" pitchFamily="34" charset="0"/>
              </a:rPr>
              <a:t> </a:t>
            </a:r>
            <a:r>
              <a:rPr kumimoji="0" lang="fr-FR" sz="1600" b="0" i="0" u="none" strike="noStrike" cap="none" normalizeH="0" baseline="0" dirty="0" smtClean="0">
                <a:ln>
                  <a:noFill/>
                </a:ln>
                <a:solidFill>
                  <a:schemeClr val="tx1"/>
                </a:solidFill>
                <a:effectLst/>
                <a:ea typeface="Calibri" pitchFamily="34" charset="0"/>
                <a:cs typeface="Arial" pitchFamily="34" charset="0"/>
              </a:rPr>
              <a:t>affective et cognitive. </a:t>
            </a:r>
          </a:p>
          <a:p>
            <a:pPr marL="358775" lvl="0" indent="-358775">
              <a:buFont typeface="Wingdings" pitchFamily="2" charset="2"/>
              <a:buChar char="q"/>
            </a:pPr>
            <a:endParaRPr kumimoji="0" lang="fr-FR" sz="1600" b="0" i="0" u="none" strike="noStrike" cap="none" normalizeH="0" baseline="0" dirty="0" smtClean="0">
              <a:ln>
                <a:noFill/>
              </a:ln>
              <a:solidFill>
                <a:schemeClr val="tx1"/>
              </a:solidFill>
              <a:effectLst/>
              <a:ea typeface="Calibri" pitchFamily="34" charset="0"/>
              <a:cs typeface="Arial" pitchFamily="34" charset="0"/>
            </a:endParaRPr>
          </a:p>
          <a:p>
            <a:pPr marL="358775" lvl="0" indent="-358775" algn="just">
              <a:buFont typeface="Wingdings" pitchFamily="2" charset="2"/>
              <a:buChar char="q"/>
            </a:pPr>
            <a:r>
              <a:rPr lang="fr-FR" sz="1600" dirty="0" smtClean="0"/>
              <a:t>Le terme </a:t>
            </a:r>
            <a:r>
              <a:rPr lang="fr-FR" sz="1600" b="1" dirty="0" smtClean="0"/>
              <a:t>nociception </a:t>
            </a:r>
            <a:r>
              <a:rPr lang="fr-FR" sz="1600" dirty="0" smtClean="0"/>
              <a:t>a été introduit par Sherrington pour désigner le système physiologique qui permet de détecter les stimulations susceptibles de menacer l’intégrité de l’organisme. On qualifie de « nociceptives » ces stimulations ainsi que les réponses induites (</a:t>
            </a:r>
            <a:r>
              <a:rPr lang="fr-FR" sz="1600" i="1" dirty="0" err="1" smtClean="0"/>
              <a:t>nocere</a:t>
            </a:r>
            <a:r>
              <a:rPr lang="fr-FR" sz="1600" dirty="0" smtClean="0"/>
              <a:t>, en latin, signifie « nuire»). </a:t>
            </a:r>
          </a:p>
          <a:p>
            <a:pPr marL="358775" lvl="0" indent="-358775" algn="just">
              <a:buFont typeface="Wingdings" pitchFamily="2" charset="2"/>
              <a:buChar char="q"/>
            </a:pPr>
            <a:endParaRPr lang="fr-FR" sz="1600" dirty="0" smtClean="0"/>
          </a:p>
          <a:p>
            <a:pPr marL="358775" lvl="0" indent="-358775" algn="just">
              <a:buFont typeface="Wingdings" pitchFamily="2" charset="2"/>
              <a:buChar char="q"/>
            </a:pPr>
            <a:r>
              <a:rPr lang="fr-FR" sz="1600" dirty="0" smtClean="0"/>
              <a:t>La finalité biologique de la nociception est celle d’un signal d’alarme utile qui détermine un ensemble de réflexes et de comportements protecteurs (réflexe de retrait, immobilisation de la région lésée, comportement d’évitement).</a:t>
            </a:r>
          </a:p>
          <a:p>
            <a:pPr marL="358775" lvl="0" indent="-358775" algn="just">
              <a:buFont typeface="Wingdings" pitchFamily="2" charset="2"/>
              <a:buChar char="q"/>
            </a:pPr>
            <a:endParaRPr lang="fr-FR" sz="1600" dirty="0" smtClean="0"/>
          </a:p>
          <a:p>
            <a:pPr marL="358775" indent="-358775" algn="just">
              <a:buFont typeface="Wingdings" pitchFamily="2" charset="2"/>
              <a:buChar char="q"/>
            </a:pPr>
            <a:r>
              <a:rPr lang="fr-FR" sz="1600" dirty="0" smtClean="0"/>
              <a:t>Une caractéristique essentielle de la douleur est d’être modifiable par de nombreux facteurs : physiques, psychologiques et pharmacologiques. Ces variations peuvent se concevoir du fait de l’importance des contrôles, excitateurs et inhibiteurs, s’exerçant sur la transmission des messages nociceptifs.</a:t>
            </a:r>
          </a:p>
          <a:p>
            <a:pPr lvl="0"/>
            <a:endParaRPr lang="fr-FR" dirty="0" smtClean="0"/>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2500298" y="500042"/>
            <a:ext cx="3643338" cy="400110"/>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square">
            <a:spAutoFit/>
          </a:bodyPr>
          <a:lstStyle/>
          <a:p>
            <a:pPr marL="400050" indent="-400050">
              <a:buFont typeface="+mj-lt"/>
              <a:buAutoNum type="romanUcPeriod"/>
            </a:pPr>
            <a:r>
              <a:rPr lang="fr-FR" sz="2000" b="1" dirty="0" smtClean="0">
                <a:solidFill>
                  <a:srgbClr val="FF0000"/>
                </a:solidFill>
              </a:rPr>
              <a:t>Définitions et Généralités </a:t>
            </a:r>
            <a:endParaRPr lang="fr-FR" sz="2000" b="1"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28926" y="214290"/>
            <a:ext cx="3436262" cy="400110"/>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none">
            <a:spAutoFit/>
          </a:bodyPr>
          <a:lstStyle/>
          <a:p>
            <a:pPr marL="514350" indent="-514350">
              <a:buFont typeface="+mj-lt"/>
              <a:buAutoNum type="romanUcPeriod" startAt="2"/>
            </a:pPr>
            <a:r>
              <a:rPr lang="fr-FR" sz="2000" b="1" dirty="0" smtClean="0">
                <a:solidFill>
                  <a:srgbClr val="FF0000"/>
                </a:solidFill>
              </a:rPr>
              <a:t>Systèmes de transmission</a:t>
            </a:r>
            <a:endParaRPr lang="fr-FR" sz="2000" b="1" dirty="0">
              <a:solidFill>
                <a:srgbClr val="FF0000"/>
              </a:solidFill>
            </a:endParaRPr>
          </a:p>
        </p:txBody>
      </p:sp>
      <p:sp>
        <p:nvSpPr>
          <p:cNvPr id="4097" name="Rectangle 1"/>
          <p:cNvSpPr>
            <a:spLocks noChangeArrowheads="1"/>
          </p:cNvSpPr>
          <p:nvPr/>
        </p:nvSpPr>
        <p:spPr bwMode="auto">
          <a:xfrm>
            <a:off x="214282" y="785794"/>
            <a:ext cx="8643966"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Une grande vari</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stimuli est capable de provoquer une douleur : stimulations 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caniques, thermiques et chimiques.</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transmission de ces stimulations se fait selon les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tapes suivantes</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 </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4098" name="Rectangle 2"/>
          <p:cNvSpPr>
            <a:spLocks noChangeArrowheads="1"/>
          </p:cNvSpPr>
          <p:nvPr/>
        </p:nvSpPr>
        <p:spPr bwMode="auto">
          <a:xfrm>
            <a:off x="357158" y="1357298"/>
            <a:ext cx="8429652" cy="2190303"/>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409446" tIns="126960" rIns="91440" bIns="0" numCol="1" anchor="ctr" anchorCtr="0" compatLnSpc="1">
            <a:prstTxWarp prst="textNoShape">
              <a:avLst/>
            </a:prstTxWarp>
            <a:spAutoFit/>
          </a:bodyPr>
          <a:lstStyle/>
          <a:p>
            <a:pPr marL="342900" marR="0" lvl="0" indent="-342900" algn="ctr" defTabSz="914400" rtl="0" eaLnBrk="1" fontAlgn="base" latinLnBrk="0" hangingPunct="1">
              <a:lnSpc>
                <a:spcPct val="100000"/>
              </a:lnSpc>
              <a:spcBef>
                <a:spcPct val="0"/>
              </a:spcBef>
              <a:spcAft>
                <a:spcPct val="0"/>
              </a:spcAft>
              <a:buClrTx/>
              <a:buSzTx/>
              <a:buAutoNum type="arabicPeriod"/>
              <a:tabLst/>
            </a:pPr>
            <a:r>
              <a:rPr kumimoji="0" lang="fr-FR" sz="1600" b="1" i="0" u="sng" strike="noStrike" cap="none" normalizeH="0" baseline="0" dirty="0" smtClean="0">
                <a:ln>
                  <a:noFill/>
                </a:ln>
                <a:solidFill>
                  <a:srgbClr val="C00000"/>
                </a:solidFill>
                <a:effectLst/>
                <a:latin typeface="+mj-lt"/>
                <a:ea typeface="Times New Roman" pitchFamily="18" charset="0"/>
                <a:cs typeface="Times New Roman" pitchFamily="18" charset="0"/>
              </a:rPr>
              <a:t>L</a:t>
            </a:r>
            <a:r>
              <a:rPr kumimoji="0" lang="fr-FR" sz="1600" b="1" i="0" u="sng" strike="noStrike" cap="none" normalizeH="0" baseline="0" dirty="0" smtClean="0" bmk="">
                <a:ln>
                  <a:noFill/>
                </a:ln>
                <a:solidFill>
                  <a:srgbClr val="C00000"/>
                </a:solidFill>
                <a:effectLst/>
                <a:latin typeface="+mj-lt"/>
                <a:ea typeface="Times New Roman" pitchFamily="18" charset="0"/>
                <a:cs typeface="Times New Roman" pitchFamily="18" charset="0"/>
              </a:rPr>
              <a:t>a transduction par les récepteurs :</a:t>
            </a:r>
            <a:endParaRPr kumimoji="0" lang="fr-FR" sz="1600" b="1" i="0" u="sng" strike="noStrike" cap="none" normalizeH="0" baseline="0" dirty="0" smtClean="0">
              <a:ln>
                <a:noFill/>
              </a:ln>
              <a:solidFill>
                <a:srgbClr val="C00000"/>
              </a:solidFill>
              <a:effectLst/>
              <a:latin typeface="+mj-lt"/>
              <a:ea typeface="Times New Roman" pitchFamily="18" charset="0"/>
              <a:cs typeface="Times New Roman" pitchFamily="18" charset="0"/>
            </a:endParaRPr>
          </a:p>
          <a:p>
            <a:pPr marL="446088" marR="0" lvl="0" indent="-446088"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200" b="0" i="1" u="none" strike="noStrike" cap="none" normalizeH="0" baseline="0" dirty="0" smtClean="0">
                <a:ln>
                  <a:noFill/>
                </a:ln>
                <a:solidFill>
                  <a:schemeClr val="tx1"/>
                </a:solidFill>
                <a:effectLst/>
                <a:latin typeface="Arial" pitchFamily="34" charset="0"/>
                <a:ea typeface="Calibri" pitchFamily="34" charset="0"/>
                <a:cs typeface="Arial" pitchFamily="34" charset="0"/>
              </a:rPr>
              <a:t>La transduction</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ces diverses stimulations nociceptives est effectu</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par des nocicepteurs</a:t>
            </a:r>
            <a:r>
              <a:rPr lang="fr-FR" sz="800" dirty="0" smtClean="0">
                <a:latin typeface="Arial" pitchFamily="34" charset="0"/>
                <a:ea typeface="Calibri" pitchFamily="34" charset="0"/>
                <a:cs typeface="Arial" pitchFamily="34" charset="0"/>
              </a:rPr>
              <a:t> . </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On en distingue plusieurs groupes: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804863" marR="0" lvl="0" indent="-358775" algn="just" defTabSz="914400" rtl="0" eaLnBrk="0" fontAlgn="base" latinLnBrk="0" hangingPunct="0">
              <a:lnSpc>
                <a:spcPct val="100000"/>
              </a:lnSpc>
              <a:spcBef>
                <a:spcPct val="0"/>
              </a:spcBef>
              <a:spcAft>
                <a:spcPct val="0"/>
              </a:spcAft>
              <a:buClrTx/>
              <a:buSzTx/>
              <a:buFont typeface="Wingdings" pitchFamily="2" charset="2"/>
              <a:buChar char="v"/>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Les </a:t>
            </a:r>
            <a:r>
              <a:rPr kumimoji="0" lang="fr-F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nocicepteurs m</a:t>
            </a:r>
            <a:r>
              <a:rPr kumimoji="0" lang="fr-FR" sz="1200" b="1"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cano thermiques </a:t>
            </a:r>
            <a:r>
              <a:rPr kumimoji="0" lang="fr-FR" sz="12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Aδ</a:t>
            </a:r>
            <a:r>
              <a:rPr kumimoji="0" lang="fr-FR" sz="1200" b="1" i="0" u="none" strike="noStrike" cap="none" normalizeH="0" baseline="0" dirty="0" smtClean="0">
                <a:ln>
                  <a:noFill/>
                </a:ln>
                <a:solidFill>
                  <a:schemeClr val="tx1"/>
                </a:solidFill>
                <a:effectLst/>
                <a:latin typeface="Calibri"/>
                <a:ea typeface="Calibri" pitchFamily="34" charset="0"/>
                <a:cs typeface="Arial" pitchFamily="34" charset="0"/>
              </a:rPr>
              <a:t> </a:t>
            </a:r>
            <a:r>
              <a:rPr kumimoji="0" lang="fr-F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pondent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des stimulations 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caniques de seuil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lev</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(pincement, piq</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û</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 et aussi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des stimulations thermiques d</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intensit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lev</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Ils peuvent être sensibilis</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 par une stimulation thermique nociceptive.</a:t>
            </a:r>
          </a:p>
          <a:p>
            <a:pPr marL="804863" marR="0" lvl="0" indent="-358775" algn="just" defTabSz="914400" rtl="0" eaLnBrk="0" fontAlgn="base" latinLnBrk="0" hangingPunct="0">
              <a:lnSpc>
                <a:spcPct val="100000"/>
              </a:lnSpc>
              <a:spcBef>
                <a:spcPct val="0"/>
              </a:spcBef>
              <a:spcAft>
                <a:spcPct val="0"/>
              </a:spcAft>
              <a:buClrTx/>
              <a:buSzTx/>
              <a:buFont typeface="Wingdings" pitchFamily="2" charset="2"/>
              <a:buChar char="v"/>
              <a:tabLst/>
            </a:pP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804863" marR="0" lvl="0" indent="-446088" algn="just" defTabSz="914400" rtl="0" eaLnBrk="0" fontAlgn="base" latinLnBrk="0" hangingPunct="0">
              <a:lnSpc>
                <a:spcPct val="100000"/>
              </a:lnSpc>
              <a:spcBef>
                <a:spcPct val="0"/>
              </a:spcBef>
              <a:spcAft>
                <a:spcPct val="0"/>
              </a:spcAft>
              <a:buClrTx/>
              <a:buSzTx/>
              <a:buFont typeface="Wingdings" pitchFamily="2" charset="2"/>
              <a:buChar char="v"/>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Les </a:t>
            </a:r>
            <a:r>
              <a:rPr kumimoji="0" lang="fr-F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nocicepteurs polymodaux C </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pondent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des stimulations vari</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es : 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caniques, thermiques et chimiques. Leur champ r</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cepteur est plus petit que celui des nocicepteurs </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Aδ</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(moins de 2 mm2).</a:t>
            </a:r>
          </a:p>
          <a:p>
            <a:pPr marL="804863" marR="0" lvl="0" indent="-446088" algn="just" defTabSz="914400" rtl="0" eaLnBrk="0" fontAlgn="base" latinLnBrk="0" hangingPunct="0">
              <a:lnSpc>
                <a:spcPct val="100000"/>
              </a:lnSpc>
              <a:spcBef>
                <a:spcPct val="0"/>
              </a:spcBef>
              <a:spcAft>
                <a:spcPct val="0"/>
              </a:spcAft>
              <a:buClrTx/>
              <a:buSzTx/>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00" name="Rectangle 4"/>
          <p:cNvSpPr>
            <a:spLocks noChangeArrowheads="1"/>
          </p:cNvSpPr>
          <p:nvPr/>
        </p:nvSpPr>
        <p:spPr bwMode="auto">
          <a:xfrm>
            <a:off x="357158" y="3857628"/>
            <a:ext cx="8429684" cy="268274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409446" tIns="126960" rIns="91440" bIns="0" numCol="1" anchor="ctr" anchorCtr="0" compatLnSpc="1">
            <a:prstTxWarp prst="textNoShape">
              <a:avLst/>
            </a:prstTxWarp>
            <a:spAutoFit/>
          </a:bodyPr>
          <a:lstStyle/>
          <a:p>
            <a:pPr lvl="0" algn="ctr" fontAlgn="base">
              <a:spcBef>
                <a:spcPct val="0"/>
              </a:spcBef>
              <a:spcAft>
                <a:spcPct val="0"/>
              </a:spcAft>
            </a:pPr>
            <a:r>
              <a:rPr kumimoji="0" lang="fr-FR" sz="1600" b="1" i="0" u="sng" strike="noStrike" cap="none" normalizeH="0" baseline="0" dirty="0" smtClean="0">
                <a:ln>
                  <a:noFill/>
                </a:ln>
                <a:solidFill>
                  <a:srgbClr val="C00000"/>
                </a:solidFill>
                <a:effectLst/>
                <a:latin typeface="+mj-lt"/>
                <a:ea typeface="Times New Roman" pitchFamily="18" charset="0"/>
                <a:cs typeface="Times New Roman" pitchFamily="18" charset="0"/>
              </a:rPr>
              <a:t>2. F</a:t>
            </a:r>
            <a:r>
              <a:rPr kumimoji="0" lang="fr-FR" sz="1600" b="1" i="0" u="sng" strike="noStrike" cap="none" normalizeH="0" baseline="0" dirty="0" smtClean="0" bmk="">
                <a:ln>
                  <a:noFill/>
                </a:ln>
                <a:solidFill>
                  <a:srgbClr val="C00000"/>
                </a:solidFill>
                <a:effectLst/>
                <a:latin typeface="+mj-lt"/>
                <a:ea typeface="Times New Roman" pitchFamily="18" charset="0"/>
                <a:cs typeface="Times New Roman" pitchFamily="18" charset="0"/>
              </a:rPr>
              <a:t>ibres afférentes :</a:t>
            </a:r>
          </a:p>
          <a:p>
            <a:pPr lvl="0" fontAlgn="base">
              <a:spcBef>
                <a:spcPct val="0"/>
              </a:spcBef>
              <a:spcAft>
                <a:spcPct val="0"/>
              </a:spcAft>
            </a:pPr>
            <a:r>
              <a:rPr lang="fr-FR" sz="1400" dirty="0" smtClean="0">
                <a:latin typeface="Arial" pitchFamily="34" charset="0"/>
                <a:ea typeface="Calibri" pitchFamily="34" charset="0"/>
                <a:cs typeface="Arial" pitchFamily="34" charset="0"/>
              </a:rPr>
              <a:t>Les messages nociceptifs sont transmis par les fibres my</a:t>
            </a:r>
            <a:r>
              <a:rPr lang="fr-FR" sz="1400" dirty="0" smtClean="0">
                <a:ea typeface="Calibri" pitchFamily="34" charset="0"/>
                <a:cs typeface="Arial" pitchFamily="34" charset="0"/>
              </a:rPr>
              <a:t>é</a:t>
            </a:r>
            <a:r>
              <a:rPr lang="fr-FR" sz="1400" dirty="0" smtClean="0">
                <a:latin typeface="Arial" pitchFamily="34" charset="0"/>
                <a:ea typeface="Calibri" pitchFamily="34" charset="0"/>
                <a:cs typeface="Arial" pitchFamily="34" charset="0"/>
              </a:rPr>
              <a:t>linis</a:t>
            </a:r>
            <a:r>
              <a:rPr lang="fr-FR" sz="1400" dirty="0" smtClean="0">
                <a:ea typeface="Calibri" pitchFamily="34" charset="0"/>
                <a:cs typeface="Arial" pitchFamily="34" charset="0"/>
              </a:rPr>
              <a:t>é</a:t>
            </a:r>
            <a:r>
              <a:rPr lang="fr-FR" sz="1400" dirty="0" smtClean="0">
                <a:latin typeface="Arial" pitchFamily="34" charset="0"/>
                <a:ea typeface="Calibri" pitchFamily="34" charset="0"/>
                <a:cs typeface="Arial" pitchFamily="34" charset="0"/>
              </a:rPr>
              <a:t>es </a:t>
            </a:r>
          </a:p>
          <a:p>
            <a:pPr lvl="0" fontAlgn="base">
              <a:spcBef>
                <a:spcPct val="0"/>
              </a:spcBef>
              <a:spcAft>
                <a:spcPct val="0"/>
              </a:spcAft>
            </a:pPr>
            <a:r>
              <a:rPr lang="fr-FR" sz="1400" dirty="0" smtClean="0">
                <a:latin typeface="Arial" pitchFamily="34" charset="0"/>
                <a:ea typeface="Calibri" pitchFamily="34" charset="0"/>
                <a:cs typeface="Arial" pitchFamily="34" charset="0"/>
              </a:rPr>
              <a:t>de fin diam</a:t>
            </a:r>
            <a:r>
              <a:rPr lang="fr-FR" sz="1400" dirty="0" smtClean="0">
                <a:ea typeface="Calibri" pitchFamily="34" charset="0"/>
                <a:cs typeface="Arial" pitchFamily="34" charset="0"/>
              </a:rPr>
              <a:t>è</a:t>
            </a:r>
            <a:r>
              <a:rPr lang="fr-FR" sz="1400" dirty="0" smtClean="0">
                <a:latin typeface="Arial" pitchFamily="34" charset="0"/>
                <a:ea typeface="Calibri" pitchFamily="34" charset="0"/>
                <a:cs typeface="Arial" pitchFamily="34" charset="0"/>
              </a:rPr>
              <a:t>tre </a:t>
            </a:r>
            <a:r>
              <a:rPr lang="fr-FR" sz="1400" dirty="0" err="1" smtClean="0">
                <a:latin typeface="Arial" pitchFamily="34" charset="0"/>
                <a:ea typeface="Calibri" pitchFamily="34" charset="0"/>
                <a:cs typeface="Arial" pitchFamily="34" charset="0"/>
              </a:rPr>
              <a:t>Aδ</a:t>
            </a:r>
            <a:r>
              <a:rPr lang="fr-FR" sz="1400" dirty="0" smtClean="0">
                <a:latin typeface="Arial" pitchFamily="34" charset="0"/>
                <a:ea typeface="Calibri" pitchFamily="34" charset="0"/>
                <a:cs typeface="Arial" pitchFamily="34" charset="0"/>
              </a:rPr>
              <a:t> et les fibres C amy</a:t>
            </a:r>
            <a:r>
              <a:rPr lang="fr-FR" sz="1400" dirty="0" smtClean="0">
                <a:ea typeface="Calibri" pitchFamily="34" charset="0"/>
                <a:cs typeface="Arial" pitchFamily="34" charset="0"/>
              </a:rPr>
              <a:t>é</a:t>
            </a:r>
            <a:r>
              <a:rPr lang="fr-FR" sz="1400" dirty="0" smtClean="0">
                <a:latin typeface="Arial" pitchFamily="34" charset="0"/>
                <a:ea typeface="Calibri" pitchFamily="34" charset="0"/>
                <a:cs typeface="Arial" pitchFamily="34" charset="0"/>
              </a:rPr>
              <a:t>liniques.</a:t>
            </a:r>
          </a:p>
          <a:p>
            <a:pPr lvl="0" fontAlgn="base">
              <a:spcBef>
                <a:spcPct val="0"/>
              </a:spcBef>
              <a:spcAft>
                <a:spcPct val="0"/>
              </a:spcAft>
            </a:pPr>
            <a:endParaRPr lang="fr-FR" sz="1400" dirty="0" smtClean="0">
              <a:latin typeface="Arial" pitchFamily="34" charset="0"/>
              <a:cs typeface="Arial" pitchFamily="34" charset="0"/>
            </a:endParaRPr>
          </a:p>
          <a:p>
            <a:pPr lvl="0" fontAlgn="base">
              <a:spcBef>
                <a:spcPct val="0"/>
              </a:spcBef>
              <a:spcAft>
                <a:spcPct val="0"/>
              </a:spcAft>
            </a:pPr>
            <a:endParaRPr lang="fr-FR" sz="1400" dirty="0" smtClean="0">
              <a:latin typeface="Arial" pitchFamily="34" charset="0"/>
              <a:cs typeface="Arial" pitchFamily="34" charset="0"/>
            </a:endParaRPr>
          </a:p>
          <a:p>
            <a:pPr lvl="0" fontAlgn="base">
              <a:spcBef>
                <a:spcPct val="0"/>
              </a:spcBef>
              <a:spcAft>
                <a:spcPct val="0"/>
              </a:spcAft>
            </a:pPr>
            <a:endParaRPr lang="fr-FR" sz="1400" dirty="0" smtClean="0">
              <a:latin typeface="Arial" pitchFamily="34" charset="0"/>
              <a:cs typeface="Arial" pitchFamily="34" charset="0"/>
            </a:endParaRPr>
          </a:p>
          <a:p>
            <a:pPr lvl="0" fontAlgn="base">
              <a:spcBef>
                <a:spcPct val="0"/>
              </a:spcBef>
              <a:spcAft>
                <a:spcPct val="0"/>
              </a:spcAft>
            </a:pPr>
            <a:endParaRPr lang="fr-FR" sz="1400" dirty="0" smtClean="0">
              <a:latin typeface="Arial" pitchFamily="34" charset="0"/>
              <a:cs typeface="Arial" pitchFamily="34" charset="0"/>
            </a:endParaRPr>
          </a:p>
          <a:p>
            <a:pPr lvl="0" fontAlgn="base">
              <a:spcBef>
                <a:spcPct val="0"/>
              </a:spcBef>
              <a:spcAft>
                <a:spcPct val="0"/>
              </a:spcAft>
            </a:pPr>
            <a:endParaRPr lang="fr-FR" sz="1400" dirty="0" smtClean="0">
              <a:latin typeface="Arial" pitchFamily="34" charset="0"/>
              <a:cs typeface="Arial" pitchFamily="34" charset="0"/>
            </a:endParaRPr>
          </a:p>
          <a:p>
            <a:pPr lvl="0" fontAlgn="base">
              <a:spcBef>
                <a:spcPct val="0"/>
              </a:spcBef>
              <a:spcAft>
                <a:spcPct val="0"/>
              </a:spcAft>
            </a:pPr>
            <a:endParaRPr lang="fr-FR" sz="1400" dirty="0" smtClean="0">
              <a:latin typeface="Arial" pitchFamily="34" charset="0"/>
              <a:cs typeface="Arial" pitchFamily="34" charset="0"/>
            </a:endParaRPr>
          </a:p>
          <a:p>
            <a:pPr lvl="0" fontAlgn="base">
              <a:spcBef>
                <a:spcPct val="0"/>
              </a:spcBef>
              <a:spcAft>
                <a:spcPct val="0"/>
              </a:spcAft>
            </a:pPr>
            <a:endParaRPr lang="fr-FR" sz="2000" dirty="0" smtClean="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099" name="Image 4" descr="Résultat de recherche d'images pour &quot;nocicepteur&quot;"/>
          <p:cNvPicPr>
            <a:picLocks noChangeAspect="1" noChangeArrowheads="1"/>
          </p:cNvPicPr>
          <p:nvPr/>
        </p:nvPicPr>
        <p:blipFill>
          <a:blip r:embed="rId2"/>
          <a:srcRect t="13251" r="24628" b="14029"/>
          <a:stretch>
            <a:fillRect/>
          </a:stretch>
        </p:blipFill>
        <p:spPr bwMode="auto">
          <a:xfrm>
            <a:off x="6286512" y="4071942"/>
            <a:ext cx="1857388" cy="2460317"/>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285720" y="357167"/>
            <a:ext cx="8358214" cy="3852296"/>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409446" tIns="12696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fr-FR" sz="1600" b="1" i="0" u="sng" strike="noStrike" cap="none" normalizeH="0" baseline="0" dirty="0" smtClean="0">
                <a:ln>
                  <a:noFill/>
                </a:ln>
                <a:solidFill>
                  <a:srgbClr val="C00000"/>
                </a:solidFill>
                <a:effectLst/>
                <a:ea typeface="Times New Roman" pitchFamily="18" charset="0"/>
                <a:cs typeface="Times New Roman" pitchFamily="18" charset="0"/>
              </a:rPr>
              <a:t>3. M</a:t>
            </a:r>
            <a:r>
              <a:rPr kumimoji="0" lang="fr-FR" sz="1600" b="1" i="0" u="sng" strike="noStrike" cap="none" normalizeH="0" baseline="0" dirty="0" smtClean="0" bmk="">
                <a:ln>
                  <a:noFill/>
                </a:ln>
                <a:solidFill>
                  <a:srgbClr val="C00000"/>
                </a:solidFill>
                <a:effectLst/>
                <a:ea typeface="Times New Roman" pitchFamily="18" charset="0"/>
                <a:cs typeface="Times New Roman" pitchFamily="18" charset="0"/>
              </a:rPr>
              <a:t>édiation chimique périphérique </a:t>
            </a:r>
            <a:r>
              <a:rPr kumimoji="0" lang="fr-FR" sz="1600" b="1" i="0" u="sng" strike="noStrike" cap="none" normalizeH="0" baseline="0" dirty="0" smtClean="0" bmk="_Toc10933166">
                <a:ln>
                  <a:noFill/>
                </a:ln>
                <a:solidFill>
                  <a:srgbClr val="C00000"/>
                </a:solidFill>
                <a:effectLst/>
                <a:ea typeface="Times New Roman" pitchFamily="18" charset="0"/>
                <a:cs typeface="Times New Roman" pitchFamily="18" charset="0"/>
              </a:rPr>
              <a:t>:</a:t>
            </a:r>
            <a:r>
              <a:rPr kumimoji="0" lang="fr-FR" sz="1600" b="1" i="1" u="sng" strike="noStrike" cap="none" normalizeH="0" baseline="0" dirty="0" smtClean="0">
                <a:ln>
                  <a:noFill/>
                </a:ln>
                <a:solidFill>
                  <a:srgbClr val="C00000"/>
                </a:solidFill>
                <a:effectLst/>
                <a:ea typeface="Times New Roman" pitchFamily="18"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tabLst/>
            </a:pPr>
            <a:endParaRPr kumimoji="0" lang="fr-FR" sz="1600" b="1" i="0" u="sng" strike="noStrike" cap="none" normalizeH="0" baseline="0" dirty="0" smtClean="0">
              <a:ln>
                <a:noFill/>
              </a:ln>
              <a:solidFill>
                <a:srgbClr val="C00000"/>
              </a:solidFill>
              <a:effectLst/>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Diverses substances sont capables d</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exciter les nocicepteurs (substances </a:t>
            </a:r>
            <a:r>
              <a:rPr kumimoji="0" lang="fr-FR" sz="1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algogènes</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ou de sensibiliser leur terminaison (substances </a:t>
            </a:r>
            <a:r>
              <a:rPr kumimoji="0" lang="fr-FR" sz="1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hyperalg</a:t>
            </a:r>
            <a:r>
              <a:rPr lang="fr-FR" sz="1400" dirty="0" err="1" smtClean="0">
                <a:latin typeface="Arial" pitchFamily="34" charset="0"/>
                <a:ea typeface="Calibri" pitchFamily="34" charset="0"/>
                <a:cs typeface="Arial" pitchFamily="34" charset="0"/>
              </a:rPr>
              <a:t>é</a:t>
            </a:r>
            <a:r>
              <a:rPr kumimoji="0" lang="fr-FR" sz="1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siantes</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lang="fr-FR" sz="1400" dirty="0" smtClean="0">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fr-FR" sz="1400" dirty="0" smtClean="0">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fr-FR" sz="1400" dirty="0" smtClean="0">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fr-FR" sz="1400" dirty="0" smtClean="0">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fr-FR" sz="1400" dirty="0" smtClean="0">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fr-FR" sz="1400" dirty="0" smtClean="0">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fr-FR" sz="1400" dirty="0" smtClean="0">
              <a:latin typeface="Arial" pitchFamily="34" charset="0"/>
              <a:cs typeface="Arial" pitchFamily="34" charset="0"/>
            </a:endParaRPr>
          </a:p>
        </p:txBody>
      </p:sp>
      <p:pic>
        <p:nvPicPr>
          <p:cNvPr id="5" name="Image 4"/>
          <p:cNvPicPr/>
          <p:nvPr/>
        </p:nvPicPr>
        <p:blipFill>
          <a:blip r:embed="rId2"/>
          <a:srcRect/>
          <a:stretch>
            <a:fillRect/>
          </a:stretch>
        </p:blipFill>
        <p:spPr bwMode="auto">
          <a:xfrm>
            <a:off x="2571736" y="1571612"/>
            <a:ext cx="4171950" cy="2514600"/>
          </a:xfrm>
          <a:prstGeom prst="rect">
            <a:avLst/>
          </a:prstGeom>
          <a:noFill/>
          <a:ln w="9525">
            <a:noFill/>
            <a:miter lim="800000"/>
            <a:headEnd/>
            <a:tailEnd/>
          </a:ln>
        </p:spPr>
      </p:pic>
      <p:sp>
        <p:nvSpPr>
          <p:cNvPr id="3074" name="Rectangle 2"/>
          <p:cNvSpPr>
            <a:spLocks noChangeArrowheads="1"/>
          </p:cNvSpPr>
          <p:nvPr/>
        </p:nvSpPr>
        <p:spPr bwMode="auto">
          <a:xfrm>
            <a:off x="285720" y="4429132"/>
            <a:ext cx="8358246" cy="1790193"/>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409446" tIns="12696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fr-FR" sz="1600" b="1" i="0" u="sng" strike="noStrike" cap="none" normalizeH="0" baseline="0" dirty="0" smtClean="0">
                <a:ln>
                  <a:noFill/>
                </a:ln>
                <a:solidFill>
                  <a:srgbClr val="C00000"/>
                </a:solidFill>
                <a:effectLst/>
                <a:ea typeface="Times New Roman" pitchFamily="18" charset="0"/>
                <a:cs typeface="Arial" pitchFamily="34" charset="0"/>
              </a:rPr>
              <a:t>4. R</a:t>
            </a:r>
            <a:r>
              <a:rPr kumimoji="0" lang="fr-FR" sz="1600" b="1" i="0" u="sng" strike="noStrike" cap="none" normalizeH="0" baseline="0" dirty="0" smtClean="0" bmk="">
                <a:ln>
                  <a:noFill/>
                </a:ln>
                <a:solidFill>
                  <a:srgbClr val="C00000"/>
                </a:solidFill>
                <a:effectLst/>
                <a:ea typeface="Times New Roman" pitchFamily="18" charset="0"/>
                <a:cs typeface="Arial" pitchFamily="34" charset="0"/>
              </a:rPr>
              <a:t>éflexe d’axone et inflammation </a:t>
            </a:r>
            <a:r>
              <a:rPr kumimoji="0" lang="fr-FR" sz="1600" b="1" i="0" u="sng" strike="noStrike" cap="none" normalizeH="0" baseline="0" dirty="0" err="1" smtClean="0" bmk="">
                <a:ln>
                  <a:noFill/>
                </a:ln>
                <a:solidFill>
                  <a:srgbClr val="C00000"/>
                </a:solidFill>
                <a:effectLst/>
                <a:ea typeface="Times New Roman" pitchFamily="18" charset="0"/>
                <a:cs typeface="Arial" pitchFamily="34" charset="0"/>
              </a:rPr>
              <a:t>neurogène</a:t>
            </a:r>
            <a:r>
              <a:rPr kumimoji="0" lang="fr-FR" sz="1600" b="1" i="0" u="sng" strike="noStrike" cap="none" normalizeH="0" baseline="0" dirty="0" smtClean="0" bmk="">
                <a:ln>
                  <a:noFill/>
                </a:ln>
                <a:solidFill>
                  <a:srgbClr val="C00000"/>
                </a:solidFill>
                <a:effectLst/>
                <a:ea typeface="Times New Roman" pitchFamily="18" charset="0"/>
                <a:cs typeface="Arial" pitchFamily="34" charset="0"/>
              </a:rPr>
              <a:t> :</a:t>
            </a:r>
          </a:p>
          <a:p>
            <a:pPr marL="0" marR="0" lvl="0" indent="0" algn="ctr" defTabSz="914400" rtl="0" eaLnBrk="1" fontAlgn="base" latinLnBrk="0" hangingPunct="1">
              <a:lnSpc>
                <a:spcPct val="100000"/>
              </a:lnSpc>
              <a:spcBef>
                <a:spcPct val="0"/>
              </a:spcBef>
              <a:spcAft>
                <a:spcPct val="0"/>
              </a:spcAft>
              <a:buClrTx/>
              <a:buSzTx/>
              <a:tabLst/>
            </a:pPr>
            <a:endParaRPr kumimoji="0" lang="fr-FR" sz="1600" b="1" i="0" u="sng" strike="noStrike" cap="none" normalizeH="0" baseline="0" dirty="0" smtClean="0">
              <a:ln>
                <a:noFill/>
              </a:ln>
              <a:solidFill>
                <a:srgbClr val="C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Une stimulation nociceptive produit diverses r</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actions locales : un </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ryth</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 et une augmentation de la chaleur locale correspondant </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une vasodilatation, un </a:t>
            </a:r>
            <a:r>
              <a:rPr kumimoji="0" lang="fr-FR" sz="1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oed</a:t>
            </a:r>
            <a:r>
              <a:rPr kumimoji="0" lang="fr-FR" sz="1400" b="0" i="0" u="none" strike="noStrike" cap="none" normalizeH="0" baseline="0" dirty="0" err="1" smtClean="0">
                <a:ln>
                  <a:noFill/>
                </a:ln>
                <a:solidFill>
                  <a:schemeClr val="tx1"/>
                </a:solidFill>
                <a:effectLst/>
                <a:latin typeface="Calibri"/>
                <a:ea typeface="Calibri" pitchFamily="34" charset="0"/>
                <a:cs typeface="Arial" pitchFamily="34" charset="0"/>
              </a:rPr>
              <a:t>è</a:t>
            </a:r>
            <a:r>
              <a:rPr kumimoji="0" lang="fr-FR" sz="1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me</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û</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une extravasation plasmatique et </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une augmentation de la perm</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abilit</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vasculaire, une hyperalg</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sie (les stimulations douloureuses sont per</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ç</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ues plus intenses) autour de la zone l</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a:t>
            </a:r>
            <a:r>
              <a:rPr kumimoji="0" lang="fr-FR" sz="14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a:t>
            </a:r>
          </a:p>
          <a:p>
            <a:pPr marL="0" marR="0" lvl="0" indent="0" algn="just" defTabSz="914400" rtl="0" eaLnBrk="0" fontAlgn="base" latinLnBrk="0" hangingPunct="0">
              <a:lnSpc>
                <a:spcPct val="100000"/>
              </a:lnSpc>
              <a:spcBef>
                <a:spcPct val="0"/>
              </a:spcBef>
              <a:spcAft>
                <a:spcPct val="0"/>
              </a:spcAft>
              <a:buClrTx/>
              <a:buSzTx/>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85720" y="428604"/>
            <a:ext cx="8501090" cy="2190303"/>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409446" tIns="12696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fr-FR" sz="1600" b="1" i="0" u="sng" strike="noStrike" cap="none" normalizeH="0" baseline="0" dirty="0" smtClean="0">
                <a:ln>
                  <a:noFill/>
                </a:ln>
                <a:solidFill>
                  <a:srgbClr val="C00000"/>
                </a:solidFill>
                <a:effectLst/>
                <a:ea typeface="Times New Roman" pitchFamily="18" charset="0"/>
                <a:cs typeface="Times New Roman" pitchFamily="18" charset="0"/>
              </a:rPr>
              <a:t>5. R</a:t>
            </a:r>
            <a:r>
              <a:rPr kumimoji="0" lang="fr-FR" sz="1600" b="1" i="0" u="sng" strike="noStrike" cap="none" normalizeH="0" baseline="0" dirty="0" smtClean="0" bmk="">
                <a:ln>
                  <a:noFill/>
                </a:ln>
                <a:solidFill>
                  <a:srgbClr val="C00000"/>
                </a:solidFill>
                <a:effectLst/>
                <a:ea typeface="Times New Roman" pitchFamily="18" charset="0"/>
                <a:cs typeface="Times New Roman" pitchFamily="18" charset="0"/>
              </a:rPr>
              <a:t>elais à l’étage spinal</a:t>
            </a:r>
          </a:p>
          <a:p>
            <a:pPr marL="0" marR="0" lvl="0" indent="0" algn="ctr" defTabSz="914400" rtl="0" eaLnBrk="1" fontAlgn="base" latinLnBrk="0" hangingPunct="1">
              <a:lnSpc>
                <a:spcPct val="100000"/>
              </a:lnSpc>
              <a:spcBef>
                <a:spcPct val="0"/>
              </a:spcBef>
              <a:spcAft>
                <a:spcPct val="0"/>
              </a:spcAft>
              <a:buClrTx/>
              <a:buSzTx/>
              <a:tabLst/>
            </a:pPr>
            <a:endParaRPr kumimoji="0" lang="fr-FR" sz="1600" b="1" i="0" u="sng" strike="noStrike" cap="none" normalizeH="0" baseline="0" dirty="0" smtClean="0">
              <a:ln>
                <a:noFill/>
              </a:ln>
              <a:solidFill>
                <a:srgbClr val="C00000"/>
              </a:solidFill>
              <a:effectLst/>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 corps cellulaire des fibres aff</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rentes est situ</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dans le ganglion rachidien. Les fibres aff</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rentes primaires rejoignent le syst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me nerveux central (SNC) par les racines rachidiennes post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rieures. Au niveau de la jonction </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radiculom</a:t>
            </a:r>
            <a:r>
              <a:rPr kumimoji="0" lang="fr-FR" sz="1200" b="0" i="0" u="none" strike="noStrike" cap="none" normalizeH="0" baseline="0" dirty="0" err="1"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dullaire</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on peut distinguer un contingent </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post</a:t>
            </a:r>
            <a:r>
              <a:rPr kumimoji="0" lang="fr-FR" sz="1200" b="0" i="0" u="none" strike="noStrike" cap="none" normalizeH="0" baseline="0" dirty="0" err="1"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rom</a:t>
            </a:r>
            <a:r>
              <a:rPr kumimoji="0" lang="fr-FR" sz="1200" b="0" i="0" u="none" strike="noStrike" cap="none" normalizeH="0" baseline="0" dirty="0" err="1"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dian</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constitu</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par les fibres de gros diam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tre et un contingent ant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rolat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ral constitu</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par les fibres de fin diam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tre.</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Les fibres de fin diam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tre donnent sur un </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à</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deux segments des branches ascendantes et descendantes qui forment en partie le tractus de </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Lissauer</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Les fibres de gros diam</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è</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tre vont former, sans relais synaptique, les cordons post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rieurs de la moelle.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1" name="Rectangle 3"/>
          <p:cNvSpPr>
            <a:spLocks noChangeArrowheads="1"/>
          </p:cNvSpPr>
          <p:nvPr/>
        </p:nvSpPr>
        <p:spPr bwMode="auto">
          <a:xfrm>
            <a:off x="285720" y="2786058"/>
            <a:ext cx="8501122" cy="3975407"/>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409446" tIns="12696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fr-FR" sz="1600" b="1" i="0" u="sng" strike="noStrike" cap="none" normalizeH="0" baseline="0" dirty="0" smtClean="0">
                <a:ln>
                  <a:noFill/>
                </a:ln>
                <a:solidFill>
                  <a:srgbClr val="C00000"/>
                </a:solidFill>
                <a:effectLst/>
                <a:ea typeface="Times New Roman" pitchFamily="18" charset="0"/>
                <a:cs typeface="Times New Roman" pitchFamily="18" charset="0"/>
              </a:rPr>
              <a:t>6. T</a:t>
            </a:r>
            <a:r>
              <a:rPr kumimoji="0" lang="fr-FR" sz="1600" b="1" i="0" u="sng" strike="noStrike" cap="none" normalizeH="0" baseline="0" dirty="0" smtClean="0" bmk="">
                <a:ln>
                  <a:noFill/>
                </a:ln>
                <a:solidFill>
                  <a:srgbClr val="C00000"/>
                </a:solidFill>
                <a:effectLst/>
                <a:ea typeface="Times New Roman" pitchFamily="18" charset="0"/>
                <a:cs typeface="Times New Roman" pitchFamily="18" charset="0"/>
              </a:rPr>
              <a:t>erminaison des afférences primaires :</a:t>
            </a:r>
          </a:p>
          <a:p>
            <a:pPr marL="0" marR="0" lvl="0" indent="0" algn="l" defTabSz="914400" rtl="0" eaLnBrk="0" fontAlgn="base" latinLnBrk="0" hangingPunct="0">
              <a:lnSpc>
                <a:spcPct val="100000"/>
              </a:lnSpc>
              <a:spcBef>
                <a:spcPct val="0"/>
              </a:spcBef>
              <a:spcAft>
                <a:spcPct val="0"/>
              </a:spcAft>
              <a:buClrTx/>
              <a:buSzTx/>
              <a:tabLst/>
            </a:pPr>
            <a:endParaRPr lang="fr-FR" sz="1600" b="1" u="sng" dirty="0" smtClean="0">
              <a:solidFill>
                <a:srgbClr val="C00000"/>
              </a:solidFill>
              <a:latin typeface="Arial"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substance grise de la moelle est divis</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 dans le sens ant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ropost</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rieur en 10 couches (ou lames) de </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Rexed</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719138" marR="0" lvl="0" indent="-360363"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Les aff</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rences nociceptives </a:t>
            </a:r>
            <a:r>
              <a:rPr kumimoji="0" lang="fr-FR" sz="12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Aδ</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se terminent dans les couches superficielles (couche I, partie externe de la couche II) et dans des couches profondes (couche V) ; les aff</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rences amy</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liniques C se terminent uniquement dans les couches superficielles (couche II, substance g</a:t>
            </a:r>
            <a:r>
              <a:rPr kumimoji="0" lang="fr-FR" sz="1200" b="0" i="0" u="none" strike="noStrike" cap="none" normalizeH="0" baseline="0" dirty="0" smtClean="0">
                <a:ln>
                  <a:noFill/>
                </a:ln>
                <a:solidFill>
                  <a:schemeClr val="tx1"/>
                </a:solidFill>
                <a:effectLst/>
                <a:latin typeface="Calibri"/>
                <a:ea typeface="Calibri" pitchFamily="34" charset="0"/>
                <a:cs typeface="Arial" pitchFamily="34" charset="0"/>
              </a:rPr>
              <a:t>é</a:t>
            </a:r>
            <a:r>
              <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latineuse) ;</a:t>
            </a:r>
          </a:p>
          <a:p>
            <a:pPr marL="719138" marR="0" lvl="0" indent="-360363" algn="just" defTabSz="914400" rtl="0" eaLnBrk="0" fontAlgn="base" latinLnBrk="0" hangingPunct="0">
              <a:lnSpc>
                <a:spcPct val="100000"/>
              </a:lnSpc>
              <a:spcBef>
                <a:spcPct val="0"/>
              </a:spcBef>
              <a:spcAft>
                <a:spcPct val="0"/>
              </a:spcAft>
              <a:buClrTx/>
              <a:buSzTx/>
              <a:buFont typeface="Wingdings" pitchFamily="2" charset="2"/>
              <a:buChar char="q"/>
              <a:tabLst/>
            </a:pPr>
            <a:endParaRPr lang="fr-FR" sz="1200" dirty="0" smtClean="0">
              <a:solidFill>
                <a:schemeClr val="tx1"/>
              </a:solidFill>
              <a:latin typeface="Arial" pitchFamily="34" charset="0"/>
              <a:ea typeface="Calibri" pitchFamily="34" charset="0"/>
              <a:cs typeface="Arial" pitchFamily="34" charset="0"/>
            </a:endParaRPr>
          </a:p>
          <a:p>
            <a:pPr marL="719138" indent="-360363" algn="just" eaLnBrk="0" fontAlgn="base" hangingPunct="0">
              <a:spcBef>
                <a:spcPct val="0"/>
              </a:spcBef>
              <a:spcAft>
                <a:spcPct val="0"/>
              </a:spcAft>
              <a:buFont typeface="Wingdings" pitchFamily="2" charset="2"/>
              <a:buChar char="q"/>
            </a:pPr>
            <a:r>
              <a:rPr lang="fr-FR" sz="1200" dirty="0" smtClean="0">
                <a:solidFill>
                  <a:schemeClr val="tx1"/>
                </a:solidFill>
                <a:latin typeface="Arial" pitchFamily="34" charset="0"/>
                <a:ea typeface="Calibri" pitchFamily="34" charset="0"/>
                <a:cs typeface="Arial" pitchFamily="34" charset="0"/>
              </a:rPr>
              <a:t>Les aff</a:t>
            </a:r>
            <a:r>
              <a:rPr lang="fr-FR" sz="1200" dirty="0" smtClean="0">
                <a:solidFill>
                  <a:schemeClr val="tx1"/>
                </a:solidFill>
                <a:ea typeface="Calibri" pitchFamily="34" charset="0"/>
                <a:cs typeface="Arial" pitchFamily="34" charset="0"/>
              </a:rPr>
              <a:t>é</a:t>
            </a:r>
            <a:r>
              <a:rPr lang="fr-FR" sz="1200" dirty="0" smtClean="0">
                <a:solidFill>
                  <a:schemeClr val="tx1"/>
                </a:solidFill>
                <a:latin typeface="Arial" pitchFamily="34" charset="0"/>
                <a:ea typeface="Calibri" pitchFamily="34" charset="0"/>
                <a:cs typeface="Arial" pitchFamily="34" charset="0"/>
              </a:rPr>
              <a:t>rences de plus gros diam</a:t>
            </a:r>
            <a:r>
              <a:rPr lang="fr-FR" sz="1200" dirty="0" smtClean="0">
                <a:solidFill>
                  <a:schemeClr val="tx1"/>
                </a:solidFill>
                <a:ea typeface="Calibri" pitchFamily="34" charset="0"/>
                <a:cs typeface="Arial" pitchFamily="34" charset="0"/>
              </a:rPr>
              <a:t>è</a:t>
            </a:r>
            <a:r>
              <a:rPr lang="fr-FR" sz="1200" dirty="0" smtClean="0">
                <a:solidFill>
                  <a:schemeClr val="tx1"/>
                </a:solidFill>
                <a:latin typeface="Arial" pitchFamily="34" charset="0"/>
                <a:ea typeface="Calibri" pitchFamily="34" charset="0"/>
                <a:cs typeface="Arial" pitchFamily="34" charset="0"/>
              </a:rPr>
              <a:t>tre, non nociceptives, se terminent dans les couches III, IV et VI.</a:t>
            </a:r>
            <a:endParaRPr lang="fr-FR" dirty="0" smtClean="0">
              <a:solidFill>
                <a:schemeClr val="tx1"/>
              </a:solidFill>
              <a:latin typeface="Arial" pitchFamily="34" charset="0"/>
              <a:cs typeface="Arial" pitchFamily="34" charset="0"/>
            </a:endParaRPr>
          </a:p>
          <a:p>
            <a:pPr marL="719138" marR="0" lvl="0" indent="-360363" algn="just"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12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719138" marR="0" lvl="0" indent="-360363" algn="l" defTabSz="914400" rtl="0" eaLnBrk="0" fontAlgn="base" latinLnBrk="0" hangingPunct="0">
              <a:lnSpc>
                <a:spcPct val="100000"/>
              </a:lnSpc>
              <a:spcBef>
                <a:spcPct val="0"/>
              </a:spcBef>
              <a:spcAft>
                <a:spcPct val="0"/>
              </a:spcAft>
              <a:buClrTx/>
              <a:buSzTx/>
              <a:buFont typeface="Wingdings" pitchFamily="2" charset="2"/>
              <a:buChar char="q"/>
              <a:tabLst/>
            </a:pPr>
            <a:endParaRPr lang="fr-FR" sz="1200" dirty="0" smtClean="0">
              <a:latin typeface="Arial" pitchFamily="34" charset="0"/>
              <a:cs typeface="Arial" pitchFamily="34" charset="0"/>
            </a:endParaRPr>
          </a:p>
          <a:p>
            <a:pPr marL="719138" marR="0" lvl="0" indent="-360363" algn="l"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719138" marR="0" lvl="0" indent="-360363" algn="l" defTabSz="914400" rtl="0" eaLnBrk="0" fontAlgn="base" latinLnBrk="0" hangingPunct="0">
              <a:lnSpc>
                <a:spcPct val="100000"/>
              </a:lnSpc>
              <a:spcBef>
                <a:spcPct val="0"/>
              </a:spcBef>
              <a:spcAft>
                <a:spcPct val="0"/>
              </a:spcAft>
              <a:buClrTx/>
              <a:buSzTx/>
              <a:buFont typeface="Wingdings" pitchFamily="2" charset="2"/>
              <a:buChar char="q"/>
              <a:tabLst/>
            </a:pPr>
            <a:endParaRPr lang="fr-FR" sz="1200" dirty="0" smtClean="0">
              <a:latin typeface="Arial" pitchFamily="34" charset="0"/>
              <a:cs typeface="Arial" pitchFamily="34" charset="0"/>
            </a:endParaRPr>
          </a:p>
          <a:p>
            <a:pPr marL="719138" marR="0" lvl="0" indent="-360363" algn="l"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719138" marR="0" lvl="0" indent="-360363" algn="l" defTabSz="914400" rtl="0" eaLnBrk="0" fontAlgn="base" latinLnBrk="0" hangingPunct="0">
              <a:lnSpc>
                <a:spcPct val="100000"/>
              </a:lnSpc>
              <a:spcBef>
                <a:spcPct val="0"/>
              </a:spcBef>
              <a:spcAft>
                <a:spcPct val="0"/>
              </a:spcAft>
              <a:buClrTx/>
              <a:buSzTx/>
              <a:buFont typeface="Wingdings" pitchFamily="2" charset="2"/>
              <a:buChar char="q"/>
              <a:tabLst/>
            </a:pPr>
            <a:endParaRPr lang="fr-FR" sz="1200" dirty="0" smtClean="0">
              <a:latin typeface="Arial" pitchFamily="34" charset="0"/>
              <a:cs typeface="Arial" pitchFamily="34" charset="0"/>
            </a:endParaRPr>
          </a:p>
          <a:p>
            <a:pPr marL="719138" marR="0" lvl="0" indent="-360363" algn="l"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719138" marR="0" lvl="0" indent="-360363" algn="l" defTabSz="914400" rtl="0" eaLnBrk="0" fontAlgn="base" latinLnBrk="0" hangingPunct="0">
              <a:lnSpc>
                <a:spcPct val="100000"/>
              </a:lnSpc>
              <a:spcBef>
                <a:spcPct val="0"/>
              </a:spcBef>
              <a:spcAft>
                <a:spcPct val="0"/>
              </a:spcAft>
              <a:buClrTx/>
              <a:buSzTx/>
              <a:buFont typeface="Wingdings" pitchFamily="2" charset="2"/>
              <a:buChar char="q"/>
              <a:tabLst/>
            </a:pPr>
            <a:endParaRPr lang="fr-FR" sz="1200" dirty="0" smtClean="0">
              <a:latin typeface="Arial" pitchFamily="34" charset="0"/>
              <a:cs typeface="Arial" pitchFamily="34" charset="0"/>
            </a:endParaRPr>
          </a:p>
          <a:p>
            <a:pPr marL="719138" marR="0" lvl="0" indent="-360363" algn="l"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719138" marR="0" lvl="0" indent="-360363" algn="l" defTabSz="914400" rtl="0" eaLnBrk="0" fontAlgn="base" latinLnBrk="0" hangingPunct="0">
              <a:lnSpc>
                <a:spcPct val="100000"/>
              </a:lnSpc>
              <a:spcBef>
                <a:spcPct val="0"/>
              </a:spcBef>
              <a:spcAft>
                <a:spcPct val="0"/>
              </a:spcAft>
              <a:buClrTx/>
              <a:buSzTx/>
              <a:buFont typeface="Wingdings" pitchFamily="2" charset="2"/>
              <a:buChar char="q"/>
              <a:tabLst/>
            </a:pPr>
            <a:endParaRPr lang="fr-FR" sz="1200" dirty="0" smtClean="0">
              <a:latin typeface="Arial" pitchFamily="34" charset="0"/>
              <a:cs typeface="Arial" pitchFamily="34" charset="0"/>
            </a:endParaRPr>
          </a:p>
          <a:p>
            <a:pPr marL="719138" marR="0" lvl="0" indent="-360363" algn="l"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50" name="Image 7" descr="Résultat de recherche d'images pour &quot;couche de rexed&quot;"/>
          <p:cNvPicPr>
            <a:picLocks noChangeAspect="1" noChangeArrowheads="1"/>
          </p:cNvPicPr>
          <p:nvPr/>
        </p:nvPicPr>
        <p:blipFill>
          <a:blip r:embed="rId2"/>
          <a:srcRect/>
          <a:stretch>
            <a:fillRect/>
          </a:stretch>
        </p:blipFill>
        <p:spPr bwMode="auto">
          <a:xfrm>
            <a:off x="3143240" y="4643446"/>
            <a:ext cx="2714644" cy="196351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596" y="285728"/>
            <a:ext cx="8215370" cy="6286544"/>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409446" tIns="12696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fr-FR" sz="1600" b="1" i="0" u="sng" strike="noStrike" cap="none" normalizeH="0" baseline="0" dirty="0" smtClean="0">
                <a:ln>
                  <a:noFill/>
                </a:ln>
                <a:solidFill>
                  <a:srgbClr val="C00000"/>
                </a:solidFill>
                <a:effectLst/>
                <a:latin typeface="Arial" pitchFamily="34" charset="0"/>
                <a:ea typeface="Times New Roman" pitchFamily="18" charset="0"/>
                <a:cs typeface="Arial" pitchFamily="34" charset="0"/>
              </a:rPr>
              <a:t>7. N</a:t>
            </a:r>
            <a:r>
              <a:rPr kumimoji="0" lang="fr-FR" sz="1600" b="1" i="0" u="sng" strike="noStrike" cap="none" normalizeH="0" baseline="0" dirty="0" smtClean="0" bmk="">
                <a:ln>
                  <a:noFill/>
                </a:ln>
                <a:solidFill>
                  <a:srgbClr val="C00000"/>
                </a:solidFill>
                <a:effectLst/>
                <a:latin typeface="Arial" pitchFamily="34" charset="0"/>
                <a:ea typeface="Times New Roman" pitchFamily="18" charset="0"/>
                <a:cs typeface="Arial" pitchFamily="34" charset="0"/>
              </a:rPr>
              <a:t>eurones de relais</a:t>
            </a:r>
          </a:p>
          <a:p>
            <a:pPr marL="0" marR="0" lvl="0" indent="0" algn="ctr" defTabSz="914400" rtl="0" eaLnBrk="1" fontAlgn="base" latinLnBrk="0" hangingPunct="1">
              <a:lnSpc>
                <a:spcPct val="100000"/>
              </a:lnSpc>
              <a:spcBef>
                <a:spcPct val="0"/>
              </a:spcBef>
              <a:spcAft>
                <a:spcPct val="0"/>
              </a:spcAft>
              <a:buClrTx/>
              <a:buSzTx/>
              <a:tabLst/>
            </a:pPr>
            <a:endParaRPr kumimoji="0" lang="fr-FR" sz="1600" b="1" i="0" u="sng" strike="noStrike" cap="none" normalizeH="0" baseline="0" dirty="0" smtClean="0" bmk="">
              <a:ln>
                <a:noFill/>
              </a:ln>
              <a:solidFill>
                <a:srgbClr val="C00000"/>
              </a:solidFill>
              <a:effectLst/>
              <a:latin typeface="Arial" pitchFamily="34" charset="0"/>
              <a:ea typeface="Times New Roman" pitchFamily="18" charset="0"/>
              <a:cs typeface="Arial" pitchFamily="34" charset="0"/>
            </a:endParaRPr>
          </a:p>
          <a:p>
            <a:pPr algn="just"/>
            <a:r>
              <a:rPr lang="fr-FR" sz="1400" dirty="0" smtClean="0"/>
              <a:t>Les enregistrements </a:t>
            </a:r>
            <a:r>
              <a:rPr lang="fr-FR" sz="1400" dirty="0" err="1" smtClean="0"/>
              <a:t>électrophysiologiques</a:t>
            </a:r>
            <a:r>
              <a:rPr lang="fr-FR" sz="1400" dirty="0" smtClean="0"/>
              <a:t> ont permis de reconnaître deux types de neurones : les neurones non spécifiques et les neurones spécifiques.</a:t>
            </a:r>
          </a:p>
          <a:p>
            <a:pPr algn="just"/>
            <a:endParaRPr lang="fr-FR" sz="1400" dirty="0" smtClean="0"/>
          </a:p>
          <a:p>
            <a:pPr marL="804863" lvl="0" indent="-446088" algn="just">
              <a:buFont typeface="Wingdings" pitchFamily="2" charset="2"/>
              <a:buChar char="q"/>
            </a:pPr>
            <a:r>
              <a:rPr lang="fr-FR" sz="1400" b="1" i="1" dirty="0" smtClean="0"/>
              <a:t>Les neurones non spécifiques</a:t>
            </a:r>
            <a:r>
              <a:rPr lang="fr-FR" sz="1400" b="1" dirty="0" smtClean="0"/>
              <a:t> </a:t>
            </a:r>
            <a:r>
              <a:rPr lang="fr-FR" sz="1400" dirty="0" smtClean="0"/>
              <a:t>répondent à des stimulations mécaniques légères (non nociceptives) et aux stimulations nociceptives mécaniques et thermiques. On parle de convergence de modalités. Ils reçoivent des messages véhiculés par des fibres </a:t>
            </a:r>
            <a:r>
              <a:rPr lang="fr-FR" sz="1400" dirty="0" err="1" smtClean="0"/>
              <a:t>Aα</a:t>
            </a:r>
            <a:r>
              <a:rPr lang="fr-FR" sz="1400" dirty="0" smtClean="0"/>
              <a:t>, β, δ et C. Ils sont localisés dans les couches I, II, IV et V de </a:t>
            </a:r>
            <a:r>
              <a:rPr lang="fr-FR" sz="1400" dirty="0" err="1" smtClean="0"/>
              <a:t>Rexed</a:t>
            </a:r>
            <a:r>
              <a:rPr lang="fr-FR" sz="1400" dirty="0" smtClean="0"/>
              <a:t>.  Les cellules convergentes reçoivent des messages provenant de la peau, des muscles et des viscères. Cette convergence spatiale, </a:t>
            </a:r>
            <a:r>
              <a:rPr lang="fr-FR" sz="1400" dirty="0" err="1" smtClean="0"/>
              <a:t>viscérosomatique</a:t>
            </a:r>
            <a:r>
              <a:rPr lang="fr-FR" sz="1400" dirty="0" smtClean="0"/>
              <a:t>, sert de support neurophysiologique au mécanisme des douleurs référées </a:t>
            </a:r>
          </a:p>
          <a:p>
            <a:pPr marL="804863" lvl="0" indent="-446088" algn="just">
              <a:buFont typeface="Wingdings" pitchFamily="2" charset="2"/>
              <a:buChar char="q"/>
            </a:pPr>
            <a:endParaRPr lang="fr-FR" sz="1400" dirty="0" smtClean="0"/>
          </a:p>
          <a:p>
            <a:pPr marL="804863" lvl="0" indent="-446088" algn="just">
              <a:buFont typeface="Wingdings" pitchFamily="2" charset="2"/>
              <a:buChar char="q"/>
            </a:pPr>
            <a:r>
              <a:rPr lang="fr-FR" sz="1400" b="1" i="1" dirty="0" smtClean="0"/>
              <a:t>Les neurones nociceptifs spécifiques</a:t>
            </a:r>
            <a:r>
              <a:rPr lang="fr-FR" sz="1400" b="1" dirty="0" smtClean="0"/>
              <a:t> </a:t>
            </a:r>
            <a:r>
              <a:rPr lang="fr-FR" sz="1400" dirty="0" smtClean="0"/>
              <a:t>répondent à des stimulations mécaniques et thermiques uniquement nociceptives. Ils reçoivent des messages exclusivement nociceptifs de fibres </a:t>
            </a:r>
            <a:r>
              <a:rPr lang="fr-FR" sz="1400" dirty="0" err="1" smtClean="0"/>
              <a:t>Aδ</a:t>
            </a:r>
            <a:r>
              <a:rPr lang="fr-FR" sz="1400" dirty="0" smtClean="0"/>
              <a:t> et C. Ils sont localisés dans la couche I. Ils sont également le siège de convergences </a:t>
            </a:r>
            <a:r>
              <a:rPr lang="fr-FR" sz="1400" dirty="0" err="1" smtClean="0"/>
              <a:t>viscérosomatiques</a:t>
            </a:r>
            <a:r>
              <a:rPr lang="fr-FR" sz="1400" dirty="0" smtClean="0"/>
              <a:t>.</a:t>
            </a:r>
          </a:p>
          <a:p>
            <a:pPr marL="804863" lvl="0" indent="-446088" algn="just">
              <a:buFont typeface="Wingdings" pitchFamily="2" charset="2"/>
              <a:buChar char="q"/>
            </a:pPr>
            <a:endParaRPr lang="fr-FR" sz="1400" dirty="0" smtClean="0"/>
          </a:p>
          <a:p>
            <a:pPr marL="804863" lvl="0" indent="-446088" algn="just">
              <a:buFont typeface="Wingdings" pitchFamily="2" charset="2"/>
              <a:buChar char="q"/>
            </a:pPr>
            <a:endParaRPr lang="fr-FR" sz="1400" dirty="0" smtClean="0"/>
          </a:p>
          <a:p>
            <a:pPr marL="804863" lvl="0" indent="-446088" algn="just">
              <a:buFont typeface="Wingdings" pitchFamily="2" charset="2"/>
              <a:buChar char="q"/>
            </a:pPr>
            <a:endParaRPr lang="fr-FR" sz="1400" dirty="0" smtClean="0"/>
          </a:p>
          <a:p>
            <a:pPr marL="804863" lvl="0" indent="-446088" algn="just">
              <a:buFont typeface="Wingdings" pitchFamily="2" charset="2"/>
              <a:buChar char="q"/>
            </a:pPr>
            <a:endParaRPr lang="fr-FR" sz="1400" dirty="0" smtClean="0"/>
          </a:p>
          <a:p>
            <a:pPr marL="804863" lvl="0" indent="-446088" algn="just">
              <a:buFont typeface="Wingdings" pitchFamily="2" charset="2"/>
              <a:buChar char="q"/>
            </a:pPr>
            <a:endParaRPr lang="fr-FR" sz="1400" dirty="0" smtClean="0"/>
          </a:p>
          <a:p>
            <a:pPr marL="804863" lvl="0" indent="-446088" algn="just">
              <a:buFont typeface="Wingdings" pitchFamily="2" charset="2"/>
              <a:buChar char="q"/>
            </a:pPr>
            <a:endParaRPr lang="fr-FR" sz="1400" dirty="0" smtClean="0"/>
          </a:p>
          <a:p>
            <a:pPr marL="804863" lvl="0" indent="-446088" algn="just">
              <a:buFont typeface="Wingdings" pitchFamily="2" charset="2"/>
              <a:buChar char="q"/>
            </a:pPr>
            <a:endParaRPr lang="fr-FR" sz="1400" dirty="0" smtClean="0"/>
          </a:p>
          <a:p>
            <a:pPr marL="804863" lvl="0" indent="-446088" algn="just">
              <a:buFont typeface="Wingdings" pitchFamily="2" charset="2"/>
              <a:buChar char="q"/>
            </a:pPr>
            <a:endParaRPr lang="fr-FR" sz="1400" dirty="0" smtClean="0"/>
          </a:p>
          <a:p>
            <a:pPr marL="804863" lvl="0" indent="-446088" algn="just">
              <a:buFont typeface="Wingdings" pitchFamily="2" charset="2"/>
              <a:buChar char="q"/>
            </a:pPr>
            <a:endParaRPr lang="fr-FR" sz="1400" dirty="0" smtClean="0"/>
          </a:p>
          <a:p>
            <a:r>
              <a:rPr lang="fr-FR" sz="1400" dirty="0" smtClean="0"/>
              <a:t>    </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fr-FR" sz="1300" b="1" i="0" u="none" strike="noStrike" cap="none" normalizeH="0" baseline="0" dirty="0" smtClean="0">
              <a:ln>
                <a:noFill/>
              </a:ln>
              <a:solidFill>
                <a:srgbClr val="000000"/>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Image 4"/>
          <p:cNvPicPr/>
          <p:nvPr/>
        </p:nvPicPr>
        <p:blipFill>
          <a:blip r:embed="rId2"/>
          <a:srcRect/>
          <a:stretch>
            <a:fillRect/>
          </a:stretch>
        </p:blipFill>
        <p:spPr bwMode="auto">
          <a:xfrm>
            <a:off x="5000628" y="4000504"/>
            <a:ext cx="3500462" cy="2222724"/>
          </a:xfrm>
          <a:prstGeom prst="rect">
            <a:avLst/>
          </a:prstGeom>
          <a:noFill/>
          <a:ln w="9525">
            <a:noFill/>
            <a:miter lim="800000"/>
            <a:headEnd/>
            <a:tailEnd/>
          </a:ln>
        </p:spPr>
      </p:pic>
      <p:sp>
        <p:nvSpPr>
          <p:cNvPr id="1026" name="Text Box 2"/>
          <p:cNvSpPr txBox="1">
            <a:spLocks noChangeArrowheads="1"/>
          </p:cNvSpPr>
          <p:nvPr/>
        </p:nvSpPr>
        <p:spPr bwMode="auto">
          <a:xfrm>
            <a:off x="1357290" y="4643446"/>
            <a:ext cx="3643338" cy="120032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900" b="1" i="0" u="none" strike="noStrike" cap="none" normalizeH="0" baseline="0" dirty="0" smtClean="0">
                <a:ln>
                  <a:noFill/>
                </a:ln>
                <a:solidFill>
                  <a:schemeClr val="tx1"/>
                </a:solidFill>
                <a:effectLst/>
                <a:latin typeface="Arial" pitchFamily="34" charset="0"/>
                <a:cs typeface="Arial" pitchFamily="34" charset="0"/>
              </a:rPr>
              <a:t>Théorie de la convergence-projection de la douleur référée.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900" b="0" i="0" u="none" strike="noStrike" cap="none" normalizeH="0" baseline="0" dirty="0" smtClean="0">
                <a:ln>
                  <a:noFill/>
                </a:ln>
                <a:solidFill>
                  <a:schemeClr val="tx1"/>
                </a:solidFill>
                <a:effectLst/>
                <a:latin typeface="Arial" pitchFamily="34" charset="0"/>
                <a:cs typeface="Arial" pitchFamily="34" charset="0"/>
              </a:rPr>
              <a:t>Les afférences nociceptives viscérales et somatiques (cutanées, musculaires) convergent sur le même neurone nociceptif de relais. Dans ces conditions, le cerveau ne sait pas quelle est l’origine réelle de la stimulation et il localise – par erreur – la sensation douloureuse au niveau des structures superficielles (zone cutanée) qui sont plus fréquemment à l’origine des messages nociceptifs.</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214282" y="571480"/>
            <a:ext cx="8572560" cy="6083676"/>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457056" tIns="12696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fr-FR" sz="1600" b="1" i="0" u="sng" strike="noStrike" cap="none" normalizeH="0" baseline="0" dirty="0" smtClean="0">
                <a:ln>
                  <a:noFill/>
                </a:ln>
                <a:solidFill>
                  <a:srgbClr val="C00000"/>
                </a:solidFill>
                <a:effectLst/>
                <a:latin typeface="Arial" pitchFamily="34" charset="0"/>
                <a:ea typeface="Times New Roman" pitchFamily="18" charset="0"/>
                <a:cs typeface="Arial" pitchFamily="34" charset="0"/>
              </a:rPr>
              <a:t>8. V</a:t>
            </a:r>
            <a:r>
              <a:rPr kumimoji="0" lang="fr-FR" sz="1600" b="1" i="0" u="sng" strike="noStrike" cap="none" normalizeH="0" baseline="0" dirty="0" smtClean="0" bmk="">
                <a:ln>
                  <a:noFill/>
                </a:ln>
                <a:solidFill>
                  <a:srgbClr val="C00000"/>
                </a:solidFill>
                <a:effectLst/>
                <a:latin typeface="Arial" pitchFamily="34" charset="0"/>
                <a:ea typeface="Times New Roman" pitchFamily="18" charset="0"/>
                <a:cs typeface="Arial" pitchFamily="34" charset="0"/>
              </a:rPr>
              <a:t>oies ascendantes</a:t>
            </a:r>
          </a:p>
          <a:p>
            <a:pPr marL="0" marR="0" lvl="0" indent="0" algn="ctr" defTabSz="914400" rtl="0" eaLnBrk="1" fontAlgn="base" latinLnBrk="0" hangingPunct="1">
              <a:lnSpc>
                <a:spcPct val="100000"/>
              </a:lnSpc>
              <a:spcBef>
                <a:spcPct val="0"/>
              </a:spcBef>
              <a:spcAft>
                <a:spcPct val="0"/>
              </a:spcAft>
              <a:buClrTx/>
              <a:buSzTx/>
              <a:tabLst/>
            </a:pPr>
            <a:endParaRPr kumimoji="0" lang="fr-FR" sz="1600" b="1" i="0" u="sng" strike="noStrike" cap="none" normalizeH="0" baseline="0" dirty="0" smtClean="0" bmk="">
              <a:ln>
                <a:noFill/>
              </a:ln>
              <a:solidFill>
                <a:srgbClr val="C00000"/>
              </a:solidFill>
              <a:effectLst/>
              <a:latin typeface="Arial" pitchFamily="34" charset="0"/>
              <a:ea typeface="Times New Roman" pitchFamily="18" charset="0"/>
              <a:cs typeface="Arial" pitchFamily="34" charset="0"/>
            </a:endParaRPr>
          </a:p>
          <a:p>
            <a:pPr marL="352425" marR="0" lvl="0" indent="-352425"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400" b="0" i="0" u="none" strike="noStrike" cap="none" normalizeH="0" baseline="0" dirty="0" smtClean="0" bmk="">
                <a:ln>
                  <a:noFill/>
                </a:ln>
                <a:solidFill>
                  <a:schemeClr val="tx1"/>
                </a:solidFill>
                <a:effectLst/>
                <a:ea typeface="Calibri" pitchFamily="34" charset="0"/>
                <a:cs typeface="Arial" pitchFamily="34" charset="0"/>
              </a:rPr>
              <a:t>Les messages nociceptifs croisent classiquement la ligne médiane au niveau de la moelle puis montent vers le diencéphale par le faisceau </a:t>
            </a:r>
            <a:r>
              <a:rPr kumimoji="0" lang="fr-FR" sz="1400" b="0" i="0" u="none" strike="noStrike" cap="none" normalizeH="0" baseline="0" dirty="0" err="1" smtClean="0" bmk="">
                <a:ln>
                  <a:noFill/>
                </a:ln>
                <a:solidFill>
                  <a:schemeClr val="tx1"/>
                </a:solidFill>
                <a:effectLst/>
                <a:ea typeface="Calibri" pitchFamily="34" charset="0"/>
                <a:cs typeface="Arial" pitchFamily="34" charset="0"/>
              </a:rPr>
              <a:t>spino</a:t>
            </a:r>
            <a:r>
              <a:rPr kumimoji="0" lang="fr-FR" sz="1400" b="0" i="0" u="none" strike="noStrike" cap="none" normalizeH="0" baseline="0" dirty="0" smtClean="0" bmk="">
                <a:ln>
                  <a:noFill/>
                </a:ln>
                <a:solidFill>
                  <a:schemeClr val="tx1"/>
                </a:solidFill>
                <a:effectLst/>
                <a:ea typeface="Calibri" pitchFamily="34" charset="0"/>
                <a:cs typeface="Arial" pitchFamily="34" charset="0"/>
              </a:rPr>
              <a:t>-</a:t>
            </a:r>
            <a:r>
              <a:rPr kumimoji="0" lang="fr-FR" sz="1400" b="0" i="0" u="none" strike="noStrike" cap="none" normalizeH="0" baseline="0" dirty="0" err="1" smtClean="0" bmk="">
                <a:ln>
                  <a:noFill/>
                </a:ln>
                <a:solidFill>
                  <a:schemeClr val="tx1"/>
                </a:solidFill>
                <a:effectLst/>
                <a:ea typeface="Calibri" pitchFamily="34" charset="0"/>
                <a:cs typeface="Arial" pitchFamily="34" charset="0"/>
              </a:rPr>
              <a:t>réticulo</a:t>
            </a:r>
            <a:r>
              <a:rPr kumimoji="0" lang="fr-FR" sz="1400" b="0" i="0" u="none" strike="noStrike" cap="none" normalizeH="0" baseline="0" dirty="0" smtClean="0" bmk="">
                <a:ln>
                  <a:noFill/>
                </a:ln>
                <a:solidFill>
                  <a:schemeClr val="tx1"/>
                </a:solidFill>
                <a:effectLst/>
                <a:ea typeface="Calibri" pitchFamily="34" charset="0"/>
                <a:cs typeface="Arial" pitchFamily="34" charset="0"/>
              </a:rPr>
              <a:t>-thalamique situé dans le cordon antérolatéral de la moelle.</a:t>
            </a:r>
          </a:p>
          <a:p>
            <a:pPr marL="352425" marR="0" lvl="0" indent="-352425" algn="just" defTabSz="914400" rtl="0" eaLnBrk="0" fontAlgn="base" latinLnBrk="0" hangingPunct="0">
              <a:lnSpc>
                <a:spcPct val="100000"/>
              </a:lnSpc>
              <a:spcBef>
                <a:spcPct val="0"/>
              </a:spcBef>
              <a:spcAft>
                <a:spcPct val="0"/>
              </a:spcAft>
              <a:buClrTx/>
              <a:buSzTx/>
              <a:buFont typeface="Wingdings" pitchFamily="2" charset="2"/>
              <a:buChar char="q"/>
              <a:tabLst/>
            </a:pPr>
            <a:endParaRPr kumimoji="0" lang="fr-FR" sz="1400" b="0" i="0" u="none" strike="noStrike" cap="none" normalizeH="0" baseline="0" dirty="0" smtClean="0" bmk="">
              <a:ln>
                <a:noFill/>
              </a:ln>
              <a:solidFill>
                <a:schemeClr val="tx1"/>
              </a:solidFill>
              <a:effectLst/>
              <a:cs typeface="Arial" pitchFamily="34" charset="0"/>
            </a:endParaRPr>
          </a:p>
          <a:p>
            <a:pPr marL="352425" marR="0" lvl="0" indent="-352425"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400" b="0" i="0" u="none" strike="noStrike" cap="none" normalizeH="0" baseline="0" dirty="0" smtClean="0" bmk="">
                <a:ln>
                  <a:noFill/>
                </a:ln>
                <a:solidFill>
                  <a:schemeClr val="tx1"/>
                </a:solidFill>
                <a:effectLst/>
                <a:ea typeface="Calibri" pitchFamily="34" charset="0"/>
                <a:cs typeface="Arial" pitchFamily="34" charset="0"/>
              </a:rPr>
              <a:t>Les données </a:t>
            </a:r>
            <a:r>
              <a:rPr kumimoji="0" lang="fr-FR" sz="1400" b="0" i="0" u="none" strike="noStrike" cap="none" normalizeH="0" baseline="0" dirty="0" err="1" smtClean="0" bmk="">
                <a:ln>
                  <a:noFill/>
                </a:ln>
                <a:solidFill>
                  <a:schemeClr val="tx1"/>
                </a:solidFill>
                <a:effectLst/>
                <a:ea typeface="Calibri" pitchFamily="34" charset="0"/>
                <a:cs typeface="Arial" pitchFamily="34" charset="0"/>
              </a:rPr>
              <a:t>électrophysiologiques</a:t>
            </a:r>
            <a:r>
              <a:rPr kumimoji="0" lang="fr-FR" sz="1400" b="0" i="0" u="none" strike="noStrike" cap="none" normalizeH="0" baseline="0" dirty="0" smtClean="0" bmk="">
                <a:ln>
                  <a:noFill/>
                </a:ln>
                <a:solidFill>
                  <a:schemeClr val="tx1"/>
                </a:solidFill>
                <a:effectLst/>
                <a:ea typeface="Calibri" pitchFamily="34" charset="0"/>
                <a:cs typeface="Arial" pitchFamily="34" charset="0"/>
              </a:rPr>
              <a:t> ont montré l’existence de plusieurs voies organisées en parallèle: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200" b="0" i="1" u="sng" strike="noStrike" cap="none" normalizeH="0" baseline="0" dirty="0" smtClean="0" bmk="">
              <a:ln>
                <a:noFill/>
              </a:ln>
              <a:solidFill>
                <a:srgbClr val="000000"/>
              </a:solidFill>
              <a:effectLst/>
              <a:latin typeface="Verdana" pitchFamily="34" charset="0"/>
              <a:ea typeface="Times New Roman" pitchFamily="18" charset="0"/>
              <a:cs typeface="Times New Roman" pitchFamily="18" charset="0"/>
            </a:endParaRPr>
          </a:p>
          <a:p>
            <a:pPr marL="534988" marR="0" lvl="0" indent="-274638" algn="just" defTabSz="914400" rtl="0" eaLnBrk="0" fontAlgn="base" latinLnBrk="0" hangingPunct="0">
              <a:lnSpc>
                <a:spcPct val="150000"/>
              </a:lnSpc>
              <a:spcBef>
                <a:spcPct val="0"/>
              </a:spcBef>
              <a:spcAft>
                <a:spcPct val="0"/>
              </a:spcAft>
              <a:buClrTx/>
              <a:buSzTx/>
              <a:buFont typeface="Wingdings" pitchFamily="2" charset="2"/>
              <a:buChar char="v"/>
              <a:tabLst/>
            </a:pPr>
            <a:r>
              <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rPr>
              <a:t>Faisceau </a:t>
            </a:r>
            <a:r>
              <a:rPr kumimoji="0" lang="fr-FR" sz="1400" b="0" i="1" strike="noStrike" cap="none" normalizeH="0" baseline="0" dirty="0" err="1" smtClean="0" bmk="">
                <a:ln>
                  <a:noFill/>
                </a:ln>
                <a:solidFill>
                  <a:srgbClr val="000000"/>
                </a:solidFill>
                <a:effectLst/>
                <a:latin typeface="Arial" pitchFamily="34" charset="0"/>
                <a:ea typeface="SimSun" pitchFamily="2" charset="-122"/>
                <a:cs typeface="Arial" pitchFamily="34" charset="0"/>
              </a:rPr>
              <a:t>spino</a:t>
            </a:r>
            <a:r>
              <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rPr>
              <a:t>-thalamique</a:t>
            </a:r>
          </a:p>
          <a:p>
            <a:pPr marL="534988" marR="0" lvl="0" indent="-274638" algn="just" defTabSz="914400" rtl="0" eaLnBrk="0" fontAlgn="base" latinLnBrk="0" hangingPunct="0">
              <a:lnSpc>
                <a:spcPct val="150000"/>
              </a:lnSpc>
              <a:spcBef>
                <a:spcPct val="0"/>
              </a:spcBef>
              <a:spcAft>
                <a:spcPct val="0"/>
              </a:spcAft>
              <a:buClrTx/>
              <a:buSzTx/>
              <a:buFont typeface="Wingdings" pitchFamily="2" charset="2"/>
              <a:buChar char="v"/>
              <a:tabLst/>
            </a:pPr>
            <a:r>
              <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rPr>
              <a:t>Faisceau </a:t>
            </a:r>
            <a:r>
              <a:rPr kumimoji="0" lang="fr-FR" sz="1400" b="0" i="1" strike="noStrike" cap="none" normalizeH="0" baseline="0" dirty="0" err="1" smtClean="0" bmk="">
                <a:ln>
                  <a:noFill/>
                </a:ln>
                <a:solidFill>
                  <a:srgbClr val="000000"/>
                </a:solidFill>
                <a:effectLst/>
                <a:latin typeface="Arial" pitchFamily="34" charset="0"/>
                <a:ea typeface="SimSun" pitchFamily="2" charset="-122"/>
                <a:cs typeface="Arial" pitchFamily="34" charset="0"/>
              </a:rPr>
              <a:t>spino</a:t>
            </a:r>
            <a:r>
              <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rPr>
              <a:t>-réticulaire</a:t>
            </a:r>
          </a:p>
          <a:p>
            <a:pPr marL="534988" marR="0" lvl="0" indent="-274638" algn="just" defTabSz="914400" rtl="0" eaLnBrk="0" fontAlgn="base" latinLnBrk="0" hangingPunct="0">
              <a:lnSpc>
                <a:spcPct val="150000"/>
              </a:lnSpc>
              <a:spcBef>
                <a:spcPct val="0"/>
              </a:spcBef>
              <a:spcAft>
                <a:spcPct val="0"/>
              </a:spcAft>
              <a:buClrTx/>
              <a:buSzTx/>
              <a:buFont typeface="Wingdings" pitchFamily="2" charset="2"/>
              <a:buChar char="v"/>
              <a:tabLst/>
            </a:pPr>
            <a:r>
              <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rPr>
              <a:t>Faisceau </a:t>
            </a:r>
            <a:r>
              <a:rPr kumimoji="0" lang="fr-FR" sz="1400" b="0" i="1" strike="noStrike" cap="none" normalizeH="0" baseline="0" dirty="0" err="1" smtClean="0" bmk="">
                <a:ln>
                  <a:noFill/>
                </a:ln>
                <a:solidFill>
                  <a:srgbClr val="000000"/>
                </a:solidFill>
                <a:effectLst/>
                <a:latin typeface="Arial" pitchFamily="34" charset="0"/>
                <a:ea typeface="SimSun" pitchFamily="2" charset="-122"/>
                <a:cs typeface="Arial" pitchFamily="34" charset="0"/>
              </a:rPr>
              <a:t>spino</a:t>
            </a:r>
            <a:r>
              <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rPr>
              <a:t>-</a:t>
            </a:r>
            <a:r>
              <a:rPr kumimoji="0" lang="fr-FR" sz="1400" b="0" i="1" strike="noStrike" cap="none" normalizeH="0" baseline="0" dirty="0" err="1" smtClean="0" bmk="">
                <a:ln>
                  <a:noFill/>
                </a:ln>
                <a:solidFill>
                  <a:srgbClr val="000000"/>
                </a:solidFill>
                <a:effectLst/>
                <a:latin typeface="Arial" pitchFamily="34" charset="0"/>
                <a:ea typeface="SimSun" pitchFamily="2" charset="-122"/>
                <a:cs typeface="Arial" pitchFamily="34" charset="0"/>
              </a:rPr>
              <a:t>mésencéphalique</a:t>
            </a:r>
            <a:endPar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endParaRPr>
          </a:p>
          <a:p>
            <a:pPr marL="534988" marR="0" lvl="0" indent="-274638" algn="just" defTabSz="914400" rtl="0" eaLnBrk="0" fontAlgn="base" latinLnBrk="0" hangingPunct="0">
              <a:lnSpc>
                <a:spcPct val="150000"/>
              </a:lnSpc>
              <a:spcBef>
                <a:spcPct val="0"/>
              </a:spcBef>
              <a:spcAft>
                <a:spcPct val="0"/>
              </a:spcAft>
              <a:buClrTx/>
              <a:buSzTx/>
              <a:buFont typeface="Wingdings" pitchFamily="2" charset="2"/>
              <a:buChar char="v"/>
              <a:tabLst/>
            </a:pPr>
            <a:r>
              <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rPr>
              <a:t>Faisceau </a:t>
            </a:r>
            <a:r>
              <a:rPr kumimoji="0" lang="fr-FR" sz="1400" b="0" i="1" strike="noStrike" cap="none" normalizeH="0" baseline="0" dirty="0" err="1" smtClean="0" bmk="">
                <a:ln>
                  <a:noFill/>
                </a:ln>
                <a:solidFill>
                  <a:srgbClr val="000000"/>
                </a:solidFill>
                <a:effectLst/>
                <a:latin typeface="Arial" pitchFamily="34" charset="0"/>
                <a:ea typeface="SimSun" pitchFamily="2" charset="-122"/>
                <a:cs typeface="Arial" pitchFamily="34" charset="0"/>
              </a:rPr>
              <a:t>spino</a:t>
            </a:r>
            <a:r>
              <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rPr>
              <a:t>-</a:t>
            </a:r>
            <a:r>
              <a:rPr kumimoji="0" lang="fr-FR" sz="1400" b="0" i="1" strike="noStrike" cap="none" normalizeH="0" baseline="0" dirty="0" err="1" smtClean="0" bmk="">
                <a:ln>
                  <a:noFill/>
                </a:ln>
                <a:solidFill>
                  <a:srgbClr val="000000"/>
                </a:solidFill>
                <a:effectLst/>
                <a:latin typeface="Arial" pitchFamily="34" charset="0"/>
                <a:ea typeface="SimSun" pitchFamily="2" charset="-122"/>
                <a:cs typeface="Arial" pitchFamily="34" charset="0"/>
              </a:rPr>
              <a:t>cervico</a:t>
            </a:r>
            <a:r>
              <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rPr>
              <a:t>-thalamique</a:t>
            </a:r>
          </a:p>
          <a:p>
            <a:pPr marL="534988" marR="0" lvl="0" indent="-274638" algn="just" defTabSz="914400" rtl="0" eaLnBrk="0" fontAlgn="base" latinLnBrk="0" hangingPunct="0">
              <a:lnSpc>
                <a:spcPct val="150000"/>
              </a:lnSpc>
              <a:spcBef>
                <a:spcPct val="0"/>
              </a:spcBef>
              <a:spcAft>
                <a:spcPct val="0"/>
              </a:spcAft>
              <a:buClrTx/>
              <a:buSzTx/>
              <a:buFont typeface="Wingdings" pitchFamily="2" charset="2"/>
              <a:buChar char="v"/>
              <a:tabLst/>
            </a:pPr>
            <a:r>
              <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rPr>
              <a:t>Fibres post-synaptiques des cordons postérieurs</a:t>
            </a:r>
          </a:p>
          <a:p>
            <a:pPr marL="534988" marR="0" lvl="0" indent="-274638" algn="just" defTabSz="914400" rtl="0" eaLnBrk="0" fontAlgn="base" latinLnBrk="0" hangingPunct="0">
              <a:lnSpc>
                <a:spcPct val="150000"/>
              </a:lnSpc>
              <a:spcBef>
                <a:spcPct val="0"/>
              </a:spcBef>
              <a:spcAft>
                <a:spcPct val="0"/>
              </a:spcAft>
              <a:buClrTx/>
              <a:buSzTx/>
              <a:buFont typeface="Wingdings" pitchFamily="2" charset="2"/>
              <a:buChar char="v"/>
              <a:tabLst/>
            </a:pPr>
            <a:r>
              <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rPr>
              <a:t>Voie </a:t>
            </a:r>
            <a:r>
              <a:rPr kumimoji="0" lang="fr-FR" sz="1400" b="0" i="1" strike="noStrike" cap="none" normalizeH="0" baseline="0" dirty="0" err="1" smtClean="0" bmk="">
                <a:ln>
                  <a:noFill/>
                </a:ln>
                <a:solidFill>
                  <a:srgbClr val="000000"/>
                </a:solidFill>
                <a:effectLst/>
                <a:latin typeface="Arial" pitchFamily="34" charset="0"/>
                <a:ea typeface="SimSun" pitchFamily="2" charset="-122"/>
                <a:cs typeface="Arial" pitchFamily="34" charset="0"/>
              </a:rPr>
              <a:t>spino</a:t>
            </a:r>
            <a:r>
              <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rPr>
              <a:t>-ponto-amygdalienne</a:t>
            </a:r>
          </a:p>
          <a:p>
            <a:pPr marL="809625" marR="0" lvl="0" indent="-274638" algn="just" defTabSz="914400" rtl="0" eaLnBrk="0" fontAlgn="base" latinLnBrk="0" hangingPunct="0">
              <a:lnSpc>
                <a:spcPct val="150000"/>
              </a:lnSpc>
              <a:spcBef>
                <a:spcPct val="0"/>
              </a:spcBef>
              <a:spcAft>
                <a:spcPct val="0"/>
              </a:spcAft>
              <a:buClrTx/>
              <a:buSzTx/>
              <a:buFont typeface="Wingdings" pitchFamily="2" charset="2"/>
              <a:buChar char="v"/>
              <a:tabLst/>
            </a:pPr>
            <a:endParaRPr lang="fr-FR" sz="1400" i="1" dirty="0" smtClean="0" bmk="">
              <a:solidFill>
                <a:srgbClr val="000000"/>
              </a:solidFill>
              <a:latin typeface="Arial" pitchFamily="34" charset="0"/>
              <a:ea typeface="SimSun" pitchFamily="2" charset="-122"/>
              <a:cs typeface="Arial" pitchFamily="34" charset="0"/>
            </a:endParaRPr>
          </a:p>
          <a:p>
            <a:pPr marL="809625" marR="0" lvl="0" indent="-274638" algn="just" defTabSz="914400" rtl="0" eaLnBrk="0" fontAlgn="base" latinLnBrk="0" hangingPunct="0">
              <a:lnSpc>
                <a:spcPct val="150000"/>
              </a:lnSpc>
              <a:spcBef>
                <a:spcPct val="0"/>
              </a:spcBef>
              <a:spcAft>
                <a:spcPct val="0"/>
              </a:spcAft>
              <a:buClrTx/>
              <a:buSzTx/>
              <a:buFont typeface="Wingdings" pitchFamily="2" charset="2"/>
              <a:buChar char="v"/>
              <a:tabLst/>
            </a:pPr>
            <a:endPar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endParaRPr>
          </a:p>
          <a:p>
            <a:pPr marL="809625" marR="0" lvl="0" indent="-274638" algn="just" defTabSz="914400" rtl="0" eaLnBrk="0" fontAlgn="base" latinLnBrk="0" hangingPunct="0">
              <a:lnSpc>
                <a:spcPct val="150000"/>
              </a:lnSpc>
              <a:spcBef>
                <a:spcPct val="0"/>
              </a:spcBef>
              <a:spcAft>
                <a:spcPct val="0"/>
              </a:spcAft>
              <a:buClrTx/>
              <a:buSzTx/>
              <a:tabLst/>
            </a:pPr>
            <a:endParaRPr lang="fr-FR" sz="1400" i="1" dirty="0" smtClean="0" bmk="">
              <a:solidFill>
                <a:srgbClr val="000000"/>
              </a:solidFill>
              <a:latin typeface="Arial" pitchFamily="34" charset="0"/>
              <a:ea typeface="SimSun" pitchFamily="2" charset="-122"/>
              <a:cs typeface="Arial" pitchFamily="34" charset="0"/>
            </a:endParaRPr>
          </a:p>
          <a:p>
            <a:pPr marL="809625" marR="0" lvl="0" indent="-274638" algn="just" defTabSz="914400" rtl="0" eaLnBrk="0" fontAlgn="base" latinLnBrk="0" hangingPunct="0">
              <a:lnSpc>
                <a:spcPct val="150000"/>
              </a:lnSpc>
              <a:spcBef>
                <a:spcPct val="0"/>
              </a:spcBef>
              <a:spcAft>
                <a:spcPct val="0"/>
              </a:spcAft>
              <a:buClrTx/>
              <a:buSzTx/>
              <a:buFont typeface="Wingdings" pitchFamily="2" charset="2"/>
              <a:buChar char="v"/>
              <a:tabLst/>
            </a:pPr>
            <a:endPar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endParaRPr>
          </a:p>
          <a:p>
            <a:pPr marL="809625" marR="0" lvl="0" indent="-274638" algn="just" defTabSz="914400" rtl="0" eaLnBrk="0" fontAlgn="base" latinLnBrk="0" hangingPunct="0">
              <a:lnSpc>
                <a:spcPct val="150000"/>
              </a:lnSpc>
              <a:spcBef>
                <a:spcPct val="0"/>
              </a:spcBef>
              <a:spcAft>
                <a:spcPct val="0"/>
              </a:spcAft>
              <a:buClrTx/>
              <a:buSzTx/>
              <a:buFont typeface="Wingdings" pitchFamily="2" charset="2"/>
              <a:buChar char="v"/>
              <a:tabLst/>
            </a:pPr>
            <a:endParaRPr lang="fr-FR" sz="1400" i="1" dirty="0" smtClean="0" bmk="">
              <a:solidFill>
                <a:srgbClr val="000000"/>
              </a:solidFill>
              <a:latin typeface="Arial" pitchFamily="34" charset="0"/>
              <a:ea typeface="SimSun" pitchFamily="2" charset="-122"/>
              <a:cs typeface="Arial" pitchFamily="34" charset="0"/>
            </a:endParaRPr>
          </a:p>
          <a:p>
            <a:pPr marL="809625" marR="0" lvl="0" indent="-274638" algn="just" defTabSz="914400" rtl="0" eaLnBrk="0" fontAlgn="base" latinLnBrk="0" hangingPunct="0">
              <a:lnSpc>
                <a:spcPct val="150000"/>
              </a:lnSpc>
              <a:spcBef>
                <a:spcPct val="0"/>
              </a:spcBef>
              <a:spcAft>
                <a:spcPct val="0"/>
              </a:spcAft>
              <a:buClrTx/>
              <a:buSzTx/>
              <a:buFont typeface="Wingdings" pitchFamily="2" charset="2"/>
              <a:buChar char="v"/>
              <a:tabLst/>
            </a:pPr>
            <a:endParaRPr kumimoji="0" lang="fr-FR" sz="1400" b="0" i="1" strike="noStrike" cap="none" normalizeH="0" baseline="0" dirty="0" smtClean="0" bmk="">
              <a:ln>
                <a:noFill/>
              </a:ln>
              <a:solidFill>
                <a:srgbClr val="000000"/>
              </a:solidFill>
              <a:effectLst/>
              <a:latin typeface="Arial" pitchFamily="34" charset="0"/>
              <a:ea typeface="SimSun" pitchFamily="2" charset="-122"/>
              <a:cs typeface="Arial" pitchFamily="34" charset="0"/>
            </a:endParaRPr>
          </a:p>
          <a:p>
            <a:pPr marL="809625" marR="0" lvl="0" indent="-274638" algn="just" defTabSz="914400" rtl="0" eaLnBrk="0" fontAlgn="base" latinLnBrk="0" hangingPunct="0">
              <a:lnSpc>
                <a:spcPct val="150000"/>
              </a:lnSpc>
              <a:spcBef>
                <a:spcPct val="0"/>
              </a:spcBef>
              <a:spcAft>
                <a:spcPct val="0"/>
              </a:spcAft>
              <a:buClrTx/>
              <a:buSzTx/>
              <a:tabLst/>
            </a:pPr>
            <a:endParaRPr lang="fr-FR" sz="1400" i="1" dirty="0" smtClean="0" bmk="">
              <a:solidFill>
                <a:srgbClr val="000000"/>
              </a:solidFill>
              <a:latin typeface="Arial" pitchFamily="34" charset="0"/>
              <a:ea typeface="SimSun" pitchFamily="2" charset="-122"/>
              <a:cs typeface="Arial" pitchFamily="34" charset="0"/>
            </a:endParaRPr>
          </a:p>
        </p:txBody>
      </p:sp>
      <p:pic>
        <p:nvPicPr>
          <p:cNvPr id="5" name="Image 4"/>
          <p:cNvPicPr/>
          <p:nvPr/>
        </p:nvPicPr>
        <p:blipFill>
          <a:blip r:embed="rId2"/>
          <a:srcRect/>
          <a:stretch>
            <a:fillRect/>
          </a:stretch>
        </p:blipFill>
        <p:spPr bwMode="auto">
          <a:xfrm>
            <a:off x="5214942" y="2428868"/>
            <a:ext cx="3357586" cy="3929090"/>
          </a:xfrm>
          <a:prstGeom prst="rect">
            <a:avLst/>
          </a:prstGeom>
          <a:noFill/>
          <a:ln w="9525">
            <a:noFill/>
            <a:miter lim="800000"/>
            <a:headEnd/>
            <a:tailEnd/>
          </a:ln>
        </p:spPr>
      </p:pic>
      <p:sp>
        <p:nvSpPr>
          <p:cNvPr id="20482" name="Text Box 2"/>
          <p:cNvSpPr txBox="1">
            <a:spLocks noChangeArrowheads="1"/>
          </p:cNvSpPr>
          <p:nvPr/>
        </p:nvSpPr>
        <p:spPr bwMode="auto">
          <a:xfrm>
            <a:off x="928662" y="4572008"/>
            <a:ext cx="4143404" cy="175432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900" b="1" i="0" u="none" strike="noStrike" cap="none" normalizeH="0" baseline="0" dirty="0" smtClean="0">
                <a:ln>
                  <a:noFill/>
                </a:ln>
                <a:solidFill>
                  <a:schemeClr val="tx1"/>
                </a:solidFill>
                <a:effectLst/>
                <a:latin typeface="Arial" pitchFamily="34" charset="0"/>
                <a:cs typeface="Arial" pitchFamily="34" charset="0"/>
              </a:rPr>
              <a:t>Représentation schématique des principaux faisceaux ascendants.</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900" b="1" i="0" u="none" strike="noStrike" cap="none" normalizeH="0" baseline="0" dirty="0" smtClean="0">
                <a:ln>
                  <a:noFill/>
                </a:ln>
                <a:solidFill>
                  <a:schemeClr val="tx1"/>
                </a:solidFill>
                <a:effectLst/>
                <a:latin typeface="Arial" pitchFamily="34" charset="0"/>
                <a:cs typeface="Arial" pitchFamily="34" charset="0"/>
              </a:rPr>
              <a:t>A </a:t>
            </a:r>
            <a:r>
              <a:rPr kumimoji="0" lang="fr-FR" sz="900" b="0" i="0" u="none" strike="noStrike" cap="none" normalizeH="0" baseline="0" dirty="0" smtClean="0">
                <a:ln>
                  <a:noFill/>
                </a:ln>
                <a:solidFill>
                  <a:schemeClr val="tx1"/>
                </a:solidFill>
                <a:effectLst/>
                <a:latin typeface="Arial" pitchFamily="34" charset="0"/>
                <a:cs typeface="Arial" pitchFamily="34" charset="0"/>
              </a:rPr>
              <a:t>: faisceau </a:t>
            </a:r>
            <a:r>
              <a:rPr kumimoji="0" lang="fr-FR" sz="900" b="0" i="0" u="none" strike="noStrike" cap="none" normalizeH="0" baseline="0" dirty="0" err="1" smtClean="0">
                <a:ln>
                  <a:noFill/>
                </a:ln>
                <a:solidFill>
                  <a:schemeClr val="tx1"/>
                </a:solidFill>
                <a:effectLst/>
                <a:latin typeface="Arial" pitchFamily="34" charset="0"/>
                <a:cs typeface="Arial" pitchFamily="34" charset="0"/>
              </a:rPr>
              <a:t>spinoréticulaire</a:t>
            </a:r>
            <a:r>
              <a:rPr kumimoji="0" lang="fr-FR" sz="900" b="0" i="0" u="none" strike="noStrike" cap="none" normalizeH="0" baseline="0" dirty="0" smtClean="0">
                <a:ln>
                  <a:noFill/>
                </a:ln>
                <a:solidFill>
                  <a:schemeClr val="tx1"/>
                </a:solidFill>
                <a:effectLst/>
                <a:latin typeface="Arial" pitchFamily="34" charset="0"/>
                <a:cs typeface="Arial" pitchFamily="34" charset="0"/>
              </a:rPr>
              <a:t> (FSR) et faisceau </a:t>
            </a:r>
            <a:r>
              <a:rPr kumimoji="0" lang="fr-FR" sz="900" b="0" i="0" u="none" strike="noStrike" cap="none" normalizeH="0" baseline="0" dirty="0" err="1" smtClean="0">
                <a:ln>
                  <a:noFill/>
                </a:ln>
                <a:solidFill>
                  <a:schemeClr val="tx1"/>
                </a:solidFill>
                <a:effectLst/>
                <a:latin typeface="Arial" pitchFamily="34" charset="0"/>
                <a:cs typeface="Arial" pitchFamily="34" charset="0"/>
              </a:rPr>
              <a:t>spinothalamique</a:t>
            </a:r>
            <a:r>
              <a:rPr kumimoji="0" lang="fr-FR" sz="900" b="0" i="0" u="none" strike="noStrike" cap="none" normalizeH="0" baseline="0" dirty="0" smtClean="0">
                <a:ln>
                  <a:noFill/>
                </a:ln>
                <a:solidFill>
                  <a:schemeClr val="tx1"/>
                </a:solidFill>
                <a:effectLst/>
                <a:latin typeface="Arial" pitchFamily="34" charset="0"/>
                <a:cs typeface="Arial" pitchFamily="34" charset="0"/>
              </a:rPr>
              <a:t> (FST) cheminant dans le cordon antérolatéral controlatéral ; FR : formation réticulaire ; Th Med : thalamus médian ; Th </a:t>
            </a:r>
            <a:r>
              <a:rPr kumimoji="0" lang="fr-FR" sz="900" b="0" i="0" u="none" strike="noStrike" cap="none" normalizeH="0" baseline="0" dirty="0" err="1" smtClean="0">
                <a:ln>
                  <a:noFill/>
                </a:ln>
                <a:solidFill>
                  <a:schemeClr val="tx1"/>
                </a:solidFill>
                <a:effectLst/>
                <a:latin typeface="Arial" pitchFamily="34" charset="0"/>
                <a:cs typeface="Arial" pitchFamily="34" charset="0"/>
              </a:rPr>
              <a:t>Lat</a:t>
            </a:r>
            <a:r>
              <a:rPr kumimoji="0" lang="fr-FR" sz="900" b="0" i="0" u="none" strike="noStrike" cap="none" normalizeH="0" baseline="0" dirty="0" smtClean="0">
                <a:ln>
                  <a:noFill/>
                </a:ln>
                <a:solidFill>
                  <a:schemeClr val="tx1"/>
                </a:solidFill>
                <a:effectLst/>
                <a:latin typeface="Arial" pitchFamily="34" charset="0"/>
                <a:cs typeface="Arial" pitchFamily="34" charset="0"/>
              </a:rPr>
              <a:t> : thalamus latéral qui, dans ce schéma, comprend aussi les noyaux du groupe postérieur. B : faisceau </a:t>
            </a:r>
            <a:r>
              <a:rPr kumimoji="0" lang="fr-FR" sz="900" b="0" i="0" u="none" strike="noStrike" cap="none" normalizeH="0" baseline="0" dirty="0" err="1" smtClean="0">
                <a:ln>
                  <a:noFill/>
                </a:ln>
                <a:solidFill>
                  <a:schemeClr val="tx1"/>
                </a:solidFill>
                <a:effectLst/>
                <a:latin typeface="Arial" pitchFamily="34" charset="0"/>
                <a:cs typeface="Arial" pitchFamily="34" charset="0"/>
              </a:rPr>
              <a:t>spinocervicothalamique</a:t>
            </a:r>
            <a:r>
              <a:rPr kumimoji="0" lang="fr-FR" sz="900" b="0" i="0" u="none" strike="noStrike" cap="none" normalizeH="0" baseline="0" dirty="0" smtClean="0">
                <a:ln>
                  <a:noFill/>
                </a:ln>
                <a:solidFill>
                  <a:schemeClr val="tx1"/>
                </a:solidFill>
                <a:effectLst/>
                <a:latin typeface="Arial" pitchFamily="34" charset="0"/>
                <a:cs typeface="Arial" pitchFamily="34" charset="0"/>
              </a:rPr>
              <a:t> cheminant dans le cordon </a:t>
            </a:r>
            <a:r>
              <a:rPr kumimoji="0" lang="fr-FR" sz="900" b="0" i="0" u="none" strike="noStrike" cap="none" normalizeH="0" baseline="0" dirty="0" err="1" smtClean="0">
                <a:ln>
                  <a:noFill/>
                </a:ln>
                <a:solidFill>
                  <a:schemeClr val="tx1"/>
                </a:solidFill>
                <a:effectLst/>
                <a:latin typeface="Arial" pitchFamily="34" charset="0"/>
                <a:cs typeface="Arial" pitchFamily="34" charset="0"/>
              </a:rPr>
              <a:t>dorsolatéral</a:t>
            </a:r>
            <a:r>
              <a:rPr kumimoji="0" lang="fr-FR" sz="900" b="0" i="0" u="none" strike="noStrike" cap="none" normalizeH="0" baseline="0" dirty="0" smtClean="0">
                <a:ln>
                  <a:noFill/>
                </a:ln>
                <a:solidFill>
                  <a:schemeClr val="tx1"/>
                </a:solidFill>
                <a:effectLst/>
                <a:latin typeface="Arial" pitchFamily="34" charset="0"/>
                <a:cs typeface="Arial" pitchFamily="34" charset="0"/>
              </a:rPr>
              <a:t> homolatéral et relayant dans le noyau cervical latéral (NCL) avant de se projeter au niveau du thalamus controlatéral. C : fibres post-synaptiques des colonnes dorsales (CD) atteignant les noyaux des colonnes dorsales (NCD). À ce niveau, il n’est pas certain que les neurones recevant des messages en provenance des fibres post-synaptiques se projettent vers le thalamus controlatéral.</a:t>
            </a:r>
          </a:p>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900" b="0" i="0" u="none" strike="noStrike" cap="none" normalizeH="0" baseline="0" dirty="0" smtClean="0">
                <a:ln>
                  <a:noFill/>
                </a:ln>
                <a:solidFill>
                  <a:schemeClr val="tx1"/>
                </a:solidFill>
                <a:effectLst/>
                <a:latin typeface="Arial" pitchFamily="34" charset="0"/>
                <a:cs typeface="Arial" pitchFamily="34" charset="0"/>
              </a:rPr>
              <a:t>(D’après Besson et al. ; 1982.)</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571472" y="500042"/>
            <a:ext cx="7715304" cy="4714071"/>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457056" tIns="12696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fr-FR" sz="1600" b="1" i="0" u="sng" strike="noStrike" cap="none" normalizeH="0" baseline="0" dirty="0" smtClean="0">
                <a:ln>
                  <a:noFill/>
                </a:ln>
                <a:solidFill>
                  <a:srgbClr val="C00000"/>
                </a:solidFill>
                <a:effectLst/>
                <a:latin typeface="Arial" pitchFamily="34" charset="0"/>
                <a:ea typeface="Times New Roman" pitchFamily="18" charset="0"/>
                <a:cs typeface="Arial" pitchFamily="34" charset="0"/>
              </a:rPr>
              <a:t>9. S</a:t>
            </a:r>
            <a:r>
              <a:rPr kumimoji="0" lang="fr-FR" sz="1600" b="1" i="0" u="sng" strike="noStrike" cap="none" normalizeH="0" baseline="0" dirty="0" smtClean="0" bmk="">
                <a:ln>
                  <a:noFill/>
                </a:ln>
                <a:solidFill>
                  <a:srgbClr val="C00000"/>
                </a:solidFill>
                <a:effectLst/>
                <a:latin typeface="Arial" pitchFamily="34" charset="0"/>
                <a:ea typeface="Times New Roman" pitchFamily="18" charset="0"/>
                <a:cs typeface="Arial" pitchFamily="34" charset="0"/>
              </a:rPr>
              <a:t>tructures </a:t>
            </a:r>
            <a:r>
              <a:rPr kumimoji="0" lang="fr-FR" sz="1600" b="1" i="0" u="sng" strike="noStrike" cap="none" normalizeH="0" baseline="0" dirty="0" err="1" smtClean="0" bmk="">
                <a:ln>
                  <a:noFill/>
                </a:ln>
                <a:solidFill>
                  <a:srgbClr val="C00000"/>
                </a:solidFill>
                <a:effectLst/>
                <a:latin typeface="Arial" pitchFamily="34" charset="0"/>
                <a:ea typeface="Times New Roman" pitchFamily="18" charset="0"/>
                <a:cs typeface="Arial" pitchFamily="34" charset="0"/>
              </a:rPr>
              <a:t>supraspinales</a:t>
            </a:r>
            <a:endParaRPr kumimoji="0" lang="fr-FR" sz="1600" b="1" i="0" u="sng" strike="noStrike" cap="none" normalizeH="0" baseline="0" dirty="0" smtClean="0">
              <a:ln>
                <a:noFill/>
              </a:ln>
              <a:solidFill>
                <a:srgbClr val="C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1200" b="0" i="1" u="sng" strike="noStrike" cap="none" normalizeH="0" baseline="0" dirty="0" smtClean="0">
              <a:ln>
                <a:noFill/>
              </a:ln>
              <a:solidFill>
                <a:schemeClr val="tx1"/>
              </a:solidFill>
              <a:effectLst/>
              <a:latin typeface="Verdana" pitchFamily="34" charset="0"/>
              <a:ea typeface="Times New Roman" pitchFamily="18" charset="0"/>
              <a:cs typeface="Times New Roman" pitchFamily="18" charset="0"/>
            </a:endParaRPr>
          </a:p>
          <a:p>
            <a:pPr marL="352425" marR="0" lvl="0" indent="-352425"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400" b="0" i="1" u="sng" strike="noStrike" cap="none" normalizeH="0" baseline="0" dirty="0" smtClean="0">
                <a:ln>
                  <a:noFill/>
                </a:ln>
                <a:solidFill>
                  <a:schemeClr val="tx1"/>
                </a:solidFill>
                <a:effectLst/>
                <a:ea typeface="Times New Roman" pitchFamily="18" charset="0"/>
                <a:cs typeface="Times New Roman" pitchFamily="18" charset="0"/>
              </a:rPr>
              <a:t>Thalamus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ea typeface="Calibri" pitchFamily="34" charset="0"/>
                <a:cs typeface="Arial" pitchFamily="34" charset="0"/>
              </a:rPr>
              <a:t>De nombreuses cellules du complexe </a:t>
            </a:r>
            <a:r>
              <a:rPr kumimoji="0" lang="fr-FR" sz="1400" b="0" i="0" u="none" strike="noStrike" cap="none" normalizeH="0" baseline="0" dirty="0" err="1" smtClean="0">
                <a:ln>
                  <a:noFill/>
                </a:ln>
                <a:solidFill>
                  <a:schemeClr val="tx1"/>
                </a:solidFill>
                <a:effectLst/>
                <a:ea typeface="Calibri" pitchFamily="34" charset="0"/>
                <a:cs typeface="Arial" pitchFamily="34" charset="0"/>
              </a:rPr>
              <a:t>ventro</a:t>
            </a:r>
            <a:r>
              <a:rPr kumimoji="0" lang="fr-FR" sz="1400" b="0" i="0" u="none" strike="noStrike" cap="none" normalizeH="0" baseline="0" dirty="0" smtClean="0">
                <a:ln>
                  <a:noFill/>
                </a:ln>
                <a:solidFill>
                  <a:schemeClr val="tx1"/>
                </a:solidFill>
                <a:effectLst/>
                <a:ea typeface="Calibri" pitchFamily="34" charset="0"/>
                <a:cs typeface="Arial" pitchFamily="34" charset="0"/>
              </a:rPr>
              <a:t>-</a:t>
            </a:r>
            <a:r>
              <a:rPr kumimoji="0" lang="fr-FR" sz="1400" b="0" i="0" u="none" strike="noStrike" cap="none" normalizeH="0" baseline="0" dirty="0" err="1" smtClean="0">
                <a:ln>
                  <a:noFill/>
                </a:ln>
                <a:solidFill>
                  <a:schemeClr val="tx1"/>
                </a:solidFill>
                <a:effectLst/>
                <a:ea typeface="Calibri" pitchFamily="34" charset="0"/>
                <a:cs typeface="Arial" pitchFamily="34" charset="0"/>
              </a:rPr>
              <a:t>postérolatéral</a:t>
            </a:r>
            <a:r>
              <a:rPr kumimoji="0" lang="fr-FR" sz="1400" b="0" i="0" u="none" strike="noStrike" cap="none" normalizeH="0" baseline="0" dirty="0" smtClean="0">
                <a:ln>
                  <a:noFill/>
                </a:ln>
                <a:solidFill>
                  <a:schemeClr val="tx1"/>
                </a:solidFill>
                <a:effectLst/>
                <a:ea typeface="Calibri" pitchFamily="34" charset="0"/>
                <a:cs typeface="Arial" pitchFamily="34" charset="0"/>
              </a:rPr>
              <a:t> (VPL) répondent à des stimulations nociceptives. Ce noyau reçoit donc des informations nociceptives transmises par les voies </a:t>
            </a:r>
            <a:r>
              <a:rPr kumimoji="0" lang="fr-FR" sz="1400" b="0" i="0" u="none" strike="noStrike" cap="none" normalizeH="0" baseline="0" dirty="0" err="1" smtClean="0">
                <a:ln>
                  <a:noFill/>
                </a:ln>
                <a:solidFill>
                  <a:schemeClr val="tx1"/>
                </a:solidFill>
                <a:effectLst/>
                <a:ea typeface="Calibri" pitchFamily="34" charset="0"/>
                <a:cs typeface="Arial" pitchFamily="34" charset="0"/>
              </a:rPr>
              <a:t>spino</a:t>
            </a:r>
            <a:r>
              <a:rPr kumimoji="0" lang="fr-FR" sz="1400" b="0" i="0" u="none" strike="noStrike" cap="none" normalizeH="0" baseline="0" dirty="0" smtClean="0">
                <a:ln>
                  <a:noFill/>
                </a:ln>
                <a:solidFill>
                  <a:schemeClr val="tx1"/>
                </a:solidFill>
                <a:effectLst/>
                <a:ea typeface="Calibri" pitchFamily="34" charset="0"/>
                <a:cs typeface="Arial" pitchFamily="34" charset="0"/>
              </a:rPr>
              <a:t>-thalamiques, en plus des messages transmis par les colonnes dorsales. Les caractéristiques des réponses neuronales (champs localisés, codage de l’intensité) laissent à penser qu’elles participent au décodage de la composante </a:t>
            </a:r>
            <a:r>
              <a:rPr kumimoji="0" lang="fr-FR" sz="1400" b="0" i="0" u="none" strike="noStrike" cap="none" normalizeH="0" baseline="0" dirty="0" err="1" smtClean="0">
                <a:ln>
                  <a:noFill/>
                </a:ln>
                <a:solidFill>
                  <a:schemeClr val="tx1"/>
                </a:solidFill>
                <a:effectLst/>
                <a:ea typeface="Calibri" pitchFamily="34" charset="0"/>
                <a:cs typeface="Arial" pitchFamily="34" charset="0"/>
              </a:rPr>
              <a:t>sensoridiscriminative</a:t>
            </a:r>
            <a:r>
              <a:rPr kumimoji="0" lang="fr-FR" sz="1400" b="0" i="0" u="none" strike="noStrike" cap="none" normalizeH="0" baseline="0" dirty="0" smtClean="0">
                <a:ln>
                  <a:noFill/>
                </a:ln>
                <a:solidFill>
                  <a:schemeClr val="tx1"/>
                </a:solidFill>
                <a:effectLst/>
                <a:ea typeface="Calibri" pitchFamily="34" charset="0"/>
                <a:cs typeface="Arial" pitchFamily="34" charset="0"/>
              </a:rPr>
              <a:t> de la douleur.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400" b="0" i="1" u="sng" strike="noStrike" cap="none" normalizeH="0" baseline="0" dirty="0" smtClean="0">
              <a:ln>
                <a:noFill/>
              </a:ln>
              <a:solidFill>
                <a:schemeClr val="tx1"/>
              </a:solidFill>
              <a:effectLst/>
              <a:ea typeface="Times New Roman" pitchFamily="18" charset="0"/>
              <a:cs typeface="Times New Roman" pitchFamily="18" charset="0"/>
            </a:endParaRPr>
          </a:p>
          <a:p>
            <a:pPr marL="352425" marR="0" lvl="0" indent="-352425"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400" b="0" i="1" u="sng" strike="noStrike" cap="none" normalizeH="0" baseline="0" dirty="0" smtClean="0">
                <a:ln>
                  <a:noFill/>
                </a:ln>
                <a:solidFill>
                  <a:schemeClr val="tx1"/>
                </a:solidFill>
                <a:effectLst/>
                <a:ea typeface="Times New Roman" pitchFamily="18" charset="0"/>
                <a:cs typeface="Times New Roman" pitchFamily="18" charset="0"/>
              </a:rPr>
              <a:t>Autres structures sous-corticales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ea typeface="Calibri" pitchFamily="34" charset="0"/>
                <a:cs typeface="Arial" pitchFamily="34" charset="0"/>
              </a:rPr>
              <a:t>De nombreuses autres structures sous-corticales reçoivent des messages nociceptifs, en particulier les neurones de la formation réticulée bulbaire pontique et </a:t>
            </a:r>
            <a:r>
              <a:rPr kumimoji="0" lang="fr-FR" sz="1400" b="0" i="0" u="none" strike="noStrike" cap="none" normalizeH="0" baseline="0" dirty="0" err="1" smtClean="0">
                <a:ln>
                  <a:noFill/>
                </a:ln>
                <a:solidFill>
                  <a:schemeClr val="tx1"/>
                </a:solidFill>
                <a:effectLst/>
                <a:ea typeface="Calibri" pitchFamily="34" charset="0"/>
                <a:cs typeface="Arial" pitchFamily="34" charset="0"/>
              </a:rPr>
              <a:t>mésencéphalique</a:t>
            </a:r>
            <a:r>
              <a:rPr kumimoji="0" lang="fr-FR" sz="1400" b="0" i="0" u="none" strike="noStrike" cap="none" normalizeH="0" baseline="0" dirty="0" smtClean="0">
                <a:ln>
                  <a:noFill/>
                </a:ln>
                <a:solidFill>
                  <a:schemeClr val="tx1"/>
                </a:solidFill>
                <a:effectLst/>
                <a:ea typeface="Calibri" pitchFamily="34" charset="0"/>
                <a:cs typeface="Arial" pitchFamily="34" charset="0"/>
              </a:rPr>
              <a:t>.</a:t>
            </a:r>
            <a:endParaRPr kumimoji="0" lang="fr-FR" sz="1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ea typeface="Calibri" pitchFamily="34" charset="0"/>
                <a:cs typeface="Arial" pitchFamily="34" charset="0"/>
              </a:rPr>
              <a:t>Les caractéristiques des réponses (champ récepteur large, mal limité, absence de codage de l’intensité) font penser que ces structures sont principalement impliquées dans l’élaboration de réactions </a:t>
            </a:r>
            <a:r>
              <a:rPr kumimoji="0" lang="fr-FR" sz="1400" b="0" i="0" u="none" strike="noStrike" cap="none" normalizeH="0" baseline="0" dirty="0" err="1" smtClean="0">
                <a:ln>
                  <a:noFill/>
                </a:ln>
                <a:solidFill>
                  <a:schemeClr val="tx1"/>
                </a:solidFill>
                <a:effectLst/>
                <a:ea typeface="Calibri" pitchFamily="34" charset="0"/>
                <a:cs typeface="Arial" pitchFamily="34" charset="0"/>
              </a:rPr>
              <a:t>affectivoémotionnelles</a:t>
            </a:r>
            <a:r>
              <a:rPr kumimoji="0" lang="fr-FR" sz="1400" b="0" i="0" u="none" strike="noStrike" cap="none" normalizeH="0" baseline="0" dirty="0" smtClean="0">
                <a:ln>
                  <a:noFill/>
                </a:ln>
                <a:solidFill>
                  <a:schemeClr val="tx1"/>
                </a:solidFill>
                <a:effectLst/>
                <a:ea typeface="Calibri" pitchFamily="34" charset="0"/>
                <a:cs typeface="Arial" pitchFamily="34" charset="0"/>
              </a:rPr>
              <a:t> et/ ou motrices.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400" b="0" i="1" u="sng" strike="noStrike" cap="none" normalizeH="0" baseline="0" dirty="0" smtClean="0">
              <a:ln>
                <a:noFill/>
              </a:ln>
              <a:solidFill>
                <a:schemeClr val="tx1"/>
              </a:solidFill>
              <a:effectLst/>
              <a:ea typeface="Times New Roman" pitchFamily="18" charset="0"/>
              <a:cs typeface="Times New Roman" pitchFamily="18" charset="0"/>
            </a:endParaRPr>
          </a:p>
          <a:p>
            <a:pPr marL="352425" marR="0" lvl="0" indent="-352425"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fr-FR" sz="1400" b="0" i="1" u="sng" strike="noStrike" cap="none" normalizeH="0" baseline="0" dirty="0" smtClean="0">
                <a:ln>
                  <a:noFill/>
                </a:ln>
                <a:solidFill>
                  <a:schemeClr val="tx1"/>
                </a:solidFill>
                <a:effectLst/>
                <a:ea typeface="Times New Roman" pitchFamily="18" charset="0"/>
                <a:cs typeface="Times New Roman" pitchFamily="18" charset="0"/>
              </a:rPr>
              <a:t>Cortex</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ea typeface="Calibri" pitchFamily="34" charset="0"/>
                <a:cs typeface="Arial" pitchFamily="34" charset="0"/>
              </a:rPr>
              <a:t>On a longtemps pensé que le cortex jouait un rôle minime dans la perception de la douleur. Comme au niveau du thalamus, des neurones spécifiques et non spécifiques ont été enregistrés au niveau du cortex </a:t>
            </a:r>
            <a:r>
              <a:rPr kumimoji="0" lang="fr-FR" sz="1400" b="0" i="0" u="none" strike="noStrike" cap="none" normalizeH="0" baseline="0" dirty="0" err="1" smtClean="0">
                <a:ln>
                  <a:noFill/>
                </a:ln>
                <a:solidFill>
                  <a:schemeClr val="tx1"/>
                </a:solidFill>
                <a:effectLst/>
                <a:ea typeface="Calibri" pitchFamily="34" charset="0"/>
                <a:cs typeface="Arial" pitchFamily="34" charset="0"/>
              </a:rPr>
              <a:t>somesthésique</a:t>
            </a:r>
            <a:r>
              <a:rPr kumimoji="0" lang="fr-FR" sz="1400" b="0" i="0" u="none" strike="noStrike" cap="none" normalizeH="0" baseline="0" dirty="0" smtClean="0">
                <a:ln>
                  <a:noFill/>
                </a:ln>
                <a:solidFill>
                  <a:schemeClr val="tx1"/>
                </a:solidFill>
                <a:effectLst/>
                <a:ea typeface="Calibri" pitchFamily="34" charset="0"/>
                <a:cs typeface="Arial" pitchFamily="34" charset="0"/>
              </a:rPr>
              <a:t> primaire.</a:t>
            </a:r>
            <a:endParaRPr kumimoji="0" lang="fr-FR" sz="1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1565</Words>
  <Application>Microsoft Office PowerPoint</Application>
  <PresentationFormat>Affichage à l'écran (4:3)</PresentationFormat>
  <Paragraphs>168</Paragraphs>
  <Slides>12</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12</vt:i4>
      </vt:variant>
    </vt:vector>
  </HeadingPairs>
  <TitlesOfParts>
    <vt:vector size="22" baseType="lpstr">
      <vt:lpstr>SimSun</vt:lpstr>
      <vt:lpstr>Arial</vt:lpstr>
      <vt:lpstr>Calibri</vt:lpstr>
      <vt:lpstr>Cambria</vt:lpstr>
      <vt:lpstr>Swiss721BT-Italic</vt:lpstr>
      <vt:lpstr>Swiss721BT-RomanCondensed</vt:lpstr>
      <vt:lpstr>Times New Roman</vt:lpstr>
      <vt:lpstr>Verdana</vt:lpstr>
      <vt:lpstr>Wingdings</vt:lpstr>
      <vt:lpstr>Thème Office</vt:lpstr>
      <vt:lpstr>La physiologie de la douleur</vt:lpstr>
      <vt:lpstr>Objectifs pédagogiques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physiologie de la douleur</dc:title>
  <dc:creator>pc</dc:creator>
  <cp:lastModifiedBy>hp</cp:lastModifiedBy>
  <cp:revision>9</cp:revision>
  <dcterms:created xsi:type="dcterms:W3CDTF">2020-06-13T12:11:08Z</dcterms:created>
  <dcterms:modified xsi:type="dcterms:W3CDTF">2024-06-19T23:22:44Z</dcterms:modified>
</cp:coreProperties>
</file>