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2" r:id="rId6"/>
    <p:sldId id="261" r:id="rId7"/>
    <p:sldId id="273" r:id="rId8"/>
    <p:sldId id="260" r:id="rId9"/>
    <p:sldId id="262" r:id="rId10"/>
    <p:sldId id="266" r:id="rId11"/>
    <p:sldId id="275" r:id="rId12"/>
    <p:sldId id="2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73" d="100"/>
          <a:sy n="73"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smtClean="0"/>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5398289F-F656-4DD4-81A9-7FB2966FEB97}"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9255346" y="2750337"/>
            <a:ext cx="1171888" cy="1356442"/>
          </a:xfrm>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118574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398289F-F656-4DD4-81A9-7FB2966FEB97}"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10729455" y="4711309"/>
            <a:ext cx="1154151" cy="1090789"/>
          </a:xfrm>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371071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398289F-F656-4DD4-81A9-7FB2966FEB97}"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10729455" y="4711615"/>
            <a:ext cx="1154151" cy="1090789"/>
          </a:xfrm>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1124780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398289F-F656-4DD4-81A9-7FB2966FEB97}"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10729455" y="4709925"/>
            <a:ext cx="1154151" cy="1090789"/>
          </a:xfrm>
        </p:spPr>
        <p:txBody>
          <a:bodyPr/>
          <a:lstStyle/>
          <a:p>
            <a:fld id="{CFD8D990-D3C0-456C-B4CD-964CB27AF195}" type="slidenum">
              <a:rPr lang="fr-FR" smtClean="0"/>
              <a:t>‹N°›</a:t>
            </a:fld>
            <a:endParaRPr lang="fr-F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136330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398289F-F656-4DD4-81A9-7FB2966FEB97}"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10729455" y="4709925"/>
            <a:ext cx="1154151" cy="1090789"/>
          </a:xfrm>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1534724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5398289F-F656-4DD4-81A9-7FB2966FEB97}" type="datetimeFigureOut">
              <a:rPr lang="fr-FR" smtClean="0"/>
              <a:t>25/02/2025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129572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5398289F-F656-4DD4-81A9-7FB2966FEB97}" type="datetimeFigureOut">
              <a:rPr lang="fr-FR" smtClean="0"/>
              <a:t>25/02/2025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390225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398289F-F656-4DD4-81A9-7FB2966FEB97}"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2450590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398289F-F656-4DD4-81A9-7FB2966FEB97}" type="datetimeFigureOut">
              <a:rPr lang="fr-FR" smtClean="0"/>
              <a:t>25/02/2025</a:t>
            </a:fld>
            <a:endParaRPr lang="fr-FR"/>
          </a:p>
        </p:txBody>
      </p:sp>
      <p:sp>
        <p:nvSpPr>
          <p:cNvPr id="5" name="Footer Placeholder 4"/>
          <p:cNvSpPr>
            <a:spLocks noGrp="1"/>
          </p:cNvSpPr>
          <p:nvPr>
            <p:ph type="ftr" sz="quarter" idx="11"/>
          </p:nvPr>
        </p:nvSpPr>
        <p:spPr>
          <a:xfrm>
            <a:off x="680321" y="5936188"/>
            <a:ext cx="6126805" cy="365125"/>
          </a:xfrm>
        </p:spPr>
        <p:txBody>
          <a:bodyPr/>
          <a:lstStyle/>
          <a:p>
            <a:endParaRPr lang="fr-F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FD8D990-D3C0-456C-B4CD-964CB27AF195}" type="slidenum">
              <a:rPr lang="fr-FR" smtClean="0"/>
              <a:t>‹N°›</a:t>
            </a:fld>
            <a:endParaRPr lang="fr-FR"/>
          </a:p>
        </p:txBody>
      </p:sp>
    </p:spTree>
    <p:extLst>
      <p:ext uri="{BB962C8B-B14F-4D97-AF65-F5344CB8AC3E}">
        <p14:creationId xmlns:p14="http://schemas.microsoft.com/office/powerpoint/2010/main" val="314188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398289F-F656-4DD4-81A9-7FB2966FEB97}"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329739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smtClean="0"/>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398289F-F656-4DD4-81A9-7FB2966FEB97}" type="datetimeFigureOut">
              <a:rPr lang="fr-FR" smtClean="0"/>
              <a:t>25/02/2025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0729455" y="2869895"/>
            <a:ext cx="1154151" cy="1090789"/>
          </a:xfrm>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242947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398289F-F656-4DD4-81A9-7FB2966FEB97}"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326455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398289F-F656-4DD4-81A9-7FB2966FEB97}" type="datetimeFigureOut">
              <a:rPr lang="fr-FR" smtClean="0"/>
              <a:t>25/02/2025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31220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398289F-F656-4DD4-81A9-7FB2966FEB97}" type="datetimeFigureOut">
              <a:rPr lang="fr-FR" smtClean="0"/>
              <a:t>25/02/2025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54016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398289F-F656-4DD4-81A9-7FB2966FEB97}" type="datetimeFigureOut">
              <a:rPr lang="fr-FR" smtClean="0"/>
              <a:t>25/02/2025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345566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398289F-F656-4DD4-81A9-7FB2966FEB97}"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374138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398289F-F656-4DD4-81A9-7FB2966FEB97}" type="datetimeFigureOut">
              <a:rPr lang="fr-FR" smtClean="0"/>
              <a:t>25/02/2025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FD8D990-D3C0-456C-B4CD-964CB27AF195}" type="slidenum">
              <a:rPr lang="fr-FR" smtClean="0"/>
              <a:t>‹N°›</a:t>
            </a:fld>
            <a:endParaRPr lang="fr-FR"/>
          </a:p>
        </p:txBody>
      </p:sp>
    </p:spTree>
    <p:extLst>
      <p:ext uri="{BB962C8B-B14F-4D97-AF65-F5344CB8AC3E}">
        <p14:creationId xmlns:p14="http://schemas.microsoft.com/office/powerpoint/2010/main" val="252776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398289F-F656-4DD4-81A9-7FB2966FEB97}" type="datetimeFigureOut">
              <a:rPr lang="fr-FR" smtClean="0"/>
              <a:t>25/02/2025</a:t>
            </a:fld>
            <a:endParaRPr lang="fr-F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FD8D990-D3C0-456C-B4CD-964CB27AF195}" type="slidenum">
              <a:rPr lang="fr-FR" smtClean="0"/>
              <a:t>‹N°›</a:t>
            </a:fld>
            <a:endParaRPr lang="fr-FR"/>
          </a:p>
        </p:txBody>
      </p:sp>
    </p:spTree>
    <p:extLst>
      <p:ext uri="{BB962C8B-B14F-4D97-AF65-F5344CB8AC3E}">
        <p14:creationId xmlns:p14="http://schemas.microsoft.com/office/powerpoint/2010/main" val="10715484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0629" y="2485515"/>
            <a:ext cx="4970913" cy="1373070"/>
          </a:xfrm>
        </p:spPr>
        <p:txBody>
          <a:bodyPr/>
          <a:lstStyle/>
          <a:p>
            <a:r>
              <a:rPr lang="fr-FR" dirty="0" smtClean="0"/>
              <a:t>PLAN DE MASSE</a:t>
            </a:r>
            <a:endParaRPr lang="fr-FR" dirty="0"/>
          </a:p>
        </p:txBody>
      </p:sp>
      <p:sp>
        <p:nvSpPr>
          <p:cNvPr id="3" name="Sous-titre 2"/>
          <p:cNvSpPr>
            <a:spLocks noGrp="1"/>
          </p:cNvSpPr>
          <p:nvPr>
            <p:ph type="subTitle" idx="1"/>
          </p:nvPr>
        </p:nvSpPr>
        <p:spPr/>
        <p:txBody>
          <a:bodyPr>
            <a:normAutofit/>
          </a:bodyPr>
          <a:lstStyle/>
          <a:p>
            <a:r>
              <a:rPr lang="fr-FR" dirty="0" smtClean="0"/>
              <a:t>1ere Année</a:t>
            </a:r>
          </a:p>
          <a:p>
            <a:r>
              <a:rPr lang="fr-FR" dirty="0" smtClean="0"/>
              <a:t>2024-2025</a:t>
            </a:r>
            <a:endParaRPr lang="fr-FR" dirty="0"/>
          </a:p>
        </p:txBody>
      </p:sp>
      <p:sp>
        <p:nvSpPr>
          <p:cNvPr id="5" name="Rectangle 4"/>
          <p:cNvSpPr/>
          <p:nvPr/>
        </p:nvSpPr>
        <p:spPr>
          <a:xfrm>
            <a:off x="2939143" y="261257"/>
            <a:ext cx="6335486"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Université Mohammed </a:t>
            </a:r>
            <a:r>
              <a:rPr lang="fr-FR" sz="2000" dirty="0" err="1" smtClean="0"/>
              <a:t>Seddik</a:t>
            </a:r>
            <a:r>
              <a:rPr lang="fr-FR" sz="2000" dirty="0" smtClean="0"/>
              <a:t> </a:t>
            </a:r>
            <a:r>
              <a:rPr lang="fr-FR" sz="2000" dirty="0" err="1" smtClean="0"/>
              <a:t>Benyahia</a:t>
            </a:r>
            <a:r>
              <a:rPr lang="fr-FR" sz="2000" dirty="0" smtClean="0"/>
              <a:t> JIJEL</a:t>
            </a:r>
          </a:p>
          <a:p>
            <a:pPr algn="ctr"/>
            <a:r>
              <a:rPr lang="fr-FR" sz="2000" dirty="0" smtClean="0"/>
              <a:t>Département d’architecture</a:t>
            </a:r>
          </a:p>
          <a:p>
            <a:pPr algn="ctr"/>
            <a:r>
              <a:rPr lang="fr-FR" sz="2000" dirty="0" smtClean="0"/>
              <a:t>Gestion des techniques urbaines</a:t>
            </a:r>
            <a:endParaRPr lang="fr-FR" sz="2000" dirty="0"/>
          </a:p>
        </p:txBody>
      </p:sp>
    </p:spTree>
    <p:extLst>
      <p:ext uri="{BB962C8B-B14F-4D97-AF65-F5344CB8AC3E}">
        <p14:creationId xmlns:p14="http://schemas.microsoft.com/office/powerpoint/2010/main" val="368456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5242559" cy="6839901"/>
          </a:xfrm>
          <a:prstGeom prst="rect">
            <a:avLst/>
          </a:prstGeom>
        </p:spPr>
      </p:pic>
      <p:pic>
        <p:nvPicPr>
          <p:cNvPr id="5" name="Image 4"/>
          <p:cNvPicPr>
            <a:picLocks noChangeAspect="1"/>
          </p:cNvPicPr>
          <p:nvPr/>
        </p:nvPicPr>
        <p:blipFill>
          <a:blip r:embed="rId3"/>
          <a:stretch>
            <a:fillRect/>
          </a:stretch>
        </p:blipFill>
        <p:spPr>
          <a:xfrm>
            <a:off x="5744222" y="939031"/>
            <a:ext cx="6447778" cy="5448708"/>
          </a:xfrm>
          <a:prstGeom prst="rect">
            <a:avLst/>
          </a:prstGeom>
        </p:spPr>
      </p:pic>
      <p:sp>
        <p:nvSpPr>
          <p:cNvPr id="6" name="Rectangle 5"/>
          <p:cNvSpPr/>
          <p:nvPr/>
        </p:nvSpPr>
        <p:spPr>
          <a:xfrm>
            <a:off x="7554684" y="6113419"/>
            <a:ext cx="2638698"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Exemples</a:t>
            </a:r>
            <a:endParaRPr lang="fr-FR" dirty="0"/>
          </a:p>
        </p:txBody>
      </p:sp>
      <p:sp>
        <p:nvSpPr>
          <p:cNvPr id="7" name="Rectangle 6"/>
          <p:cNvSpPr/>
          <p:nvPr/>
        </p:nvSpPr>
        <p:spPr>
          <a:xfrm>
            <a:off x="5242559" y="-30592"/>
            <a:ext cx="6949441"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dirty="0"/>
              <a:t>Le plan de masse permet de voir l’emplacement sur le terrain, par rapport aux limites du terrain, l’orientation et la superficie au sol de la maison et des aménagements nécessaires. </a:t>
            </a:r>
          </a:p>
        </p:txBody>
      </p:sp>
    </p:spTree>
    <p:extLst>
      <p:ext uri="{BB962C8B-B14F-4D97-AF65-F5344CB8AC3E}">
        <p14:creationId xmlns:p14="http://schemas.microsoft.com/office/powerpoint/2010/main" val="276402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F92A40-7680-D227-D842-03D28CF54B88}"/>
              </a:ext>
            </a:extLst>
          </p:cNvPr>
          <p:cNvSpPr>
            <a:spLocks noGrp="1"/>
          </p:cNvSpPr>
          <p:nvPr>
            <p:ph idx="1"/>
          </p:nvPr>
        </p:nvSpPr>
        <p:spPr>
          <a:xfrm>
            <a:off x="110488" y="2174857"/>
            <a:ext cx="11750585" cy="986354"/>
          </a:xfrm>
        </p:spPr>
        <p:txBody>
          <a:bodyPr>
            <a:normAutofit/>
          </a:bodyPr>
          <a:lstStyle/>
          <a:p>
            <a:pPr marL="344170" indent="-344170" algn="just"/>
            <a:r>
              <a:rPr lang="fr-FR" b="1" dirty="0">
                <a:ea typeface="+mn-lt"/>
                <a:cs typeface="+mn-lt"/>
              </a:rPr>
              <a:t>Le</a:t>
            </a:r>
            <a:r>
              <a:rPr lang="fr-FR" dirty="0">
                <a:ea typeface="+mn-lt"/>
                <a:cs typeface="+mn-lt"/>
              </a:rPr>
              <a:t> </a:t>
            </a:r>
            <a:r>
              <a:rPr lang="fr-FR" b="1" dirty="0">
                <a:ea typeface="+mn-lt"/>
                <a:cs typeface="+mn-lt"/>
              </a:rPr>
              <a:t>plan</a:t>
            </a:r>
            <a:r>
              <a:rPr lang="fr-FR" dirty="0">
                <a:ea typeface="+mn-lt"/>
                <a:cs typeface="+mn-lt"/>
              </a:rPr>
              <a:t> </a:t>
            </a:r>
            <a:r>
              <a:rPr lang="fr-FR" b="1" dirty="0">
                <a:ea typeface="+mn-lt"/>
                <a:cs typeface="+mn-lt"/>
              </a:rPr>
              <a:t>d</a:t>
            </a:r>
            <a:r>
              <a:rPr lang="fr-FR" dirty="0">
                <a:ea typeface="+mn-lt"/>
                <a:cs typeface="+mn-lt"/>
              </a:rPr>
              <a:t>’</a:t>
            </a:r>
            <a:r>
              <a:rPr lang="fr-FR" b="1" dirty="0">
                <a:ea typeface="+mn-lt"/>
                <a:cs typeface="+mn-lt"/>
              </a:rPr>
              <a:t>aménagement</a:t>
            </a:r>
            <a:r>
              <a:rPr lang="fr-FR" dirty="0">
                <a:ea typeface="+mn-lt"/>
                <a:cs typeface="+mn-lt"/>
              </a:rPr>
              <a:t> est le document d’urbanisme réglementaire qui définit le droit d’utilisation du sol à l’intérieur des territoires auxquels il s’applique.</a:t>
            </a:r>
            <a:endParaRPr lang="fr-FR" dirty="0">
              <a:cs typeface="Arial" panose="020B0604020202020204"/>
            </a:endParaRPr>
          </a:p>
        </p:txBody>
      </p:sp>
      <p:sp>
        <p:nvSpPr>
          <p:cNvPr id="4" name="Titre 1">
            <a:extLst>
              <a:ext uri="{FF2B5EF4-FFF2-40B4-BE49-F238E27FC236}">
                <a16:creationId xmlns:a16="http://schemas.microsoft.com/office/drawing/2014/main" id="{94821D4A-331B-3776-0E5C-4E91FD1A7AD8}"/>
              </a:ext>
            </a:extLst>
          </p:cNvPr>
          <p:cNvSpPr>
            <a:spLocks noGrp="1"/>
          </p:cNvSpPr>
          <p:nvPr/>
        </p:nvSpPr>
        <p:spPr>
          <a:xfrm>
            <a:off x="626254" y="1006189"/>
            <a:ext cx="7958331" cy="822611"/>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fr-FR" b="1" dirty="0">
                <a:cs typeface="Arial"/>
              </a:rPr>
              <a:t>Plan </a:t>
            </a:r>
            <a:r>
              <a:rPr lang="fr-FR" b="1" dirty="0" smtClean="0">
                <a:cs typeface="Arial"/>
              </a:rPr>
              <a:t>d’aménagement</a:t>
            </a:r>
            <a:endParaRPr lang="fr-FR" b="1"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058" y="3044926"/>
            <a:ext cx="3944439" cy="349684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067" y="3044926"/>
            <a:ext cx="2707822" cy="3533611"/>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30" y="3263067"/>
            <a:ext cx="4108543" cy="3213613"/>
          </a:xfrm>
          <a:prstGeom prst="rect">
            <a:avLst/>
          </a:prstGeom>
        </p:spPr>
      </p:pic>
    </p:spTree>
    <p:extLst>
      <p:ext uri="{BB962C8B-B14F-4D97-AF65-F5344CB8AC3E}">
        <p14:creationId xmlns:p14="http://schemas.microsoft.com/office/powerpoint/2010/main" val="284734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75223E1-6FD8-14A4-5F1A-7BE40AE21C6C}"/>
              </a:ext>
            </a:extLst>
          </p:cNvPr>
          <p:cNvSpPr>
            <a:spLocks noGrp="1"/>
          </p:cNvSpPr>
          <p:nvPr>
            <p:ph type="title"/>
          </p:nvPr>
        </p:nvSpPr>
        <p:spPr>
          <a:xfrm>
            <a:off x="680321" y="936108"/>
            <a:ext cx="3917806" cy="1080938"/>
          </a:xfrm>
        </p:spPr>
        <p:txBody>
          <a:bodyPr/>
          <a:lstStyle/>
          <a:p>
            <a:pPr algn="l"/>
            <a:r>
              <a:rPr lang="fr-FR" b="1" dirty="0">
                <a:cs typeface="Arial"/>
              </a:rPr>
              <a:t>Plan </a:t>
            </a:r>
            <a:r>
              <a:rPr lang="fr-FR" b="1" dirty="0" smtClean="0">
                <a:cs typeface="Arial"/>
              </a:rPr>
              <a:t>d’ensemble</a:t>
            </a:r>
            <a:r>
              <a:rPr lang="fr-FR" b="1" dirty="0">
                <a:cs typeface="Arial"/>
              </a:rPr>
              <a:t/>
            </a:r>
            <a:br>
              <a:rPr lang="fr-FR" b="1" dirty="0">
                <a:cs typeface="Arial"/>
              </a:rPr>
            </a:br>
            <a:endParaRPr lang="fr-FR" b="1" dirty="0">
              <a:cs typeface="Arial"/>
            </a:endParaRPr>
          </a:p>
        </p:txBody>
      </p:sp>
      <p:pic>
        <p:nvPicPr>
          <p:cNvPr id="5" name="Image 4">
            <a:extLst>
              <a:ext uri="{FF2B5EF4-FFF2-40B4-BE49-F238E27FC236}">
                <a16:creationId xmlns:a16="http://schemas.microsoft.com/office/drawing/2014/main" id="{4323E329-B172-5623-7EDD-65D2896FEDBB}"/>
              </a:ext>
            </a:extLst>
          </p:cNvPr>
          <p:cNvPicPr>
            <a:picLocks noGrp="1" noChangeAspect="1"/>
          </p:cNvPicPr>
          <p:nvPr>
            <p:ph idx="1"/>
          </p:nvPr>
        </p:nvPicPr>
        <p:blipFill>
          <a:blip r:embed="rId2"/>
          <a:stretch>
            <a:fillRect/>
          </a:stretch>
        </p:blipFill>
        <p:spPr>
          <a:xfrm>
            <a:off x="0" y="2017046"/>
            <a:ext cx="6808762" cy="4808152"/>
          </a:xfrm>
        </p:spPr>
      </p:pic>
      <p:sp>
        <p:nvSpPr>
          <p:cNvPr id="6" name="Espace réservé du contenu 2">
            <a:extLst>
              <a:ext uri="{FF2B5EF4-FFF2-40B4-BE49-F238E27FC236}">
                <a16:creationId xmlns:a16="http://schemas.microsoft.com/office/drawing/2014/main" id="{2DF92A40-7680-D227-D842-03D28CF54B88}"/>
              </a:ext>
            </a:extLst>
          </p:cNvPr>
          <p:cNvSpPr txBox="1">
            <a:spLocks/>
          </p:cNvSpPr>
          <p:nvPr/>
        </p:nvSpPr>
        <p:spPr>
          <a:xfrm>
            <a:off x="7184571" y="2174857"/>
            <a:ext cx="4781005" cy="23579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344170" indent="-344170" algn="just"/>
            <a:r>
              <a:rPr lang="fr-FR" b="1" dirty="0" smtClean="0">
                <a:ea typeface="+mn-lt"/>
                <a:cs typeface="+mn-lt"/>
              </a:rPr>
              <a:t>Le</a:t>
            </a:r>
            <a:r>
              <a:rPr lang="fr-FR" dirty="0" smtClean="0">
                <a:ea typeface="+mn-lt"/>
                <a:cs typeface="+mn-lt"/>
              </a:rPr>
              <a:t> </a:t>
            </a:r>
            <a:r>
              <a:rPr lang="fr-FR" b="1" dirty="0" smtClean="0">
                <a:ea typeface="+mn-lt"/>
                <a:cs typeface="+mn-lt"/>
              </a:rPr>
              <a:t>plan</a:t>
            </a:r>
            <a:r>
              <a:rPr lang="fr-FR" dirty="0" smtClean="0">
                <a:ea typeface="+mn-lt"/>
                <a:cs typeface="+mn-lt"/>
              </a:rPr>
              <a:t> </a:t>
            </a:r>
            <a:r>
              <a:rPr lang="fr-FR" b="1" dirty="0" smtClean="0">
                <a:ea typeface="+mn-lt"/>
                <a:cs typeface="+mn-lt"/>
              </a:rPr>
              <a:t>d’ensemble vise à relier le bâtiment avec son environnement immédiat, le plan RDC du bâtiment avec les espaces extérieurs adjacentes,</a:t>
            </a:r>
            <a:endParaRPr lang="fr-FR" dirty="0">
              <a:cs typeface="Arial" panose="020B0604020202020204"/>
            </a:endParaRPr>
          </a:p>
        </p:txBody>
      </p:sp>
    </p:spTree>
    <p:extLst>
      <p:ext uri="{BB962C8B-B14F-4D97-AF65-F5344CB8AC3E}">
        <p14:creationId xmlns:p14="http://schemas.microsoft.com/office/powerpoint/2010/main" val="1724919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49942" y="4507782"/>
            <a:ext cx="2643612" cy="2263366"/>
          </a:xfrm>
          <a:prstGeom prst="rect">
            <a:avLst/>
          </a:prstGeom>
        </p:spPr>
      </p:pic>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a:xfrm>
            <a:off x="680321" y="2336873"/>
            <a:ext cx="9926719" cy="1986933"/>
          </a:xfrm>
        </p:spPr>
        <p:txBody>
          <a:bodyPr/>
          <a:lstStyle/>
          <a:p>
            <a:r>
              <a:rPr lang="fr-FR" dirty="0"/>
              <a:t>Un projet de construction est une maison individuelle, un bâtiment administratif, </a:t>
            </a:r>
            <a:r>
              <a:rPr lang="fr-FR" dirty="0" smtClean="0"/>
              <a:t>un immeuble</a:t>
            </a:r>
            <a:r>
              <a:rPr lang="fr-FR" dirty="0"/>
              <a:t>, une rénovation, une usine, un bâtiment agricole ou industriel, etc....</a:t>
            </a:r>
          </a:p>
          <a:p>
            <a:r>
              <a:rPr lang="fr-FR" dirty="0"/>
              <a:t>Les documents nécessaires à la réalisation d’une construction sont de deux </a:t>
            </a:r>
            <a:r>
              <a:rPr lang="fr-FR" dirty="0" smtClean="0"/>
              <a:t>types:</a:t>
            </a:r>
            <a:endParaRPr lang="fr-FR" dirty="0"/>
          </a:p>
        </p:txBody>
      </p:sp>
      <p:sp>
        <p:nvSpPr>
          <p:cNvPr id="4" name="Rectangle 3"/>
          <p:cNvSpPr/>
          <p:nvPr/>
        </p:nvSpPr>
        <p:spPr>
          <a:xfrm>
            <a:off x="1950719" y="4323806"/>
            <a:ext cx="8499567"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fr-FR" dirty="0" smtClean="0">
                <a:solidFill>
                  <a:schemeClr val="accent1">
                    <a:lumMod val="50000"/>
                  </a:schemeClr>
                </a:solidFill>
              </a:rPr>
              <a:t>- LES </a:t>
            </a:r>
            <a:r>
              <a:rPr lang="fr-FR" dirty="0">
                <a:solidFill>
                  <a:schemeClr val="accent1">
                    <a:lumMod val="50000"/>
                  </a:schemeClr>
                </a:solidFill>
              </a:rPr>
              <a:t>DESSINS</a:t>
            </a:r>
            <a:r>
              <a:rPr lang="fr-FR" dirty="0">
                <a:solidFill>
                  <a:schemeClr val="accent6">
                    <a:lumMod val="60000"/>
                    <a:lumOff val="40000"/>
                  </a:schemeClr>
                </a:solidFill>
              </a:rPr>
              <a:t>, </a:t>
            </a:r>
            <a:r>
              <a:rPr lang="fr-FR" dirty="0"/>
              <a:t>réalisés par des bureaux d’architecture et d’études spécialisées,</a:t>
            </a:r>
          </a:p>
        </p:txBody>
      </p:sp>
      <p:sp>
        <p:nvSpPr>
          <p:cNvPr id="6" name="Rectangle 5"/>
          <p:cNvSpPr/>
          <p:nvPr/>
        </p:nvSpPr>
        <p:spPr>
          <a:xfrm>
            <a:off x="1950720" y="5208955"/>
            <a:ext cx="7990114"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fr-FR" dirty="0">
                <a:solidFill>
                  <a:schemeClr val="accent1">
                    <a:lumMod val="50000"/>
                  </a:schemeClr>
                </a:solidFill>
              </a:rPr>
              <a:t>- LES PIECES ECRITES</a:t>
            </a:r>
            <a:r>
              <a:rPr lang="fr-FR" dirty="0"/>
              <a:t>, telles que les devis et les cahiers des charges</a:t>
            </a:r>
          </a:p>
        </p:txBody>
      </p:sp>
      <p:pic>
        <p:nvPicPr>
          <p:cNvPr id="7" name="Image 6"/>
          <p:cNvPicPr>
            <a:picLocks noChangeAspect="1"/>
          </p:cNvPicPr>
          <p:nvPr/>
        </p:nvPicPr>
        <p:blipFill>
          <a:blip r:embed="rId3"/>
          <a:stretch>
            <a:fillRect/>
          </a:stretch>
        </p:blipFill>
        <p:spPr>
          <a:xfrm>
            <a:off x="9940834" y="5165385"/>
            <a:ext cx="2105319" cy="1514686"/>
          </a:xfrm>
          <a:prstGeom prst="rect">
            <a:avLst/>
          </a:prstGeom>
        </p:spPr>
      </p:pic>
    </p:spTree>
    <p:extLst>
      <p:ext uri="{BB962C8B-B14F-4D97-AF65-F5344CB8AC3E}">
        <p14:creationId xmlns:p14="http://schemas.microsoft.com/office/powerpoint/2010/main" val="2864002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045029"/>
            <a:ext cx="8553429" cy="493819"/>
          </a:xfrm>
          <a:prstGeom prst="rect">
            <a:avLst/>
          </a:prstGeom>
        </p:spPr>
      </p:pic>
      <p:sp>
        <p:nvSpPr>
          <p:cNvPr id="5" name="Rectangle 4"/>
          <p:cNvSpPr/>
          <p:nvPr/>
        </p:nvSpPr>
        <p:spPr>
          <a:xfrm>
            <a:off x="918752" y="2149235"/>
            <a:ext cx="9074333" cy="3785652"/>
          </a:xfrm>
          <a:prstGeom prst="rect">
            <a:avLst/>
          </a:prstGeom>
        </p:spPr>
        <p:txBody>
          <a:bodyPr wrap="square">
            <a:spAutoFit/>
          </a:bodyPr>
          <a:lstStyle/>
          <a:p>
            <a:pPr algn="just"/>
            <a:r>
              <a:rPr lang="fr-FR" sz="2000" dirty="0" smtClean="0"/>
              <a:t>- Le </a:t>
            </a:r>
            <a:r>
              <a:rPr lang="fr-FR" sz="2000" dirty="0"/>
              <a:t>plan de situation qui situe le terrain à bâtir.</a:t>
            </a:r>
          </a:p>
          <a:p>
            <a:pPr algn="just"/>
            <a:r>
              <a:rPr lang="fr-FR" sz="2000" dirty="0"/>
              <a:t>- Le plan de masse qui définit la position de la construction sur le terrain,</a:t>
            </a:r>
          </a:p>
          <a:p>
            <a:pPr algn="just"/>
            <a:r>
              <a:rPr lang="fr-FR" sz="2000" dirty="0"/>
              <a:t>- Les dessins d’ensemble :</a:t>
            </a:r>
          </a:p>
          <a:p>
            <a:pPr algn="just"/>
            <a:r>
              <a:rPr lang="fr-FR" sz="2000" dirty="0"/>
              <a:t>- Les façades</a:t>
            </a:r>
          </a:p>
          <a:p>
            <a:pPr algn="just"/>
            <a:r>
              <a:rPr lang="fr-FR" sz="2000" dirty="0"/>
              <a:t>- Les plans des différents niveaux</a:t>
            </a:r>
          </a:p>
          <a:p>
            <a:pPr algn="just"/>
            <a:r>
              <a:rPr lang="fr-FR" sz="2000" dirty="0"/>
              <a:t>- Les coupes verticales</a:t>
            </a:r>
          </a:p>
          <a:p>
            <a:pPr algn="just"/>
            <a:r>
              <a:rPr lang="fr-FR" sz="2000" dirty="0"/>
              <a:t>- Les dessins de détails</a:t>
            </a:r>
          </a:p>
          <a:p>
            <a:pPr algn="just"/>
            <a:r>
              <a:rPr lang="fr-FR" sz="2000" dirty="0"/>
              <a:t>- Les dessins d’exécution :</a:t>
            </a:r>
          </a:p>
          <a:p>
            <a:pPr algn="just"/>
            <a:r>
              <a:rPr lang="fr-FR" sz="2000" dirty="0"/>
              <a:t>- Les plans de fondations</a:t>
            </a:r>
          </a:p>
          <a:p>
            <a:pPr algn="just"/>
            <a:r>
              <a:rPr lang="fr-FR" sz="2000" dirty="0"/>
              <a:t>- Les plans de béton armé</a:t>
            </a:r>
          </a:p>
          <a:p>
            <a:pPr algn="just"/>
            <a:r>
              <a:rPr lang="fr-FR" sz="2000" dirty="0"/>
              <a:t>- Les plans de charpente</a:t>
            </a:r>
          </a:p>
          <a:p>
            <a:pPr algn="just"/>
            <a:r>
              <a:rPr lang="fr-FR" sz="2000" dirty="0"/>
              <a:t>- Les plans de corps d’état secondaire : électricité, chauffage, plomberie .</a:t>
            </a:r>
          </a:p>
        </p:txBody>
      </p:sp>
      <p:pic>
        <p:nvPicPr>
          <p:cNvPr id="6" name="Image 5"/>
          <p:cNvPicPr>
            <a:picLocks noChangeAspect="1"/>
          </p:cNvPicPr>
          <p:nvPr/>
        </p:nvPicPr>
        <p:blipFill>
          <a:blip r:embed="rId3"/>
          <a:stretch>
            <a:fillRect/>
          </a:stretch>
        </p:blipFill>
        <p:spPr>
          <a:xfrm>
            <a:off x="7889966" y="3051087"/>
            <a:ext cx="3822285" cy="2331594"/>
          </a:xfrm>
          <a:prstGeom prst="rect">
            <a:avLst/>
          </a:prstGeom>
        </p:spPr>
      </p:pic>
      <p:pic>
        <p:nvPicPr>
          <p:cNvPr id="7" name="Image 6"/>
          <p:cNvPicPr>
            <a:picLocks noChangeAspect="1"/>
          </p:cNvPicPr>
          <p:nvPr/>
        </p:nvPicPr>
        <p:blipFill>
          <a:blip r:embed="rId4"/>
          <a:stretch>
            <a:fillRect/>
          </a:stretch>
        </p:blipFill>
        <p:spPr>
          <a:xfrm>
            <a:off x="4976540" y="3339791"/>
            <a:ext cx="2730546" cy="2042890"/>
          </a:xfrm>
          <a:prstGeom prst="rect">
            <a:avLst/>
          </a:prstGeom>
        </p:spPr>
      </p:pic>
    </p:spTree>
    <p:extLst>
      <p:ext uri="{BB962C8B-B14F-4D97-AF65-F5344CB8AC3E}">
        <p14:creationId xmlns:p14="http://schemas.microsoft.com/office/powerpoint/2010/main" val="287582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80321" y="753228"/>
            <a:ext cx="3891679" cy="1080938"/>
          </a:xfrm>
        </p:spPr>
        <p:txBody>
          <a:bodyPr/>
          <a:lstStyle/>
          <a:p>
            <a:r>
              <a:rPr lang="fr-FR" dirty="0" smtClean="0"/>
              <a:t>Plan de situation</a:t>
            </a:r>
            <a:endParaRPr lang="fr-FR" dirty="0"/>
          </a:p>
        </p:txBody>
      </p:sp>
      <p:sp>
        <p:nvSpPr>
          <p:cNvPr id="7" name="Rectangle 6"/>
          <p:cNvSpPr/>
          <p:nvPr/>
        </p:nvSpPr>
        <p:spPr>
          <a:xfrm>
            <a:off x="134983" y="2154759"/>
            <a:ext cx="5482046" cy="147732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fr-FR" b="1" dirty="0"/>
              <a:t>Le plan de situation : </a:t>
            </a:r>
            <a:r>
              <a:rPr lang="fr-FR" dirty="0"/>
              <a:t>permet de visualiser votre parcelle au sein de la commune. Il utilise donc une échelle plus élevée et permet une vue plus globale, alors que le plan de masse fournit des informations précises sur le terrain. </a:t>
            </a:r>
          </a:p>
        </p:txBody>
      </p:sp>
      <p:pic>
        <p:nvPicPr>
          <p:cNvPr id="8" name="Image 7"/>
          <p:cNvPicPr>
            <a:picLocks noChangeAspect="1"/>
          </p:cNvPicPr>
          <p:nvPr/>
        </p:nvPicPr>
        <p:blipFill>
          <a:blip r:embed="rId2"/>
          <a:stretch>
            <a:fillRect/>
          </a:stretch>
        </p:blipFill>
        <p:spPr>
          <a:xfrm>
            <a:off x="8972278" y="0"/>
            <a:ext cx="3219722" cy="4559126"/>
          </a:xfrm>
          <a:prstGeom prst="rect">
            <a:avLst/>
          </a:prstGeom>
        </p:spPr>
      </p:pic>
      <p:pic>
        <p:nvPicPr>
          <p:cNvPr id="9" name="Image 8"/>
          <p:cNvPicPr>
            <a:picLocks noChangeAspect="1"/>
          </p:cNvPicPr>
          <p:nvPr/>
        </p:nvPicPr>
        <p:blipFill>
          <a:blip r:embed="rId3"/>
          <a:stretch>
            <a:fillRect/>
          </a:stretch>
        </p:blipFill>
        <p:spPr>
          <a:xfrm>
            <a:off x="228642" y="3759058"/>
            <a:ext cx="5294727" cy="2965047"/>
          </a:xfrm>
          <a:prstGeom prst="rect">
            <a:avLst/>
          </a:prstGeom>
        </p:spPr>
      </p:pic>
      <p:pic>
        <p:nvPicPr>
          <p:cNvPr id="10" name="Image 9"/>
          <p:cNvPicPr>
            <a:picLocks noChangeAspect="1"/>
          </p:cNvPicPr>
          <p:nvPr/>
        </p:nvPicPr>
        <p:blipFill>
          <a:blip r:embed="rId4"/>
          <a:stretch>
            <a:fillRect/>
          </a:stretch>
        </p:blipFill>
        <p:spPr>
          <a:xfrm>
            <a:off x="5523369" y="3759058"/>
            <a:ext cx="5271195" cy="2965047"/>
          </a:xfrm>
          <a:prstGeom prst="rect">
            <a:avLst/>
          </a:prstGeom>
        </p:spPr>
      </p:pic>
    </p:spTree>
    <p:extLst>
      <p:ext uri="{BB962C8B-B14F-4D97-AF65-F5344CB8AC3E}">
        <p14:creationId xmlns:p14="http://schemas.microsoft.com/office/powerpoint/2010/main" val="207074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 y="655044"/>
            <a:ext cx="10450286" cy="1200329"/>
          </a:xfrm>
          <a:prstGeom prst="rect">
            <a:avLst/>
          </a:prstGeom>
        </p:spPr>
        <p:txBody>
          <a:bodyPr wrap="square">
            <a:spAutoFit/>
          </a:bodyPr>
          <a:lstStyle/>
          <a:p>
            <a:pPr algn="just"/>
            <a:r>
              <a:rPr lang="fr-FR" dirty="0"/>
              <a:t>C’est un document qui précise la situation géographique d’un lieu. Il est, en particulier, exigé dans un dossier de demande de permis de construire, de déclaration préalable, de certificat </a:t>
            </a:r>
            <a:r>
              <a:rPr lang="fr-FR" dirty="0" smtClean="0"/>
              <a:t>d’urbanisme. Le </a:t>
            </a:r>
            <a:r>
              <a:rPr lang="fr-FR" dirty="0"/>
              <a:t>plan de situation comme son nom l’indique, sert à situer le projet et </a:t>
            </a:r>
            <a:r>
              <a:rPr lang="fr-FR" dirty="0" smtClean="0"/>
              <a:t>voir </a:t>
            </a:r>
            <a:r>
              <a:rPr lang="fr-FR" dirty="0"/>
              <a:t>un peu ce qu’il y a autour.</a:t>
            </a:r>
          </a:p>
        </p:txBody>
      </p:sp>
      <p:pic>
        <p:nvPicPr>
          <p:cNvPr id="5" name="Image 4"/>
          <p:cNvPicPr>
            <a:picLocks noChangeAspect="1"/>
          </p:cNvPicPr>
          <p:nvPr/>
        </p:nvPicPr>
        <p:blipFill>
          <a:blip r:embed="rId2"/>
          <a:stretch>
            <a:fillRect/>
          </a:stretch>
        </p:blipFill>
        <p:spPr>
          <a:xfrm>
            <a:off x="705395" y="1855373"/>
            <a:ext cx="7445828" cy="4857239"/>
          </a:xfrm>
          <a:prstGeom prst="rect">
            <a:avLst/>
          </a:prstGeom>
        </p:spPr>
      </p:pic>
      <p:sp>
        <p:nvSpPr>
          <p:cNvPr id="2" name="Rectangle 1"/>
          <p:cNvSpPr/>
          <p:nvPr/>
        </p:nvSpPr>
        <p:spPr>
          <a:xfrm>
            <a:off x="8269941" y="2993461"/>
            <a:ext cx="3805518" cy="1477328"/>
          </a:xfrm>
          <a:prstGeom prst="rect">
            <a:avLst/>
          </a:prstGeom>
        </p:spPr>
        <p:txBody>
          <a:bodyPr wrap="square">
            <a:spAutoFit/>
          </a:bodyPr>
          <a:lstStyle/>
          <a:p>
            <a:pPr algn="just"/>
            <a:r>
              <a:rPr lang="fr-FR" dirty="0">
                <a:cs typeface="Arial" panose="020B0604020202020204"/>
              </a:rPr>
              <a:t>Le plan de situation : sert à repérer la parcelle dans son environnement urbain (échelle entre 1/5000e (1 cm = 50 m) à 1/25000e (1 cm = 250 m).</a:t>
            </a:r>
            <a:endParaRPr lang="fr-FR" dirty="0"/>
          </a:p>
        </p:txBody>
      </p:sp>
    </p:spTree>
    <p:extLst>
      <p:ext uri="{BB962C8B-B14F-4D97-AF65-F5344CB8AC3E}">
        <p14:creationId xmlns:p14="http://schemas.microsoft.com/office/powerpoint/2010/main" val="313258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118619" y="4724678"/>
            <a:ext cx="5067336" cy="1090789"/>
          </a:xfrm>
        </p:spPr>
        <p:txBody>
          <a:bodyPr>
            <a:normAutofit/>
          </a:bodyPr>
          <a:lstStyle/>
          <a:p>
            <a:r>
              <a:rPr lang="fr-FR" sz="2800" dirty="0" smtClean="0"/>
              <a:t>Définition et caractéristiques</a:t>
            </a:r>
            <a:endParaRPr lang="fr-FR" sz="2800" dirty="0"/>
          </a:p>
        </p:txBody>
      </p:sp>
      <p:pic>
        <p:nvPicPr>
          <p:cNvPr id="10" name="Image 9"/>
          <p:cNvPicPr>
            <a:picLocks noChangeAspect="1"/>
          </p:cNvPicPr>
          <p:nvPr/>
        </p:nvPicPr>
        <p:blipFill>
          <a:blip r:embed="rId2"/>
          <a:stretch>
            <a:fillRect/>
          </a:stretch>
        </p:blipFill>
        <p:spPr>
          <a:xfrm>
            <a:off x="0" y="0"/>
            <a:ext cx="7063483" cy="4572000"/>
          </a:xfrm>
          <a:prstGeom prst="rect">
            <a:avLst/>
          </a:prstGeom>
        </p:spPr>
      </p:pic>
      <p:sp>
        <p:nvSpPr>
          <p:cNvPr id="11" name="Rectangle 10"/>
          <p:cNvSpPr/>
          <p:nvPr/>
        </p:nvSpPr>
        <p:spPr>
          <a:xfrm>
            <a:off x="7063483" y="892854"/>
            <a:ext cx="5114926"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fr-FR" dirty="0"/>
              <a:t>Un plan de masse est une représentation graphique, vue de dessus, qui détaille l’ensemble d’un projet de construction ou d’aménagement sur un terrain. Il met en évidence les bâtiments, les voies d’accès, les espaces verts et toutes autres caractéristiques pertinentes du site.</a:t>
            </a:r>
          </a:p>
        </p:txBody>
      </p:sp>
      <p:sp>
        <p:nvSpPr>
          <p:cNvPr id="12" name="Rectangle 11"/>
          <p:cNvSpPr/>
          <p:nvPr/>
        </p:nvSpPr>
        <p:spPr>
          <a:xfrm>
            <a:off x="6082409" y="4255980"/>
            <a:ext cx="6096000" cy="258532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r>
              <a:rPr lang="fr-FR" dirty="0"/>
              <a:t>c’est la représentation graphique en </a:t>
            </a:r>
            <a:r>
              <a:rPr lang="fr-FR" dirty="0" smtClean="0"/>
              <a:t>deux </a:t>
            </a:r>
            <a:r>
              <a:rPr lang="fr-FR" dirty="0"/>
              <a:t>dimensions de votre bien vu d’avion. Lors de toute démarche de demande de permis de construire, de déclaration préalable de travaux ou de demande de raccordement aux réseaux publics, ce type de plan vous sera demandé sous deux versions :</a:t>
            </a:r>
          </a:p>
          <a:p>
            <a:pPr algn="just"/>
            <a:endParaRPr lang="fr-FR" dirty="0"/>
          </a:p>
          <a:p>
            <a:pPr algn="just"/>
            <a:r>
              <a:rPr lang="fr-FR" dirty="0"/>
              <a:t>    Le terrain dans l’état actuel des choses.</a:t>
            </a:r>
          </a:p>
          <a:p>
            <a:pPr algn="just"/>
            <a:r>
              <a:rPr lang="fr-FR" dirty="0"/>
              <a:t>    Le terrain avec les modifications à venir.</a:t>
            </a:r>
          </a:p>
        </p:txBody>
      </p:sp>
      <p:sp>
        <p:nvSpPr>
          <p:cNvPr id="6" name="Titre 4"/>
          <p:cNvSpPr>
            <a:spLocks noGrp="1"/>
          </p:cNvSpPr>
          <p:nvPr>
            <p:ph type="title"/>
          </p:nvPr>
        </p:nvSpPr>
        <p:spPr>
          <a:xfrm>
            <a:off x="7184570" y="8648"/>
            <a:ext cx="3891679" cy="1080938"/>
          </a:xfrm>
        </p:spPr>
        <p:txBody>
          <a:bodyPr/>
          <a:lstStyle/>
          <a:p>
            <a:r>
              <a:rPr lang="fr-FR" dirty="0" smtClean="0"/>
              <a:t>Plan de masse</a:t>
            </a:r>
            <a:endParaRPr lang="fr-FR" dirty="0"/>
          </a:p>
        </p:txBody>
      </p:sp>
    </p:spTree>
    <p:extLst>
      <p:ext uri="{BB962C8B-B14F-4D97-AF65-F5344CB8AC3E}">
        <p14:creationId xmlns:p14="http://schemas.microsoft.com/office/powerpoint/2010/main" val="122561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6D53C3-1DE0-B706-6580-FD7994F4B8B8}"/>
              </a:ext>
            </a:extLst>
          </p:cNvPr>
          <p:cNvSpPr>
            <a:spLocks noGrp="1"/>
          </p:cNvSpPr>
          <p:nvPr>
            <p:ph idx="1"/>
          </p:nvPr>
        </p:nvSpPr>
        <p:spPr>
          <a:xfrm>
            <a:off x="572714" y="2408592"/>
            <a:ext cx="10643255" cy="3130059"/>
          </a:xfrm>
        </p:spPr>
        <p:txBody>
          <a:bodyPr>
            <a:normAutofit/>
          </a:bodyPr>
          <a:lstStyle/>
          <a:p>
            <a:pPr marL="344170" indent="-344170" algn="just"/>
            <a:r>
              <a:rPr lang="fr-FR" sz="2800" dirty="0">
                <a:ea typeface="+mn-lt"/>
                <a:cs typeface="+mn-lt"/>
              </a:rPr>
              <a:t>Il faut différencier deux types de plans de masse :</a:t>
            </a:r>
            <a:endParaRPr lang="fr-FR" sz="2800" dirty="0">
              <a:cs typeface="Arial" panose="020B0604020202020204"/>
            </a:endParaRPr>
          </a:p>
          <a:p>
            <a:pPr marL="344170" indent="-344170" algn="just"/>
            <a:r>
              <a:rPr lang="fr-FR" sz="2800" dirty="0">
                <a:ea typeface="+mn-lt"/>
                <a:cs typeface="+mn-lt"/>
              </a:rPr>
              <a:t>Le plan de masse initial : représentant l'état initial d'un terrain (</a:t>
            </a:r>
            <a:r>
              <a:rPr lang="fr-FR" sz="2800" b="1" dirty="0">
                <a:ea typeface="+mn-lt"/>
                <a:cs typeface="+mn-lt"/>
              </a:rPr>
              <a:t>constructions</a:t>
            </a:r>
            <a:r>
              <a:rPr lang="fr-FR" sz="2800" dirty="0">
                <a:ea typeface="+mn-lt"/>
                <a:cs typeface="+mn-lt"/>
              </a:rPr>
              <a:t> ou </a:t>
            </a:r>
            <a:r>
              <a:rPr lang="fr-FR" sz="2800" b="1" dirty="0">
                <a:ea typeface="+mn-lt"/>
                <a:cs typeface="+mn-lt"/>
              </a:rPr>
              <a:t>aménagements existants.)</a:t>
            </a:r>
            <a:endParaRPr lang="fr-FR" sz="2800" dirty="0"/>
          </a:p>
          <a:p>
            <a:pPr marL="344170" indent="-344170" algn="just"/>
            <a:r>
              <a:rPr lang="fr-FR" sz="2800" dirty="0">
                <a:ea typeface="+mn-lt"/>
                <a:cs typeface="+mn-lt"/>
              </a:rPr>
              <a:t>Le plan de masse projeté : représentant </a:t>
            </a:r>
            <a:r>
              <a:rPr lang="fr-FR" sz="2800" b="1" dirty="0">
                <a:ea typeface="+mn-lt"/>
                <a:cs typeface="+mn-lt"/>
              </a:rPr>
              <a:t> l'état futur du terrain</a:t>
            </a:r>
            <a:r>
              <a:rPr lang="fr-FR" sz="2800" dirty="0">
                <a:ea typeface="+mn-lt"/>
                <a:cs typeface="+mn-lt"/>
              </a:rPr>
              <a:t> et </a:t>
            </a:r>
            <a:r>
              <a:rPr lang="fr-FR" sz="2800" dirty="0" smtClean="0">
                <a:ea typeface="+mn-lt"/>
                <a:cs typeface="+mn-lt"/>
              </a:rPr>
              <a:t>intégrant </a:t>
            </a:r>
            <a:r>
              <a:rPr lang="fr-FR" sz="2800" dirty="0">
                <a:ea typeface="+mn-lt"/>
                <a:cs typeface="+mn-lt"/>
              </a:rPr>
              <a:t>des éventuelles constructions, démolitions ou modifications.</a:t>
            </a:r>
            <a:endParaRPr lang="fr-FR" sz="2800" dirty="0"/>
          </a:p>
          <a:p>
            <a:pPr marL="344170" indent="-344170"/>
            <a:endParaRPr lang="fr-FR" sz="2800" dirty="0">
              <a:cs typeface="Arial"/>
            </a:endParaRPr>
          </a:p>
        </p:txBody>
      </p:sp>
      <p:sp>
        <p:nvSpPr>
          <p:cNvPr id="4" name="Titre 3"/>
          <p:cNvSpPr>
            <a:spLocks noGrp="1"/>
          </p:cNvSpPr>
          <p:nvPr>
            <p:ph type="title"/>
          </p:nvPr>
        </p:nvSpPr>
        <p:spPr/>
        <p:txBody>
          <a:bodyPr/>
          <a:lstStyle/>
          <a:p>
            <a:r>
              <a:rPr lang="fr-FR" dirty="0" smtClean="0"/>
              <a:t>Types de plans de masse</a:t>
            </a:r>
            <a:endParaRPr lang="fr-FR" dirty="0"/>
          </a:p>
        </p:txBody>
      </p:sp>
    </p:spTree>
    <p:extLst>
      <p:ext uri="{BB962C8B-B14F-4D97-AF65-F5344CB8AC3E}">
        <p14:creationId xmlns:p14="http://schemas.microsoft.com/office/powerpoint/2010/main" val="270478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339005" y="178072"/>
            <a:ext cx="2795451" cy="1824707"/>
          </a:xfrm>
          <a:prstGeom prst="rect">
            <a:avLst/>
          </a:prstGeom>
        </p:spPr>
      </p:pic>
      <p:sp>
        <p:nvSpPr>
          <p:cNvPr id="2" name="Rectangle 1"/>
          <p:cNvSpPr/>
          <p:nvPr/>
        </p:nvSpPr>
        <p:spPr>
          <a:xfrm>
            <a:off x="5869578" y="859611"/>
            <a:ext cx="6096000" cy="258532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r>
              <a:rPr lang="fr-FR" dirty="0"/>
              <a:t>Le code de l’urbanisme n’exige pas d’échelle particulière. C’est donc plutôt votre terrain (dimensions et forme) qui vous aidera à choisir l’échelle la plus adaptée. Les informations obligatoires (cotes dans les 3 dimensions, accès, surfaces…) de votre plan de masse doit être parfaitement lisible. L’échelle de dessin la plus commune d’un plan de masse est le 1/200ème et ne doit pas dépasser le 1/500ème. Il est très important que vous utilisez une échelle conventionnelle.</a:t>
            </a:r>
          </a:p>
        </p:txBody>
      </p:sp>
      <p:sp>
        <p:nvSpPr>
          <p:cNvPr id="3" name="Rectangle 2"/>
          <p:cNvSpPr/>
          <p:nvPr/>
        </p:nvSpPr>
        <p:spPr>
          <a:xfrm>
            <a:off x="1541540" y="2234872"/>
            <a:ext cx="2390380" cy="542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L’orientation </a:t>
            </a:r>
            <a:endParaRPr lang="fr-FR" dirty="0"/>
          </a:p>
        </p:txBody>
      </p:sp>
      <p:sp>
        <p:nvSpPr>
          <p:cNvPr id="9" name="Rectangle 8"/>
          <p:cNvSpPr/>
          <p:nvPr/>
        </p:nvSpPr>
        <p:spPr>
          <a:xfrm>
            <a:off x="7820422" y="178072"/>
            <a:ext cx="2390380" cy="542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L’échelle </a:t>
            </a:r>
            <a:endParaRPr lang="fr-FR" dirty="0"/>
          </a:p>
        </p:txBody>
      </p:sp>
      <p:pic>
        <p:nvPicPr>
          <p:cNvPr id="10" name="Image 9"/>
          <p:cNvPicPr>
            <a:picLocks noChangeAspect="1"/>
          </p:cNvPicPr>
          <p:nvPr/>
        </p:nvPicPr>
        <p:blipFill>
          <a:blip r:embed="rId3"/>
          <a:stretch>
            <a:fillRect/>
          </a:stretch>
        </p:blipFill>
        <p:spPr>
          <a:xfrm>
            <a:off x="142695" y="3009863"/>
            <a:ext cx="5370949" cy="3706921"/>
          </a:xfrm>
          <a:prstGeom prst="rect">
            <a:avLst/>
          </a:prstGeom>
        </p:spPr>
      </p:pic>
      <p:sp>
        <p:nvSpPr>
          <p:cNvPr id="12" name="Rectangle 11"/>
          <p:cNvSpPr/>
          <p:nvPr/>
        </p:nvSpPr>
        <p:spPr>
          <a:xfrm>
            <a:off x="5869578" y="4307452"/>
            <a:ext cx="6096000" cy="203132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just"/>
            <a:r>
              <a:rPr lang="fr-FR" dirty="0"/>
              <a:t>Le plan de masse n’étant pas un document préétabli, il n’est pas possible d’en faire la demande. Il devra être dessiné en fonction de votre situation. Mais si vous voulez le faire vous-même, pour vous aider et avoir une base de départ, vous pouvez demander un extrait cadastral auprès de l’administration cadastrale de votre commune</a:t>
            </a:r>
          </a:p>
        </p:txBody>
      </p:sp>
      <p:sp>
        <p:nvSpPr>
          <p:cNvPr id="13" name="Flèche droite 12"/>
          <p:cNvSpPr/>
          <p:nvPr/>
        </p:nvSpPr>
        <p:spPr>
          <a:xfrm>
            <a:off x="4415246" y="1090425"/>
            <a:ext cx="1319348" cy="424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8792423" y="3444934"/>
            <a:ext cx="446378" cy="862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4433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8491" y="539079"/>
            <a:ext cx="11517086" cy="646331"/>
          </a:xfrm>
          <a:prstGeom prst="rect">
            <a:avLst/>
          </a:prstGeom>
        </p:spPr>
        <p:txBody>
          <a:bodyPr wrap="square">
            <a:spAutoFit/>
          </a:bodyPr>
          <a:lstStyle/>
          <a:p>
            <a:r>
              <a:rPr lang="fr-FR" dirty="0" smtClean="0"/>
              <a:t>Le plan de masse </a:t>
            </a:r>
            <a:r>
              <a:rPr lang="fr-FR" dirty="0"/>
              <a:t>joue un rôle essentiel dans le respect des normes et règles d’urbanisme, car il présente :</a:t>
            </a:r>
          </a:p>
          <a:p>
            <a:endParaRPr lang="fr-FR" dirty="0"/>
          </a:p>
        </p:txBody>
      </p:sp>
      <p:sp>
        <p:nvSpPr>
          <p:cNvPr id="10" name="Rectangle 9"/>
          <p:cNvSpPr/>
          <p:nvPr/>
        </p:nvSpPr>
        <p:spPr>
          <a:xfrm>
            <a:off x="780267" y="1309201"/>
            <a:ext cx="10366503"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a:t>les dimensions des équipements ou composants existants et proposés ;</a:t>
            </a:r>
          </a:p>
        </p:txBody>
      </p:sp>
      <p:sp>
        <p:nvSpPr>
          <p:cNvPr id="11" name="Rectangle 10"/>
          <p:cNvSpPr/>
          <p:nvPr/>
        </p:nvSpPr>
        <p:spPr>
          <a:xfrm>
            <a:off x="2203980" y="1875517"/>
            <a:ext cx="8942791"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a:t>la délimitation des parcelles ;</a:t>
            </a:r>
          </a:p>
        </p:txBody>
      </p:sp>
      <p:sp>
        <p:nvSpPr>
          <p:cNvPr id="12" name="Rectangle 11"/>
          <p:cNvSpPr/>
          <p:nvPr/>
        </p:nvSpPr>
        <p:spPr>
          <a:xfrm>
            <a:off x="3220444" y="2478322"/>
            <a:ext cx="792632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a:t>les agencements extérieurs et intérieurs ;</a:t>
            </a:r>
          </a:p>
        </p:txBody>
      </p:sp>
      <p:sp>
        <p:nvSpPr>
          <p:cNvPr id="13" name="Rectangle 12"/>
          <p:cNvSpPr/>
          <p:nvPr/>
        </p:nvSpPr>
        <p:spPr>
          <a:xfrm>
            <a:off x="4088675" y="3095236"/>
            <a:ext cx="705809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a:t>les plans de préservation ou d’enlèvement de la végétation ;</a:t>
            </a:r>
          </a:p>
        </p:txBody>
      </p:sp>
      <p:sp>
        <p:nvSpPr>
          <p:cNvPr id="14" name="Rectangle 13"/>
          <p:cNvSpPr/>
          <p:nvPr/>
        </p:nvSpPr>
        <p:spPr>
          <a:xfrm>
            <a:off x="5487250" y="3703195"/>
            <a:ext cx="5659521"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a:t>les réseaux d’utilité publique proposés.</a:t>
            </a:r>
          </a:p>
        </p:txBody>
      </p:sp>
      <p:sp>
        <p:nvSpPr>
          <p:cNvPr id="23" name="Accolade ouvrante 22"/>
          <p:cNvSpPr/>
          <p:nvPr/>
        </p:nvSpPr>
        <p:spPr>
          <a:xfrm rot="10800000">
            <a:off x="11146770" y="1414829"/>
            <a:ext cx="406002" cy="2504028"/>
          </a:xfrm>
          <a:prstGeom prst="leftBrace">
            <a:avLst>
              <a:gd name="adj1" fmla="val 50160"/>
              <a:gd name="adj2" fmla="val 50000"/>
            </a:avLst>
          </a:prstGeom>
          <a:ln w="38100"/>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24" name="Rectangle 23"/>
          <p:cNvSpPr/>
          <p:nvPr/>
        </p:nvSpPr>
        <p:spPr>
          <a:xfrm>
            <a:off x="357050" y="4887574"/>
            <a:ext cx="9910355" cy="707886"/>
          </a:xfrm>
          <a:prstGeom prst="rect">
            <a:avLst/>
          </a:prstGeom>
        </p:spPr>
        <p:txBody>
          <a:bodyPr wrap="square">
            <a:spAutoFit/>
          </a:bodyPr>
          <a:lstStyle/>
          <a:p>
            <a:r>
              <a:rPr lang="fr-FR" sz="2000" dirty="0"/>
              <a:t>Il est demandé de préciser l’emplacement des entrées, des sorties, des voies d’accès et des chemins piétonniers afin de faciliter les déplacements sur le site.</a:t>
            </a:r>
          </a:p>
        </p:txBody>
      </p:sp>
    </p:spTree>
    <p:extLst>
      <p:ext uri="{BB962C8B-B14F-4D97-AF65-F5344CB8AC3E}">
        <p14:creationId xmlns:p14="http://schemas.microsoft.com/office/powerpoint/2010/main" val="3258198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Rouge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202</TotalTime>
  <Words>823</Words>
  <Application>Microsoft Office PowerPoint</Application>
  <PresentationFormat>Grand écran</PresentationFormat>
  <Paragraphs>55</Paragraphs>
  <Slides>12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Arial</vt:lpstr>
      <vt:lpstr>Trebuchet MS</vt:lpstr>
      <vt:lpstr>Berlin</vt:lpstr>
      <vt:lpstr>PLAN DE MASSE</vt:lpstr>
      <vt:lpstr>Introduction</vt:lpstr>
      <vt:lpstr>Présentation PowerPoint</vt:lpstr>
      <vt:lpstr>Plan de situation</vt:lpstr>
      <vt:lpstr>Présentation PowerPoint</vt:lpstr>
      <vt:lpstr>Plan de masse</vt:lpstr>
      <vt:lpstr>Types de plans de masse</vt:lpstr>
      <vt:lpstr>Présentation PowerPoint</vt:lpstr>
      <vt:lpstr>Présentation PowerPoint</vt:lpstr>
      <vt:lpstr>Présentation PowerPoint</vt:lpstr>
      <vt:lpstr>Présentation PowerPoint</vt:lpstr>
      <vt:lpstr>Plan d’ensemble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PLANS COUPES ET FACADES</dc:title>
  <dc:creator>HP</dc:creator>
  <cp:lastModifiedBy>HP</cp:lastModifiedBy>
  <cp:revision>37</cp:revision>
  <dcterms:created xsi:type="dcterms:W3CDTF">2022-11-13T17:51:18Z</dcterms:created>
  <dcterms:modified xsi:type="dcterms:W3CDTF">2025-02-25T17:58:51Z</dcterms:modified>
</cp:coreProperties>
</file>