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369" r:id="rId3"/>
    <p:sldId id="372" r:id="rId5"/>
    <p:sldId id="374" r:id="rId6"/>
    <p:sldId id="278" r:id="rId7"/>
    <p:sldId id="373" r:id="rId8"/>
    <p:sldId id="375" r:id="rId9"/>
    <p:sldId id="280" r:id="rId10"/>
    <p:sldId id="276" r:id="rId11"/>
    <p:sldId id="286" r:id="rId12"/>
    <p:sldId id="466" r:id="rId13"/>
    <p:sldId id="470" r:id="rId14"/>
    <p:sldId id="471" r:id="rId15"/>
    <p:sldId id="357" r:id="rId16"/>
    <p:sldId id="453" r:id="rId17"/>
    <p:sldId id="454" r:id="rId18"/>
    <p:sldId id="459" r:id="rId19"/>
    <p:sldId id="460" r:id="rId20"/>
    <p:sldId id="261" r:id="rId21"/>
    <p:sldId id="378" r:id="rId22"/>
    <p:sldId id="262" r:id="rId23"/>
    <p:sldId id="268" r:id="rId24"/>
    <p:sldId id="263" r:id="rId25"/>
    <p:sldId id="379" r:id="rId26"/>
    <p:sldId id="380" r:id="rId27"/>
    <p:sldId id="381" r:id="rId28"/>
    <p:sldId id="382" r:id="rId29"/>
    <p:sldId id="383" r:id="rId30"/>
    <p:sldId id="384" r:id="rId31"/>
    <p:sldId id="385" r:id="rId32"/>
    <p:sldId id="386" r:id="rId33"/>
    <p:sldId id="411" r:id="rId34"/>
    <p:sldId id="412" r:id="rId35"/>
    <p:sldId id="413" r:id="rId36"/>
    <p:sldId id="414" r:id="rId37"/>
    <p:sldId id="415" r:id="rId38"/>
    <p:sldId id="416" r:id="rId39"/>
    <p:sldId id="417" r:id="rId40"/>
    <p:sldId id="418" r:id="rId41"/>
    <p:sldId id="419" r:id="rId42"/>
    <p:sldId id="284" r:id="rId43"/>
    <p:sldId id="387" r:id="rId44"/>
    <p:sldId id="408" r:id="rId45"/>
    <p:sldId id="409" r:id="rId46"/>
    <p:sldId id="464"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1"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2FDB2607-1784-4EEB-B798-7EB5836EED8A}">
        <p14:showMediaCtrls xmlns:p14="http://schemas.microsoft.com/office/powerpoint/2010/main" val="1"/>
      </p:ext>
    </p:extLst>
  </p:showPr>
  <p:clrMru>
    <a:srgbClr val="000000"/>
    <a:srgbClr val="EEE917"/>
    <a:srgbClr val="C4D393"/>
    <a:srgbClr val="99FF66"/>
    <a:srgbClr val="660033"/>
    <a:srgbClr val="5D7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12" autoAdjust="0"/>
    <p:restoredTop sz="94660" autoAdjust="0"/>
  </p:normalViewPr>
  <p:slideViewPr>
    <p:cSldViewPr snapToGrid="0" showGuides="1">
      <p:cViewPr>
        <p:scale>
          <a:sx n="67" d="100"/>
          <a:sy n="67" d="100"/>
        </p:scale>
        <p:origin x="-786" y="-234"/>
      </p:cViewPr>
      <p:guideLst>
        <p:guide orient="horz" pos="2121"/>
        <p:guide pos="383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4E4C81-061D-4C39-BED1-2DE690CD3154}" type="doc">
      <dgm:prSet loTypeId="urn:microsoft.com/office/officeart/2005/8/layout/hierarchy6" loCatId="hierarchy" qsTypeId="urn:microsoft.com/office/officeart/2005/8/quickstyle/simple3#1" qsCatId="simple" csTypeId="urn:microsoft.com/office/officeart/2005/8/colors/accent1_2#1" csCatId="accent1" phldr="1"/>
      <dgm:spPr/>
      <dgm:t>
        <a:bodyPr/>
        <a:lstStyle/>
        <a:p>
          <a:endParaRPr lang="fr-FR"/>
        </a:p>
      </dgm:t>
    </dgm:pt>
    <dgm:pt modelId="{C44617E2-1E0E-440D-8FC2-A0DE3B013EE7}">
      <dgm:prSet phldrT="[Texte]" custT="1"/>
      <dgm:spPr/>
      <dgm:t>
        <a:bodyPr/>
        <a:lstStyle/>
        <a:p>
          <a:r>
            <a:rPr lang="fr-FR" sz="2000" b="1" dirty="0" smtClean="0">
              <a:latin typeface="Times New Roman" panose="02020603050405020304" pitchFamily="18" charset="0"/>
              <a:cs typeface="Times New Roman" panose="02020603050405020304" pitchFamily="18" charset="0"/>
            </a:rPr>
            <a:t>Savon</a:t>
          </a:r>
          <a:r>
            <a:rPr lang="fr-FR" sz="2000" b="1" dirty="0" smtClean="0"/>
            <a:t> </a:t>
          </a:r>
          <a:endParaRPr lang="fr-FR" sz="2000" b="1" dirty="0"/>
        </a:p>
      </dgm:t>
    </dgm:pt>
    <dgm:pt modelId="{F5BB7FB2-4988-4334-B554-FAC0553A3E68}" cxnId="{3D8B5493-9876-4416-96BC-3CAE3F519F45}" type="parTrans">
      <dgm:prSet/>
      <dgm:spPr/>
      <dgm:t>
        <a:bodyPr/>
        <a:lstStyle/>
        <a:p>
          <a:endParaRPr lang="fr-FR"/>
        </a:p>
      </dgm:t>
    </dgm:pt>
    <dgm:pt modelId="{5E7DADDB-F47B-4209-92EB-3CCCFB255DDC}" cxnId="{3D8B5493-9876-4416-96BC-3CAE3F519F45}" type="sibTrans">
      <dgm:prSet/>
      <dgm:spPr/>
      <dgm:t>
        <a:bodyPr/>
        <a:lstStyle/>
        <a:p>
          <a:endParaRPr lang="fr-FR"/>
        </a:p>
      </dgm:t>
    </dgm:pt>
    <dgm:pt modelId="{7628CE35-1361-4156-9604-9094B5336E0E}">
      <dgm:prSet phldrT="[Texte]" custT="1"/>
      <dgm:spPr/>
      <dgm:t>
        <a:bodyPr/>
        <a:lstStyle/>
        <a:p>
          <a:r>
            <a:rPr lang="fr-FR" sz="2000" b="1" dirty="0" smtClean="0">
              <a:latin typeface="Times New Roman" panose="02020603050405020304" pitchFamily="18" charset="0"/>
              <a:cs typeface="Times New Roman" panose="02020603050405020304" pitchFamily="18" charset="0"/>
            </a:rPr>
            <a:t>Huile végétale/corps gras  </a:t>
          </a:r>
          <a:endParaRPr lang="fr-FR" sz="2000" b="1" dirty="0">
            <a:latin typeface="Times New Roman" panose="02020603050405020304" pitchFamily="18" charset="0"/>
            <a:cs typeface="Times New Roman" panose="02020603050405020304" pitchFamily="18" charset="0"/>
          </a:endParaRPr>
        </a:p>
      </dgm:t>
    </dgm:pt>
    <dgm:pt modelId="{68BFA514-24D9-46D9-8E96-16FE5CF11F80}" cxnId="{2E0FFE9A-67CC-47A5-AC63-CE860563A7F0}" type="parTrans">
      <dgm:prSet/>
      <dgm:spPr/>
      <dgm:t>
        <a:bodyPr/>
        <a:lstStyle/>
        <a:p>
          <a:endParaRPr lang="fr-FR"/>
        </a:p>
      </dgm:t>
    </dgm:pt>
    <dgm:pt modelId="{317E6EAA-AB72-46ED-8CC8-15A01F6501A3}" cxnId="{2E0FFE9A-67CC-47A5-AC63-CE860563A7F0}" type="sibTrans">
      <dgm:prSet/>
      <dgm:spPr/>
      <dgm:t>
        <a:bodyPr/>
        <a:lstStyle/>
        <a:p>
          <a:endParaRPr lang="fr-FR"/>
        </a:p>
      </dgm:t>
    </dgm:pt>
    <dgm:pt modelId="{8B4F3232-405A-4C81-A477-8080484A70F2}">
      <dgm:prSet phldrT="[Texte]" custT="1"/>
      <dgm:spPr/>
      <dgm:t>
        <a:bodyPr/>
        <a:lstStyle/>
        <a:p>
          <a:r>
            <a:rPr lang="fr-FR" sz="2000" b="1" dirty="0" smtClean="0">
              <a:latin typeface="Times New Roman" panose="02020603050405020304" pitchFamily="18" charset="0"/>
              <a:cs typeface="Times New Roman" panose="02020603050405020304" pitchFamily="18" charset="0"/>
            </a:rPr>
            <a:t>Lessive</a:t>
          </a:r>
          <a:r>
            <a:rPr lang="fr-FR" sz="1300" dirty="0" smtClean="0"/>
            <a:t> </a:t>
          </a:r>
          <a:endParaRPr lang="fr-FR" sz="1300" dirty="0"/>
        </a:p>
      </dgm:t>
    </dgm:pt>
    <dgm:pt modelId="{666676F2-42F8-4347-8F60-AC23513E9C1B}" cxnId="{F749F0B9-2AFD-484B-88A2-C63BA5DCE7D1}" type="parTrans">
      <dgm:prSet/>
      <dgm:spPr/>
      <dgm:t>
        <a:bodyPr/>
        <a:lstStyle/>
        <a:p>
          <a:endParaRPr lang="fr-FR"/>
        </a:p>
      </dgm:t>
    </dgm:pt>
    <dgm:pt modelId="{E1BCF638-030A-4495-AEF1-823363600EF4}" cxnId="{F749F0B9-2AFD-484B-88A2-C63BA5DCE7D1}" type="sibTrans">
      <dgm:prSet/>
      <dgm:spPr/>
      <dgm:t>
        <a:bodyPr/>
        <a:lstStyle/>
        <a:p>
          <a:endParaRPr lang="fr-FR"/>
        </a:p>
      </dgm:t>
    </dgm:pt>
    <dgm:pt modelId="{47A8789E-A887-4A54-AE07-D92EBC5DEC9B}">
      <dgm:prSet custT="1"/>
      <dgm:spPr/>
      <dgm:t>
        <a:bodyPr/>
        <a:lstStyle/>
        <a:p>
          <a:r>
            <a:rPr lang="fr-FR" sz="2000" b="1" dirty="0" smtClean="0">
              <a:latin typeface="Times New Roman" panose="02020603050405020304" pitchFamily="18" charset="0"/>
              <a:cs typeface="Times New Roman" panose="02020603050405020304" pitchFamily="18" charset="0"/>
            </a:rPr>
            <a:t>Additifs</a:t>
          </a:r>
          <a:endParaRPr lang="fr-FR" sz="2000" b="1" dirty="0">
            <a:latin typeface="Times New Roman" panose="02020603050405020304" pitchFamily="18" charset="0"/>
            <a:cs typeface="Times New Roman" panose="02020603050405020304" pitchFamily="18" charset="0"/>
          </a:endParaRPr>
        </a:p>
      </dgm:t>
    </dgm:pt>
    <dgm:pt modelId="{9DD8BD01-F5CB-43F8-8D56-61CE62053734}" cxnId="{02609F7B-D887-4B02-B068-0F65471595AE}" type="parTrans">
      <dgm:prSet/>
      <dgm:spPr/>
      <dgm:t>
        <a:bodyPr/>
        <a:lstStyle/>
        <a:p>
          <a:endParaRPr lang="fr-FR"/>
        </a:p>
      </dgm:t>
    </dgm:pt>
    <dgm:pt modelId="{D9DCE580-89C3-4561-A195-071798D9FA75}" cxnId="{02609F7B-D887-4B02-B068-0F65471595AE}" type="sibTrans">
      <dgm:prSet/>
      <dgm:spPr/>
      <dgm:t>
        <a:bodyPr/>
        <a:lstStyle/>
        <a:p>
          <a:endParaRPr lang="fr-FR"/>
        </a:p>
      </dgm:t>
    </dgm:pt>
    <dgm:pt modelId="{E02CF1C1-CD74-4A86-8119-04455479A92F}">
      <dgm:prSet custT="1"/>
      <dgm:spPr/>
      <dgm:t>
        <a:bodyPr/>
        <a:lstStyle/>
        <a:p>
          <a:r>
            <a:rPr lang="fr-FR" sz="2000" b="1" dirty="0" smtClean="0">
              <a:latin typeface="Times New Roman" panose="02020603050405020304" pitchFamily="18" charset="0"/>
              <a:cs typeface="Times New Roman" panose="02020603050405020304" pitchFamily="18" charset="0"/>
            </a:rPr>
            <a:t>Catalyseurs</a:t>
          </a:r>
          <a:endParaRPr lang="fr-FR" sz="2000" b="1" dirty="0">
            <a:latin typeface="Times New Roman" panose="02020603050405020304" pitchFamily="18" charset="0"/>
            <a:cs typeface="Times New Roman" panose="02020603050405020304" pitchFamily="18" charset="0"/>
          </a:endParaRPr>
        </a:p>
      </dgm:t>
    </dgm:pt>
    <dgm:pt modelId="{951A161A-9B04-4D0D-AF62-0CB8CE17C1CE}" cxnId="{E0033FF3-6022-46AA-AD0D-58DBBD43D98D}" type="parTrans">
      <dgm:prSet/>
      <dgm:spPr/>
      <dgm:t>
        <a:bodyPr/>
        <a:lstStyle/>
        <a:p>
          <a:endParaRPr lang="fr-FR"/>
        </a:p>
      </dgm:t>
    </dgm:pt>
    <dgm:pt modelId="{3A22248E-CA6E-4C8D-B274-EA1F0D07AA84}" cxnId="{E0033FF3-6022-46AA-AD0D-58DBBD43D98D}" type="sibTrans">
      <dgm:prSet/>
      <dgm:spPr/>
      <dgm:t>
        <a:bodyPr/>
        <a:lstStyle/>
        <a:p>
          <a:endParaRPr lang="fr-FR"/>
        </a:p>
      </dgm:t>
    </dgm:pt>
    <dgm:pt modelId="{C8F8E3AC-398B-4E62-ADD7-C0B7AC8FBAF1}">
      <dgm:prSet custT="1"/>
      <dgm:spPr/>
      <dgm:t>
        <a:bodyPr/>
        <a:lstStyle/>
        <a:p>
          <a:r>
            <a:rPr lang="fr-FR" sz="2000" b="1" dirty="0" smtClean="0">
              <a:latin typeface="Times New Roman" panose="02020603050405020304" pitchFamily="18" charset="0"/>
              <a:cs typeface="Times New Roman" panose="02020603050405020304" pitchFamily="18" charset="0"/>
            </a:rPr>
            <a:t>Charges</a:t>
          </a:r>
          <a:endParaRPr lang="fr-FR" sz="2000" b="1" dirty="0">
            <a:latin typeface="Times New Roman" panose="02020603050405020304" pitchFamily="18" charset="0"/>
            <a:cs typeface="Times New Roman" panose="02020603050405020304" pitchFamily="18" charset="0"/>
          </a:endParaRPr>
        </a:p>
      </dgm:t>
    </dgm:pt>
    <dgm:pt modelId="{A1DC0294-9AE9-46DF-A030-CBA1863B2635}" cxnId="{13EF2412-3CE7-429D-848B-5810E6811C73}" type="parTrans">
      <dgm:prSet/>
      <dgm:spPr/>
      <dgm:t>
        <a:bodyPr/>
        <a:lstStyle/>
        <a:p>
          <a:endParaRPr lang="fr-FR"/>
        </a:p>
      </dgm:t>
    </dgm:pt>
    <dgm:pt modelId="{D856E6D6-1F14-47AA-AC52-78A139C33894}" cxnId="{13EF2412-3CE7-429D-848B-5810E6811C73}" type="sibTrans">
      <dgm:prSet/>
      <dgm:spPr/>
      <dgm:t>
        <a:bodyPr/>
        <a:lstStyle/>
        <a:p>
          <a:endParaRPr lang="fr-FR"/>
        </a:p>
      </dgm:t>
    </dgm:pt>
    <dgm:pt modelId="{789F7862-3033-48BD-A38F-8DA5B0029D81}">
      <dgm:prSet custT="1"/>
      <dgm:spPr/>
      <dgm:t>
        <a:bodyPr/>
        <a:lstStyle/>
        <a:p>
          <a:r>
            <a:rPr lang="fr-FR" sz="2000" b="1" dirty="0" smtClean="0">
              <a:latin typeface="Times New Roman" panose="02020603050405020304" pitchFamily="18" charset="0"/>
              <a:cs typeface="Times New Roman" panose="02020603050405020304" pitchFamily="18" charset="0"/>
            </a:rPr>
            <a:t>Sel</a:t>
          </a:r>
          <a:endParaRPr lang="fr-FR" sz="2000" b="1" dirty="0">
            <a:latin typeface="Times New Roman" panose="02020603050405020304" pitchFamily="18" charset="0"/>
            <a:cs typeface="Times New Roman" panose="02020603050405020304" pitchFamily="18" charset="0"/>
          </a:endParaRPr>
        </a:p>
      </dgm:t>
    </dgm:pt>
    <dgm:pt modelId="{2044150D-0F84-4494-AAB6-E737C7DF32B2}" cxnId="{7FC3F3C1-6765-4828-9D5D-21700D22A8BA}" type="parTrans">
      <dgm:prSet/>
      <dgm:spPr/>
      <dgm:t>
        <a:bodyPr/>
        <a:lstStyle/>
        <a:p>
          <a:endParaRPr lang="fr-FR"/>
        </a:p>
      </dgm:t>
    </dgm:pt>
    <dgm:pt modelId="{DE11AB96-60A4-4617-A831-A62C5834E4EF}" cxnId="{7FC3F3C1-6765-4828-9D5D-21700D22A8BA}" type="sibTrans">
      <dgm:prSet/>
      <dgm:spPr/>
      <dgm:t>
        <a:bodyPr/>
        <a:lstStyle/>
        <a:p>
          <a:endParaRPr lang="fr-FR"/>
        </a:p>
      </dgm:t>
    </dgm:pt>
    <dgm:pt modelId="{8D825302-2D11-4582-96AC-680BE9C75AB8}">
      <dgm:prSet custT="1"/>
      <dgm:spPr/>
      <dgm:t>
        <a:bodyPr/>
        <a:lstStyle/>
        <a:p>
          <a:r>
            <a:rPr lang="fr-FR" sz="2000" b="1" dirty="0" smtClean="0">
              <a:latin typeface="Times New Roman" panose="02020603050405020304" pitchFamily="18" charset="0"/>
              <a:cs typeface="Times New Roman" panose="02020603050405020304" pitchFamily="18" charset="0"/>
            </a:rPr>
            <a:t>Colorants</a:t>
          </a:r>
          <a:endParaRPr lang="fr-FR" sz="2000" b="1" dirty="0">
            <a:latin typeface="Times New Roman" panose="02020603050405020304" pitchFamily="18" charset="0"/>
            <a:cs typeface="Times New Roman" panose="02020603050405020304" pitchFamily="18" charset="0"/>
          </a:endParaRPr>
        </a:p>
      </dgm:t>
    </dgm:pt>
    <dgm:pt modelId="{DE02E710-19E6-4A3D-8985-3422D84FA054}" cxnId="{E3A260D6-908B-447F-814D-A91A24195C03}" type="parTrans">
      <dgm:prSet/>
      <dgm:spPr/>
      <dgm:t>
        <a:bodyPr/>
        <a:lstStyle/>
        <a:p>
          <a:endParaRPr lang="fr-FR"/>
        </a:p>
      </dgm:t>
    </dgm:pt>
    <dgm:pt modelId="{0CAB48E7-187F-486A-B1C3-AFF948D3D182}" cxnId="{E3A260D6-908B-447F-814D-A91A24195C03}" type="sibTrans">
      <dgm:prSet/>
      <dgm:spPr/>
      <dgm:t>
        <a:bodyPr/>
        <a:lstStyle/>
        <a:p>
          <a:endParaRPr lang="fr-FR"/>
        </a:p>
      </dgm:t>
    </dgm:pt>
    <dgm:pt modelId="{23955680-C12C-4C75-851E-CF110427128D}">
      <dgm:prSet custT="1"/>
      <dgm:spPr/>
      <dgm:t>
        <a:bodyPr/>
        <a:lstStyle/>
        <a:p>
          <a:r>
            <a:rPr lang="fr-FR" sz="2000" b="1" dirty="0" smtClean="0">
              <a:latin typeface="Times New Roman" panose="02020603050405020304" pitchFamily="18" charset="0"/>
              <a:cs typeface="Times New Roman" panose="02020603050405020304" pitchFamily="18" charset="0"/>
            </a:rPr>
            <a:t>Parfums</a:t>
          </a:r>
          <a:endParaRPr lang="fr-FR" sz="2000" b="1" dirty="0">
            <a:latin typeface="Times New Roman" panose="02020603050405020304" pitchFamily="18" charset="0"/>
            <a:cs typeface="Times New Roman" panose="02020603050405020304" pitchFamily="18" charset="0"/>
          </a:endParaRPr>
        </a:p>
      </dgm:t>
    </dgm:pt>
    <dgm:pt modelId="{A1B60993-3721-4434-A60C-ECBD23FC2F22}" cxnId="{E3024DA2-2FD5-46E4-B3B3-F5574434F48A}" type="parTrans">
      <dgm:prSet/>
      <dgm:spPr/>
      <dgm:t>
        <a:bodyPr/>
        <a:lstStyle/>
        <a:p>
          <a:endParaRPr lang="fr-FR"/>
        </a:p>
      </dgm:t>
    </dgm:pt>
    <dgm:pt modelId="{E3C15D23-02E7-4B80-B52C-8878514A8CB2}" cxnId="{E3024DA2-2FD5-46E4-B3B3-F5574434F48A}" type="sibTrans">
      <dgm:prSet/>
      <dgm:spPr/>
      <dgm:t>
        <a:bodyPr/>
        <a:lstStyle/>
        <a:p>
          <a:endParaRPr lang="fr-FR"/>
        </a:p>
      </dgm:t>
    </dgm:pt>
    <dgm:pt modelId="{DE4C8E4B-065C-48ED-A903-40B1E1B7242B}" type="pres">
      <dgm:prSet presAssocID="{5C4E4C81-061D-4C39-BED1-2DE690CD3154}" presName="mainComposite" presStyleCnt="0">
        <dgm:presLayoutVars>
          <dgm:chPref val="1"/>
          <dgm:dir/>
          <dgm:animOne val="branch"/>
          <dgm:animLvl val="lvl"/>
          <dgm:resizeHandles val="exact"/>
        </dgm:presLayoutVars>
      </dgm:prSet>
      <dgm:spPr/>
      <dgm:t>
        <a:bodyPr/>
        <a:lstStyle/>
        <a:p>
          <a:endParaRPr lang="fr-FR"/>
        </a:p>
      </dgm:t>
    </dgm:pt>
    <dgm:pt modelId="{F427E2B0-F971-40BA-B37C-9CDB552EC160}" type="pres">
      <dgm:prSet presAssocID="{5C4E4C81-061D-4C39-BED1-2DE690CD3154}" presName="hierFlow" presStyleCnt="0"/>
      <dgm:spPr/>
    </dgm:pt>
    <dgm:pt modelId="{B905A9A2-39D2-4537-B104-FCDF4F9A70C0}" type="pres">
      <dgm:prSet presAssocID="{5C4E4C81-061D-4C39-BED1-2DE690CD3154}" presName="hierChild1" presStyleCnt="0">
        <dgm:presLayoutVars>
          <dgm:chPref val="1"/>
          <dgm:animOne val="branch"/>
          <dgm:animLvl val="lvl"/>
        </dgm:presLayoutVars>
      </dgm:prSet>
      <dgm:spPr/>
    </dgm:pt>
    <dgm:pt modelId="{6598160A-0568-40E0-8D95-7C23D0DFCA3E}" type="pres">
      <dgm:prSet presAssocID="{C44617E2-1E0E-440D-8FC2-A0DE3B013EE7}" presName="Name14" presStyleCnt="0"/>
      <dgm:spPr/>
    </dgm:pt>
    <dgm:pt modelId="{5B9FA0B2-26DF-468B-B2ED-2B131FCD2222}" type="pres">
      <dgm:prSet presAssocID="{C44617E2-1E0E-440D-8FC2-A0DE3B013EE7}" presName="level1Shape" presStyleLbl="node0" presStyleIdx="0" presStyleCnt="1" custScaleX="324960" custScaleY="138369" custLinFactY="-119388" custLinFactNeighborX="-11612" custLinFactNeighborY="-200000">
        <dgm:presLayoutVars>
          <dgm:chPref val="3"/>
        </dgm:presLayoutVars>
      </dgm:prSet>
      <dgm:spPr/>
      <dgm:t>
        <a:bodyPr/>
        <a:lstStyle/>
        <a:p>
          <a:endParaRPr lang="fr-FR"/>
        </a:p>
      </dgm:t>
    </dgm:pt>
    <dgm:pt modelId="{6B4E1DC4-7BF6-44E4-AD71-1123AEE6304F}" type="pres">
      <dgm:prSet presAssocID="{C44617E2-1E0E-440D-8FC2-A0DE3B013EE7}" presName="hierChild2" presStyleCnt="0"/>
      <dgm:spPr/>
    </dgm:pt>
    <dgm:pt modelId="{03253C45-F3F1-44C6-A865-5008E099EF94}" type="pres">
      <dgm:prSet presAssocID="{68BFA514-24D9-46D9-8E96-16FE5CF11F80}" presName="Name19" presStyleLbl="parChTrans1D2" presStyleIdx="0" presStyleCnt="3"/>
      <dgm:spPr/>
      <dgm:t>
        <a:bodyPr/>
        <a:lstStyle/>
        <a:p>
          <a:endParaRPr lang="fr-FR"/>
        </a:p>
      </dgm:t>
    </dgm:pt>
    <dgm:pt modelId="{4362286C-4C68-41D6-B540-710462C3C2E1}" type="pres">
      <dgm:prSet presAssocID="{7628CE35-1361-4156-9604-9094B5336E0E}" presName="Name21" presStyleCnt="0"/>
      <dgm:spPr/>
    </dgm:pt>
    <dgm:pt modelId="{454B330B-A28B-4EC2-9E83-AEC00DD98E68}" type="pres">
      <dgm:prSet presAssocID="{7628CE35-1361-4156-9604-9094B5336E0E}" presName="level2Shape" presStyleLbl="node2" presStyleIdx="0" presStyleCnt="3" custScaleX="427019" custScaleY="138353" custLinFactX="-100000" custLinFactNeighborX="-126374" custLinFactNeighborY="-82324"/>
      <dgm:spPr/>
      <dgm:t>
        <a:bodyPr/>
        <a:lstStyle/>
        <a:p>
          <a:endParaRPr lang="fr-FR"/>
        </a:p>
      </dgm:t>
    </dgm:pt>
    <dgm:pt modelId="{FDBCC855-1648-4ABB-83A5-61F84C100122}" type="pres">
      <dgm:prSet presAssocID="{7628CE35-1361-4156-9604-9094B5336E0E}" presName="hierChild3" presStyleCnt="0"/>
      <dgm:spPr/>
    </dgm:pt>
    <dgm:pt modelId="{9EDE7029-8606-4B30-A9B5-208DA3C8C1F1}" type="pres">
      <dgm:prSet presAssocID="{666676F2-42F8-4347-8F60-AC23513E9C1B}" presName="Name19" presStyleLbl="parChTrans1D2" presStyleIdx="1" presStyleCnt="3"/>
      <dgm:spPr/>
      <dgm:t>
        <a:bodyPr/>
        <a:lstStyle/>
        <a:p>
          <a:endParaRPr lang="fr-FR"/>
        </a:p>
      </dgm:t>
    </dgm:pt>
    <dgm:pt modelId="{FA1CA546-6EF0-4D31-89A2-F8A39E82F920}" type="pres">
      <dgm:prSet presAssocID="{8B4F3232-405A-4C81-A477-8080484A70F2}" presName="Name21" presStyleCnt="0"/>
      <dgm:spPr/>
    </dgm:pt>
    <dgm:pt modelId="{D978CD38-6F77-4B1A-9E9D-C9804BB728B0}" type="pres">
      <dgm:prSet presAssocID="{8B4F3232-405A-4C81-A477-8080484A70F2}" presName="level2Shape" presStyleLbl="node2" presStyleIdx="1" presStyleCnt="3" custScaleX="259247" custScaleY="138369" custLinFactX="737" custLinFactNeighborX="100000" custLinFactNeighborY="-78085"/>
      <dgm:spPr/>
      <dgm:t>
        <a:bodyPr/>
        <a:lstStyle/>
        <a:p>
          <a:endParaRPr lang="fr-FR"/>
        </a:p>
      </dgm:t>
    </dgm:pt>
    <dgm:pt modelId="{59B5EE2B-CBBE-41C2-B6EA-6E37565D8596}" type="pres">
      <dgm:prSet presAssocID="{8B4F3232-405A-4C81-A477-8080484A70F2}" presName="hierChild3" presStyleCnt="0"/>
      <dgm:spPr/>
    </dgm:pt>
    <dgm:pt modelId="{45A3A0A2-0416-4C3F-95F0-ED0E28E7C4C8}" type="pres">
      <dgm:prSet presAssocID="{9DD8BD01-F5CB-43F8-8D56-61CE62053734}" presName="Name19" presStyleLbl="parChTrans1D2" presStyleIdx="2" presStyleCnt="3"/>
      <dgm:spPr/>
      <dgm:t>
        <a:bodyPr/>
        <a:lstStyle/>
        <a:p>
          <a:endParaRPr lang="fr-FR"/>
        </a:p>
      </dgm:t>
    </dgm:pt>
    <dgm:pt modelId="{647023CC-D6E8-4DDF-ADEB-5A3B41A23B7B}" type="pres">
      <dgm:prSet presAssocID="{47A8789E-A887-4A54-AE07-D92EBC5DEC9B}" presName="Name21" presStyleCnt="0"/>
      <dgm:spPr/>
    </dgm:pt>
    <dgm:pt modelId="{F5675F10-B950-409B-AF89-36AA27A64B36}" type="pres">
      <dgm:prSet presAssocID="{47A8789E-A887-4A54-AE07-D92EBC5DEC9B}" presName="level2Shape" presStyleLbl="node2" presStyleIdx="2" presStyleCnt="3" custScaleX="320591" custScaleY="138369" custLinFactX="31468" custLinFactNeighborX="100000" custLinFactNeighborY="-75151"/>
      <dgm:spPr/>
      <dgm:t>
        <a:bodyPr/>
        <a:lstStyle/>
        <a:p>
          <a:endParaRPr lang="fr-FR"/>
        </a:p>
      </dgm:t>
    </dgm:pt>
    <dgm:pt modelId="{701A2FE0-8ED1-4C98-8A95-68F787A66E36}" type="pres">
      <dgm:prSet presAssocID="{47A8789E-A887-4A54-AE07-D92EBC5DEC9B}" presName="hierChild3" presStyleCnt="0"/>
      <dgm:spPr/>
    </dgm:pt>
    <dgm:pt modelId="{2564A49E-2F2B-4103-9D40-646CEDC4119F}" type="pres">
      <dgm:prSet presAssocID="{951A161A-9B04-4D0D-AF62-0CB8CE17C1CE}" presName="Name19" presStyleLbl="parChTrans1D3" presStyleIdx="0" presStyleCnt="5"/>
      <dgm:spPr/>
      <dgm:t>
        <a:bodyPr/>
        <a:lstStyle/>
        <a:p>
          <a:endParaRPr lang="fr-FR"/>
        </a:p>
      </dgm:t>
    </dgm:pt>
    <dgm:pt modelId="{3D39CA0C-27BE-4ABD-A325-04BC37338DE6}" type="pres">
      <dgm:prSet presAssocID="{E02CF1C1-CD74-4A86-8119-04455479A92F}" presName="Name21" presStyleCnt="0"/>
      <dgm:spPr/>
    </dgm:pt>
    <dgm:pt modelId="{0319A5ED-06B0-41A1-87A1-F5F106B12633}" type="pres">
      <dgm:prSet presAssocID="{E02CF1C1-CD74-4A86-8119-04455479A92F}" presName="level2Shape" presStyleLbl="node3" presStyleIdx="0" presStyleCnt="5" custScaleX="369668" custScaleY="122994" custLinFactNeighborX="-8325" custLinFactNeighborY="95144"/>
      <dgm:spPr/>
      <dgm:t>
        <a:bodyPr/>
        <a:lstStyle/>
        <a:p>
          <a:endParaRPr lang="fr-FR"/>
        </a:p>
      </dgm:t>
    </dgm:pt>
    <dgm:pt modelId="{B97E48B0-3FC4-4BF3-A272-CE7A6460626C}" type="pres">
      <dgm:prSet presAssocID="{E02CF1C1-CD74-4A86-8119-04455479A92F}" presName="hierChild3" presStyleCnt="0"/>
      <dgm:spPr/>
    </dgm:pt>
    <dgm:pt modelId="{2FE922D3-2C5A-4462-8BC2-CB4AD84367D7}" type="pres">
      <dgm:prSet presAssocID="{A1DC0294-9AE9-46DF-A030-CBA1863B2635}" presName="Name19" presStyleLbl="parChTrans1D3" presStyleIdx="1" presStyleCnt="5"/>
      <dgm:spPr/>
      <dgm:t>
        <a:bodyPr/>
        <a:lstStyle/>
        <a:p>
          <a:endParaRPr lang="fr-FR"/>
        </a:p>
      </dgm:t>
    </dgm:pt>
    <dgm:pt modelId="{766E03A5-5AF1-4FC1-A28B-34FA5A6DAE75}" type="pres">
      <dgm:prSet presAssocID="{C8F8E3AC-398B-4E62-ADD7-C0B7AC8FBAF1}" presName="Name21" presStyleCnt="0"/>
      <dgm:spPr/>
    </dgm:pt>
    <dgm:pt modelId="{9A592A88-3FDF-4A9E-A7C1-4E6F535C2FEF}" type="pres">
      <dgm:prSet presAssocID="{C8F8E3AC-398B-4E62-ADD7-C0B7AC8FBAF1}" presName="level2Shape" presStyleLbl="node3" presStyleIdx="1" presStyleCnt="5" custScaleX="268668" custScaleY="122994" custLinFactNeighborX="-1266" custLinFactNeighborY="98489"/>
      <dgm:spPr/>
      <dgm:t>
        <a:bodyPr/>
        <a:lstStyle/>
        <a:p>
          <a:endParaRPr lang="fr-FR"/>
        </a:p>
      </dgm:t>
    </dgm:pt>
    <dgm:pt modelId="{A8F5C71E-155C-42A4-A026-B1B033DC8972}" type="pres">
      <dgm:prSet presAssocID="{C8F8E3AC-398B-4E62-ADD7-C0B7AC8FBAF1}" presName="hierChild3" presStyleCnt="0"/>
      <dgm:spPr/>
    </dgm:pt>
    <dgm:pt modelId="{9D960534-2CA4-48F7-BC1C-34474205C566}" type="pres">
      <dgm:prSet presAssocID="{2044150D-0F84-4494-AAB6-E737C7DF32B2}" presName="Name19" presStyleLbl="parChTrans1D3" presStyleIdx="2" presStyleCnt="5"/>
      <dgm:spPr/>
      <dgm:t>
        <a:bodyPr/>
        <a:lstStyle/>
        <a:p>
          <a:endParaRPr lang="fr-FR"/>
        </a:p>
      </dgm:t>
    </dgm:pt>
    <dgm:pt modelId="{D2094CA1-275F-4CDB-9846-38A5C20E1C32}" type="pres">
      <dgm:prSet presAssocID="{789F7862-3033-48BD-A38F-8DA5B0029D81}" presName="Name21" presStyleCnt="0"/>
      <dgm:spPr/>
    </dgm:pt>
    <dgm:pt modelId="{60FE6F0A-79DC-4505-BE14-1DC70D6038AD}" type="pres">
      <dgm:prSet presAssocID="{789F7862-3033-48BD-A38F-8DA5B0029D81}" presName="level2Shape" presStyleLbl="node3" presStyleIdx="2" presStyleCnt="5" custScaleX="204035" custScaleY="122994" custLinFactNeighborX="3413" custLinFactNeighborY="98045"/>
      <dgm:spPr/>
      <dgm:t>
        <a:bodyPr/>
        <a:lstStyle/>
        <a:p>
          <a:endParaRPr lang="fr-FR"/>
        </a:p>
      </dgm:t>
    </dgm:pt>
    <dgm:pt modelId="{B5595B7B-219F-4577-B873-B5B4D6ACD751}" type="pres">
      <dgm:prSet presAssocID="{789F7862-3033-48BD-A38F-8DA5B0029D81}" presName="hierChild3" presStyleCnt="0"/>
      <dgm:spPr/>
    </dgm:pt>
    <dgm:pt modelId="{CAAFE8E0-3C81-44F7-8A58-C621D6BA0222}" type="pres">
      <dgm:prSet presAssocID="{DE02E710-19E6-4A3D-8985-3422D84FA054}" presName="Name19" presStyleLbl="parChTrans1D3" presStyleIdx="3" presStyleCnt="5"/>
      <dgm:spPr/>
      <dgm:t>
        <a:bodyPr/>
        <a:lstStyle/>
        <a:p>
          <a:endParaRPr lang="fr-FR"/>
        </a:p>
      </dgm:t>
    </dgm:pt>
    <dgm:pt modelId="{5141F00C-2F3D-43DA-9736-36568E94101F}" type="pres">
      <dgm:prSet presAssocID="{8D825302-2D11-4582-96AC-680BE9C75AB8}" presName="Name21" presStyleCnt="0"/>
      <dgm:spPr/>
    </dgm:pt>
    <dgm:pt modelId="{F04927E1-2832-4016-9596-7027CF44081A}" type="pres">
      <dgm:prSet presAssocID="{8D825302-2D11-4582-96AC-680BE9C75AB8}" presName="level2Shape" presStyleLbl="node3" presStyleIdx="3" presStyleCnt="5" custScaleX="263649" custScaleY="122994" custLinFactNeighborX="6472" custLinFactNeighborY="93228"/>
      <dgm:spPr/>
      <dgm:t>
        <a:bodyPr/>
        <a:lstStyle/>
        <a:p>
          <a:endParaRPr lang="fr-FR"/>
        </a:p>
      </dgm:t>
    </dgm:pt>
    <dgm:pt modelId="{8E735732-9221-4E8D-9EED-8E80594CED16}" type="pres">
      <dgm:prSet presAssocID="{8D825302-2D11-4582-96AC-680BE9C75AB8}" presName="hierChild3" presStyleCnt="0"/>
      <dgm:spPr/>
    </dgm:pt>
    <dgm:pt modelId="{005224BB-DC99-4125-961A-96AD16708D85}" type="pres">
      <dgm:prSet presAssocID="{A1B60993-3721-4434-A60C-ECBD23FC2F22}" presName="Name19" presStyleLbl="parChTrans1D3" presStyleIdx="4" presStyleCnt="5"/>
      <dgm:spPr/>
      <dgm:t>
        <a:bodyPr/>
        <a:lstStyle/>
        <a:p>
          <a:endParaRPr lang="fr-FR"/>
        </a:p>
      </dgm:t>
    </dgm:pt>
    <dgm:pt modelId="{6E47D486-CB6F-4CA9-AFF0-1CAD94AD65C7}" type="pres">
      <dgm:prSet presAssocID="{23955680-C12C-4C75-851E-CF110427128D}" presName="Name21" presStyleCnt="0"/>
      <dgm:spPr/>
    </dgm:pt>
    <dgm:pt modelId="{46B6E17F-F9C4-4B2D-92F4-E7B1457C9CC9}" type="pres">
      <dgm:prSet presAssocID="{23955680-C12C-4C75-851E-CF110427128D}" presName="level2Shape" presStyleLbl="node3" presStyleIdx="4" presStyleCnt="5" custScaleX="243857" custScaleY="122994" custLinFactNeighborX="-3718" custLinFactNeighborY="90883"/>
      <dgm:spPr/>
      <dgm:t>
        <a:bodyPr/>
        <a:lstStyle/>
        <a:p>
          <a:endParaRPr lang="fr-FR"/>
        </a:p>
      </dgm:t>
    </dgm:pt>
    <dgm:pt modelId="{22BB4666-1082-446A-A97E-5C192B234A9F}" type="pres">
      <dgm:prSet presAssocID="{23955680-C12C-4C75-851E-CF110427128D}" presName="hierChild3" presStyleCnt="0"/>
      <dgm:spPr/>
    </dgm:pt>
    <dgm:pt modelId="{992F2D35-93C2-4315-AA12-05EBC9314623}" type="pres">
      <dgm:prSet presAssocID="{5C4E4C81-061D-4C39-BED1-2DE690CD3154}" presName="bgShapesFlow" presStyleCnt="0"/>
      <dgm:spPr/>
    </dgm:pt>
  </dgm:ptLst>
  <dgm:cxnLst>
    <dgm:cxn modelId="{BC773D48-91E3-4AB7-9BBC-C0218DF735A1}" type="presOf" srcId="{8B4F3232-405A-4C81-A477-8080484A70F2}" destId="{D978CD38-6F77-4B1A-9E9D-C9804BB728B0}" srcOrd="0" destOrd="0" presId="urn:microsoft.com/office/officeart/2005/8/layout/hierarchy6"/>
    <dgm:cxn modelId="{2FCA1D1F-09A6-4527-98DE-9B296C40D83D}" type="presOf" srcId="{23955680-C12C-4C75-851E-CF110427128D}" destId="{46B6E17F-F9C4-4B2D-92F4-E7B1457C9CC9}" srcOrd="0" destOrd="0" presId="urn:microsoft.com/office/officeart/2005/8/layout/hierarchy6"/>
    <dgm:cxn modelId="{02609F7B-D887-4B02-B068-0F65471595AE}" srcId="{C44617E2-1E0E-440D-8FC2-A0DE3B013EE7}" destId="{47A8789E-A887-4A54-AE07-D92EBC5DEC9B}" srcOrd="2" destOrd="0" parTransId="{9DD8BD01-F5CB-43F8-8D56-61CE62053734}" sibTransId="{D9DCE580-89C3-4561-A195-071798D9FA75}"/>
    <dgm:cxn modelId="{0F9B344E-0FB3-4442-AA87-378ABC04A972}" type="presOf" srcId="{C8F8E3AC-398B-4E62-ADD7-C0B7AC8FBAF1}" destId="{9A592A88-3FDF-4A9E-A7C1-4E6F535C2FEF}" srcOrd="0" destOrd="0" presId="urn:microsoft.com/office/officeart/2005/8/layout/hierarchy6"/>
    <dgm:cxn modelId="{0F1C19E8-CCC1-4AE1-B8F8-A0C53B20EF51}" type="presOf" srcId="{5C4E4C81-061D-4C39-BED1-2DE690CD3154}" destId="{DE4C8E4B-065C-48ED-A903-40B1E1B7242B}" srcOrd="0" destOrd="0" presId="urn:microsoft.com/office/officeart/2005/8/layout/hierarchy6"/>
    <dgm:cxn modelId="{818E466D-21C8-4B16-B5FF-648D14C6851A}" type="presOf" srcId="{68BFA514-24D9-46D9-8E96-16FE5CF11F80}" destId="{03253C45-F3F1-44C6-A865-5008E099EF94}" srcOrd="0" destOrd="0" presId="urn:microsoft.com/office/officeart/2005/8/layout/hierarchy6"/>
    <dgm:cxn modelId="{E0033FF3-6022-46AA-AD0D-58DBBD43D98D}" srcId="{47A8789E-A887-4A54-AE07-D92EBC5DEC9B}" destId="{E02CF1C1-CD74-4A86-8119-04455479A92F}" srcOrd="0" destOrd="0" parTransId="{951A161A-9B04-4D0D-AF62-0CB8CE17C1CE}" sibTransId="{3A22248E-CA6E-4C8D-B274-EA1F0D07AA84}"/>
    <dgm:cxn modelId="{0625BA7C-9C65-47CD-8296-D0D715C7DC3D}" type="presOf" srcId="{A1DC0294-9AE9-46DF-A030-CBA1863B2635}" destId="{2FE922D3-2C5A-4462-8BC2-CB4AD84367D7}" srcOrd="0" destOrd="0" presId="urn:microsoft.com/office/officeart/2005/8/layout/hierarchy6"/>
    <dgm:cxn modelId="{E5B85EC6-3F2A-4C4B-8CD6-1CF255C3926B}" type="presOf" srcId="{951A161A-9B04-4D0D-AF62-0CB8CE17C1CE}" destId="{2564A49E-2F2B-4103-9D40-646CEDC4119F}" srcOrd="0" destOrd="0" presId="urn:microsoft.com/office/officeart/2005/8/layout/hierarchy6"/>
    <dgm:cxn modelId="{3D8B5493-9876-4416-96BC-3CAE3F519F45}" srcId="{5C4E4C81-061D-4C39-BED1-2DE690CD3154}" destId="{C44617E2-1E0E-440D-8FC2-A0DE3B013EE7}" srcOrd="0" destOrd="0" parTransId="{F5BB7FB2-4988-4334-B554-FAC0553A3E68}" sibTransId="{5E7DADDB-F47B-4209-92EB-3CCCFB255DDC}"/>
    <dgm:cxn modelId="{1B11C109-5261-43F3-AE48-34B6DE01553E}" type="presOf" srcId="{2044150D-0F84-4494-AAB6-E737C7DF32B2}" destId="{9D960534-2CA4-48F7-BC1C-34474205C566}" srcOrd="0" destOrd="0" presId="urn:microsoft.com/office/officeart/2005/8/layout/hierarchy6"/>
    <dgm:cxn modelId="{2E0FFE9A-67CC-47A5-AC63-CE860563A7F0}" srcId="{C44617E2-1E0E-440D-8FC2-A0DE3B013EE7}" destId="{7628CE35-1361-4156-9604-9094B5336E0E}" srcOrd="0" destOrd="0" parTransId="{68BFA514-24D9-46D9-8E96-16FE5CF11F80}" sibTransId="{317E6EAA-AB72-46ED-8CC8-15A01F6501A3}"/>
    <dgm:cxn modelId="{7FC3F3C1-6765-4828-9D5D-21700D22A8BA}" srcId="{47A8789E-A887-4A54-AE07-D92EBC5DEC9B}" destId="{789F7862-3033-48BD-A38F-8DA5B0029D81}" srcOrd="2" destOrd="0" parTransId="{2044150D-0F84-4494-AAB6-E737C7DF32B2}" sibTransId="{DE11AB96-60A4-4617-A831-A62C5834E4EF}"/>
    <dgm:cxn modelId="{E3024DA2-2FD5-46E4-B3B3-F5574434F48A}" srcId="{47A8789E-A887-4A54-AE07-D92EBC5DEC9B}" destId="{23955680-C12C-4C75-851E-CF110427128D}" srcOrd="4" destOrd="0" parTransId="{A1B60993-3721-4434-A60C-ECBD23FC2F22}" sibTransId="{E3C15D23-02E7-4B80-B52C-8878514A8CB2}"/>
    <dgm:cxn modelId="{6340904D-C134-49C4-90B0-7E4021D58ACD}" type="presOf" srcId="{C44617E2-1E0E-440D-8FC2-A0DE3B013EE7}" destId="{5B9FA0B2-26DF-468B-B2ED-2B131FCD2222}" srcOrd="0" destOrd="0" presId="urn:microsoft.com/office/officeart/2005/8/layout/hierarchy6"/>
    <dgm:cxn modelId="{8A508752-67EB-424E-80BA-9DDD3A2458C5}" type="presOf" srcId="{789F7862-3033-48BD-A38F-8DA5B0029D81}" destId="{60FE6F0A-79DC-4505-BE14-1DC70D6038AD}" srcOrd="0" destOrd="0" presId="urn:microsoft.com/office/officeart/2005/8/layout/hierarchy6"/>
    <dgm:cxn modelId="{13EF2412-3CE7-429D-848B-5810E6811C73}" srcId="{47A8789E-A887-4A54-AE07-D92EBC5DEC9B}" destId="{C8F8E3AC-398B-4E62-ADD7-C0B7AC8FBAF1}" srcOrd="1" destOrd="0" parTransId="{A1DC0294-9AE9-46DF-A030-CBA1863B2635}" sibTransId="{D856E6D6-1F14-47AA-AC52-78A139C33894}"/>
    <dgm:cxn modelId="{0033DF04-DE13-48BC-96EC-2E8670E34B8A}" type="presOf" srcId="{DE02E710-19E6-4A3D-8985-3422D84FA054}" destId="{CAAFE8E0-3C81-44F7-8A58-C621D6BA0222}" srcOrd="0" destOrd="0" presId="urn:microsoft.com/office/officeart/2005/8/layout/hierarchy6"/>
    <dgm:cxn modelId="{6004ECDA-6104-4476-A39C-B2666D14FB5A}" type="presOf" srcId="{9DD8BD01-F5CB-43F8-8D56-61CE62053734}" destId="{45A3A0A2-0416-4C3F-95F0-ED0E28E7C4C8}" srcOrd="0" destOrd="0" presId="urn:microsoft.com/office/officeart/2005/8/layout/hierarchy6"/>
    <dgm:cxn modelId="{CEF44E2F-2961-4CFA-BB58-A87E8EEE5003}" type="presOf" srcId="{E02CF1C1-CD74-4A86-8119-04455479A92F}" destId="{0319A5ED-06B0-41A1-87A1-F5F106B12633}" srcOrd="0" destOrd="0" presId="urn:microsoft.com/office/officeart/2005/8/layout/hierarchy6"/>
    <dgm:cxn modelId="{E3A260D6-908B-447F-814D-A91A24195C03}" srcId="{47A8789E-A887-4A54-AE07-D92EBC5DEC9B}" destId="{8D825302-2D11-4582-96AC-680BE9C75AB8}" srcOrd="3" destOrd="0" parTransId="{DE02E710-19E6-4A3D-8985-3422D84FA054}" sibTransId="{0CAB48E7-187F-486A-B1C3-AFF948D3D182}"/>
    <dgm:cxn modelId="{F749F0B9-2AFD-484B-88A2-C63BA5DCE7D1}" srcId="{C44617E2-1E0E-440D-8FC2-A0DE3B013EE7}" destId="{8B4F3232-405A-4C81-A477-8080484A70F2}" srcOrd="1" destOrd="0" parTransId="{666676F2-42F8-4347-8F60-AC23513E9C1B}" sibTransId="{E1BCF638-030A-4495-AEF1-823363600EF4}"/>
    <dgm:cxn modelId="{7E07F96B-32C6-4E41-878D-A6962357FD90}" type="presOf" srcId="{A1B60993-3721-4434-A60C-ECBD23FC2F22}" destId="{005224BB-DC99-4125-961A-96AD16708D85}" srcOrd="0" destOrd="0" presId="urn:microsoft.com/office/officeart/2005/8/layout/hierarchy6"/>
    <dgm:cxn modelId="{85ED1799-082F-4E0C-92D0-A6E0429FD49C}" type="presOf" srcId="{7628CE35-1361-4156-9604-9094B5336E0E}" destId="{454B330B-A28B-4EC2-9E83-AEC00DD98E68}" srcOrd="0" destOrd="0" presId="urn:microsoft.com/office/officeart/2005/8/layout/hierarchy6"/>
    <dgm:cxn modelId="{B65F9878-7BD0-446B-B44C-A9E05C803E49}" type="presOf" srcId="{47A8789E-A887-4A54-AE07-D92EBC5DEC9B}" destId="{F5675F10-B950-409B-AF89-36AA27A64B36}" srcOrd="0" destOrd="0" presId="urn:microsoft.com/office/officeart/2005/8/layout/hierarchy6"/>
    <dgm:cxn modelId="{F47BD998-D8DC-434C-9E69-8A9151BC0BBA}" type="presOf" srcId="{8D825302-2D11-4582-96AC-680BE9C75AB8}" destId="{F04927E1-2832-4016-9596-7027CF44081A}" srcOrd="0" destOrd="0" presId="urn:microsoft.com/office/officeart/2005/8/layout/hierarchy6"/>
    <dgm:cxn modelId="{6098FD7B-47D3-4906-AA32-2E40434C667C}" type="presOf" srcId="{666676F2-42F8-4347-8F60-AC23513E9C1B}" destId="{9EDE7029-8606-4B30-A9B5-208DA3C8C1F1}" srcOrd="0" destOrd="0" presId="urn:microsoft.com/office/officeart/2005/8/layout/hierarchy6"/>
    <dgm:cxn modelId="{441F7BDE-A03B-4C28-A585-9B1A98420574}" type="presParOf" srcId="{DE4C8E4B-065C-48ED-A903-40B1E1B7242B}" destId="{F427E2B0-F971-40BA-B37C-9CDB552EC160}" srcOrd="0" destOrd="0" presId="urn:microsoft.com/office/officeart/2005/8/layout/hierarchy6"/>
    <dgm:cxn modelId="{7BFACE53-714B-4E4D-9C8A-874ED95CBC15}" type="presParOf" srcId="{F427E2B0-F971-40BA-B37C-9CDB552EC160}" destId="{B905A9A2-39D2-4537-B104-FCDF4F9A70C0}" srcOrd="0" destOrd="0" presId="urn:microsoft.com/office/officeart/2005/8/layout/hierarchy6"/>
    <dgm:cxn modelId="{FD256A18-BB89-443D-9AB8-45E9469C3C83}" type="presParOf" srcId="{B905A9A2-39D2-4537-B104-FCDF4F9A70C0}" destId="{6598160A-0568-40E0-8D95-7C23D0DFCA3E}" srcOrd="0" destOrd="0" presId="urn:microsoft.com/office/officeart/2005/8/layout/hierarchy6"/>
    <dgm:cxn modelId="{1787E136-492E-4B26-8C9E-9FE2CDA39FBF}" type="presParOf" srcId="{6598160A-0568-40E0-8D95-7C23D0DFCA3E}" destId="{5B9FA0B2-26DF-468B-B2ED-2B131FCD2222}" srcOrd="0" destOrd="0" presId="urn:microsoft.com/office/officeart/2005/8/layout/hierarchy6"/>
    <dgm:cxn modelId="{959DB739-091C-4123-8A91-E2875D2C1D98}" type="presParOf" srcId="{6598160A-0568-40E0-8D95-7C23D0DFCA3E}" destId="{6B4E1DC4-7BF6-44E4-AD71-1123AEE6304F}" srcOrd="1" destOrd="0" presId="urn:microsoft.com/office/officeart/2005/8/layout/hierarchy6"/>
    <dgm:cxn modelId="{ED697373-85D6-4614-9AA3-A3176B994449}" type="presParOf" srcId="{6B4E1DC4-7BF6-44E4-AD71-1123AEE6304F}" destId="{03253C45-F3F1-44C6-A865-5008E099EF94}" srcOrd="0" destOrd="0" presId="urn:microsoft.com/office/officeart/2005/8/layout/hierarchy6"/>
    <dgm:cxn modelId="{8BE6AE06-F806-453F-8D30-654E0D2B42E4}" type="presParOf" srcId="{6B4E1DC4-7BF6-44E4-AD71-1123AEE6304F}" destId="{4362286C-4C68-41D6-B540-710462C3C2E1}" srcOrd="1" destOrd="0" presId="urn:microsoft.com/office/officeart/2005/8/layout/hierarchy6"/>
    <dgm:cxn modelId="{6B4E69CB-2F08-404B-9608-BB00EF4C5037}" type="presParOf" srcId="{4362286C-4C68-41D6-B540-710462C3C2E1}" destId="{454B330B-A28B-4EC2-9E83-AEC00DD98E68}" srcOrd="0" destOrd="0" presId="urn:microsoft.com/office/officeart/2005/8/layout/hierarchy6"/>
    <dgm:cxn modelId="{1180AEB7-0B1F-4A03-A067-B2A25ABBFD79}" type="presParOf" srcId="{4362286C-4C68-41D6-B540-710462C3C2E1}" destId="{FDBCC855-1648-4ABB-83A5-61F84C100122}" srcOrd="1" destOrd="0" presId="urn:microsoft.com/office/officeart/2005/8/layout/hierarchy6"/>
    <dgm:cxn modelId="{1C450E1C-18CE-4C81-81B1-ABB1FE490FD5}" type="presParOf" srcId="{6B4E1DC4-7BF6-44E4-AD71-1123AEE6304F}" destId="{9EDE7029-8606-4B30-A9B5-208DA3C8C1F1}" srcOrd="2" destOrd="0" presId="urn:microsoft.com/office/officeart/2005/8/layout/hierarchy6"/>
    <dgm:cxn modelId="{A50CB4F3-AD6D-40D2-94AA-4885774F648C}" type="presParOf" srcId="{6B4E1DC4-7BF6-44E4-AD71-1123AEE6304F}" destId="{FA1CA546-6EF0-4D31-89A2-F8A39E82F920}" srcOrd="3" destOrd="0" presId="urn:microsoft.com/office/officeart/2005/8/layout/hierarchy6"/>
    <dgm:cxn modelId="{DB833ED9-C6B7-4044-BE60-5F88BCCAC2A1}" type="presParOf" srcId="{FA1CA546-6EF0-4D31-89A2-F8A39E82F920}" destId="{D978CD38-6F77-4B1A-9E9D-C9804BB728B0}" srcOrd="0" destOrd="0" presId="urn:microsoft.com/office/officeart/2005/8/layout/hierarchy6"/>
    <dgm:cxn modelId="{6CB98EED-8CFC-42B4-822D-753E7839C84D}" type="presParOf" srcId="{FA1CA546-6EF0-4D31-89A2-F8A39E82F920}" destId="{59B5EE2B-CBBE-41C2-B6EA-6E37565D8596}" srcOrd="1" destOrd="0" presId="urn:microsoft.com/office/officeart/2005/8/layout/hierarchy6"/>
    <dgm:cxn modelId="{C5B31EE6-C8C7-4DFD-9CC1-33E5F13B9A63}" type="presParOf" srcId="{6B4E1DC4-7BF6-44E4-AD71-1123AEE6304F}" destId="{45A3A0A2-0416-4C3F-95F0-ED0E28E7C4C8}" srcOrd="4" destOrd="0" presId="urn:microsoft.com/office/officeart/2005/8/layout/hierarchy6"/>
    <dgm:cxn modelId="{E39A6068-6FD6-495D-9D00-CCF6A2EDCB5B}" type="presParOf" srcId="{6B4E1DC4-7BF6-44E4-AD71-1123AEE6304F}" destId="{647023CC-D6E8-4DDF-ADEB-5A3B41A23B7B}" srcOrd="5" destOrd="0" presId="urn:microsoft.com/office/officeart/2005/8/layout/hierarchy6"/>
    <dgm:cxn modelId="{BE458C82-6C1E-4F8A-8CF0-9DA14774277E}" type="presParOf" srcId="{647023CC-D6E8-4DDF-ADEB-5A3B41A23B7B}" destId="{F5675F10-B950-409B-AF89-36AA27A64B36}" srcOrd="0" destOrd="0" presId="urn:microsoft.com/office/officeart/2005/8/layout/hierarchy6"/>
    <dgm:cxn modelId="{46972F96-1580-4F10-BACB-C700F9D8831B}" type="presParOf" srcId="{647023CC-D6E8-4DDF-ADEB-5A3B41A23B7B}" destId="{701A2FE0-8ED1-4C98-8A95-68F787A66E36}" srcOrd="1" destOrd="0" presId="urn:microsoft.com/office/officeart/2005/8/layout/hierarchy6"/>
    <dgm:cxn modelId="{3B07D3DD-4FBF-4605-A80A-16F99269E449}" type="presParOf" srcId="{701A2FE0-8ED1-4C98-8A95-68F787A66E36}" destId="{2564A49E-2F2B-4103-9D40-646CEDC4119F}" srcOrd="0" destOrd="0" presId="urn:microsoft.com/office/officeart/2005/8/layout/hierarchy6"/>
    <dgm:cxn modelId="{7C9C4CE7-BD03-45FF-8A4E-F9259E35E475}" type="presParOf" srcId="{701A2FE0-8ED1-4C98-8A95-68F787A66E36}" destId="{3D39CA0C-27BE-4ABD-A325-04BC37338DE6}" srcOrd="1" destOrd="0" presId="urn:microsoft.com/office/officeart/2005/8/layout/hierarchy6"/>
    <dgm:cxn modelId="{F60A1D84-45F1-4A78-AB4F-52232C6B1EDA}" type="presParOf" srcId="{3D39CA0C-27BE-4ABD-A325-04BC37338DE6}" destId="{0319A5ED-06B0-41A1-87A1-F5F106B12633}" srcOrd="0" destOrd="0" presId="urn:microsoft.com/office/officeart/2005/8/layout/hierarchy6"/>
    <dgm:cxn modelId="{3BA7AE4B-C4DD-4DD2-B4F3-4DAD3078F07E}" type="presParOf" srcId="{3D39CA0C-27BE-4ABD-A325-04BC37338DE6}" destId="{B97E48B0-3FC4-4BF3-A272-CE7A6460626C}" srcOrd="1" destOrd="0" presId="urn:microsoft.com/office/officeart/2005/8/layout/hierarchy6"/>
    <dgm:cxn modelId="{9DD28876-C033-4757-96AB-811BE7D6E4B8}" type="presParOf" srcId="{701A2FE0-8ED1-4C98-8A95-68F787A66E36}" destId="{2FE922D3-2C5A-4462-8BC2-CB4AD84367D7}" srcOrd="2" destOrd="0" presId="urn:microsoft.com/office/officeart/2005/8/layout/hierarchy6"/>
    <dgm:cxn modelId="{1D18997A-EDFB-4539-BEE7-FAEE5E90C5F7}" type="presParOf" srcId="{701A2FE0-8ED1-4C98-8A95-68F787A66E36}" destId="{766E03A5-5AF1-4FC1-A28B-34FA5A6DAE75}" srcOrd="3" destOrd="0" presId="urn:microsoft.com/office/officeart/2005/8/layout/hierarchy6"/>
    <dgm:cxn modelId="{543FDBFD-8E30-494E-8A51-9F2A5B6714F1}" type="presParOf" srcId="{766E03A5-5AF1-4FC1-A28B-34FA5A6DAE75}" destId="{9A592A88-3FDF-4A9E-A7C1-4E6F535C2FEF}" srcOrd="0" destOrd="0" presId="urn:microsoft.com/office/officeart/2005/8/layout/hierarchy6"/>
    <dgm:cxn modelId="{6996A83F-0F1D-4194-AAE2-CFA340F128A8}" type="presParOf" srcId="{766E03A5-5AF1-4FC1-A28B-34FA5A6DAE75}" destId="{A8F5C71E-155C-42A4-A026-B1B033DC8972}" srcOrd="1" destOrd="0" presId="urn:microsoft.com/office/officeart/2005/8/layout/hierarchy6"/>
    <dgm:cxn modelId="{2C3510CF-686D-4D0A-AE32-1EE58701666C}" type="presParOf" srcId="{701A2FE0-8ED1-4C98-8A95-68F787A66E36}" destId="{9D960534-2CA4-48F7-BC1C-34474205C566}" srcOrd="4" destOrd="0" presId="urn:microsoft.com/office/officeart/2005/8/layout/hierarchy6"/>
    <dgm:cxn modelId="{B7524131-4572-4CC1-AB75-CC98B7BC3996}" type="presParOf" srcId="{701A2FE0-8ED1-4C98-8A95-68F787A66E36}" destId="{D2094CA1-275F-4CDB-9846-38A5C20E1C32}" srcOrd="5" destOrd="0" presId="urn:microsoft.com/office/officeart/2005/8/layout/hierarchy6"/>
    <dgm:cxn modelId="{B711E3BD-3B33-4C57-A950-19FD7CFB9C98}" type="presParOf" srcId="{D2094CA1-275F-4CDB-9846-38A5C20E1C32}" destId="{60FE6F0A-79DC-4505-BE14-1DC70D6038AD}" srcOrd="0" destOrd="0" presId="urn:microsoft.com/office/officeart/2005/8/layout/hierarchy6"/>
    <dgm:cxn modelId="{6DD9BA73-D9FB-4BB1-B87F-43DCD9E9320A}" type="presParOf" srcId="{D2094CA1-275F-4CDB-9846-38A5C20E1C32}" destId="{B5595B7B-219F-4577-B873-B5B4D6ACD751}" srcOrd="1" destOrd="0" presId="urn:microsoft.com/office/officeart/2005/8/layout/hierarchy6"/>
    <dgm:cxn modelId="{5B7AA685-4032-4237-9705-835F3F868FB0}" type="presParOf" srcId="{701A2FE0-8ED1-4C98-8A95-68F787A66E36}" destId="{CAAFE8E0-3C81-44F7-8A58-C621D6BA0222}" srcOrd="6" destOrd="0" presId="urn:microsoft.com/office/officeart/2005/8/layout/hierarchy6"/>
    <dgm:cxn modelId="{DE5E8C82-DB46-4002-9432-A4B4C324A5DE}" type="presParOf" srcId="{701A2FE0-8ED1-4C98-8A95-68F787A66E36}" destId="{5141F00C-2F3D-43DA-9736-36568E94101F}" srcOrd="7" destOrd="0" presId="urn:microsoft.com/office/officeart/2005/8/layout/hierarchy6"/>
    <dgm:cxn modelId="{4B59540A-BDA5-490A-A428-3AA41D49644D}" type="presParOf" srcId="{5141F00C-2F3D-43DA-9736-36568E94101F}" destId="{F04927E1-2832-4016-9596-7027CF44081A}" srcOrd="0" destOrd="0" presId="urn:microsoft.com/office/officeart/2005/8/layout/hierarchy6"/>
    <dgm:cxn modelId="{C726B616-BEF1-4759-8E9D-210B27E1B184}" type="presParOf" srcId="{5141F00C-2F3D-43DA-9736-36568E94101F}" destId="{8E735732-9221-4E8D-9EED-8E80594CED16}" srcOrd="1" destOrd="0" presId="urn:microsoft.com/office/officeart/2005/8/layout/hierarchy6"/>
    <dgm:cxn modelId="{8C753B44-D1D5-4136-AEDB-98F82771F873}" type="presParOf" srcId="{701A2FE0-8ED1-4C98-8A95-68F787A66E36}" destId="{005224BB-DC99-4125-961A-96AD16708D85}" srcOrd="8" destOrd="0" presId="urn:microsoft.com/office/officeart/2005/8/layout/hierarchy6"/>
    <dgm:cxn modelId="{A6CE8405-A998-416D-8F0C-7FDA0652F2B0}" type="presParOf" srcId="{701A2FE0-8ED1-4C98-8A95-68F787A66E36}" destId="{6E47D486-CB6F-4CA9-AFF0-1CAD94AD65C7}" srcOrd="9" destOrd="0" presId="urn:microsoft.com/office/officeart/2005/8/layout/hierarchy6"/>
    <dgm:cxn modelId="{4C069253-697B-4060-958C-9314D9AB9DD9}" type="presParOf" srcId="{6E47D486-CB6F-4CA9-AFF0-1CAD94AD65C7}" destId="{46B6E17F-F9C4-4B2D-92F4-E7B1457C9CC9}" srcOrd="0" destOrd="0" presId="urn:microsoft.com/office/officeart/2005/8/layout/hierarchy6"/>
    <dgm:cxn modelId="{DAD8D9F8-74B2-4B3C-9E45-9FB27BD8A3B5}" type="presParOf" srcId="{6E47D486-CB6F-4CA9-AFF0-1CAD94AD65C7}" destId="{22BB4666-1082-446A-A97E-5C192B234A9F}" srcOrd="1" destOrd="0" presId="urn:microsoft.com/office/officeart/2005/8/layout/hierarchy6"/>
    <dgm:cxn modelId="{3D900436-9003-4DF9-9842-DD41FEBCBD05}" type="presParOf" srcId="{DE4C8E4B-065C-48ED-A903-40B1E1B7242B}" destId="{992F2D35-93C2-4315-AA12-05EBC9314623}"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er 1"/>
      <dsp:cNvGrpSpPr/>
    </dsp:nvGrpSpPr>
    <dsp:grpSpPr>
      <a:xfrm>
        <a:off x="0" y="0"/>
        <a:ext cx="11764371" cy="5418667"/>
        <a:chOff x="0" y="0"/>
        <a:chExt cx="11764371" cy="5418667"/>
      </a:xfrm>
    </dsp:grpSpPr>
    <dsp:sp modelId="{5B9FA0B2-26DF-468B-B2ED-2B131FCD2222}">
      <dsp:nvSpPr>
        <dsp:cNvPr id="3" name="Rectangle à coins arrondi 2"/>
        <dsp:cNvSpPr/>
      </dsp:nvSpPr>
      <dsp:spPr bwMode="white">
        <a:xfrm>
          <a:off x="2575308" y="0"/>
          <a:ext cx="2328937" cy="661116"/>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Savon</a:t>
          </a:r>
          <a:r>
            <a:rPr lang="fr-FR" sz="2000" b="1" dirty="0" smtClean="0"/>
            <a:t> </a:t>
          </a:r>
          <a:endParaRPr lang="fr-FR" sz="2000" b="1" dirty="0"/>
        </a:p>
      </dsp:txBody>
      <dsp:txXfrm>
        <a:off x="2575308" y="0"/>
        <a:ext cx="2328937" cy="661116"/>
      </dsp:txXfrm>
    </dsp:sp>
    <dsp:sp modelId="{03253C45-F3F1-44C6-A865-5008E099EF94}">
      <dsp:nvSpPr>
        <dsp:cNvPr id="4" name="Forme libre 3"/>
        <dsp:cNvSpPr/>
      </dsp:nvSpPr>
      <dsp:spPr bwMode="white">
        <a:xfrm>
          <a:off x="1530189" y="458895"/>
          <a:ext cx="2209588" cy="202221"/>
        </a:xfrm>
        <a:custGeom>
          <a:avLst/>
          <a:gdLst/>
          <a:ahLst/>
          <a:cxnLst/>
          <a:pathLst>
            <a:path w="3480" h="318">
              <a:moveTo>
                <a:pt x="3480" y="318"/>
              </a:moveTo>
              <a:lnTo>
                <a:pt x="0" y="0"/>
              </a:lnTo>
            </a:path>
          </a:pathLst>
        </a:custGeom>
      </dsp:spPr>
      <dsp:style>
        <a:lnRef idx="2">
          <a:schemeClr val="accent1">
            <a:shade val="60000"/>
          </a:schemeClr>
        </a:lnRef>
        <a:fillRef idx="0">
          <a:schemeClr val="accent1"/>
        </a:fillRef>
        <a:effectRef idx="0">
          <a:scrgbClr r="0" g="0" b="0"/>
        </a:effectRef>
        <a:fontRef idx="minor"/>
      </dsp:style>
      <dsp:txXfrm>
        <a:off x="1530189" y="458895"/>
        <a:ext cx="2209588" cy="202221"/>
      </dsp:txXfrm>
    </dsp:sp>
    <dsp:sp modelId="{454B330B-A28B-4EC2-9E83-AEC00DD98E68}">
      <dsp:nvSpPr>
        <dsp:cNvPr id="5" name="Rectangle à coins arrondi 4"/>
        <dsp:cNvSpPr/>
      </dsp:nvSpPr>
      <dsp:spPr bwMode="white">
        <a:xfrm>
          <a:off x="0" y="458895"/>
          <a:ext cx="3060378" cy="661039"/>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Huile végétale/corps gras  </a:t>
          </a:r>
          <a:endParaRPr lang="fr-FR" sz="2000" b="1" dirty="0">
            <a:latin typeface="Times New Roman" panose="02020603050405020304" pitchFamily="18" charset="0"/>
            <a:cs typeface="Times New Roman" panose="02020603050405020304" pitchFamily="18" charset="0"/>
          </a:endParaRPr>
        </a:p>
      </dsp:txBody>
      <dsp:txXfrm>
        <a:off x="0" y="458895"/>
        <a:ext cx="3060378" cy="661039"/>
      </dsp:txXfrm>
    </dsp:sp>
    <dsp:sp modelId="{9EDE7029-8606-4B30-A9B5-208DA3C8C1F1}">
      <dsp:nvSpPr>
        <dsp:cNvPr id="6" name="Forme libre 5"/>
        <dsp:cNvSpPr/>
      </dsp:nvSpPr>
      <dsp:spPr bwMode="white">
        <a:xfrm>
          <a:off x="3739776" y="479149"/>
          <a:ext cx="1186564" cy="181967"/>
        </a:xfrm>
        <a:custGeom>
          <a:avLst/>
          <a:gdLst/>
          <a:ahLst/>
          <a:cxnLst/>
          <a:pathLst>
            <a:path w="1869" h="287">
              <a:moveTo>
                <a:pt x="0" y="287"/>
              </a:moveTo>
              <a:lnTo>
                <a:pt x="1869" y="0"/>
              </a:lnTo>
            </a:path>
          </a:pathLst>
        </a:custGeom>
      </dsp:spPr>
      <dsp:style>
        <a:lnRef idx="2">
          <a:schemeClr val="accent1">
            <a:shade val="60000"/>
          </a:schemeClr>
        </a:lnRef>
        <a:fillRef idx="0">
          <a:schemeClr val="accent1"/>
        </a:fillRef>
        <a:effectRef idx="0">
          <a:scrgbClr r="0" g="0" b="0"/>
        </a:effectRef>
        <a:fontRef idx="minor"/>
      </dsp:style>
      <dsp:txXfrm>
        <a:off x="3739776" y="479149"/>
        <a:ext cx="1186564" cy="181967"/>
      </dsp:txXfrm>
    </dsp:sp>
    <dsp:sp modelId="{D978CD38-6F77-4B1A-9E9D-C9804BB728B0}">
      <dsp:nvSpPr>
        <dsp:cNvPr id="7" name="Rectangle à coins arrondi 6"/>
        <dsp:cNvSpPr/>
      </dsp:nvSpPr>
      <dsp:spPr bwMode="white">
        <a:xfrm>
          <a:off x="3997349" y="479149"/>
          <a:ext cx="1857982" cy="661116"/>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Lessive</a:t>
          </a:r>
          <a:r>
            <a:rPr lang="fr-FR" sz="1300" dirty="0" smtClean="0"/>
            <a:t> </a:t>
          </a:r>
          <a:endParaRPr lang="fr-FR" sz="1300" dirty="0"/>
        </a:p>
      </dsp:txBody>
      <dsp:txXfrm>
        <a:off x="3997349" y="479149"/>
        <a:ext cx="1857982" cy="661116"/>
      </dsp:txXfrm>
    </dsp:sp>
    <dsp:sp modelId="{45A3A0A2-0416-4C3F-95F0-ED0E28E7C4C8}">
      <dsp:nvSpPr>
        <dsp:cNvPr id="8" name="Forme libre 7"/>
        <dsp:cNvSpPr/>
      </dsp:nvSpPr>
      <dsp:spPr bwMode="white">
        <a:xfrm>
          <a:off x="3739776" y="493167"/>
          <a:ext cx="3699617" cy="167949"/>
        </a:xfrm>
        <a:custGeom>
          <a:avLst/>
          <a:gdLst/>
          <a:ahLst/>
          <a:cxnLst/>
          <a:pathLst>
            <a:path w="5826" h="264">
              <a:moveTo>
                <a:pt x="0" y="264"/>
              </a:moveTo>
              <a:lnTo>
                <a:pt x="5826" y="0"/>
              </a:lnTo>
            </a:path>
          </a:pathLst>
        </a:custGeom>
      </dsp:spPr>
      <dsp:style>
        <a:lnRef idx="2">
          <a:schemeClr val="accent1">
            <a:shade val="60000"/>
          </a:schemeClr>
        </a:lnRef>
        <a:fillRef idx="0">
          <a:schemeClr val="accent1"/>
        </a:fillRef>
        <a:effectRef idx="0">
          <a:scrgbClr r="0" g="0" b="0"/>
        </a:effectRef>
        <a:fontRef idx="minor"/>
      </dsp:style>
      <dsp:txXfrm>
        <a:off x="3739776" y="493167"/>
        <a:ext cx="3699617" cy="167949"/>
      </dsp:txXfrm>
    </dsp:sp>
    <dsp:sp modelId="{F5675F10-B950-409B-AF89-36AA27A64B36}">
      <dsp:nvSpPr>
        <dsp:cNvPr id="9" name="Rectangle à coins arrondi 8"/>
        <dsp:cNvSpPr/>
      </dsp:nvSpPr>
      <dsp:spPr bwMode="white">
        <a:xfrm>
          <a:off x="6290581" y="493167"/>
          <a:ext cx="2297625" cy="661116"/>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Additifs</a:t>
          </a:r>
          <a:endParaRPr lang="fr-FR" sz="2000" b="1" dirty="0">
            <a:latin typeface="Times New Roman" panose="02020603050405020304" pitchFamily="18" charset="0"/>
            <a:cs typeface="Times New Roman" panose="02020603050405020304" pitchFamily="18" charset="0"/>
          </a:endParaRPr>
        </a:p>
      </dsp:txBody>
      <dsp:txXfrm>
        <a:off x="6290581" y="493167"/>
        <a:ext cx="2297625" cy="661116"/>
      </dsp:txXfrm>
    </dsp:sp>
    <dsp:sp modelId="{2564A49E-2F2B-4103-9D40-646CEDC4119F}">
      <dsp:nvSpPr>
        <dsp:cNvPr id="10" name="Forme libre 9"/>
        <dsp:cNvSpPr/>
      </dsp:nvSpPr>
      <dsp:spPr bwMode="white">
        <a:xfrm>
          <a:off x="2495007" y="1154283"/>
          <a:ext cx="4944386" cy="1004772"/>
        </a:xfrm>
        <a:custGeom>
          <a:avLst/>
          <a:gdLst/>
          <a:ahLst/>
          <a:cxnLst/>
          <a:pathLst>
            <a:path w="7786" h="1582">
              <a:moveTo>
                <a:pt x="7786" y="0"/>
              </a:moveTo>
              <a:lnTo>
                <a:pt x="7786" y="791"/>
              </a:lnTo>
              <a:lnTo>
                <a:pt x="0" y="791"/>
              </a:lnTo>
              <a:lnTo>
                <a:pt x="0" y="1582"/>
              </a:lnTo>
            </a:path>
          </a:pathLst>
        </a:custGeom>
      </dsp:spPr>
      <dsp:style>
        <a:lnRef idx="2">
          <a:schemeClr val="accent1">
            <a:shade val="80000"/>
          </a:schemeClr>
        </a:lnRef>
        <a:fillRef idx="0">
          <a:schemeClr val="accent1"/>
        </a:fillRef>
        <a:effectRef idx="0">
          <a:scrgbClr r="0" g="0" b="0"/>
        </a:effectRef>
        <a:fontRef idx="minor"/>
      </dsp:style>
      <dsp:txXfrm>
        <a:off x="2495007" y="1154283"/>
        <a:ext cx="4944386" cy="1004772"/>
      </dsp:txXfrm>
    </dsp:sp>
    <dsp:sp modelId="{0319A5ED-06B0-41A1-87A1-F5F106B12633}">
      <dsp:nvSpPr>
        <dsp:cNvPr id="11" name="Rectangle à coins arrondi 10"/>
        <dsp:cNvSpPr/>
      </dsp:nvSpPr>
      <dsp:spPr bwMode="white">
        <a:xfrm>
          <a:off x="1170331" y="2159055"/>
          <a:ext cx="2649352" cy="587655"/>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Catalyseurs</a:t>
          </a:r>
          <a:endParaRPr lang="fr-FR" sz="2000" b="1" dirty="0">
            <a:latin typeface="Times New Roman" panose="02020603050405020304" pitchFamily="18" charset="0"/>
            <a:cs typeface="Times New Roman" panose="02020603050405020304" pitchFamily="18" charset="0"/>
          </a:endParaRPr>
        </a:p>
      </dsp:txBody>
      <dsp:txXfrm>
        <a:off x="1170331" y="2159055"/>
        <a:ext cx="2649352" cy="587655"/>
      </dsp:txXfrm>
    </dsp:sp>
    <dsp:sp modelId="{2FE922D3-2C5A-4462-8BC2-CB4AD84367D7}">
      <dsp:nvSpPr>
        <dsp:cNvPr id="12" name="Forme libre 11"/>
        <dsp:cNvSpPr/>
      </dsp:nvSpPr>
      <dsp:spPr bwMode="white">
        <a:xfrm>
          <a:off x="5048030" y="1154283"/>
          <a:ext cx="2391364" cy="1020755"/>
        </a:xfrm>
        <a:custGeom>
          <a:avLst/>
          <a:gdLst/>
          <a:ahLst/>
          <a:cxnLst/>
          <a:pathLst>
            <a:path w="3766" h="1607">
              <a:moveTo>
                <a:pt x="3766" y="0"/>
              </a:moveTo>
              <a:lnTo>
                <a:pt x="3766" y="804"/>
              </a:lnTo>
              <a:lnTo>
                <a:pt x="0" y="804"/>
              </a:lnTo>
              <a:lnTo>
                <a:pt x="0" y="1607"/>
              </a:lnTo>
            </a:path>
          </a:pathLst>
        </a:custGeom>
      </dsp:spPr>
      <dsp:style>
        <a:lnRef idx="2">
          <a:schemeClr val="accent1">
            <a:shade val="80000"/>
          </a:schemeClr>
        </a:lnRef>
        <a:fillRef idx="0">
          <a:schemeClr val="accent1"/>
        </a:fillRef>
        <a:effectRef idx="0">
          <a:scrgbClr r="0" g="0" b="0"/>
        </a:effectRef>
        <a:fontRef idx="minor"/>
      </dsp:style>
      <dsp:txXfrm>
        <a:off x="5048030" y="1154283"/>
        <a:ext cx="2391364" cy="1020755"/>
      </dsp:txXfrm>
    </dsp:sp>
    <dsp:sp modelId="{9A592A88-3FDF-4A9E-A7C1-4E6F535C2FEF}">
      <dsp:nvSpPr>
        <dsp:cNvPr id="13" name="Rectangle à coins arrondi 12"/>
        <dsp:cNvSpPr/>
      </dsp:nvSpPr>
      <dsp:spPr bwMode="white">
        <a:xfrm>
          <a:off x="4085279" y="2175038"/>
          <a:ext cx="1925501" cy="587655"/>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Charges</a:t>
          </a:r>
          <a:endParaRPr lang="fr-FR" sz="2000" b="1" dirty="0">
            <a:latin typeface="Times New Roman" panose="02020603050405020304" pitchFamily="18" charset="0"/>
            <a:cs typeface="Times New Roman" panose="02020603050405020304" pitchFamily="18" charset="0"/>
          </a:endParaRPr>
        </a:p>
      </dsp:txBody>
      <dsp:txXfrm>
        <a:off x="4085279" y="2175038"/>
        <a:ext cx="1925501" cy="587655"/>
      </dsp:txXfrm>
    </dsp:sp>
    <dsp:sp modelId="{9D960534-2CA4-48F7-BC1C-34474205C566}">
      <dsp:nvSpPr>
        <dsp:cNvPr id="14" name="Forme libre 13"/>
        <dsp:cNvSpPr/>
      </dsp:nvSpPr>
      <dsp:spPr bwMode="white">
        <a:xfrm>
          <a:off x="6990462" y="1154283"/>
          <a:ext cx="448931" cy="1018633"/>
        </a:xfrm>
        <a:custGeom>
          <a:avLst/>
          <a:gdLst/>
          <a:ahLst/>
          <a:cxnLst/>
          <a:pathLst>
            <a:path w="707" h="1604">
              <a:moveTo>
                <a:pt x="707" y="0"/>
              </a:moveTo>
              <a:lnTo>
                <a:pt x="707" y="802"/>
              </a:lnTo>
              <a:lnTo>
                <a:pt x="0" y="802"/>
              </a:lnTo>
              <a:lnTo>
                <a:pt x="0" y="1604"/>
              </a:lnTo>
            </a:path>
          </a:pathLst>
        </a:custGeom>
      </dsp:spPr>
      <dsp:style>
        <a:lnRef idx="2">
          <a:schemeClr val="accent1">
            <a:shade val="80000"/>
          </a:schemeClr>
        </a:lnRef>
        <a:fillRef idx="0">
          <a:schemeClr val="accent1"/>
        </a:fillRef>
        <a:effectRef idx="0">
          <a:scrgbClr r="0" g="0" b="0"/>
        </a:effectRef>
        <a:fontRef idx="minor"/>
      </dsp:style>
      <dsp:txXfrm>
        <a:off x="6990462" y="1154283"/>
        <a:ext cx="448931" cy="1018633"/>
      </dsp:txXfrm>
    </dsp:sp>
    <dsp:sp modelId="{60FE6F0A-79DC-4505-BE14-1DC70D6038AD}">
      <dsp:nvSpPr>
        <dsp:cNvPr id="15" name="Rectangle à coins arrondi 14"/>
        <dsp:cNvSpPr/>
      </dsp:nvSpPr>
      <dsp:spPr bwMode="white">
        <a:xfrm>
          <a:off x="6259319" y="2172916"/>
          <a:ext cx="1462287" cy="587655"/>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Sel</a:t>
          </a:r>
          <a:endParaRPr lang="fr-FR" sz="2000" b="1" dirty="0">
            <a:latin typeface="Times New Roman" panose="02020603050405020304" pitchFamily="18" charset="0"/>
            <a:cs typeface="Times New Roman" panose="02020603050405020304" pitchFamily="18" charset="0"/>
          </a:endParaRPr>
        </a:p>
      </dsp:txBody>
      <dsp:txXfrm>
        <a:off x="6259319" y="2172916"/>
        <a:ext cx="1462287" cy="587655"/>
      </dsp:txXfrm>
    </dsp:sp>
    <dsp:sp modelId="{CAAFE8E0-3C81-44F7-8A58-C621D6BA0222}">
      <dsp:nvSpPr>
        <dsp:cNvPr id="16" name="Forme libre 15"/>
        <dsp:cNvSpPr/>
      </dsp:nvSpPr>
      <dsp:spPr bwMode="white">
        <a:xfrm>
          <a:off x="7439393" y="1154283"/>
          <a:ext cx="1463906" cy="995618"/>
        </a:xfrm>
        <a:custGeom>
          <a:avLst/>
          <a:gdLst/>
          <a:ahLst/>
          <a:cxnLst/>
          <a:pathLst>
            <a:path w="2305" h="1568">
              <a:moveTo>
                <a:pt x="0" y="0"/>
              </a:moveTo>
              <a:lnTo>
                <a:pt x="0" y="784"/>
              </a:lnTo>
              <a:lnTo>
                <a:pt x="2305" y="784"/>
              </a:lnTo>
              <a:lnTo>
                <a:pt x="2305" y="1568"/>
              </a:lnTo>
            </a:path>
          </a:pathLst>
        </a:custGeom>
      </dsp:spPr>
      <dsp:style>
        <a:lnRef idx="2">
          <a:schemeClr val="accent1">
            <a:shade val="80000"/>
          </a:schemeClr>
        </a:lnRef>
        <a:fillRef idx="0">
          <a:schemeClr val="accent1"/>
        </a:fillRef>
        <a:effectRef idx="0">
          <a:scrgbClr r="0" g="0" b="0"/>
        </a:effectRef>
        <a:fontRef idx="minor"/>
      </dsp:style>
      <dsp:txXfrm>
        <a:off x="7439393" y="1154283"/>
        <a:ext cx="1463906" cy="995618"/>
      </dsp:txXfrm>
    </dsp:sp>
    <dsp:sp modelId="{F04927E1-2832-4016-9596-7027CF44081A}">
      <dsp:nvSpPr>
        <dsp:cNvPr id="17" name="Rectangle à coins arrondi 16"/>
        <dsp:cNvSpPr/>
      </dsp:nvSpPr>
      <dsp:spPr bwMode="white">
        <a:xfrm>
          <a:off x="7958534" y="2149901"/>
          <a:ext cx="1889531" cy="587655"/>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Colorants</a:t>
          </a:r>
          <a:endParaRPr lang="fr-FR" sz="2000" b="1" dirty="0">
            <a:latin typeface="Times New Roman" panose="02020603050405020304" pitchFamily="18" charset="0"/>
            <a:cs typeface="Times New Roman" panose="02020603050405020304" pitchFamily="18" charset="0"/>
          </a:endParaRPr>
        </a:p>
      </dsp:txBody>
      <dsp:txXfrm>
        <a:off x="7958534" y="2149901"/>
        <a:ext cx="1889531" cy="587655"/>
      </dsp:txXfrm>
    </dsp:sp>
    <dsp:sp modelId="{005224BB-DC99-4125-961A-96AD16708D85}">
      <dsp:nvSpPr>
        <dsp:cNvPr id="18" name="Forme libre 17"/>
        <dsp:cNvSpPr/>
      </dsp:nvSpPr>
      <dsp:spPr bwMode="white">
        <a:xfrm>
          <a:off x="7439393" y="1154283"/>
          <a:ext cx="3424489" cy="984414"/>
        </a:xfrm>
        <a:custGeom>
          <a:avLst/>
          <a:gdLst/>
          <a:ahLst/>
          <a:cxnLst/>
          <a:pathLst>
            <a:path w="5393" h="1550">
              <a:moveTo>
                <a:pt x="0" y="0"/>
              </a:moveTo>
              <a:lnTo>
                <a:pt x="0" y="775"/>
              </a:lnTo>
              <a:lnTo>
                <a:pt x="5393" y="775"/>
              </a:lnTo>
              <a:lnTo>
                <a:pt x="5393" y="1550"/>
              </a:lnTo>
            </a:path>
          </a:pathLst>
        </a:custGeom>
      </dsp:spPr>
      <dsp:style>
        <a:lnRef idx="2">
          <a:schemeClr val="accent1">
            <a:shade val="80000"/>
          </a:schemeClr>
        </a:lnRef>
        <a:fillRef idx="0">
          <a:schemeClr val="accent1"/>
        </a:fillRef>
        <a:effectRef idx="0">
          <a:scrgbClr r="0" g="0" b="0"/>
        </a:effectRef>
        <a:fontRef idx="minor"/>
      </dsp:style>
      <dsp:txXfrm>
        <a:off x="7439393" y="1154283"/>
        <a:ext cx="3424489" cy="984414"/>
      </dsp:txXfrm>
    </dsp:sp>
    <dsp:sp modelId="{46B6E17F-F9C4-4B2D-92F4-E7B1457C9CC9}">
      <dsp:nvSpPr>
        <dsp:cNvPr id="19" name="Rectangle à coins arrondi 18"/>
        <dsp:cNvSpPr/>
      </dsp:nvSpPr>
      <dsp:spPr bwMode="white">
        <a:xfrm>
          <a:off x="9990040" y="2138697"/>
          <a:ext cx="1747685" cy="587655"/>
        </a:xfrm>
        <a:prstGeom prst="roundRect">
          <a:avLst>
            <a:gd name="adj" fmla="val 10000"/>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fr-FR" sz="2000" b="1" dirty="0" smtClean="0">
              <a:latin typeface="Times New Roman" panose="02020603050405020304" pitchFamily="18" charset="0"/>
              <a:cs typeface="Times New Roman" panose="02020603050405020304" pitchFamily="18" charset="0"/>
            </a:rPr>
            <a:t>Parfums</a:t>
          </a:r>
          <a:endParaRPr lang="fr-FR" sz="2000" b="1" dirty="0">
            <a:latin typeface="Times New Roman" panose="02020603050405020304" pitchFamily="18" charset="0"/>
            <a:cs typeface="Times New Roman" panose="02020603050405020304" pitchFamily="18" charset="0"/>
          </a:endParaRPr>
        </a:p>
      </dsp:txBody>
      <dsp:txXfrm>
        <a:off x="9990040" y="2138697"/>
        <a:ext cx="1747685" cy="5876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67630-F869-4A5F-836B-71B51255308C}" type="datetimeFigureOut">
              <a:rPr lang="fr-FR" smtClean="0"/>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96F97-8A3B-4A3D-A7BE-7AFE117CA365}"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2F83DB4-CC3E-4E2C-8D04-4C6DAAE2EEDB}"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AA96F97-8A3B-4A3D-A7BE-7AFE117CA365}"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34739-FAD9-4EAC-8A12-E16DFDFBC468}"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3FF66E5-0320-4A15-ABC4-E71262C66B37}"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4A42DE4-174E-4CDD-B892-2101F0527CEF}"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796B29-07DB-41BE-8DD1-B4726535200B}"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3B7726B-A2F5-4E1C-A94F-A9D971859131}"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0F526C6-2EBB-447D-A47A-4CFCCB46270D}" type="datetime1">
              <a:rPr lang="fr-FR" smtClean="0"/>
            </a:fld>
            <a:endParaRPr lang="fr-FR"/>
          </a:p>
        </p:txBody>
      </p:sp>
      <p:sp>
        <p:nvSpPr>
          <p:cNvPr id="5" name="Footer Placeholder 4"/>
          <p:cNvSpPr>
            <a:spLocks noGrp="1"/>
          </p:cNvSpPr>
          <p:nvPr>
            <p:ph type="ftr" sz="quarter" idx="11"/>
          </p:nvPr>
        </p:nvSpPr>
        <p:spPr/>
        <p:txBody>
          <a:bodyPr/>
          <a:lstStyle/>
          <a:p>
            <a:r>
              <a:rPr lang="fr-FR" smtClean="0"/>
              <a:t>PFE-Licence</a:t>
            </a:r>
            <a:endParaRPr lang="fr-FR"/>
          </a:p>
        </p:txBody>
      </p:sp>
      <p:sp>
        <p:nvSpPr>
          <p:cNvPr id="6" name="Slide Number Placeholder 5"/>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3FEEBDA-8D62-43C0-977A-BC55D7CA12A9}" type="datetime1">
              <a:rPr lang="fr-FR" smtClean="0"/>
            </a:fld>
            <a:endParaRPr lang="fr-FR"/>
          </a:p>
        </p:txBody>
      </p:sp>
      <p:sp>
        <p:nvSpPr>
          <p:cNvPr id="6" name="Footer Placeholder 5"/>
          <p:cNvSpPr>
            <a:spLocks noGrp="1"/>
          </p:cNvSpPr>
          <p:nvPr>
            <p:ph type="ftr" sz="quarter" idx="11"/>
          </p:nvPr>
        </p:nvSpPr>
        <p:spPr/>
        <p:txBody>
          <a:bodyPr/>
          <a:lstStyle/>
          <a:p>
            <a:r>
              <a:rPr lang="fr-FR" smtClean="0"/>
              <a:t>PFE-Licence</a:t>
            </a:r>
            <a:endParaRPr lang="fr-FR"/>
          </a:p>
        </p:txBody>
      </p:sp>
      <p:sp>
        <p:nvSpPr>
          <p:cNvPr id="7" name="Slide Number Placeholder 6"/>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1E85D8E-C160-4E26-88E0-F93CE48A2D9C}" type="datetime1">
              <a:rPr lang="fr-FR" smtClean="0"/>
            </a:fld>
            <a:endParaRPr lang="fr-FR"/>
          </a:p>
        </p:txBody>
      </p:sp>
      <p:sp>
        <p:nvSpPr>
          <p:cNvPr id="8" name="Footer Placeholder 7"/>
          <p:cNvSpPr>
            <a:spLocks noGrp="1"/>
          </p:cNvSpPr>
          <p:nvPr>
            <p:ph type="ftr" sz="quarter" idx="11"/>
          </p:nvPr>
        </p:nvSpPr>
        <p:spPr/>
        <p:txBody>
          <a:bodyPr/>
          <a:lstStyle/>
          <a:p>
            <a:r>
              <a:rPr lang="fr-FR" smtClean="0"/>
              <a:t>PFE-Licence</a:t>
            </a:r>
            <a:endParaRPr lang="fr-FR"/>
          </a:p>
        </p:txBody>
      </p:sp>
      <p:sp>
        <p:nvSpPr>
          <p:cNvPr id="9" name="Slide Number Placeholder 8"/>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90B2E-F0A7-4DEF-8B0B-80643F5D5AAF}" type="datetime1">
              <a:rPr lang="fr-FR" smtClean="0"/>
            </a:fld>
            <a:endParaRPr lang="fr-FR"/>
          </a:p>
        </p:txBody>
      </p:sp>
      <p:sp>
        <p:nvSpPr>
          <p:cNvPr id="4" name="Footer Placeholder 3"/>
          <p:cNvSpPr>
            <a:spLocks noGrp="1"/>
          </p:cNvSpPr>
          <p:nvPr>
            <p:ph type="ftr" sz="quarter" idx="11"/>
          </p:nvPr>
        </p:nvSpPr>
        <p:spPr/>
        <p:txBody>
          <a:bodyPr/>
          <a:lstStyle/>
          <a:p>
            <a:r>
              <a:rPr lang="fr-FR" smtClean="0"/>
              <a:t>PFE-Licence</a:t>
            </a:r>
            <a:endParaRPr lang="fr-FR"/>
          </a:p>
        </p:txBody>
      </p:sp>
      <p:sp>
        <p:nvSpPr>
          <p:cNvPr id="5" name="Slide Number Placeholder 4"/>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6777B-C6D1-4DB7-B887-980799F6F4FD}" type="datetime1">
              <a:rPr lang="fr-FR" smtClean="0"/>
            </a:fld>
            <a:endParaRPr lang="fr-FR"/>
          </a:p>
        </p:txBody>
      </p:sp>
      <p:sp>
        <p:nvSpPr>
          <p:cNvPr id="3" name="Footer Placeholder 2"/>
          <p:cNvSpPr>
            <a:spLocks noGrp="1"/>
          </p:cNvSpPr>
          <p:nvPr>
            <p:ph type="ftr" sz="quarter" idx="11"/>
          </p:nvPr>
        </p:nvSpPr>
        <p:spPr/>
        <p:txBody>
          <a:bodyPr/>
          <a:lstStyle/>
          <a:p>
            <a:r>
              <a:rPr lang="fr-FR" smtClean="0"/>
              <a:t>PFE-Licence</a:t>
            </a:r>
            <a:endParaRPr lang="fr-FR"/>
          </a:p>
        </p:txBody>
      </p:sp>
      <p:sp>
        <p:nvSpPr>
          <p:cNvPr id="4" name="Slide Number Placeholder 3"/>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63C446A-37A7-4290-B77F-F38B550B77A7}" type="datetime1">
              <a:rPr lang="fr-FR" smtClean="0"/>
            </a:fld>
            <a:endParaRPr lang="fr-FR"/>
          </a:p>
        </p:txBody>
      </p:sp>
      <p:sp>
        <p:nvSpPr>
          <p:cNvPr id="6" name="Footer Placeholder 5"/>
          <p:cNvSpPr>
            <a:spLocks noGrp="1"/>
          </p:cNvSpPr>
          <p:nvPr>
            <p:ph type="ftr" sz="quarter" idx="11"/>
          </p:nvPr>
        </p:nvSpPr>
        <p:spPr/>
        <p:txBody>
          <a:bodyPr/>
          <a:lstStyle/>
          <a:p>
            <a:r>
              <a:rPr lang="fr-FR" smtClean="0"/>
              <a:t>PFE-Licence</a:t>
            </a:r>
            <a:endParaRPr lang="fr-FR"/>
          </a:p>
        </p:txBody>
      </p:sp>
      <p:sp>
        <p:nvSpPr>
          <p:cNvPr id="7" name="Slide Number Placeholder 6"/>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8EBB725-DEC2-4D98-9606-07AEE9075F4B}" type="datetime1">
              <a:rPr lang="fr-FR" smtClean="0"/>
            </a:fld>
            <a:endParaRPr lang="fr-FR"/>
          </a:p>
        </p:txBody>
      </p:sp>
      <p:sp>
        <p:nvSpPr>
          <p:cNvPr id="6" name="Footer Placeholder 5"/>
          <p:cNvSpPr>
            <a:spLocks noGrp="1"/>
          </p:cNvSpPr>
          <p:nvPr>
            <p:ph type="ftr" sz="quarter" idx="11"/>
          </p:nvPr>
        </p:nvSpPr>
        <p:spPr/>
        <p:txBody>
          <a:bodyPr/>
          <a:lstStyle/>
          <a:p>
            <a:r>
              <a:rPr lang="fr-FR" smtClean="0"/>
              <a:t>PFE-Licence</a:t>
            </a:r>
            <a:endParaRPr lang="fr-FR"/>
          </a:p>
        </p:txBody>
      </p:sp>
      <p:sp>
        <p:nvSpPr>
          <p:cNvPr id="7" name="Slide Number Placeholder 6"/>
          <p:cNvSpPr>
            <a:spLocks noGrp="1"/>
          </p:cNvSpPr>
          <p:nvPr>
            <p:ph type="sldNum" sz="quarter" idx="12"/>
          </p:nvPr>
        </p:nvSpPr>
        <p:spPr/>
        <p:txBody>
          <a:bodyPr/>
          <a:lstStyle/>
          <a:p>
            <a:fld id="{2635B747-9F8B-4310-8C1A-0D6D37750525}" type="slidenum">
              <a:rPr lang="fr-FR" smtClean="0"/>
            </a:fld>
            <a:endParaRPr lang="fr-FR"/>
          </a:p>
        </p:txBody>
      </p:sp>
    </p:spTree>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E8796B29-07DB-41BE-8DD1-B4726535200B}" type="datetime1">
              <a:rPr lang="fr-FR" smtClean="0"/>
            </a:fld>
            <a:endParaRPr lang="fr-F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r>
              <a:rPr lang="fr-FR" smtClean="0"/>
              <a:t>PFE-Licence</a:t>
            </a:r>
            <a:endParaRPr lang="fr-F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2635B747-9F8B-4310-8C1A-0D6D37750525}"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6.wdp"/><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5.png"/><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7.jpeg"/><Relationship Id="rId1"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9.png"/><Relationship Id="rId1"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1.jpeg"/><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43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0" y="3438000"/>
            <a:ext cx="12192000" cy="343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221343" y="126040"/>
            <a:ext cx="11749314" cy="652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p:nvPicPr>
        <p:blipFill>
          <a:blip r:embed="rId1"/>
          <a:stretch>
            <a:fillRect/>
          </a:stretch>
        </p:blipFill>
        <p:spPr>
          <a:xfrm>
            <a:off x="0" y="0"/>
            <a:ext cx="12191365" cy="6858000"/>
          </a:xfrm>
          <a:prstGeom prst="rect">
            <a:avLst/>
          </a:prstGeom>
        </p:spPr>
      </p:pic>
      <p:sp>
        <p:nvSpPr>
          <p:cNvPr id="25" name="Rectangle 24"/>
          <p:cNvSpPr/>
          <p:nvPr/>
        </p:nvSpPr>
        <p:spPr>
          <a:xfrm>
            <a:off x="1012224" y="5514437"/>
            <a:ext cx="10183904" cy="369332"/>
          </a:xfrm>
          <a:prstGeom prst="rect">
            <a:avLst/>
          </a:prstGeom>
        </p:spPr>
        <p:txBody>
          <a:bodyPr wrap="square">
            <a:spAutoFit/>
          </a:bodyPr>
          <a:lstStyle/>
          <a:p>
            <a:pPr algn="ctr"/>
            <a:r>
              <a:rPr lang="fr-FR"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e 2"/>
          <p:cNvGrpSpPr/>
          <p:nvPr/>
        </p:nvGrpSpPr>
        <p:grpSpPr>
          <a:xfrm>
            <a:off x="5469421" y="1243026"/>
            <a:ext cx="626579" cy="487366"/>
            <a:chOff x="5586885" y="1389661"/>
            <a:chExt cx="626579" cy="487366"/>
          </a:xfrm>
        </p:grpSpPr>
        <p:pic>
          <p:nvPicPr>
            <p:cNvPr id="2" name="Image 1"/>
            <p:cNvPicPr>
              <a:picLocks noChangeAspect="1"/>
            </p:cNvPicPr>
            <p:nvPr/>
          </p:nvPicPr>
          <p:blipFill>
            <a:blip r:embed="rId2" cstate="print">
              <a:clrChange>
                <a:clrFrom>
                  <a:srgbClr val="FAF9F5"/>
                </a:clrFrom>
                <a:clrTo>
                  <a:srgbClr val="FAF9F5">
                    <a:alpha val="0"/>
                  </a:srgbClr>
                </a:clrTo>
              </a:clrChange>
              <a:extLst>
                <a:ext uri="{28A0092B-C50C-407E-A947-70E740481C1C}">
                  <a14:useLocalDpi xmlns:a14="http://schemas.microsoft.com/office/drawing/2010/main" val="0"/>
                </a:ext>
              </a:extLst>
            </a:blip>
            <a:stretch>
              <a:fillRect/>
            </a:stretch>
          </p:blipFill>
          <p:spPr>
            <a:xfrm>
              <a:off x="5586885" y="1390470"/>
              <a:ext cx="313601" cy="486557"/>
            </a:xfrm>
            <a:prstGeom prst="rect">
              <a:avLst/>
            </a:prstGeom>
          </p:spPr>
        </p:pic>
        <p:pic>
          <p:nvPicPr>
            <p:cNvPr id="18" name="Image 17"/>
            <p:cNvPicPr>
              <a:picLocks noChangeAspect="1"/>
            </p:cNvPicPr>
            <p:nvPr/>
          </p:nvPicPr>
          <p:blipFill>
            <a:blip r:embed="rId2" cstate="print">
              <a:clrChange>
                <a:clrFrom>
                  <a:srgbClr val="FAF9F5"/>
                </a:clrFrom>
                <a:clrTo>
                  <a:srgbClr val="FAF9F5">
                    <a:alpha val="0"/>
                  </a:srgbClr>
                </a:clrTo>
              </a:clrChange>
              <a:extLst>
                <a:ext uri="{28A0092B-C50C-407E-A947-70E740481C1C}">
                  <a14:useLocalDpi xmlns:a14="http://schemas.microsoft.com/office/drawing/2010/main" val="0"/>
                </a:ext>
              </a:extLst>
            </a:blip>
            <a:stretch>
              <a:fillRect/>
            </a:stretch>
          </p:blipFill>
          <p:spPr>
            <a:xfrm>
              <a:off x="5899863" y="1389661"/>
              <a:ext cx="313601" cy="486557"/>
            </a:xfrm>
            <a:prstGeom prst="rect">
              <a:avLst/>
            </a:prstGeom>
          </p:spPr>
        </p:pic>
      </p:grpSp>
      <p:pic>
        <p:nvPicPr>
          <p:cNvPr id="20" name="Image 19"/>
          <p:cNvPicPr>
            <a:picLocks noChangeAspect="1"/>
          </p:cNvPicPr>
          <p:nvPr/>
        </p:nvPicPr>
        <p:blipFill>
          <a:blip r:embed="rId2" cstate="print">
            <a:clrChange>
              <a:clrFrom>
                <a:srgbClr val="FAF9F5"/>
              </a:clrFrom>
              <a:clrTo>
                <a:srgbClr val="FAF9F5">
                  <a:alpha val="0"/>
                </a:srgbClr>
              </a:clrTo>
            </a:clrChange>
            <a:extLst>
              <a:ext uri="{28A0092B-C50C-407E-A947-70E740481C1C}">
                <a14:useLocalDpi xmlns:a14="http://schemas.microsoft.com/office/drawing/2010/main" val="0"/>
              </a:ext>
            </a:extLst>
          </a:blip>
          <a:stretch>
            <a:fillRect/>
          </a:stretch>
        </p:blipFill>
        <p:spPr>
          <a:xfrm>
            <a:off x="6104178" y="1249059"/>
            <a:ext cx="313601" cy="486557"/>
          </a:xfrm>
          <a:prstGeom prst="rect">
            <a:avLst/>
          </a:prstGeom>
        </p:spPr>
      </p:pic>
      <p:sp>
        <p:nvSpPr>
          <p:cNvPr id="23" name="Rectangle 22"/>
          <p:cNvSpPr/>
          <p:nvPr/>
        </p:nvSpPr>
        <p:spPr>
          <a:xfrm>
            <a:off x="1958878" y="4929462"/>
            <a:ext cx="8687910" cy="356444"/>
          </a:xfrm>
          <a:prstGeom prst="rect">
            <a:avLst/>
          </a:prstGeom>
        </p:spPr>
        <p:txBody>
          <a:bodyPr wrap="square">
            <a:spAutoFit/>
          </a:bodyPr>
          <a:lstStyle/>
          <a:p>
            <a:pPr algn="just">
              <a:lnSpc>
                <a:spcPct val="150000"/>
              </a:lnSpc>
              <a:spcAft>
                <a:spcPts val="0"/>
              </a:spcAft>
            </a:pPr>
            <a:r>
              <a:rPr lang="fr-FR" sz="13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300" dirty="0">
              <a:solidFill>
                <a:srgbClr val="000000"/>
              </a:solidFill>
              <a:effectLst/>
              <a:latin typeface="Times New Roman" panose="02020603050405020304" pitchFamily="18" charset="0"/>
              <a:ea typeface="Times New Roman" panose="02020603050405020304" pitchFamily="18" charset="0"/>
            </a:endParaRPr>
          </a:p>
        </p:txBody>
      </p:sp>
      <p:sp>
        <p:nvSpPr>
          <p:cNvPr id="9" name="Text Box 8"/>
          <p:cNvSpPr txBox="1"/>
          <p:nvPr/>
        </p:nvSpPr>
        <p:spPr>
          <a:xfrm>
            <a:off x="3915410" y="125730"/>
            <a:ext cx="4690745" cy="1504315"/>
          </a:xfrm>
          <a:prstGeom prst="rect">
            <a:avLst/>
          </a:prstGeom>
          <a:noFill/>
        </p:spPr>
        <p:txBody>
          <a:bodyPr wrap="square" rtlCol="0">
            <a:noAutofit/>
          </a:bodyPr>
          <a:lstStyle/>
          <a:p>
            <a:pPr algn="ctr">
              <a:lnSpc>
                <a:spcPct val="70000"/>
              </a:lnSpc>
            </a:pPr>
            <a:r>
              <a:rPr lang="ar-DZ" sz="3200">
                <a:solidFill>
                  <a:schemeClr val="accent3"/>
                </a:solidFill>
                <a:latin typeface="Arabic Typesetting" panose="03020402040406030203" charset="0"/>
                <a:ea typeface="MingLiU_HKSCS-ExtB" panose="02020500000000000000" charset="-120"/>
                <a:cs typeface="Arabic Typesetting" panose="03020402040406030203" charset="0"/>
              </a:rPr>
              <a:t>جامعة جيجل</a:t>
            </a:r>
            <a:endParaRPr lang="ar-DZ" sz="3200">
              <a:solidFill>
                <a:schemeClr val="accent3"/>
              </a:solidFill>
              <a:latin typeface="Arabic Typesetting" panose="03020402040406030203" charset="0"/>
              <a:ea typeface="MingLiU_HKSCS-ExtB" panose="02020500000000000000" charset="-120"/>
              <a:cs typeface="Arabic Typesetting" panose="03020402040406030203" charset="0"/>
            </a:endParaRPr>
          </a:p>
          <a:p>
            <a:pPr algn="ctr">
              <a:lnSpc>
                <a:spcPct val="70000"/>
              </a:lnSpc>
            </a:pPr>
            <a:r>
              <a:rPr lang="fr-FR" sz="3200">
                <a:solidFill>
                  <a:schemeClr val="accent3"/>
                </a:solidFill>
                <a:latin typeface="Arabic Typesetting" panose="03020402040406030203" charset="0"/>
                <a:ea typeface="MingLiU_HKSCS-ExtB" panose="02020500000000000000" charset="-120"/>
                <a:cs typeface="Arabic Typesetting" panose="03020402040406030203" charset="0"/>
              </a:rPr>
              <a:t>université de jijel</a:t>
            </a:r>
            <a:endParaRPr lang="fr-FR" sz="3200">
              <a:solidFill>
                <a:schemeClr val="accent3"/>
              </a:solidFill>
              <a:latin typeface="Arabic Typesetting" panose="03020402040406030203" charset="0"/>
              <a:ea typeface="MingLiU_HKSCS-ExtB" panose="02020500000000000000" charset="-120"/>
              <a:cs typeface="Arabic Typesetting" panose="03020402040406030203" charset="0"/>
            </a:endParaRPr>
          </a:p>
          <a:p>
            <a:pPr algn="ctr">
              <a:lnSpc>
                <a:spcPct val="70000"/>
              </a:lnSpc>
            </a:pPr>
            <a:r>
              <a:rPr lang="fr-FR" sz="3200">
                <a:solidFill>
                  <a:schemeClr val="accent3"/>
                </a:solidFill>
                <a:latin typeface="Arabic Typesetting" panose="03020402040406030203" charset="0"/>
                <a:ea typeface="MingLiU_HKSCS-ExtB" panose="02020500000000000000" charset="-120"/>
                <a:cs typeface="Arabic Typesetting" panose="03020402040406030203" charset="0"/>
              </a:rPr>
              <a:t>faculté sciences et technologie</a:t>
            </a:r>
            <a:endParaRPr lang="fr-FR" sz="3200">
              <a:solidFill>
                <a:schemeClr val="accent3"/>
              </a:solidFill>
              <a:latin typeface="Arabic Typesetting" panose="03020402040406030203" charset="0"/>
              <a:ea typeface="MingLiU_HKSCS-ExtB" panose="02020500000000000000" charset="-120"/>
              <a:cs typeface="Arabic Typesetting" panose="03020402040406030203" charset="0"/>
            </a:endParaRPr>
          </a:p>
          <a:p>
            <a:pPr algn="ctr">
              <a:lnSpc>
                <a:spcPct val="70000"/>
              </a:lnSpc>
            </a:pPr>
            <a:r>
              <a:rPr lang="fr-FR" sz="3200" dirty="0" smtClean="0">
                <a:solidFill>
                  <a:schemeClr val="accent3"/>
                </a:solidFill>
                <a:effectLst/>
                <a:latin typeface="Arabic Typesetting" panose="03020402040406030203" charset="0"/>
                <a:ea typeface="MingLiU_HKSCS-ExtB" panose="02020500000000000000" charset="-120"/>
                <a:cs typeface="Arabic Typesetting" panose="03020402040406030203" charset="0"/>
                <a:sym typeface="+mn-ea"/>
              </a:rPr>
              <a:t>Département des Génies des procédés</a:t>
            </a:r>
            <a:endParaRPr lang="fr-FR" sz="3200">
              <a:solidFill>
                <a:schemeClr val="accent3"/>
              </a:solidFill>
              <a:latin typeface="Arabic Typesetting" panose="03020402040406030203" charset="0"/>
              <a:ea typeface="MingLiU_HKSCS-ExtB" panose="02020500000000000000" charset="-120"/>
              <a:cs typeface="Arabic Typesetting" panose="03020402040406030203" charset="0"/>
            </a:endParaRPr>
          </a:p>
        </p:txBody>
      </p:sp>
      <p:sp>
        <p:nvSpPr>
          <p:cNvPr id="10" name="Pentagon 9"/>
          <p:cNvSpPr/>
          <p:nvPr/>
        </p:nvSpPr>
        <p:spPr>
          <a:xfrm rot="5400000">
            <a:off x="-1120979" y="1120980"/>
            <a:ext cx="5572987" cy="3331029"/>
          </a:xfrm>
          <a:prstGeom prst="homePlate">
            <a:avLst/>
          </a:prstGeom>
          <a:gradFill>
            <a:gsLst>
              <a:gs pos="0">
                <a:srgbClr val="FECF40"/>
              </a:gs>
              <a:gs pos="100000">
                <a:srgbClr val="846C21"/>
              </a:gs>
            </a:gsLst>
            <a:lin scaled="0"/>
          </a:gradFill>
          <a:ln>
            <a:gradFill>
              <a:gsLst>
                <a:gs pos="0">
                  <a:srgbClr val="FECF40"/>
                </a:gs>
                <a:gs pos="100000">
                  <a:srgbClr val="846C21"/>
                </a:gs>
              </a:gsLst>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fr-FR" altLang="en-US"/>
          </a:p>
        </p:txBody>
      </p:sp>
      <p:sp>
        <p:nvSpPr>
          <p:cNvPr id="8" name="Text Box 7"/>
          <p:cNvSpPr txBox="1"/>
          <p:nvPr/>
        </p:nvSpPr>
        <p:spPr>
          <a:xfrm>
            <a:off x="17781" y="125548"/>
            <a:ext cx="3352436" cy="3554819"/>
          </a:xfrm>
          <a:prstGeom prst="rect">
            <a:avLst/>
          </a:prstGeom>
          <a:noFill/>
        </p:spPr>
        <p:txBody>
          <a:bodyPr wrap="square" rtlCol="0">
            <a:spAutoFit/>
          </a:bodyPr>
          <a:lstStyle/>
          <a:p>
            <a:r>
              <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Les</a:t>
            </a:r>
            <a:endPar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endParaRPr>
          </a:p>
          <a:p>
            <a:r>
              <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  </a:t>
            </a:r>
            <a:r>
              <a:rPr lang="fr-FR" sz="4500" b="1" dirty="0" smtClean="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Savons</a:t>
            </a:r>
            <a:endPar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endParaRPr>
          </a:p>
          <a:p>
            <a:r>
              <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      Et</a:t>
            </a:r>
            <a:endPar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endParaRPr>
          </a:p>
          <a:p>
            <a:r>
              <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   Les</a:t>
            </a:r>
            <a:endPar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endParaRPr>
          </a:p>
          <a:p>
            <a:r>
              <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rPr>
              <a:t>Détergentes</a:t>
            </a:r>
            <a:endParaRPr lang="fr-FR" sz="4500" b="1" dirty="0">
              <a:solidFill>
                <a:schemeClr val="accent3"/>
              </a:solidFill>
              <a:effectLst>
                <a:outerShdw blurRad="38100" dist="38100" dir="2700000" algn="tl">
                  <a:srgbClr val="000000">
                    <a:alpha val="43137"/>
                  </a:srgbClr>
                </a:outerShdw>
              </a:effectLst>
              <a:latin typeface="MingLiU_HKSCS-ExtB" panose="02020500000000000000" charset="-120"/>
              <a:ea typeface="MingLiU_HKSCS-ExtB" panose="02020500000000000000" charset="-120"/>
              <a:cs typeface="Arabic Typesetting" panose="03020402040406030203"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advTm="3000">
        <p15:prstTrans prst="curtains"/>
      </p:transition>
    </mc:Choice>
    <mc:Fallback>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5" name="Groupe 4"/>
          <p:cNvGrpSpPr/>
          <p:nvPr/>
        </p:nvGrpSpPr>
        <p:grpSpPr>
          <a:xfrm>
            <a:off x="-1557662" y="0"/>
            <a:ext cx="11698216" cy="583324"/>
            <a:chOff x="-1564980" y="-39416"/>
            <a:chExt cx="11698216" cy="583324"/>
          </a:xfrm>
        </p:grpSpPr>
        <p:grpSp>
          <p:nvGrpSpPr>
            <p:cNvPr id="6" name="Groupe 5"/>
            <p:cNvGrpSpPr/>
            <p:nvPr/>
          </p:nvGrpSpPr>
          <p:grpSpPr>
            <a:xfrm>
              <a:off x="-1564980" y="-39416"/>
              <a:ext cx="10451226" cy="583324"/>
              <a:chOff x="-1344409" y="-39416"/>
              <a:chExt cx="10451226" cy="583324"/>
            </a:xfrm>
          </p:grpSpPr>
          <p:grpSp>
            <p:nvGrpSpPr>
              <p:cNvPr id="8" name="Groupe 7"/>
              <p:cNvGrpSpPr/>
              <p:nvPr/>
            </p:nvGrpSpPr>
            <p:grpSpPr>
              <a:xfrm>
                <a:off x="-1344409" y="-39416"/>
                <a:ext cx="4232126" cy="583324"/>
                <a:chOff x="-1344409" y="-39416"/>
                <a:chExt cx="4232126" cy="583324"/>
              </a:xfrm>
            </p:grpSpPr>
            <p:sp>
              <p:nvSpPr>
                <p:cNvPr id="10" name="Organigramme : Opération manuelle 9"/>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 name="Groupe 10"/>
                <p:cNvGrpSpPr/>
                <p:nvPr/>
              </p:nvGrpSpPr>
              <p:grpSpPr>
                <a:xfrm>
                  <a:off x="545430" y="-2"/>
                  <a:ext cx="2342287" cy="536027"/>
                  <a:chOff x="545430" y="-2"/>
                  <a:chExt cx="2342287" cy="536027"/>
                </a:xfrm>
              </p:grpSpPr>
              <p:sp>
                <p:nvSpPr>
                  <p:cNvPr id="12" name="Organigramme : Données 11"/>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onnées 12"/>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9" name="Connecteur droit 8"/>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1290293"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Réaction de saponification  </a:t>
              </a:r>
              <a:endParaRPr lang="fr-FR" sz="2800" dirty="0">
                <a:solidFill>
                  <a:srgbClr val="33380E"/>
                </a:solidFill>
                <a:latin typeface="Rockwell" panose="02060603020205020403" pitchFamily="18" charset="0"/>
              </a:endParaRPr>
            </a:p>
          </p:txBody>
        </p:sp>
      </p:grpSp>
      <p:sp>
        <p:nvSpPr>
          <p:cNvPr id="14338" name="AutoShape 2" descr="https://www.colimouss.fr/uploaded/141329/c-est-quoi-la-saponification-a-froi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pic>
        <p:nvPicPr>
          <p:cNvPr id="17" name="Image 16" descr="0a6c1866-f178-4896-8af4-437120b2cf77.jpg"/>
          <p:cNvPicPr>
            <a:picLocks noChangeAspect="1"/>
          </p:cNvPicPr>
          <p:nvPr/>
        </p:nvPicPr>
        <p:blipFill>
          <a:blip r:embed="rId1"/>
          <a:stretch>
            <a:fillRect/>
          </a:stretch>
        </p:blipFill>
        <p:spPr>
          <a:xfrm>
            <a:off x="2618523" y="3693382"/>
            <a:ext cx="6373091" cy="2668440"/>
          </a:xfrm>
          <a:prstGeom prst="rect">
            <a:avLst/>
          </a:prstGeom>
        </p:spPr>
      </p:pic>
      <p:pic>
        <p:nvPicPr>
          <p:cNvPr id="2" name="Picture 1"/>
          <p:cNvPicPr>
            <a:picLocks noChangeAspect="1"/>
          </p:cNvPicPr>
          <p:nvPr/>
        </p:nvPicPr>
        <p:blipFill>
          <a:blip r:embed="rId2"/>
          <a:stretch>
            <a:fillRect/>
          </a:stretch>
        </p:blipFill>
        <p:spPr>
          <a:xfrm>
            <a:off x="908685" y="1202690"/>
            <a:ext cx="10330815" cy="2026920"/>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88290" y="1036955"/>
            <a:ext cx="4883785" cy="5304155"/>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Arial" panose="020B0604020202020204" pitchFamily="34" charset="0"/>
              <a:ea typeface="Arial" panose="020B0604020202020204" pitchFamily="34" charset="0"/>
            </a:endParaRPr>
          </a:p>
        </p:txBody>
      </p:sp>
      <p:sp>
        <p:nvSpPr>
          <p:cNvPr id="17" name="任意多边形 16"/>
          <p:cNvSpPr/>
          <p:nvPr/>
        </p:nvSpPr>
        <p:spPr>
          <a:xfrm>
            <a:off x="6603365" y="1036955"/>
            <a:ext cx="4606290" cy="5304155"/>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Arial" panose="020B0604020202020204" pitchFamily="34" charset="0"/>
              <a:ea typeface="Arial" panose="020B0604020202020204" pitchFamily="34" charset="0"/>
            </a:endParaRPr>
          </a:p>
        </p:txBody>
      </p:sp>
      <p:grpSp>
        <p:nvGrpSpPr>
          <p:cNvPr id="6" name="Groupe 5"/>
          <p:cNvGrpSpPr/>
          <p:nvPr/>
        </p:nvGrpSpPr>
        <p:grpSpPr>
          <a:xfrm>
            <a:off x="-1557655" y="0"/>
            <a:ext cx="10451465" cy="583565"/>
            <a:chOff x="-1344409" y="-39416"/>
            <a:chExt cx="10451226" cy="583324"/>
          </a:xfrm>
        </p:grpSpPr>
        <p:grpSp>
          <p:nvGrpSpPr>
            <p:cNvPr id="3" name="Groupe 7"/>
            <p:cNvGrpSpPr/>
            <p:nvPr/>
          </p:nvGrpSpPr>
          <p:grpSpPr>
            <a:xfrm>
              <a:off x="-1344409" y="-39416"/>
              <a:ext cx="4232126" cy="583324"/>
              <a:chOff x="-1344409" y="-39416"/>
              <a:chExt cx="4232126" cy="583324"/>
            </a:xfrm>
          </p:grpSpPr>
          <p:sp>
            <p:nvSpPr>
              <p:cNvPr id="10" name="Organigramme : Opération manuelle 9"/>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 name="Groupe 10"/>
              <p:cNvGrpSpPr/>
              <p:nvPr/>
            </p:nvGrpSpPr>
            <p:grpSpPr>
              <a:xfrm>
                <a:off x="545430" y="-2"/>
                <a:ext cx="2342287" cy="536027"/>
                <a:chOff x="545430" y="-2"/>
                <a:chExt cx="2342287" cy="536027"/>
              </a:xfrm>
            </p:grpSpPr>
            <p:sp>
              <p:nvSpPr>
                <p:cNvPr id="5" name="Organigramme : Données 11"/>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Données 12"/>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9" name="Connecteur droit 8"/>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30" name="Text Box 29"/>
          <p:cNvSpPr txBox="1"/>
          <p:nvPr/>
        </p:nvSpPr>
        <p:spPr>
          <a:xfrm>
            <a:off x="1021715" y="-17780"/>
            <a:ext cx="8536940" cy="521970"/>
          </a:xfrm>
          <a:prstGeom prst="rect">
            <a:avLst/>
          </a:prstGeom>
          <a:noFill/>
        </p:spPr>
        <p:txBody>
          <a:bodyPr wrap="square" rtlCol="0" anchor="t">
            <a:spAutoFit/>
          </a:bodyPr>
          <a:lstStyle/>
          <a:p>
            <a:r>
              <a:rPr lang="en-US" sz="2800">
                <a:latin typeface="Rockwell" panose="02060603020205020403" pitchFamily="18" charset="0"/>
                <a:cs typeface="Rockwell" panose="02060603020205020403" pitchFamily="18" charset="0"/>
              </a:rPr>
              <a:t>Points essentiels sur la saponification :</a:t>
            </a:r>
            <a:endParaRPr lang="en-US" sz="2800">
              <a:latin typeface="Rockwell" panose="02060603020205020403" pitchFamily="18" charset="0"/>
              <a:cs typeface="Rockwell" panose="02060603020205020403" pitchFamily="18" charset="0"/>
            </a:endParaRPr>
          </a:p>
        </p:txBody>
      </p:sp>
      <p:sp>
        <p:nvSpPr>
          <p:cNvPr id="31" name="Text Box 30"/>
          <p:cNvSpPr txBox="1"/>
          <p:nvPr/>
        </p:nvSpPr>
        <p:spPr>
          <a:xfrm>
            <a:off x="908685" y="2457450"/>
            <a:ext cx="3700780" cy="521970"/>
          </a:xfrm>
          <a:prstGeom prst="rect">
            <a:avLst/>
          </a:prstGeom>
          <a:noFill/>
        </p:spPr>
        <p:txBody>
          <a:bodyPr wrap="square" rtlCol="0" anchor="t">
            <a:spAutoFit/>
          </a:bodyPr>
          <a:lstStyle/>
          <a:p>
            <a:r>
              <a:rPr lang="en-US" sz="2800">
                <a:solidFill>
                  <a:schemeClr val="bg1"/>
                </a:solidFill>
                <a:latin typeface="Rockwell" panose="02060603020205020403" pitchFamily="18" charset="0"/>
                <a:cs typeface="Rockwell" panose="02060603020205020403" pitchFamily="18" charset="0"/>
              </a:rPr>
              <a:t>Réaction de base :</a:t>
            </a:r>
            <a:endParaRPr lang="en-US" sz="2800">
              <a:solidFill>
                <a:schemeClr val="bg1"/>
              </a:solidFill>
              <a:latin typeface="Rockwell" panose="02060603020205020403" pitchFamily="18" charset="0"/>
              <a:cs typeface="Rockwell" panose="02060603020205020403" pitchFamily="18" charset="0"/>
            </a:endParaRPr>
          </a:p>
        </p:txBody>
      </p:sp>
      <p:sp>
        <p:nvSpPr>
          <p:cNvPr id="32" name="Text Box 31"/>
          <p:cNvSpPr txBox="1"/>
          <p:nvPr/>
        </p:nvSpPr>
        <p:spPr>
          <a:xfrm>
            <a:off x="7475855" y="2457450"/>
            <a:ext cx="3294380" cy="521970"/>
          </a:xfrm>
          <a:prstGeom prst="rect">
            <a:avLst/>
          </a:prstGeom>
          <a:noFill/>
        </p:spPr>
        <p:txBody>
          <a:bodyPr wrap="square" rtlCol="0" anchor="t">
            <a:spAutoFit/>
          </a:bodyPr>
          <a:lstStyle/>
          <a:p>
            <a:r>
              <a:rPr lang="en-US" sz="2800">
                <a:solidFill>
                  <a:schemeClr val="bg1"/>
                </a:solidFill>
                <a:latin typeface="Rockwell" panose="02060603020205020403" pitchFamily="18" charset="0"/>
                <a:cs typeface="Rockwell" panose="02060603020205020403" pitchFamily="18" charset="0"/>
              </a:rPr>
              <a:t>Milieu alcalin</a:t>
            </a:r>
            <a:r>
              <a:rPr lang="fr-FR" altLang="en-US" sz="2800">
                <a:solidFill>
                  <a:schemeClr val="bg1"/>
                </a:solidFill>
                <a:latin typeface="Rockwell" panose="02060603020205020403" pitchFamily="18" charset="0"/>
                <a:cs typeface="Rockwell" panose="02060603020205020403" pitchFamily="18" charset="0"/>
              </a:rPr>
              <a:t> :</a:t>
            </a:r>
            <a:r>
              <a:rPr lang="en-US" sz="2800">
                <a:solidFill>
                  <a:schemeClr val="bg1"/>
                </a:solidFill>
                <a:latin typeface="Rockwell" panose="02060603020205020403" pitchFamily="18" charset="0"/>
                <a:cs typeface="Rockwell" panose="02060603020205020403" pitchFamily="18" charset="0"/>
              </a:rPr>
              <a:t> </a:t>
            </a:r>
            <a:endParaRPr lang="en-US" sz="2800">
              <a:solidFill>
                <a:schemeClr val="bg1"/>
              </a:solidFill>
              <a:latin typeface="Rockwell" panose="02060603020205020403" pitchFamily="18" charset="0"/>
              <a:cs typeface="Rockwell" panose="02060603020205020403" pitchFamily="18" charset="0"/>
            </a:endParaRPr>
          </a:p>
        </p:txBody>
      </p:sp>
      <p:sp>
        <p:nvSpPr>
          <p:cNvPr id="35" name="Text Box 34"/>
          <p:cNvSpPr txBox="1"/>
          <p:nvPr/>
        </p:nvSpPr>
        <p:spPr>
          <a:xfrm>
            <a:off x="564515" y="3347085"/>
            <a:ext cx="4241165" cy="1938020"/>
          </a:xfrm>
          <a:prstGeom prst="rect">
            <a:avLst/>
          </a:prstGeom>
          <a:noFill/>
        </p:spPr>
        <p:txBody>
          <a:bodyPr wrap="square" rtlCol="0" anchor="t">
            <a:spAutoFit/>
          </a:bodyPr>
          <a:lstStyle/>
          <a:p>
            <a:pPr algn="ctr"/>
            <a:r>
              <a:rPr lang="en-US" sz="2000">
                <a:latin typeface="Rockwell" panose="02060603020205020403" pitchFamily="18" charset="0"/>
                <a:cs typeface="Rockwell" panose="02060603020205020403" pitchFamily="18" charset="0"/>
              </a:rPr>
              <a:t>La saponification se produit lorsque les triglycérides (composés des graisses) sont hydrolysés en acides gras et en leurs sels (savon) avec libération de glycérine.</a:t>
            </a:r>
            <a:endParaRPr lang="en-US" sz="2000">
              <a:latin typeface="Rockwell" panose="02060603020205020403" pitchFamily="18" charset="0"/>
              <a:cs typeface="Rockwell" panose="02060603020205020403" pitchFamily="18" charset="0"/>
            </a:endParaRPr>
          </a:p>
        </p:txBody>
      </p:sp>
      <p:sp>
        <p:nvSpPr>
          <p:cNvPr id="2" name="Text Box 1"/>
          <p:cNvSpPr txBox="1"/>
          <p:nvPr/>
        </p:nvSpPr>
        <p:spPr>
          <a:xfrm>
            <a:off x="6960235" y="3599180"/>
            <a:ext cx="4249420" cy="1322070"/>
          </a:xfrm>
          <a:prstGeom prst="rect">
            <a:avLst/>
          </a:prstGeom>
          <a:noFill/>
        </p:spPr>
        <p:txBody>
          <a:bodyPr wrap="square" rtlCol="0" anchor="t">
            <a:spAutoFit/>
          </a:bodyPr>
          <a:lstStyle/>
          <a:p>
            <a:pPr algn="ctr"/>
            <a:r>
              <a:rPr lang="en-US" sz="2000" dirty="0">
                <a:latin typeface="Rockwell" panose="02060603020205020403" pitchFamily="18" charset="0"/>
                <a:cs typeface="Rockwell" panose="02060603020205020403" pitchFamily="18" charset="0"/>
              </a:rPr>
              <a:t>Elle </a:t>
            </a:r>
            <a:r>
              <a:rPr lang="en-US" sz="2000" dirty="0" err="1">
                <a:latin typeface="Rockwell" panose="02060603020205020403" pitchFamily="18" charset="0"/>
                <a:cs typeface="Rockwell" panose="02060603020205020403" pitchFamily="18" charset="0"/>
              </a:rPr>
              <a:t>nécessite</a:t>
            </a:r>
            <a:r>
              <a:rPr lang="en-US" sz="2000" dirty="0">
                <a:latin typeface="Rockwell" panose="02060603020205020403" pitchFamily="18" charset="0"/>
                <a:cs typeface="Rockwell" panose="02060603020205020403" pitchFamily="18" charset="0"/>
              </a:rPr>
              <a:t> </a:t>
            </a:r>
            <a:r>
              <a:rPr lang="en-US" sz="2000" dirty="0" err="1">
                <a:latin typeface="Rockwell" panose="02060603020205020403" pitchFamily="18" charset="0"/>
                <a:cs typeface="Rockwell" panose="02060603020205020403" pitchFamily="18" charset="0"/>
              </a:rPr>
              <a:t>une</a:t>
            </a:r>
            <a:r>
              <a:rPr lang="en-US" sz="2000" dirty="0">
                <a:latin typeface="Rockwell" panose="02060603020205020403" pitchFamily="18" charset="0"/>
                <a:cs typeface="Rockwell" panose="02060603020205020403" pitchFamily="18" charset="0"/>
              </a:rPr>
              <a:t> base forte </a:t>
            </a:r>
            <a:r>
              <a:rPr lang="en-US" sz="2000" dirty="0" err="1">
                <a:latin typeface="Rockwell" panose="02060603020205020403" pitchFamily="18" charset="0"/>
                <a:cs typeface="Rockwell" panose="02060603020205020403" pitchFamily="18" charset="0"/>
              </a:rPr>
              <a:t>comme</a:t>
            </a:r>
            <a:r>
              <a:rPr lang="en-US" sz="2000" dirty="0">
                <a:latin typeface="Rockwell" panose="02060603020205020403" pitchFamily="18" charset="0"/>
                <a:cs typeface="Rockwell" panose="02060603020205020403" pitchFamily="18" charset="0"/>
              </a:rPr>
              <a:t> </a:t>
            </a:r>
            <a:r>
              <a:rPr lang="en-US" sz="2000" dirty="0" err="1">
                <a:latin typeface="Rockwell" panose="02060603020205020403" pitchFamily="18" charset="0"/>
                <a:cs typeface="Rockwell" panose="02060603020205020403" pitchFamily="18" charset="0"/>
              </a:rPr>
              <a:t>NaOH</a:t>
            </a:r>
            <a:r>
              <a:rPr lang="en-US" sz="2000" dirty="0">
                <a:latin typeface="Rockwell" panose="02060603020205020403" pitchFamily="18" charset="0"/>
                <a:cs typeface="Rockwell" panose="02060603020205020403" pitchFamily="18" charset="0"/>
              </a:rPr>
              <a:t> (pour </a:t>
            </a:r>
            <a:r>
              <a:rPr lang="en-US" sz="2000" dirty="0" err="1">
                <a:latin typeface="Rockwell" panose="02060603020205020403" pitchFamily="18" charset="0"/>
                <a:cs typeface="Rockwell" panose="02060603020205020403" pitchFamily="18" charset="0"/>
              </a:rPr>
              <a:t>produire</a:t>
            </a:r>
            <a:r>
              <a:rPr lang="en-US" sz="2000" dirty="0">
                <a:latin typeface="Rockwell" panose="02060603020205020403" pitchFamily="18" charset="0"/>
                <a:cs typeface="Rockwell" panose="02060603020205020403" pitchFamily="18" charset="0"/>
              </a:rPr>
              <a:t> du </a:t>
            </a:r>
            <a:r>
              <a:rPr lang="en-US" sz="2000" dirty="0" err="1">
                <a:latin typeface="Rockwell" panose="02060603020205020403" pitchFamily="18" charset="0"/>
                <a:cs typeface="Rockwell" panose="02060603020205020403" pitchFamily="18" charset="0"/>
              </a:rPr>
              <a:t>savon</a:t>
            </a:r>
            <a:r>
              <a:rPr lang="en-US" sz="2000" dirty="0">
                <a:latin typeface="Rockwell" panose="02060603020205020403" pitchFamily="18" charset="0"/>
                <a:cs typeface="Rockwell" panose="02060603020205020403" pitchFamily="18" charset="0"/>
              </a:rPr>
              <a:t> </a:t>
            </a:r>
            <a:r>
              <a:rPr lang="en-US" sz="2000" dirty="0" err="1">
                <a:latin typeface="Rockwell" panose="02060603020205020403" pitchFamily="18" charset="0"/>
                <a:cs typeface="Rockwell" panose="02060603020205020403" pitchFamily="18" charset="0"/>
              </a:rPr>
              <a:t>solide</a:t>
            </a:r>
            <a:r>
              <a:rPr lang="en-US" sz="2000" dirty="0">
                <a:latin typeface="Rockwell" panose="02060603020205020403" pitchFamily="18" charset="0"/>
                <a:cs typeface="Rockwell" panose="02060603020205020403" pitchFamily="18" charset="0"/>
              </a:rPr>
              <a:t>) </a:t>
            </a:r>
            <a:r>
              <a:rPr lang="en-US" sz="2000" dirty="0" err="1">
                <a:latin typeface="Rockwell" panose="02060603020205020403" pitchFamily="18" charset="0"/>
                <a:cs typeface="Rockwell" panose="02060603020205020403" pitchFamily="18" charset="0"/>
              </a:rPr>
              <a:t>ou</a:t>
            </a:r>
            <a:r>
              <a:rPr lang="en-US" sz="2000" dirty="0">
                <a:latin typeface="Rockwell" panose="02060603020205020403" pitchFamily="18" charset="0"/>
                <a:cs typeface="Rockwell" panose="02060603020205020403" pitchFamily="18" charset="0"/>
              </a:rPr>
              <a:t> KOH (pour </a:t>
            </a:r>
            <a:r>
              <a:rPr lang="en-US" sz="2000" dirty="0" err="1">
                <a:latin typeface="Rockwell" panose="02060603020205020403" pitchFamily="18" charset="0"/>
                <a:cs typeface="Rockwell" panose="02060603020205020403" pitchFamily="18" charset="0"/>
              </a:rPr>
              <a:t>produire</a:t>
            </a:r>
            <a:r>
              <a:rPr lang="en-US" sz="2000" dirty="0">
                <a:latin typeface="Rockwell" panose="02060603020205020403" pitchFamily="18" charset="0"/>
                <a:cs typeface="Rockwell" panose="02060603020205020403" pitchFamily="18" charset="0"/>
              </a:rPr>
              <a:t> du </a:t>
            </a:r>
            <a:r>
              <a:rPr lang="en-US" sz="2000" dirty="0" err="1">
                <a:latin typeface="Rockwell" panose="02060603020205020403" pitchFamily="18" charset="0"/>
                <a:cs typeface="Rockwell" panose="02060603020205020403" pitchFamily="18" charset="0"/>
              </a:rPr>
              <a:t>savon</a:t>
            </a:r>
            <a:r>
              <a:rPr lang="en-US" sz="2000" dirty="0">
                <a:latin typeface="Rockwell" panose="02060603020205020403" pitchFamily="18" charset="0"/>
                <a:cs typeface="Rockwell" panose="02060603020205020403" pitchFamily="18" charset="0"/>
              </a:rPr>
              <a:t> </a:t>
            </a:r>
            <a:r>
              <a:rPr lang="en-US" sz="2000" dirty="0" err="1">
                <a:latin typeface="Rockwell" panose="02060603020205020403" pitchFamily="18" charset="0"/>
                <a:cs typeface="Rockwell" panose="02060603020205020403" pitchFamily="18" charset="0"/>
              </a:rPr>
              <a:t>liquide</a:t>
            </a:r>
            <a:r>
              <a:rPr lang="en-US" sz="2000" dirty="0">
                <a:latin typeface="Rockwell" panose="02060603020205020403" pitchFamily="18" charset="0"/>
                <a:cs typeface="Rockwell" panose="02060603020205020403" pitchFamily="18" charset="0"/>
              </a:rPr>
              <a:t>).</a:t>
            </a:r>
            <a:endParaRPr lang="en-US" sz="2000" dirty="0">
              <a:latin typeface="Rockwell" panose="02060603020205020403" pitchFamily="18" charset="0"/>
              <a:cs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500"/>
                                        <p:tgtEl>
                                          <p:spTgt spid="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3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288290" y="1036955"/>
            <a:ext cx="4883785" cy="5304155"/>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Arial" panose="020B0604020202020204" pitchFamily="34" charset="0"/>
              <a:ea typeface="Arial" panose="020B0604020202020204" pitchFamily="34" charset="0"/>
            </a:endParaRPr>
          </a:p>
        </p:txBody>
      </p:sp>
      <p:sp>
        <p:nvSpPr>
          <p:cNvPr id="17" name="任意多边形 16"/>
          <p:cNvSpPr/>
          <p:nvPr/>
        </p:nvSpPr>
        <p:spPr>
          <a:xfrm>
            <a:off x="6603365" y="1036955"/>
            <a:ext cx="4606290" cy="5304155"/>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Arial" panose="020B0604020202020204" pitchFamily="34" charset="0"/>
              <a:ea typeface="Arial" panose="020B0604020202020204" pitchFamily="34" charset="0"/>
            </a:endParaRPr>
          </a:p>
        </p:txBody>
      </p:sp>
      <p:grpSp>
        <p:nvGrpSpPr>
          <p:cNvPr id="6" name="Groupe 5"/>
          <p:cNvGrpSpPr/>
          <p:nvPr/>
        </p:nvGrpSpPr>
        <p:grpSpPr>
          <a:xfrm>
            <a:off x="-1557655" y="0"/>
            <a:ext cx="10451465" cy="583565"/>
            <a:chOff x="-1344409" y="-39416"/>
            <a:chExt cx="10451226" cy="583324"/>
          </a:xfrm>
        </p:grpSpPr>
        <p:grpSp>
          <p:nvGrpSpPr>
            <p:cNvPr id="3" name="Groupe 7"/>
            <p:cNvGrpSpPr/>
            <p:nvPr/>
          </p:nvGrpSpPr>
          <p:grpSpPr>
            <a:xfrm>
              <a:off x="-1344409" y="-39416"/>
              <a:ext cx="4232126" cy="583324"/>
              <a:chOff x="-1344409" y="-39416"/>
              <a:chExt cx="4232126" cy="583324"/>
            </a:xfrm>
          </p:grpSpPr>
          <p:sp>
            <p:nvSpPr>
              <p:cNvPr id="10" name="Organigramme : Opération manuelle 9"/>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 name="Groupe 10"/>
              <p:cNvGrpSpPr/>
              <p:nvPr/>
            </p:nvGrpSpPr>
            <p:grpSpPr>
              <a:xfrm>
                <a:off x="545430" y="-2"/>
                <a:ext cx="2342287" cy="536027"/>
                <a:chOff x="545430" y="-2"/>
                <a:chExt cx="2342287" cy="536027"/>
              </a:xfrm>
            </p:grpSpPr>
            <p:sp>
              <p:nvSpPr>
                <p:cNvPr id="5" name="Organigramme : Données 11"/>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Données 12"/>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9" name="Connecteur droit 8"/>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30" name="Text Box 29"/>
          <p:cNvSpPr txBox="1"/>
          <p:nvPr/>
        </p:nvSpPr>
        <p:spPr>
          <a:xfrm>
            <a:off x="1021715" y="-17780"/>
            <a:ext cx="8536940" cy="521970"/>
          </a:xfrm>
          <a:prstGeom prst="rect">
            <a:avLst/>
          </a:prstGeom>
          <a:noFill/>
        </p:spPr>
        <p:txBody>
          <a:bodyPr wrap="square" rtlCol="0" anchor="t">
            <a:spAutoFit/>
          </a:bodyPr>
          <a:lstStyle/>
          <a:p>
            <a:r>
              <a:rPr lang="en-US" sz="2800">
                <a:latin typeface="Rockwell" panose="02060603020205020403" pitchFamily="18" charset="0"/>
                <a:cs typeface="Rockwell" panose="02060603020205020403" pitchFamily="18" charset="0"/>
              </a:rPr>
              <a:t>Points essentiels sur la saponification :</a:t>
            </a:r>
            <a:endParaRPr lang="en-US" sz="2800">
              <a:latin typeface="Rockwell" panose="02060603020205020403" pitchFamily="18" charset="0"/>
              <a:cs typeface="Rockwell" panose="02060603020205020403" pitchFamily="18" charset="0"/>
            </a:endParaRPr>
          </a:p>
        </p:txBody>
      </p:sp>
      <p:sp>
        <p:nvSpPr>
          <p:cNvPr id="19" name="Text Box 18"/>
          <p:cNvSpPr txBox="1"/>
          <p:nvPr/>
        </p:nvSpPr>
        <p:spPr>
          <a:xfrm>
            <a:off x="908685" y="3284855"/>
            <a:ext cx="3773170" cy="2245360"/>
          </a:xfrm>
          <a:prstGeom prst="rect">
            <a:avLst/>
          </a:prstGeom>
          <a:noFill/>
        </p:spPr>
        <p:txBody>
          <a:bodyPr wrap="square" rtlCol="0" anchor="t">
            <a:spAutoFit/>
          </a:bodyPr>
          <a:lstStyle/>
          <a:p>
            <a:pPr algn="ctr"/>
            <a:r>
              <a:rPr lang="en-US" sz="2000">
                <a:solidFill>
                  <a:schemeClr val="tx1"/>
                </a:solidFill>
                <a:latin typeface="Rockwell" panose="02060603020205020403" pitchFamily="18" charset="0"/>
                <a:cs typeface="Rockwell" panose="02060603020205020403" pitchFamily="18" charset="0"/>
              </a:rPr>
              <a:t>Ce processus est utilisé dans la fabrication du savon.</a:t>
            </a:r>
            <a:endParaRPr lang="en-US" sz="2000">
              <a:solidFill>
                <a:schemeClr val="tx1"/>
              </a:solidFill>
              <a:latin typeface="Rockwell" panose="02060603020205020403" pitchFamily="18" charset="0"/>
              <a:cs typeface="Rockwell" panose="02060603020205020403" pitchFamily="18" charset="0"/>
            </a:endParaRPr>
          </a:p>
          <a:p>
            <a:pPr algn="ctr"/>
            <a:r>
              <a:rPr lang="en-US" sz="2000">
                <a:solidFill>
                  <a:schemeClr val="tx1"/>
                </a:solidFill>
                <a:latin typeface="Rockwell" panose="02060603020205020403" pitchFamily="18" charset="0"/>
                <a:cs typeface="Rockwell" panose="02060603020205020403" pitchFamily="18" charset="0"/>
              </a:rPr>
              <a:t>La glycérine produite est utilisée dans de nombreuses applications, notamment les cosmétiques et les produits pharmaceutiques</a:t>
            </a:r>
            <a:endParaRPr lang="en-US" sz="2000">
              <a:solidFill>
                <a:schemeClr val="tx1"/>
              </a:solidFill>
              <a:latin typeface="Rockwell" panose="02060603020205020403" pitchFamily="18" charset="0"/>
              <a:cs typeface="Rockwell" panose="02060603020205020403" pitchFamily="18" charset="0"/>
            </a:endParaRPr>
          </a:p>
        </p:txBody>
      </p:sp>
      <p:sp>
        <p:nvSpPr>
          <p:cNvPr id="20" name="Text Box 19"/>
          <p:cNvSpPr txBox="1"/>
          <p:nvPr/>
        </p:nvSpPr>
        <p:spPr>
          <a:xfrm>
            <a:off x="7386955" y="3284855"/>
            <a:ext cx="3039745" cy="1938020"/>
          </a:xfrm>
          <a:prstGeom prst="rect">
            <a:avLst/>
          </a:prstGeom>
          <a:noFill/>
        </p:spPr>
        <p:txBody>
          <a:bodyPr wrap="square" rtlCol="0" anchor="t">
            <a:spAutoFit/>
          </a:bodyPr>
          <a:lstStyle/>
          <a:p>
            <a:pPr algn="ctr"/>
            <a:r>
              <a:rPr lang="en-US" sz="2000">
                <a:solidFill>
                  <a:schemeClr val="tx1"/>
                </a:solidFill>
                <a:latin typeface="Rockwell" panose="02060603020205020403" pitchFamily="18" charset="0"/>
                <a:cs typeface="Rockwell" panose="02060603020205020403" pitchFamily="18" charset="0"/>
              </a:rPr>
              <a:t>La saponification utilise une base, tandis que l'hydrolyse acide utilise un acide pour décomposer les graisses</a:t>
            </a:r>
            <a:endParaRPr lang="en-US" sz="2000">
              <a:solidFill>
                <a:schemeClr val="tx1"/>
              </a:solidFill>
              <a:latin typeface="Rockwell" panose="02060603020205020403" pitchFamily="18" charset="0"/>
              <a:cs typeface="Rockwell" panose="02060603020205020403" pitchFamily="18" charset="0"/>
            </a:endParaRPr>
          </a:p>
        </p:txBody>
      </p:sp>
      <p:sp>
        <p:nvSpPr>
          <p:cNvPr id="18" name="Text Box 17"/>
          <p:cNvSpPr txBox="1"/>
          <p:nvPr/>
        </p:nvSpPr>
        <p:spPr>
          <a:xfrm>
            <a:off x="1365250" y="2527300"/>
            <a:ext cx="2729865" cy="521970"/>
          </a:xfrm>
          <a:prstGeom prst="rect">
            <a:avLst/>
          </a:prstGeom>
          <a:noFill/>
        </p:spPr>
        <p:txBody>
          <a:bodyPr wrap="square" rtlCol="0" anchor="t">
            <a:spAutoFit/>
          </a:bodyPr>
          <a:lstStyle/>
          <a:p>
            <a:r>
              <a:rPr lang="en-US" sz="2800">
                <a:solidFill>
                  <a:schemeClr val="bg1"/>
                </a:solidFill>
                <a:latin typeface="Rockwell" panose="02060603020205020403" pitchFamily="18" charset="0"/>
                <a:cs typeface="Rockwell" panose="02060603020205020403" pitchFamily="18" charset="0"/>
              </a:rPr>
              <a:t>Importance :</a:t>
            </a:r>
            <a:endParaRPr lang="en-US" sz="2800">
              <a:solidFill>
                <a:schemeClr val="bg1"/>
              </a:solidFill>
              <a:latin typeface="Rockwell" panose="02060603020205020403" pitchFamily="18" charset="0"/>
              <a:cs typeface="Rockwell" panose="02060603020205020403" pitchFamily="18" charset="0"/>
            </a:endParaRPr>
          </a:p>
        </p:txBody>
      </p:sp>
      <p:sp>
        <p:nvSpPr>
          <p:cNvPr id="21" name="Text Box 20"/>
          <p:cNvSpPr txBox="1"/>
          <p:nvPr/>
        </p:nvSpPr>
        <p:spPr>
          <a:xfrm>
            <a:off x="6435090" y="2404110"/>
            <a:ext cx="5252085" cy="829945"/>
          </a:xfrm>
          <a:prstGeom prst="rect">
            <a:avLst/>
          </a:prstGeom>
          <a:noFill/>
        </p:spPr>
        <p:txBody>
          <a:bodyPr wrap="square" rtlCol="0" anchor="t">
            <a:spAutoFit/>
          </a:bodyPr>
          <a:lstStyle/>
          <a:p>
            <a:pPr algn="ctr"/>
            <a:r>
              <a:rPr lang="en-US" sz="2400">
                <a:solidFill>
                  <a:schemeClr val="bg1"/>
                </a:solidFill>
                <a:latin typeface="Rockwell" panose="02060603020205020403" pitchFamily="18" charset="0"/>
                <a:cs typeface="Rockwell" panose="02060603020205020403" pitchFamily="18" charset="0"/>
                <a:sym typeface="+mn-ea"/>
              </a:rPr>
              <a:t>Différence avec l'hydrolyse acide :</a:t>
            </a:r>
            <a:endParaRPr lang="en-US" sz="2400">
              <a:solidFill>
                <a:schemeClr val="bg1"/>
              </a:solidFill>
              <a:latin typeface="Rockwell" panose="02060603020205020403" pitchFamily="18" charset="0"/>
              <a:cs typeface="Rockwell" panose="02060603020205020403"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heckerboard(across)">
                                      <p:cBhvr>
                                        <p:cTn id="15" dur="500"/>
                                        <p:tgtEl>
                                          <p:spTgt spid="17"/>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1557662" y="-606"/>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 name="Text Box 1"/>
          <p:cNvSpPr txBox="1"/>
          <p:nvPr/>
        </p:nvSpPr>
        <p:spPr>
          <a:xfrm>
            <a:off x="859790" y="0"/>
            <a:ext cx="10265410" cy="867930"/>
          </a:xfrm>
          <a:prstGeom prst="rect">
            <a:avLst/>
          </a:prstGeom>
          <a:noFill/>
        </p:spPr>
        <p:txBody>
          <a:bodyPr wrap="square" rtlCol="0" anchor="t">
            <a:spAutoFit/>
          </a:bodyPr>
          <a:lstStyle/>
          <a:p>
            <a:pPr>
              <a:lnSpc>
                <a:spcPct val="90000"/>
              </a:lnSpc>
              <a:spcBef>
                <a:spcPct val="0"/>
              </a:spcBef>
              <a:spcAft>
                <a:spcPct val="35000"/>
              </a:spcAft>
            </a:pPr>
            <a:r>
              <a:rPr lang="fr-FR" sz="2800" dirty="0" smtClean="0">
                <a:latin typeface="Rockwell" panose="02060603020205020403" pitchFamily="18" charset="0"/>
                <a:cs typeface="Rockwell" panose="02060603020205020403" pitchFamily="18" charset="0"/>
                <a:sym typeface="+mn-ea"/>
              </a:rPr>
              <a:t>Propriétés </a:t>
            </a:r>
            <a:r>
              <a:rPr lang="fr-FR" sz="2800" dirty="0">
                <a:latin typeface="Rockwell" panose="02060603020205020403" pitchFamily="18" charset="0"/>
                <a:cs typeface="Rockwell" panose="02060603020205020403" pitchFamily="18" charset="0"/>
                <a:sym typeface="+mn-ea"/>
              </a:rPr>
              <a:t>physiques et chimiques, les solutions de </a:t>
            </a:r>
            <a:r>
              <a:rPr lang="fr-FR" sz="2800" dirty="0" smtClean="0">
                <a:latin typeface="Rockwell" panose="02060603020205020403" pitchFamily="18" charset="0"/>
                <a:cs typeface="Rockwell" panose="02060603020205020403" pitchFamily="18" charset="0"/>
                <a:sym typeface="+mn-ea"/>
              </a:rPr>
              <a:t>savon et détergents </a:t>
            </a:r>
            <a:endParaRPr lang="fr-FR" sz="2800" dirty="0">
              <a:latin typeface="Rockwell" panose="02060603020205020403" pitchFamily="18" charset="0"/>
              <a:cs typeface="Rockwell" panose="02060603020205020403" pitchFamily="18" charset="0"/>
              <a:sym typeface="+mn-ea"/>
            </a:endParaRPr>
          </a:p>
        </p:txBody>
      </p:sp>
      <p:sp>
        <p:nvSpPr>
          <p:cNvPr id="3" name="Text Box 2"/>
          <p:cNvSpPr txBox="1"/>
          <p:nvPr/>
        </p:nvSpPr>
        <p:spPr>
          <a:xfrm>
            <a:off x="908685" y="2194868"/>
            <a:ext cx="10673715" cy="1198880"/>
          </a:xfrm>
          <a:prstGeom prst="rect">
            <a:avLst/>
          </a:prstGeom>
          <a:noFill/>
        </p:spPr>
        <p:txBody>
          <a:bodyPr wrap="square" rtlCol="0" anchor="t">
            <a:spAutoFit/>
          </a:bodyPr>
          <a:lstStyle/>
          <a:p>
            <a:pPr algn="just"/>
            <a:r>
              <a:rPr lang="fr-FR" altLang="en-US" sz="2400" dirty="0">
                <a:latin typeface="Rockwell" panose="02060603020205020403" pitchFamily="18" charset="0"/>
                <a:cs typeface="Rockwell" panose="02060603020205020403" pitchFamily="18" charset="0"/>
              </a:rPr>
              <a:t>        </a:t>
            </a:r>
            <a:r>
              <a:rPr lang="en-US" sz="2400" dirty="0">
                <a:latin typeface="Rockwell" panose="02060603020205020403" pitchFamily="18" charset="0"/>
                <a:cs typeface="Rockwell" panose="02060603020205020403" pitchFamily="18" charset="0"/>
              </a:rPr>
              <a:t>Les solutions de </a:t>
            </a:r>
            <a:r>
              <a:rPr lang="en-US" sz="2400" dirty="0" err="1">
                <a:latin typeface="Rockwell" panose="02060603020205020403" pitchFamily="18" charset="0"/>
                <a:cs typeface="Rockwell" panose="02060603020205020403" pitchFamily="18" charset="0"/>
              </a:rPr>
              <a:t>savon</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présentent</a:t>
            </a:r>
            <a:r>
              <a:rPr lang="en-US" sz="2400" dirty="0">
                <a:latin typeface="Rockwell" panose="02060603020205020403" pitchFamily="18" charset="0"/>
                <a:cs typeface="Rockwell" panose="02060603020205020403" pitchFamily="18" charset="0"/>
              </a:rPr>
              <a:t> des </a:t>
            </a:r>
            <a:r>
              <a:rPr lang="en-US" sz="2400" dirty="0" err="1">
                <a:latin typeface="Rockwell" panose="02060603020205020403" pitchFamily="18" charset="0"/>
                <a:cs typeface="Rockwell" panose="02060603020205020403" pitchFamily="18" charset="0"/>
              </a:rPr>
              <a:t>propriétés</a:t>
            </a:r>
            <a:r>
              <a:rPr lang="en-US" sz="2400" dirty="0">
                <a:latin typeface="Rockwell" panose="02060603020205020403" pitchFamily="18" charset="0"/>
                <a:cs typeface="Rockwell" panose="02060603020205020403" pitchFamily="18" charset="0"/>
              </a:rPr>
              <a:t> physiques et </a:t>
            </a:r>
            <a:r>
              <a:rPr lang="en-US" sz="2400" dirty="0" err="1">
                <a:latin typeface="Rockwell" panose="02060603020205020403" pitchFamily="18" charset="0"/>
                <a:cs typeface="Rockwell" panose="02060603020205020403" pitchFamily="18" charset="0"/>
              </a:rPr>
              <a:t>chimiques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spécifiques</a:t>
            </a:r>
            <a:r>
              <a:rPr lang="en-US" sz="2400" dirty="0">
                <a:latin typeface="Rockwell" panose="02060603020205020403" pitchFamily="18" charset="0"/>
                <a:cs typeface="Rockwell" panose="02060603020205020403" pitchFamily="18" charset="0"/>
              </a:rPr>
              <a:t> qui en font des agents </a:t>
            </a:r>
            <a:r>
              <a:rPr lang="en-US" sz="2400" dirty="0" err="1">
                <a:latin typeface="Rockwell" panose="02060603020205020403" pitchFamily="18" charset="0"/>
                <a:cs typeface="Rockwell" panose="02060603020205020403" pitchFamily="18" charset="0"/>
              </a:rPr>
              <a:t>nettoyants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efficaces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Voici</a:t>
            </a:r>
            <a:r>
              <a:rPr lang="en-US" sz="2400" dirty="0">
                <a:latin typeface="Rockwell" panose="02060603020205020403" pitchFamily="18" charset="0"/>
                <a:cs typeface="Rockwell" panose="02060603020205020403" pitchFamily="18" charset="0"/>
              </a:rPr>
              <a:t> un résumé de </a:t>
            </a:r>
            <a:r>
              <a:rPr lang="en-US" sz="2400" dirty="0" err="1">
                <a:latin typeface="Rockwell" panose="02060603020205020403" pitchFamily="18" charset="0"/>
                <a:cs typeface="Rockwell" panose="02060603020205020403" pitchFamily="18" charset="0"/>
              </a:rPr>
              <a:t>ces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propriétés</a:t>
            </a:r>
            <a:r>
              <a:rPr lang="en-US" sz="2400" dirty="0">
                <a:latin typeface="Rockwell" panose="02060603020205020403" pitchFamily="18" charset="0"/>
                <a:cs typeface="Rockwell" panose="02060603020205020403" pitchFamily="18" charset="0"/>
              </a:rPr>
              <a:t> :</a:t>
            </a:r>
            <a:endParaRPr lang="en-US" sz="2400" dirty="0">
              <a:latin typeface="Rockwell" panose="02060603020205020403" pitchFamily="18" charset="0"/>
              <a:cs typeface="Rockwell" panose="02060603020205020403" pitchFamily="18" charset="0"/>
            </a:endParaRPr>
          </a:p>
        </p:txBody>
      </p:sp>
      <p:pic>
        <p:nvPicPr>
          <p:cNvPr id="15" name="Image 14" descr="istockphoto-2164432202-612x612.jpg"/>
          <p:cNvPicPr>
            <a:picLocks noChangeAspect="1"/>
          </p:cNvPicPr>
          <p:nvPr/>
        </p:nvPicPr>
        <p:blipFill>
          <a:blip r:embed="rId1"/>
          <a:stretch>
            <a:fillRect/>
          </a:stretch>
        </p:blipFill>
        <p:spPr>
          <a:xfrm>
            <a:off x="6220585" y="3646560"/>
            <a:ext cx="4138077" cy="2711387"/>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1557662" y="-606"/>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 name="Text Box 1"/>
          <p:cNvSpPr txBox="1"/>
          <p:nvPr/>
        </p:nvSpPr>
        <p:spPr>
          <a:xfrm>
            <a:off x="859790" y="0"/>
            <a:ext cx="10265410" cy="865505"/>
          </a:xfrm>
          <a:prstGeom prst="rect">
            <a:avLst/>
          </a:prstGeom>
          <a:noFill/>
        </p:spPr>
        <p:txBody>
          <a:bodyPr wrap="square" rtlCol="0" anchor="t">
            <a:spAutoFit/>
          </a:bodyPr>
          <a:lstStyle/>
          <a:p>
            <a:pPr>
              <a:lnSpc>
                <a:spcPct val="90000"/>
              </a:lnSpc>
              <a:spcBef>
                <a:spcPct val="0"/>
              </a:spcBef>
              <a:spcAft>
                <a:spcPct val="35000"/>
              </a:spcAft>
            </a:pPr>
            <a:r>
              <a:rPr lang="fr-FR" sz="2800" dirty="0">
                <a:latin typeface="Rockwell" panose="02060603020205020403" pitchFamily="18" charset="0"/>
                <a:cs typeface="Rockwell" panose="02060603020205020403" pitchFamily="18" charset="0"/>
                <a:sym typeface="+mn-ea"/>
              </a:rPr>
              <a:t>Prpriétés physiques et chimiques, les solutions de savon</a:t>
            </a:r>
            <a:r>
              <a:rPr lang="ar-DZ" altLang="fr-FR" sz="2800" dirty="0">
                <a:latin typeface="Rockwell" panose="02060603020205020403" pitchFamily="18" charset="0"/>
                <a:cs typeface="Rockwell" panose="02060603020205020403" pitchFamily="18" charset="0"/>
                <a:sym typeface="+mn-ea"/>
              </a:rPr>
              <a:t> </a:t>
            </a:r>
            <a:r>
              <a:rPr lang="fr-FR" altLang="fr-FR" sz="2800" dirty="0">
                <a:latin typeface="Rockwell" panose="02060603020205020403" pitchFamily="18" charset="0"/>
                <a:cs typeface="Rockwell" panose="02060603020205020403" pitchFamily="18" charset="0"/>
                <a:sym typeface="+mn-ea"/>
              </a:rPr>
              <a:t>et détergents</a:t>
            </a:r>
            <a:r>
              <a:rPr lang="fr-FR" sz="2800" dirty="0">
                <a:latin typeface="Rockwell" panose="02060603020205020403" pitchFamily="18" charset="0"/>
                <a:cs typeface="Rockwell" panose="02060603020205020403" pitchFamily="18" charset="0"/>
                <a:sym typeface="+mn-ea"/>
              </a:rPr>
              <a:t> </a:t>
            </a:r>
            <a:endParaRPr lang="fr-FR" sz="2800" dirty="0">
              <a:latin typeface="Rockwell" panose="02060603020205020403" pitchFamily="18" charset="0"/>
              <a:cs typeface="Rockwell" panose="02060603020205020403" pitchFamily="18" charset="0"/>
              <a:sym typeface="+mn-ea"/>
            </a:endParaRPr>
          </a:p>
        </p:txBody>
      </p:sp>
      <p:sp>
        <p:nvSpPr>
          <p:cNvPr id="4" name="Text Box 3"/>
          <p:cNvSpPr txBox="1"/>
          <p:nvPr/>
        </p:nvSpPr>
        <p:spPr>
          <a:xfrm>
            <a:off x="2344420" y="847090"/>
            <a:ext cx="6549390" cy="521970"/>
          </a:xfrm>
          <a:prstGeom prst="rect">
            <a:avLst/>
          </a:prstGeom>
          <a:noFill/>
        </p:spPr>
        <p:txBody>
          <a:bodyPr wrap="square" rtlCol="0" anchor="t">
            <a:spAutoFit/>
          </a:bodyPr>
          <a:lstStyle/>
          <a:p>
            <a:pPr algn="ctr"/>
            <a:r>
              <a:rPr lang="en-US" sz="2800" b="1" dirty="0" err="1">
                <a:latin typeface="Rockwell" panose="02060603020205020403" pitchFamily="18" charset="0"/>
                <a:cs typeface="Rockwell" panose="02060603020205020403" pitchFamily="18" charset="0"/>
              </a:rPr>
              <a:t>Propriétés</a:t>
            </a:r>
            <a:r>
              <a:rPr lang="en-US" sz="2800" b="1" dirty="0">
                <a:latin typeface="Rockwell" panose="02060603020205020403" pitchFamily="18" charset="0"/>
                <a:cs typeface="Rockwell" panose="02060603020205020403" pitchFamily="18" charset="0"/>
              </a:rPr>
              <a:t> physiques du </a:t>
            </a:r>
            <a:r>
              <a:rPr lang="en-US" sz="2800" b="1" dirty="0" err="1">
                <a:latin typeface="Rockwell" panose="02060603020205020403" pitchFamily="18" charset="0"/>
                <a:cs typeface="Rockwell" panose="02060603020205020403" pitchFamily="18" charset="0"/>
              </a:rPr>
              <a:t>savon</a:t>
            </a:r>
            <a:r>
              <a:rPr lang="en-US" sz="2800" b="1" dirty="0">
                <a:latin typeface="Rockwell" panose="02060603020205020403" pitchFamily="18" charset="0"/>
                <a:cs typeface="Rockwell" panose="02060603020205020403" pitchFamily="18" charset="0"/>
              </a:rPr>
              <a:t> :</a:t>
            </a:r>
            <a:endParaRPr lang="en-US" sz="2400" dirty="0">
              <a:latin typeface="Rockwell" panose="02060603020205020403" pitchFamily="18" charset="0"/>
              <a:cs typeface="Rockwell" panose="02060603020205020403" pitchFamily="18" charset="0"/>
            </a:endParaRPr>
          </a:p>
        </p:txBody>
      </p:sp>
      <p:sp>
        <p:nvSpPr>
          <p:cNvPr id="3" name="Text Box 2"/>
          <p:cNvSpPr txBox="1"/>
          <p:nvPr/>
        </p:nvSpPr>
        <p:spPr>
          <a:xfrm>
            <a:off x="403860" y="1892300"/>
            <a:ext cx="11178540" cy="829945"/>
          </a:xfrm>
          <a:prstGeom prst="rect">
            <a:avLst/>
          </a:prstGeom>
          <a:noFill/>
        </p:spPr>
        <p:txBody>
          <a:bodyPr wrap="square" rtlCol="0" anchor="t">
            <a:spAutoFit/>
          </a:bodyPr>
          <a:lstStyle/>
          <a:p>
            <a:pPr marL="285750" indent="-28575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Solubilité</a:t>
            </a:r>
            <a:r>
              <a:rPr lang="en-US" sz="2400" dirty="0">
                <a:solidFill>
                  <a:schemeClr val="accent1">
                    <a:lumMod val="50000"/>
                  </a:schemeClr>
                </a:solidFill>
                <a:latin typeface="Rockwell" panose="02060603020205020403" pitchFamily="18" charset="0"/>
                <a:cs typeface="Rockwell" panose="02060603020205020403" pitchFamily="18" charset="0"/>
                <a:sym typeface="+mn-ea"/>
              </a:rPr>
              <a:t> :</a:t>
            </a:r>
            <a:r>
              <a:rPr lang="en-US" sz="2400" dirty="0">
                <a:latin typeface="Rockwell" panose="02060603020205020403" pitchFamily="18" charset="0"/>
                <a:cs typeface="Rockwell" panose="02060603020205020403" pitchFamily="18" charset="0"/>
                <a:sym typeface="+mn-ea"/>
              </a:rPr>
              <a:t> Le </a:t>
            </a:r>
            <a:r>
              <a:rPr lang="en-US" sz="2400" dirty="0" err="1">
                <a:latin typeface="Rockwell" panose="02060603020205020403" pitchFamily="18" charset="0"/>
                <a:cs typeface="Rockwell" panose="02060603020205020403" pitchFamily="18" charset="0"/>
                <a:sym typeface="+mn-ea"/>
              </a:rPr>
              <a:t>savon</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est</a:t>
            </a:r>
            <a:r>
              <a:rPr lang="en-US" sz="2400" dirty="0">
                <a:latin typeface="Rockwell" panose="02060603020205020403" pitchFamily="18" charset="0"/>
                <a:cs typeface="Rockwell" panose="02060603020205020403" pitchFamily="18" charset="0"/>
                <a:sym typeface="+mn-ea"/>
              </a:rPr>
              <a:t> soluble </a:t>
            </a:r>
            <a:r>
              <a:rPr lang="en-US" sz="2400" dirty="0" err="1">
                <a:latin typeface="Rockwell" panose="02060603020205020403" pitchFamily="18" charset="0"/>
                <a:cs typeface="Rockwell" panose="02060603020205020403" pitchFamily="18" charset="0"/>
                <a:sym typeface="+mn-ea"/>
              </a:rPr>
              <a:t>dans</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l'eau</a:t>
            </a:r>
            <a:r>
              <a:rPr lang="en-US" sz="2400" dirty="0">
                <a:latin typeface="Rockwell" panose="02060603020205020403" pitchFamily="18" charset="0"/>
                <a:cs typeface="Rockwell" panose="02060603020205020403" pitchFamily="18" charset="0"/>
                <a:sym typeface="+mn-ea"/>
              </a:rPr>
              <a:t> en raison de </a:t>
            </a:r>
            <a:r>
              <a:rPr lang="en-US" sz="2400" dirty="0" err="1">
                <a:latin typeface="Rockwell" panose="02060603020205020403" pitchFamily="18" charset="0"/>
                <a:cs typeface="Rockwell" panose="02060603020205020403" pitchFamily="18" charset="0"/>
                <a:sym typeface="+mn-ea"/>
              </a:rPr>
              <a:t>sa</a:t>
            </a:r>
            <a:r>
              <a:rPr lang="en-US" sz="2400" dirty="0">
                <a:latin typeface="Rockwell" panose="02060603020205020403" pitchFamily="18" charset="0"/>
                <a:cs typeface="Rockwell" panose="02060603020205020403" pitchFamily="18" charset="0"/>
                <a:sym typeface="+mn-ea"/>
              </a:rPr>
              <a:t> nature </a:t>
            </a:r>
            <a:r>
              <a:rPr lang="en-US" sz="2400" dirty="0" err="1">
                <a:latin typeface="Rockwell" panose="02060603020205020403" pitchFamily="18" charset="0"/>
                <a:cs typeface="Rockwell" panose="02060603020205020403" pitchFamily="18" charset="0"/>
                <a:sym typeface="+mn-ea"/>
              </a:rPr>
              <a:t>amphiphile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une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partie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hydrophile</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une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partie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hydrophobe</a:t>
            </a:r>
            <a:r>
              <a:rPr lang="en-US" sz="2400" dirty="0">
                <a:latin typeface="Rockwell" panose="02060603020205020403" pitchFamily="18" charset="0"/>
                <a:cs typeface="Rockwell" panose="02060603020205020403" pitchFamily="18" charset="0"/>
                <a:sym typeface="+mn-ea"/>
              </a:rPr>
              <a:t>).</a:t>
            </a:r>
            <a:endParaRPr lang="en-US" sz="2400" dirty="0">
              <a:latin typeface="Rockwell" panose="02060603020205020403" pitchFamily="18" charset="0"/>
              <a:cs typeface="Rockwell" panose="02060603020205020403" pitchFamily="18" charset="0"/>
              <a:sym typeface="+mn-ea"/>
            </a:endParaRPr>
          </a:p>
        </p:txBody>
      </p:sp>
      <p:sp>
        <p:nvSpPr>
          <p:cNvPr id="15" name="Text Box 14"/>
          <p:cNvSpPr txBox="1"/>
          <p:nvPr/>
        </p:nvSpPr>
        <p:spPr>
          <a:xfrm>
            <a:off x="403860" y="2938145"/>
            <a:ext cx="8534400" cy="460375"/>
          </a:xfrm>
          <a:prstGeom prst="rect">
            <a:avLst/>
          </a:prstGeom>
          <a:noFill/>
        </p:spPr>
        <p:txBody>
          <a:bodyPr wrap="square" rtlCol="0" anchor="t">
            <a:spAutoFit/>
          </a:bodyPr>
          <a:lstStyle/>
          <a:p>
            <a:pPr marL="285750" indent="-285750">
              <a:buFont typeface="Wingdings" panose="05000000000000000000" charset="0"/>
              <a:buChar char="§"/>
            </a:pPr>
            <a:r>
              <a:rPr lang="en-US" sz="2400" dirty="0">
                <a:solidFill>
                  <a:schemeClr val="accent1">
                    <a:lumMod val="50000"/>
                  </a:schemeClr>
                </a:solidFill>
                <a:latin typeface="Rockwell" panose="02060603020205020403" pitchFamily="18" charset="0"/>
                <a:cs typeface="Rockwell" panose="02060603020205020403" pitchFamily="18" charset="0"/>
                <a:sym typeface="+mn-ea"/>
              </a:rPr>
              <a:t>Point de fusion: </a:t>
            </a:r>
            <a:r>
              <a:rPr lang="en-US" sz="2400" dirty="0">
                <a:latin typeface="Rockwell" panose="02060603020205020403" pitchFamily="18" charset="0"/>
                <a:cs typeface="Rockwell" panose="02060603020205020403" pitchFamily="18" charset="0"/>
                <a:sym typeface="+mn-ea"/>
              </a:rPr>
              <a:t>Il </a:t>
            </a:r>
            <a:r>
              <a:rPr lang="en-US" sz="2400" dirty="0" err="1">
                <a:latin typeface="Rockwell" panose="02060603020205020403" pitchFamily="18" charset="0"/>
                <a:cs typeface="Rockwell" panose="02060603020205020403" pitchFamily="18" charset="0"/>
                <a:sym typeface="+mn-ea"/>
              </a:rPr>
              <a:t>varie</a:t>
            </a:r>
            <a:r>
              <a:rPr lang="en-US" sz="2400" dirty="0">
                <a:latin typeface="Rockwell" panose="02060603020205020403" pitchFamily="18" charset="0"/>
                <a:cs typeface="Rockwell" panose="02060603020205020403" pitchFamily="18" charset="0"/>
                <a:sym typeface="+mn-ea"/>
              </a:rPr>
              <a:t> entre 80-100 °F (27-38 °C).</a:t>
            </a:r>
            <a:endParaRPr lang="en-US" sz="2400" dirty="0">
              <a:latin typeface="Rockwell" panose="02060603020205020403" pitchFamily="18" charset="0"/>
              <a:cs typeface="Rockwell" panose="02060603020205020403" pitchFamily="18" charset="0"/>
              <a:sym typeface="+mn-ea"/>
            </a:endParaRPr>
          </a:p>
        </p:txBody>
      </p:sp>
      <p:sp>
        <p:nvSpPr>
          <p:cNvPr id="16" name="Text Box 15"/>
          <p:cNvSpPr txBox="1"/>
          <p:nvPr/>
        </p:nvSpPr>
        <p:spPr>
          <a:xfrm>
            <a:off x="403860" y="3644900"/>
            <a:ext cx="10993755" cy="829945"/>
          </a:xfrm>
          <a:prstGeom prst="rect">
            <a:avLst/>
          </a:prstGeom>
          <a:noFill/>
        </p:spPr>
        <p:txBody>
          <a:bodyPr wrap="square" rtlCol="0" anchor="t">
            <a:spAutoFit/>
          </a:bodyPr>
          <a:lstStyle/>
          <a:p>
            <a:pPr marL="285750" indent="-28575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Dureté</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Elle </a:t>
            </a:r>
            <a:r>
              <a:rPr lang="en-US" sz="2400" dirty="0" err="1">
                <a:latin typeface="Rockwell" panose="02060603020205020403" pitchFamily="18" charset="0"/>
                <a:cs typeface="Rockwell" panose="02060603020205020403" pitchFamily="18" charset="0"/>
                <a:sym typeface="+mn-ea"/>
              </a:rPr>
              <a:t>dépend</a:t>
            </a:r>
            <a:r>
              <a:rPr lang="en-US" sz="2400" dirty="0">
                <a:latin typeface="Rockwell" panose="02060603020205020403" pitchFamily="18" charset="0"/>
                <a:cs typeface="Rockwell" panose="02060603020205020403" pitchFamily="18" charset="0"/>
                <a:sym typeface="+mn-ea"/>
              </a:rPr>
              <a:t> du type </a:t>
            </a:r>
            <a:r>
              <a:rPr lang="en-US" sz="2400" dirty="0" err="1">
                <a:latin typeface="Rockwell" panose="02060603020205020403" pitchFamily="18" charset="0"/>
                <a:cs typeface="Rockwell" panose="02060603020205020403" pitchFamily="18" charset="0"/>
                <a:sym typeface="+mn-ea"/>
              </a:rPr>
              <a:t>d'acides</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gras</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utilisés</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dans</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sa</a:t>
            </a:r>
            <a:r>
              <a:rPr lang="en-US" sz="2400" dirty="0">
                <a:latin typeface="Rockwell" panose="02060603020205020403" pitchFamily="18" charset="0"/>
                <a:cs typeface="Rockwell" panose="02060603020205020403" pitchFamily="18" charset="0"/>
                <a:sym typeface="+mn-ea"/>
              </a:rPr>
              <a:t> fabrication.</a:t>
            </a:r>
            <a:endParaRPr lang="en-US" sz="2400" dirty="0">
              <a:latin typeface="Rockwell" panose="02060603020205020403" pitchFamily="18" charset="0"/>
              <a:cs typeface="Rockwell" panose="02060603020205020403" pitchFamily="18" charset="0"/>
              <a:sym typeface="+mn-ea"/>
            </a:endParaRPr>
          </a:p>
        </p:txBody>
      </p:sp>
      <p:sp>
        <p:nvSpPr>
          <p:cNvPr id="17" name="Text Box 16"/>
          <p:cNvSpPr txBox="1"/>
          <p:nvPr/>
        </p:nvSpPr>
        <p:spPr>
          <a:xfrm>
            <a:off x="403860" y="4413559"/>
            <a:ext cx="11222990" cy="829945"/>
          </a:xfrm>
          <a:prstGeom prst="rect">
            <a:avLst/>
          </a:prstGeom>
          <a:noFill/>
        </p:spPr>
        <p:txBody>
          <a:bodyPr wrap="square" rtlCol="0" anchor="t">
            <a:spAutoFit/>
          </a:bodyPr>
          <a:lstStyle/>
          <a:p>
            <a:pPr marL="285750" indent="-28575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Densité</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Elle </a:t>
            </a:r>
            <a:r>
              <a:rPr lang="en-US" sz="2400" dirty="0" err="1">
                <a:latin typeface="Rockwell" panose="02060603020205020403" pitchFamily="18" charset="0"/>
                <a:cs typeface="Rockwell" panose="02060603020205020403" pitchFamily="18" charset="0"/>
                <a:sym typeface="+mn-ea"/>
              </a:rPr>
              <a:t>varie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selon</a:t>
            </a:r>
            <a:r>
              <a:rPr lang="en-US" sz="2400" dirty="0">
                <a:latin typeface="Rockwell" panose="02060603020205020403" pitchFamily="18" charset="0"/>
                <a:cs typeface="Rockwell" panose="02060603020205020403" pitchFamily="18" charset="0"/>
                <a:sym typeface="+mn-ea"/>
              </a:rPr>
              <a:t> le type et la composition, </a:t>
            </a:r>
            <a:r>
              <a:rPr lang="en-US" sz="2400" dirty="0" err="1">
                <a:latin typeface="Rockwell" panose="02060603020205020403" pitchFamily="18" charset="0"/>
                <a:cs typeface="Rockwell" panose="02060603020205020403" pitchFamily="18" charset="0"/>
                <a:sym typeface="+mn-ea"/>
              </a:rPr>
              <a:t>généralement</a:t>
            </a:r>
            <a:r>
              <a:rPr lang="en-US" sz="2400" dirty="0">
                <a:latin typeface="Rockwell" panose="02060603020205020403" pitchFamily="18" charset="0"/>
                <a:cs typeface="Rockwell" panose="02060603020205020403" pitchFamily="18" charset="0"/>
                <a:sym typeface="+mn-ea"/>
              </a:rPr>
              <a:t> entre 1,5 et 2 </a:t>
            </a:r>
            <a:r>
              <a:rPr lang="en-US" sz="2400" dirty="0" err="1">
                <a:latin typeface="Rockwell" panose="02060603020205020403" pitchFamily="18" charset="0"/>
                <a:cs typeface="Rockwell" panose="02060603020205020403" pitchFamily="18" charset="0"/>
                <a:sym typeface="+mn-ea"/>
              </a:rPr>
              <a:t>grammes</a:t>
            </a:r>
            <a:r>
              <a:rPr lang="en-US" sz="2400" dirty="0">
                <a:latin typeface="Rockwell" panose="02060603020205020403" pitchFamily="18" charset="0"/>
                <a:cs typeface="Rockwell" panose="02060603020205020403" pitchFamily="18" charset="0"/>
                <a:sym typeface="+mn-ea"/>
              </a:rPr>
              <a:t> par </a:t>
            </a:r>
            <a:r>
              <a:rPr lang="en-US" sz="2400" dirty="0" err="1">
                <a:latin typeface="Rockwell" panose="02060603020205020403" pitchFamily="18" charset="0"/>
                <a:cs typeface="Rockwell" panose="02060603020205020403" pitchFamily="18" charset="0"/>
                <a:sym typeface="+mn-ea"/>
              </a:rPr>
              <a:t>centimètre</a:t>
            </a:r>
            <a:r>
              <a:rPr lang="en-US" sz="2400" dirty="0">
                <a:latin typeface="Rockwell" panose="02060603020205020403" pitchFamily="18" charset="0"/>
                <a:cs typeface="Rockwell" panose="02060603020205020403" pitchFamily="18" charset="0"/>
                <a:sym typeface="+mn-ea"/>
              </a:rPr>
              <a:t> cube.</a:t>
            </a:r>
            <a:endParaRPr lang="en-US" sz="2400" dirty="0">
              <a:latin typeface="Rockwell" panose="02060603020205020403" pitchFamily="18" charset="0"/>
              <a:cs typeface="Rockwell" panose="02060603020205020403" pitchFamily="18" charset="0"/>
              <a:sym typeface="+mn-ea"/>
            </a:endParaRPr>
          </a:p>
        </p:txBody>
      </p:sp>
      <p:sp>
        <p:nvSpPr>
          <p:cNvPr id="18" name="Text Box 17"/>
          <p:cNvSpPr txBox="1"/>
          <p:nvPr/>
        </p:nvSpPr>
        <p:spPr>
          <a:xfrm>
            <a:off x="332105" y="5453690"/>
            <a:ext cx="11250295" cy="829945"/>
          </a:xfrm>
          <a:prstGeom prst="rect">
            <a:avLst/>
          </a:prstGeom>
          <a:noFill/>
        </p:spPr>
        <p:txBody>
          <a:bodyPr wrap="square" rtlCol="0" anchor="t">
            <a:spAutoFit/>
          </a:bodyPr>
          <a:lstStyle/>
          <a:p>
            <a:pPr marL="285750" indent="-285750">
              <a:buFont typeface="Wingdings" panose="05000000000000000000" charset="0"/>
              <a:buChar char="§"/>
            </a:pPr>
            <a:r>
              <a:rPr lang="en-US" sz="2400" dirty="0">
                <a:solidFill>
                  <a:schemeClr val="accent1">
                    <a:lumMod val="50000"/>
                  </a:schemeClr>
                </a:solidFill>
                <a:latin typeface="Rockwell" panose="02060603020205020403" pitchFamily="18" charset="0"/>
                <a:cs typeface="Rockwell" panose="02060603020205020403" pitchFamily="18" charset="0"/>
                <a:sym typeface="+mn-ea"/>
              </a:rPr>
              <a:t>pH</a:t>
            </a:r>
            <a:r>
              <a:rPr lang="en-US" sz="2400" dirty="0">
                <a:latin typeface="Rockwell" panose="02060603020205020403" pitchFamily="18" charset="0"/>
                <a:cs typeface="Rockwell" panose="02060603020205020403" pitchFamily="18" charset="0"/>
                <a:sym typeface="+mn-ea"/>
              </a:rPr>
              <a:t>: Les solutions de </a:t>
            </a:r>
            <a:r>
              <a:rPr lang="en-US" sz="2400" dirty="0" err="1">
                <a:latin typeface="Rockwell" panose="02060603020205020403" pitchFamily="18" charset="0"/>
                <a:cs typeface="Rockwell" panose="02060603020205020403" pitchFamily="18" charset="0"/>
                <a:sym typeface="+mn-ea"/>
              </a:rPr>
              <a:t>savon</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sont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alcalines</a:t>
            </a:r>
            <a:r>
              <a:rPr lang="en-US" sz="2400" dirty="0">
                <a:latin typeface="Rockwell" panose="02060603020205020403" pitchFamily="18" charset="0"/>
                <a:cs typeface="Rockwell" panose="02060603020205020403" pitchFamily="18" charset="0"/>
                <a:sym typeface="+mn-ea"/>
              </a:rPr>
              <a:t>, avec un pH </a:t>
            </a:r>
            <a:r>
              <a:rPr lang="en-US" sz="2400" dirty="0" err="1">
                <a:latin typeface="Rockwell" panose="02060603020205020403" pitchFamily="18" charset="0"/>
                <a:cs typeface="Rockwell" panose="02060603020205020403" pitchFamily="18" charset="0"/>
                <a:sym typeface="+mn-ea"/>
              </a:rPr>
              <a:t>généralement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compris</a:t>
            </a:r>
            <a:r>
              <a:rPr lang="en-US" sz="2400" dirty="0">
                <a:latin typeface="Rockwell" panose="02060603020205020403" pitchFamily="18" charset="0"/>
                <a:cs typeface="Rockwell" panose="02060603020205020403" pitchFamily="18" charset="0"/>
                <a:sym typeface="+mn-ea"/>
              </a:rPr>
              <a:t> entre 8 et 10.</a:t>
            </a:r>
            <a:endParaRPr lang="en-US" sz="2400" dirty="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1557662" y="0"/>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 name="Text Box 1"/>
          <p:cNvSpPr txBox="1"/>
          <p:nvPr/>
        </p:nvSpPr>
        <p:spPr>
          <a:xfrm>
            <a:off x="874078" y="0"/>
            <a:ext cx="10265410" cy="865505"/>
          </a:xfrm>
          <a:prstGeom prst="rect">
            <a:avLst/>
          </a:prstGeom>
          <a:noFill/>
        </p:spPr>
        <p:txBody>
          <a:bodyPr wrap="square" rtlCol="0" anchor="t">
            <a:spAutoFit/>
          </a:bodyPr>
          <a:lstStyle/>
          <a:p>
            <a:pPr>
              <a:lnSpc>
                <a:spcPct val="90000"/>
              </a:lnSpc>
              <a:spcBef>
                <a:spcPct val="0"/>
              </a:spcBef>
              <a:spcAft>
                <a:spcPct val="35000"/>
              </a:spcAft>
            </a:pPr>
            <a:r>
              <a:rPr lang="fr-FR" sz="2800" dirty="0">
                <a:latin typeface="Rockwell" panose="02060603020205020403" pitchFamily="18" charset="0"/>
                <a:cs typeface="Rockwell" panose="02060603020205020403" pitchFamily="18" charset="0"/>
                <a:sym typeface="+mn-ea"/>
              </a:rPr>
              <a:t>Prpriétés physiques et chimiques, les solutions de savon et détergents </a:t>
            </a:r>
            <a:endParaRPr lang="fr-FR" sz="2800" dirty="0">
              <a:latin typeface="Rockwell" panose="02060603020205020403" pitchFamily="18" charset="0"/>
              <a:cs typeface="Rockwell" panose="02060603020205020403" pitchFamily="18" charset="0"/>
              <a:sym typeface="+mn-ea"/>
            </a:endParaRPr>
          </a:p>
        </p:txBody>
      </p:sp>
      <p:sp>
        <p:nvSpPr>
          <p:cNvPr id="3" name="Text Box 2"/>
          <p:cNvSpPr txBox="1"/>
          <p:nvPr/>
        </p:nvSpPr>
        <p:spPr>
          <a:xfrm>
            <a:off x="1449070" y="1052830"/>
            <a:ext cx="9399270" cy="521970"/>
          </a:xfrm>
          <a:prstGeom prst="rect">
            <a:avLst/>
          </a:prstGeom>
          <a:noFill/>
        </p:spPr>
        <p:txBody>
          <a:bodyPr wrap="square" rtlCol="0" anchor="t">
            <a:spAutoFit/>
          </a:bodyPr>
          <a:lstStyle/>
          <a:p>
            <a:pPr algn="ctr"/>
            <a:r>
              <a:rPr lang="en-US" sz="2800" b="1" dirty="0" err="1">
                <a:latin typeface="Rockwell" panose="02060603020205020403" pitchFamily="18" charset="0"/>
                <a:cs typeface="Rockwell" panose="02060603020205020403" pitchFamily="18" charset="0"/>
              </a:rPr>
              <a:t>Propriétés</a:t>
            </a:r>
            <a:r>
              <a:rPr lang="en-US" sz="2800" b="1" dirty="0">
                <a:latin typeface="Rockwell" panose="02060603020205020403" pitchFamily="18" charset="0"/>
                <a:cs typeface="Rockwell" panose="02060603020205020403" pitchFamily="18" charset="0"/>
              </a:rPr>
              <a:t> </a:t>
            </a:r>
            <a:r>
              <a:rPr lang="en-US" sz="2800" b="1" dirty="0" err="1">
                <a:latin typeface="Rockwell" panose="02060603020205020403" pitchFamily="18" charset="0"/>
                <a:cs typeface="Rockwell" panose="02060603020205020403" pitchFamily="18" charset="0"/>
              </a:rPr>
              <a:t>chimiques</a:t>
            </a:r>
            <a:r>
              <a:rPr lang="fr-FR" altLang="en-US" sz="2800" b="1" dirty="0">
                <a:latin typeface="Rockwell" panose="02060603020205020403" pitchFamily="18" charset="0"/>
                <a:cs typeface="Rockwell" panose="02060603020205020403" pitchFamily="18" charset="0"/>
              </a:rPr>
              <a:t> </a:t>
            </a:r>
            <a:r>
              <a:rPr lang="en-US" sz="2800" b="1" dirty="0">
                <a:latin typeface="Rockwell" panose="02060603020205020403" pitchFamily="18" charset="0"/>
                <a:cs typeface="Rockwell" panose="02060603020205020403" pitchFamily="18" charset="0"/>
                <a:sym typeface="+mn-ea"/>
              </a:rPr>
              <a:t>du </a:t>
            </a:r>
            <a:r>
              <a:rPr lang="en-US" sz="2800" b="1" dirty="0" err="1">
                <a:latin typeface="Rockwell" panose="02060603020205020403" pitchFamily="18" charset="0"/>
                <a:cs typeface="Rockwell" panose="02060603020205020403" pitchFamily="18" charset="0"/>
                <a:sym typeface="+mn-ea"/>
              </a:rPr>
              <a:t>savon</a:t>
            </a:r>
            <a:r>
              <a:rPr lang="en-US" sz="2800" b="1" dirty="0">
                <a:latin typeface="Rockwell" panose="02060603020205020403" pitchFamily="18" charset="0"/>
                <a:cs typeface="Rockwell" panose="02060603020205020403" pitchFamily="18" charset="0"/>
                <a:sym typeface="+mn-ea"/>
              </a:rPr>
              <a:t> :</a:t>
            </a:r>
            <a:endParaRPr lang="en-US" sz="2400" dirty="0">
              <a:latin typeface="Rockwell" panose="02060603020205020403" pitchFamily="18" charset="0"/>
              <a:cs typeface="Rockwell" panose="02060603020205020403" pitchFamily="18" charset="0"/>
            </a:endParaRPr>
          </a:p>
        </p:txBody>
      </p:sp>
      <p:sp>
        <p:nvSpPr>
          <p:cNvPr id="4" name="Text Box 3"/>
          <p:cNvSpPr txBox="1"/>
          <p:nvPr/>
        </p:nvSpPr>
        <p:spPr>
          <a:xfrm>
            <a:off x="332105" y="2069465"/>
            <a:ext cx="11132820"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a:solidFill>
                  <a:schemeClr val="accent1">
                    <a:lumMod val="50000"/>
                  </a:schemeClr>
                </a:solidFill>
                <a:latin typeface="Rockwell" panose="02060603020205020403" pitchFamily="18" charset="0"/>
                <a:cs typeface="Rockwell" panose="02060603020205020403" pitchFamily="18" charset="0"/>
                <a:sym typeface="+mn-ea"/>
              </a:rPr>
              <a:t>Nature </a:t>
            </a: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amphiphile</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Les </a:t>
            </a:r>
            <a:r>
              <a:rPr lang="en-US" sz="2400" dirty="0" err="1">
                <a:latin typeface="Rockwell" panose="02060603020205020403" pitchFamily="18" charset="0"/>
                <a:cs typeface="Rockwell" panose="02060603020205020403" pitchFamily="18" charset="0"/>
                <a:sym typeface="+mn-ea"/>
              </a:rPr>
              <a:t>molécules</a:t>
            </a:r>
            <a:r>
              <a:rPr lang="en-US" sz="2400" dirty="0">
                <a:latin typeface="Rockwell" panose="02060603020205020403" pitchFamily="18" charset="0"/>
                <a:cs typeface="Rockwell" panose="02060603020205020403" pitchFamily="18" charset="0"/>
                <a:sym typeface="+mn-ea"/>
              </a:rPr>
              <a:t> de </a:t>
            </a:r>
            <a:r>
              <a:rPr lang="en-US" sz="2400" dirty="0" err="1">
                <a:latin typeface="Rockwell" panose="02060603020205020403" pitchFamily="18" charset="0"/>
                <a:cs typeface="Rockwell" panose="02060603020205020403" pitchFamily="18" charset="0"/>
                <a:sym typeface="+mn-ea"/>
              </a:rPr>
              <a:t>savon</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ont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une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tête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hydrophile</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une</a:t>
            </a:r>
            <a:r>
              <a:rPr lang="en-US" sz="2400" dirty="0">
                <a:latin typeface="Rockwell" panose="02060603020205020403" pitchFamily="18" charset="0"/>
                <a:cs typeface="Rockwell" panose="02060603020205020403" pitchFamily="18" charset="0"/>
                <a:sym typeface="+mn-ea"/>
              </a:rPr>
              <a:t> queue </a:t>
            </a:r>
            <a:r>
              <a:rPr lang="en-US" sz="2400" dirty="0" err="1">
                <a:latin typeface="Rockwell" panose="02060603020205020403" pitchFamily="18" charset="0"/>
                <a:cs typeface="Rockwell" panose="02060603020205020403" pitchFamily="18" charset="0"/>
                <a:sym typeface="+mn-ea"/>
              </a:rPr>
              <a:t>hydrophobe</a:t>
            </a:r>
            <a:r>
              <a:rPr lang="en-US" sz="2400" dirty="0">
                <a:latin typeface="Rockwell" panose="02060603020205020403" pitchFamily="18" charset="0"/>
                <a:cs typeface="Rockwell" panose="02060603020205020403" pitchFamily="18" charset="0"/>
                <a:sym typeface="+mn-ea"/>
              </a:rPr>
              <a:t>.</a:t>
            </a:r>
            <a:endParaRPr lang="en-US" sz="2400" dirty="0">
              <a:latin typeface="Rockwell" panose="02060603020205020403" pitchFamily="18" charset="0"/>
              <a:cs typeface="Rockwell" panose="02060603020205020403" pitchFamily="18" charset="0"/>
              <a:sym typeface="+mn-ea"/>
            </a:endParaRPr>
          </a:p>
        </p:txBody>
      </p:sp>
      <p:sp>
        <p:nvSpPr>
          <p:cNvPr id="15" name="Text Box 14"/>
          <p:cNvSpPr txBox="1"/>
          <p:nvPr/>
        </p:nvSpPr>
        <p:spPr>
          <a:xfrm>
            <a:off x="332105" y="3037840"/>
            <a:ext cx="1082484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a:solidFill>
                  <a:schemeClr val="accent1">
                    <a:lumMod val="50000"/>
                  </a:schemeClr>
                </a:solidFill>
                <a:latin typeface="Rockwell" panose="02060603020205020403" pitchFamily="18" charset="0"/>
                <a:cs typeface="Rockwell" panose="02060603020205020403" pitchFamily="18" charset="0"/>
                <a:sym typeface="+mn-ea"/>
              </a:rPr>
              <a:t>Tension </a:t>
            </a: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superficielle</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Agit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comme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tensioactif</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permettant</a:t>
            </a:r>
            <a:r>
              <a:rPr lang="en-US" sz="2400" dirty="0">
                <a:latin typeface="Rockwell" panose="02060603020205020403" pitchFamily="18" charset="0"/>
                <a:cs typeface="Rockwell" panose="02060603020205020403" pitchFamily="18" charset="0"/>
                <a:sym typeface="+mn-ea"/>
              </a:rPr>
              <a:t> de </a:t>
            </a:r>
            <a:r>
              <a:rPr lang="en-US" sz="2400" dirty="0" err="1">
                <a:latin typeface="Rockwell" panose="02060603020205020403" pitchFamily="18" charset="0"/>
                <a:cs typeface="Rockwell" panose="02060603020205020403" pitchFamily="18" charset="0"/>
                <a:sym typeface="+mn-ea"/>
              </a:rPr>
              <a:t>mélanger</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l'huile</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l'eau</a:t>
            </a:r>
            <a:r>
              <a:rPr lang="en-US" sz="2400" dirty="0">
                <a:latin typeface="Rockwell" panose="02060603020205020403" pitchFamily="18" charset="0"/>
                <a:cs typeface="Rockwell" panose="02060603020205020403" pitchFamily="18" charset="0"/>
                <a:sym typeface="+mn-ea"/>
              </a:rPr>
              <a:t>.</a:t>
            </a:r>
            <a:endParaRPr lang="en-US" sz="2400" dirty="0">
              <a:latin typeface="Rockwell" panose="02060603020205020403" pitchFamily="18" charset="0"/>
              <a:cs typeface="Rockwell" panose="02060603020205020403" pitchFamily="18" charset="0"/>
              <a:sym typeface="+mn-ea"/>
            </a:endParaRPr>
          </a:p>
        </p:txBody>
      </p:sp>
      <p:sp>
        <p:nvSpPr>
          <p:cNvPr id="16" name="Text Box 15"/>
          <p:cNvSpPr txBox="1"/>
          <p:nvPr/>
        </p:nvSpPr>
        <p:spPr>
          <a:xfrm>
            <a:off x="332105" y="4006215"/>
            <a:ext cx="11132820"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Réaction</a:t>
            </a:r>
            <a:r>
              <a:rPr lang="en-US" sz="2400" dirty="0">
                <a:solidFill>
                  <a:schemeClr val="accent1">
                    <a:lumMod val="50000"/>
                  </a:schemeClr>
                </a:solidFill>
                <a:latin typeface="Rockwell" panose="02060603020205020403" pitchFamily="18" charset="0"/>
                <a:cs typeface="Rockwell" panose="02060603020205020403" pitchFamily="18" charset="0"/>
                <a:sym typeface="+mn-ea"/>
              </a:rPr>
              <a:t> avec </a:t>
            </a: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l'eau</a:t>
            </a:r>
            <a:r>
              <a:rPr lang="en-US" sz="2400" dirty="0">
                <a:solidFill>
                  <a:schemeClr val="accent1">
                    <a:lumMod val="50000"/>
                  </a:schemeClr>
                </a:solidFill>
                <a:latin typeface="Rockwell" panose="02060603020205020403" pitchFamily="18" charset="0"/>
                <a:cs typeface="Rockwell" panose="02060603020205020403" pitchFamily="18" charset="0"/>
                <a:sym typeface="+mn-ea"/>
              </a:rPr>
              <a:t> </a:t>
            </a: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dure</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Forme</a:t>
            </a:r>
            <a:r>
              <a:rPr lang="en-US" sz="2400" dirty="0">
                <a:latin typeface="Rockwell" panose="02060603020205020403" pitchFamily="18" charset="0"/>
                <a:cs typeface="Rockwell" panose="02060603020205020403" pitchFamily="18" charset="0"/>
                <a:sym typeface="+mn-ea"/>
              </a:rPr>
              <a:t> des </a:t>
            </a:r>
            <a:r>
              <a:rPr lang="en-US" sz="2400" dirty="0" err="1">
                <a:latin typeface="Rockwell" panose="02060603020205020403" pitchFamily="18" charset="0"/>
                <a:cs typeface="Rockwell" panose="02060603020205020403" pitchFamily="18" charset="0"/>
                <a:sym typeface="+mn-ea"/>
              </a:rPr>
              <a:t>précipités</a:t>
            </a:r>
            <a:r>
              <a:rPr lang="en-US" sz="2400" dirty="0">
                <a:latin typeface="Rockwell" panose="02060603020205020403" pitchFamily="18" charset="0"/>
                <a:cs typeface="Rockwell" panose="02060603020205020403" pitchFamily="18" charset="0"/>
                <a:sym typeface="+mn-ea"/>
              </a:rPr>
              <a:t> avec les ions calcium et </a:t>
            </a:r>
            <a:r>
              <a:rPr lang="en-US" sz="2400" dirty="0" err="1">
                <a:latin typeface="Rockwell" panose="02060603020205020403" pitchFamily="18" charset="0"/>
                <a:cs typeface="Rockwell" panose="02060603020205020403" pitchFamily="18" charset="0"/>
                <a:sym typeface="+mn-ea"/>
              </a:rPr>
              <a:t>magnésium</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réduisant</a:t>
            </a:r>
            <a:r>
              <a:rPr lang="en-US" sz="2400" dirty="0">
                <a:latin typeface="Rockwell" panose="02060603020205020403" pitchFamily="18" charset="0"/>
                <a:cs typeface="Rockwell" panose="02060603020205020403" pitchFamily="18" charset="0"/>
                <a:sym typeface="+mn-ea"/>
              </a:rPr>
              <a:t> son </a:t>
            </a:r>
            <a:r>
              <a:rPr lang="en-US" sz="2400" dirty="0" err="1">
                <a:latin typeface="Rockwell" panose="02060603020205020403" pitchFamily="18" charset="0"/>
                <a:cs typeface="Rockwell" panose="02060603020205020403" pitchFamily="18" charset="0"/>
                <a:sym typeface="+mn-ea"/>
              </a:rPr>
              <a:t>efficacité</a:t>
            </a:r>
            <a:r>
              <a:rPr lang="en-US" sz="2400" dirty="0">
                <a:latin typeface="Rockwell" panose="02060603020205020403" pitchFamily="18" charset="0"/>
                <a:cs typeface="Rockwell" panose="02060603020205020403" pitchFamily="18" charset="0"/>
                <a:sym typeface="+mn-ea"/>
              </a:rPr>
              <a:t>.</a:t>
            </a:r>
            <a:endParaRPr lang="en-US" sz="2400" dirty="0">
              <a:latin typeface="Rockwell" panose="02060603020205020403" pitchFamily="18" charset="0"/>
              <a:cs typeface="Rockwell" panose="02060603020205020403" pitchFamily="18" charset="0"/>
              <a:sym typeface="+mn-ea"/>
            </a:endParaRPr>
          </a:p>
        </p:txBody>
      </p:sp>
      <p:sp>
        <p:nvSpPr>
          <p:cNvPr id="17" name="Text Box 16"/>
          <p:cNvSpPr txBox="1"/>
          <p:nvPr/>
        </p:nvSpPr>
        <p:spPr>
          <a:xfrm>
            <a:off x="332105" y="4974590"/>
            <a:ext cx="1135951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Saponification</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Le </a:t>
            </a:r>
            <a:r>
              <a:rPr lang="en-US" sz="2400" dirty="0" err="1">
                <a:latin typeface="Rockwell" panose="02060603020205020403" pitchFamily="18" charset="0"/>
                <a:cs typeface="Rockwell" panose="02060603020205020403" pitchFamily="18" charset="0"/>
                <a:sym typeface="+mn-ea"/>
              </a:rPr>
              <a:t>savon</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est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produit</a:t>
            </a:r>
            <a:r>
              <a:rPr lang="en-US" sz="2400" dirty="0">
                <a:latin typeface="Rockwell" panose="02060603020205020403" pitchFamily="18" charset="0"/>
                <a:cs typeface="Rockwell" panose="02060603020205020403" pitchFamily="18" charset="0"/>
                <a:sym typeface="+mn-ea"/>
              </a:rPr>
              <a:t> par la </a:t>
            </a:r>
            <a:r>
              <a:rPr lang="en-US" sz="2400" dirty="0" err="1">
                <a:latin typeface="Rockwell" panose="02060603020205020403" pitchFamily="18" charset="0"/>
                <a:cs typeface="Rockwell" panose="02060603020205020403" pitchFamily="18" charset="0"/>
                <a:sym typeface="+mn-ea"/>
              </a:rPr>
              <a:t>réaction</a:t>
            </a:r>
            <a:r>
              <a:rPr lang="en-US" sz="2400" dirty="0">
                <a:latin typeface="Rockwell" panose="02060603020205020403" pitchFamily="18" charset="0"/>
                <a:cs typeface="Rockwell" panose="02060603020205020403" pitchFamily="18" charset="0"/>
                <a:sym typeface="+mn-ea"/>
              </a:rPr>
              <a:t> entre des </a:t>
            </a:r>
            <a:r>
              <a:rPr lang="en-US" sz="2400" dirty="0" err="1">
                <a:latin typeface="Rockwell" panose="02060603020205020403" pitchFamily="18" charset="0"/>
                <a:cs typeface="Rockwell" panose="02060603020205020403" pitchFamily="18" charset="0"/>
                <a:sym typeface="+mn-ea"/>
              </a:rPr>
              <a:t>graisses</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une</a:t>
            </a:r>
            <a:r>
              <a:rPr lang="en-US" sz="2400" dirty="0">
                <a:latin typeface="Rockwell" panose="02060603020205020403" pitchFamily="18" charset="0"/>
                <a:cs typeface="Rockwell" panose="02060603020205020403" pitchFamily="18" charset="0"/>
                <a:sym typeface="+mn-ea"/>
              </a:rPr>
              <a:t> base forte </a:t>
            </a:r>
            <a:r>
              <a:rPr lang="en-US" sz="2400" dirty="0" err="1">
                <a:latin typeface="Rockwell" panose="02060603020205020403" pitchFamily="18" charset="0"/>
                <a:cs typeface="Rockwell" panose="02060603020205020403" pitchFamily="18" charset="0"/>
                <a:sym typeface="+mn-ea"/>
              </a:rPr>
              <a:t>comme</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l'hydroxyde</a:t>
            </a:r>
            <a:r>
              <a:rPr lang="en-US" sz="2400" dirty="0">
                <a:latin typeface="Rockwell" panose="02060603020205020403" pitchFamily="18" charset="0"/>
                <a:cs typeface="Rockwell" panose="02060603020205020403" pitchFamily="18" charset="0"/>
                <a:sym typeface="+mn-ea"/>
              </a:rPr>
              <a:t> de sodium </a:t>
            </a:r>
            <a:r>
              <a:rPr lang="en-US" sz="2400" dirty="0" err="1">
                <a:latin typeface="Rockwell" panose="02060603020205020403" pitchFamily="18" charset="0"/>
                <a:cs typeface="Rockwell" panose="02060603020205020403" pitchFamily="18" charset="0"/>
                <a:sym typeface="+mn-ea"/>
              </a:rPr>
              <a:t>ou</a:t>
            </a:r>
            <a:r>
              <a:rPr lang="en-US" sz="2400" dirty="0">
                <a:latin typeface="Rockwell" panose="02060603020205020403" pitchFamily="18" charset="0"/>
                <a:cs typeface="Rockwell" panose="02060603020205020403" pitchFamily="18" charset="0"/>
                <a:sym typeface="+mn-ea"/>
              </a:rPr>
              <a:t> de potassium.</a:t>
            </a:r>
            <a:endParaRPr lang="en-US" sz="2400" dirty="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1557662" y="-606"/>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 name="Text Box 1"/>
          <p:cNvSpPr txBox="1"/>
          <p:nvPr/>
        </p:nvSpPr>
        <p:spPr>
          <a:xfrm>
            <a:off x="816927" y="0"/>
            <a:ext cx="10265410" cy="865505"/>
          </a:xfrm>
          <a:prstGeom prst="rect">
            <a:avLst/>
          </a:prstGeom>
          <a:noFill/>
        </p:spPr>
        <p:txBody>
          <a:bodyPr wrap="square" rtlCol="0" anchor="t">
            <a:spAutoFit/>
          </a:bodyPr>
          <a:lstStyle/>
          <a:p>
            <a:pPr>
              <a:lnSpc>
                <a:spcPct val="90000"/>
              </a:lnSpc>
              <a:spcBef>
                <a:spcPct val="0"/>
              </a:spcBef>
              <a:spcAft>
                <a:spcPct val="35000"/>
              </a:spcAft>
            </a:pPr>
            <a:r>
              <a:rPr lang="fr-FR" sz="2800" dirty="0">
                <a:latin typeface="Rockwell" panose="02060603020205020403" pitchFamily="18" charset="0"/>
                <a:cs typeface="Rockwell" panose="02060603020205020403" pitchFamily="18" charset="0"/>
                <a:sym typeface="+mn-ea"/>
              </a:rPr>
              <a:t>Prpriétés physiques et chimiques, les solutions de savon et détergents </a:t>
            </a:r>
            <a:endParaRPr lang="fr-FR" sz="2800" dirty="0">
              <a:latin typeface="Rockwell" panose="02060603020205020403" pitchFamily="18" charset="0"/>
              <a:cs typeface="Rockwell" panose="02060603020205020403" pitchFamily="18" charset="0"/>
              <a:sym typeface="+mn-ea"/>
            </a:endParaRPr>
          </a:p>
        </p:txBody>
      </p:sp>
      <p:sp>
        <p:nvSpPr>
          <p:cNvPr id="3" name="Text Box 2"/>
          <p:cNvSpPr txBox="1"/>
          <p:nvPr/>
        </p:nvSpPr>
        <p:spPr>
          <a:xfrm>
            <a:off x="1449070" y="1052830"/>
            <a:ext cx="9399270" cy="521970"/>
          </a:xfrm>
          <a:prstGeom prst="rect">
            <a:avLst/>
          </a:prstGeom>
          <a:noFill/>
        </p:spPr>
        <p:txBody>
          <a:bodyPr wrap="square" rtlCol="0" anchor="t">
            <a:spAutoFit/>
          </a:bodyPr>
          <a:lstStyle/>
          <a:p>
            <a:pPr algn="ctr"/>
            <a:r>
              <a:rPr lang="en-US" sz="2800" b="1" dirty="0" err="1">
                <a:latin typeface="Rockwell" panose="02060603020205020403" pitchFamily="18" charset="0"/>
                <a:cs typeface="Rockwell" panose="02060603020205020403" pitchFamily="18" charset="0"/>
              </a:rPr>
              <a:t>Propriétés</a:t>
            </a:r>
            <a:r>
              <a:rPr lang="en-US" sz="2800" b="1" dirty="0">
                <a:latin typeface="Rockwell" panose="02060603020205020403" pitchFamily="18" charset="0"/>
                <a:cs typeface="Rockwell" panose="02060603020205020403" pitchFamily="18" charset="0"/>
              </a:rPr>
              <a:t> </a:t>
            </a:r>
            <a:r>
              <a:rPr lang="fr-FR" sz="2800" b="1" dirty="0">
                <a:latin typeface="Rockwell" panose="02060603020205020403" pitchFamily="18" charset="0"/>
                <a:cs typeface="Rockwell" panose="02060603020205020403" pitchFamily="18" charset="0"/>
              </a:rPr>
              <a:t>physique</a:t>
            </a:r>
            <a:r>
              <a:rPr lang="fr-FR" altLang="en-US" sz="2800" b="1" dirty="0">
                <a:latin typeface="Rockwell" panose="02060603020205020403" pitchFamily="18" charset="0"/>
                <a:cs typeface="Rockwell" panose="02060603020205020403" pitchFamily="18" charset="0"/>
              </a:rPr>
              <a:t> </a:t>
            </a:r>
            <a:r>
              <a:rPr lang="en-US" sz="2800" b="1" dirty="0">
                <a:latin typeface="Rockwell" panose="02060603020205020403" pitchFamily="18" charset="0"/>
                <a:cs typeface="Rockwell" panose="02060603020205020403" pitchFamily="18" charset="0"/>
                <a:sym typeface="+mn-ea"/>
              </a:rPr>
              <a:t>d</a:t>
            </a:r>
            <a:r>
              <a:rPr lang="fr-FR" altLang="en-US" sz="2800" b="1" dirty="0">
                <a:latin typeface="Rockwell" panose="02060603020205020403" pitchFamily="18" charset="0"/>
                <a:cs typeface="Rockwell" panose="02060603020205020403" pitchFamily="18" charset="0"/>
                <a:sym typeface="+mn-ea"/>
              </a:rPr>
              <a:t>es détergents</a:t>
            </a:r>
            <a:r>
              <a:rPr lang="en-US" sz="2800" b="1" dirty="0">
                <a:latin typeface="Rockwell" panose="02060603020205020403" pitchFamily="18" charset="0"/>
                <a:cs typeface="Rockwell" panose="02060603020205020403" pitchFamily="18" charset="0"/>
                <a:sym typeface="+mn-ea"/>
              </a:rPr>
              <a:t> :</a:t>
            </a:r>
            <a:endParaRPr lang="en-US" sz="2400" dirty="0">
              <a:latin typeface="Rockwell" panose="02060603020205020403" pitchFamily="18" charset="0"/>
              <a:cs typeface="Rockwell" panose="02060603020205020403" pitchFamily="18" charset="0"/>
            </a:endParaRPr>
          </a:p>
        </p:txBody>
      </p:sp>
      <p:sp>
        <p:nvSpPr>
          <p:cNvPr id="4" name="Text Box 3"/>
          <p:cNvSpPr txBox="1"/>
          <p:nvPr/>
        </p:nvSpPr>
        <p:spPr>
          <a:xfrm>
            <a:off x="332105" y="1875155"/>
            <a:ext cx="11132820" cy="829945"/>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Solubilité </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a:latin typeface="Rockwell" panose="02060603020205020403" pitchFamily="18" charset="0"/>
                <a:cs typeface="Rockwell" panose="02060603020205020403" pitchFamily="18" charset="0"/>
                <a:sym typeface="+mn-ea"/>
              </a:rPr>
              <a:t>Les détergents sont solubles dans l'eau, ce qui leur permet de former des solutions alcalines ou acides selon leur type</a:t>
            </a:r>
            <a:endParaRPr lang="en-US" sz="2400">
              <a:latin typeface="Rockwell" panose="02060603020205020403" pitchFamily="18" charset="0"/>
              <a:cs typeface="Rockwell" panose="02060603020205020403" pitchFamily="18" charset="0"/>
              <a:sym typeface="+mn-ea"/>
            </a:endParaRPr>
          </a:p>
        </p:txBody>
      </p:sp>
      <p:sp>
        <p:nvSpPr>
          <p:cNvPr id="15" name="Text Box 14"/>
          <p:cNvSpPr txBox="1"/>
          <p:nvPr/>
        </p:nvSpPr>
        <p:spPr>
          <a:xfrm>
            <a:off x="332105" y="2705100"/>
            <a:ext cx="10824845" cy="829945"/>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Moussage</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a:latin typeface="Rockwell" panose="02060603020205020403" pitchFamily="18" charset="0"/>
                <a:cs typeface="Rockwell" panose="02060603020205020403" pitchFamily="18" charset="0"/>
                <a:sym typeface="+mn-ea"/>
              </a:rPr>
              <a:t>Ils produisent de la mousse lorsqu'ils sont utilisés avec de l'eau, facilitant leur distribution uniforme sur les surfaces</a:t>
            </a:r>
            <a:r>
              <a:rPr lang="fr-FR" altLang="en-US" sz="2400">
                <a:latin typeface="Rockwell" panose="02060603020205020403" pitchFamily="18" charset="0"/>
                <a:cs typeface="Rockwell" panose="02060603020205020403" pitchFamily="18" charset="0"/>
                <a:sym typeface="+mn-ea"/>
              </a:rPr>
              <a:t>.</a:t>
            </a:r>
            <a:endParaRPr lang="fr-FR" altLang="en-US" sz="2400">
              <a:latin typeface="Rockwell" panose="02060603020205020403" pitchFamily="18" charset="0"/>
              <a:cs typeface="Rockwell" panose="02060603020205020403" pitchFamily="18" charset="0"/>
              <a:sym typeface="+mn-ea"/>
            </a:endParaRPr>
          </a:p>
        </p:txBody>
      </p:sp>
      <p:sp>
        <p:nvSpPr>
          <p:cNvPr id="16" name="Text Box 15"/>
          <p:cNvSpPr txBox="1"/>
          <p:nvPr/>
        </p:nvSpPr>
        <p:spPr>
          <a:xfrm>
            <a:off x="332105" y="3629660"/>
            <a:ext cx="11623040" cy="1198880"/>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Tension superficielle</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Les détergents réduisent la tension superficielle de l'eau, aidant à pénétrer les salissures et les graisses plus efficacement</a:t>
            </a:r>
            <a:endParaRPr lang="en-US" sz="2400">
              <a:latin typeface="Rockwell" panose="02060603020205020403" pitchFamily="18" charset="0"/>
              <a:cs typeface="Rockwell" panose="02060603020205020403" pitchFamily="18" charset="0"/>
              <a:sym typeface="+mn-ea"/>
            </a:endParaRPr>
          </a:p>
        </p:txBody>
      </p:sp>
      <p:sp>
        <p:nvSpPr>
          <p:cNvPr id="17" name="Text Box 16"/>
          <p:cNvSpPr txBox="1"/>
          <p:nvPr/>
        </p:nvSpPr>
        <p:spPr>
          <a:xfrm>
            <a:off x="332105" y="4923155"/>
            <a:ext cx="1135951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Viscosité</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a:latin typeface="Rockwell" panose="02060603020205020403" pitchFamily="18" charset="0"/>
                <a:cs typeface="Rockwell" panose="02060603020205020403" pitchFamily="18" charset="0"/>
                <a:sym typeface="+mn-ea"/>
              </a:rPr>
              <a:t>Leur viscosité peut varier de liquide à gélifié ou solide, selon l'application</a:t>
            </a:r>
            <a:endParaRPr lang="en-US" sz="2400">
              <a:latin typeface="Rockwell" panose="02060603020205020403" pitchFamily="18" charset="0"/>
              <a:cs typeface="Rockwell" panose="02060603020205020403" pitchFamily="18" charset="0"/>
              <a:sym typeface="+mn-ea"/>
            </a:endParaRPr>
          </a:p>
        </p:txBody>
      </p:sp>
      <p:sp>
        <p:nvSpPr>
          <p:cNvPr id="18" name="Text Box 17"/>
          <p:cNvSpPr txBox="1"/>
          <p:nvPr/>
        </p:nvSpPr>
        <p:spPr>
          <a:xfrm>
            <a:off x="332105" y="5847715"/>
            <a:ext cx="1135951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Stabilité thermique </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Ils conservent leur efficacité à différentes températures</a:t>
            </a:r>
            <a:endParaRPr lang="en-US" sz="240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1557662" y="-606"/>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 name="Text Box 1"/>
          <p:cNvSpPr txBox="1"/>
          <p:nvPr/>
        </p:nvSpPr>
        <p:spPr>
          <a:xfrm>
            <a:off x="816927" y="0"/>
            <a:ext cx="10265410" cy="865505"/>
          </a:xfrm>
          <a:prstGeom prst="rect">
            <a:avLst/>
          </a:prstGeom>
          <a:noFill/>
        </p:spPr>
        <p:txBody>
          <a:bodyPr wrap="square" rtlCol="0" anchor="t">
            <a:spAutoFit/>
          </a:bodyPr>
          <a:lstStyle/>
          <a:p>
            <a:pPr>
              <a:lnSpc>
                <a:spcPct val="90000"/>
              </a:lnSpc>
              <a:spcBef>
                <a:spcPct val="0"/>
              </a:spcBef>
              <a:spcAft>
                <a:spcPct val="35000"/>
              </a:spcAft>
            </a:pPr>
            <a:r>
              <a:rPr lang="fr-FR" sz="2800" dirty="0">
                <a:latin typeface="Rockwell" panose="02060603020205020403" pitchFamily="18" charset="0"/>
                <a:cs typeface="Rockwell" panose="02060603020205020403" pitchFamily="18" charset="0"/>
                <a:sym typeface="+mn-ea"/>
              </a:rPr>
              <a:t>Prpriétés physiques et chimiques, les solutions de savon et détergents </a:t>
            </a:r>
            <a:endParaRPr lang="fr-FR" sz="2800" dirty="0">
              <a:latin typeface="Rockwell" panose="02060603020205020403" pitchFamily="18" charset="0"/>
              <a:cs typeface="Rockwell" panose="02060603020205020403" pitchFamily="18" charset="0"/>
              <a:sym typeface="+mn-ea"/>
            </a:endParaRPr>
          </a:p>
        </p:txBody>
      </p:sp>
      <p:sp>
        <p:nvSpPr>
          <p:cNvPr id="3" name="Text Box 2"/>
          <p:cNvSpPr txBox="1"/>
          <p:nvPr/>
        </p:nvSpPr>
        <p:spPr>
          <a:xfrm>
            <a:off x="1449070" y="1052830"/>
            <a:ext cx="9399270" cy="521970"/>
          </a:xfrm>
          <a:prstGeom prst="rect">
            <a:avLst/>
          </a:prstGeom>
          <a:noFill/>
        </p:spPr>
        <p:txBody>
          <a:bodyPr wrap="square" rtlCol="0" anchor="t">
            <a:spAutoFit/>
          </a:bodyPr>
          <a:lstStyle/>
          <a:p>
            <a:pPr algn="ctr"/>
            <a:r>
              <a:rPr lang="en-US" sz="2800" b="1" dirty="0" err="1">
                <a:latin typeface="Rockwell" panose="02060603020205020403" pitchFamily="18" charset="0"/>
                <a:cs typeface="Rockwell" panose="02060603020205020403" pitchFamily="18" charset="0"/>
              </a:rPr>
              <a:t>Propriétés</a:t>
            </a:r>
            <a:r>
              <a:rPr lang="en-US" sz="2800" b="1" dirty="0">
                <a:latin typeface="Rockwell" panose="02060603020205020403" pitchFamily="18" charset="0"/>
                <a:cs typeface="Rockwell" panose="02060603020205020403" pitchFamily="18" charset="0"/>
              </a:rPr>
              <a:t> </a:t>
            </a:r>
            <a:r>
              <a:rPr lang="fr-FR" altLang="en-US" sz="2800" b="1" dirty="0">
                <a:latin typeface="Rockwell" panose="02060603020205020403" pitchFamily="18" charset="0"/>
                <a:cs typeface="Rockwell" panose="02060603020205020403" pitchFamily="18" charset="0"/>
              </a:rPr>
              <a:t>chimique </a:t>
            </a:r>
            <a:r>
              <a:rPr lang="en-US" sz="2800" b="1" dirty="0">
                <a:latin typeface="Rockwell" panose="02060603020205020403" pitchFamily="18" charset="0"/>
                <a:cs typeface="Rockwell" panose="02060603020205020403" pitchFamily="18" charset="0"/>
                <a:sym typeface="+mn-ea"/>
              </a:rPr>
              <a:t>d</a:t>
            </a:r>
            <a:r>
              <a:rPr lang="fr-FR" altLang="en-US" sz="2800" b="1" dirty="0">
                <a:latin typeface="Rockwell" panose="02060603020205020403" pitchFamily="18" charset="0"/>
                <a:cs typeface="Rockwell" panose="02060603020205020403" pitchFamily="18" charset="0"/>
                <a:sym typeface="+mn-ea"/>
              </a:rPr>
              <a:t>es détergents</a:t>
            </a:r>
            <a:r>
              <a:rPr lang="en-US" sz="2800" b="1" dirty="0">
                <a:latin typeface="Rockwell" panose="02060603020205020403" pitchFamily="18" charset="0"/>
                <a:cs typeface="Rockwell" panose="02060603020205020403" pitchFamily="18" charset="0"/>
                <a:sym typeface="+mn-ea"/>
              </a:rPr>
              <a:t> :</a:t>
            </a:r>
            <a:endParaRPr lang="en-US" sz="2400" dirty="0">
              <a:latin typeface="Rockwell" panose="02060603020205020403" pitchFamily="18" charset="0"/>
              <a:cs typeface="Rockwell" panose="02060603020205020403" pitchFamily="18" charset="0"/>
            </a:endParaRPr>
          </a:p>
        </p:txBody>
      </p:sp>
      <p:sp>
        <p:nvSpPr>
          <p:cNvPr id="4" name="Text Box 3"/>
          <p:cNvSpPr txBox="1"/>
          <p:nvPr/>
        </p:nvSpPr>
        <p:spPr>
          <a:xfrm>
            <a:off x="332105" y="1875155"/>
            <a:ext cx="11132820" cy="1198880"/>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Composition chimique </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Les détergents contiennent des composés tels que des sulfates, sulfonates et phosphates qui augmentent leur efficacité pour éliminer les graisses et les salissures</a:t>
            </a:r>
            <a:endParaRPr lang="en-US" sz="2400">
              <a:latin typeface="Rockwell" panose="02060603020205020403" pitchFamily="18" charset="0"/>
              <a:cs typeface="Rockwell" panose="02060603020205020403" pitchFamily="18" charset="0"/>
              <a:sym typeface="+mn-ea"/>
            </a:endParaRPr>
          </a:p>
        </p:txBody>
      </p:sp>
      <p:sp>
        <p:nvSpPr>
          <p:cNvPr id="15" name="Text Box 14"/>
          <p:cNvSpPr txBox="1"/>
          <p:nvPr/>
        </p:nvSpPr>
        <p:spPr>
          <a:xfrm>
            <a:off x="332105" y="3074035"/>
            <a:ext cx="10824845" cy="1198880"/>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Capacité d'émulsification </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sz="2400">
                <a:latin typeface="Rockwell" panose="02060603020205020403" pitchFamily="18" charset="0"/>
                <a:cs typeface="Rockwell" panose="02060603020205020403" pitchFamily="18" charset="0"/>
                <a:sym typeface="+mn-ea"/>
              </a:rPr>
              <a:t>Ils émulsifient les huiles et les graisses, les fragmentant en petites gouttelettes faciles à éliminer avec de l'eau</a:t>
            </a:r>
            <a:endParaRPr sz="2400">
              <a:latin typeface="Rockwell" panose="02060603020205020403" pitchFamily="18" charset="0"/>
              <a:cs typeface="Rockwell" panose="02060603020205020403" pitchFamily="18" charset="0"/>
              <a:sym typeface="+mn-ea"/>
            </a:endParaRPr>
          </a:p>
        </p:txBody>
      </p:sp>
      <p:sp>
        <p:nvSpPr>
          <p:cNvPr id="16" name="Text Box 15"/>
          <p:cNvSpPr txBox="1"/>
          <p:nvPr/>
        </p:nvSpPr>
        <p:spPr>
          <a:xfrm>
            <a:off x="332105" y="4015731"/>
            <a:ext cx="11623040" cy="829945"/>
          </a:xfrm>
          <a:prstGeom prst="rect">
            <a:avLst/>
          </a:prstGeom>
          <a:noFill/>
        </p:spPr>
        <p:txBody>
          <a:bodyPr wrap="square" rtlCol="0" anchor="t">
            <a:spAutoFit/>
          </a:bodyPr>
          <a:lstStyle/>
          <a:p>
            <a:pPr marL="342900" indent="-342900">
              <a:buFont typeface="Wingdings" panose="05000000000000000000" charset="0"/>
              <a:buChar char="§"/>
            </a:pPr>
            <a:r>
              <a:rPr lang="en-US" sz="2400">
                <a:solidFill>
                  <a:schemeClr val="accent1">
                    <a:lumMod val="50000"/>
                  </a:schemeClr>
                </a:solidFill>
                <a:latin typeface="Rockwell" panose="02060603020205020403" pitchFamily="18" charset="0"/>
                <a:cs typeface="Rockwell" panose="02060603020205020403" pitchFamily="18" charset="0"/>
                <a:sym typeface="+mn-ea"/>
              </a:rPr>
              <a:t>Capacité de neutralisation </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Certains détergents neutralisent les acides ou les bases, facilitant l'élimination des dépôts alcalins ou acides</a:t>
            </a:r>
            <a:endParaRPr lang="en-US" sz="2400">
              <a:latin typeface="Rockwell" panose="02060603020205020403" pitchFamily="18" charset="0"/>
              <a:cs typeface="Rockwell" panose="02060603020205020403" pitchFamily="18" charset="0"/>
              <a:sym typeface="+mn-ea"/>
            </a:endParaRPr>
          </a:p>
        </p:txBody>
      </p:sp>
      <p:sp>
        <p:nvSpPr>
          <p:cNvPr id="17" name="Text Box 16"/>
          <p:cNvSpPr txBox="1"/>
          <p:nvPr/>
        </p:nvSpPr>
        <p:spPr>
          <a:xfrm>
            <a:off x="332105" y="4960618"/>
            <a:ext cx="1135951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Capacité d'ionisation</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dirty="0">
                <a:latin typeface="Rockwell" panose="02060603020205020403" pitchFamily="18" charset="0"/>
                <a:cs typeface="Rockwell" panose="02060603020205020403" pitchFamily="18" charset="0"/>
                <a:sym typeface="+mn-ea"/>
              </a:rPr>
              <a:t> </a:t>
            </a:r>
            <a:r>
              <a:rPr lang="en-US" sz="2400">
                <a:latin typeface="Rockwell" panose="02060603020205020403" pitchFamily="18" charset="0"/>
                <a:cs typeface="Rockwell" panose="02060603020205020403" pitchFamily="18" charset="0"/>
                <a:sym typeface="+mn-ea"/>
              </a:rPr>
              <a:t>De nombreux détergents contiennent des composants qui s'ionisent dans l'eau, améliorant leur pouvoir nettoyant</a:t>
            </a:r>
            <a:endParaRPr lang="en-US" sz="2400">
              <a:latin typeface="Rockwell" panose="02060603020205020403" pitchFamily="18" charset="0"/>
              <a:cs typeface="Rockwell" panose="02060603020205020403" pitchFamily="18" charset="0"/>
              <a:sym typeface="+mn-ea"/>
            </a:endParaRPr>
          </a:p>
        </p:txBody>
      </p:sp>
      <p:sp>
        <p:nvSpPr>
          <p:cNvPr id="18" name="Text Box 17"/>
          <p:cNvSpPr txBox="1"/>
          <p:nvPr/>
        </p:nvSpPr>
        <p:spPr>
          <a:xfrm>
            <a:off x="332105" y="5819139"/>
            <a:ext cx="11972925" cy="829945"/>
          </a:xfrm>
          <a:prstGeom prst="rect">
            <a:avLst/>
          </a:prstGeom>
          <a:noFill/>
        </p:spPr>
        <p:txBody>
          <a:bodyPr wrap="square" rtlCol="0" anchor="t">
            <a:spAutoFit/>
          </a:bodyPr>
          <a:lstStyle/>
          <a:p>
            <a:pPr marL="342900" indent="-342900">
              <a:buFont typeface="Wingdings" panose="05000000000000000000" charset="0"/>
              <a:buChar char="§"/>
            </a:pPr>
            <a:r>
              <a:rPr lang="en-US" sz="2400" dirty="0" err="1">
                <a:solidFill>
                  <a:schemeClr val="accent1">
                    <a:lumMod val="50000"/>
                  </a:schemeClr>
                </a:solidFill>
                <a:latin typeface="Rockwell" panose="02060603020205020403" pitchFamily="18" charset="0"/>
                <a:cs typeface="Rockwell" panose="02060603020205020403" pitchFamily="18" charset="0"/>
                <a:sym typeface="+mn-ea"/>
              </a:rPr>
              <a:t>Biodégradabilité</a:t>
            </a:r>
            <a:r>
              <a:rPr lang="en-US" sz="2400" dirty="0">
                <a:solidFill>
                  <a:schemeClr val="accent1">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Certains détergents sont biodégradables, se décomposant avec le temps en des substances non nocives pour l'environnement.</a:t>
            </a:r>
            <a:endParaRPr lang="en-US" sz="240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eur droit 38"/>
          <p:cNvCxnSpPr/>
          <p:nvPr/>
        </p:nvCxnSpPr>
        <p:spPr>
          <a:xfrm flipH="1">
            <a:off x="4481445" y="1946491"/>
            <a:ext cx="1" cy="386369"/>
          </a:xfrm>
          <a:prstGeom prst="line">
            <a:avLst/>
          </a:prstGeom>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a:off x="2263460" y="2327236"/>
            <a:ext cx="5177307" cy="25757"/>
          </a:xfrm>
          <a:prstGeom prst="line">
            <a:avLst/>
          </a:prstGeom>
        </p:spPr>
        <p:style>
          <a:lnRef idx="1">
            <a:schemeClr val="dk1"/>
          </a:lnRef>
          <a:fillRef idx="0">
            <a:schemeClr val="dk1"/>
          </a:fillRef>
          <a:effectRef idx="0">
            <a:schemeClr val="dk1"/>
          </a:effectRef>
          <a:fontRef idx="minor">
            <a:schemeClr val="tx1"/>
          </a:fontRef>
        </p:style>
      </p:cxnSp>
      <p:cxnSp>
        <p:nvCxnSpPr>
          <p:cNvPr id="45" name="Connecteur droit avec flèche 44"/>
          <p:cNvCxnSpPr/>
          <p:nvPr/>
        </p:nvCxnSpPr>
        <p:spPr>
          <a:xfrm>
            <a:off x="2270668" y="2348428"/>
            <a:ext cx="0" cy="386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necteur droit avec flèche 47"/>
          <p:cNvCxnSpPr/>
          <p:nvPr/>
        </p:nvCxnSpPr>
        <p:spPr>
          <a:xfrm>
            <a:off x="7434657" y="2375291"/>
            <a:ext cx="0" cy="386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Connecteur droit avec flèche 57"/>
          <p:cNvCxnSpPr/>
          <p:nvPr/>
        </p:nvCxnSpPr>
        <p:spPr>
          <a:xfrm flipH="1">
            <a:off x="4640239" y="3715111"/>
            <a:ext cx="7465" cy="427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eur droit avec flèche 58"/>
          <p:cNvCxnSpPr/>
          <p:nvPr/>
        </p:nvCxnSpPr>
        <p:spPr>
          <a:xfrm>
            <a:off x="10386155" y="3756055"/>
            <a:ext cx="0" cy="386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cteur droit 23"/>
          <p:cNvCxnSpPr/>
          <p:nvPr/>
        </p:nvCxnSpPr>
        <p:spPr>
          <a:xfrm>
            <a:off x="4640239" y="3715111"/>
            <a:ext cx="5745916" cy="40944"/>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2949831" y="1225037"/>
            <a:ext cx="3103004" cy="7065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Les </a:t>
            </a:r>
            <a:r>
              <a:rPr lang="fr-FR" b="1" dirty="0" smtClean="0">
                <a:latin typeface="Rockwell" panose="02060603020205020403" pitchFamily="18" charset="0"/>
              </a:rPr>
              <a:t>procédés de fabrication  </a:t>
            </a:r>
            <a:endParaRPr lang="fr-FR" b="1" dirty="0">
              <a:latin typeface="Rockwell" panose="02060603020205020403" pitchFamily="18" charset="0"/>
            </a:endParaRPr>
          </a:p>
        </p:txBody>
      </p:sp>
      <p:sp>
        <p:nvSpPr>
          <p:cNvPr id="12" name="Rectangle 11"/>
          <p:cNvSpPr/>
          <p:nvPr/>
        </p:nvSpPr>
        <p:spPr>
          <a:xfrm>
            <a:off x="1064525" y="2753177"/>
            <a:ext cx="2502165" cy="7316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Procédé continu </a:t>
            </a:r>
            <a:endParaRPr lang="fr-FR" b="1" dirty="0">
              <a:latin typeface="Rockwell" panose="02060603020205020403" pitchFamily="18" charset="0"/>
            </a:endParaRPr>
          </a:p>
        </p:txBody>
      </p:sp>
      <p:sp>
        <p:nvSpPr>
          <p:cNvPr id="40" name="Rectangle 39"/>
          <p:cNvSpPr/>
          <p:nvPr/>
        </p:nvSpPr>
        <p:spPr>
          <a:xfrm>
            <a:off x="6112095" y="2753175"/>
            <a:ext cx="2704358" cy="7316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Procédé discontinu </a:t>
            </a:r>
            <a:endParaRPr lang="fr-FR" b="1" dirty="0">
              <a:latin typeface="Rockwell" panose="02060603020205020403" pitchFamily="18" charset="0"/>
            </a:endParaRPr>
          </a:p>
        </p:txBody>
      </p:sp>
      <p:sp>
        <p:nvSpPr>
          <p:cNvPr id="41" name="Rectangle 40"/>
          <p:cNvSpPr/>
          <p:nvPr/>
        </p:nvSpPr>
        <p:spPr>
          <a:xfrm>
            <a:off x="3098043" y="4134881"/>
            <a:ext cx="2941346" cy="8773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Procédé marseillais </a:t>
            </a:r>
            <a:endParaRPr lang="fr-FR" b="1" dirty="0" smtClean="0">
              <a:latin typeface="Rockwell" panose="02060603020205020403" pitchFamily="18" charset="0"/>
            </a:endParaRPr>
          </a:p>
          <a:p>
            <a:pPr algn="ctr"/>
            <a:r>
              <a:rPr lang="fr-FR" b="1" dirty="0" smtClean="0">
                <a:latin typeface="Rockwell" panose="02060603020205020403" pitchFamily="18" charset="0"/>
              </a:rPr>
              <a:t>(</a:t>
            </a:r>
            <a:r>
              <a:rPr lang="fr-FR" b="1" dirty="0">
                <a:latin typeface="Rockwell" panose="02060603020205020403" pitchFamily="18" charset="0"/>
              </a:rPr>
              <a:t>A chaud)</a:t>
            </a:r>
            <a:endParaRPr lang="fr-FR" b="1" dirty="0">
              <a:latin typeface="Rockwell" panose="02060603020205020403" pitchFamily="18" charset="0"/>
            </a:endParaRPr>
          </a:p>
        </p:txBody>
      </p:sp>
      <p:sp>
        <p:nvSpPr>
          <p:cNvPr id="43" name="Rectangle 42"/>
          <p:cNvSpPr/>
          <p:nvPr/>
        </p:nvSpPr>
        <p:spPr>
          <a:xfrm>
            <a:off x="6305265" y="4142089"/>
            <a:ext cx="2647665" cy="85580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Procédé </a:t>
            </a:r>
            <a:r>
              <a:rPr lang="fr-FR" b="1" dirty="0" smtClean="0">
                <a:latin typeface="Rockwell" panose="02060603020205020403" pitchFamily="18" charset="0"/>
              </a:rPr>
              <a:t>à froid </a:t>
            </a:r>
            <a:endParaRPr lang="fr-FR" b="1" dirty="0">
              <a:latin typeface="Rockwell" panose="02060603020205020403" pitchFamily="18" charset="0"/>
            </a:endParaRPr>
          </a:p>
        </p:txBody>
      </p:sp>
      <p:sp>
        <p:nvSpPr>
          <p:cNvPr id="50" name="Rectangle 49"/>
          <p:cNvSpPr/>
          <p:nvPr/>
        </p:nvSpPr>
        <p:spPr>
          <a:xfrm>
            <a:off x="9130414" y="4134881"/>
            <a:ext cx="2626527" cy="8773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latin typeface="Rockwell" panose="02060603020205020403" pitchFamily="18" charset="0"/>
              </a:rPr>
              <a:t>Procédé </a:t>
            </a:r>
            <a:r>
              <a:rPr lang="fr-FR" b="1" dirty="0" smtClean="0">
                <a:latin typeface="Rockwell" panose="02060603020205020403" pitchFamily="18" charset="0"/>
              </a:rPr>
              <a:t>à semi chaud  </a:t>
            </a:r>
            <a:endParaRPr lang="fr-FR" b="1" dirty="0">
              <a:latin typeface="Rockwell" panose="02060603020205020403" pitchFamily="18" charset="0"/>
            </a:endParaRPr>
          </a:p>
        </p:txBody>
      </p:sp>
      <p:cxnSp>
        <p:nvCxnSpPr>
          <p:cNvPr id="25" name="Connecteur droit avec flèche 24"/>
          <p:cNvCxnSpPr/>
          <p:nvPr/>
        </p:nvCxnSpPr>
        <p:spPr>
          <a:xfrm rot="16200000" flipH="1">
            <a:off x="7136988" y="3807233"/>
            <a:ext cx="599774" cy="14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Espace réservé du numéro de diapositive 7"/>
          <p:cNvSpPr>
            <a:spLocks noGrp="1"/>
          </p:cNvSpPr>
          <p:nvPr>
            <p:ph type="sldNum" sz="quarter" idx="12"/>
          </p:nvPr>
        </p:nvSpPr>
        <p:spPr/>
        <p:txBody>
          <a:bodyPr/>
          <a:lstStyle/>
          <a:p>
            <a:fld id="{2635B747-9F8B-4310-8C1A-0D6D37750525}" type="slidenum">
              <a:rPr lang="fr-FR" sz="2000" b="1">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21" name="Groupe 20"/>
          <p:cNvGrpSpPr/>
          <p:nvPr/>
        </p:nvGrpSpPr>
        <p:grpSpPr>
          <a:xfrm>
            <a:off x="-1557655" y="0"/>
            <a:ext cx="10451465" cy="583565"/>
            <a:chOff x="-1344409" y="-39416"/>
            <a:chExt cx="10451226" cy="583324"/>
          </a:xfrm>
        </p:grpSpPr>
        <p:grpSp>
          <p:nvGrpSpPr>
            <p:cNvPr id="23" name="Groupe 22"/>
            <p:cNvGrpSpPr/>
            <p:nvPr/>
          </p:nvGrpSpPr>
          <p:grpSpPr>
            <a:xfrm>
              <a:off x="-1344409" y="-39416"/>
              <a:ext cx="4232126" cy="583324"/>
              <a:chOff x="-1344409" y="-39416"/>
              <a:chExt cx="4232126" cy="583324"/>
            </a:xfrm>
          </p:grpSpPr>
          <p:sp>
            <p:nvSpPr>
              <p:cNvPr id="27" name="Organigramme : Opération manuelle 26"/>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8" name="Groupe 27"/>
              <p:cNvGrpSpPr/>
              <p:nvPr/>
            </p:nvGrpSpPr>
            <p:grpSpPr>
              <a:xfrm>
                <a:off x="545430" y="-2"/>
                <a:ext cx="2342287" cy="536027"/>
                <a:chOff x="545430" y="-2"/>
                <a:chExt cx="2342287" cy="536027"/>
              </a:xfrm>
            </p:grpSpPr>
            <p:sp>
              <p:nvSpPr>
                <p:cNvPr id="29" name="Organigramme : Données 28"/>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Données 29"/>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6" name="Connecteur droit 25"/>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 name="Text Box 1"/>
          <p:cNvSpPr txBox="1"/>
          <p:nvPr/>
        </p:nvSpPr>
        <p:spPr>
          <a:xfrm>
            <a:off x="1265555" y="15875"/>
            <a:ext cx="9120505" cy="521970"/>
          </a:xfrm>
          <a:prstGeom prst="rect">
            <a:avLst/>
          </a:prstGeom>
          <a:noFill/>
        </p:spPr>
        <p:txBody>
          <a:bodyPr wrap="square" rtlCol="0" anchor="t">
            <a:spAutoFit/>
          </a:bodyPr>
          <a:lstStyle/>
          <a:p>
            <a:r>
              <a:rPr lang="fr-FR" sz="2800" dirty="0">
                <a:latin typeface="Rockwell" panose="02060603020205020403" pitchFamily="18" charset="0"/>
                <a:cs typeface="Rockwell" panose="02060603020205020403" pitchFamily="18" charset="0"/>
                <a:sym typeface="+mn-ea"/>
              </a:rPr>
              <a:t>Procédés de fabrication discontinus et continus</a:t>
            </a:r>
            <a:endParaRPr lang="fr-FR" sz="2800" dirty="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985816"/>
            <a:ext cx="10972800" cy="4525963"/>
          </a:xfrm>
        </p:spPr>
        <p:txBody>
          <a:bodyPr/>
          <a:lstStyle/>
          <a:p>
            <a:pPr algn="just">
              <a:buFont typeface="Wingdings" panose="05000000000000000000" pitchFamily="2" charset="2"/>
              <a:buChar char="q"/>
            </a:pPr>
            <a:r>
              <a:rPr lang="fr-FR" sz="2400" dirty="0" smtClean="0">
                <a:latin typeface="Rockwell" panose="02060603020205020403" pitchFamily="18" charset="0"/>
              </a:rPr>
              <a:t> Procédé discontinu C’est actuellement le procédé le plus utilisé appelé Marseillais; il est destiné à la production à grande échelle de savons durs de ménage et de toilette de haute qualité.</a:t>
            </a:r>
            <a:endParaRPr lang="fr-FR" sz="2400" dirty="0" smtClean="0">
              <a:latin typeface="Rockwell" panose="02060603020205020403" pitchFamily="18" charset="0"/>
            </a:endParaRPr>
          </a:p>
          <a:p>
            <a:pPr algn="just">
              <a:buFont typeface="Wingdings" panose="05000000000000000000" pitchFamily="2" charset="2"/>
              <a:buChar char="q"/>
            </a:pPr>
            <a:endParaRPr lang="fr-FR" sz="2400" dirty="0" smtClean="0">
              <a:latin typeface="Rockwell" panose="02060603020205020403" pitchFamily="18" charset="0"/>
            </a:endParaRPr>
          </a:p>
          <a:p>
            <a:pPr>
              <a:buFont typeface="Wingdings" panose="05000000000000000000" pitchFamily="2" charset="2"/>
              <a:buChar char="q"/>
            </a:pPr>
            <a:endParaRPr lang="fr-FR" sz="2400" dirty="0" smtClean="0">
              <a:latin typeface="Rockwell" panose="02060603020205020403" pitchFamily="18" charset="0"/>
            </a:endParaRPr>
          </a:p>
          <a:p>
            <a:pPr>
              <a:buNone/>
            </a:pPr>
            <a:endParaRPr lang="fr-FR" sz="2400" dirty="0" smtClean="0">
              <a:latin typeface="Rockwell" panose="02060603020205020403" pitchFamily="18" charset="0"/>
            </a:endParaRPr>
          </a:p>
          <a:p>
            <a:pPr algn="just">
              <a:buFont typeface="Wingdings" panose="05000000000000000000" pitchFamily="2" charset="2"/>
              <a:buChar char="q"/>
            </a:pPr>
            <a:r>
              <a:rPr lang="fr-FR" sz="2400" dirty="0" smtClean="0">
                <a:latin typeface="Rockwell" panose="02060603020205020403" pitchFamily="18" charset="0"/>
              </a:rPr>
              <a:t>Procédé continu C’est le Procédé dit </a:t>
            </a:r>
            <a:r>
              <a:rPr lang="fr-FR" sz="2400" dirty="0" err="1" smtClean="0">
                <a:latin typeface="Rockwell" panose="02060603020205020403" pitchFamily="18" charset="0"/>
              </a:rPr>
              <a:t>Monsavon</a:t>
            </a:r>
            <a:r>
              <a:rPr lang="fr-FR" sz="2400" dirty="0" smtClean="0">
                <a:latin typeface="Rockwell" panose="02060603020205020403" pitchFamily="18" charset="0"/>
              </a:rPr>
              <a:t>. Il a pour base un système de pompes doseuses qui alimentent, en continu, le réacteur de saponification en matières premières (corps gras, solution alcaline, eau, etc.)</a:t>
            </a:r>
            <a:endParaRPr lang="fr-FR" sz="2400" dirty="0" smtClean="0">
              <a:latin typeface="Rockwell" panose="02060603020205020403" pitchFamily="18" charset="0"/>
            </a:endParaRPr>
          </a:p>
          <a:p>
            <a:pPr algn="just"/>
            <a:endParaRPr lang="fr-FR" sz="2400" dirty="0">
              <a:latin typeface="Rockwell" panose="02060603020205020403" pitchFamily="18" charset="0"/>
            </a:endParaRPr>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471611" y="-14"/>
            <a:ext cx="10572750" cy="542939"/>
            <a:chOff x="-1344409" y="-39416"/>
            <a:chExt cx="10451226" cy="583324"/>
          </a:xfrm>
        </p:grpSpPr>
        <p:grpSp>
          <p:nvGrpSpPr>
            <p:cNvPr id="8" name="Groupe 22"/>
            <p:cNvGrpSpPr/>
            <p:nvPr/>
          </p:nvGrpSpPr>
          <p:grpSpPr>
            <a:xfrm>
              <a:off x="-1344409" y="-39416"/>
              <a:ext cx="4232126" cy="583324"/>
              <a:chOff x="-1344409" y="-39416"/>
              <a:chExt cx="4232126" cy="583324"/>
            </a:xfrm>
          </p:grpSpPr>
          <p:sp>
            <p:nvSpPr>
              <p:cNvPr id="10" name="Organigramme : Opération manuelle 9"/>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 name="Groupe 27"/>
              <p:cNvGrpSpPr/>
              <p:nvPr/>
            </p:nvGrpSpPr>
            <p:grpSpPr>
              <a:xfrm>
                <a:off x="545430" y="-2"/>
                <a:ext cx="2342287" cy="536027"/>
                <a:chOff x="545430" y="-2"/>
                <a:chExt cx="2342287" cy="536027"/>
              </a:xfrm>
            </p:grpSpPr>
            <p:sp>
              <p:nvSpPr>
                <p:cNvPr id="12" name="Organigramme : Données 11"/>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onnées 12"/>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9" name="Connecteur droit 8"/>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827256" y="-1"/>
            <a:ext cx="9102557" cy="523220"/>
          </a:xfrm>
          <a:prstGeom prst="rect">
            <a:avLst/>
          </a:prstGeom>
        </p:spPr>
        <p:txBody>
          <a:bodyPr wrap="square">
            <a:spAutoFit/>
          </a:bodyPr>
          <a:lstStyle/>
          <a:p>
            <a:r>
              <a:rPr lang="fr-FR" sz="2800" dirty="0" smtClean="0">
                <a:latin typeface="Rockwell" panose="02060603020205020403" pitchFamily="18" charset="0"/>
                <a:cs typeface="Rockwell" panose="02060603020205020403" pitchFamily="18" charset="0"/>
                <a:sym typeface="+mn-ea"/>
              </a:rPr>
              <a:t>Procédés de fabrication discontinus et continus</a:t>
            </a:r>
            <a:endParaRPr lang="fr-FR" sz="2800" dirty="0">
              <a:latin typeface="Rockwell" panose="02060603020205020403" pitchFamily="18" charset="0"/>
              <a:cs typeface="Rockwell" panose="02060603020205020403" pitchFamily="18" charset="0"/>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pic>
        <p:nvPicPr>
          <p:cNvPr id="32" name="Espace réservé du contenu 31" descr="19a4d298-c891-4082-ac36-f428c61bcae2.jpg"/>
          <p:cNvPicPr>
            <a:picLocks noGrp="1" noChangeAspect="1"/>
          </p:cNvPicPr>
          <p:nvPr>
            <p:ph idx="1"/>
          </p:nvPr>
        </p:nvPicPr>
        <p:blipFill>
          <a:blip r:embed="rId1"/>
          <a:stretch>
            <a:fillRect/>
          </a:stretch>
        </p:blipFill>
        <p:spPr>
          <a:xfrm>
            <a:off x="6119908" y="2971165"/>
            <a:ext cx="4572000" cy="2857500"/>
          </a:xfrm>
          <a:prstGeom prst="rect">
            <a:avLst/>
          </a:prstGeom>
        </p:spPr>
      </p:pic>
      <p:pic>
        <p:nvPicPr>
          <p:cNvPr id="15" name="Image 14" descr="fb9db7ca-b9f2-453d-9290-d09530aa5aa9.jpg"/>
          <p:cNvPicPr>
            <a:picLocks noChangeAspect="1"/>
          </p:cNvPicPr>
          <p:nvPr/>
        </p:nvPicPr>
        <p:blipFill>
          <a:blip r:embed="rId2"/>
          <a:stretch>
            <a:fillRect/>
          </a:stretch>
        </p:blipFill>
        <p:spPr>
          <a:xfrm>
            <a:off x="1402978" y="2971427"/>
            <a:ext cx="2915194" cy="3052856"/>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35"/>
          <p:cNvSpPr/>
          <p:nvPr/>
        </p:nvSpPr>
        <p:spPr>
          <a:xfrm>
            <a:off x="614624" y="2170191"/>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a:t>01</a:t>
            </a:r>
            <a:endParaRPr lang="en-US" b="1" dirty="0"/>
          </a:p>
        </p:txBody>
      </p:sp>
      <p:sp>
        <p:nvSpPr>
          <p:cNvPr id="6" name="Freeform: Shape 35"/>
          <p:cNvSpPr/>
          <p:nvPr/>
        </p:nvSpPr>
        <p:spPr>
          <a:xfrm>
            <a:off x="6384973" y="2144432"/>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04</a:t>
            </a:r>
            <a:endParaRPr lang="en-US" b="1" dirty="0"/>
          </a:p>
        </p:txBody>
      </p:sp>
      <p:sp>
        <p:nvSpPr>
          <p:cNvPr id="7" name="Freeform: Shape 35"/>
          <p:cNvSpPr/>
          <p:nvPr/>
        </p:nvSpPr>
        <p:spPr>
          <a:xfrm>
            <a:off x="4633689" y="2144434"/>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03</a:t>
            </a:r>
            <a:endParaRPr lang="en-US" b="1" dirty="0"/>
          </a:p>
        </p:txBody>
      </p:sp>
      <p:sp>
        <p:nvSpPr>
          <p:cNvPr id="8" name="Freeform: Shape 35"/>
          <p:cNvSpPr/>
          <p:nvPr/>
        </p:nvSpPr>
        <p:spPr>
          <a:xfrm>
            <a:off x="2619022" y="2157312"/>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02</a:t>
            </a:r>
            <a:endParaRPr lang="en-US" b="1" dirty="0"/>
          </a:p>
        </p:txBody>
      </p:sp>
      <p:sp>
        <p:nvSpPr>
          <p:cNvPr id="9" name="Rectangle 8"/>
          <p:cNvSpPr/>
          <p:nvPr/>
        </p:nvSpPr>
        <p:spPr>
          <a:xfrm>
            <a:off x="-124398" y="3482853"/>
            <a:ext cx="2197895" cy="646331"/>
          </a:xfrm>
          <a:prstGeom prst="rect">
            <a:avLst/>
          </a:prstGeom>
        </p:spPr>
        <p:txBody>
          <a:bodyPr wrap="square">
            <a:spAutoFit/>
          </a:bodyPr>
          <a:lstStyle/>
          <a:p>
            <a:pPr lvl="1" algn="ctr">
              <a:spcBef>
                <a:spcPts val="600"/>
              </a:spcBef>
              <a:spcAft>
                <a:spcPts val="600"/>
              </a:spcAft>
              <a:buClr>
                <a:srgbClr val="1F4E79"/>
              </a:buClr>
            </a:pPr>
            <a:r>
              <a:rPr lang="fr-FR" b="1" dirty="0">
                <a:solidFill>
                  <a:srgbClr val="1F4E79"/>
                </a:solidFill>
                <a:ea typeface="Times New Roman" panose="02020603050405020304" pitchFamily="18" charset="0"/>
                <a:cs typeface="Times New Roman" panose="02020603050405020304" pitchFamily="18" charset="0"/>
              </a:rPr>
              <a:t>Préparation des ingrédients </a:t>
            </a:r>
            <a:endParaRPr lang="fr-FR" b="1" dirty="0">
              <a:solidFill>
                <a:srgbClr val="5B9BD5"/>
              </a:solidFill>
              <a:effectLst/>
              <a:ea typeface="Times New Roman" panose="02020603050405020304" pitchFamily="18" charset="0"/>
              <a:cs typeface="Times New Roman" panose="02020603050405020304" pitchFamily="18" charset="0"/>
            </a:endParaRPr>
          </a:p>
        </p:txBody>
      </p:sp>
      <p:sp>
        <p:nvSpPr>
          <p:cNvPr id="3" name="Rectangle 2"/>
          <p:cNvSpPr/>
          <p:nvPr/>
        </p:nvSpPr>
        <p:spPr>
          <a:xfrm>
            <a:off x="2288298" y="3577402"/>
            <a:ext cx="1665841" cy="369332"/>
          </a:xfrm>
          <a:prstGeom prst="rect">
            <a:avLst/>
          </a:prstGeom>
        </p:spPr>
        <p:txBody>
          <a:bodyPr wrap="none">
            <a:spAutoFit/>
          </a:bodyPr>
          <a:lstStyle/>
          <a:p>
            <a:pPr algn="ctr">
              <a:spcAft>
                <a:spcPts val="0"/>
              </a:spcAft>
            </a:pPr>
            <a:r>
              <a:rPr lang="fr-FR" b="1" dirty="0">
                <a:solidFill>
                  <a:srgbClr val="1F4E79"/>
                </a:solidFill>
                <a:ea typeface="Times New Roman" panose="02020603050405020304" pitchFamily="18" charset="0"/>
                <a:cs typeface="Times New Roman" panose="02020603050405020304" pitchFamily="18" charset="0"/>
              </a:rPr>
              <a:t>Saponification</a:t>
            </a:r>
            <a:r>
              <a:rPr lang="fr-FR" b="1" dirty="0">
                <a:latin typeface="Times New Roman" panose="02020603050405020304" pitchFamily="18"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97458" y="3516618"/>
            <a:ext cx="1779333" cy="646331"/>
          </a:xfrm>
          <a:prstGeom prst="rect">
            <a:avLst/>
          </a:prstGeom>
        </p:spPr>
        <p:txBody>
          <a:bodyPr wrap="none">
            <a:spAutoFit/>
          </a:bodyPr>
          <a:lstStyle/>
          <a:p>
            <a:pPr algn="ctr">
              <a:spcAft>
                <a:spcPts val="0"/>
              </a:spcAft>
            </a:pPr>
            <a:r>
              <a:rPr lang="fr-FR" b="1" dirty="0">
                <a:solidFill>
                  <a:srgbClr val="1F4E79"/>
                </a:solidFill>
                <a:ea typeface="Times New Roman" panose="02020603050405020304" pitchFamily="18" charset="0"/>
                <a:cs typeface="Times New Roman" panose="02020603050405020304" pitchFamily="18" charset="0"/>
              </a:rPr>
              <a:t>Incorporation de</a:t>
            </a:r>
            <a:endParaRPr lang="fr-FR" b="1" dirty="0">
              <a:solidFill>
                <a:srgbClr val="1F4E79"/>
              </a:solidFill>
              <a:ea typeface="Times New Roman" panose="02020603050405020304" pitchFamily="18" charset="0"/>
              <a:cs typeface="Times New Roman" panose="02020603050405020304" pitchFamily="18" charset="0"/>
            </a:endParaRPr>
          </a:p>
          <a:p>
            <a:pPr algn="ctr">
              <a:spcAft>
                <a:spcPts val="0"/>
              </a:spcAft>
            </a:pPr>
            <a:r>
              <a:rPr lang="fr-FR" b="1" dirty="0">
                <a:solidFill>
                  <a:srgbClr val="1F4E79"/>
                </a:solidFill>
                <a:ea typeface="Times New Roman" panose="02020603050405020304" pitchFamily="18" charset="0"/>
                <a:cs typeface="Times New Roman" panose="02020603050405020304" pitchFamily="18" charset="0"/>
              </a:rPr>
              <a:t> l’HE</a:t>
            </a:r>
            <a:endParaRPr lang="fr-FR" b="1" dirty="0">
              <a:solidFill>
                <a:srgbClr val="1F4E79"/>
              </a:solidFill>
              <a:ea typeface="Times New Roman" panose="02020603050405020304" pitchFamily="18" charset="0"/>
              <a:cs typeface="Times New Roman" panose="02020603050405020304" pitchFamily="18" charset="0"/>
            </a:endParaRPr>
          </a:p>
        </p:txBody>
      </p:sp>
      <p:sp>
        <p:nvSpPr>
          <p:cNvPr id="10" name="Rectangle 9"/>
          <p:cNvSpPr/>
          <p:nvPr/>
        </p:nvSpPr>
        <p:spPr>
          <a:xfrm>
            <a:off x="6480611" y="3508871"/>
            <a:ext cx="1101584" cy="369332"/>
          </a:xfrm>
          <a:prstGeom prst="rect">
            <a:avLst/>
          </a:prstGeom>
        </p:spPr>
        <p:txBody>
          <a:bodyPr wrap="none">
            <a:spAutoFit/>
          </a:bodyPr>
          <a:lstStyle/>
          <a:p>
            <a:pPr algn="ctr">
              <a:spcAft>
                <a:spcPts val="0"/>
              </a:spcAft>
            </a:pPr>
            <a:r>
              <a:rPr lang="fr-FR" b="1" dirty="0">
                <a:solidFill>
                  <a:srgbClr val="1F4E79"/>
                </a:solidFill>
                <a:ea typeface="Times New Roman" panose="02020603050405020304" pitchFamily="18" charset="0"/>
                <a:cs typeface="Times New Roman" panose="02020603050405020304" pitchFamily="18" charset="0"/>
              </a:rPr>
              <a:t>Moulage</a:t>
            </a:r>
            <a:r>
              <a:rPr lang="fr-FR" b="1" dirty="0">
                <a:latin typeface="Times New Roman" panose="02020603050405020304" pitchFamily="18"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7946581" y="3438902"/>
            <a:ext cx="1808597" cy="646331"/>
          </a:xfrm>
          <a:prstGeom prst="rect">
            <a:avLst/>
          </a:prstGeom>
        </p:spPr>
        <p:txBody>
          <a:bodyPr wrap="square">
            <a:spAutoFit/>
          </a:bodyPr>
          <a:lstStyle/>
          <a:p>
            <a:pPr algn="ctr">
              <a:spcAft>
                <a:spcPts val="0"/>
              </a:spcAft>
            </a:pPr>
            <a:r>
              <a:rPr lang="fr-FR" b="1" dirty="0">
                <a:solidFill>
                  <a:srgbClr val="1F4E79"/>
                </a:solidFill>
                <a:ea typeface="Times New Roman" panose="02020603050405020304" pitchFamily="18" charset="0"/>
                <a:cs typeface="Times New Roman" panose="02020603050405020304" pitchFamily="18" charset="0"/>
              </a:rPr>
              <a:t>Démoulage et découpage</a:t>
            </a:r>
            <a:endParaRPr lang="fr-FR" b="1" dirty="0">
              <a:solidFill>
                <a:srgbClr val="1F4E79"/>
              </a:solidFill>
              <a:ea typeface="Times New Roman" panose="02020603050405020304" pitchFamily="18" charset="0"/>
              <a:cs typeface="Times New Roman" panose="02020603050405020304" pitchFamily="18" charset="0"/>
            </a:endParaRPr>
          </a:p>
        </p:txBody>
      </p:sp>
      <p:sp>
        <p:nvSpPr>
          <p:cNvPr id="12" name="Freeform: Shape 35"/>
          <p:cNvSpPr/>
          <p:nvPr/>
        </p:nvSpPr>
        <p:spPr>
          <a:xfrm>
            <a:off x="8268278" y="2157311"/>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05</a:t>
            </a:r>
            <a:endParaRPr lang="en-US" b="1" dirty="0"/>
          </a:p>
        </p:txBody>
      </p:sp>
      <p:sp>
        <p:nvSpPr>
          <p:cNvPr id="13" name="Rectangle 12"/>
          <p:cNvSpPr/>
          <p:nvPr/>
        </p:nvSpPr>
        <p:spPr>
          <a:xfrm>
            <a:off x="10183783" y="3570080"/>
            <a:ext cx="1037463" cy="369332"/>
          </a:xfrm>
          <a:prstGeom prst="rect">
            <a:avLst/>
          </a:prstGeom>
        </p:spPr>
        <p:txBody>
          <a:bodyPr wrap="none">
            <a:spAutoFit/>
          </a:bodyPr>
          <a:lstStyle/>
          <a:p>
            <a:pPr algn="ctr"/>
            <a:r>
              <a:rPr lang="fr-FR" b="1" dirty="0">
                <a:solidFill>
                  <a:srgbClr val="1F4E79"/>
                </a:solidFill>
                <a:ea typeface="Times New Roman" panose="02020603050405020304" pitchFamily="18" charset="0"/>
                <a:cs typeface="Times New Roman" panose="02020603050405020304" pitchFamily="18" charset="0"/>
              </a:rPr>
              <a:t>Séchage </a:t>
            </a:r>
            <a:endParaRPr lang="fr-FR" b="1" dirty="0">
              <a:solidFill>
                <a:srgbClr val="1F4E79"/>
              </a:solidFill>
              <a:ea typeface="Times New Roman" panose="02020603050405020304" pitchFamily="18" charset="0"/>
              <a:cs typeface="Times New Roman" panose="02020603050405020304" pitchFamily="18" charset="0"/>
            </a:endParaRPr>
          </a:p>
        </p:txBody>
      </p:sp>
      <p:sp>
        <p:nvSpPr>
          <p:cNvPr id="14" name="Freeform: Shape 35"/>
          <p:cNvSpPr/>
          <p:nvPr/>
        </p:nvSpPr>
        <p:spPr>
          <a:xfrm>
            <a:off x="10049346" y="2144431"/>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06</a:t>
            </a:r>
            <a:endParaRPr lang="en-US" b="1" dirty="0"/>
          </a:p>
        </p:txBody>
      </p:sp>
      <p:sp>
        <p:nvSpPr>
          <p:cNvPr id="21" name="Espace réservé du numéro de diapositive 20"/>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pic>
        <p:nvPicPr>
          <p:cNvPr id="22" name="Imag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26942" y="4085233"/>
            <a:ext cx="2782668" cy="2782668"/>
          </a:xfrm>
          <a:prstGeom prst="rect">
            <a:avLst/>
          </a:prstGeom>
        </p:spPr>
      </p:pic>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3252" y="4077619"/>
            <a:ext cx="2793169" cy="2783566"/>
          </a:xfrm>
          <a:prstGeom prst="rect">
            <a:avLst/>
          </a:prstGeom>
        </p:spPr>
      </p:pic>
      <p:grpSp>
        <p:nvGrpSpPr>
          <p:cNvPr id="24" name="Groupe 23"/>
          <p:cNvGrpSpPr/>
          <p:nvPr/>
        </p:nvGrpSpPr>
        <p:grpSpPr>
          <a:xfrm>
            <a:off x="-1557662" y="0"/>
            <a:ext cx="11698216" cy="583324"/>
            <a:chOff x="-1564980" y="-39416"/>
            <a:chExt cx="11698216" cy="583324"/>
          </a:xfrm>
        </p:grpSpPr>
        <p:grpSp>
          <p:nvGrpSpPr>
            <p:cNvPr id="25" name="Groupe 24"/>
            <p:cNvGrpSpPr/>
            <p:nvPr/>
          </p:nvGrpSpPr>
          <p:grpSpPr>
            <a:xfrm>
              <a:off x="-1564980" y="-39416"/>
              <a:ext cx="10451226" cy="583324"/>
              <a:chOff x="-1344409" y="-39416"/>
              <a:chExt cx="10451226" cy="583324"/>
            </a:xfrm>
          </p:grpSpPr>
          <p:grpSp>
            <p:nvGrpSpPr>
              <p:cNvPr id="27" name="Groupe 26"/>
              <p:cNvGrpSpPr/>
              <p:nvPr/>
            </p:nvGrpSpPr>
            <p:grpSpPr>
              <a:xfrm>
                <a:off x="-1344409" y="-39416"/>
                <a:ext cx="4232126" cy="583324"/>
                <a:chOff x="-1344409" y="-39416"/>
                <a:chExt cx="4232126" cy="583324"/>
              </a:xfrm>
            </p:grpSpPr>
            <p:sp>
              <p:nvSpPr>
                <p:cNvPr id="29" name="Organigramme : Opération manuelle 28"/>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0" name="Groupe 29"/>
                <p:cNvGrpSpPr/>
                <p:nvPr/>
              </p:nvGrpSpPr>
              <p:grpSpPr>
                <a:xfrm>
                  <a:off x="545430" y="-2"/>
                  <a:ext cx="2342287" cy="536027"/>
                  <a:chOff x="545430" y="-2"/>
                  <a:chExt cx="2342287" cy="536027"/>
                </a:xfrm>
              </p:grpSpPr>
              <p:sp>
                <p:nvSpPr>
                  <p:cNvPr id="31" name="Organigramme : Données 30"/>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Données 31"/>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8" name="Connecteur droit 27"/>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1290293" y="-24831"/>
              <a:ext cx="8842943" cy="523220"/>
            </a:xfrm>
            <a:prstGeom prst="rect">
              <a:avLst/>
            </a:prstGeom>
            <a:noFill/>
          </p:spPr>
          <p:txBody>
            <a:bodyPr wrap="square" rtlCol="0">
              <a:spAutoFit/>
            </a:bodyPr>
            <a:lstStyle/>
            <a:p>
              <a:r>
                <a:rPr lang="fr-FR" sz="2800" dirty="0" smtClean="0">
                  <a:latin typeface="Rockwell" panose="02060603020205020403" pitchFamily="18" charset="0"/>
                </a:rPr>
                <a:t>Procédé de fabrication </a:t>
              </a:r>
              <a:r>
                <a:rPr lang="fr-FR" sz="2800" dirty="0">
                  <a:latin typeface="Rockwell" panose="02060603020205020403" pitchFamily="18" charset="0"/>
                </a:rPr>
                <a:t>du savon solide </a:t>
              </a:r>
              <a:endParaRPr lang="fr-FR" sz="2800" dirty="0">
                <a:solidFill>
                  <a:srgbClr val="33380E"/>
                </a:solidFill>
                <a:latin typeface="Rockwell" panose="02060603020205020403" pitchFamily="18" charset="0"/>
              </a:endParaRPr>
            </a:p>
          </p:txBody>
        </p:sp>
      </p:gr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35"/>
          <p:cNvSpPr/>
          <p:nvPr/>
        </p:nvSpPr>
        <p:spPr>
          <a:xfrm>
            <a:off x="637212" y="2144435"/>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a:t>01</a:t>
            </a:r>
            <a:endParaRPr lang="en-US" b="1" dirty="0"/>
          </a:p>
        </p:txBody>
      </p:sp>
      <p:sp>
        <p:nvSpPr>
          <p:cNvPr id="4" name="Freeform: Shape 35"/>
          <p:cNvSpPr/>
          <p:nvPr/>
        </p:nvSpPr>
        <p:spPr>
          <a:xfrm>
            <a:off x="7606072" y="2157311"/>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04</a:t>
            </a:r>
            <a:endParaRPr lang="en-US" b="1" dirty="0"/>
          </a:p>
        </p:txBody>
      </p:sp>
      <p:sp>
        <p:nvSpPr>
          <p:cNvPr id="5" name="Freeform: Shape 35"/>
          <p:cNvSpPr/>
          <p:nvPr/>
        </p:nvSpPr>
        <p:spPr>
          <a:xfrm>
            <a:off x="5276574" y="2157311"/>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03</a:t>
            </a:r>
            <a:endParaRPr lang="en-US" b="1" dirty="0"/>
          </a:p>
        </p:txBody>
      </p:sp>
      <p:sp>
        <p:nvSpPr>
          <p:cNvPr id="6" name="Freeform: Shape 35"/>
          <p:cNvSpPr/>
          <p:nvPr/>
        </p:nvSpPr>
        <p:spPr>
          <a:xfrm>
            <a:off x="2966710" y="2144434"/>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02</a:t>
            </a:r>
            <a:endParaRPr lang="en-US" b="1" dirty="0"/>
          </a:p>
        </p:txBody>
      </p:sp>
      <p:sp>
        <p:nvSpPr>
          <p:cNvPr id="7" name="Rectangle 6"/>
          <p:cNvSpPr/>
          <p:nvPr/>
        </p:nvSpPr>
        <p:spPr>
          <a:xfrm>
            <a:off x="2667204" y="3557459"/>
            <a:ext cx="1665841" cy="369332"/>
          </a:xfrm>
          <a:prstGeom prst="rect">
            <a:avLst/>
          </a:prstGeom>
        </p:spPr>
        <p:txBody>
          <a:bodyPr wrap="none">
            <a:spAutoFit/>
          </a:bodyPr>
          <a:lstStyle/>
          <a:p>
            <a:pPr algn="ctr">
              <a:spcAft>
                <a:spcPts val="0"/>
              </a:spcAft>
            </a:pPr>
            <a:r>
              <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Saponification</a:t>
            </a:r>
            <a:r>
              <a:rPr lang="fr-FR" b="1" dirty="0">
                <a:latin typeface="Times New Roman" panose="02020603050405020304" pitchFamily="18"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913599" y="3591960"/>
            <a:ext cx="2056973" cy="369332"/>
          </a:xfrm>
          <a:prstGeom prst="rect">
            <a:avLst/>
          </a:prstGeom>
        </p:spPr>
        <p:txBody>
          <a:bodyPr wrap="none">
            <a:spAutoFit/>
          </a:bodyPr>
          <a:lstStyle/>
          <a:p>
            <a:pPr lvl="0"/>
            <a:r>
              <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Dilution de la pate </a:t>
            </a:r>
            <a:endPar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7366426" y="3557459"/>
            <a:ext cx="1653018" cy="369332"/>
          </a:xfrm>
          <a:prstGeom prst="rect">
            <a:avLst/>
          </a:prstGeom>
        </p:spPr>
        <p:txBody>
          <a:bodyPr wrap="none">
            <a:spAutoFit/>
          </a:bodyPr>
          <a:lstStyle/>
          <a:p>
            <a:pPr algn="ctr">
              <a:spcAft>
                <a:spcPts val="0"/>
              </a:spcAft>
            </a:pPr>
            <a:r>
              <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Neutralisation</a:t>
            </a:r>
            <a:r>
              <a:rPr lang="fr-FR" b="1" dirty="0" smtClean="0">
                <a:latin typeface="Times New Roman" panose="02020603050405020304" pitchFamily="18" charset="0"/>
                <a:ea typeface="Times New Roman" panose="02020603050405020304" pitchFamily="18" charset="0"/>
              </a:rPr>
              <a:t> </a:t>
            </a:r>
            <a:endParaRPr lang="fr-FR"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9533884" y="3370370"/>
            <a:ext cx="1808597" cy="646331"/>
          </a:xfrm>
          <a:prstGeom prst="rect">
            <a:avLst/>
          </a:prstGeom>
        </p:spPr>
        <p:txBody>
          <a:bodyPr wrap="square">
            <a:spAutoFit/>
          </a:bodyPr>
          <a:lstStyle/>
          <a:p>
            <a:pPr algn="ctr">
              <a:spcAft>
                <a:spcPts val="0"/>
              </a:spcAft>
            </a:pPr>
            <a:r>
              <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Incorporation </a:t>
            </a:r>
            <a:r>
              <a:rPr lang="fr-FR" b="1" dirty="0" smtClean="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de l’HE</a:t>
            </a:r>
            <a:endPar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Shape 35"/>
          <p:cNvSpPr/>
          <p:nvPr/>
        </p:nvSpPr>
        <p:spPr>
          <a:xfrm>
            <a:off x="9791753" y="2157312"/>
            <a:ext cx="1292860" cy="1024163"/>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68580" tIns="34290" rIns="274320" bIns="34290" numCol="1" spcCol="0" rtlCol="0" fromWordArt="0" anchor="ctr" anchorCtr="0" forceAA="0" compatLnSpc="1">
            <a:noAutofit/>
          </a:bodyPr>
          <a:lstStyle/>
          <a:p>
            <a:pPr algn="ctr"/>
            <a:r>
              <a:rPr lang="en-US" b="1" dirty="0" smtClean="0"/>
              <a:t>05</a:t>
            </a:r>
            <a:endParaRPr lang="en-US" b="1" dirty="0"/>
          </a:p>
        </p:txBody>
      </p:sp>
      <p:sp>
        <p:nvSpPr>
          <p:cNvPr id="12" name="Rectangle 11"/>
          <p:cNvSpPr/>
          <p:nvPr/>
        </p:nvSpPr>
        <p:spPr>
          <a:xfrm>
            <a:off x="-186420" y="3453461"/>
            <a:ext cx="2197895" cy="646331"/>
          </a:xfrm>
          <a:prstGeom prst="rect">
            <a:avLst/>
          </a:prstGeom>
        </p:spPr>
        <p:txBody>
          <a:bodyPr wrap="square">
            <a:spAutoFit/>
          </a:bodyPr>
          <a:lstStyle/>
          <a:p>
            <a:pPr lvl="1" algn="ctr">
              <a:spcBef>
                <a:spcPts val="600"/>
              </a:spcBef>
              <a:spcAft>
                <a:spcPts val="600"/>
              </a:spcAft>
              <a:buClr>
                <a:srgbClr val="1F4E79"/>
              </a:buClr>
            </a:pPr>
            <a:r>
              <a:rPr lang="fr-FR" b="1" dirty="0">
                <a:solidFill>
                  <a:srgbClr val="1F4E79"/>
                </a:solidFill>
                <a:latin typeface="Times New Roman" panose="02020603050405020304" pitchFamily="18" charset="0"/>
                <a:ea typeface="Times New Roman" panose="02020603050405020304" pitchFamily="18" charset="0"/>
                <a:cs typeface="Times New Roman" panose="02020603050405020304" pitchFamily="18" charset="0"/>
              </a:rPr>
              <a:t>Préparation des ingrédients </a:t>
            </a:r>
            <a:endParaRPr lang="fr-FR" b="1" dirty="0">
              <a:solidFill>
                <a:srgbClr val="5B9BD5"/>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Espace réservé du numéro de diapositive 17"/>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28260" y="4136047"/>
            <a:ext cx="2701540" cy="2721953"/>
          </a:xfrm>
          <a:prstGeom prst="rect">
            <a:avLst/>
          </a:prstGeom>
        </p:spPr>
      </p:pic>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710" y="4217558"/>
            <a:ext cx="1176665" cy="2557350"/>
          </a:xfrm>
          <a:prstGeom prst="rect">
            <a:avLst/>
          </a:prstGeom>
        </p:spPr>
      </p:pic>
      <p:grpSp>
        <p:nvGrpSpPr>
          <p:cNvPr id="19" name="Groupe 18"/>
          <p:cNvGrpSpPr/>
          <p:nvPr/>
        </p:nvGrpSpPr>
        <p:grpSpPr>
          <a:xfrm>
            <a:off x="-1557662" y="0"/>
            <a:ext cx="11698216" cy="583324"/>
            <a:chOff x="-1564980" y="-39416"/>
            <a:chExt cx="11698216" cy="583324"/>
          </a:xfrm>
        </p:grpSpPr>
        <p:grpSp>
          <p:nvGrpSpPr>
            <p:cNvPr id="20" name="Groupe 19"/>
            <p:cNvGrpSpPr/>
            <p:nvPr/>
          </p:nvGrpSpPr>
          <p:grpSpPr>
            <a:xfrm>
              <a:off x="-1564980" y="-39416"/>
              <a:ext cx="10451226" cy="583324"/>
              <a:chOff x="-1344409" y="-39416"/>
              <a:chExt cx="10451226" cy="583324"/>
            </a:xfrm>
          </p:grpSpPr>
          <p:grpSp>
            <p:nvGrpSpPr>
              <p:cNvPr id="22" name="Groupe 21"/>
              <p:cNvGrpSpPr/>
              <p:nvPr/>
            </p:nvGrpSpPr>
            <p:grpSpPr>
              <a:xfrm>
                <a:off x="-1344409" y="-39416"/>
                <a:ext cx="4232126" cy="583324"/>
                <a:chOff x="-1344409" y="-39416"/>
                <a:chExt cx="4232126" cy="583324"/>
              </a:xfrm>
            </p:grpSpPr>
            <p:sp>
              <p:nvSpPr>
                <p:cNvPr id="24" name="Organigramme : Opération manuelle 23"/>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5" name="Groupe 24"/>
                <p:cNvGrpSpPr/>
                <p:nvPr/>
              </p:nvGrpSpPr>
              <p:grpSpPr>
                <a:xfrm>
                  <a:off x="545430" y="-2"/>
                  <a:ext cx="2342287" cy="536027"/>
                  <a:chOff x="545430" y="-2"/>
                  <a:chExt cx="2342287" cy="536027"/>
                </a:xfrm>
              </p:grpSpPr>
              <p:sp>
                <p:nvSpPr>
                  <p:cNvPr id="26" name="Organigramme : Données 25"/>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Données 26"/>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3" name="Connecteur droit 22"/>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1" name="ZoneTexte 20"/>
            <p:cNvSpPr txBox="1"/>
            <p:nvPr/>
          </p:nvSpPr>
          <p:spPr>
            <a:xfrm>
              <a:off x="1290293" y="-24831"/>
              <a:ext cx="8842943" cy="523220"/>
            </a:xfrm>
            <a:prstGeom prst="rect">
              <a:avLst/>
            </a:prstGeom>
            <a:noFill/>
          </p:spPr>
          <p:txBody>
            <a:bodyPr wrap="square" rtlCol="0">
              <a:spAutoFit/>
            </a:bodyPr>
            <a:lstStyle/>
            <a:p>
              <a:r>
                <a:rPr lang="fr-FR" sz="2800" dirty="0" smtClean="0">
                  <a:latin typeface="Rockwell" panose="02060603020205020403" pitchFamily="18" charset="0"/>
                </a:rPr>
                <a:t>Procédé de fabrication </a:t>
              </a:r>
              <a:r>
                <a:rPr lang="fr-FR" sz="2800" dirty="0">
                  <a:latin typeface="Rockwell" panose="02060603020205020403" pitchFamily="18" charset="0"/>
                </a:rPr>
                <a:t>du savon </a:t>
              </a:r>
              <a:r>
                <a:rPr lang="fr-FR" sz="2800" dirty="0" smtClean="0">
                  <a:latin typeface="Rockwell" panose="02060603020205020403" pitchFamily="18" charset="0"/>
                </a:rPr>
                <a:t>liquide  </a:t>
              </a:r>
              <a:endParaRPr lang="fr-FR" sz="2800" dirty="0">
                <a:solidFill>
                  <a:srgbClr val="33380E"/>
                </a:solidFill>
                <a:latin typeface="Rockwell" panose="02060603020205020403" pitchFamily="18" charset="0"/>
              </a:endParaRPr>
            </a:p>
          </p:txBody>
        </p:sp>
      </p:gr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18"/>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22" name="Groupe 21"/>
          <p:cNvGrpSpPr/>
          <p:nvPr/>
        </p:nvGrpSpPr>
        <p:grpSpPr>
          <a:xfrm>
            <a:off x="-1557662" y="0"/>
            <a:ext cx="13140055" cy="583324"/>
            <a:chOff x="-1564980" y="-39416"/>
            <a:chExt cx="13140055" cy="583324"/>
          </a:xfrm>
        </p:grpSpPr>
        <p:grpSp>
          <p:nvGrpSpPr>
            <p:cNvPr id="23" name="Groupe 22"/>
            <p:cNvGrpSpPr/>
            <p:nvPr/>
          </p:nvGrpSpPr>
          <p:grpSpPr>
            <a:xfrm>
              <a:off x="-1564980" y="-39416"/>
              <a:ext cx="10451226" cy="583324"/>
              <a:chOff x="-1344409" y="-39416"/>
              <a:chExt cx="10451226" cy="583324"/>
            </a:xfrm>
          </p:grpSpPr>
          <p:grpSp>
            <p:nvGrpSpPr>
              <p:cNvPr id="25" name="Groupe 24"/>
              <p:cNvGrpSpPr/>
              <p:nvPr/>
            </p:nvGrpSpPr>
            <p:grpSpPr>
              <a:xfrm>
                <a:off x="-1344409" y="-39416"/>
                <a:ext cx="4232126" cy="583324"/>
                <a:chOff x="-1344409" y="-39416"/>
                <a:chExt cx="4232126" cy="583324"/>
              </a:xfrm>
            </p:grpSpPr>
            <p:sp>
              <p:nvSpPr>
                <p:cNvPr id="27" name="Organigramme : Opération manuelle 26"/>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8" name="Groupe 27"/>
                <p:cNvGrpSpPr/>
                <p:nvPr/>
              </p:nvGrpSpPr>
              <p:grpSpPr>
                <a:xfrm>
                  <a:off x="545430" y="-2"/>
                  <a:ext cx="2342287" cy="536027"/>
                  <a:chOff x="545430" y="-2"/>
                  <a:chExt cx="2342287" cy="536027"/>
                </a:xfrm>
              </p:grpSpPr>
              <p:sp>
                <p:nvSpPr>
                  <p:cNvPr id="29" name="Organigramme : Données 28"/>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Données 29"/>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6" name="Connecteur droit 25"/>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4" name="ZoneTexte 23"/>
            <p:cNvSpPr txBox="1"/>
            <p:nvPr/>
          </p:nvSpPr>
          <p:spPr>
            <a:xfrm>
              <a:off x="847385" y="-24811"/>
              <a:ext cx="10727690" cy="52197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sp>
        <p:nvSpPr>
          <p:cNvPr id="33" name="ZoneTexte 32"/>
          <p:cNvSpPr txBox="1"/>
          <p:nvPr/>
        </p:nvSpPr>
        <p:spPr>
          <a:xfrm>
            <a:off x="500064" y="1071563"/>
            <a:ext cx="11215686" cy="3785652"/>
          </a:xfrm>
          <a:prstGeom prst="rect">
            <a:avLst/>
          </a:prstGeom>
          <a:noFill/>
        </p:spPr>
        <p:txBody>
          <a:bodyPr wrap="square" rtlCol="0">
            <a:spAutoFit/>
          </a:bodyPr>
          <a:lstStyle/>
          <a:p>
            <a:pPr algn="just"/>
            <a:r>
              <a:rPr lang="en-US" sz="2400" b="1" u="sng" dirty="0" smtClean="0">
                <a:latin typeface="Rockwell" panose="02060603020205020403" pitchFamily="18" charset="0"/>
              </a:rPr>
              <a:t>DEFINITION</a:t>
            </a:r>
            <a:r>
              <a:rPr lang="en-US" sz="2400" b="1" dirty="0" smtClean="0">
                <a:solidFill>
                  <a:srgbClr val="FF0000"/>
                </a:solidFill>
                <a:latin typeface="Rockwell" panose="02060603020205020403" pitchFamily="18" charset="0"/>
              </a:rPr>
              <a:t> </a:t>
            </a:r>
            <a:r>
              <a:rPr lang="en-US" sz="2400" b="1" dirty="0" smtClean="0">
                <a:solidFill>
                  <a:schemeClr val="tx1">
                    <a:lumMod val="65000"/>
                    <a:lumOff val="35000"/>
                  </a:schemeClr>
                </a:solidFill>
                <a:latin typeface="Rockwell" panose="02060603020205020403" pitchFamily="18" charset="0"/>
              </a:rPr>
              <a:t>:</a:t>
            </a: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(surfactants en </a:t>
            </a:r>
            <a:r>
              <a:rPr lang="en-US" sz="2400" dirty="0" err="1" smtClean="0">
                <a:solidFill>
                  <a:srgbClr val="252525"/>
                </a:solidFill>
                <a:latin typeface="Rockwell" panose="02060603020205020403" pitchFamily="18" charset="0"/>
              </a:rPr>
              <a:t>anglais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des substances </a:t>
            </a:r>
            <a:r>
              <a:rPr lang="en-US" sz="2400" dirty="0" err="1" smtClean="0">
                <a:solidFill>
                  <a:srgbClr val="252525"/>
                </a:solidFill>
                <a:latin typeface="Rockwell" panose="02060603020205020403" pitchFamily="18" charset="0"/>
              </a:rPr>
              <a:t>solubles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dans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l’eau</a:t>
            </a:r>
            <a:r>
              <a:rPr lang="en-US" sz="2400" dirty="0" smtClean="0">
                <a:solidFill>
                  <a:srgbClr val="252525"/>
                </a:solidFill>
                <a:latin typeface="Rockwell" panose="02060603020205020403" pitchFamily="18" charset="0"/>
              </a:rPr>
              <a:t>, qui </a:t>
            </a:r>
            <a:r>
              <a:rPr lang="en-US" sz="2400" dirty="0" err="1" smtClean="0">
                <a:solidFill>
                  <a:srgbClr val="252525"/>
                </a:solidFill>
                <a:latin typeface="Rockwell" panose="02060603020205020403" pitchFamily="18" charset="0"/>
              </a:rPr>
              <a:t>ont</a:t>
            </a:r>
            <a:r>
              <a:rPr lang="en-US" sz="2400" dirty="0" smtClean="0">
                <a:solidFill>
                  <a:srgbClr val="252525"/>
                </a:solidFill>
                <a:latin typeface="Rockwell" panose="02060603020205020403" pitchFamily="18" charset="0"/>
              </a:rPr>
              <a:t> la </a:t>
            </a:r>
            <a:r>
              <a:rPr lang="en-US" sz="2400" dirty="0" err="1" smtClean="0">
                <a:solidFill>
                  <a:srgbClr val="252525"/>
                </a:solidFill>
                <a:latin typeface="Rockwell" panose="02060603020205020403" pitchFamily="18" charset="0"/>
              </a:rPr>
              <a:t>propriété</a:t>
            </a:r>
            <a:r>
              <a:rPr lang="en-US" sz="2400" dirty="0" smtClean="0">
                <a:solidFill>
                  <a:srgbClr val="252525"/>
                </a:solidFill>
                <a:latin typeface="Rockwell" panose="02060603020205020403" pitchFamily="18" charset="0"/>
              </a:rPr>
              <a:t> de se </a:t>
            </a:r>
            <a:r>
              <a:rPr lang="en-US" sz="2400" dirty="0" err="1" smtClean="0">
                <a:solidFill>
                  <a:srgbClr val="252525"/>
                </a:solidFill>
                <a:latin typeface="Rockwell" panose="02060603020205020403" pitchFamily="18" charset="0"/>
              </a:rPr>
              <a:t>concentrer</a:t>
            </a:r>
            <a:r>
              <a:rPr lang="en-US" sz="2400" dirty="0" smtClean="0">
                <a:solidFill>
                  <a:srgbClr val="252525"/>
                </a:solidFill>
                <a:latin typeface="Rockwell" panose="02060603020205020403" pitchFamily="18" charset="0"/>
              </a:rPr>
              <a:t> et de </a:t>
            </a:r>
            <a:r>
              <a:rPr lang="en-US" sz="2400" dirty="0" err="1" smtClean="0">
                <a:solidFill>
                  <a:srgbClr val="252525"/>
                </a:solidFill>
                <a:latin typeface="Rockwell" panose="02060603020205020403" pitchFamily="18" charset="0"/>
              </a:rPr>
              <a:t>s’agréger</a:t>
            </a:r>
            <a:r>
              <a:rPr lang="en-US" sz="2400" dirty="0" smtClean="0">
                <a:solidFill>
                  <a:srgbClr val="252525"/>
                </a:solidFill>
                <a:latin typeface="Rockwell" panose="02060603020205020403" pitchFamily="18" charset="0"/>
              </a:rPr>
              <a:t> aux interfaces entre </a:t>
            </a:r>
            <a:r>
              <a:rPr lang="en-US" sz="2400" dirty="0" err="1" smtClean="0">
                <a:solidFill>
                  <a:srgbClr val="252525"/>
                </a:solidFill>
                <a:latin typeface="Rockwell" panose="02060603020205020403" pitchFamily="18" charset="0"/>
              </a:rPr>
              <a:t>l’eau</a:t>
            </a:r>
            <a:r>
              <a:rPr lang="en-US" sz="2400" dirty="0" smtClean="0">
                <a:solidFill>
                  <a:srgbClr val="252525"/>
                </a:solidFill>
                <a:latin typeface="Rockwell" panose="02060603020205020403" pitchFamily="18" charset="0"/>
              </a:rPr>
              <a:t> et </a:t>
            </a:r>
            <a:r>
              <a:rPr lang="en-US" sz="2400" dirty="0" err="1" smtClean="0">
                <a:solidFill>
                  <a:srgbClr val="252525"/>
                </a:solidFill>
                <a:latin typeface="Rockwell" panose="02060603020205020403" pitchFamily="18" charset="0"/>
              </a:rPr>
              <a:t>d’autres</a:t>
            </a:r>
            <a:r>
              <a:rPr lang="en-US" sz="2400" dirty="0" smtClean="0">
                <a:solidFill>
                  <a:srgbClr val="252525"/>
                </a:solidFill>
                <a:latin typeface="Rockwell" panose="02060603020205020403" pitchFamily="18" charset="0"/>
              </a:rPr>
              <a:t> substances non/</a:t>
            </a:r>
            <a:r>
              <a:rPr lang="en-US" sz="2400" dirty="0" err="1" smtClean="0">
                <a:solidFill>
                  <a:srgbClr val="252525"/>
                </a:solidFill>
                <a:latin typeface="Rockwell" panose="02060603020205020403" pitchFamily="18" charset="0"/>
              </a:rPr>
              <a:t>peu</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solubles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dans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l’eau</a:t>
            </a:r>
            <a:r>
              <a:rPr lang="en-US" sz="2400" dirty="0" smtClean="0">
                <a:solidFill>
                  <a:srgbClr val="252525"/>
                </a:solidFill>
                <a:latin typeface="Rockwell" panose="02060603020205020403" pitchFamily="18" charset="0"/>
              </a:rPr>
              <a:t> (ex : les corps </a:t>
            </a:r>
            <a:r>
              <a:rPr lang="en-US" sz="2400" dirty="0" err="1" smtClean="0">
                <a:solidFill>
                  <a:srgbClr val="252525"/>
                </a:solidFill>
                <a:latin typeface="Rockwell" panose="02060603020205020403" pitchFamily="18" charset="0"/>
              </a:rPr>
              <a:t>gras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Ils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présents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dans</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nombreux</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 les </a:t>
            </a:r>
            <a:r>
              <a:rPr lang="en-US" sz="2400" dirty="0" err="1" smtClean="0">
                <a:solidFill>
                  <a:srgbClr val="252525"/>
                </a:solidFill>
                <a:latin typeface="Rockwell" panose="02060603020205020403" pitchFamily="18" charset="0"/>
              </a:rPr>
              <a:t>huiles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moteur</a:t>
            </a: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pharmaceutiques</a:t>
            </a: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savons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détergents</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marL="514350" indent="-514350" algn="just">
              <a:buFont typeface="Wingdings" panose="05000000000000000000" pitchFamily="2" charset="2"/>
              <a:buChar char="Ø"/>
            </a:pPr>
            <a:r>
              <a:rPr lang="en-US" sz="2400" b="1" dirty="0" smtClean="0">
                <a:solidFill>
                  <a:srgbClr val="252525"/>
                </a:solidFill>
                <a:latin typeface="Rockwell" panose="02060603020205020403" pitchFamily="18" charset="0"/>
              </a:rPr>
              <a:t> </a:t>
            </a:r>
            <a:r>
              <a:rPr lang="en-US" sz="2400" b="1" u="sng" dirty="0" smtClean="0">
                <a:latin typeface="Rockwell" panose="02060603020205020403" pitchFamily="18" charset="0"/>
              </a:rPr>
              <a:t>STRUCTURE CHIMIQUE DES TENSIOACTIFS</a:t>
            </a:r>
            <a:r>
              <a:rPr lang="en-US" sz="2400" b="1" dirty="0" smtClean="0">
                <a:latin typeface="Rockwell" panose="02060603020205020403" pitchFamily="18" charset="0"/>
              </a:rPr>
              <a:t> </a:t>
            </a:r>
            <a:r>
              <a:rPr lang="en-US" sz="2400" b="1" dirty="0" smtClean="0">
                <a:solidFill>
                  <a:srgbClr val="252525"/>
                </a:solidFill>
                <a:latin typeface="Rockwell" panose="02060603020205020403" pitchFamily="18" charset="0"/>
              </a:rPr>
              <a:t>: </a:t>
            </a:r>
            <a:endParaRPr lang="en-US" sz="2400" b="1" dirty="0" smtClean="0">
              <a:solidFill>
                <a:srgbClr val="252525"/>
              </a:solidFill>
              <a:latin typeface="Rockwell" panose="02060603020205020403" pitchFamily="18" charset="0"/>
            </a:endParaRPr>
          </a:p>
          <a:p>
            <a:pPr algn="just"/>
            <a:r>
              <a:rPr lang="en-US" sz="2400" dirty="0" smtClean="0">
                <a:solidFill>
                  <a:srgbClr val="252525"/>
                </a:solidFill>
                <a:latin typeface="Rockwell" panose="02060603020205020403" pitchFamily="18" charset="0"/>
              </a:rPr>
              <a:t>Les </a:t>
            </a:r>
            <a:r>
              <a:rPr lang="en-US" sz="2400" dirty="0" err="1" smtClean="0">
                <a:solidFill>
                  <a:srgbClr val="252525"/>
                </a:solidFill>
                <a:latin typeface="Rockwell" panose="02060603020205020403" pitchFamily="18" charset="0"/>
              </a:rPr>
              <a:t>molécules</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dites</a:t>
            </a:r>
            <a:r>
              <a:rPr lang="en-US" sz="2400"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amphiphiles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c’est</a:t>
            </a:r>
            <a:r>
              <a:rPr lang="en-US" sz="2400" dirty="0" smtClean="0">
                <a:solidFill>
                  <a:srgbClr val="252525"/>
                </a:solidFill>
                <a:latin typeface="Rockwell" panose="02060603020205020403" pitchFamily="18" charset="0"/>
              </a:rPr>
              <a:t>-à-dire </a:t>
            </a:r>
            <a:r>
              <a:rPr lang="en-US" sz="2400" dirty="0" err="1" smtClean="0">
                <a:solidFill>
                  <a:srgbClr val="252525"/>
                </a:solidFill>
                <a:latin typeface="Rockwell" panose="02060603020205020403" pitchFamily="18" charset="0"/>
              </a:rPr>
              <a:t>constituées</a:t>
            </a:r>
            <a:r>
              <a:rPr lang="en-US" sz="2400" dirty="0" smtClean="0">
                <a:solidFill>
                  <a:srgbClr val="252525"/>
                </a:solidFill>
                <a:latin typeface="Rockwell" panose="02060603020205020403" pitchFamily="18" charset="0"/>
              </a:rPr>
              <a:t> de 2 parties </a:t>
            </a:r>
            <a:r>
              <a:rPr lang="en-US" sz="2400" dirty="0" err="1" smtClean="0">
                <a:solidFill>
                  <a:srgbClr val="252525"/>
                </a:solidFill>
                <a:latin typeface="Rockwell" panose="02060603020205020403" pitchFamily="18" charset="0"/>
              </a:rPr>
              <a:t>présentant</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propriétés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antagonistes</a:t>
            </a:r>
            <a:r>
              <a:rPr lang="en-US" sz="2400" dirty="0" smtClean="0">
                <a:solidFill>
                  <a:srgbClr val="252525"/>
                </a:solidFill>
                <a:latin typeface="Rockwell" panose="02060603020205020403" pitchFamily="18" charset="0"/>
              </a:rPr>
              <a:t> : </a:t>
            </a:r>
            <a:endParaRPr lang="en-US" sz="2400" dirty="0" smtClean="0">
              <a:solidFill>
                <a:srgbClr val="252525"/>
              </a:solidFill>
              <a:latin typeface="Rockwell" panose="02060603020205020403" pitchFamily="18" charset="0"/>
            </a:endParaRPr>
          </a:p>
          <a:p>
            <a:pPr algn="just"/>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partie</a:t>
            </a:r>
            <a:r>
              <a:rPr lang="en-US" sz="2400" b="1" u="sng"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hydrophile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lipophobe</a:t>
            </a:r>
            <a:r>
              <a:rPr lang="en-US" sz="2400" dirty="0" smtClean="0">
                <a:solidFill>
                  <a:srgbClr val="252525"/>
                </a:solidFill>
                <a:latin typeface="Rockwell" panose="02060603020205020403" pitchFamily="18" charset="0"/>
              </a:rPr>
              <a:t>). </a:t>
            </a:r>
            <a:endParaRPr lang="en-US" sz="2400" dirty="0" smtClean="0">
              <a:latin typeface="Rockwell" panose="02060603020205020403" pitchFamily="18" charset="0"/>
            </a:endParaRPr>
          </a:p>
          <a:p>
            <a:pPr algn="just"/>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partie</a:t>
            </a:r>
            <a:r>
              <a:rPr lang="en-US" sz="2400" b="1" u="sng"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hydrophobe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a:t>
            </a:r>
            <a:r>
              <a:rPr lang="en-US" sz="2400" b="1" u="sng" dirty="0" err="1" smtClean="0">
                <a:solidFill>
                  <a:srgbClr val="252525"/>
                </a:solidFill>
                <a:latin typeface="Rockwell" panose="02060603020205020403" pitchFamily="18" charset="0"/>
              </a:rPr>
              <a:t>lipophile</a:t>
            </a:r>
            <a:r>
              <a:rPr lang="en-US" sz="2400" dirty="0" smtClean="0">
                <a:solidFill>
                  <a:srgbClr val="252525"/>
                </a:solidFill>
                <a:latin typeface="Rockwell" panose="02060603020205020403" pitchFamily="18" charset="0"/>
              </a:rPr>
              <a:t>). </a:t>
            </a:r>
            <a:endParaRPr lang="en-US" sz="2400" dirty="0">
              <a:solidFill>
                <a:srgbClr val="252525"/>
              </a:solidFill>
              <a:latin typeface="Rockwell" panose="02060603020205020403" pitchFamily="18" charset="0"/>
            </a:endParaRPr>
          </a:p>
        </p:txBody>
      </p:sp>
      <p:pic>
        <p:nvPicPr>
          <p:cNvPr id="34" name="Picture 4"/>
          <p:cNvPicPr>
            <a:picLocks noChangeAspect="1"/>
          </p:cNvPicPr>
          <p:nvPr/>
        </p:nvPicPr>
        <p:blipFill>
          <a:blip r:embed="rId1"/>
          <a:stretch>
            <a:fillRect/>
          </a:stretch>
        </p:blipFill>
        <p:spPr>
          <a:xfrm>
            <a:off x="2593974" y="5175254"/>
            <a:ext cx="6566558" cy="939801"/>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4350" y="928664"/>
            <a:ext cx="11329988" cy="5343545"/>
          </a:xfrm>
        </p:spPr>
        <p:txBody>
          <a:bodyPr/>
          <a:lstStyle/>
          <a:p>
            <a:pPr marL="571500" indent="-571500">
              <a:buFont typeface="Wingdings" panose="05000000000000000000" pitchFamily="2" charset="2"/>
              <a:buChar char="Ø"/>
            </a:pPr>
            <a:r>
              <a:rPr lang="en-US" dirty="0" smtClean="0">
                <a:solidFill>
                  <a:srgbClr val="252525"/>
                </a:solidFill>
              </a:rPr>
              <a:t> </a:t>
            </a:r>
            <a:r>
              <a:rPr lang="en-US" sz="2400" b="1" u="sng" cap="all" dirty="0" smtClean="0">
                <a:solidFill>
                  <a:srgbClr val="252525"/>
                </a:solidFill>
                <a:latin typeface="Rockwell" panose="02060603020205020403" pitchFamily="18" charset="0"/>
              </a:rPr>
              <a:t>Classification des </a:t>
            </a:r>
            <a:r>
              <a:rPr lang="en-US" sz="2400" b="1" u="sng" cap="all" dirty="0" err="1" smtClean="0">
                <a:solidFill>
                  <a:srgbClr val="252525"/>
                </a:solidFill>
                <a:latin typeface="Rockwell" panose="02060603020205020403" pitchFamily="18" charset="0"/>
              </a:rPr>
              <a:t>tensioactifs</a:t>
            </a:r>
            <a:r>
              <a:rPr lang="en-US" sz="2400" b="1" u="sng" cap="all" dirty="0" smtClean="0">
                <a:solidFill>
                  <a:srgbClr val="252525"/>
                </a:solidFill>
                <a:latin typeface="Rockwell" panose="02060603020205020403" pitchFamily="18" charset="0"/>
              </a:rPr>
              <a:t> </a:t>
            </a:r>
            <a:r>
              <a:rPr lang="en-US" sz="2400" dirty="0" smtClean="0">
                <a:solidFill>
                  <a:srgbClr val="252525"/>
                </a:solidFill>
                <a:latin typeface="Rockwell" panose="02060603020205020403" pitchFamily="18" charset="0"/>
              </a:rPr>
              <a:t>:  </a:t>
            </a:r>
            <a:endParaRPr lang="en-US" sz="2400" dirty="0" smtClean="0">
              <a:solidFill>
                <a:srgbClr val="252525"/>
              </a:solidFill>
              <a:latin typeface="Rockwell" panose="02060603020205020403" pitchFamily="18" charset="0"/>
            </a:endParaRPr>
          </a:p>
          <a:p>
            <a:pPr marL="571500" indent="-571500" algn="just">
              <a:buFont typeface="Arial" panose="020B0604020202020204" pitchFamily="34" charset="0"/>
              <a:buChar char="•"/>
            </a:pPr>
            <a:r>
              <a:rPr lang="en-US" sz="2400" dirty="0" smtClean="0">
                <a:solidFill>
                  <a:srgbClr val="252525"/>
                </a:solidFill>
                <a:latin typeface="Rockwell" panose="02060603020205020403" pitchFamily="18" charset="0"/>
              </a:rPr>
              <a:t> On distingue les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d’origine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synthétique</a:t>
            </a:r>
            <a:r>
              <a:rPr lang="en-US" sz="2400" dirty="0" smtClean="0">
                <a:solidFill>
                  <a:srgbClr val="252525"/>
                </a:solidFill>
                <a:latin typeface="Rockwell" panose="02060603020205020403" pitchFamily="18" charset="0"/>
              </a:rPr>
              <a:t> qui se </a:t>
            </a:r>
            <a:r>
              <a:rPr lang="en-US" sz="2400" dirty="0" err="1" smtClean="0">
                <a:solidFill>
                  <a:srgbClr val="252525"/>
                </a:solidFill>
                <a:latin typeface="Rockwell" panose="02060603020205020403" pitchFamily="18" charset="0"/>
              </a:rPr>
              <a:t>divisent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eux</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mêmes</a:t>
            </a:r>
            <a:r>
              <a:rPr lang="en-US" sz="2400" dirty="0" smtClean="0">
                <a:solidFill>
                  <a:srgbClr val="252525"/>
                </a:solidFill>
                <a:latin typeface="Rockwell" panose="02060603020205020403" pitchFamily="18" charset="0"/>
              </a:rPr>
              <a:t> en </a:t>
            </a:r>
            <a:r>
              <a:rPr lang="en-US" sz="2400" dirty="0" err="1" smtClean="0">
                <a:solidFill>
                  <a:srgbClr val="252525"/>
                </a:solidFill>
                <a:latin typeface="Rockwell" panose="02060603020205020403" pitchFamily="18" charset="0"/>
              </a:rPr>
              <a:t>deux</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groupes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ioniques</a:t>
            </a:r>
            <a:r>
              <a:rPr lang="en-US" sz="2400" dirty="0" smtClean="0">
                <a:solidFill>
                  <a:srgbClr val="252525"/>
                </a:solidFill>
                <a:latin typeface="Rockwell" panose="02060603020205020403" pitchFamily="18" charset="0"/>
              </a:rPr>
              <a:t> et non </a:t>
            </a:r>
            <a:r>
              <a:rPr lang="en-US" sz="2400" dirty="0" err="1" smtClean="0">
                <a:solidFill>
                  <a:srgbClr val="252525"/>
                </a:solidFill>
                <a:latin typeface="Rockwell" panose="02060603020205020403" pitchFamily="18" charset="0"/>
              </a:rPr>
              <a:t>ioniques</a:t>
            </a:r>
            <a:r>
              <a:rPr lang="en-US" sz="2400" dirty="0" smtClean="0">
                <a:solidFill>
                  <a:srgbClr val="252525"/>
                </a:solidFill>
                <a:latin typeface="Rockwell" panose="02060603020205020403" pitchFamily="18" charset="0"/>
              </a:rPr>
              <a:t> ; et les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naturels</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marL="571500" indent="-571500" algn="just"/>
            <a:r>
              <a:rPr lang="en-US" sz="2400" dirty="0" smtClean="0">
                <a:solidFill>
                  <a:srgbClr val="252525"/>
                </a:solidFill>
                <a:latin typeface="Rockwell" panose="02060603020205020403" pitchFamily="18" charset="0"/>
              </a:rPr>
              <a:t> Il </a:t>
            </a:r>
            <a:r>
              <a:rPr lang="en-US" sz="2400" dirty="0" err="1" smtClean="0">
                <a:solidFill>
                  <a:srgbClr val="252525"/>
                </a:solidFill>
                <a:latin typeface="Rockwell" panose="02060603020205020403" pitchFamily="18" charset="0"/>
              </a:rPr>
              <a:t>existe</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différentes</a:t>
            </a:r>
            <a:r>
              <a:rPr lang="en-US" sz="2400" dirty="0" smtClean="0">
                <a:solidFill>
                  <a:srgbClr val="252525"/>
                </a:solidFill>
                <a:latin typeface="Rockwell" panose="02060603020205020403" pitchFamily="18" charset="0"/>
              </a:rPr>
              <a:t> classifications </a:t>
            </a:r>
            <a:r>
              <a:rPr lang="en-US" sz="2400" dirty="0" err="1" smtClean="0">
                <a:solidFill>
                  <a:srgbClr val="252525"/>
                </a:solidFill>
                <a:latin typeface="Rockwell" panose="02060603020205020403" pitchFamily="18" charset="0"/>
              </a:rPr>
              <a:t>possibles</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ils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peuvent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être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classés</a:t>
            </a:r>
            <a:r>
              <a:rPr lang="en-US" sz="2400" dirty="0" smtClean="0">
                <a:solidFill>
                  <a:srgbClr val="252525"/>
                </a:solidFill>
                <a:latin typeface="Rockwell" panose="02060603020205020403" pitchFamily="18" charset="0"/>
              </a:rPr>
              <a:t> en </a:t>
            </a:r>
            <a:r>
              <a:rPr lang="en-US" sz="2400" dirty="0" err="1" smtClean="0">
                <a:solidFill>
                  <a:srgbClr val="252525"/>
                </a:solidFill>
                <a:latin typeface="Rockwell" panose="02060603020205020403" pitchFamily="18" charset="0"/>
              </a:rPr>
              <a:t>fonction</a:t>
            </a:r>
            <a:r>
              <a:rPr lang="en-US" sz="2400" dirty="0" smtClean="0">
                <a:solidFill>
                  <a:srgbClr val="252525"/>
                </a:solidFill>
                <a:latin typeface="Rockwell" panose="02060603020205020403" pitchFamily="18" charset="0"/>
              </a:rPr>
              <a:t> de : </a:t>
            </a:r>
            <a:endParaRPr lang="en-US" sz="2400" dirty="0" smtClean="0">
              <a:solidFill>
                <a:srgbClr val="252525"/>
              </a:solidFill>
              <a:latin typeface="Rockwell" panose="02060603020205020403" pitchFamily="18" charset="0"/>
            </a:endParaRPr>
          </a:p>
          <a:p>
            <a:pPr marL="571500" indent="-571500" algn="just">
              <a:buFont typeface="Wingdings" panose="05000000000000000000" pitchFamily="2" charset="2"/>
              <a:buChar char="ü"/>
            </a:pPr>
            <a:r>
              <a:rPr lang="en-US" sz="2400" dirty="0" smtClean="0">
                <a:solidFill>
                  <a:srgbClr val="252525"/>
                </a:solidFill>
                <a:latin typeface="Rockwell" panose="02060603020205020403" pitchFamily="18" charset="0"/>
              </a:rPr>
              <a:t>La nature de </a:t>
            </a:r>
            <a:r>
              <a:rPr lang="en-US" sz="2400" dirty="0" err="1" smtClean="0">
                <a:solidFill>
                  <a:srgbClr val="252525"/>
                </a:solidFill>
                <a:latin typeface="Rockwell" panose="02060603020205020403" pitchFamily="18" charset="0"/>
              </a:rPr>
              <a:t>leur</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tête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polaire</a:t>
            </a:r>
            <a:r>
              <a:rPr lang="en-US" sz="2400" dirty="0" smtClean="0">
                <a:solidFill>
                  <a:srgbClr val="252525"/>
                </a:solidFill>
                <a:latin typeface="Rockwell" panose="02060603020205020403" pitchFamily="18" charset="0"/>
              </a:rPr>
              <a:t> (non </a:t>
            </a:r>
            <a:r>
              <a:rPr lang="en-US" sz="2400" dirty="0" err="1" smtClean="0">
                <a:solidFill>
                  <a:srgbClr val="252525"/>
                </a:solidFill>
                <a:latin typeface="Rockwell" panose="02060603020205020403" pitchFamily="18" charset="0"/>
              </a:rPr>
              <a:t>ionique</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anionique</a:t>
            </a:r>
            <a:r>
              <a:rPr lang="en-US" sz="2400" dirty="0" smtClean="0">
                <a:solidFill>
                  <a:srgbClr val="252525"/>
                </a:solidFill>
                <a:latin typeface="Rockwell" panose="02060603020205020403" pitchFamily="18" charset="0"/>
              </a:rPr>
              <a:t> ; </a:t>
            </a:r>
            <a:r>
              <a:rPr lang="en-US" sz="2400" dirty="0" err="1" smtClean="0">
                <a:solidFill>
                  <a:srgbClr val="252525"/>
                </a:solidFill>
              </a:rPr>
              <a:t>cationique</a:t>
            </a:r>
            <a:r>
              <a:rPr lang="en-US" sz="2400" dirty="0" smtClean="0">
                <a:solidFill>
                  <a:srgbClr val="252525"/>
                </a:solidFill>
              </a:rPr>
              <a:t> </a:t>
            </a:r>
            <a:r>
              <a:rPr lang="en-US" sz="2400" dirty="0" err="1" smtClean="0">
                <a:solidFill>
                  <a:srgbClr val="252525"/>
                </a:solidFill>
              </a:rPr>
              <a:t>ou</a:t>
            </a:r>
            <a:r>
              <a:rPr lang="en-US" sz="2400" dirty="0" smtClean="0">
                <a:solidFill>
                  <a:srgbClr val="252525"/>
                </a:solidFill>
              </a:rPr>
              <a:t> </a:t>
            </a:r>
            <a:r>
              <a:rPr lang="en-US" sz="2400" dirty="0" err="1" smtClean="0">
                <a:solidFill>
                  <a:srgbClr val="252525"/>
                </a:solidFill>
              </a:rPr>
              <a:t>amphotère</a:t>
            </a:r>
            <a:r>
              <a:rPr lang="en-US" sz="2400" dirty="0" smtClean="0">
                <a:solidFill>
                  <a:srgbClr val="252525"/>
                </a:solidFill>
              </a:rPr>
              <a:t>) .</a:t>
            </a:r>
            <a:endParaRPr lang="en-US" sz="2400" dirty="0" smtClean="0">
              <a:solidFill>
                <a:srgbClr val="252525"/>
              </a:solidFill>
            </a:endParaRPr>
          </a:p>
          <a:p>
            <a:pPr algn="just">
              <a:buFont typeface="Wingdings" panose="05000000000000000000" pitchFamily="2" charset="2"/>
              <a:buChar char="ü"/>
            </a:pPr>
            <a:r>
              <a:rPr lang="en-US" sz="2400" dirty="0" smtClean="0">
                <a:solidFill>
                  <a:srgbClr val="252525"/>
                </a:solidFill>
                <a:latin typeface="Rockwell" panose="02060603020205020403" pitchFamily="18" charset="0"/>
              </a:rPr>
              <a:t>La </a:t>
            </a:r>
            <a:r>
              <a:rPr lang="en-US" sz="2400" dirty="0" err="1" smtClean="0">
                <a:solidFill>
                  <a:srgbClr val="252525"/>
                </a:solidFill>
                <a:latin typeface="Rockwell" panose="02060603020205020403" pitchFamily="18" charset="0"/>
              </a:rPr>
              <a:t>longueur</a:t>
            </a:r>
            <a:r>
              <a:rPr lang="en-US" sz="2400" dirty="0" smtClean="0">
                <a:solidFill>
                  <a:srgbClr val="252525"/>
                </a:solidFill>
                <a:latin typeface="Rockwell" panose="02060603020205020403" pitchFamily="18" charset="0"/>
              </a:rPr>
              <a:t> de la </a:t>
            </a:r>
            <a:r>
              <a:rPr lang="en-US" sz="2400" dirty="0" err="1" smtClean="0">
                <a:solidFill>
                  <a:srgbClr val="252525"/>
                </a:solidFill>
                <a:latin typeface="Rockwell" panose="02060603020205020403" pitchFamily="18" charset="0"/>
              </a:rPr>
              <a:t>partie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lipophile</a:t>
            </a:r>
            <a:r>
              <a:rPr lang="en-US" sz="2400" dirty="0" smtClean="0">
                <a:solidFill>
                  <a:srgbClr val="252525"/>
                </a:solidFill>
                <a:latin typeface="Rockwell" panose="02060603020205020403" pitchFamily="18" charset="0"/>
              </a:rPr>
              <a:t> qui </a:t>
            </a:r>
            <a:r>
              <a:rPr lang="en-US" sz="2400" dirty="0" err="1" smtClean="0">
                <a:solidFill>
                  <a:srgbClr val="252525"/>
                </a:solidFill>
                <a:latin typeface="Rockwell" panose="02060603020205020403" pitchFamily="18" charset="0"/>
              </a:rPr>
              <a:t>permet</a:t>
            </a:r>
            <a:r>
              <a:rPr lang="en-US" sz="2400" dirty="0" smtClean="0">
                <a:solidFill>
                  <a:srgbClr val="252525"/>
                </a:solidFill>
                <a:latin typeface="Rockwell" panose="02060603020205020403" pitchFamily="18" charset="0"/>
              </a:rPr>
              <a:t> de classer les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en agents </a:t>
            </a:r>
            <a:r>
              <a:rPr lang="en-US" sz="2400" dirty="0" err="1" smtClean="0">
                <a:solidFill>
                  <a:srgbClr val="252525"/>
                </a:solidFill>
                <a:latin typeface="Rockwell" panose="02060603020205020403" pitchFamily="18" charset="0"/>
              </a:rPr>
              <a:t>mouillants</a:t>
            </a:r>
            <a:r>
              <a:rPr lang="en-US" sz="2400" dirty="0" smtClean="0">
                <a:solidFill>
                  <a:srgbClr val="252525"/>
                </a:solidFill>
                <a:latin typeface="Rockwell" panose="02060603020205020403" pitchFamily="18" charset="0"/>
              </a:rPr>
              <a:t> (C8-C10) ; </a:t>
            </a:r>
            <a:r>
              <a:rPr lang="en-US" sz="2400" dirty="0" err="1" smtClean="0">
                <a:solidFill>
                  <a:srgbClr val="252525"/>
                </a:solidFill>
                <a:latin typeface="Rockwell" panose="02060603020205020403" pitchFamily="18" charset="0"/>
              </a:rPr>
              <a:t>détergents</a:t>
            </a:r>
            <a:r>
              <a:rPr lang="en-US" sz="2400" dirty="0" smtClean="0">
                <a:solidFill>
                  <a:srgbClr val="252525"/>
                </a:solidFill>
                <a:latin typeface="Rockwell" panose="02060603020205020403" pitchFamily="18" charset="0"/>
              </a:rPr>
              <a:t> (C12-C16) ; </a:t>
            </a:r>
            <a:r>
              <a:rPr lang="en-US" sz="2400" dirty="0" err="1" smtClean="0">
                <a:solidFill>
                  <a:srgbClr val="252525"/>
                </a:solidFill>
                <a:latin typeface="Rockwell" panose="02060603020205020403" pitchFamily="18" charset="0"/>
              </a:rPr>
              <a:t>émulsionnants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adoucissants</a:t>
            </a:r>
            <a:r>
              <a:rPr lang="en-US" sz="2400" dirty="0" smtClean="0">
                <a:solidFill>
                  <a:srgbClr val="252525"/>
                </a:solidFill>
                <a:latin typeface="Rockwell" panose="02060603020205020403" pitchFamily="18" charset="0"/>
              </a:rPr>
              <a:t> (C18-C22) </a:t>
            </a:r>
            <a:endParaRPr lang="en-US" sz="2400" dirty="0" smtClean="0">
              <a:solidFill>
                <a:srgbClr val="252525"/>
              </a:solidFill>
              <a:latin typeface="Rockwell" panose="02060603020205020403" pitchFamily="18" charset="0"/>
            </a:endParaRPr>
          </a:p>
          <a:p>
            <a:pPr algn="just">
              <a:buFont typeface="Wingdings" panose="05000000000000000000" pitchFamily="2" charset="2"/>
              <a:buChar char="ü"/>
            </a:pP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leur</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origine</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naturelle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synthétique</a:t>
            </a:r>
            <a:r>
              <a:rPr lang="en-US" sz="2400" dirty="0" smtClean="0">
                <a:solidFill>
                  <a:srgbClr val="252525"/>
                </a:solidFill>
                <a:latin typeface="Rockwell" panose="02060603020205020403" pitchFamily="18" charset="0"/>
              </a:rPr>
              <a:t>. </a:t>
            </a:r>
            <a:endParaRPr lang="en-US" sz="2400" dirty="0" smtClean="0">
              <a:solidFill>
                <a:srgbClr val="252525"/>
              </a:solidFill>
              <a:latin typeface="Rockwell" panose="02060603020205020403" pitchFamily="18" charset="0"/>
            </a:endParaRPr>
          </a:p>
          <a:p>
            <a:pPr marL="571500" indent="-571500" algn="just">
              <a:buFont typeface="Wingdings" panose="05000000000000000000" pitchFamily="2" charset="2"/>
              <a:buChar char="ü"/>
            </a:pPr>
            <a:endParaRPr lang="en-US" sz="2400" dirty="0" smtClean="0">
              <a:solidFill>
                <a:srgbClr val="252525"/>
              </a:solidFill>
            </a:endParaRPr>
          </a:p>
          <a:p>
            <a:pPr>
              <a:buNone/>
            </a:pPr>
            <a:endParaRPr lang="en-US" sz="2400" dirty="0" smtClean="0">
              <a:solidFill>
                <a:srgbClr val="252525"/>
              </a:solidFill>
              <a:latin typeface="Rockwell" panose="02060603020205020403" pitchFamily="18" charset="0"/>
            </a:endParaRPr>
          </a:p>
          <a:p>
            <a:endParaRPr lang="fr-FR"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16" name="Titre 15"/>
          <p:cNvGrpSpPr>
            <a:grpSpLocks noGrp="1"/>
          </p:cNvGrpSpPr>
          <p:nvPr/>
        </p:nvGrpSpPr>
        <p:grpSpPr>
          <a:xfrm>
            <a:off x="-1343025" y="0"/>
            <a:ext cx="12555220" cy="654050"/>
            <a:chOff x="-1564980" y="-39416"/>
            <a:chExt cx="13067639" cy="583324"/>
          </a:xfrm>
        </p:grpSpPr>
        <p:grpSp>
          <p:nvGrpSpPr>
            <p:cNvPr id="17" name="Groupe 22"/>
            <p:cNvGrpSpPr/>
            <p:nvPr/>
          </p:nvGrpSpPr>
          <p:grpSpPr>
            <a:xfrm>
              <a:off x="-1564980" y="-39416"/>
              <a:ext cx="10451226" cy="583324"/>
              <a:chOff x="-1344409" y="-39416"/>
              <a:chExt cx="10451226" cy="583324"/>
            </a:xfrm>
          </p:grpSpPr>
          <p:grpSp>
            <p:nvGrpSpPr>
              <p:cNvPr id="19" name="Groupe 24"/>
              <p:cNvGrpSpPr/>
              <p:nvPr/>
            </p:nvGrpSpPr>
            <p:grpSpPr>
              <a:xfrm>
                <a:off x="-1344409" y="-39416"/>
                <a:ext cx="4232126" cy="583324"/>
                <a:chOff x="-1344409" y="-39416"/>
                <a:chExt cx="4232126" cy="583324"/>
              </a:xfrm>
            </p:grpSpPr>
            <p:sp>
              <p:nvSpPr>
                <p:cNvPr id="21" name="Organigramme : Opération manuelle 2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2" name="Groupe 27"/>
                <p:cNvGrpSpPr/>
                <p:nvPr/>
              </p:nvGrpSpPr>
              <p:grpSpPr>
                <a:xfrm>
                  <a:off x="545430" y="-2"/>
                  <a:ext cx="2342287" cy="536027"/>
                  <a:chOff x="545430" y="-2"/>
                  <a:chExt cx="2342287" cy="536027"/>
                </a:xfrm>
              </p:grpSpPr>
              <p:sp>
                <p:nvSpPr>
                  <p:cNvPr id="23" name="Organigramme : Données 2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Données 2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0" name="Connecteur droit 1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8" name="ZoneTexte 17"/>
            <p:cNvSpPr txBox="1"/>
            <p:nvPr/>
          </p:nvSpPr>
          <p:spPr>
            <a:xfrm>
              <a:off x="829520" y="-24691"/>
              <a:ext cx="10673139" cy="465527"/>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914376"/>
            <a:ext cx="11258550" cy="5615012"/>
          </a:xfrm>
        </p:spPr>
        <p:txBody>
          <a:bodyPr/>
          <a:lstStyle/>
          <a:p>
            <a:pPr>
              <a:buFont typeface="Wingdings" panose="05000000000000000000" pitchFamily="2" charset="2"/>
              <a:buChar char="q"/>
            </a:pPr>
            <a:r>
              <a:rPr lang="en-US" sz="2400" b="1" u="sng" dirty="0" smtClean="0">
                <a:solidFill>
                  <a:srgbClr val="252525"/>
                </a:solidFill>
                <a:latin typeface="Rockwell" panose="02060603020205020403" pitchFamily="18" charset="0"/>
              </a:rPr>
              <a:t>LES TENSIOACTIFS IONIQUES</a:t>
            </a:r>
            <a:r>
              <a:rPr lang="en-US" sz="2400" b="1" dirty="0" smtClean="0">
                <a:solidFill>
                  <a:srgbClr val="252525"/>
                </a:solidFill>
                <a:latin typeface="Rockwell" panose="02060603020205020403" pitchFamily="18" charset="0"/>
              </a:rPr>
              <a:t> :</a:t>
            </a:r>
            <a:endParaRPr lang="fr-FR" sz="2400" b="1" u="sng" dirty="0" smtClean="0">
              <a:latin typeface="Rockwell" panose="02060603020205020403" pitchFamily="18" charset="0"/>
            </a:endParaRPr>
          </a:p>
          <a:p>
            <a:endParaRPr lang="fr-FR" sz="2400" b="1" dirty="0" smtClean="0">
              <a:latin typeface="Rockwell" panose="02060603020205020403" pitchFamily="18" charset="0"/>
            </a:endParaRPr>
          </a:p>
          <a:p>
            <a:pPr algn="just"/>
            <a:r>
              <a:rPr lang="fr-FR" sz="2400" b="1" dirty="0" smtClean="0">
                <a:latin typeface="Rockwell" panose="02060603020205020403" pitchFamily="18" charset="0"/>
              </a:rPr>
              <a:t>Les tensioactifs anioniques</a:t>
            </a:r>
            <a:r>
              <a:rPr lang="fr-FR" sz="2400" dirty="0" smtClean="0">
                <a:latin typeface="Rockwell" panose="02060603020205020403" pitchFamily="18" charset="0"/>
              </a:rPr>
              <a:t> comportent un groupement ionique chargé négativement en solution aqueuse : carboxylate, sulfate, </a:t>
            </a:r>
            <a:r>
              <a:rPr lang="fr-FR" sz="2400" dirty="0" err="1" smtClean="0">
                <a:latin typeface="Rockwell" panose="02060603020205020403" pitchFamily="18" charset="0"/>
              </a:rPr>
              <a:t>sulfonate</a:t>
            </a:r>
            <a:r>
              <a:rPr lang="fr-FR" sz="2400" dirty="0" smtClean="0">
                <a:latin typeface="Rockwell" panose="02060603020205020403" pitchFamily="18" charset="0"/>
              </a:rPr>
              <a:t> ou </a:t>
            </a:r>
            <a:r>
              <a:rPr lang="fr-FR" sz="2400" dirty="0" err="1" smtClean="0">
                <a:latin typeface="Rockwell" panose="02060603020205020403" pitchFamily="18" charset="0"/>
              </a:rPr>
              <a:t>phosphate.Ce</a:t>
            </a:r>
            <a:r>
              <a:rPr lang="fr-FR" sz="2400" dirty="0" smtClean="0">
                <a:latin typeface="Rockwell" panose="02060603020205020403" pitchFamily="18" charset="0"/>
              </a:rPr>
              <a:t> sont les agents tensioactifs les plus utilisés industriellement.</a:t>
            </a:r>
            <a:endParaRPr lang="fr-FR" sz="2400" dirty="0" smtClean="0">
              <a:latin typeface="Rockwell" panose="02060603020205020403" pitchFamily="18" charset="0"/>
            </a:endParaRPr>
          </a:p>
          <a:p>
            <a:pPr>
              <a:buNone/>
            </a:pPr>
            <a:endParaRPr lang="fr-FR" sz="2400" dirty="0" smtClean="0">
              <a:latin typeface="Rockwell" panose="02060603020205020403" pitchFamily="18" charset="0"/>
            </a:endParaRPr>
          </a:p>
          <a:p>
            <a:endParaRPr lang="fr-FR" sz="2400" b="1" dirty="0" smtClean="0">
              <a:latin typeface="Rockwell" panose="02060603020205020403" pitchFamily="18" charset="0"/>
            </a:endParaRPr>
          </a:p>
          <a:p>
            <a:endParaRPr lang="fr-FR" sz="2400" b="1" dirty="0" smtClean="0">
              <a:latin typeface="Rockwell" panose="02060603020205020403" pitchFamily="18" charset="0"/>
            </a:endParaRPr>
          </a:p>
          <a:p>
            <a:pPr algn="just"/>
            <a:r>
              <a:rPr lang="fr-FR" sz="2400" b="1" dirty="0" smtClean="0">
                <a:latin typeface="Rockwell" panose="02060603020205020403" pitchFamily="18" charset="0"/>
              </a:rPr>
              <a:t>Les tensioactifs cationiques</a:t>
            </a:r>
            <a:r>
              <a:rPr lang="fr-FR" sz="2400" dirty="0" smtClean="0">
                <a:latin typeface="Rockwell" panose="02060603020205020403" pitchFamily="18" charset="0"/>
              </a:rPr>
              <a:t> comportent un groupement ionique chargé positivement en solution aqueuse ; ce sont généralement des sels d’ammonium quaternaire.</a:t>
            </a:r>
            <a:endParaRPr lang="fr-FR" sz="2400" dirty="0" smtClean="0">
              <a:latin typeface="Rockwell" panose="02060603020205020403" pitchFamily="18" charset="0"/>
            </a:endParaRPr>
          </a:p>
          <a:p>
            <a:pPr>
              <a:buNone/>
            </a:pPr>
            <a:endParaRPr lang="fr-FR" sz="2400" dirty="0" smtClean="0">
              <a:latin typeface="Rockwell" panose="02060603020205020403" pitchFamily="18" charset="0"/>
            </a:endParaRPr>
          </a:p>
          <a:p>
            <a:pPr>
              <a:buNone/>
            </a:pPr>
            <a:endParaRPr lang="fr-FR" sz="2400" dirty="0" smtClean="0">
              <a:latin typeface="Rockwell" panose="02060603020205020403" pitchFamily="18" charset="0"/>
            </a:endParaRPr>
          </a:p>
          <a:p>
            <a:pPr>
              <a:buNone/>
            </a:pPr>
            <a:endParaRPr lang="fr-FR"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162050" y="0"/>
            <a:ext cx="11896725" cy="700088"/>
            <a:chOff x="-1468552" y="-39416"/>
            <a:chExt cx="13382057" cy="583324"/>
          </a:xfrm>
        </p:grpSpPr>
        <p:grpSp>
          <p:nvGrpSpPr>
            <p:cNvPr id="8" name="Groupe 22"/>
            <p:cNvGrpSpPr/>
            <p:nvPr/>
          </p:nvGrpSpPr>
          <p:grpSpPr>
            <a:xfrm>
              <a:off x="-1468552" y="-39416"/>
              <a:ext cx="10354798" cy="583324"/>
              <a:chOff x="-1247981" y="-39416"/>
              <a:chExt cx="10354798" cy="583324"/>
            </a:xfrm>
          </p:grpSpPr>
          <p:grpSp>
            <p:nvGrpSpPr>
              <p:cNvPr id="10" name="Groupe 24"/>
              <p:cNvGrpSpPr/>
              <p:nvPr/>
            </p:nvGrpSpPr>
            <p:grpSpPr>
              <a:xfrm>
                <a:off x="-1247981" y="-39416"/>
                <a:ext cx="4135698" cy="583324"/>
                <a:chOff x="-1247981" y="-39416"/>
                <a:chExt cx="4135698" cy="583324"/>
              </a:xfrm>
            </p:grpSpPr>
            <p:sp>
              <p:nvSpPr>
                <p:cNvPr id="12" name="Organigramme : Opération manuelle 11"/>
                <p:cNvSpPr/>
                <p:nvPr/>
              </p:nvSpPr>
              <p:spPr>
                <a:xfrm rot="10800000" flipH="1">
                  <a:off x="-1247981" y="-39416"/>
                  <a:ext cx="2182608"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525721" y="-24601"/>
              <a:ext cx="11387784" cy="434913"/>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Picture 7"/>
          <p:cNvPicPr>
            <a:picLocks noChangeAspect="1"/>
          </p:cNvPicPr>
          <p:nvPr/>
        </p:nvPicPr>
        <p:blipFill>
          <a:blip r:embed="rId1"/>
          <a:stretch>
            <a:fillRect/>
          </a:stretch>
        </p:blipFill>
        <p:spPr>
          <a:xfrm>
            <a:off x="1457325" y="3184525"/>
            <a:ext cx="6281105" cy="773113"/>
          </a:xfrm>
          <a:prstGeom prst="rect">
            <a:avLst/>
          </a:prstGeom>
        </p:spPr>
      </p:pic>
      <p:pic>
        <p:nvPicPr>
          <p:cNvPr id="17" name="Picture 9"/>
          <p:cNvPicPr>
            <a:picLocks noChangeAspect="1"/>
          </p:cNvPicPr>
          <p:nvPr/>
        </p:nvPicPr>
        <p:blipFill>
          <a:blip r:embed="rId2"/>
          <a:stretch>
            <a:fillRect/>
          </a:stretch>
        </p:blipFill>
        <p:spPr>
          <a:xfrm>
            <a:off x="1593850" y="5764212"/>
            <a:ext cx="6921500" cy="457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612" y="1214425"/>
            <a:ext cx="11329987" cy="2185988"/>
          </a:xfrm>
        </p:spPr>
        <p:txBody>
          <a:bodyPr/>
          <a:lstStyle/>
          <a:p>
            <a:pPr algn="just"/>
            <a:r>
              <a:rPr lang="fr-FR" sz="2400" b="1" dirty="0" smtClean="0">
                <a:latin typeface="Rockwell" panose="02060603020205020403" pitchFamily="18" charset="0"/>
              </a:rPr>
              <a:t>Les tensioactifs </a:t>
            </a:r>
            <a:r>
              <a:rPr lang="fr-FR" sz="2400" b="1" dirty="0" err="1" smtClean="0">
                <a:latin typeface="Rockwell" panose="02060603020205020403" pitchFamily="18" charset="0"/>
              </a:rPr>
              <a:t>zwitterioniques</a:t>
            </a:r>
            <a:r>
              <a:rPr lang="fr-FR" sz="2400" dirty="0" smtClean="0">
                <a:latin typeface="Rockwell" panose="02060603020205020403" pitchFamily="18" charset="0"/>
              </a:rPr>
              <a:t> comportent deux groupements ioniques, l’un cationique et l’autre anionique, qui se neutralisent au pH isoélectrique. Ils sont par conséquent parfois classifiés comme non ioniques. Les composés tensioactifs </a:t>
            </a:r>
            <a:r>
              <a:rPr lang="fr-FR" sz="2400" dirty="0" err="1" smtClean="0">
                <a:latin typeface="Rockwell" panose="02060603020205020403" pitchFamily="18" charset="0"/>
              </a:rPr>
              <a:t>zwitterioniques</a:t>
            </a:r>
            <a:r>
              <a:rPr lang="fr-FR" sz="2400" dirty="0" smtClean="0">
                <a:latin typeface="Rockwell" panose="02060603020205020403" pitchFamily="18" charset="0"/>
              </a:rPr>
              <a:t> les plus répandus sont les </a:t>
            </a:r>
            <a:r>
              <a:rPr lang="fr-FR" sz="2400" dirty="0" err="1" smtClean="0">
                <a:latin typeface="Rockwell" panose="02060603020205020403" pitchFamily="18" charset="0"/>
              </a:rPr>
              <a:t>bétaïnes</a:t>
            </a:r>
            <a:r>
              <a:rPr lang="fr-FR" sz="2400" dirty="0" smtClean="0">
                <a:latin typeface="Rockwell" panose="02060603020205020403" pitchFamily="18" charset="0"/>
              </a:rPr>
              <a:t> et les </a:t>
            </a:r>
            <a:r>
              <a:rPr lang="fr-FR" sz="2400" dirty="0" err="1" smtClean="0">
                <a:latin typeface="Rockwell" panose="02060603020205020403" pitchFamily="18" charset="0"/>
              </a:rPr>
              <a:t>sulfobétaïnes</a:t>
            </a:r>
            <a:r>
              <a:rPr lang="fr-FR" sz="2400" dirty="0" smtClean="0">
                <a:latin typeface="Rockwell" panose="02060603020205020403" pitchFamily="18" charset="0"/>
              </a:rPr>
              <a:t>.</a:t>
            </a:r>
            <a:endParaRPr lang="fr-FR" sz="2400" dirty="0" smtClean="0">
              <a:latin typeface="Rockwell" panose="02060603020205020403" pitchFamily="18" charset="0"/>
            </a:endParaRPr>
          </a:p>
          <a:p>
            <a:endParaRPr lang="fr-FR"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247775" y="0"/>
            <a:ext cx="12594590" cy="628650"/>
            <a:chOff x="-1564980" y="-39416"/>
            <a:chExt cx="12918830" cy="583324"/>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612" y="-24686"/>
              <a:ext cx="10506238" cy="484336"/>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Picture 10"/>
          <p:cNvPicPr>
            <a:picLocks noChangeAspect="1"/>
          </p:cNvPicPr>
          <p:nvPr/>
        </p:nvPicPr>
        <p:blipFill>
          <a:blip r:embed="rId1"/>
          <a:stretch>
            <a:fillRect/>
          </a:stretch>
        </p:blipFill>
        <p:spPr>
          <a:xfrm>
            <a:off x="1636714" y="3625859"/>
            <a:ext cx="6921500" cy="863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2432" y="1385880"/>
            <a:ext cx="10972800" cy="2628921"/>
          </a:xfrm>
        </p:spPr>
        <p:txBody>
          <a:bodyPr/>
          <a:lstStyle/>
          <a:p>
            <a:pPr>
              <a:buFont typeface="Wingdings" panose="05000000000000000000" pitchFamily="2" charset="2"/>
              <a:buChar char="q"/>
            </a:pPr>
            <a:r>
              <a:rPr lang="en-US" sz="2400" b="1" u="sng" dirty="0" smtClean="0">
                <a:solidFill>
                  <a:srgbClr val="252525"/>
                </a:solidFill>
                <a:latin typeface="Rockwell" panose="02060603020205020403" pitchFamily="18" charset="0"/>
              </a:rPr>
              <a:t>LES TENSIOACTIFS NON IONIQUES </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lgn="just">
              <a:buNone/>
            </a:pPr>
            <a:r>
              <a:rPr lang="en-US" sz="2400" dirty="0" smtClean="0">
                <a:solidFill>
                  <a:srgbClr val="252525"/>
                </a:solidFill>
              </a:rPr>
              <a:t>    </a:t>
            </a:r>
            <a:r>
              <a:rPr lang="en-US" sz="2400" dirty="0" err="1" smtClean="0">
                <a:solidFill>
                  <a:srgbClr val="252525"/>
                </a:solidFill>
                <a:latin typeface="Rockwell" panose="02060603020205020403" pitchFamily="18" charset="0"/>
              </a:rPr>
              <a:t>Ils</a:t>
            </a:r>
            <a:r>
              <a:rPr lang="en-US" sz="2400" dirty="0" smtClean="0">
                <a:solidFill>
                  <a:srgbClr val="252525"/>
                </a:solidFill>
                <a:latin typeface="Rockwell" panose="02060603020205020403" pitchFamily="18" charset="0"/>
              </a:rPr>
              <a:t> ne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pas </a:t>
            </a:r>
            <a:r>
              <a:rPr lang="en-US" sz="2400" dirty="0" err="1" smtClean="0">
                <a:solidFill>
                  <a:srgbClr val="252525"/>
                </a:solidFill>
                <a:latin typeface="Rockwell" panose="02060603020205020403" pitchFamily="18" charset="0"/>
              </a:rPr>
              <a:t>ionisables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leur</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partie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lipophile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est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constituée</a:t>
            </a:r>
            <a:r>
              <a:rPr lang="en-US" sz="2400" dirty="0" smtClean="0">
                <a:solidFill>
                  <a:srgbClr val="252525"/>
                </a:solidFill>
                <a:latin typeface="Rockwell" panose="02060603020205020403" pitchFamily="18" charset="0"/>
              </a:rPr>
              <a:t> par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chaine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grasse</a:t>
            </a:r>
            <a:r>
              <a:rPr lang="en-US" sz="2400" dirty="0" smtClean="0">
                <a:solidFill>
                  <a:srgbClr val="252525"/>
                </a:solidFill>
                <a:latin typeface="Rockwell" panose="02060603020205020403" pitchFamily="18" charset="0"/>
              </a:rPr>
              <a:t> plus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moins</a:t>
            </a:r>
            <a:r>
              <a:rPr lang="en-US" sz="2400" dirty="0" smtClean="0">
                <a:solidFill>
                  <a:srgbClr val="252525"/>
                </a:solidFill>
                <a:latin typeface="Rockwell" panose="02060603020205020403" pitchFamily="18" charset="0"/>
              </a:rPr>
              <a:t> longue ; </a:t>
            </a:r>
            <a:r>
              <a:rPr lang="en-US" sz="2400" dirty="0" err="1" smtClean="0">
                <a:solidFill>
                  <a:srgbClr val="252525"/>
                </a:solidFill>
                <a:latin typeface="Rockwell" panose="02060603020205020403" pitchFamily="18" charset="0"/>
              </a:rPr>
              <a:t>leur</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partie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hydrophile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est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elle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aussi</a:t>
            </a:r>
            <a:r>
              <a:rPr lang="en-US" sz="2400" dirty="0" smtClean="0">
                <a:solidFill>
                  <a:srgbClr val="252525"/>
                </a:solidFill>
                <a:latin typeface="Rockwell" panose="02060603020205020403" pitchFamily="18" charset="0"/>
              </a:rPr>
              <a:t> variable. Les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non </a:t>
            </a:r>
            <a:r>
              <a:rPr lang="en-US" sz="2400" dirty="0" err="1" smtClean="0">
                <a:solidFill>
                  <a:srgbClr val="252525"/>
                </a:solidFill>
                <a:latin typeface="Rockwell" panose="02060603020205020403" pitchFamily="18" charset="0"/>
              </a:rPr>
              <a:t>ioniques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surtout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émulsionnants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mouillants</a:t>
            </a:r>
            <a:r>
              <a:rPr lang="en-US" sz="2400" dirty="0" smtClean="0">
                <a:solidFill>
                  <a:srgbClr val="252525"/>
                </a:solidFill>
                <a:latin typeface="Rockwell" panose="02060603020205020403" pitchFamily="18" charset="0"/>
              </a:rPr>
              <a:t> ; </a:t>
            </a:r>
            <a:r>
              <a:rPr lang="en-US" sz="2400" dirty="0" err="1" smtClean="0">
                <a:solidFill>
                  <a:srgbClr val="252525"/>
                </a:solidFill>
                <a:latin typeface="Rockwell" panose="02060603020205020403" pitchFamily="18" charset="0"/>
              </a:rPr>
              <a:t>solubilisant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ils</a:t>
            </a:r>
            <a:r>
              <a:rPr lang="en-US" sz="2400" dirty="0" smtClean="0">
                <a:solidFill>
                  <a:srgbClr val="252525"/>
                </a:solidFill>
                <a:latin typeface="Rockwell" panose="02060603020205020403" pitchFamily="18" charset="0"/>
              </a:rPr>
              <a:t> ne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pas </a:t>
            </a:r>
            <a:r>
              <a:rPr lang="en-US" sz="2400" dirty="0" err="1" smtClean="0">
                <a:solidFill>
                  <a:srgbClr val="252525"/>
                </a:solidFill>
                <a:latin typeface="Rockwell" panose="02060603020205020403" pitchFamily="18" charset="0"/>
              </a:rPr>
              <a:t>sensibles</a:t>
            </a:r>
            <a:r>
              <a:rPr lang="en-US" sz="2400" dirty="0" smtClean="0">
                <a:solidFill>
                  <a:srgbClr val="252525"/>
                </a:solidFill>
                <a:latin typeface="Rockwell" panose="02060603020205020403" pitchFamily="18" charset="0"/>
              </a:rPr>
              <a:t> aux variations de </a:t>
            </a:r>
            <a:r>
              <a:rPr lang="en-US" sz="2400" dirty="0" err="1" smtClean="0">
                <a:solidFill>
                  <a:srgbClr val="252525"/>
                </a:solidFill>
                <a:latin typeface="Rockwell" panose="02060603020205020403" pitchFamily="18" charset="0"/>
              </a:rPr>
              <a:t>pH.</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Ils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compatibles avec </a:t>
            </a:r>
            <a:r>
              <a:rPr lang="en-US" sz="2400" dirty="0" err="1" smtClean="0">
                <a:solidFill>
                  <a:srgbClr val="252525"/>
                </a:solidFill>
                <a:latin typeface="Rockwell" panose="02060603020205020403" pitchFamily="18" charset="0"/>
              </a:rPr>
              <a:t>tous</a:t>
            </a:r>
            <a:r>
              <a:rPr lang="en-US" sz="2400" dirty="0" smtClean="0">
                <a:solidFill>
                  <a:srgbClr val="252525"/>
                </a:solidFill>
                <a:latin typeface="Rockwell" panose="02060603020205020403" pitchFamily="18" charset="0"/>
              </a:rPr>
              <a:t> les types de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endParaRPr lang="en-US" sz="2400" dirty="0" smtClean="0">
              <a:solidFill>
                <a:srgbClr val="252525"/>
              </a:solidFill>
              <a:latin typeface="Rockwell" panose="02060603020205020403" pitchFamily="18" charset="0"/>
            </a:endParaRPr>
          </a:p>
          <a:p>
            <a:pPr>
              <a:buNone/>
            </a:pPr>
            <a:endParaRPr lang="fr-FR" sz="2400" dirty="0">
              <a:latin typeface="Rockwell" panose="02060603020205020403" pitchFamily="18" charset="0"/>
            </a:endParaRPr>
          </a:p>
        </p:txBody>
      </p:sp>
      <p:sp>
        <p:nvSpPr>
          <p:cNvPr id="6" name="Espace réservé du numéro de diapositive 5"/>
          <p:cNvSpPr>
            <a:spLocks noGrp="1"/>
          </p:cNvSpPr>
          <p:nvPr>
            <p:ph type="sldNum" sz="quarter" idx="12"/>
          </p:nvPr>
        </p:nvSpPr>
        <p:spPr/>
        <p:txBody>
          <a:bodyPr/>
          <a:lstStyle/>
          <a:p>
            <a:r>
              <a:rPr lang="fr-FR" sz="2000" b="1" dirty="0" smtClean="0">
                <a:latin typeface="Times New Roman" panose="02020603050405020304" pitchFamily="18" charset="0"/>
                <a:cs typeface="Times New Roman" panose="02020603050405020304" pitchFamily="18" charset="0"/>
              </a:rPr>
              <a:t>23</a:t>
            </a:r>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404946" y="0"/>
            <a:ext cx="12401550" cy="728662"/>
            <a:chOff x="-1564980" y="-39416"/>
            <a:chExt cx="12899987" cy="583324"/>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245" y="-24674"/>
              <a:ext cx="10487762" cy="417859"/>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Picture 11"/>
          <p:cNvPicPr>
            <a:picLocks noChangeAspect="1"/>
          </p:cNvPicPr>
          <p:nvPr/>
        </p:nvPicPr>
        <p:blipFill>
          <a:blip r:embed="rId1"/>
          <a:stretch>
            <a:fillRect/>
          </a:stretch>
        </p:blipFill>
        <p:spPr>
          <a:xfrm>
            <a:off x="3465513" y="4459310"/>
            <a:ext cx="3073400" cy="850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448" y="1228712"/>
            <a:ext cx="10972800" cy="1457339"/>
          </a:xfrm>
        </p:spPr>
        <p:txBody>
          <a:bodyPr/>
          <a:lstStyle/>
          <a:p>
            <a:pPr algn="just">
              <a:buFont typeface="Wingdings" panose="05000000000000000000" pitchFamily="2" charset="2"/>
              <a:buChar char="q"/>
            </a:pPr>
            <a:r>
              <a:rPr lang="fr-FR" sz="2400" b="1" u="sng" dirty="0" smtClean="0">
                <a:latin typeface="Rockwell" panose="02060603020205020403" pitchFamily="18" charset="0"/>
              </a:rPr>
              <a:t>LES TENSIOACTIFS NATURELS </a:t>
            </a:r>
            <a:r>
              <a:rPr lang="fr-FR" sz="2400" b="1" dirty="0" smtClean="0">
                <a:latin typeface="Rockwell" panose="02060603020205020403" pitchFamily="18" charset="0"/>
              </a:rPr>
              <a:t>: </a:t>
            </a:r>
            <a:r>
              <a:rPr lang="fr-FR" sz="2400" dirty="0" smtClean="0">
                <a:latin typeface="Rockwell" panose="02060603020205020403" pitchFamily="18" charset="0"/>
              </a:rPr>
              <a:t>sont utilisés dans une variété de produits cosmétiques, notamment les shampoings, les gels douche, les nettoyants pour le visage, et même les dentifrices.</a:t>
            </a:r>
            <a:endParaRPr lang="fr-FR" sz="2400" dirty="0">
              <a:latin typeface="Rockwell" panose="02060603020205020403" pitchFamily="18" charset="0"/>
            </a:endParaRPr>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262062" y="0"/>
            <a:ext cx="12786994" cy="642938"/>
            <a:chOff x="-1564980" y="-39416"/>
            <a:chExt cx="13587993" cy="583324"/>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349" y="-25013"/>
              <a:ext cx="11175664" cy="473572"/>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Image 15" descr="Box-l-essentiel-1-1-1-1-1-1-1-1.png"/>
          <p:cNvPicPr>
            <a:picLocks noChangeAspect="1"/>
          </p:cNvPicPr>
          <p:nvPr/>
        </p:nvPicPr>
        <p:blipFill>
          <a:blip r:embed="rId1"/>
          <a:stretch>
            <a:fillRect/>
          </a:stretch>
        </p:blipFill>
        <p:spPr>
          <a:xfrm>
            <a:off x="2413419" y="2200278"/>
            <a:ext cx="6001922" cy="42186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8150" y="914396"/>
            <a:ext cx="10972800" cy="2700338"/>
          </a:xfrm>
        </p:spPr>
        <p:txBody>
          <a:bodyPr/>
          <a:lstStyle/>
          <a:p>
            <a:pPr>
              <a:buFont typeface="Wingdings" panose="05000000000000000000" pitchFamily="2" charset="2"/>
              <a:buChar char="Ø"/>
            </a:pPr>
            <a:r>
              <a:rPr lang="en-US" sz="2400" b="1" u="sng" dirty="0" smtClean="0">
                <a:solidFill>
                  <a:srgbClr val="252525"/>
                </a:solidFill>
                <a:latin typeface="Rockwell" panose="02060603020205020403" pitchFamily="18" charset="0"/>
              </a:rPr>
              <a:t>PRÉPARATION DES TENSIOACTIFS:</a:t>
            </a:r>
            <a:endParaRPr lang="en-US" sz="2400" b="1" u="sng" dirty="0" smtClean="0">
              <a:solidFill>
                <a:srgbClr val="252525"/>
              </a:solidFill>
              <a:latin typeface="Rockwell" panose="02060603020205020403" pitchFamily="18" charset="0"/>
            </a:endParaRPr>
          </a:p>
          <a:p>
            <a:r>
              <a:rPr lang="en-US" sz="2400"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Tensioactifs</a:t>
            </a:r>
            <a:r>
              <a:rPr lang="en-US" sz="2400" b="1"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naturels</a:t>
            </a:r>
            <a:r>
              <a:rPr lang="en-US" sz="2400" b="1"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savons</a:t>
            </a:r>
            <a:r>
              <a:rPr lang="en-US" sz="2400" b="1" dirty="0" smtClean="0">
                <a:solidFill>
                  <a:srgbClr val="252525"/>
                </a:solidFill>
                <a:latin typeface="Rockwell" panose="02060603020205020403" pitchFamily="18" charset="0"/>
              </a:rPr>
              <a:t>) </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lgn="just">
              <a:buNone/>
            </a:pP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savons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par </a:t>
            </a:r>
            <a:r>
              <a:rPr lang="en-US" sz="2400" dirty="0" err="1" smtClean="0">
                <a:solidFill>
                  <a:srgbClr val="252525"/>
                </a:solidFill>
                <a:latin typeface="Rockwell" panose="02060603020205020403" pitchFamily="18" charset="0"/>
              </a:rPr>
              <a:t>saponification</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réaction</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chimique</a:t>
            </a:r>
            <a:r>
              <a:rPr lang="en-US" sz="2400" dirty="0" smtClean="0">
                <a:solidFill>
                  <a:srgbClr val="252525"/>
                </a:solidFill>
                <a:latin typeface="Rockwell" panose="02060603020205020403" pitchFamily="18" charset="0"/>
              </a:rPr>
              <a:t> entre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matière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grasse</a:t>
            </a:r>
            <a:r>
              <a:rPr lang="en-US" sz="2400" dirty="0" smtClean="0">
                <a:solidFill>
                  <a:srgbClr val="252525"/>
                </a:solidFill>
                <a:latin typeface="Rockwell" panose="02060603020205020403" pitchFamily="18" charset="0"/>
              </a:rPr>
              <a:t> et </a:t>
            </a:r>
            <a:r>
              <a:rPr lang="en-US" sz="2400" dirty="0" err="1" smtClean="0">
                <a:solidFill>
                  <a:srgbClr val="252525"/>
                </a:solidFill>
                <a:latin typeface="Rockwell" panose="02060603020205020403" pitchFamily="18" charset="0"/>
              </a:rPr>
              <a:t>une</a:t>
            </a:r>
            <a:r>
              <a:rPr lang="en-US" sz="2400" dirty="0" smtClean="0">
                <a:solidFill>
                  <a:srgbClr val="252525"/>
                </a:solidFill>
                <a:latin typeface="Rockwell" panose="02060603020205020403" pitchFamily="18" charset="0"/>
              </a:rPr>
              <a:t> base forte.</a:t>
            </a:r>
            <a:endParaRPr lang="en-US" sz="2400" dirty="0" smtClean="0">
              <a:solidFill>
                <a:srgbClr val="252525"/>
              </a:solidFill>
              <a:latin typeface="Rockwell" panose="02060603020205020403" pitchFamily="18" charset="0"/>
            </a:endParaRPr>
          </a:p>
          <a:p>
            <a:pPr algn="just">
              <a:buNone/>
            </a:pPr>
            <a:r>
              <a:rPr lang="en-US" sz="2400" dirty="0" smtClean="0">
                <a:solidFill>
                  <a:srgbClr val="252525"/>
                </a:solidFill>
                <a:latin typeface="Rockwell" panose="02060603020205020403" pitchFamily="18" charset="0"/>
              </a:rPr>
              <a:t>     </a:t>
            </a:r>
            <a:r>
              <a:rPr lang="en-US" sz="2400" u="sng" dirty="0" err="1" smtClean="0">
                <a:solidFill>
                  <a:srgbClr val="252525"/>
                </a:solidFill>
                <a:latin typeface="Rockwell" panose="02060603020205020403" pitchFamily="18" charset="0"/>
              </a:rPr>
              <a:t>Exemple</a:t>
            </a:r>
            <a:r>
              <a:rPr lang="en-US" sz="2400" dirty="0" smtClean="0">
                <a:solidFill>
                  <a:srgbClr val="252525"/>
                </a:solidFill>
                <a:latin typeface="Rockwell" panose="02060603020205020403" pitchFamily="18" charset="0"/>
              </a:rPr>
              <a:t> : La fabrication du </a:t>
            </a:r>
            <a:r>
              <a:rPr lang="en-US" sz="2400" dirty="0" err="1" smtClean="0">
                <a:solidFill>
                  <a:srgbClr val="252525"/>
                </a:solidFill>
                <a:latin typeface="Rockwell" panose="02060603020205020403" pitchFamily="18" charset="0"/>
              </a:rPr>
              <a:t>savon</a:t>
            </a:r>
            <a:r>
              <a:rPr lang="en-US" sz="2400" dirty="0" smtClean="0">
                <a:solidFill>
                  <a:srgbClr val="252525"/>
                </a:solidFill>
                <a:latin typeface="Rockwell" panose="02060603020205020403" pitchFamily="18" charset="0"/>
              </a:rPr>
              <a:t> de Marseille, qui </a:t>
            </a:r>
            <a:r>
              <a:rPr lang="en-US" sz="2400" dirty="0" err="1" smtClean="0">
                <a:solidFill>
                  <a:srgbClr val="252525"/>
                </a:solidFill>
                <a:latin typeface="Rockwell" panose="02060603020205020403" pitchFamily="18" charset="0"/>
              </a:rPr>
              <a:t>utilise</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l'huile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d'olive</a:t>
            </a:r>
            <a:r>
              <a:rPr lang="en-US" sz="2400" dirty="0" smtClean="0">
                <a:solidFill>
                  <a:srgbClr val="252525"/>
                </a:solidFill>
                <a:latin typeface="Rockwell" panose="02060603020205020403" pitchFamily="18" charset="0"/>
              </a:rPr>
              <a:t> et de la </a:t>
            </a:r>
            <a:r>
              <a:rPr lang="en-US" sz="2400" dirty="0" err="1" smtClean="0">
                <a:solidFill>
                  <a:srgbClr val="252525"/>
                </a:solidFill>
                <a:latin typeface="Rockwell" panose="02060603020205020403" pitchFamily="18" charset="0"/>
              </a:rPr>
              <a:t>soude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caustique</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buNone/>
            </a:pPr>
            <a:endParaRPr lang="en-US" sz="2400" dirty="0" smtClean="0">
              <a:solidFill>
                <a:srgbClr val="252525"/>
              </a:solidFill>
              <a:latin typeface="Rockwell" panose="02060603020205020403" pitchFamily="18" charset="0"/>
            </a:endParaRPr>
          </a:p>
          <a:p>
            <a:pPr>
              <a:buNone/>
            </a:pPr>
            <a:endParaRPr lang="fr-FR" sz="2400" b="1" u="sng" dirty="0">
              <a:latin typeface="Rockwell" panose="02060603020205020403" pitchFamily="18" charset="0"/>
            </a:endParaRPr>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262062" y="0"/>
            <a:ext cx="12127865" cy="535304"/>
            <a:chOff x="-1564980" y="-39416"/>
            <a:chExt cx="12665473" cy="594250"/>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554" y="-24613"/>
              <a:ext cx="10252939" cy="579447"/>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Image 15" descr="istockphoto-1290695824-612x612.jpg"/>
          <p:cNvPicPr>
            <a:picLocks noChangeAspect="1"/>
          </p:cNvPicPr>
          <p:nvPr/>
        </p:nvPicPr>
        <p:blipFill>
          <a:blip r:embed="rId1"/>
          <a:stretch>
            <a:fillRect/>
          </a:stretch>
        </p:blipFill>
        <p:spPr>
          <a:xfrm>
            <a:off x="5257800" y="3124708"/>
            <a:ext cx="4828413" cy="321894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57248"/>
            <a:ext cx="5829301" cy="6000752"/>
          </a:xfrm>
        </p:spPr>
        <p:txBody>
          <a:bodyPr/>
          <a:lstStyle/>
          <a:p>
            <a:r>
              <a:rPr lang="en-US" sz="2400"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Tensioactifs</a:t>
            </a:r>
            <a:r>
              <a:rPr lang="en-US" sz="2400" b="1"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synthétiques</a:t>
            </a:r>
            <a:r>
              <a:rPr lang="en-US" sz="2400" b="1" dirty="0" smtClean="0">
                <a:solidFill>
                  <a:srgbClr val="252525"/>
                </a:solidFill>
                <a:latin typeface="Rockwell" panose="02060603020205020403" pitchFamily="18" charset="0"/>
              </a:rPr>
              <a:t> </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buNone/>
            </a:pP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sont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généralement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par des </a:t>
            </a:r>
            <a:r>
              <a:rPr lang="en-US" sz="2400" dirty="0" err="1" smtClean="0">
                <a:solidFill>
                  <a:srgbClr val="252525"/>
                </a:solidFill>
                <a:latin typeface="Rockwell" panose="02060603020205020403" pitchFamily="18" charset="0"/>
              </a:rPr>
              <a:t>réactions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chimiques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impliquant</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matières</a:t>
            </a:r>
            <a:r>
              <a:rPr lang="en-US" sz="2400" dirty="0" smtClean="0">
                <a:solidFill>
                  <a:srgbClr val="252525"/>
                </a:solidFill>
                <a:latin typeface="Rockwell" panose="02060603020205020403" pitchFamily="18" charset="0"/>
              </a:rPr>
              <a:t> premières </a:t>
            </a:r>
            <a:r>
              <a:rPr lang="en-US" sz="2400" dirty="0" err="1" smtClean="0">
                <a:solidFill>
                  <a:srgbClr val="252525"/>
                </a:solidFill>
                <a:latin typeface="Rockwell" panose="02060603020205020403" pitchFamily="18" charset="0"/>
              </a:rPr>
              <a:t>pétrolières</a:t>
            </a:r>
            <a:r>
              <a:rPr lang="en-US" sz="2400" dirty="0" smtClean="0">
                <a:solidFill>
                  <a:srgbClr val="252525"/>
                </a:solidFill>
                <a:latin typeface="Rockwell" panose="02060603020205020403" pitchFamily="18" charset="0"/>
              </a:rPr>
              <a:t>. </a:t>
            </a:r>
            <a:endParaRPr lang="en-US" sz="2400" dirty="0" smtClean="0">
              <a:solidFill>
                <a:srgbClr val="252525"/>
              </a:solidFill>
              <a:latin typeface="Rockwell" panose="02060603020205020403" pitchFamily="18" charset="0"/>
            </a:endParaRPr>
          </a:p>
          <a:p>
            <a:pPr>
              <a:buNone/>
            </a:pPr>
            <a:r>
              <a:rPr lang="en-US" sz="2400" dirty="0" smtClean="0">
                <a:solidFill>
                  <a:srgbClr val="252525"/>
                </a:solidFill>
                <a:latin typeface="Rockwell" panose="02060603020205020403" pitchFamily="18" charset="0"/>
              </a:rPr>
              <a:t>    </a:t>
            </a:r>
            <a:r>
              <a:rPr lang="en-US" sz="2400" u="sng" dirty="0" err="1" smtClean="0">
                <a:solidFill>
                  <a:srgbClr val="252525"/>
                </a:solidFill>
                <a:latin typeface="Rockwell" panose="02060603020205020403" pitchFamily="18" charset="0"/>
              </a:rPr>
              <a:t>Exemple</a:t>
            </a:r>
            <a:r>
              <a:rPr lang="en-US" sz="2400" dirty="0" smtClean="0">
                <a:solidFill>
                  <a:srgbClr val="252525"/>
                </a:solidFill>
                <a:latin typeface="Rockwell" panose="02060603020205020403" pitchFamily="18" charset="0"/>
              </a:rPr>
              <a:t> : Le </a:t>
            </a:r>
            <a:r>
              <a:rPr lang="en-US" sz="2400" dirty="0" err="1" smtClean="0">
                <a:solidFill>
                  <a:srgbClr val="252525"/>
                </a:solidFill>
                <a:latin typeface="Rockwell" panose="02060603020205020403" pitchFamily="18" charset="0"/>
              </a:rPr>
              <a:t>dodécylsulfate</a:t>
            </a:r>
            <a:r>
              <a:rPr lang="en-US" sz="2400" dirty="0" smtClean="0">
                <a:solidFill>
                  <a:srgbClr val="252525"/>
                </a:solidFill>
                <a:latin typeface="Rockwell" panose="02060603020205020403" pitchFamily="18" charset="0"/>
              </a:rPr>
              <a:t> de sodium, </a:t>
            </a:r>
            <a:r>
              <a:rPr lang="en-US" sz="2400" dirty="0" err="1" smtClean="0">
                <a:solidFill>
                  <a:srgbClr val="252525"/>
                </a:solidFill>
                <a:latin typeface="Rockwell" panose="02060603020205020403" pitchFamily="18" charset="0"/>
              </a:rPr>
              <a:t>couramment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utilisé</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comme</a:t>
            </a:r>
            <a:r>
              <a:rPr lang="en-US" sz="2400" dirty="0" smtClean="0">
                <a:solidFill>
                  <a:srgbClr val="252525"/>
                </a:solidFill>
                <a:latin typeface="Rockwell" panose="02060603020205020403" pitchFamily="18" charset="0"/>
              </a:rPr>
              <a:t> agent </a:t>
            </a:r>
            <a:r>
              <a:rPr lang="en-US" sz="2400" dirty="0" err="1" smtClean="0">
                <a:solidFill>
                  <a:srgbClr val="252525"/>
                </a:solidFill>
                <a:latin typeface="Rockwell" panose="02060603020205020403" pitchFamily="18" charset="0"/>
              </a:rPr>
              <a:t>moussant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dans</a:t>
            </a:r>
            <a:r>
              <a:rPr lang="en-US" sz="2400" dirty="0" smtClean="0">
                <a:solidFill>
                  <a:srgbClr val="252525"/>
                </a:solidFill>
                <a:latin typeface="Rockwell" panose="02060603020205020403" pitchFamily="18" charset="0"/>
              </a:rPr>
              <a:t> les </a:t>
            </a:r>
            <a:r>
              <a:rPr lang="en-US" sz="2400" dirty="0" err="1" smtClean="0">
                <a:solidFill>
                  <a:srgbClr val="252525"/>
                </a:solidFill>
                <a:latin typeface="Rockwell" panose="02060603020205020403" pitchFamily="18" charset="0"/>
              </a:rPr>
              <a:t>produits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cosmétiques</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endParaRPr lang="fr-FR"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219200" y="0"/>
            <a:ext cx="12274550" cy="557213"/>
            <a:chOff x="-1564980" y="-39416"/>
            <a:chExt cx="13258057" cy="583324"/>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259" y="-24791"/>
              <a:ext cx="10845818" cy="54643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Image 15" descr="436143-25g_0007490_btl-large.jpg"/>
          <p:cNvPicPr>
            <a:picLocks noChangeAspect="1"/>
          </p:cNvPicPr>
          <p:nvPr/>
        </p:nvPicPr>
        <p:blipFill>
          <a:blip r:embed="rId1" cstate="print"/>
          <a:stretch>
            <a:fillRect/>
          </a:stretch>
        </p:blipFill>
        <p:spPr>
          <a:xfrm>
            <a:off x="2414588" y="3893255"/>
            <a:ext cx="1800225" cy="2964745"/>
          </a:xfrm>
          <a:prstGeom prst="rect">
            <a:avLst/>
          </a:prstGeom>
        </p:spPr>
      </p:pic>
      <p:sp>
        <p:nvSpPr>
          <p:cNvPr id="17" name="ZoneTexte 16"/>
          <p:cNvSpPr txBox="1"/>
          <p:nvPr/>
        </p:nvSpPr>
        <p:spPr>
          <a:xfrm>
            <a:off x="5815013" y="857248"/>
            <a:ext cx="6376987" cy="4524315"/>
          </a:xfrm>
          <a:prstGeom prst="rect">
            <a:avLst/>
          </a:prstGeom>
          <a:noFill/>
        </p:spPr>
        <p:txBody>
          <a:bodyPr wrap="square" rtlCol="0">
            <a:spAutoFit/>
          </a:bodyPr>
          <a:lstStyle/>
          <a:p>
            <a:pPr algn="ctr">
              <a:buFont typeface="Arial" panose="020B0604020202020204" pitchFamily="34" charset="0"/>
              <a:buChar char="•"/>
            </a:pPr>
            <a:r>
              <a:rPr lang="en-US" sz="2400" dirty="0" smtClean="0">
                <a:solidFill>
                  <a:srgbClr val="252525"/>
                </a:solidFill>
                <a:latin typeface="Rockwell" panose="02060603020205020403" pitchFamily="18" charset="0"/>
              </a:rPr>
              <a:t>    </a:t>
            </a:r>
            <a:r>
              <a:rPr lang="en-US" sz="2400" b="1" dirty="0" err="1" smtClean="0">
                <a:solidFill>
                  <a:srgbClr val="252525"/>
                </a:solidFill>
                <a:latin typeface="Rockwell" panose="02060603020205020403" pitchFamily="18" charset="0"/>
              </a:rPr>
              <a:t>Tensioactifs</a:t>
            </a:r>
            <a:r>
              <a:rPr lang="en-US" sz="2400" b="1" dirty="0" smtClean="0">
                <a:solidFill>
                  <a:srgbClr val="252525"/>
                </a:solidFill>
                <a:latin typeface="Rockwell" panose="02060603020205020403" pitchFamily="18" charset="0"/>
              </a:rPr>
              <a:t> à base de </a:t>
            </a:r>
            <a:r>
              <a:rPr lang="en-US" sz="2400" b="1" dirty="0" err="1" smtClean="0">
                <a:solidFill>
                  <a:srgbClr val="252525"/>
                </a:solidFill>
                <a:latin typeface="Rockwell" panose="02060603020205020403" pitchFamily="18" charset="0"/>
              </a:rPr>
              <a:t>sous-produits</a:t>
            </a:r>
            <a:r>
              <a:rPr lang="en-US" sz="2400" b="1" dirty="0" smtClean="0">
                <a:solidFill>
                  <a:srgbClr val="252525"/>
                </a:solidFill>
                <a:latin typeface="Rockwell" panose="02060603020205020403" pitchFamily="18" charset="0"/>
              </a:rPr>
              <a:t> du </a:t>
            </a:r>
            <a:r>
              <a:rPr lang="en-US" sz="2400" b="1" dirty="0" err="1" smtClean="0">
                <a:solidFill>
                  <a:srgbClr val="252525"/>
                </a:solidFill>
                <a:latin typeface="Rockwell" panose="02060603020205020403" pitchFamily="18" charset="0"/>
              </a:rPr>
              <a:t>blé</a:t>
            </a:r>
            <a:r>
              <a:rPr lang="en-US" sz="2400" b="1" dirty="0" smtClean="0">
                <a:solidFill>
                  <a:srgbClr val="252525"/>
                </a:solidFill>
                <a:latin typeface="Rockwell" panose="02060603020205020403" pitchFamily="18" charset="0"/>
              </a:rPr>
              <a:t> </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lgn="just"/>
            <a:r>
              <a:rPr lang="en-US" sz="2400" dirty="0" smtClean="0">
                <a:solidFill>
                  <a:srgbClr val="252525"/>
                </a:solidFill>
                <a:latin typeface="Rockwell" panose="02060603020205020403" pitchFamily="18" charset="0"/>
              </a:rPr>
              <a:t>Des agents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peuvent</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être</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préparés</a:t>
            </a:r>
            <a:r>
              <a:rPr lang="en-US" sz="2400" dirty="0" smtClean="0">
                <a:solidFill>
                  <a:srgbClr val="252525"/>
                </a:solidFill>
                <a:latin typeface="Rockwell" panose="02060603020205020403" pitchFamily="18" charset="0"/>
              </a:rPr>
              <a:t> à </a:t>
            </a:r>
            <a:r>
              <a:rPr lang="en-US" sz="2400" dirty="0" err="1" smtClean="0">
                <a:solidFill>
                  <a:srgbClr val="252525"/>
                </a:solidFill>
                <a:latin typeface="Rockwell" panose="02060603020205020403" pitchFamily="18" charset="0"/>
              </a:rPr>
              <a:t>partir</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sous-produits</a:t>
            </a:r>
            <a:r>
              <a:rPr lang="en-US" sz="2400" dirty="0" smtClean="0">
                <a:solidFill>
                  <a:srgbClr val="252525"/>
                </a:solidFill>
                <a:latin typeface="Rockwell" panose="02060603020205020403" pitchFamily="18" charset="0"/>
              </a:rPr>
              <a:t> du </a:t>
            </a:r>
            <a:r>
              <a:rPr lang="en-US" sz="2400" dirty="0" err="1" smtClean="0">
                <a:solidFill>
                  <a:srgbClr val="252525"/>
                </a:solidFill>
                <a:latin typeface="Rockwell" panose="02060603020205020403" pitchFamily="18" charset="0"/>
              </a:rPr>
              <a:t>blé</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tels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que</a:t>
            </a:r>
            <a:r>
              <a:rPr lang="en-US" sz="2400" dirty="0" smtClean="0">
                <a:solidFill>
                  <a:srgbClr val="252525"/>
                </a:solidFill>
                <a:latin typeface="Rockwell" panose="02060603020205020403" pitchFamily="18" charset="0"/>
              </a:rPr>
              <a:t> le son </a:t>
            </a:r>
            <a:r>
              <a:rPr lang="en-US" sz="2400" dirty="0" err="1" smtClean="0">
                <a:solidFill>
                  <a:srgbClr val="252525"/>
                </a:solidFill>
                <a:latin typeface="Rockwell" panose="02060603020205020403" pitchFamily="18" charset="0"/>
              </a:rPr>
              <a:t>ou</a:t>
            </a:r>
            <a:r>
              <a:rPr lang="en-US" sz="2400" dirty="0" smtClean="0">
                <a:solidFill>
                  <a:srgbClr val="252525"/>
                </a:solidFill>
                <a:latin typeface="Rockwell" panose="02060603020205020403" pitchFamily="18" charset="0"/>
              </a:rPr>
              <a:t> la </a:t>
            </a:r>
            <a:r>
              <a:rPr lang="en-US" sz="2400" dirty="0" err="1" smtClean="0">
                <a:solidFill>
                  <a:srgbClr val="252525"/>
                </a:solidFill>
                <a:latin typeface="Rockwell" panose="02060603020205020403" pitchFamily="18" charset="0"/>
              </a:rPr>
              <a:t>fibre</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blé</a:t>
            </a:r>
            <a:r>
              <a:rPr lang="en-US" sz="2400" dirty="0" smtClean="0">
                <a:solidFill>
                  <a:srgbClr val="252525"/>
                </a:solidFill>
                <a:latin typeface="Rockwell" panose="02060603020205020403" pitchFamily="18" charset="0"/>
              </a:rPr>
              <a:t>.</a:t>
            </a:r>
            <a:r>
              <a:rPr lang="en-US" sz="2400" dirty="0" smtClean="0">
                <a:solidFill>
                  <a:srgbClr val="252525"/>
                </a:solidFill>
              </a:rPr>
              <a:t> </a:t>
            </a:r>
            <a:endParaRPr lang="en-US" sz="2400" dirty="0" smtClean="0">
              <a:solidFill>
                <a:srgbClr val="252525"/>
              </a:solidFill>
            </a:endParaRPr>
          </a:p>
          <a:p>
            <a:pPr algn="just"/>
            <a:r>
              <a:rPr lang="en-US" sz="2400" u="sng" dirty="0" err="1" smtClean="0">
                <a:solidFill>
                  <a:srgbClr val="252525"/>
                </a:solidFill>
                <a:latin typeface="Rockwell" panose="02060603020205020403" pitchFamily="18" charset="0"/>
              </a:rPr>
              <a:t>Exemple</a:t>
            </a:r>
            <a:r>
              <a:rPr lang="en-US" sz="2400" dirty="0" smtClean="0">
                <a:solidFill>
                  <a:srgbClr val="252525"/>
                </a:solidFill>
                <a:latin typeface="Rockwell" panose="02060603020205020403" pitchFamily="18" charset="0"/>
              </a:rPr>
              <a:t> : La production de </a:t>
            </a:r>
            <a:r>
              <a:rPr lang="en-US" sz="2400" dirty="0" err="1" smtClean="0">
                <a:solidFill>
                  <a:srgbClr val="252525"/>
                </a:solidFill>
                <a:latin typeface="Rockwell" panose="02060603020205020403" pitchFamily="18" charset="0"/>
              </a:rPr>
              <a:t>pentosides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d'alkyle</a:t>
            </a:r>
            <a:r>
              <a:rPr lang="en-US" sz="2400" dirty="0" smtClean="0">
                <a:solidFill>
                  <a:srgbClr val="252525"/>
                </a:solidFill>
                <a:latin typeface="Rockwell" panose="02060603020205020403" pitchFamily="18" charset="0"/>
              </a:rPr>
              <a:t> à </a:t>
            </a:r>
            <a:r>
              <a:rPr lang="en-US" sz="2400" dirty="0" err="1" smtClean="0">
                <a:solidFill>
                  <a:srgbClr val="252525"/>
                </a:solidFill>
                <a:latin typeface="Rockwell" panose="02060603020205020403" pitchFamily="18" charset="0"/>
              </a:rPr>
              <a:t>partir</a:t>
            </a:r>
            <a:r>
              <a:rPr lang="en-US" sz="2400" dirty="0" smtClean="0">
                <a:solidFill>
                  <a:srgbClr val="252525"/>
                </a:solidFill>
                <a:latin typeface="Rockwell" panose="02060603020205020403" pitchFamily="18" charset="0"/>
              </a:rPr>
              <a:t> de son du </a:t>
            </a:r>
            <a:r>
              <a:rPr lang="en-US" sz="2400" dirty="0" err="1" smtClean="0">
                <a:solidFill>
                  <a:srgbClr val="252525"/>
                </a:solidFill>
                <a:latin typeface="Rockwell" panose="02060603020205020403" pitchFamily="18" charset="0"/>
              </a:rPr>
              <a:t>blé</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utilisés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comme</a:t>
            </a:r>
            <a:r>
              <a:rPr lang="en-US" sz="2400" dirty="0" smtClean="0">
                <a:solidFill>
                  <a:srgbClr val="252525"/>
                </a:solidFill>
                <a:latin typeface="Rockwell" panose="02060603020205020403" pitchFamily="18" charset="0"/>
              </a:rPr>
              <a:t> agents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dans</a:t>
            </a:r>
            <a:r>
              <a:rPr lang="en-US" sz="2400" dirty="0" smtClean="0">
                <a:solidFill>
                  <a:srgbClr val="252525"/>
                </a:solidFill>
                <a:latin typeface="Rockwell" panose="02060603020205020403" pitchFamily="18" charset="0"/>
              </a:rPr>
              <a:t> divers </a:t>
            </a:r>
            <a:r>
              <a:rPr lang="en-US" sz="2400" dirty="0" err="1" smtClean="0">
                <a:solidFill>
                  <a:srgbClr val="252525"/>
                </a:solidFill>
                <a:latin typeface="Rockwell" panose="02060603020205020403" pitchFamily="18" charset="0"/>
              </a:rPr>
              <a:t>produits</a:t>
            </a:r>
            <a:r>
              <a:rPr lang="en-US" sz="2400" dirty="0" smtClean="0">
                <a:solidFill>
                  <a:srgbClr val="252525"/>
                </a:solidFill>
              </a:rPr>
              <a:t>.</a:t>
            </a:r>
            <a:endParaRPr lang="en-US" sz="2400" dirty="0" smtClean="0">
              <a:solidFill>
                <a:srgbClr val="252525"/>
              </a:solidFill>
            </a:endParaRPr>
          </a:p>
          <a:p>
            <a:endParaRPr lang="en-US" sz="2400" dirty="0" smtClean="0">
              <a:solidFill>
                <a:srgbClr val="252525"/>
              </a:solidFill>
              <a:latin typeface="Rockwell" panose="02060603020205020403" pitchFamily="18" charset="0"/>
            </a:endParaRPr>
          </a:p>
          <a:p>
            <a:endParaRPr lang="en-US" sz="2400" dirty="0" smtClean="0">
              <a:solidFill>
                <a:srgbClr val="252525"/>
              </a:solidFill>
              <a:latin typeface="Rockwell" panose="02060603020205020403" pitchFamily="18" charset="0"/>
            </a:endParaRPr>
          </a:p>
          <a:p>
            <a:endParaRPr lang="fr-FR" sz="2400" dirty="0">
              <a:latin typeface="Rockwell" panose="02060603020205020403" pitchFamily="18" charset="0"/>
            </a:endParaRPr>
          </a:p>
        </p:txBody>
      </p:sp>
      <p:sp>
        <p:nvSpPr>
          <p:cNvPr id="1026" name="AutoShape 2" descr="agents tensioactif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pic>
        <p:nvPicPr>
          <p:cNvPr id="19" name="Image 18" descr="imgb0005.png"/>
          <p:cNvPicPr>
            <a:picLocks noChangeAspect="1"/>
          </p:cNvPicPr>
          <p:nvPr/>
        </p:nvPicPr>
        <p:blipFill>
          <a:blip r:embed="rId2"/>
          <a:stretch>
            <a:fillRect/>
          </a:stretch>
        </p:blipFill>
        <p:spPr>
          <a:xfrm>
            <a:off x="7515225" y="3971925"/>
            <a:ext cx="3216283" cy="23145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2000"/>
                                        <p:tgtEl>
                                          <p:spTgt spid="1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2000"/>
                                        <p:tgtEl>
                                          <p:spTgt spid="17">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8" name="Text Box 17"/>
          <p:cNvSpPr txBox="1"/>
          <p:nvPr/>
        </p:nvSpPr>
        <p:spPr>
          <a:xfrm>
            <a:off x="414655" y="3785870"/>
            <a:ext cx="10843895" cy="1198880"/>
          </a:xfrm>
          <a:prstGeom prst="rect">
            <a:avLst/>
          </a:prstGeom>
          <a:noFill/>
        </p:spPr>
        <p:txBody>
          <a:bodyPr wrap="square" rtlCol="0" anchor="t">
            <a:spAutoFit/>
          </a:bodyPr>
          <a:lstStyle/>
          <a:p>
            <a:pPr marL="342900" indent="-342900" algn="just">
              <a:buFont typeface="Wingdings" panose="05000000000000000000" charset="0"/>
              <a:buChar char="q"/>
            </a:pPr>
            <a:r>
              <a:rPr lang="ar-DZ" altLang="en-US" sz="2400" dirty="0">
                <a:latin typeface="Rockwell" panose="02060603020205020403" pitchFamily="18" charset="0"/>
                <a:cs typeface="Rockwell" panose="02060603020205020403" pitchFamily="18" charset="0"/>
              </a:rPr>
              <a:t>       </a:t>
            </a:r>
            <a:r>
              <a:rPr lang="en-US" sz="2400" b="1" dirty="0">
                <a:solidFill>
                  <a:schemeClr val="accent2">
                    <a:lumMod val="50000"/>
                  </a:schemeClr>
                </a:solidFill>
                <a:latin typeface="Rockwell" panose="02060603020205020403" pitchFamily="18" charset="0"/>
                <a:cs typeface="Rockwell" panose="02060603020205020403" pitchFamily="18" charset="0"/>
              </a:rPr>
              <a:t>Le </a:t>
            </a:r>
            <a:r>
              <a:rPr lang="en-US" sz="2400" b="1" dirty="0" err="1">
                <a:solidFill>
                  <a:schemeClr val="accent2">
                    <a:lumMod val="50000"/>
                  </a:schemeClr>
                </a:solidFill>
                <a:latin typeface="Rockwell" panose="02060603020205020403" pitchFamily="18" charset="0"/>
                <a:cs typeface="Rockwell" panose="02060603020205020403" pitchFamily="18" charset="0"/>
              </a:rPr>
              <a:t>savon</a:t>
            </a:r>
            <a:r>
              <a:rPr lang="en-US" sz="2400" b="1" dirty="0">
                <a:solidFill>
                  <a:schemeClr val="accent2">
                    <a:lumMod val="50000"/>
                  </a:schemeClr>
                </a:solidFill>
                <a:latin typeface="Rockwell" panose="02060603020205020403" pitchFamily="18" charset="0"/>
                <a:cs typeface="Rockwell" panose="02060603020205020403" pitchFamily="18" charset="0"/>
              </a:rPr>
              <a:t> </a:t>
            </a:r>
            <a:r>
              <a:rPr lang="fr-FR"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est</a:t>
            </a:r>
            <a:r>
              <a:rPr lang="en-US" sz="2400" dirty="0">
                <a:latin typeface="Rockwell" panose="02060603020205020403" pitchFamily="18" charset="0"/>
                <a:cs typeface="Rockwell" panose="02060603020205020403" pitchFamily="18" charset="0"/>
              </a:rPr>
              <a:t> un </a:t>
            </a:r>
            <a:r>
              <a:rPr lang="en-US" sz="2400" dirty="0" err="1">
                <a:latin typeface="Rockwell" panose="02060603020205020403" pitchFamily="18" charset="0"/>
                <a:cs typeface="Rockwell" panose="02060603020205020403" pitchFamily="18" charset="0"/>
              </a:rPr>
              <a:t>composé</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chimique</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utilisé</a:t>
            </a:r>
            <a:r>
              <a:rPr lang="en-US" sz="2400" dirty="0">
                <a:latin typeface="Rockwell" panose="02060603020205020403" pitchFamily="18" charset="0"/>
                <a:cs typeface="Rockwell" panose="02060603020205020403" pitchFamily="18" charset="0"/>
              </a:rPr>
              <a:t> pour </a:t>
            </a:r>
            <a:r>
              <a:rPr lang="en-US" sz="2400" dirty="0" err="1">
                <a:latin typeface="Rockwell" panose="02060603020205020403" pitchFamily="18" charset="0"/>
                <a:cs typeface="Rockwell" panose="02060603020205020403" pitchFamily="18" charset="0"/>
              </a:rPr>
              <a:t>nettoyer</a:t>
            </a:r>
            <a:r>
              <a:rPr lang="en-US" sz="2400" dirty="0">
                <a:latin typeface="Rockwell" panose="02060603020205020403" pitchFamily="18" charset="0"/>
                <a:cs typeface="Rockwell" panose="02060603020205020403" pitchFamily="18" charset="0"/>
              </a:rPr>
              <a:t> et </a:t>
            </a:r>
            <a:r>
              <a:rPr lang="en-US" sz="2400" dirty="0" err="1">
                <a:latin typeface="Rockwell" panose="02060603020205020403" pitchFamily="18" charset="0"/>
                <a:cs typeface="Rockwell" panose="02060603020205020403" pitchFamily="18" charset="0"/>
              </a:rPr>
              <a:t>désinfecter</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diverses</a:t>
            </a:r>
            <a:r>
              <a:rPr lang="en-US" sz="2400" dirty="0">
                <a:latin typeface="Rockwell" panose="02060603020205020403" pitchFamily="18" charset="0"/>
                <a:cs typeface="Rockwell" panose="02060603020205020403" pitchFamily="18" charset="0"/>
              </a:rPr>
              <a:t> surfaces, </a:t>
            </a:r>
            <a:r>
              <a:rPr lang="en-US" sz="2400" dirty="0" err="1">
                <a:latin typeface="Rockwell" panose="02060603020205020403" pitchFamily="18" charset="0"/>
                <a:cs typeface="Rockwell" panose="02060603020205020403" pitchFamily="18" charset="0"/>
              </a:rPr>
              <a:t>telles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que</a:t>
            </a:r>
            <a:r>
              <a:rPr lang="en-US" sz="2400" dirty="0">
                <a:latin typeface="Rockwell" panose="02060603020205020403" pitchFamily="18" charset="0"/>
                <a:cs typeface="Rockwell" panose="02060603020205020403" pitchFamily="18" charset="0"/>
              </a:rPr>
              <a:t> la </a:t>
            </a:r>
            <a:r>
              <a:rPr lang="en-US" sz="2400" dirty="0" err="1">
                <a:latin typeface="Rockwell" panose="02060603020205020403" pitchFamily="18" charset="0"/>
                <a:cs typeface="Rockwell" panose="02060603020205020403" pitchFamily="18" charset="0"/>
              </a:rPr>
              <a:t>peau</a:t>
            </a:r>
            <a:r>
              <a:rPr lang="en-US" sz="2400" dirty="0">
                <a:latin typeface="Rockwell" panose="02060603020205020403" pitchFamily="18" charset="0"/>
                <a:cs typeface="Rockwell" panose="02060603020205020403" pitchFamily="18" charset="0"/>
              </a:rPr>
              <a:t>, les </a:t>
            </a:r>
            <a:r>
              <a:rPr lang="en-US" sz="2400" dirty="0" err="1">
                <a:latin typeface="Rockwell" panose="02060603020205020403" pitchFamily="18" charset="0"/>
                <a:cs typeface="Rockwell" panose="02060603020205020403" pitchFamily="18" charset="0"/>
              </a:rPr>
              <a:t>tissus</a:t>
            </a:r>
            <a:r>
              <a:rPr lang="en-US" sz="2400" dirty="0">
                <a:latin typeface="Rockwell" panose="02060603020205020403" pitchFamily="18" charset="0"/>
                <a:cs typeface="Rockwell" panose="02060603020205020403" pitchFamily="18" charset="0"/>
              </a:rPr>
              <a:t> et la </a:t>
            </a:r>
            <a:r>
              <a:rPr lang="en-US" sz="2400" dirty="0" err="1">
                <a:latin typeface="Rockwell" panose="02060603020205020403" pitchFamily="18" charset="0"/>
                <a:cs typeface="Rockwell" panose="02060603020205020403" pitchFamily="18" charset="0"/>
              </a:rPr>
              <a:t>vaisselle</a:t>
            </a:r>
            <a:r>
              <a:rPr lang="en-US" sz="2400" dirty="0">
                <a:latin typeface="Rockwell" panose="02060603020205020403" pitchFamily="18" charset="0"/>
                <a:cs typeface="Rockwell" panose="02060603020205020403" pitchFamily="18" charset="0"/>
              </a:rPr>
              <a:t>.</a:t>
            </a:r>
            <a:r>
              <a:rPr lang="fr-FR" altLang="en-US" sz="2400" dirty="0">
                <a:latin typeface="Rockwell" panose="02060603020205020403" pitchFamily="18" charset="0"/>
                <a:cs typeface="Rockwell" panose="02060603020205020403" pitchFamily="18" charset="0"/>
              </a:rPr>
              <a:t> </a:t>
            </a:r>
            <a:r>
              <a:rPr lang="en-US" sz="2400" dirty="0">
                <a:latin typeface="Rockwell" panose="02060603020205020403" pitchFamily="18" charset="0"/>
                <a:cs typeface="Rockwell" panose="02060603020205020403" pitchFamily="18" charset="0"/>
              </a:rPr>
              <a:t> Il </a:t>
            </a:r>
            <a:r>
              <a:rPr lang="en-US" sz="2400" dirty="0" err="1">
                <a:latin typeface="Rockwell" panose="02060603020205020403" pitchFamily="18" charset="0"/>
                <a:cs typeface="Rockwell" panose="02060603020205020403" pitchFamily="18" charset="0"/>
              </a:rPr>
              <a:t>est</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fabriqué</a:t>
            </a:r>
            <a:r>
              <a:rPr lang="en-US" sz="2400" dirty="0">
                <a:latin typeface="Rockwell" panose="02060603020205020403" pitchFamily="18" charset="0"/>
                <a:cs typeface="Rockwell" panose="02060603020205020403" pitchFamily="18" charset="0"/>
              </a:rPr>
              <a:t> par un </a:t>
            </a:r>
            <a:r>
              <a:rPr lang="en-US" sz="2400" dirty="0" err="1">
                <a:latin typeface="Rockwell" panose="02060603020205020403" pitchFamily="18" charset="0"/>
                <a:cs typeface="Rockwell" panose="02060603020205020403" pitchFamily="18" charset="0"/>
              </a:rPr>
              <a:t>processus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appelé</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saponification</a:t>
            </a:r>
            <a:r>
              <a:rPr lang="en-US" sz="2400" dirty="0">
                <a:latin typeface="Rockwell" panose="02060603020205020403" pitchFamily="18" charset="0"/>
                <a:cs typeface="Rockwell" panose="02060603020205020403" pitchFamily="18" charset="0"/>
              </a:rPr>
              <a:t>.  </a:t>
            </a:r>
            <a:endParaRPr lang="en-US" sz="2400" dirty="0">
              <a:latin typeface="Rockwell" panose="02060603020205020403" pitchFamily="18" charset="0"/>
              <a:cs typeface="Rockwell" panose="02060603020205020403" pitchFamily="18" charset="0"/>
            </a:endParaRPr>
          </a:p>
        </p:txBody>
      </p:sp>
      <p:pic>
        <p:nvPicPr>
          <p:cNvPr id="2" name="Image 7"/>
          <p:cNvPicPr>
            <a:picLocks noGrp="1" noChangeAspect="1"/>
          </p:cNvPicPr>
          <p:nvPr>
            <p:ph idx="1"/>
          </p:nvPr>
        </p:nvPicPr>
        <p:blipFill>
          <a:blip r:embed="rId1">
            <a:extLst>
              <a:ext uri="{BEBA8EAE-BF5A-486C-A8C5-ECC9F3942E4B}">
                <a14:imgProps xmlns:a14="http://schemas.microsoft.com/office/drawing/2010/main">
                  <a14:imgLayer r:embed="rId2">
                    <a14:imgEffect>
                      <a14:backgroundRemoval t="4500" b="98167" l="9916" r="93782"/>
                    </a14:imgEffect>
                  </a14:imgLayer>
                </a14:imgProps>
              </a:ext>
              <a:ext uri="{28A0092B-C50C-407E-A947-70E740481C1C}">
                <a14:useLocalDpi xmlns:a14="http://schemas.microsoft.com/office/drawing/2010/main" val="0"/>
              </a:ext>
            </a:extLst>
          </a:blip>
          <a:stretch>
            <a:fillRect/>
          </a:stretch>
        </p:blipFill>
        <p:spPr>
          <a:xfrm>
            <a:off x="8054340" y="537845"/>
            <a:ext cx="3423920" cy="2976245"/>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057264"/>
            <a:ext cx="10972800" cy="1928813"/>
          </a:xfrm>
        </p:spPr>
        <p:txBody>
          <a:bodyPr/>
          <a:lstStyle/>
          <a:p>
            <a:pPr algn="ctr">
              <a:buNone/>
            </a:pPr>
            <a:r>
              <a:rPr lang="en-US" sz="2400" dirty="0" err="1" smtClean="0">
                <a:solidFill>
                  <a:srgbClr val="252525"/>
                </a:solidFill>
                <a:latin typeface="Rockwell" panose="02060603020205020403" pitchFamily="18" charset="0"/>
              </a:rPr>
              <a:t>Ces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méthodes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illustrent</a:t>
            </a:r>
            <a:r>
              <a:rPr lang="en-US" sz="2400" dirty="0" smtClean="0">
                <a:solidFill>
                  <a:srgbClr val="252525"/>
                </a:solidFill>
                <a:latin typeface="Rockwell" panose="02060603020205020403" pitchFamily="18" charset="0"/>
              </a:rPr>
              <a:t> la </a:t>
            </a:r>
            <a:r>
              <a:rPr lang="en-US" sz="2400" dirty="0" err="1" smtClean="0">
                <a:solidFill>
                  <a:srgbClr val="252525"/>
                </a:solidFill>
                <a:latin typeface="Rockwell" panose="02060603020205020403" pitchFamily="18" charset="0"/>
              </a:rPr>
              <a:t>diversité</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procédés</a:t>
            </a:r>
            <a:r>
              <a:rPr lang="en-US" sz="2400" dirty="0" smtClean="0">
                <a:solidFill>
                  <a:srgbClr val="252525"/>
                </a:solidFill>
                <a:latin typeface="Rockwell" panose="02060603020205020403" pitchFamily="18" charset="0"/>
              </a:rPr>
              <a:t> de </a:t>
            </a:r>
            <a:r>
              <a:rPr lang="en-US" sz="2400" dirty="0" err="1" smtClean="0">
                <a:solidFill>
                  <a:srgbClr val="252525"/>
                </a:solidFill>
                <a:latin typeface="Rockwell" panose="02060603020205020403" pitchFamily="18" charset="0"/>
              </a:rPr>
              <a:t>préparation</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tensioactifs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allant</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méthodes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traditionnelles</a:t>
            </a:r>
            <a:r>
              <a:rPr lang="en-US" sz="2400" dirty="0" smtClean="0">
                <a:solidFill>
                  <a:srgbClr val="252525"/>
                </a:solidFill>
                <a:latin typeface="Rockwell" panose="02060603020205020403" pitchFamily="18" charset="0"/>
              </a:rPr>
              <a:t> aux </a:t>
            </a:r>
            <a:r>
              <a:rPr lang="en-US" sz="2400" dirty="0" err="1" smtClean="0">
                <a:solidFill>
                  <a:srgbClr val="252525"/>
                </a:solidFill>
                <a:latin typeface="Rockwell" panose="02060603020205020403" pitchFamily="18" charset="0"/>
              </a:rPr>
              <a:t>approches</a:t>
            </a:r>
            <a:r>
              <a:rPr lang="en-US" sz="2400" dirty="0" smtClean="0">
                <a:solidFill>
                  <a:srgbClr val="252525"/>
                </a:solidFill>
                <a:latin typeface="Rockwell" panose="02060603020205020403" pitchFamily="18" charset="0"/>
              </a:rPr>
              <a:t> plus </a:t>
            </a:r>
            <a:r>
              <a:rPr lang="en-US" sz="2400" dirty="0" err="1" smtClean="0">
                <a:solidFill>
                  <a:srgbClr val="252525"/>
                </a:solidFill>
                <a:latin typeface="Rockwell" panose="02060603020205020403" pitchFamily="18" charset="0"/>
              </a:rPr>
              <a:t>modernes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utilisant</a:t>
            </a:r>
            <a:r>
              <a:rPr lang="en-US" sz="2400" dirty="0" smtClean="0">
                <a:solidFill>
                  <a:srgbClr val="252525"/>
                </a:solidFill>
                <a:latin typeface="Rockwell" panose="02060603020205020403" pitchFamily="18" charset="0"/>
              </a:rPr>
              <a:t> des </a:t>
            </a:r>
            <a:r>
              <a:rPr lang="en-US" sz="2400" dirty="0" err="1" smtClean="0">
                <a:solidFill>
                  <a:srgbClr val="252525"/>
                </a:solidFill>
                <a:latin typeface="Rockwell" panose="02060603020205020403" pitchFamily="18" charset="0"/>
              </a:rPr>
              <a:t>ressources</a:t>
            </a:r>
            <a:r>
              <a:rPr lang="en-US" sz="2400" dirty="0" smtClean="0">
                <a:solidFill>
                  <a:srgbClr val="252525"/>
                </a:solidFill>
                <a:latin typeface="Rockwell" panose="02060603020205020403" pitchFamily="18" charset="0"/>
              </a:rPr>
              <a:t> </a:t>
            </a:r>
            <a:r>
              <a:rPr lang="en-US" sz="2400" dirty="0" err="1" smtClean="0">
                <a:solidFill>
                  <a:srgbClr val="252525"/>
                </a:solidFill>
                <a:latin typeface="Rockwell" panose="02060603020205020403" pitchFamily="18" charset="0"/>
              </a:rPr>
              <a:t>renouvelables</a:t>
            </a:r>
            <a:r>
              <a:rPr lang="en-US" sz="2400" dirty="0" smtClean="0">
                <a:solidFill>
                  <a:srgbClr val="252525"/>
                </a:solidFill>
                <a:latin typeface="Rockwell" panose="02060603020205020403" pitchFamily="18" charset="0"/>
              </a:rPr>
              <a:t>.</a:t>
            </a:r>
            <a:endParaRPr lang="en-US" sz="2400" dirty="0" smtClean="0">
              <a:solidFill>
                <a:srgbClr val="252525"/>
              </a:solidFill>
              <a:latin typeface="Rockwell" panose="02060603020205020403" pitchFamily="18" charset="0"/>
            </a:endParaRPr>
          </a:p>
          <a:p>
            <a:pPr algn="ctr">
              <a:buNone/>
            </a:pPr>
            <a:endParaRPr lang="fr-FR"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1243013" y="0"/>
            <a:ext cx="12099290" cy="542925"/>
            <a:chOff x="-1564980" y="-39416"/>
            <a:chExt cx="13238163" cy="583324"/>
          </a:xfrm>
        </p:grpSpPr>
        <p:grpSp>
          <p:nvGrpSpPr>
            <p:cNvPr id="8" name="Groupe 22"/>
            <p:cNvGrpSpPr/>
            <p:nvPr/>
          </p:nvGrpSpPr>
          <p:grpSpPr>
            <a:xfrm>
              <a:off x="-1564980" y="-39416"/>
              <a:ext cx="10451226" cy="583324"/>
              <a:chOff x="-1344409" y="-39416"/>
              <a:chExt cx="10451226" cy="583324"/>
            </a:xfrm>
          </p:grpSpPr>
          <p:grpSp>
            <p:nvGrpSpPr>
              <p:cNvPr id="10"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264" y="-25089"/>
              <a:ext cx="10825919" cy="56081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tensio-actifs : classification et préparation </a:t>
              </a:r>
              <a:endParaRPr lang="fr-FR" sz="2800" dirty="0">
                <a:solidFill>
                  <a:srgbClr val="33380E"/>
                </a:solidFill>
                <a:latin typeface="Rockwell" panose="02060603020205020403" pitchFamily="18" charset="0"/>
              </a:endParaRPr>
            </a:p>
          </p:txBody>
        </p:sp>
      </p:grpSp>
      <p:pic>
        <p:nvPicPr>
          <p:cNvPr id="16" name="Image 15" descr="istockphoto-921578080-612x612.jpg"/>
          <p:cNvPicPr>
            <a:picLocks noChangeAspect="1"/>
          </p:cNvPicPr>
          <p:nvPr/>
        </p:nvPicPr>
        <p:blipFill>
          <a:blip r:embed="rId1"/>
          <a:stretch>
            <a:fillRect/>
          </a:stretch>
        </p:blipFill>
        <p:spPr>
          <a:xfrm>
            <a:off x="2683749" y="2735969"/>
            <a:ext cx="6088817" cy="3521963"/>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00074"/>
            <a:ext cx="10972800" cy="817563"/>
          </a:xfrm>
        </p:spPr>
        <p:txBody>
          <a:bodyPr/>
          <a:lstStyle/>
          <a:p>
            <a:r>
              <a:rPr lang="fr-FR" sz="2800" b="1" dirty="0" smtClean="0"/>
              <a:t>1. Agents de surface (tensioactifs)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 </a:t>
            </a:r>
            <a:endParaRPr lang="fr-FR" sz="2400" b="1" dirty="0" smtClean="0"/>
          </a:p>
          <a:p>
            <a:pPr algn="ctr">
              <a:buNone/>
            </a:pPr>
            <a:r>
              <a:rPr lang="fr-FR" sz="2400" dirty="0" smtClean="0"/>
              <a:t>Elimination des graisses et des salissures.</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err="1" smtClean="0"/>
              <a:t>Alkylbenzène</a:t>
            </a:r>
            <a:r>
              <a:rPr lang="fr-FR" sz="2400" dirty="0" smtClean="0"/>
              <a:t> </a:t>
            </a:r>
            <a:r>
              <a:rPr lang="fr-FR" sz="2400" dirty="0" err="1" smtClean="0"/>
              <a:t>sulfonate</a:t>
            </a:r>
            <a:r>
              <a:rPr lang="fr-FR" sz="2400" dirty="0" smtClean="0"/>
              <a:t> linéaire (LAS), </a:t>
            </a:r>
            <a:r>
              <a:rPr lang="fr-FR" sz="2400" dirty="0" err="1" smtClean="0"/>
              <a:t>éthoxylates</a:t>
            </a:r>
            <a:r>
              <a:rPr lang="fr-FR" sz="2400" dirty="0" smtClean="0"/>
              <a:t> d’alcool.</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pic>
        <p:nvPicPr>
          <p:cNvPr id="26" name="Image 25" descr="téléchargement (1).png"/>
          <p:cNvPicPr>
            <a:picLocks noChangeAspect="1"/>
          </p:cNvPicPr>
          <p:nvPr/>
        </p:nvPicPr>
        <p:blipFill>
          <a:blip r:embed="rId1"/>
          <a:stretch>
            <a:fillRect/>
          </a:stretch>
        </p:blipFill>
        <p:spPr>
          <a:xfrm>
            <a:off x="3857626" y="3371850"/>
            <a:ext cx="4214812" cy="2486026"/>
          </a:xfrm>
          <a:prstGeom prst="rect">
            <a:avLst/>
          </a:prstGeom>
        </p:spPr>
      </p:pic>
      <p:grpSp>
        <p:nvGrpSpPr>
          <p:cNvPr id="5" name="Groupe 26"/>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32" name="Organigramme : Opération manuelle 3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34" name="Organigramme : Données 3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Données 3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31" name="Connecteur droit 3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9" name="ZoneTexte 28"/>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heckerboard(across)">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00074"/>
            <a:ext cx="10972800" cy="817563"/>
          </a:xfrm>
        </p:spPr>
        <p:txBody>
          <a:bodyPr/>
          <a:lstStyle/>
          <a:p>
            <a:r>
              <a:rPr lang="fr-FR" sz="2800" b="1" dirty="0" smtClean="0"/>
              <a:t>2. Enzymes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err="1" smtClean="0"/>
              <a:t>Role</a:t>
            </a:r>
            <a:r>
              <a:rPr lang="fr-FR" sz="2400" b="1" dirty="0" smtClean="0"/>
              <a:t>:</a:t>
            </a:r>
            <a:endParaRPr lang="fr-FR" sz="2400" b="1" dirty="0" smtClean="0"/>
          </a:p>
          <a:p>
            <a:pPr algn="ctr">
              <a:buNone/>
            </a:pPr>
            <a:r>
              <a:rPr lang="fr-FR" sz="2400" dirty="0" smtClean="0"/>
              <a:t>Dégrader les taches organiques (protéines, amidons, graisses).</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smtClean="0"/>
              <a:t>Protéases, amylases, lipases.</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protéases.jpg"/>
          <p:cNvPicPr>
            <a:picLocks noChangeAspect="1"/>
          </p:cNvPicPr>
          <p:nvPr/>
        </p:nvPicPr>
        <p:blipFill>
          <a:blip r:embed="rId1"/>
          <a:stretch>
            <a:fillRect/>
          </a:stretch>
        </p:blipFill>
        <p:spPr>
          <a:xfrm>
            <a:off x="957264" y="3195637"/>
            <a:ext cx="2905124" cy="2295525"/>
          </a:xfrm>
          <a:prstGeom prst="rect">
            <a:avLst/>
          </a:prstGeom>
        </p:spPr>
      </p:pic>
      <p:pic>
        <p:nvPicPr>
          <p:cNvPr id="18" name="Image 17" descr="amylases 1.png"/>
          <p:cNvPicPr>
            <a:picLocks noChangeAspect="1"/>
          </p:cNvPicPr>
          <p:nvPr/>
        </p:nvPicPr>
        <p:blipFill>
          <a:blip r:embed="rId2"/>
          <a:stretch>
            <a:fillRect/>
          </a:stretch>
        </p:blipFill>
        <p:spPr>
          <a:xfrm>
            <a:off x="4514849" y="3214688"/>
            <a:ext cx="2943225" cy="2400300"/>
          </a:xfrm>
          <a:prstGeom prst="rect">
            <a:avLst/>
          </a:prstGeom>
        </p:spPr>
      </p:pic>
      <p:pic>
        <p:nvPicPr>
          <p:cNvPr id="19" name="Image 18" descr="lipases.png"/>
          <p:cNvPicPr>
            <a:picLocks noChangeAspect="1"/>
          </p:cNvPicPr>
          <p:nvPr/>
        </p:nvPicPr>
        <p:blipFill>
          <a:blip r:embed="rId3"/>
          <a:stretch>
            <a:fillRect/>
          </a:stretch>
        </p:blipFill>
        <p:spPr>
          <a:xfrm>
            <a:off x="8386762" y="3048001"/>
            <a:ext cx="2786063"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par>
                          <p:cTn id="28" fill="hold">
                            <p:stCondLst>
                              <p:cond delay="1500"/>
                            </p:stCondLst>
                            <p:childTnLst>
                              <p:par>
                                <p:cTn id="29" presetID="5"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42950"/>
            <a:ext cx="10972800" cy="674687"/>
          </a:xfrm>
        </p:spPr>
        <p:txBody>
          <a:bodyPr/>
          <a:lstStyle/>
          <a:p>
            <a:r>
              <a:rPr lang="fr-FR" sz="2800" b="1" dirty="0" smtClean="0"/>
              <a:t>3. Agents </a:t>
            </a:r>
            <a:r>
              <a:rPr lang="fr-FR" sz="2800" b="1" dirty="0" err="1" smtClean="0"/>
              <a:t>séquestrants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a:t>
            </a:r>
            <a:endParaRPr lang="fr-FR" sz="2400" b="1" dirty="0" smtClean="0"/>
          </a:p>
          <a:p>
            <a:pPr algn="ctr">
              <a:buNone/>
            </a:pPr>
            <a:r>
              <a:rPr lang="fr-FR" sz="2400" dirty="0" smtClean="0"/>
              <a:t>Adoucir l’eau en neutralisant les ions calcium et magnésium.</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smtClean="0"/>
              <a:t>Zéolites, </a:t>
            </a:r>
            <a:r>
              <a:rPr lang="fr-FR" sz="2400" dirty="0" err="1" smtClean="0"/>
              <a:t>polycarboxylates</a:t>
            </a:r>
            <a:r>
              <a:rPr lang="fr-FR" sz="2400" dirty="0" smtClean="0"/>
              <a:t>, EDTA.</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zéolites.jpg"/>
          <p:cNvPicPr>
            <a:picLocks noChangeAspect="1"/>
          </p:cNvPicPr>
          <p:nvPr/>
        </p:nvPicPr>
        <p:blipFill>
          <a:blip r:embed="rId1"/>
          <a:stretch>
            <a:fillRect/>
          </a:stretch>
        </p:blipFill>
        <p:spPr>
          <a:xfrm>
            <a:off x="1576387" y="3462337"/>
            <a:ext cx="2681288" cy="1995487"/>
          </a:xfrm>
          <a:prstGeom prst="rect">
            <a:avLst/>
          </a:prstGeom>
        </p:spPr>
      </p:pic>
      <p:pic>
        <p:nvPicPr>
          <p:cNvPr id="18" name="Image 17" descr="polycarboxylates.png"/>
          <p:cNvPicPr>
            <a:picLocks noChangeAspect="1"/>
          </p:cNvPicPr>
          <p:nvPr/>
        </p:nvPicPr>
        <p:blipFill>
          <a:blip r:embed="rId2"/>
          <a:stretch>
            <a:fillRect/>
          </a:stretch>
        </p:blipFill>
        <p:spPr>
          <a:xfrm>
            <a:off x="5000625" y="3414714"/>
            <a:ext cx="3200400" cy="1857374"/>
          </a:xfrm>
          <a:prstGeom prst="rect">
            <a:avLst/>
          </a:prstGeom>
        </p:spPr>
      </p:pic>
      <p:pic>
        <p:nvPicPr>
          <p:cNvPr id="19" name="Image 18" descr="EDTA.png"/>
          <p:cNvPicPr>
            <a:picLocks noChangeAspect="1"/>
          </p:cNvPicPr>
          <p:nvPr/>
        </p:nvPicPr>
        <p:blipFill>
          <a:blip r:embed="rId3"/>
          <a:stretch>
            <a:fillRect/>
          </a:stretch>
        </p:blipFill>
        <p:spPr>
          <a:xfrm>
            <a:off x="8729663" y="3333750"/>
            <a:ext cx="2743199" cy="1933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par>
                          <p:cTn id="28" fill="hold">
                            <p:stCondLst>
                              <p:cond delay="1500"/>
                            </p:stCondLst>
                            <p:childTnLst>
                              <p:par>
                                <p:cTn id="29" presetID="5" presetClass="entr" presetSubtype="1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heckerboard(across)">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00088"/>
            <a:ext cx="10972800" cy="717550"/>
          </a:xfrm>
        </p:spPr>
        <p:txBody>
          <a:bodyPr/>
          <a:lstStyle/>
          <a:p>
            <a:r>
              <a:rPr lang="fr-FR" sz="2800" b="1" dirty="0" smtClean="0"/>
              <a:t>4. Agents alcalins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 </a:t>
            </a:r>
            <a:endParaRPr lang="fr-FR" sz="2400" b="1" dirty="0" smtClean="0"/>
          </a:p>
          <a:p>
            <a:pPr algn="ctr">
              <a:buNone/>
            </a:pPr>
            <a:r>
              <a:rPr lang="fr-FR" sz="2400" dirty="0" smtClean="0"/>
              <a:t>Augmenter le PH pour améliorer l’efficacité des tensioactifs.</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smtClean="0"/>
              <a:t>Carbonate de sodium, silicate de sodium.</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carbonate de sodium.png"/>
          <p:cNvPicPr>
            <a:picLocks noChangeAspect="1"/>
          </p:cNvPicPr>
          <p:nvPr/>
        </p:nvPicPr>
        <p:blipFill>
          <a:blip r:embed="rId1"/>
          <a:stretch>
            <a:fillRect/>
          </a:stretch>
        </p:blipFill>
        <p:spPr>
          <a:xfrm>
            <a:off x="2171699" y="3314700"/>
            <a:ext cx="2971801" cy="2281238"/>
          </a:xfrm>
          <a:prstGeom prst="rect">
            <a:avLst/>
          </a:prstGeom>
        </p:spPr>
      </p:pic>
      <p:pic>
        <p:nvPicPr>
          <p:cNvPr id="18" name="Image 17" descr="silicate de sodium.png"/>
          <p:cNvPicPr>
            <a:picLocks noChangeAspect="1"/>
          </p:cNvPicPr>
          <p:nvPr/>
        </p:nvPicPr>
        <p:blipFill>
          <a:blip r:embed="rId2"/>
          <a:stretch>
            <a:fillRect/>
          </a:stretch>
        </p:blipFill>
        <p:spPr>
          <a:xfrm>
            <a:off x="7229475" y="3300414"/>
            <a:ext cx="3071812" cy="2143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85800"/>
            <a:ext cx="10972800" cy="731838"/>
          </a:xfrm>
        </p:spPr>
        <p:txBody>
          <a:bodyPr/>
          <a:lstStyle/>
          <a:p>
            <a:r>
              <a:rPr lang="fr-FR" sz="2800" b="1" dirty="0" smtClean="0"/>
              <a:t>5. Agents de blanchiment</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a:t>
            </a:r>
            <a:endParaRPr lang="fr-FR" sz="2400" b="1" dirty="0" smtClean="0"/>
          </a:p>
          <a:p>
            <a:pPr algn="ctr">
              <a:buNone/>
            </a:pPr>
            <a:r>
              <a:rPr lang="fr-FR" sz="2400" dirty="0" smtClean="0"/>
              <a:t>Eliminer les taches et désinfecter.</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err="1" smtClean="0"/>
              <a:t>Percarbonate</a:t>
            </a:r>
            <a:r>
              <a:rPr lang="fr-FR" sz="2400" dirty="0" smtClean="0"/>
              <a:t> de sodium, perborate de sodium.</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percarbonate de sodium.jpg"/>
          <p:cNvPicPr>
            <a:picLocks noChangeAspect="1"/>
          </p:cNvPicPr>
          <p:nvPr/>
        </p:nvPicPr>
        <p:blipFill>
          <a:blip r:embed="rId1"/>
          <a:stretch>
            <a:fillRect/>
          </a:stretch>
        </p:blipFill>
        <p:spPr>
          <a:xfrm>
            <a:off x="2666999" y="2957513"/>
            <a:ext cx="2862263" cy="2757487"/>
          </a:xfrm>
          <a:prstGeom prst="rect">
            <a:avLst/>
          </a:prstGeom>
        </p:spPr>
      </p:pic>
      <p:pic>
        <p:nvPicPr>
          <p:cNvPr id="18" name="Image 17" descr="perborate de sodium.jpg"/>
          <p:cNvPicPr>
            <a:picLocks noChangeAspect="1"/>
          </p:cNvPicPr>
          <p:nvPr/>
        </p:nvPicPr>
        <p:blipFill>
          <a:blip r:embed="rId2"/>
          <a:stretch>
            <a:fillRect/>
          </a:stretch>
        </p:blipFill>
        <p:spPr>
          <a:xfrm>
            <a:off x="7186613" y="3019426"/>
            <a:ext cx="2300288" cy="2609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71512"/>
            <a:ext cx="10972800" cy="746125"/>
          </a:xfrm>
        </p:spPr>
        <p:txBody>
          <a:bodyPr/>
          <a:lstStyle/>
          <a:p>
            <a:r>
              <a:rPr lang="fr-FR" sz="2800" b="1" dirty="0" smtClean="0"/>
              <a:t>6. Polymères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a:t>
            </a:r>
            <a:endParaRPr lang="fr-FR" sz="2400" b="1" dirty="0" smtClean="0"/>
          </a:p>
          <a:p>
            <a:pPr algn="ctr">
              <a:buNone/>
            </a:pPr>
            <a:r>
              <a:rPr lang="fr-FR" sz="2400" dirty="0" smtClean="0"/>
              <a:t>Empêcher la </a:t>
            </a:r>
            <a:r>
              <a:rPr lang="fr-FR" sz="2400" dirty="0" err="1" smtClean="0"/>
              <a:t>redéposition</a:t>
            </a:r>
            <a:r>
              <a:rPr lang="fr-FR" sz="2400" dirty="0" smtClean="0"/>
              <a:t> des salissures</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 </a:t>
            </a:r>
            <a:endParaRPr lang="fr-FR" sz="2400" b="1" dirty="0" smtClean="0"/>
          </a:p>
          <a:p>
            <a:pPr algn="ctr">
              <a:buNone/>
            </a:pPr>
            <a:r>
              <a:rPr lang="fr-FR" sz="2400" dirty="0" smtClean="0"/>
              <a:t>Polyéthylène glycol (PEG), </a:t>
            </a:r>
            <a:r>
              <a:rPr lang="fr-FR" sz="2400" dirty="0" err="1" smtClean="0"/>
              <a:t>carboxyméthylcellulose</a:t>
            </a:r>
            <a:r>
              <a:rPr lang="fr-FR" sz="2400" dirty="0" smtClean="0"/>
              <a:t> (CMC)</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PEG.png"/>
          <p:cNvPicPr>
            <a:picLocks noChangeAspect="1"/>
          </p:cNvPicPr>
          <p:nvPr/>
        </p:nvPicPr>
        <p:blipFill>
          <a:blip r:embed="rId1"/>
          <a:stretch>
            <a:fillRect/>
          </a:stretch>
        </p:blipFill>
        <p:spPr>
          <a:xfrm>
            <a:off x="1514474" y="3471864"/>
            <a:ext cx="3586163" cy="1785936"/>
          </a:xfrm>
          <a:prstGeom prst="rect">
            <a:avLst/>
          </a:prstGeom>
        </p:spPr>
      </p:pic>
      <p:pic>
        <p:nvPicPr>
          <p:cNvPr id="18" name="Image 17" descr="CMC.png"/>
          <p:cNvPicPr>
            <a:picLocks noChangeAspect="1"/>
          </p:cNvPicPr>
          <p:nvPr/>
        </p:nvPicPr>
        <p:blipFill>
          <a:blip r:embed="rId2"/>
          <a:stretch>
            <a:fillRect/>
          </a:stretch>
        </p:blipFill>
        <p:spPr>
          <a:xfrm>
            <a:off x="6843714" y="3314699"/>
            <a:ext cx="3319462" cy="2085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728663"/>
            <a:ext cx="10972800" cy="688974"/>
          </a:xfrm>
        </p:spPr>
        <p:txBody>
          <a:bodyPr/>
          <a:lstStyle/>
          <a:p>
            <a:r>
              <a:rPr lang="fr-FR" sz="2800" b="1" dirty="0" smtClean="0"/>
              <a:t>7. Parfums et agents sensoriels</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a:t>
            </a:r>
            <a:endParaRPr lang="fr-FR" sz="2400" b="1" dirty="0" smtClean="0"/>
          </a:p>
          <a:p>
            <a:pPr algn="ctr">
              <a:buNone/>
            </a:pPr>
            <a:r>
              <a:rPr lang="fr-FR" sz="2400" dirty="0" smtClean="0"/>
              <a:t>Apporter une odeur agréable et une sensation de fraîcheur.</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smtClean="0"/>
              <a:t>Huiles essentielles, composés aromatiques.</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8"/>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4" name="Organigramme : Opération manuelle 13"/>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6" name="Organigramme : Données 15"/>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Données 16"/>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3" name="Connecteur droit 12"/>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8" name="Image 17" descr="composés aromatiques.jpg"/>
          <p:cNvPicPr>
            <a:picLocks noChangeAspect="1"/>
          </p:cNvPicPr>
          <p:nvPr/>
        </p:nvPicPr>
        <p:blipFill>
          <a:blip r:embed="rId1"/>
          <a:stretch>
            <a:fillRect/>
          </a:stretch>
        </p:blipFill>
        <p:spPr>
          <a:xfrm>
            <a:off x="7286625" y="3271839"/>
            <a:ext cx="2590800" cy="2471736"/>
          </a:xfrm>
          <a:prstGeom prst="rect">
            <a:avLst/>
          </a:prstGeom>
        </p:spPr>
      </p:pic>
      <p:pic>
        <p:nvPicPr>
          <p:cNvPr id="19" name="Image 18" descr="huiles essentielles.jpg"/>
          <p:cNvPicPr>
            <a:picLocks noChangeAspect="1"/>
          </p:cNvPicPr>
          <p:nvPr/>
        </p:nvPicPr>
        <p:blipFill>
          <a:blip r:embed="rId2"/>
          <a:stretch>
            <a:fillRect/>
          </a:stretch>
        </p:blipFill>
        <p:spPr>
          <a:xfrm>
            <a:off x="2257426" y="3471863"/>
            <a:ext cx="3143250" cy="2143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childTnLst>
                          </p:cTn>
                        </p:par>
                        <p:par>
                          <p:cTn id="24" fill="hold">
                            <p:stCondLst>
                              <p:cond delay="1000"/>
                            </p:stCondLst>
                            <p:childTnLst>
                              <p:par>
                                <p:cTn id="25" presetID="5"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657224"/>
            <a:ext cx="10972800" cy="760413"/>
          </a:xfrm>
        </p:spPr>
        <p:txBody>
          <a:bodyPr/>
          <a:lstStyle/>
          <a:p>
            <a:r>
              <a:rPr lang="fr-FR" sz="2800" b="1" dirty="0" smtClean="0"/>
              <a:t>8. Agents de remplissage</a:t>
            </a:r>
            <a:endParaRPr lang="fr-FR" sz="2800" b="1" dirty="0"/>
          </a:p>
        </p:txBody>
      </p:sp>
      <p:sp>
        <p:nvSpPr>
          <p:cNvPr id="3" name="Espace réservé du contenu 2"/>
          <p:cNvSpPr>
            <a:spLocks noGrp="1"/>
          </p:cNvSpPr>
          <p:nvPr>
            <p:ph sz="half" idx="1"/>
          </p:nvPr>
        </p:nvSpPr>
        <p:spPr/>
        <p:txBody>
          <a:bodyPr/>
          <a:lstStyle/>
          <a:p>
            <a:pPr algn="ctr">
              <a:buNone/>
            </a:pPr>
            <a:r>
              <a:rPr lang="fr-FR" sz="2400" b="1" dirty="0" smtClean="0"/>
              <a:t>Rôle:</a:t>
            </a:r>
            <a:endParaRPr lang="fr-FR" sz="2400" b="1" dirty="0" smtClean="0"/>
          </a:p>
          <a:p>
            <a:pPr algn="ctr">
              <a:buNone/>
            </a:pPr>
            <a:r>
              <a:rPr lang="fr-FR" sz="2400" dirty="0" smtClean="0"/>
              <a:t>Faciliter le dosage et stabiliser la formule</a:t>
            </a:r>
            <a:endParaRPr lang="fr-FR" sz="2400" dirty="0"/>
          </a:p>
        </p:txBody>
      </p:sp>
      <p:sp>
        <p:nvSpPr>
          <p:cNvPr id="4" name="Espace réservé du contenu 3"/>
          <p:cNvSpPr>
            <a:spLocks noGrp="1"/>
          </p:cNvSpPr>
          <p:nvPr>
            <p:ph sz="half" idx="2"/>
          </p:nvPr>
        </p:nvSpPr>
        <p:spPr/>
        <p:txBody>
          <a:bodyPr/>
          <a:lstStyle/>
          <a:p>
            <a:pPr algn="ctr">
              <a:buNone/>
            </a:pPr>
            <a:r>
              <a:rPr lang="fr-FR" sz="2400" b="1" dirty="0" smtClean="0"/>
              <a:t>Exemples:</a:t>
            </a:r>
            <a:endParaRPr lang="fr-FR" sz="2400" b="1" dirty="0" smtClean="0"/>
          </a:p>
          <a:p>
            <a:pPr algn="ctr">
              <a:buNone/>
            </a:pPr>
            <a:r>
              <a:rPr lang="fr-FR" sz="2400" dirty="0" smtClean="0"/>
              <a:t>Sulfate de sodium</a:t>
            </a:r>
            <a:endParaRPr lang="fr-FR" sz="2400" dirty="0"/>
          </a:p>
        </p:txBody>
      </p:sp>
      <p:sp>
        <p:nvSpPr>
          <p:cNvPr id="7" name="Espace réservé du numéro de diapositive 6"/>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5" name="Groupe 7"/>
          <p:cNvGrpSpPr/>
          <p:nvPr/>
        </p:nvGrpSpPr>
        <p:grpSpPr>
          <a:xfrm>
            <a:off x="-1557662" y="0"/>
            <a:ext cx="11255288" cy="583324"/>
            <a:chOff x="-1564980" y="-39416"/>
            <a:chExt cx="11255288" cy="583324"/>
          </a:xfrm>
        </p:grpSpPr>
        <p:grpSp>
          <p:nvGrpSpPr>
            <p:cNvPr id="6" name="Groupe 22"/>
            <p:cNvGrpSpPr/>
            <p:nvPr/>
          </p:nvGrpSpPr>
          <p:grpSpPr>
            <a:xfrm>
              <a:off x="-1564980" y="-39416"/>
              <a:ext cx="10451226" cy="583324"/>
              <a:chOff x="-1344409" y="-39416"/>
              <a:chExt cx="10451226" cy="583324"/>
            </a:xfrm>
          </p:grpSpPr>
          <p:grpSp>
            <p:nvGrpSpPr>
              <p:cNvPr id="8" name="Groupe 24"/>
              <p:cNvGrpSpPr/>
              <p:nvPr/>
            </p:nvGrpSpPr>
            <p:grpSpPr>
              <a:xfrm>
                <a:off x="-1344409" y="-39416"/>
                <a:ext cx="4232126" cy="583324"/>
                <a:chOff x="-1344409" y="-39416"/>
                <a:chExt cx="4232126" cy="583324"/>
              </a:xfrm>
            </p:grpSpPr>
            <p:sp>
              <p:nvSpPr>
                <p:cNvPr id="13" name="Organigramme : Opération manuelle 12"/>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27"/>
                <p:cNvGrpSpPr/>
                <p:nvPr/>
              </p:nvGrpSpPr>
              <p:grpSpPr>
                <a:xfrm>
                  <a:off x="545430" y="-2"/>
                  <a:ext cx="2342287" cy="536027"/>
                  <a:chOff x="545430" y="-2"/>
                  <a:chExt cx="2342287" cy="536027"/>
                </a:xfrm>
              </p:grpSpPr>
              <p:sp>
                <p:nvSpPr>
                  <p:cNvPr id="15" name="Organigramme : Données 14"/>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Données 15"/>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2" name="Connecteur droit 11"/>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7" name="Image 16" descr="sulfate de sodium.png"/>
          <p:cNvPicPr>
            <a:picLocks noChangeAspect="1"/>
          </p:cNvPicPr>
          <p:nvPr/>
        </p:nvPicPr>
        <p:blipFill>
          <a:blip r:embed="rId1"/>
          <a:stretch>
            <a:fillRect/>
          </a:stretch>
        </p:blipFill>
        <p:spPr>
          <a:xfrm>
            <a:off x="4300538" y="3271838"/>
            <a:ext cx="4286250" cy="2228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heckerboard(across)">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450" y="942975"/>
            <a:ext cx="10972800" cy="4525963"/>
          </a:xfrm>
        </p:spPr>
        <p:txBody>
          <a:bodyPr/>
          <a:lstStyle/>
          <a:p>
            <a:pPr algn="just">
              <a:buFont typeface="Wingdings" panose="05000000000000000000" pitchFamily="2" charset="2"/>
              <a:buChar char="q"/>
            </a:pPr>
            <a:r>
              <a:rPr lang="fr-FR" sz="2400" dirty="0" smtClean="0"/>
              <a:t> Chaque ingrédient est utilisé à des proportions spécifiques selon le type de détergent (poudre, liquide, capsules) et les besoins des consommateurs.</a:t>
            </a:r>
            <a:endParaRPr lang="fr-FR" sz="2400" dirty="0"/>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2" name="Groupe 6"/>
          <p:cNvGrpSpPr/>
          <p:nvPr/>
        </p:nvGrpSpPr>
        <p:grpSpPr>
          <a:xfrm>
            <a:off x="-1557662" y="0"/>
            <a:ext cx="11255288" cy="583324"/>
            <a:chOff x="-1564980" y="-39416"/>
            <a:chExt cx="11255288" cy="583324"/>
          </a:xfrm>
        </p:grpSpPr>
        <p:grpSp>
          <p:nvGrpSpPr>
            <p:cNvPr id="4" name="Groupe 22"/>
            <p:cNvGrpSpPr/>
            <p:nvPr/>
          </p:nvGrpSpPr>
          <p:grpSpPr>
            <a:xfrm>
              <a:off x="-1564980" y="-39416"/>
              <a:ext cx="10451226" cy="583324"/>
              <a:chOff x="-1344409" y="-39416"/>
              <a:chExt cx="10451226" cy="583324"/>
            </a:xfrm>
          </p:grpSpPr>
          <p:grpSp>
            <p:nvGrpSpPr>
              <p:cNvPr id="5" name="Groupe 24"/>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 name="Groupe 27"/>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847365"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Formulation des détergents </a:t>
              </a:r>
              <a:endParaRPr lang="fr-FR" sz="2800" dirty="0">
                <a:solidFill>
                  <a:srgbClr val="33380E"/>
                </a:solidFill>
                <a:latin typeface="Rockwell" panose="02060603020205020403" pitchFamily="18" charset="0"/>
              </a:endParaRPr>
            </a:p>
          </p:txBody>
        </p:sp>
      </p:grpSp>
      <p:pic>
        <p:nvPicPr>
          <p:cNvPr id="16" name="Image 15" descr="photo_5936144222325424792_x (1).jpg"/>
          <p:cNvPicPr>
            <a:picLocks noChangeAspect="1"/>
          </p:cNvPicPr>
          <p:nvPr/>
        </p:nvPicPr>
        <p:blipFill>
          <a:blip r:embed="rId1"/>
          <a:stretch>
            <a:fillRect/>
          </a:stretch>
        </p:blipFill>
        <p:spPr>
          <a:xfrm>
            <a:off x="2366963" y="2157413"/>
            <a:ext cx="74295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2209800" y="1238009"/>
            <a:ext cx="7472897" cy="4428344"/>
            <a:chOff x="2020342" y="1867049"/>
            <a:chExt cx="8436053" cy="5037596"/>
          </a:xfrm>
        </p:grpSpPr>
        <p:grpSp>
          <p:nvGrpSpPr>
            <p:cNvPr id="21" name="Groupe 20"/>
            <p:cNvGrpSpPr/>
            <p:nvPr/>
          </p:nvGrpSpPr>
          <p:grpSpPr>
            <a:xfrm>
              <a:off x="2139165" y="1867049"/>
              <a:ext cx="8316136" cy="2254945"/>
              <a:chOff x="2301312" y="1335028"/>
              <a:chExt cx="8316136" cy="2254945"/>
            </a:xfrm>
          </p:grpSpPr>
          <p:grpSp>
            <p:nvGrpSpPr>
              <p:cNvPr id="36" name="Groupe 35"/>
              <p:cNvGrpSpPr/>
              <p:nvPr/>
            </p:nvGrpSpPr>
            <p:grpSpPr>
              <a:xfrm>
                <a:off x="2301312" y="1335028"/>
                <a:ext cx="8316136" cy="2254945"/>
                <a:chOff x="2301312" y="1335028"/>
                <a:chExt cx="8316136" cy="2254945"/>
              </a:xfrm>
            </p:grpSpPr>
            <p:grpSp>
              <p:nvGrpSpPr>
                <p:cNvPr id="38" name="Groupe 37"/>
                <p:cNvGrpSpPr/>
                <p:nvPr/>
              </p:nvGrpSpPr>
              <p:grpSpPr>
                <a:xfrm>
                  <a:off x="2301312" y="1335028"/>
                  <a:ext cx="8316136" cy="2254945"/>
                  <a:chOff x="2839194" y="3415994"/>
                  <a:chExt cx="8316136" cy="2254945"/>
                </a:xfrm>
              </p:grpSpPr>
              <p:sp>
                <p:nvSpPr>
                  <p:cNvPr id="42" name="Rectangle à coins arrondis 134"/>
                  <p:cNvSpPr/>
                  <p:nvPr/>
                </p:nvSpPr>
                <p:spPr>
                  <a:xfrm>
                    <a:off x="3862200" y="3415994"/>
                    <a:ext cx="6120000" cy="1440000"/>
                  </a:xfrm>
                  <a:prstGeom prst="roundRect">
                    <a:avLst>
                      <a:gd name="adj" fmla="val 50000"/>
                    </a:avLst>
                  </a:prstGeom>
                  <a:noFill/>
                  <a:ln w="101600">
                    <a:solidFill>
                      <a:srgbClr val="62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2839194" y="3958605"/>
                    <a:ext cx="8316136" cy="171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Rectangle à coins arrondis 6"/>
                <p:cNvSpPr/>
                <p:nvPr/>
              </p:nvSpPr>
              <p:spPr>
                <a:xfrm>
                  <a:off x="3453919" y="1530299"/>
                  <a:ext cx="5860797" cy="1008000"/>
                </a:xfrm>
                <a:prstGeom prst="roundRect">
                  <a:avLst>
                    <a:gd name="adj" fmla="val 50000"/>
                  </a:avLst>
                </a:prstGeom>
                <a:solidFill>
                  <a:srgbClr val="626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latin typeface="Times New Roman" panose="02020603050405020304" pitchFamily="18" charset="0"/>
                      <a:cs typeface="Times New Roman" panose="02020603050405020304" pitchFamily="18" charset="0"/>
                    </a:rPr>
                    <a:t>Les savons </a:t>
                  </a:r>
                  <a:endParaRPr lang="fr-FR" sz="3600" b="1" dirty="0">
                    <a:latin typeface="Times New Roman" panose="02020603050405020304" pitchFamily="18" charset="0"/>
                    <a:cs typeface="Times New Roman" panose="02020603050405020304" pitchFamily="18" charset="0"/>
                  </a:endParaRPr>
                </a:p>
              </p:txBody>
            </p:sp>
            <p:sp>
              <p:nvSpPr>
                <p:cNvPr id="40" name="Ellipse 39"/>
                <p:cNvSpPr/>
                <p:nvPr/>
              </p:nvSpPr>
              <p:spPr>
                <a:xfrm>
                  <a:off x="3193192" y="1945450"/>
                  <a:ext cx="252000" cy="251012"/>
                </a:xfrm>
                <a:prstGeom prst="ellipse">
                  <a:avLst/>
                </a:prstGeom>
                <a:solidFill>
                  <a:srgbClr val="626B1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9327045" y="1944224"/>
                  <a:ext cx="252000" cy="251012"/>
                </a:xfrm>
                <a:prstGeom prst="ellipse">
                  <a:avLst/>
                </a:prstGeom>
                <a:solidFill>
                  <a:srgbClr val="626B1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7" name="Parenthèse fermante 36"/>
              <p:cNvSpPr/>
              <p:nvPr/>
            </p:nvSpPr>
            <p:spPr>
              <a:xfrm rot="5400000">
                <a:off x="6060318" y="-696365"/>
                <a:ext cx="648000" cy="6120002"/>
              </a:xfrm>
              <a:prstGeom prst="rightBracket">
                <a:avLst>
                  <a:gd name="adj" fmla="val 128120"/>
                </a:avLst>
              </a:prstGeom>
              <a:ln w="19050">
                <a:solidFill>
                  <a:srgbClr val="626B1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2" name="Groupe 21"/>
            <p:cNvGrpSpPr/>
            <p:nvPr/>
          </p:nvGrpSpPr>
          <p:grpSpPr>
            <a:xfrm>
              <a:off x="8088418" y="4027856"/>
              <a:ext cx="2367977" cy="2876789"/>
              <a:chOff x="8000217" y="3797877"/>
              <a:chExt cx="2367977" cy="2876789"/>
            </a:xfrm>
          </p:grpSpPr>
          <p:grpSp>
            <p:nvGrpSpPr>
              <p:cNvPr id="31" name="Groupe 30"/>
              <p:cNvGrpSpPr/>
              <p:nvPr/>
            </p:nvGrpSpPr>
            <p:grpSpPr>
              <a:xfrm>
                <a:off x="8028194" y="3797877"/>
                <a:ext cx="2340000" cy="2876789"/>
                <a:chOff x="5011557" y="3510770"/>
                <a:chExt cx="2340000" cy="2876789"/>
              </a:xfrm>
            </p:grpSpPr>
            <p:sp>
              <p:nvSpPr>
                <p:cNvPr id="34" name="Ellipse 33"/>
                <p:cNvSpPr/>
                <p:nvPr/>
              </p:nvSpPr>
              <p:spPr>
                <a:xfrm>
                  <a:off x="5011557" y="3510770"/>
                  <a:ext cx="2340000" cy="2340000"/>
                </a:xfrm>
                <a:prstGeom prst="ellipse">
                  <a:avLst/>
                </a:prstGeom>
                <a:noFill/>
                <a:ln w="762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Délai 34"/>
                <p:cNvSpPr/>
                <p:nvPr/>
              </p:nvSpPr>
              <p:spPr>
                <a:xfrm rot="18904080" flipH="1">
                  <a:off x="5109013" y="3797787"/>
                  <a:ext cx="1423583" cy="258977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llipse 31"/>
              <p:cNvSpPr/>
              <p:nvPr/>
            </p:nvSpPr>
            <p:spPr>
              <a:xfrm>
                <a:off x="8095886" y="3923424"/>
                <a:ext cx="2160000" cy="216000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smtClean="0">
                    <a:solidFill>
                      <a:schemeClr val="tx1"/>
                    </a:solidFill>
                    <a:latin typeface="Times New Roman" panose="02020603050405020304" pitchFamily="18" charset="0"/>
                    <a:cs typeface="Times New Roman" panose="02020603050405020304" pitchFamily="18" charset="0"/>
                  </a:rPr>
                  <a:t>Solides </a:t>
                </a:r>
                <a:endParaRPr lang="fr-FR" sz="2300" b="1" dirty="0">
                  <a:solidFill>
                    <a:schemeClr val="tx1"/>
                  </a:solidFill>
                  <a:latin typeface="Times New Roman" panose="02020603050405020304" pitchFamily="18" charset="0"/>
                  <a:cs typeface="Times New Roman" panose="02020603050405020304" pitchFamily="18" charset="0"/>
                </a:endParaRPr>
              </a:p>
            </p:txBody>
          </p:sp>
          <p:sp>
            <p:nvSpPr>
              <p:cNvPr id="33" name="Arc 32"/>
              <p:cNvSpPr/>
              <p:nvPr/>
            </p:nvSpPr>
            <p:spPr>
              <a:xfrm rot="19290697" flipH="1">
                <a:off x="8000217" y="3834272"/>
                <a:ext cx="2340000" cy="2340000"/>
              </a:xfrm>
              <a:prstGeom prst="arc">
                <a:avLst>
                  <a:gd name="adj1" fmla="val 15958529"/>
                  <a:gd name="adj2" fmla="val 6418905"/>
                </a:avLst>
              </a:prstGeom>
              <a:ln w="19050">
                <a:solidFill>
                  <a:srgbClr val="9DA3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3" name="Groupe 22"/>
            <p:cNvGrpSpPr/>
            <p:nvPr/>
          </p:nvGrpSpPr>
          <p:grpSpPr>
            <a:xfrm>
              <a:off x="2020342" y="3499194"/>
              <a:ext cx="2340000" cy="2876789"/>
              <a:chOff x="2009309" y="3293891"/>
              <a:chExt cx="2340000" cy="2876789"/>
            </a:xfrm>
          </p:grpSpPr>
          <p:grpSp>
            <p:nvGrpSpPr>
              <p:cNvPr id="26" name="Groupe 25"/>
              <p:cNvGrpSpPr/>
              <p:nvPr/>
            </p:nvGrpSpPr>
            <p:grpSpPr>
              <a:xfrm rot="11247895">
                <a:off x="2009309" y="3293891"/>
                <a:ext cx="2340000" cy="2876789"/>
                <a:chOff x="5011558" y="3510770"/>
                <a:chExt cx="2340000" cy="2876789"/>
              </a:xfrm>
            </p:grpSpPr>
            <p:sp>
              <p:nvSpPr>
                <p:cNvPr id="29" name="Ellipse 28"/>
                <p:cNvSpPr/>
                <p:nvPr/>
              </p:nvSpPr>
              <p:spPr>
                <a:xfrm>
                  <a:off x="5011558" y="3510770"/>
                  <a:ext cx="2340000" cy="2340000"/>
                </a:xfrm>
                <a:prstGeom prst="ellipse">
                  <a:avLst/>
                </a:prstGeom>
                <a:noFill/>
                <a:ln w="76200">
                  <a:solidFill>
                    <a:srgbClr val="8C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Délai 29"/>
                <p:cNvSpPr/>
                <p:nvPr/>
              </p:nvSpPr>
              <p:spPr>
                <a:xfrm rot="18904080" flipH="1">
                  <a:off x="5109014" y="3797787"/>
                  <a:ext cx="1423583" cy="258977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Ellipse 26"/>
              <p:cNvSpPr/>
              <p:nvPr/>
            </p:nvSpPr>
            <p:spPr>
              <a:xfrm>
                <a:off x="2102023" y="3881843"/>
                <a:ext cx="2160000" cy="2160000"/>
              </a:xfrm>
              <a:prstGeom prst="ellipse">
                <a:avLst/>
              </a:prstGeom>
              <a:solidFill>
                <a:srgbClr val="8C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smtClean="0">
                    <a:solidFill>
                      <a:schemeClr val="tx1"/>
                    </a:solidFill>
                    <a:latin typeface="Times New Roman" panose="02020603050405020304" pitchFamily="18" charset="0"/>
                    <a:cs typeface="Times New Roman" panose="02020603050405020304" pitchFamily="18" charset="0"/>
                  </a:rPr>
                  <a:t>Liquides</a:t>
                </a:r>
                <a:endParaRPr lang="fr-FR" sz="2300" b="1" dirty="0">
                  <a:solidFill>
                    <a:schemeClr val="tx1"/>
                  </a:solidFill>
                  <a:latin typeface="Times New Roman" panose="02020603050405020304" pitchFamily="18" charset="0"/>
                  <a:cs typeface="Times New Roman" panose="02020603050405020304" pitchFamily="18" charset="0"/>
                </a:endParaRPr>
              </a:p>
            </p:txBody>
          </p:sp>
          <p:sp>
            <p:nvSpPr>
              <p:cNvPr id="28" name="Arc 27"/>
              <p:cNvSpPr/>
              <p:nvPr/>
            </p:nvSpPr>
            <p:spPr>
              <a:xfrm rot="8945007" flipH="1">
                <a:off x="2009309" y="3796878"/>
                <a:ext cx="2340000" cy="2340000"/>
              </a:xfrm>
              <a:prstGeom prst="arc">
                <a:avLst>
                  <a:gd name="adj1" fmla="val 15958529"/>
                  <a:gd name="adj2" fmla="val 6418905"/>
                </a:avLst>
              </a:prstGeom>
              <a:ln w="19050">
                <a:solidFill>
                  <a:srgbClr val="9DA3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24" name="Connecteur en angle 22"/>
            <p:cNvCxnSpPr/>
            <p:nvPr/>
          </p:nvCxnSpPr>
          <p:spPr>
            <a:xfrm rot="16200000" flipH="1">
              <a:off x="7630396" y="2347898"/>
              <a:ext cx="504000" cy="2808000"/>
            </a:xfrm>
            <a:prstGeom prst="bentConnector3">
              <a:avLst>
                <a:gd name="adj1" fmla="val 13934"/>
              </a:avLst>
            </a:prstGeom>
            <a:ln w="12700">
              <a:solidFill>
                <a:srgbClr val="626B1A"/>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Connecteur en angle 145"/>
            <p:cNvCxnSpPr/>
            <p:nvPr/>
          </p:nvCxnSpPr>
          <p:spPr>
            <a:xfrm rot="5400000">
              <a:off x="4366800" y="2348622"/>
              <a:ext cx="504000" cy="2808000"/>
            </a:xfrm>
            <a:prstGeom prst="bentConnector3">
              <a:avLst>
                <a:gd name="adj1" fmla="val 13934"/>
              </a:avLst>
            </a:prstGeom>
            <a:ln w="12700">
              <a:solidFill>
                <a:srgbClr val="626B1A"/>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51" name="Espace réservé du numéro de diapositive 50"/>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53" name="Rectangle 52"/>
          <p:cNvSpPr/>
          <p:nvPr/>
        </p:nvSpPr>
        <p:spPr>
          <a:xfrm>
            <a:off x="200952" y="5474458"/>
            <a:ext cx="5192178" cy="706755"/>
          </a:xfrm>
          <a:prstGeom prst="rect">
            <a:avLst/>
          </a:prstGeom>
        </p:spPr>
        <p:txBody>
          <a:bodyPr wrap="square">
            <a:spAutoFit/>
          </a:bodyPr>
          <a:lstStyle/>
          <a:p>
            <a:r>
              <a:rPr lang="en-US" sz="2000" dirty="0" smtClean="0">
                <a:latin typeface="Times New Roman" panose="02020603050405020304" pitchFamily="18" charset="0"/>
                <a:ea typeface="Times New Roman" panose="02020603050405020304" pitchFamily="18" charset="0"/>
              </a:rPr>
              <a:t>Produit </a:t>
            </a:r>
            <a:r>
              <a:rPr lang="en-US" sz="2000" dirty="0">
                <a:latin typeface="Times New Roman" panose="02020603050405020304" pitchFamily="18" charset="0"/>
                <a:ea typeface="Times New Roman" panose="02020603050405020304" pitchFamily="18" charset="0"/>
              </a:rPr>
              <a:t>à partir de l’hydroxyde de potassium et (un mélange) de Corps </a:t>
            </a:r>
            <a:r>
              <a:rPr lang="en-US" sz="2000" dirty="0" smtClean="0">
                <a:latin typeface="Times New Roman" panose="02020603050405020304" pitchFamily="18" charset="0"/>
                <a:ea typeface="Times New Roman" panose="02020603050405020304" pitchFamily="18" charset="0"/>
              </a:rPr>
              <a:t>gras.</a:t>
            </a:r>
            <a:endParaRPr lang="en-US" sz="2000" dirty="0" smtClean="0">
              <a:latin typeface="Times New Roman" panose="02020603050405020304" pitchFamily="18" charset="0"/>
              <a:ea typeface="Times New Roman" panose="02020603050405020304" pitchFamily="18" charset="0"/>
            </a:endParaRPr>
          </a:p>
        </p:txBody>
      </p:sp>
      <p:sp>
        <p:nvSpPr>
          <p:cNvPr id="54" name="Rectangle 53"/>
          <p:cNvSpPr/>
          <p:nvPr/>
        </p:nvSpPr>
        <p:spPr>
          <a:xfrm>
            <a:off x="6301666" y="5506196"/>
            <a:ext cx="5754087" cy="706755"/>
          </a:xfrm>
          <a:prstGeom prst="rect">
            <a:avLst/>
          </a:prstGeom>
        </p:spPr>
        <p:txBody>
          <a:bodyPr wrap="square">
            <a:spAutoFit/>
          </a:bodyPr>
          <a:lstStyle/>
          <a:p>
            <a:r>
              <a:rPr lang="en-US" sz="2000" dirty="0" smtClean="0">
                <a:latin typeface="Times New Roman" panose="02020603050405020304" pitchFamily="18" charset="0"/>
                <a:ea typeface="Times New Roman" panose="02020603050405020304" pitchFamily="18" charset="0"/>
              </a:rPr>
              <a:t>Produit </a:t>
            </a:r>
            <a:r>
              <a:rPr lang="en-US" sz="2000" dirty="0">
                <a:latin typeface="Times New Roman" panose="02020603050405020304" pitchFamily="18" charset="0"/>
                <a:ea typeface="Times New Roman" panose="02020603050405020304" pitchFamily="18" charset="0"/>
              </a:rPr>
              <a:t>à partir de </a:t>
            </a:r>
            <a:r>
              <a:rPr lang="en-US" sz="2000" dirty="0" smtClean="0">
                <a:latin typeface="Times New Roman" panose="02020603050405020304" pitchFamily="18" charset="0"/>
                <a:ea typeface="Times New Roman" panose="02020603050405020304" pitchFamily="18" charset="0"/>
              </a:rPr>
              <a:t>l’hydroxyde de </a:t>
            </a:r>
            <a:r>
              <a:rPr lang="en-US" sz="2000" dirty="0" err="1" smtClean="0">
                <a:latin typeface="Times New Roman" panose="02020603050405020304" pitchFamily="18" charset="0"/>
                <a:ea typeface="Times New Roman" panose="02020603050405020304" pitchFamily="18" charset="0"/>
              </a:rPr>
              <a:t>soduim</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et (un mélange) des corps gras. </a:t>
            </a:r>
            <a:endParaRPr lang="en-US" sz="2000" dirty="0">
              <a:latin typeface="Times New Roman" panose="02020603050405020304" pitchFamily="18" charset="0"/>
              <a:ea typeface="Times New Roman" panose="02020603050405020304" pitchFamily="18" charset="0"/>
            </a:endParaRPr>
          </a:p>
        </p:txBody>
      </p:sp>
      <p:pic>
        <p:nvPicPr>
          <p:cNvPr id="55" name="Image 54"/>
          <p:cNvPicPr>
            <a:picLocks noChangeAspect="1"/>
          </p:cNvPicPr>
          <p:nvPr/>
        </p:nvPicPr>
        <p:blipFill>
          <a:blip r:embed="rId1"/>
          <a:stretch>
            <a:fillRect/>
          </a:stretch>
        </p:blipFill>
        <p:spPr>
          <a:xfrm>
            <a:off x="4779818" y="2951019"/>
            <a:ext cx="2230581" cy="2198118"/>
          </a:xfrm>
          <a:prstGeom prst="rect">
            <a:avLst/>
          </a:prstGeom>
        </p:spPr>
      </p:pic>
      <p:grpSp>
        <p:nvGrpSpPr>
          <p:cNvPr id="44" name="Groupe 43"/>
          <p:cNvGrpSpPr/>
          <p:nvPr/>
        </p:nvGrpSpPr>
        <p:grpSpPr>
          <a:xfrm>
            <a:off x="-1557662" y="0"/>
            <a:ext cx="11698216" cy="583324"/>
            <a:chOff x="-1564980" y="-39416"/>
            <a:chExt cx="11698216" cy="583324"/>
          </a:xfrm>
        </p:grpSpPr>
        <p:grpSp>
          <p:nvGrpSpPr>
            <p:cNvPr id="45" name="Groupe 44"/>
            <p:cNvGrpSpPr/>
            <p:nvPr/>
          </p:nvGrpSpPr>
          <p:grpSpPr>
            <a:xfrm>
              <a:off x="-1564980" y="-39416"/>
              <a:ext cx="10451226" cy="583324"/>
              <a:chOff x="-1344409" y="-39416"/>
              <a:chExt cx="10451226" cy="583324"/>
            </a:xfrm>
          </p:grpSpPr>
          <p:grpSp>
            <p:nvGrpSpPr>
              <p:cNvPr id="47" name="Groupe 46"/>
              <p:cNvGrpSpPr/>
              <p:nvPr/>
            </p:nvGrpSpPr>
            <p:grpSpPr>
              <a:xfrm>
                <a:off x="-1344409" y="-39416"/>
                <a:ext cx="4232126" cy="583324"/>
                <a:chOff x="-1344409" y="-39416"/>
                <a:chExt cx="4232126" cy="583324"/>
              </a:xfrm>
            </p:grpSpPr>
            <p:sp>
              <p:nvSpPr>
                <p:cNvPr id="56" name="Organigramme : Opération manuelle 55"/>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57" name="Groupe 56"/>
                <p:cNvGrpSpPr/>
                <p:nvPr/>
              </p:nvGrpSpPr>
              <p:grpSpPr>
                <a:xfrm>
                  <a:off x="545430" y="-2"/>
                  <a:ext cx="2342287" cy="536027"/>
                  <a:chOff x="545430" y="-2"/>
                  <a:chExt cx="2342287" cy="536027"/>
                </a:xfrm>
              </p:grpSpPr>
              <p:sp>
                <p:nvSpPr>
                  <p:cNvPr id="58" name="Organigramme : Données 57"/>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Organigramme : Données 58"/>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48" name="Connecteur droit 47"/>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a:xfrm>
              <a:off x="1290293"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Généralités sur les savons et détergents  </a:t>
              </a:r>
              <a:endParaRPr lang="fr-FR" sz="2800" dirty="0">
                <a:solidFill>
                  <a:srgbClr val="33380E"/>
                </a:solidFill>
                <a:latin typeface="Rockwell" panose="02060603020205020403" pitchFamily="18" charset="0"/>
              </a:endParaRPr>
            </a:p>
          </p:txBody>
        </p:sp>
      </p:grpSp>
      <p:sp>
        <p:nvSpPr>
          <p:cNvPr id="2" name="Rectangle 1"/>
          <p:cNvSpPr/>
          <p:nvPr/>
        </p:nvSpPr>
        <p:spPr>
          <a:xfrm>
            <a:off x="401970" y="707967"/>
            <a:ext cx="6504940" cy="46037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Les savons se classent en deux grandes </a:t>
            </a:r>
            <a:r>
              <a:rPr lang="en-US" sz="2400" dirty="0" smtClean="0">
                <a:latin typeface="Times New Roman" panose="02020603050405020304" pitchFamily="18" charset="0"/>
                <a:ea typeface="Times New Roman" panose="02020603050405020304" pitchFamily="18" charset="0"/>
              </a:rPr>
              <a:t>catégories:  </a:t>
            </a:r>
            <a:endParaRPr lang="en-US" sz="2400" dirty="0" smtClean="0">
              <a:latin typeface="Times New Roman" panose="02020603050405020304" pitchFamily="18" charset="0"/>
              <a:ea typeface="Times New Roman" panose="02020603050405020304" pitchFamily="18" charset="0"/>
            </a:endParaRPr>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lgn="l"/>
            <a:fld id="{97E98EE1-2540-4F82-BCC8-4459FCADBC8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6" name="ZoneTexte 15"/>
          <p:cNvSpPr txBox="1"/>
          <p:nvPr/>
        </p:nvSpPr>
        <p:spPr>
          <a:xfrm>
            <a:off x="1290294" y="-55311"/>
            <a:ext cx="6274676"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 </a:t>
            </a:r>
            <a:endParaRPr lang="fr-FR" sz="2800" dirty="0">
              <a:solidFill>
                <a:srgbClr val="33380E"/>
              </a:solidFill>
              <a:latin typeface="Rockwell" panose="02060603020205020403" pitchFamily="18" charset="0"/>
            </a:endParaRPr>
          </a:p>
        </p:txBody>
      </p:sp>
      <p:grpSp>
        <p:nvGrpSpPr>
          <p:cNvPr id="42" name="Groupe 41"/>
          <p:cNvGrpSpPr/>
          <p:nvPr/>
        </p:nvGrpSpPr>
        <p:grpSpPr>
          <a:xfrm>
            <a:off x="-1557662" y="0"/>
            <a:ext cx="12959087" cy="583324"/>
            <a:chOff x="-1564980" y="-39416"/>
            <a:chExt cx="12959087" cy="583324"/>
          </a:xfrm>
        </p:grpSpPr>
        <p:grpSp>
          <p:nvGrpSpPr>
            <p:cNvPr id="43" name="Groupe 42"/>
            <p:cNvGrpSpPr/>
            <p:nvPr/>
          </p:nvGrpSpPr>
          <p:grpSpPr>
            <a:xfrm>
              <a:off x="-1564980" y="-39416"/>
              <a:ext cx="12959087" cy="583324"/>
              <a:chOff x="-1344409" y="-39416"/>
              <a:chExt cx="12959087" cy="583324"/>
            </a:xfrm>
          </p:grpSpPr>
          <p:grpSp>
            <p:nvGrpSpPr>
              <p:cNvPr id="46" name="Groupe 45"/>
              <p:cNvGrpSpPr/>
              <p:nvPr/>
            </p:nvGrpSpPr>
            <p:grpSpPr>
              <a:xfrm>
                <a:off x="-1344409" y="-39416"/>
                <a:ext cx="4232126" cy="583324"/>
                <a:chOff x="-1344409" y="-39416"/>
                <a:chExt cx="4232126" cy="583324"/>
              </a:xfrm>
            </p:grpSpPr>
            <p:sp>
              <p:nvSpPr>
                <p:cNvPr id="48" name="Organigramme : Opération manuelle 47"/>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58" name="Groupe 57"/>
                <p:cNvGrpSpPr/>
                <p:nvPr/>
              </p:nvGrpSpPr>
              <p:grpSpPr>
                <a:xfrm>
                  <a:off x="545430" y="-2"/>
                  <a:ext cx="2342287" cy="536027"/>
                  <a:chOff x="545430" y="-2"/>
                  <a:chExt cx="2342287" cy="536027"/>
                </a:xfrm>
              </p:grpSpPr>
              <p:sp>
                <p:nvSpPr>
                  <p:cNvPr id="59" name="Organigramme : Données 58"/>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rganigramme : Données 59"/>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47" name="Connecteur droit 46"/>
              <p:cNvCxnSpPr/>
              <p:nvPr/>
            </p:nvCxnSpPr>
            <p:spPr>
              <a:xfrm flipV="1">
                <a:off x="1121669" y="503509"/>
                <a:ext cx="10493009" cy="1601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4" name="ZoneTexte 43"/>
            <p:cNvSpPr txBox="1"/>
            <p:nvPr/>
          </p:nvSpPr>
          <p:spPr>
            <a:xfrm>
              <a:off x="1290293" y="-24831"/>
              <a:ext cx="8842943" cy="523220"/>
            </a:xfrm>
            <a:prstGeom prst="rect">
              <a:avLst/>
            </a:prstGeom>
            <a:noFill/>
          </p:spPr>
          <p:txBody>
            <a:bodyPr wrap="square" rtlCol="0">
              <a:spAutoFit/>
            </a:bodyPr>
            <a:lstStyle/>
            <a:p>
              <a:endParaRPr lang="fr-FR" sz="2800" dirty="0">
                <a:solidFill>
                  <a:srgbClr val="33380E"/>
                </a:solidFill>
                <a:latin typeface="Rockwell" panose="02060603020205020403" pitchFamily="18" charset="0"/>
              </a:endParaRPr>
            </a:p>
          </p:txBody>
        </p:sp>
      </p:grpSp>
      <p:sp>
        <p:nvSpPr>
          <p:cNvPr id="40" name="ZoneTexte 39"/>
          <p:cNvSpPr txBox="1"/>
          <p:nvPr/>
        </p:nvSpPr>
        <p:spPr>
          <a:xfrm>
            <a:off x="242888" y="885826"/>
            <a:ext cx="11558587" cy="6001643"/>
          </a:xfrm>
          <a:prstGeom prst="rect">
            <a:avLst/>
          </a:prstGeom>
          <a:noFill/>
        </p:spPr>
        <p:txBody>
          <a:bodyPr wrap="square" rtlCol="0">
            <a:spAutoFit/>
          </a:bodyPr>
          <a:lstStyle/>
          <a:p>
            <a:pPr>
              <a:buFont typeface="Wingdings" panose="05000000000000000000" pitchFamily="2" charset="2"/>
              <a:buChar char="q"/>
            </a:pPr>
            <a:r>
              <a:rPr lang="fr-FR" sz="2400" b="1" dirty="0" smtClean="0">
                <a:latin typeface="Rockwell" panose="02060603020205020403" pitchFamily="18" charset="0"/>
              </a:rPr>
              <a:t> La biodégradabilité:</a:t>
            </a:r>
            <a:endParaRPr lang="fr-FR" sz="2400" b="1" dirty="0" smtClean="0">
              <a:latin typeface="Rockwell" panose="02060603020205020403" pitchFamily="18" charset="0"/>
            </a:endParaRPr>
          </a:p>
          <a:p>
            <a:pPr algn="just"/>
            <a:r>
              <a:rPr lang="fr-FR" sz="2400" dirty="0" smtClean="0">
                <a:latin typeface="Rockwell" panose="02060603020205020403" pitchFamily="18" charset="0"/>
              </a:rPr>
              <a:t>la biodégradabilité</a:t>
            </a:r>
            <a:r>
              <a:rPr lang="fr-FR" sz="2400" b="1" dirty="0" smtClean="0">
                <a:latin typeface="Rockwell" panose="02060603020205020403" pitchFamily="18" charset="0"/>
              </a:rPr>
              <a:t> </a:t>
            </a:r>
            <a:r>
              <a:rPr lang="fr-FR" sz="2400" dirty="0" smtClean="0">
                <a:latin typeface="Rockwell" panose="02060603020205020403" pitchFamily="18" charset="0"/>
              </a:rPr>
              <a:t>des produits utilisés dans l'industrie des détergents est un aspect clé pour évaluer leur impact environnemental. En effet, les détergents sont des produits chimiques destinés à nettoyer divers types de surfaces, mais ils peuvent avoir des conséquences sur l'environnement, surtout si leurs composants ne sont pas facilement dégradés par les micro-organismes présents dans l'eau et les sols.</a:t>
            </a:r>
            <a:endParaRPr lang="fr-FR" sz="2400" dirty="0" smtClean="0">
              <a:latin typeface="Rockwell" panose="02060603020205020403" pitchFamily="18" charset="0"/>
            </a:endParaRPr>
          </a:p>
          <a:p>
            <a:pPr algn="just"/>
            <a:endParaRPr lang="fr-FR" sz="2400" dirty="0" smtClean="0">
              <a:latin typeface="Rockwell" panose="02060603020205020403" pitchFamily="18" charset="0"/>
            </a:endParaRPr>
          </a:p>
          <a:p>
            <a:pPr algn="just"/>
            <a:r>
              <a:rPr lang="fr-FR" sz="2400" dirty="0" smtClean="0"/>
              <a:t> </a:t>
            </a:r>
            <a:r>
              <a:rPr lang="fr-FR" sz="2400" dirty="0" smtClean="0">
                <a:latin typeface="Rockwell" panose="02060603020205020403" pitchFamily="18" charset="0"/>
              </a:rPr>
              <a:t>La biodégradabilité désigne la capacité d'une substance chimique à se décomposer naturellement grâce à l'action de micro-organismes comme les bactéries, les champignons et les algues. Une substance biodégradable ne persiste pas longtemps dans l'environnement et ne provoque pas de pollution durable. Les produits non biodégradables, en revanche, peuvent s'accumuler et contaminer les écosystèmes aquatiques et terrestres.</a:t>
            </a:r>
            <a:endParaRPr lang="fr-FR" sz="2400" dirty="0" smtClean="0">
              <a:latin typeface="Rockwell" panose="02060603020205020403" pitchFamily="18" charset="0"/>
            </a:endParaRPr>
          </a:p>
          <a:p>
            <a:endParaRPr lang="fr-FR" sz="2400" dirty="0" smtClean="0">
              <a:latin typeface="Rockwell" panose="02060603020205020403" pitchFamily="18" charset="0"/>
            </a:endParaRPr>
          </a:p>
          <a:p>
            <a:endParaRPr lang="fr-FR" sz="2400" dirty="0">
              <a:latin typeface="Rockwell" panose="02060603020205020403" pitchFamily="18" charset="0"/>
            </a:endParaRPr>
          </a:p>
        </p:txBody>
      </p:sp>
      <p:sp>
        <p:nvSpPr>
          <p:cNvPr id="41" name="Rectangle 40"/>
          <p:cNvSpPr/>
          <p:nvPr/>
        </p:nvSpPr>
        <p:spPr>
          <a:xfrm>
            <a:off x="547688" y="0"/>
            <a:ext cx="11853862" cy="424732"/>
          </a:xfrm>
          <a:prstGeom prst="rect">
            <a:avLst/>
          </a:prstGeom>
        </p:spPr>
        <p:txBody>
          <a:bodyPr wrap="square">
            <a:spAutoFit/>
          </a:bodyPr>
          <a:lstStyle/>
          <a:p>
            <a:pPr>
              <a:lnSpc>
                <a:spcPct val="90000"/>
              </a:lnSpc>
              <a:spcBef>
                <a:spcPct val="0"/>
              </a:spcBef>
              <a:spcAft>
                <a:spcPct val="35000"/>
              </a:spcAft>
            </a:pPr>
            <a:r>
              <a:rPr lang="fr-FR" sz="2400" dirty="0" err="1" smtClean="0">
                <a:latin typeface="Rockwell" panose="02060603020205020403" pitchFamily="18" charset="0"/>
                <a:cs typeface="Rockwell" panose="02060603020205020403" pitchFamily="18" charset="0"/>
                <a:sym typeface="+mn-ea"/>
              </a:rPr>
              <a:t>Biodégradabilité,pollution</a:t>
            </a:r>
            <a:r>
              <a:rPr lang="fr-FR" sz="2400" dirty="0" smtClean="0">
                <a:latin typeface="Rockwell" panose="02060603020205020403" pitchFamily="18" charset="0"/>
                <a:cs typeface="Rockwell" panose="02060603020205020403" pitchFamily="18" charset="0"/>
                <a:sym typeface="+mn-ea"/>
              </a:rPr>
              <a:t>,tendances modernes de l'industrie des détergents </a:t>
            </a:r>
            <a:endParaRPr lang="fr-FR" sz="2400" dirty="0">
              <a:latin typeface="Rockwell" panose="02060603020205020403" pitchFamily="18" charset="0"/>
              <a:cs typeface="Rockwell" panose="02060603020205020403"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advTm="3000">
        <p14:ripple/>
      </p:transition>
    </mc:Choice>
    <mc:Fallback>
      <p:transition spd="slow" advTm="3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 y="842645"/>
            <a:ext cx="5667375" cy="5429250"/>
          </a:xfrm>
        </p:spPr>
        <p:txBody>
          <a:bodyPr/>
          <a:lstStyle/>
          <a:p>
            <a:pPr algn="just">
              <a:buFont typeface="Wingdings" panose="05000000000000000000" pitchFamily="2" charset="2"/>
              <a:buChar char="q"/>
            </a:pPr>
            <a:r>
              <a:rPr lang="fr-FR" sz="2400" b="1" dirty="0" smtClean="0">
                <a:latin typeface="Rockwell" panose="02060603020205020403" pitchFamily="18" charset="0"/>
              </a:rPr>
              <a:t>La pollution </a:t>
            </a:r>
            <a:r>
              <a:rPr lang="fr-FR" sz="2400" dirty="0" smtClean="0">
                <a:latin typeface="Rockwell" panose="02060603020205020403" pitchFamily="18" charset="0"/>
              </a:rPr>
              <a:t>:</a:t>
            </a:r>
            <a:r>
              <a:rPr lang="fr-FR" sz="2400" dirty="0" smtClean="0"/>
              <a:t> </a:t>
            </a:r>
            <a:r>
              <a:rPr lang="fr-FR" sz="2400" dirty="0" smtClean="0">
                <a:latin typeface="Rockwell" panose="02060603020205020403" pitchFamily="18" charset="0"/>
              </a:rPr>
              <a:t>On connait davantage l'effet polluant des détergents après leur utilisation lorsque, rejetés dans les égouts, ils aboutissent, via les cours d'eau et l'infiltration, dans l'environnement.</a:t>
            </a:r>
            <a:endParaRPr lang="fr-FR" sz="2400" dirty="0" smtClean="0">
              <a:latin typeface="Rockwell" panose="02060603020205020403" pitchFamily="18" charset="0"/>
            </a:endParaRPr>
          </a:p>
          <a:p>
            <a:pPr algn="just">
              <a:buNone/>
            </a:pPr>
            <a:r>
              <a:rPr lang="fr-FR" sz="2400" dirty="0" smtClean="0">
                <a:latin typeface="Rockwell" panose="02060603020205020403" pitchFamily="18" charset="0"/>
              </a:rPr>
              <a:t>    -  Du dépérissement des plantes côtières soumises aux embruns pollués. </a:t>
            </a:r>
            <a:endParaRPr lang="fr-FR" sz="2400" dirty="0" smtClean="0">
              <a:latin typeface="Rockwell" panose="02060603020205020403" pitchFamily="18" charset="0"/>
            </a:endParaRPr>
          </a:p>
          <a:p>
            <a:pPr algn="just">
              <a:buNone/>
            </a:pPr>
            <a:r>
              <a:rPr lang="fr-FR" sz="2400" dirty="0" smtClean="0">
                <a:latin typeface="Rockwell" panose="02060603020205020403" pitchFamily="18" charset="0"/>
              </a:rPr>
              <a:t>    -  Du phénomène d'eau trouble.</a:t>
            </a:r>
            <a:endParaRPr lang="fr-FR" sz="2400" dirty="0">
              <a:latin typeface="Rockwell" panose="02060603020205020403" pitchFamily="18" charset="0"/>
            </a:endParaRPr>
          </a:p>
        </p:txBody>
      </p:sp>
      <p:sp>
        <p:nvSpPr>
          <p:cNvPr id="6" name="Espace réservé du numéro de diapositive 5"/>
          <p:cNvSpPr>
            <a:spLocks noGrp="1"/>
          </p:cNvSpPr>
          <p:nvPr>
            <p:ph type="sldNum" sz="quarter" idx="12"/>
          </p:nvPr>
        </p:nvSpPr>
        <p:spPr/>
        <p:txBody>
          <a:bodyPr/>
          <a:lstStyle/>
          <a:p>
            <a:fld id="{2635B747-9F8B-4310-8C1A-0D6D37750525}" type="slidenum">
              <a:rPr lang="fr-FR" sz="2000" b="1" smtClean="0">
                <a:latin typeface="Times New Roman" panose="02020603050405020304" pitchFamily="18" charset="0"/>
                <a:cs typeface="Times New Roman" panose="02020603050405020304" pitchFamily="18" charset="0"/>
              </a:rPr>
            </a:fld>
            <a:endParaRPr lang="fr-FR" sz="2000" b="1" dirty="0">
              <a:latin typeface="Times New Roman" panose="02020603050405020304" pitchFamily="18" charset="0"/>
              <a:cs typeface="Times New Roman" panose="02020603050405020304" pitchFamily="18" charset="0"/>
            </a:endParaRPr>
          </a:p>
        </p:txBody>
      </p:sp>
      <p:grpSp>
        <p:nvGrpSpPr>
          <p:cNvPr id="7" name="Titre 6"/>
          <p:cNvGrpSpPr>
            <a:grpSpLocks noGrp="1"/>
          </p:cNvGrpSpPr>
          <p:nvPr/>
        </p:nvGrpSpPr>
        <p:grpSpPr>
          <a:xfrm>
            <a:off x="-842963" y="0"/>
            <a:ext cx="12158663" cy="625475"/>
            <a:chOff x="-1564980" y="-39416"/>
            <a:chExt cx="17844957" cy="583324"/>
          </a:xfrm>
        </p:grpSpPr>
        <p:grpSp>
          <p:nvGrpSpPr>
            <p:cNvPr id="8" name="Groupe 6"/>
            <p:cNvGrpSpPr/>
            <p:nvPr/>
          </p:nvGrpSpPr>
          <p:grpSpPr>
            <a:xfrm>
              <a:off x="-1564980" y="-39416"/>
              <a:ext cx="17844957" cy="583324"/>
              <a:chOff x="-1344409" y="-39416"/>
              <a:chExt cx="17844957" cy="583324"/>
            </a:xfrm>
          </p:grpSpPr>
          <p:grpSp>
            <p:nvGrpSpPr>
              <p:cNvPr id="10" name="Groupe 8"/>
              <p:cNvGrpSpPr/>
              <p:nvPr/>
            </p:nvGrpSpPr>
            <p:grpSpPr>
              <a:xfrm>
                <a:off x="-1344409" y="-39416"/>
                <a:ext cx="4232126" cy="583324"/>
                <a:chOff x="-1344409" y="-39416"/>
                <a:chExt cx="4232126" cy="583324"/>
              </a:xfrm>
            </p:grpSpPr>
            <p:sp>
              <p:nvSpPr>
                <p:cNvPr id="12" name="Organigramme : Opération manuelle 11"/>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3" name="Groupe 11"/>
                <p:cNvGrpSpPr/>
                <p:nvPr/>
              </p:nvGrpSpPr>
              <p:grpSpPr>
                <a:xfrm>
                  <a:off x="545430" y="-2"/>
                  <a:ext cx="2342287" cy="536027"/>
                  <a:chOff x="545430" y="-2"/>
                  <a:chExt cx="2342287" cy="536027"/>
                </a:xfrm>
              </p:grpSpPr>
              <p:sp>
                <p:nvSpPr>
                  <p:cNvPr id="14" name="Organigramme : Données 13"/>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Données 14"/>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1" name="Connecteur droit 10"/>
              <p:cNvCxnSpPr/>
              <p:nvPr/>
            </p:nvCxnSpPr>
            <p:spPr>
              <a:xfrm>
                <a:off x="1121668" y="519528"/>
                <a:ext cx="15378880" cy="692"/>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9" name="ZoneTexte 8"/>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16" name="Rectangle 15"/>
          <p:cNvSpPr/>
          <p:nvPr/>
        </p:nvSpPr>
        <p:spPr>
          <a:xfrm>
            <a:off x="657225" y="0"/>
            <a:ext cx="12120880" cy="460375"/>
          </a:xfrm>
          <a:prstGeom prst="rect">
            <a:avLst/>
          </a:prstGeom>
        </p:spPr>
        <p:txBody>
          <a:bodyPr wrap="square">
            <a:spAutoFit/>
          </a:bodyPr>
          <a:lstStyle/>
          <a:p>
            <a:r>
              <a:rPr lang="fr-FR" sz="2400" dirty="0" err="1" smtClean="0">
                <a:latin typeface="Rockwell" panose="02060603020205020403" pitchFamily="18" charset="0"/>
                <a:cs typeface="Rockwell" panose="02060603020205020403" pitchFamily="18" charset="0"/>
                <a:sym typeface="+mn-ea"/>
              </a:rPr>
              <a:t>Biodégradabilité,pollution</a:t>
            </a:r>
            <a:r>
              <a:rPr lang="fr-FR" sz="2400" dirty="0" smtClean="0">
                <a:latin typeface="Rockwell" panose="02060603020205020403" pitchFamily="18" charset="0"/>
                <a:cs typeface="Rockwell" panose="02060603020205020403" pitchFamily="18" charset="0"/>
                <a:sym typeface="+mn-ea"/>
              </a:rPr>
              <a:t>,tendances modernes de l’</a:t>
            </a:r>
            <a:r>
              <a:rPr lang="fr-FR" sz="2400" dirty="0" err="1" smtClean="0">
                <a:latin typeface="Rockwell" panose="02060603020205020403" pitchFamily="18" charset="0"/>
                <a:cs typeface="Rockwell" panose="02060603020205020403" pitchFamily="18" charset="0"/>
                <a:sym typeface="+mn-ea"/>
              </a:rPr>
              <a:t>idustrie</a:t>
            </a:r>
            <a:r>
              <a:rPr lang="fr-FR" sz="2400" dirty="0" smtClean="0">
                <a:latin typeface="Rockwell" panose="02060603020205020403" pitchFamily="18" charset="0"/>
                <a:cs typeface="Rockwell" panose="02060603020205020403" pitchFamily="18" charset="0"/>
                <a:sym typeface="+mn-ea"/>
              </a:rPr>
              <a:t> des détergents   </a:t>
            </a:r>
            <a:endParaRPr lang="fr-FR" sz="2400" dirty="0"/>
          </a:p>
        </p:txBody>
      </p:sp>
      <p:pic>
        <p:nvPicPr>
          <p:cNvPr id="20" name="Image 19" descr="téléchargement (1).jpg"/>
          <p:cNvPicPr>
            <a:picLocks noChangeAspect="1"/>
          </p:cNvPicPr>
          <p:nvPr/>
        </p:nvPicPr>
        <p:blipFill>
          <a:blip r:embed="rId1"/>
          <a:stretch>
            <a:fillRect/>
          </a:stretch>
        </p:blipFill>
        <p:spPr>
          <a:xfrm>
            <a:off x="8737600" y="964565"/>
            <a:ext cx="3350260" cy="2350135"/>
          </a:xfrm>
          <a:prstGeom prst="ellipse">
            <a:avLst/>
          </a:prstGeom>
          <a:ln>
            <a:noFill/>
          </a:ln>
          <a:effectLst>
            <a:softEdge rad="112500"/>
          </a:effectLst>
        </p:spPr>
      </p:pic>
      <p:pic>
        <p:nvPicPr>
          <p:cNvPr id="21" name="Image 20" descr="téléchargement.jpg"/>
          <p:cNvPicPr>
            <a:picLocks noChangeAspect="1"/>
          </p:cNvPicPr>
          <p:nvPr/>
        </p:nvPicPr>
        <p:blipFill>
          <a:blip r:embed="rId2"/>
          <a:stretch>
            <a:fillRect/>
          </a:stretch>
        </p:blipFill>
        <p:spPr>
          <a:xfrm>
            <a:off x="5751195" y="1102995"/>
            <a:ext cx="2960370" cy="1969770"/>
          </a:xfrm>
          <a:prstGeom prst="ellipse">
            <a:avLst/>
          </a:prstGeom>
          <a:ln>
            <a:noFill/>
          </a:ln>
          <a:effectLst>
            <a:softEdge rad="112500"/>
          </a:effectLst>
        </p:spPr>
      </p:pic>
      <p:pic>
        <p:nvPicPr>
          <p:cNvPr id="22" name="Image 21" descr="téléchargement (1).png"/>
          <p:cNvPicPr>
            <a:picLocks noChangeAspect="1"/>
          </p:cNvPicPr>
          <p:nvPr/>
        </p:nvPicPr>
        <p:blipFill>
          <a:blip r:embed="rId3"/>
          <a:stretch>
            <a:fillRect/>
          </a:stretch>
        </p:blipFill>
        <p:spPr>
          <a:xfrm>
            <a:off x="5816734" y="3899539"/>
            <a:ext cx="6087700" cy="26217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866957" y="2868613"/>
            <a:ext cx="2394585" cy="2626995"/>
          </a:xfrm>
          <a:prstGeom prst="rect">
            <a:avLst/>
          </a:prstGeom>
          <a:noFill/>
        </p:spPr>
        <p:txBody>
          <a:bodyPr wrap="square" rtlCol="0">
            <a:noAutofit/>
          </a:bodyPr>
          <a:lstStyle/>
          <a:p>
            <a:pPr algn="ctr"/>
            <a:r>
              <a:rPr lang="en-US" sz="2800" b="1" dirty="0" err="1">
                <a:solidFill>
                  <a:srgbClr val="5D7533"/>
                </a:solidFill>
                <a:latin typeface="Rockwell" panose="02060603020205020403" pitchFamily="18" charset="0"/>
                <a:cs typeface="Rockwell" panose="02060603020205020403" pitchFamily="18" charset="0"/>
                <a:sym typeface="+mn-ea"/>
              </a:rPr>
              <a:t>Tendances</a:t>
            </a:r>
            <a:r>
              <a:rPr lang="en-US" sz="2800" b="1" dirty="0">
                <a:solidFill>
                  <a:srgbClr val="5D7533"/>
                </a:solidFill>
                <a:latin typeface="Rockwell" panose="02060603020205020403" pitchFamily="18" charset="0"/>
                <a:cs typeface="Rockwell" panose="02060603020205020403" pitchFamily="18" charset="0"/>
                <a:sym typeface="+mn-ea"/>
              </a:rPr>
              <a:t> </a:t>
            </a:r>
            <a:r>
              <a:rPr lang="en-US" sz="2800" b="1" dirty="0" err="1">
                <a:solidFill>
                  <a:srgbClr val="5D7533"/>
                </a:solidFill>
                <a:latin typeface="Rockwell" panose="02060603020205020403" pitchFamily="18" charset="0"/>
                <a:cs typeface="Rockwell" panose="02060603020205020403" pitchFamily="18" charset="0"/>
                <a:sym typeface="+mn-ea"/>
              </a:rPr>
              <a:t>modernes</a:t>
            </a:r>
            <a:r>
              <a:rPr lang="en-US" sz="2800" b="1" dirty="0">
                <a:solidFill>
                  <a:srgbClr val="5D7533"/>
                </a:solidFill>
                <a:latin typeface="Rockwell" panose="02060603020205020403" pitchFamily="18" charset="0"/>
                <a:cs typeface="Rockwell" panose="02060603020205020403" pitchFamily="18" charset="0"/>
                <a:sym typeface="+mn-ea"/>
              </a:rPr>
              <a:t> de </a:t>
            </a:r>
            <a:r>
              <a:rPr lang="en-US" sz="2800" b="1" dirty="0" err="1">
                <a:solidFill>
                  <a:srgbClr val="5D7533"/>
                </a:solidFill>
                <a:latin typeface="Rockwell" panose="02060603020205020403" pitchFamily="18" charset="0"/>
                <a:cs typeface="Rockwell" panose="02060603020205020403" pitchFamily="18" charset="0"/>
                <a:sym typeface="+mn-ea"/>
              </a:rPr>
              <a:t>l'industrie</a:t>
            </a:r>
            <a:r>
              <a:rPr lang="en-US" sz="2800" b="1" dirty="0">
                <a:solidFill>
                  <a:srgbClr val="5D7533"/>
                </a:solidFill>
                <a:latin typeface="Rockwell" panose="02060603020205020403" pitchFamily="18" charset="0"/>
                <a:cs typeface="Rockwell" panose="02060603020205020403" pitchFamily="18" charset="0"/>
                <a:sym typeface="+mn-ea"/>
              </a:rPr>
              <a:t> des </a:t>
            </a:r>
            <a:r>
              <a:rPr lang="en-US" sz="2800" b="1" dirty="0" err="1">
                <a:solidFill>
                  <a:srgbClr val="5D7533"/>
                </a:solidFill>
                <a:latin typeface="Rockwell" panose="02060603020205020403" pitchFamily="18" charset="0"/>
                <a:cs typeface="Rockwell" panose="02060603020205020403" pitchFamily="18" charset="0"/>
                <a:sym typeface="+mn-ea"/>
              </a:rPr>
              <a:t>détergents</a:t>
            </a:r>
            <a:endParaRPr lang="fr-FR" sz="2800" b="1" dirty="0">
              <a:solidFill>
                <a:srgbClr val="5D7533"/>
              </a:solidFill>
              <a:latin typeface="Times New Roman" panose="02020603050405020304" pitchFamily="18" charset="0"/>
              <a:cs typeface="Times New Roman" panose="02020603050405020304" pitchFamily="18" charset="0"/>
            </a:endParaRPr>
          </a:p>
          <a:p>
            <a:pPr algn="ctr"/>
            <a:endParaRPr lang="fr-FR" altLang="en-US" sz="2800" b="1" dirty="0">
              <a:solidFill>
                <a:srgbClr val="5D7533"/>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Freeform 3"/>
          <p:cNvSpPr/>
          <p:nvPr/>
        </p:nvSpPr>
        <p:spPr>
          <a:xfrm>
            <a:off x="4126203" y="2885380"/>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74891A"/>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9" name="Freeform 4"/>
          <p:cNvSpPr/>
          <p:nvPr/>
        </p:nvSpPr>
        <p:spPr>
          <a:xfrm rot="2700000">
            <a:off x="5105957" y="1962237"/>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D5F2E"/>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1" name="Freeform 5"/>
          <p:cNvSpPr/>
          <p:nvPr/>
        </p:nvSpPr>
        <p:spPr>
          <a:xfrm flipH="1">
            <a:off x="7381732" y="2893556"/>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D5F2E"/>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2" name="Freeform 6"/>
          <p:cNvSpPr/>
          <p:nvPr/>
        </p:nvSpPr>
        <p:spPr>
          <a:xfrm rot="18900000" flipH="1">
            <a:off x="6401979" y="1970412"/>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74891A"/>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3" name="Freeform 7"/>
          <p:cNvSpPr/>
          <p:nvPr/>
        </p:nvSpPr>
        <p:spPr>
          <a:xfrm flipH="1" flipV="1">
            <a:off x="7373556" y="4349256"/>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74891A"/>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4" name="Freeform 8"/>
          <p:cNvSpPr/>
          <p:nvPr/>
        </p:nvSpPr>
        <p:spPr>
          <a:xfrm rot="2700000" flipH="1" flipV="1">
            <a:off x="6372107" y="5288747"/>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D5F2E"/>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5" name="Freeform 9"/>
          <p:cNvSpPr/>
          <p:nvPr/>
        </p:nvSpPr>
        <p:spPr>
          <a:xfrm flipV="1">
            <a:off x="4134377" y="4357431"/>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4D5F2E"/>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sp>
        <p:nvSpPr>
          <p:cNvPr id="16" name="Freeform 10"/>
          <p:cNvSpPr/>
          <p:nvPr/>
        </p:nvSpPr>
        <p:spPr>
          <a:xfrm rot="18900000" flipV="1">
            <a:off x="5114131" y="5280573"/>
            <a:ext cx="705887" cy="1104877"/>
          </a:xfrm>
          <a:custGeom>
            <a:avLst/>
            <a:gdLst>
              <a:gd name="connsiteX0" fmla="*/ 357737 w 548331"/>
              <a:gd name="connsiteY0" fmla="*/ 0 h 858265"/>
              <a:gd name="connsiteX1" fmla="*/ 548331 w 548331"/>
              <a:gd name="connsiteY1" fmla="*/ 190594 h 858265"/>
              <a:gd name="connsiteX2" fmla="*/ 499314 w 548331"/>
              <a:gd name="connsiteY2" fmla="*/ 248749 h 858265"/>
              <a:gd name="connsiteX3" fmla="*/ 276391 w 548331"/>
              <a:gd name="connsiteY3" fmla="*/ 772587 h 858265"/>
              <a:gd name="connsiteX4" fmla="*/ 264963 w 548331"/>
              <a:gd name="connsiteY4" fmla="*/ 858265 h 858265"/>
              <a:gd name="connsiteX5" fmla="*/ 0 w 548331"/>
              <a:gd name="connsiteY5" fmla="*/ 858265 h 858265"/>
              <a:gd name="connsiteX6" fmla="*/ 515 w 548331"/>
              <a:gd name="connsiteY6" fmla="*/ 847392 h 858265"/>
              <a:gd name="connsiteX7" fmla="*/ 354383 w 548331"/>
              <a:gd name="connsiteY7" fmla="*/ 3669 h 8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31" h="858265">
                <a:moveTo>
                  <a:pt x="357737" y="0"/>
                </a:moveTo>
                <a:lnTo>
                  <a:pt x="548331" y="190594"/>
                </a:lnTo>
                <a:lnTo>
                  <a:pt x="499314" y="248749"/>
                </a:lnTo>
                <a:cubicBezTo>
                  <a:pt x="388652" y="401435"/>
                  <a:pt x="310879" y="579514"/>
                  <a:pt x="276391" y="772587"/>
                </a:cubicBezTo>
                <a:lnTo>
                  <a:pt x="264963" y="858265"/>
                </a:lnTo>
                <a:lnTo>
                  <a:pt x="0" y="858265"/>
                </a:lnTo>
                <a:lnTo>
                  <a:pt x="515" y="847392"/>
                </a:lnTo>
                <a:cubicBezTo>
                  <a:pt x="30947" y="527672"/>
                  <a:pt x="158938" y="236396"/>
                  <a:pt x="354383" y="3669"/>
                </a:cubicBezTo>
                <a:close/>
              </a:path>
            </a:pathLst>
          </a:custGeom>
          <a:solidFill>
            <a:srgbClr val="74891A"/>
          </a:solidFill>
          <a:ln w="12700" cap="flat" cmpd="sng" algn="ctr">
            <a:noFill/>
            <a:prstDash val="solid"/>
            <a:miter lim="800000"/>
          </a:ln>
          <a:effectLst/>
        </p:spPr>
        <p:txBody>
          <a:bodyPr rtlCol="0" anchor="ctr"/>
          <a:lstStyle/>
          <a:p>
            <a:pPr algn="ctr">
              <a:defRPr/>
            </a:pPr>
            <a:endParaRPr lang="en-US" sz="3200" kern="0" dirty="0">
              <a:solidFill>
                <a:sysClr val="window" lastClr="FFFFFF"/>
              </a:solidFill>
              <a:latin typeface="Arial" panose="020B0604020202020204" pitchFamily="34" charset="0"/>
            </a:endParaRPr>
          </a:p>
        </p:txBody>
      </p:sp>
      <p:cxnSp>
        <p:nvCxnSpPr>
          <p:cNvPr id="17" name="Straight Connector 11"/>
          <p:cNvCxnSpPr/>
          <p:nvPr/>
        </p:nvCxnSpPr>
        <p:spPr>
          <a:xfrm flipH="1">
            <a:off x="3650659" y="4357429"/>
            <a:ext cx="824000" cy="0"/>
          </a:xfrm>
          <a:prstGeom prst="line">
            <a:avLst/>
          </a:prstGeom>
          <a:noFill/>
          <a:ln w="19050" cap="flat" cmpd="sng" algn="ctr">
            <a:solidFill>
              <a:srgbClr val="4D5F2E"/>
            </a:solidFill>
            <a:prstDash val="solid"/>
            <a:miter lim="800000"/>
            <a:tailEnd type="oval"/>
          </a:ln>
          <a:effectLst/>
        </p:spPr>
      </p:cxnSp>
      <p:grpSp>
        <p:nvGrpSpPr>
          <p:cNvPr id="18" name="Group 13"/>
          <p:cNvGrpSpPr/>
          <p:nvPr/>
        </p:nvGrpSpPr>
        <p:grpSpPr>
          <a:xfrm>
            <a:off x="3647595" y="2414438"/>
            <a:ext cx="892032" cy="824000"/>
            <a:chOff x="4228147" y="2074893"/>
            <a:chExt cx="692928" cy="640080"/>
          </a:xfrm>
        </p:grpSpPr>
        <p:cxnSp>
          <p:nvCxnSpPr>
            <p:cNvPr id="19" name="Straight Connector 14"/>
            <p:cNvCxnSpPr/>
            <p:nvPr/>
          </p:nvCxnSpPr>
          <p:spPr>
            <a:xfrm rot="2700000" flipH="1">
              <a:off x="4601035" y="2394933"/>
              <a:ext cx="640080" cy="0"/>
            </a:xfrm>
            <a:prstGeom prst="line">
              <a:avLst/>
            </a:prstGeom>
            <a:noFill/>
            <a:ln w="19050" cap="sq" cmpd="sng" algn="ctr">
              <a:solidFill>
                <a:srgbClr val="74891A"/>
              </a:solidFill>
              <a:prstDash val="solid"/>
              <a:miter lim="800000"/>
              <a:headEnd type="none" w="med" len="med"/>
              <a:tailEnd type="none" w="med" len="med"/>
            </a:ln>
            <a:effectLst/>
          </p:spPr>
        </p:cxnSp>
        <p:cxnSp>
          <p:nvCxnSpPr>
            <p:cNvPr id="20" name="Straight Connector 15"/>
            <p:cNvCxnSpPr/>
            <p:nvPr/>
          </p:nvCxnSpPr>
          <p:spPr>
            <a:xfrm flipH="1">
              <a:off x="4228147" y="2166249"/>
              <a:ext cx="466625" cy="0"/>
            </a:xfrm>
            <a:prstGeom prst="line">
              <a:avLst/>
            </a:prstGeom>
            <a:noFill/>
            <a:ln w="19050" cap="flat" cmpd="sng" algn="ctr">
              <a:solidFill>
                <a:srgbClr val="74891A"/>
              </a:solidFill>
              <a:prstDash val="solid"/>
              <a:miter lim="800000"/>
              <a:headEnd type="none" w="med" len="med"/>
              <a:tailEnd type="oval" w="med" len="med"/>
            </a:ln>
            <a:effectLst/>
          </p:spPr>
        </p:cxnSp>
      </p:grpSp>
      <p:grpSp>
        <p:nvGrpSpPr>
          <p:cNvPr id="21" name="Group 16"/>
          <p:cNvGrpSpPr/>
          <p:nvPr/>
        </p:nvGrpSpPr>
        <p:grpSpPr>
          <a:xfrm flipV="1">
            <a:off x="3650661" y="5334292"/>
            <a:ext cx="1112760" cy="824000"/>
            <a:chOff x="4056686" y="2074893"/>
            <a:chExt cx="864389" cy="640080"/>
          </a:xfrm>
        </p:grpSpPr>
        <p:cxnSp>
          <p:nvCxnSpPr>
            <p:cNvPr id="22" name="Straight Connector 17"/>
            <p:cNvCxnSpPr/>
            <p:nvPr/>
          </p:nvCxnSpPr>
          <p:spPr>
            <a:xfrm rot="2700000" flipH="1">
              <a:off x="4601035" y="2394933"/>
              <a:ext cx="640080" cy="0"/>
            </a:xfrm>
            <a:prstGeom prst="line">
              <a:avLst/>
            </a:prstGeom>
            <a:noFill/>
            <a:ln w="19050" cap="sq" cmpd="sng" algn="ctr">
              <a:solidFill>
                <a:srgbClr val="74891A"/>
              </a:solidFill>
              <a:prstDash val="solid"/>
              <a:miter lim="800000"/>
              <a:headEnd type="none" w="med" len="med"/>
              <a:tailEnd type="none" w="med" len="med"/>
            </a:ln>
            <a:effectLst/>
          </p:spPr>
        </p:cxnSp>
        <p:cxnSp>
          <p:nvCxnSpPr>
            <p:cNvPr id="23" name="Straight Connector 18"/>
            <p:cNvCxnSpPr/>
            <p:nvPr/>
          </p:nvCxnSpPr>
          <p:spPr>
            <a:xfrm flipH="1" flipV="1">
              <a:off x="4056686" y="2166249"/>
              <a:ext cx="638087" cy="0"/>
            </a:xfrm>
            <a:prstGeom prst="line">
              <a:avLst/>
            </a:prstGeom>
            <a:noFill/>
            <a:ln w="19050" cap="flat" cmpd="sng" algn="ctr">
              <a:solidFill>
                <a:srgbClr val="74891A"/>
              </a:solidFill>
              <a:prstDash val="solid"/>
              <a:miter lim="800000"/>
              <a:headEnd type="none" w="med" len="med"/>
              <a:tailEnd type="oval" w="med" len="med"/>
            </a:ln>
            <a:effectLst/>
          </p:spPr>
        </p:cxnSp>
      </p:grpSp>
      <p:grpSp>
        <p:nvGrpSpPr>
          <p:cNvPr id="24" name="Group 20"/>
          <p:cNvGrpSpPr/>
          <p:nvPr/>
        </p:nvGrpSpPr>
        <p:grpSpPr>
          <a:xfrm flipH="1">
            <a:off x="7456303" y="2190656"/>
            <a:ext cx="1106132" cy="824000"/>
            <a:chOff x="4061835" y="2074893"/>
            <a:chExt cx="859240" cy="640080"/>
          </a:xfrm>
        </p:grpSpPr>
        <p:cxnSp>
          <p:nvCxnSpPr>
            <p:cNvPr id="25" name="Straight Connector 21"/>
            <p:cNvCxnSpPr/>
            <p:nvPr/>
          </p:nvCxnSpPr>
          <p:spPr>
            <a:xfrm rot="2700000" flipH="1">
              <a:off x="4601035" y="2394933"/>
              <a:ext cx="640080" cy="0"/>
            </a:xfrm>
            <a:prstGeom prst="line">
              <a:avLst/>
            </a:prstGeom>
            <a:noFill/>
            <a:ln w="19050" cap="sq" cmpd="sng" algn="ctr">
              <a:solidFill>
                <a:srgbClr val="74891A"/>
              </a:solidFill>
              <a:prstDash val="solid"/>
              <a:miter lim="800000"/>
              <a:headEnd type="none" w="med" len="med"/>
              <a:tailEnd type="none" w="med" len="med"/>
            </a:ln>
            <a:effectLst/>
          </p:spPr>
        </p:cxnSp>
        <p:cxnSp>
          <p:nvCxnSpPr>
            <p:cNvPr id="26" name="Straight Connector 22"/>
            <p:cNvCxnSpPr/>
            <p:nvPr/>
          </p:nvCxnSpPr>
          <p:spPr>
            <a:xfrm flipH="1">
              <a:off x="4061835" y="2166249"/>
              <a:ext cx="632937" cy="0"/>
            </a:xfrm>
            <a:prstGeom prst="line">
              <a:avLst/>
            </a:prstGeom>
            <a:noFill/>
            <a:ln w="19050" cap="flat" cmpd="sng" algn="ctr">
              <a:solidFill>
                <a:srgbClr val="74891A"/>
              </a:solidFill>
              <a:prstDash val="solid"/>
              <a:miter lim="800000"/>
              <a:headEnd type="none" w="med" len="med"/>
              <a:tailEnd type="oval" w="med" len="med"/>
            </a:ln>
            <a:effectLst/>
          </p:spPr>
        </p:cxnSp>
      </p:grpSp>
      <p:cxnSp>
        <p:nvCxnSpPr>
          <p:cNvPr id="27" name="Straight Connector 23"/>
          <p:cNvCxnSpPr/>
          <p:nvPr/>
        </p:nvCxnSpPr>
        <p:spPr>
          <a:xfrm rot="5400000" flipV="1">
            <a:off x="8169118" y="3581388"/>
            <a:ext cx="0" cy="824000"/>
          </a:xfrm>
          <a:prstGeom prst="line">
            <a:avLst/>
          </a:prstGeom>
          <a:noFill/>
          <a:ln w="19050" cap="flat" cmpd="sng" algn="ctr">
            <a:solidFill>
              <a:srgbClr val="4D5F2E"/>
            </a:solidFill>
            <a:prstDash val="solid"/>
            <a:miter lim="800000"/>
            <a:tailEnd type="oval"/>
          </a:ln>
          <a:effectLst/>
        </p:spPr>
      </p:cxnSp>
      <p:grpSp>
        <p:nvGrpSpPr>
          <p:cNvPr id="28" name="Group 24"/>
          <p:cNvGrpSpPr/>
          <p:nvPr/>
        </p:nvGrpSpPr>
        <p:grpSpPr>
          <a:xfrm flipH="1" flipV="1">
            <a:off x="7679061" y="5088452"/>
            <a:ext cx="1112263" cy="824000"/>
            <a:chOff x="4057073" y="2074893"/>
            <a:chExt cx="864002" cy="640080"/>
          </a:xfrm>
        </p:grpSpPr>
        <p:cxnSp>
          <p:nvCxnSpPr>
            <p:cNvPr id="29" name="Straight Connector 25"/>
            <p:cNvCxnSpPr/>
            <p:nvPr/>
          </p:nvCxnSpPr>
          <p:spPr>
            <a:xfrm rot="2700000" flipH="1">
              <a:off x="4601035" y="2394933"/>
              <a:ext cx="640080" cy="0"/>
            </a:xfrm>
            <a:prstGeom prst="line">
              <a:avLst/>
            </a:prstGeom>
            <a:noFill/>
            <a:ln w="19050" cap="sq" cmpd="sng" algn="ctr">
              <a:solidFill>
                <a:srgbClr val="74891A"/>
              </a:solidFill>
              <a:prstDash val="solid"/>
              <a:miter lim="800000"/>
              <a:headEnd type="none" w="med" len="med"/>
              <a:tailEnd type="none" w="med" len="med"/>
            </a:ln>
            <a:effectLst/>
          </p:spPr>
        </p:cxnSp>
        <p:cxnSp>
          <p:nvCxnSpPr>
            <p:cNvPr id="30" name="Straight Connector 26"/>
            <p:cNvCxnSpPr/>
            <p:nvPr/>
          </p:nvCxnSpPr>
          <p:spPr>
            <a:xfrm flipH="1" flipV="1">
              <a:off x="4057073" y="2166249"/>
              <a:ext cx="637699" cy="0"/>
            </a:xfrm>
            <a:prstGeom prst="line">
              <a:avLst/>
            </a:prstGeom>
            <a:noFill/>
            <a:ln w="19050" cap="flat" cmpd="sng" algn="ctr">
              <a:solidFill>
                <a:srgbClr val="74891A"/>
              </a:solidFill>
              <a:prstDash val="solid"/>
              <a:miter lim="800000"/>
              <a:headEnd type="none" w="med" len="med"/>
              <a:tailEnd type="oval" w="med" len="med"/>
            </a:ln>
            <a:effectLst/>
          </p:spPr>
        </p:cxnSp>
      </p:grpSp>
      <p:grpSp>
        <p:nvGrpSpPr>
          <p:cNvPr id="68" name="Groupe 5"/>
          <p:cNvGrpSpPr/>
          <p:nvPr/>
        </p:nvGrpSpPr>
        <p:grpSpPr>
          <a:xfrm>
            <a:off x="-1557655" y="85090"/>
            <a:ext cx="12959080" cy="1979959"/>
            <a:chOff x="-1564980" y="-39416"/>
            <a:chExt cx="12959087" cy="1937638"/>
          </a:xfrm>
        </p:grpSpPr>
        <p:grpSp>
          <p:nvGrpSpPr>
            <p:cNvPr id="69" name="Groupe 6"/>
            <p:cNvGrpSpPr/>
            <p:nvPr/>
          </p:nvGrpSpPr>
          <p:grpSpPr>
            <a:xfrm>
              <a:off x="-1564980" y="-39416"/>
              <a:ext cx="12959087" cy="583324"/>
              <a:chOff x="-1344409" y="-39416"/>
              <a:chExt cx="12959087" cy="583324"/>
            </a:xfrm>
          </p:grpSpPr>
          <p:grpSp>
            <p:nvGrpSpPr>
              <p:cNvPr id="70" name="Groupe 8"/>
              <p:cNvGrpSpPr/>
              <p:nvPr/>
            </p:nvGrpSpPr>
            <p:grpSpPr>
              <a:xfrm>
                <a:off x="-1344409" y="-39416"/>
                <a:ext cx="4232126" cy="583324"/>
                <a:chOff x="-1344409" y="-39416"/>
                <a:chExt cx="4232126" cy="583324"/>
              </a:xfrm>
            </p:grpSpPr>
            <p:sp>
              <p:nvSpPr>
                <p:cNvPr id="7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72" name="Groupe 11"/>
                <p:cNvGrpSpPr/>
                <p:nvPr/>
              </p:nvGrpSpPr>
              <p:grpSpPr>
                <a:xfrm>
                  <a:off x="545430" y="-2"/>
                  <a:ext cx="2342287" cy="536027"/>
                  <a:chOff x="545430" y="-2"/>
                  <a:chExt cx="2342287" cy="536027"/>
                </a:xfrm>
              </p:grpSpPr>
              <p:sp>
                <p:nvSpPr>
                  <p:cNvPr id="7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75" name="Connecteur droit 9"/>
              <p:cNvCxnSpPr/>
              <p:nvPr/>
            </p:nvCxnSpPr>
            <p:spPr>
              <a:xfrm flipV="1">
                <a:off x="1121669" y="504112"/>
                <a:ext cx="10493009" cy="15415"/>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6" name="ZoneTexte 7"/>
            <p:cNvSpPr txBox="1"/>
            <p:nvPr/>
          </p:nvSpPr>
          <p:spPr>
            <a:xfrm>
              <a:off x="1038833" y="1387409"/>
              <a:ext cx="8842943" cy="510813"/>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3" name="Text Box 2"/>
          <p:cNvSpPr txBox="1"/>
          <p:nvPr/>
        </p:nvSpPr>
        <p:spPr>
          <a:xfrm>
            <a:off x="430532" y="86995"/>
            <a:ext cx="12309475" cy="817880"/>
          </a:xfrm>
          <a:prstGeom prst="rect">
            <a:avLst/>
          </a:prstGeom>
          <a:noFill/>
        </p:spPr>
        <p:txBody>
          <a:bodyPr wrap="square" rtlCol="0" anchor="t">
            <a:noAutofit/>
          </a:bodyPr>
          <a:lstStyle/>
          <a:p>
            <a:pPr>
              <a:lnSpc>
                <a:spcPct val="90000"/>
              </a:lnSpc>
              <a:spcBef>
                <a:spcPct val="0"/>
              </a:spcBef>
              <a:spcAft>
                <a:spcPct val="35000"/>
              </a:spcAft>
            </a:pPr>
            <a:r>
              <a:rPr lang="fr-FR" sz="2400" dirty="0">
                <a:latin typeface="Rockwell" panose="02060603020205020403" pitchFamily="18" charset="0"/>
                <a:cs typeface="Rockwell" panose="02060603020205020403" pitchFamily="18" charset="0"/>
                <a:sym typeface="+mn-ea"/>
              </a:rPr>
              <a:t>Biodégradabilité,pollution,tendances modernes de l'industrie des détergents </a:t>
            </a:r>
            <a:endParaRPr lang="fr-FR" sz="2400" dirty="0">
              <a:latin typeface="Rockwell" panose="02060603020205020403" pitchFamily="18" charset="0"/>
              <a:cs typeface="Rockwell" panose="02060603020205020403" pitchFamily="18" charset="0"/>
              <a:sym typeface="+mn-ea"/>
            </a:endParaRPr>
          </a:p>
        </p:txBody>
      </p:sp>
      <p:sp>
        <p:nvSpPr>
          <p:cNvPr id="77" name="Text Box 76"/>
          <p:cNvSpPr txBox="1"/>
          <p:nvPr/>
        </p:nvSpPr>
        <p:spPr>
          <a:xfrm>
            <a:off x="317500" y="1358900"/>
            <a:ext cx="3435985" cy="1322070"/>
          </a:xfrm>
          <a:prstGeom prst="rect">
            <a:avLst/>
          </a:prstGeom>
          <a:solidFill>
            <a:schemeClr val="bg1"/>
          </a:solidFill>
        </p:spPr>
        <p:txBody>
          <a:bodyPr wrap="square" rtlCol="0" anchor="t">
            <a:spAutoFit/>
          </a:bodyPr>
          <a:lstStyle/>
          <a:p>
            <a:r>
              <a:rPr lang="en-US" sz="2000" b="1" dirty="0" err="1">
                <a:solidFill>
                  <a:srgbClr val="5D7533"/>
                </a:solidFill>
                <a:latin typeface="Rockwell" panose="02060603020205020403" pitchFamily="18" charset="0"/>
                <a:cs typeface="Rockwell" panose="02060603020205020403" pitchFamily="18" charset="0"/>
                <a:sym typeface="+mn-ea"/>
              </a:rPr>
              <a:t>Produits</a:t>
            </a:r>
            <a:r>
              <a:rPr lang="en-US" sz="2000" b="1" dirty="0">
                <a:solidFill>
                  <a:srgbClr val="5D7533"/>
                </a:solidFill>
                <a:latin typeface="Rockwell" panose="02060603020205020403" pitchFamily="18" charset="0"/>
                <a:cs typeface="Rockwell" panose="02060603020205020403" pitchFamily="18" charset="0"/>
                <a:sym typeface="+mn-ea"/>
              </a:rPr>
              <a:t> </a:t>
            </a:r>
            <a:r>
              <a:rPr lang="en-US" sz="2000" b="1" dirty="0" err="1">
                <a:solidFill>
                  <a:srgbClr val="5D7533"/>
                </a:solidFill>
                <a:latin typeface="Rockwell" panose="02060603020205020403" pitchFamily="18" charset="0"/>
                <a:cs typeface="Rockwell" panose="02060603020205020403" pitchFamily="18" charset="0"/>
                <a:sym typeface="+mn-ea"/>
              </a:rPr>
              <a:t>écologiques</a:t>
            </a:r>
            <a:r>
              <a:rPr lang="en-US" sz="2000" b="1" dirty="0">
                <a:solidFill>
                  <a:srgbClr val="5D7533"/>
                </a:solidFill>
                <a:latin typeface="Rockwell" panose="02060603020205020403" pitchFamily="18" charset="0"/>
                <a:cs typeface="Rockwell" panose="02060603020205020403" pitchFamily="18" charset="0"/>
                <a:sym typeface="+mn-ea"/>
              </a:rPr>
              <a:t>:</a:t>
            </a:r>
            <a:r>
              <a:rPr lang="en-US" sz="2000" dirty="0">
                <a:latin typeface="Rockwell" panose="02060603020205020403" pitchFamily="18" charset="0"/>
                <a:cs typeface="Rockwell" panose="02060603020205020403" pitchFamily="18" charset="0"/>
                <a:sym typeface="+mn-ea"/>
              </a:rPr>
              <a:t> </a:t>
            </a:r>
            <a:r>
              <a:rPr lang="en-US" sz="2000" dirty="0" err="1">
                <a:latin typeface="Rockwell" panose="02060603020205020403" pitchFamily="18" charset="0"/>
                <a:cs typeface="Rockwell" panose="02060603020205020403" pitchFamily="18" charset="0"/>
                <a:sym typeface="+mn-ea"/>
              </a:rPr>
              <a:t>Utilisation</a:t>
            </a:r>
            <a:r>
              <a:rPr lang="en-US" sz="2000" dirty="0">
                <a:latin typeface="Rockwell" panose="02060603020205020403" pitchFamily="18" charset="0"/>
                <a:cs typeface="Rockwell" panose="02060603020205020403" pitchFamily="18" charset="0"/>
                <a:sym typeface="+mn-ea"/>
              </a:rPr>
              <a:t> accrue </a:t>
            </a:r>
            <a:r>
              <a:rPr lang="en-US" sz="2000" dirty="0" err="1">
                <a:latin typeface="Rockwell" panose="02060603020205020403" pitchFamily="18" charset="0"/>
                <a:cs typeface="Rockwell" panose="02060603020205020403" pitchFamily="18" charset="0"/>
                <a:sym typeface="+mn-ea"/>
              </a:rPr>
              <a:t>d'ingrédients</a:t>
            </a:r>
            <a:r>
              <a:rPr lang="en-US" sz="2000" dirty="0">
                <a:latin typeface="Rockwell" panose="02060603020205020403" pitchFamily="18" charset="0"/>
                <a:cs typeface="Rockwell" panose="02060603020205020403" pitchFamily="18" charset="0"/>
                <a:sym typeface="+mn-ea"/>
              </a:rPr>
              <a:t> </a:t>
            </a:r>
            <a:r>
              <a:rPr lang="en-US" sz="2000" dirty="0" err="1">
                <a:latin typeface="Rockwell" panose="02060603020205020403" pitchFamily="18" charset="0"/>
                <a:cs typeface="Rockwell" panose="02060603020205020403" pitchFamily="18" charset="0"/>
                <a:sym typeface="+mn-ea"/>
              </a:rPr>
              <a:t>naturels</a:t>
            </a:r>
            <a:r>
              <a:rPr lang="en-US" sz="2000" dirty="0">
                <a:latin typeface="Rockwell" panose="02060603020205020403" pitchFamily="18" charset="0"/>
                <a:cs typeface="Rockwell" panose="02060603020205020403" pitchFamily="18" charset="0"/>
                <a:sym typeface="+mn-ea"/>
              </a:rPr>
              <a:t> et </a:t>
            </a:r>
            <a:r>
              <a:rPr lang="en-US" sz="2000" dirty="0" err="1">
                <a:latin typeface="Rockwell" panose="02060603020205020403" pitchFamily="18" charset="0"/>
                <a:cs typeface="Rockwell" panose="02060603020205020403" pitchFamily="18" charset="0"/>
                <a:sym typeface="+mn-ea"/>
              </a:rPr>
              <a:t>biodégradables</a:t>
            </a:r>
            <a:r>
              <a:rPr lang="en-US" sz="2000" dirty="0">
                <a:latin typeface="Rockwell" panose="02060603020205020403" pitchFamily="18" charset="0"/>
                <a:cs typeface="Rockwell" panose="02060603020205020403" pitchFamily="18" charset="0"/>
                <a:sym typeface="+mn-ea"/>
              </a:rPr>
              <a:t>.</a:t>
            </a:r>
            <a:endParaRPr lang="en-US" sz="2000" dirty="0">
              <a:latin typeface="Rockwell" panose="02060603020205020403" pitchFamily="18" charset="0"/>
              <a:cs typeface="Rockwell" panose="02060603020205020403" pitchFamily="18" charset="0"/>
              <a:sym typeface="+mn-ea"/>
            </a:endParaRPr>
          </a:p>
        </p:txBody>
      </p:sp>
      <p:sp>
        <p:nvSpPr>
          <p:cNvPr id="78" name="Text Box 77"/>
          <p:cNvSpPr txBox="1"/>
          <p:nvPr/>
        </p:nvSpPr>
        <p:spPr>
          <a:xfrm>
            <a:off x="8651240" y="1055370"/>
            <a:ext cx="3632835" cy="1630045"/>
          </a:xfrm>
          <a:prstGeom prst="rect">
            <a:avLst/>
          </a:prstGeom>
          <a:noFill/>
        </p:spPr>
        <p:txBody>
          <a:bodyPr wrap="square" rtlCol="0" anchor="t">
            <a:spAutoFit/>
          </a:bodyPr>
          <a:lstStyle/>
          <a:p>
            <a:r>
              <a:rPr lang="en-US" sz="2000" b="1">
                <a:solidFill>
                  <a:srgbClr val="5D7533"/>
                </a:solidFill>
                <a:latin typeface="Rockwell" panose="02060603020205020403" pitchFamily="18" charset="0"/>
                <a:cs typeface="Rockwell" panose="02060603020205020403" pitchFamily="18" charset="0"/>
                <a:sym typeface="+mn-ea"/>
              </a:rPr>
              <a:t>Sans produits chimiques nuisibles : </a:t>
            </a:r>
            <a:endParaRPr lang="en-US" sz="2000" b="1">
              <a:solidFill>
                <a:srgbClr val="5D7533"/>
              </a:solidFill>
              <a:latin typeface="Rockwell" panose="02060603020205020403" pitchFamily="18" charset="0"/>
              <a:cs typeface="Rockwell" panose="02060603020205020403" pitchFamily="18" charset="0"/>
              <a:sym typeface="+mn-ea"/>
            </a:endParaRPr>
          </a:p>
          <a:p>
            <a:r>
              <a:rPr lang="en-US" sz="2000">
                <a:latin typeface="Rockwell" panose="02060603020205020403" pitchFamily="18" charset="0"/>
                <a:cs typeface="Rockwell" panose="02060603020205020403" pitchFamily="18" charset="0"/>
                <a:sym typeface="+mn-ea"/>
              </a:rPr>
              <a:t>Préférence pour les formules sans phosphates ni sulfates.</a:t>
            </a:r>
            <a:endParaRPr lang="en-US" sz="2000">
              <a:latin typeface="Rockwell" panose="02060603020205020403" pitchFamily="18" charset="0"/>
              <a:cs typeface="Rockwell" panose="02060603020205020403" pitchFamily="18" charset="0"/>
              <a:sym typeface="+mn-ea"/>
            </a:endParaRPr>
          </a:p>
        </p:txBody>
      </p:sp>
      <p:sp>
        <p:nvSpPr>
          <p:cNvPr id="79" name="Text Box 78"/>
          <p:cNvSpPr txBox="1"/>
          <p:nvPr/>
        </p:nvSpPr>
        <p:spPr>
          <a:xfrm>
            <a:off x="8656320" y="3162935"/>
            <a:ext cx="3535680" cy="1322070"/>
          </a:xfrm>
          <a:prstGeom prst="rect">
            <a:avLst/>
          </a:prstGeom>
          <a:noFill/>
        </p:spPr>
        <p:txBody>
          <a:bodyPr wrap="square" rtlCol="0" anchor="t">
            <a:spAutoFit/>
          </a:bodyPr>
          <a:lstStyle/>
          <a:p>
            <a:r>
              <a:rPr lang="en-US" sz="2000" b="1">
                <a:solidFill>
                  <a:srgbClr val="5D7533"/>
                </a:solidFill>
                <a:latin typeface="Rockwell" panose="02060603020205020403" pitchFamily="18" charset="0"/>
                <a:cs typeface="Rockwell" panose="02060603020205020403" pitchFamily="18" charset="0"/>
                <a:sym typeface="+mn-ea"/>
              </a:rPr>
              <a:t>Améliorations technologiques:</a:t>
            </a:r>
            <a:r>
              <a:rPr lang="en-US" sz="2000">
                <a:latin typeface="Rockwell" panose="02060603020205020403" pitchFamily="18" charset="0"/>
                <a:cs typeface="Rockwell" panose="02060603020205020403" pitchFamily="18" charset="0"/>
                <a:sym typeface="+mn-ea"/>
              </a:rPr>
              <a:t> Production éco-efficiente avec énergie renouvelable.</a:t>
            </a:r>
            <a:endParaRPr lang="en-US" sz="2000">
              <a:latin typeface="Rockwell" panose="02060603020205020403" pitchFamily="18" charset="0"/>
              <a:cs typeface="Rockwell" panose="02060603020205020403" pitchFamily="18" charset="0"/>
              <a:sym typeface="+mn-ea"/>
            </a:endParaRPr>
          </a:p>
        </p:txBody>
      </p:sp>
      <p:sp>
        <p:nvSpPr>
          <p:cNvPr id="80" name="Text Box 79"/>
          <p:cNvSpPr txBox="1"/>
          <p:nvPr/>
        </p:nvSpPr>
        <p:spPr>
          <a:xfrm>
            <a:off x="8977630" y="4996815"/>
            <a:ext cx="3200400" cy="1630045"/>
          </a:xfrm>
          <a:prstGeom prst="rect">
            <a:avLst/>
          </a:prstGeom>
          <a:noFill/>
        </p:spPr>
        <p:txBody>
          <a:bodyPr wrap="square" rtlCol="0" anchor="t">
            <a:spAutoFit/>
          </a:bodyPr>
          <a:lstStyle/>
          <a:p>
            <a:r>
              <a:rPr lang="en-US" sz="2000" b="1">
                <a:solidFill>
                  <a:srgbClr val="5D7533"/>
                </a:solidFill>
                <a:latin typeface="Rockwell" panose="02060603020205020403" pitchFamily="18" charset="0"/>
                <a:cs typeface="Rockwell" panose="02060603020205020403" pitchFamily="18" charset="0"/>
                <a:sym typeface="+mn-ea"/>
              </a:rPr>
              <a:t>Détergents spécialisés:</a:t>
            </a:r>
            <a:r>
              <a:rPr lang="en-US" sz="2000">
                <a:latin typeface="Rockwell" panose="02060603020205020403" pitchFamily="18" charset="0"/>
                <a:cs typeface="Rockwell" panose="02060603020205020403" pitchFamily="18" charset="0"/>
                <a:sym typeface="+mn-ea"/>
              </a:rPr>
              <a:t> Produits pour des besoins spécifiques comme le soin des peaux sensibles</a:t>
            </a:r>
            <a:endParaRPr lang="en-US" sz="2000">
              <a:latin typeface="Rockwell" panose="02060603020205020403" pitchFamily="18" charset="0"/>
              <a:cs typeface="Rockwell" panose="02060603020205020403" pitchFamily="18" charset="0"/>
              <a:sym typeface="+mn-ea"/>
            </a:endParaRPr>
          </a:p>
        </p:txBody>
      </p:sp>
      <p:sp>
        <p:nvSpPr>
          <p:cNvPr id="81" name="Text Box 80"/>
          <p:cNvSpPr txBox="1"/>
          <p:nvPr/>
        </p:nvSpPr>
        <p:spPr>
          <a:xfrm>
            <a:off x="323850" y="3260725"/>
            <a:ext cx="3294380" cy="1014730"/>
          </a:xfrm>
          <a:prstGeom prst="rect">
            <a:avLst/>
          </a:prstGeom>
          <a:noFill/>
        </p:spPr>
        <p:txBody>
          <a:bodyPr wrap="square" rtlCol="0" anchor="t">
            <a:spAutoFit/>
          </a:bodyPr>
          <a:lstStyle/>
          <a:p>
            <a:r>
              <a:rPr lang="en-US" sz="2000" b="1">
                <a:solidFill>
                  <a:srgbClr val="5D7533"/>
                </a:solidFill>
                <a:latin typeface="Rockwell" panose="02060603020205020403" pitchFamily="18" charset="0"/>
                <a:cs typeface="Rockwell" panose="02060603020205020403" pitchFamily="18" charset="0"/>
                <a:sym typeface="+mn-ea"/>
              </a:rPr>
              <a:t>Emballages durables : </a:t>
            </a:r>
            <a:r>
              <a:rPr lang="en-US" sz="2000">
                <a:latin typeface="Rockwell" panose="02060603020205020403" pitchFamily="18" charset="0"/>
                <a:cs typeface="Rockwell" panose="02060603020205020403" pitchFamily="18" charset="0"/>
                <a:sym typeface="+mn-ea"/>
              </a:rPr>
              <a:t>Développement d'emballages recyclables.</a:t>
            </a:r>
            <a:endParaRPr lang="en-US" sz="2000">
              <a:latin typeface="Rockwell" panose="02060603020205020403" pitchFamily="18" charset="0"/>
              <a:cs typeface="Rockwell" panose="02060603020205020403" pitchFamily="18" charset="0"/>
              <a:sym typeface="+mn-ea"/>
            </a:endParaRPr>
          </a:p>
        </p:txBody>
      </p:sp>
      <p:sp>
        <p:nvSpPr>
          <p:cNvPr id="82" name="Text Box 81"/>
          <p:cNvSpPr txBox="1"/>
          <p:nvPr/>
        </p:nvSpPr>
        <p:spPr>
          <a:xfrm>
            <a:off x="318135" y="4564380"/>
            <a:ext cx="2978150" cy="1630045"/>
          </a:xfrm>
          <a:prstGeom prst="rect">
            <a:avLst/>
          </a:prstGeom>
          <a:noFill/>
        </p:spPr>
        <p:txBody>
          <a:bodyPr wrap="square" rtlCol="0" anchor="t">
            <a:spAutoFit/>
          </a:bodyPr>
          <a:lstStyle/>
          <a:p>
            <a:r>
              <a:rPr lang="en-US" sz="2000" b="1">
                <a:solidFill>
                  <a:srgbClr val="5D7533"/>
                </a:solidFill>
                <a:latin typeface="Rockwell" panose="02060603020205020403" pitchFamily="18" charset="0"/>
                <a:cs typeface="Rockwell" panose="02060603020205020403" pitchFamily="18" charset="0"/>
                <a:sym typeface="+mn-ea"/>
              </a:rPr>
              <a:t>Produits concentrés:</a:t>
            </a:r>
            <a:r>
              <a:rPr lang="en-US" sz="2000">
                <a:latin typeface="Rockwell" panose="02060603020205020403" pitchFamily="18" charset="0"/>
                <a:cs typeface="Rockwell" panose="02060603020205020403" pitchFamily="18" charset="0"/>
                <a:sym typeface="+mn-ea"/>
              </a:rPr>
              <a:t> Réduction de la consommation de matières et des émissions de carbone.</a:t>
            </a:r>
            <a:endParaRPr lang="en-US" sz="2000">
              <a:latin typeface="Rockwell" panose="02060603020205020403" pitchFamily="18" charset="0"/>
              <a:cs typeface="Rockwell" panose="02060603020205020403"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2000"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3"/>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2000" fill="hold">
                                          <p:stCondLst>
                                            <p:cond delay="0"/>
                                          </p:stCondLst>
                                        </p:cTn>
                                        <p:tgtEl>
                                          <p:spTgt spid="77"/>
                                        </p:tgtEl>
                                        <p:attrNameLst>
                                          <p:attrName>style.visibility</p:attrName>
                                        </p:attrNameLst>
                                      </p:cBhvr>
                                      <p:to>
                                        <p:strVal val="visible"/>
                                      </p:to>
                                    </p:set>
                                    <p:anim calcmode="lin" valueType="num">
                                      <p:cBhvr>
                                        <p:cTn id="14" dur="2000" fill="hold"/>
                                        <p:tgtEl>
                                          <p:spTgt spid="77"/>
                                        </p:tgtEl>
                                        <p:attrNameLst>
                                          <p:attrName>ppt_w</p:attrName>
                                        </p:attrNameLst>
                                      </p:cBhvr>
                                      <p:tavLst>
                                        <p:tav tm="0">
                                          <p:val>
                                            <p:strVal val="#ppt_w+.3"/>
                                          </p:val>
                                        </p:tav>
                                        <p:tav tm="100000">
                                          <p:val>
                                            <p:strVal val="#ppt_w"/>
                                          </p:val>
                                        </p:tav>
                                      </p:tavLst>
                                    </p:anim>
                                    <p:anim calcmode="lin" valueType="num">
                                      <p:cBhvr>
                                        <p:cTn id="15" dur="2000" fill="hold"/>
                                        <p:tgtEl>
                                          <p:spTgt spid="77"/>
                                        </p:tgtEl>
                                        <p:attrNameLst>
                                          <p:attrName>ppt_h</p:attrName>
                                        </p:attrNameLst>
                                      </p:cBhvr>
                                      <p:tavLst>
                                        <p:tav tm="0">
                                          <p:val>
                                            <p:strVal val="#ppt_h"/>
                                          </p:val>
                                        </p:tav>
                                        <p:tav tm="100000">
                                          <p:val>
                                            <p:strVal val="#ppt_h"/>
                                          </p:val>
                                        </p:tav>
                                      </p:tavLst>
                                    </p:anim>
                                    <p:animEffect transition="in" filter="fade">
                                      <p:cBhvr>
                                        <p:cTn id="16" dur="2000"/>
                                        <p:tgtEl>
                                          <p:spTgt spid="77"/>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2000" fill="hold">
                                          <p:stCondLst>
                                            <p:cond delay="0"/>
                                          </p:stCondLst>
                                        </p:cTn>
                                        <p:tgtEl>
                                          <p:spTgt spid="78"/>
                                        </p:tgtEl>
                                        <p:attrNameLst>
                                          <p:attrName>style.visibility</p:attrName>
                                        </p:attrNameLst>
                                      </p:cBhvr>
                                      <p:to>
                                        <p:strVal val="visible"/>
                                      </p:to>
                                    </p:set>
                                    <p:anim calcmode="lin" valueType="num">
                                      <p:cBhvr>
                                        <p:cTn id="21" dur="2000" fill="hold"/>
                                        <p:tgtEl>
                                          <p:spTgt spid="78"/>
                                        </p:tgtEl>
                                        <p:attrNameLst>
                                          <p:attrName>ppt_w</p:attrName>
                                        </p:attrNameLst>
                                      </p:cBhvr>
                                      <p:tavLst>
                                        <p:tav tm="0">
                                          <p:val>
                                            <p:strVal val="#ppt_w+.3"/>
                                          </p:val>
                                        </p:tav>
                                        <p:tav tm="100000">
                                          <p:val>
                                            <p:strVal val="#ppt_w"/>
                                          </p:val>
                                        </p:tav>
                                      </p:tavLst>
                                    </p:anim>
                                    <p:anim calcmode="lin" valueType="num">
                                      <p:cBhvr>
                                        <p:cTn id="22" dur="2000" fill="hold"/>
                                        <p:tgtEl>
                                          <p:spTgt spid="78"/>
                                        </p:tgtEl>
                                        <p:attrNameLst>
                                          <p:attrName>ppt_h</p:attrName>
                                        </p:attrNameLst>
                                      </p:cBhvr>
                                      <p:tavLst>
                                        <p:tav tm="0">
                                          <p:val>
                                            <p:strVal val="#ppt_h"/>
                                          </p:val>
                                        </p:tav>
                                        <p:tav tm="100000">
                                          <p:val>
                                            <p:strVal val="#ppt_h"/>
                                          </p:val>
                                        </p:tav>
                                      </p:tavLst>
                                    </p:anim>
                                    <p:animEffect transition="in" filter="fade">
                                      <p:cBhvr>
                                        <p:cTn id="23" dur="20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2000" fill="hold">
                                          <p:stCondLst>
                                            <p:cond delay="0"/>
                                          </p:stCondLst>
                                        </p:cTn>
                                        <p:tgtEl>
                                          <p:spTgt spid="79"/>
                                        </p:tgtEl>
                                        <p:attrNameLst>
                                          <p:attrName>style.visibility</p:attrName>
                                        </p:attrNameLst>
                                      </p:cBhvr>
                                      <p:to>
                                        <p:strVal val="visible"/>
                                      </p:to>
                                    </p:set>
                                    <p:anim calcmode="lin" valueType="num">
                                      <p:cBhvr>
                                        <p:cTn id="28" dur="2000" fill="hold"/>
                                        <p:tgtEl>
                                          <p:spTgt spid="79"/>
                                        </p:tgtEl>
                                        <p:attrNameLst>
                                          <p:attrName>ppt_w</p:attrName>
                                        </p:attrNameLst>
                                      </p:cBhvr>
                                      <p:tavLst>
                                        <p:tav tm="0">
                                          <p:val>
                                            <p:strVal val="#ppt_w+.3"/>
                                          </p:val>
                                        </p:tav>
                                        <p:tav tm="100000">
                                          <p:val>
                                            <p:strVal val="#ppt_w"/>
                                          </p:val>
                                        </p:tav>
                                      </p:tavLst>
                                    </p:anim>
                                    <p:anim calcmode="lin" valueType="num">
                                      <p:cBhvr>
                                        <p:cTn id="29" dur="2000" fill="hold"/>
                                        <p:tgtEl>
                                          <p:spTgt spid="79"/>
                                        </p:tgtEl>
                                        <p:attrNameLst>
                                          <p:attrName>ppt_h</p:attrName>
                                        </p:attrNameLst>
                                      </p:cBhvr>
                                      <p:tavLst>
                                        <p:tav tm="0">
                                          <p:val>
                                            <p:strVal val="#ppt_h"/>
                                          </p:val>
                                        </p:tav>
                                        <p:tav tm="100000">
                                          <p:val>
                                            <p:strVal val="#ppt_h"/>
                                          </p:val>
                                        </p:tav>
                                      </p:tavLst>
                                    </p:anim>
                                    <p:animEffect transition="in" filter="fade">
                                      <p:cBhvr>
                                        <p:cTn id="30" dur="20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2000" fill="hold">
                                          <p:stCondLst>
                                            <p:cond delay="0"/>
                                          </p:stCondLst>
                                        </p:cTn>
                                        <p:tgtEl>
                                          <p:spTgt spid="80"/>
                                        </p:tgtEl>
                                        <p:attrNameLst>
                                          <p:attrName>style.visibility</p:attrName>
                                        </p:attrNameLst>
                                      </p:cBhvr>
                                      <p:to>
                                        <p:strVal val="visible"/>
                                      </p:to>
                                    </p:set>
                                    <p:anim calcmode="lin" valueType="num">
                                      <p:cBhvr>
                                        <p:cTn id="35" dur="2000" fill="hold"/>
                                        <p:tgtEl>
                                          <p:spTgt spid="80"/>
                                        </p:tgtEl>
                                        <p:attrNameLst>
                                          <p:attrName>ppt_w</p:attrName>
                                        </p:attrNameLst>
                                      </p:cBhvr>
                                      <p:tavLst>
                                        <p:tav tm="0">
                                          <p:val>
                                            <p:strVal val="#ppt_w+.3"/>
                                          </p:val>
                                        </p:tav>
                                        <p:tav tm="100000">
                                          <p:val>
                                            <p:strVal val="#ppt_w"/>
                                          </p:val>
                                        </p:tav>
                                      </p:tavLst>
                                    </p:anim>
                                    <p:anim calcmode="lin" valueType="num">
                                      <p:cBhvr>
                                        <p:cTn id="36" dur="2000" fill="hold"/>
                                        <p:tgtEl>
                                          <p:spTgt spid="80"/>
                                        </p:tgtEl>
                                        <p:attrNameLst>
                                          <p:attrName>ppt_h</p:attrName>
                                        </p:attrNameLst>
                                      </p:cBhvr>
                                      <p:tavLst>
                                        <p:tav tm="0">
                                          <p:val>
                                            <p:strVal val="#ppt_h"/>
                                          </p:val>
                                        </p:tav>
                                        <p:tav tm="100000">
                                          <p:val>
                                            <p:strVal val="#ppt_h"/>
                                          </p:val>
                                        </p:tav>
                                      </p:tavLst>
                                    </p:anim>
                                    <p:animEffect transition="in" filter="fade">
                                      <p:cBhvr>
                                        <p:cTn id="37" dur="20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2000" fill="hold">
                                          <p:stCondLst>
                                            <p:cond delay="0"/>
                                          </p:stCondLst>
                                        </p:cTn>
                                        <p:tgtEl>
                                          <p:spTgt spid="81"/>
                                        </p:tgtEl>
                                        <p:attrNameLst>
                                          <p:attrName>style.visibility</p:attrName>
                                        </p:attrNameLst>
                                      </p:cBhvr>
                                      <p:to>
                                        <p:strVal val="visible"/>
                                      </p:to>
                                    </p:set>
                                    <p:anim calcmode="lin" valueType="num">
                                      <p:cBhvr>
                                        <p:cTn id="42" dur="2000" fill="hold"/>
                                        <p:tgtEl>
                                          <p:spTgt spid="81"/>
                                        </p:tgtEl>
                                        <p:attrNameLst>
                                          <p:attrName>ppt_w</p:attrName>
                                        </p:attrNameLst>
                                      </p:cBhvr>
                                      <p:tavLst>
                                        <p:tav tm="0">
                                          <p:val>
                                            <p:strVal val="#ppt_w+.3"/>
                                          </p:val>
                                        </p:tav>
                                        <p:tav tm="100000">
                                          <p:val>
                                            <p:strVal val="#ppt_w"/>
                                          </p:val>
                                        </p:tav>
                                      </p:tavLst>
                                    </p:anim>
                                    <p:anim calcmode="lin" valueType="num">
                                      <p:cBhvr>
                                        <p:cTn id="43" dur="2000" fill="hold"/>
                                        <p:tgtEl>
                                          <p:spTgt spid="81"/>
                                        </p:tgtEl>
                                        <p:attrNameLst>
                                          <p:attrName>ppt_h</p:attrName>
                                        </p:attrNameLst>
                                      </p:cBhvr>
                                      <p:tavLst>
                                        <p:tav tm="0">
                                          <p:val>
                                            <p:strVal val="#ppt_h"/>
                                          </p:val>
                                        </p:tav>
                                        <p:tav tm="100000">
                                          <p:val>
                                            <p:strVal val="#ppt_h"/>
                                          </p:val>
                                        </p:tav>
                                      </p:tavLst>
                                    </p:anim>
                                    <p:animEffect transition="in" filter="fade">
                                      <p:cBhvr>
                                        <p:cTn id="44" dur="20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2000"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strVal val="#ppt_w+.3"/>
                                          </p:val>
                                        </p:tav>
                                        <p:tav tm="100000">
                                          <p:val>
                                            <p:strVal val="#ppt_w"/>
                                          </p:val>
                                        </p:tav>
                                      </p:tavLst>
                                    </p:anim>
                                    <p:anim calcmode="lin" valueType="num">
                                      <p:cBhvr>
                                        <p:cTn id="50" dur="2000" fill="hold"/>
                                        <p:tgtEl>
                                          <p:spTgt spid="82"/>
                                        </p:tgtEl>
                                        <p:attrNameLst>
                                          <p:attrName>ppt_h</p:attrName>
                                        </p:attrNameLst>
                                      </p:cBhvr>
                                      <p:tavLst>
                                        <p:tav tm="0">
                                          <p:val>
                                            <p:strVal val="#ppt_h"/>
                                          </p:val>
                                        </p:tav>
                                        <p:tav tm="100000">
                                          <p:val>
                                            <p:strVal val="#ppt_h"/>
                                          </p:val>
                                        </p:tav>
                                      </p:tavLst>
                                    </p:anim>
                                    <p:animEffect transition="in" filter="fade">
                                      <p:cBhvr>
                                        <p:cTn id="51"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7" grpId="0" bldLvl="0" animBg="1"/>
      <p:bldP spid="77" grpId="1" animBg="1"/>
      <p:bldP spid="78" grpId="0"/>
      <p:bldP spid="78" grpId="1"/>
      <p:bldP spid="79" grpId="0"/>
      <p:bldP spid="79" grpId="1"/>
      <p:bldP spid="80" grpId="0"/>
      <p:bldP spid="80" grpId="1"/>
      <p:bldP spid="81" grpId="0"/>
      <p:bldP spid="81" grpId="1"/>
      <p:bldP spid="82" grpId="0"/>
      <p:bldP spid="8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3"/>
          <p:cNvSpPr/>
          <p:nvPr/>
        </p:nvSpPr>
        <p:spPr>
          <a:xfrm rot="16200000" flipV="1">
            <a:off x="5847784" y="3426588"/>
            <a:ext cx="926426"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4D5F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384000" tIns="0" rIns="288000" bIns="864000" anchor="t" anchorCtr="1">
            <a:normAutofit fontScale="87500" lnSpcReduction="20000"/>
          </a:bodyPr>
          <a:lstStyle/>
          <a:p>
            <a:pPr algn="ctr"/>
            <a:endParaRPr lang="zh-CN" altLang="en-US" sz="2135" dirty="0">
              <a:solidFill>
                <a:schemeClr val="bg1"/>
              </a:solidFill>
              <a:latin typeface="Arial" panose="020B0604020202020204" pitchFamily="34" charset="0"/>
              <a:ea typeface="Arial" panose="020B0604020202020204" pitchFamily="34" charset="0"/>
            </a:endParaRPr>
          </a:p>
        </p:txBody>
      </p:sp>
      <p:sp>
        <p:nvSpPr>
          <p:cNvPr id="9" name="Freeform: Shape 4"/>
          <p:cNvSpPr/>
          <p:nvPr/>
        </p:nvSpPr>
        <p:spPr>
          <a:xfrm rot="16200000" flipH="1" flipV="1">
            <a:off x="5850157" y="1572722"/>
            <a:ext cx="921680"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4D5F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480000" anchor="ctr">
            <a:normAutofit/>
          </a:bodyPr>
          <a:lstStyle/>
          <a:p>
            <a:pPr algn="ctr"/>
            <a:endParaRPr lang="zh-CN" altLang="en-US" sz="2135" dirty="0">
              <a:solidFill>
                <a:schemeClr val="bg1"/>
              </a:solidFill>
              <a:latin typeface="Arial" panose="020B0604020202020204" pitchFamily="34" charset="0"/>
              <a:ea typeface="Arial" panose="020B0604020202020204" pitchFamily="34" charset="0"/>
            </a:endParaRPr>
          </a:p>
        </p:txBody>
      </p:sp>
      <p:sp>
        <p:nvSpPr>
          <p:cNvPr id="11" name="Freeform: Shape 5"/>
          <p:cNvSpPr/>
          <p:nvPr/>
        </p:nvSpPr>
        <p:spPr>
          <a:xfrm rot="5400000" flipH="1" flipV="1">
            <a:off x="4955176" y="2498216"/>
            <a:ext cx="929478"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7489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rIns="0" bIns="864000" anchor="ctr">
            <a:normAutofit/>
          </a:bodyPr>
          <a:lstStyle/>
          <a:p>
            <a:pPr algn="ctr"/>
            <a:r>
              <a:rPr lang="fr-FR" altLang="en-US" sz="2400" b="1">
                <a:latin typeface="Rockwell" panose="02060603020205020403" pitchFamily="18" charset="0"/>
                <a:cs typeface="Rockwell" panose="02060603020205020403" pitchFamily="18" charset="0"/>
                <a:sym typeface="+mn-ea"/>
              </a:rPr>
              <a:t>   </a:t>
            </a:r>
            <a:r>
              <a:rPr lang="en-US" sz="2400" b="1">
                <a:latin typeface="Rockwell" panose="02060603020205020403" pitchFamily="18" charset="0"/>
                <a:cs typeface="Rockwell" panose="02060603020205020403" pitchFamily="18" charset="0"/>
                <a:sym typeface="+mn-ea"/>
              </a:rPr>
              <a:t>Hydratant</a:t>
            </a:r>
            <a:endParaRPr lang="zh-CN" altLang="en-US" sz="2400" b="1" dirty="0">
              <a:solidFill>
                <a:schemeClr val="bg1"/>
              </a:solidFill>
              <a:latin typeface="Arial" panose="020B0604020202020204" pitchFamily="34" charset="0"/>
              <a:ea typeface="Arial" panose="020B0604020202020204" pitchFamily="34" charset="0"/>
            </a:endParaRPr>
          </a:p>
        </p:txBody>
      </p:sp>
      <p:sp>
        <p:nvSpPr>
          <p:cNvPr id="12" name="Freeform: Shape 6"/>
          <p:cNvSpPr/>
          <p:nvPr/>
        </p:nvSpPr>
        <p:spPr>
          <a:xfrm rot="5400000" flipV="1">
            <a:off x="4960772" y="647300"/>
            <a:ext cx="918627"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7489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480000" anchor="ctr">
            <a:normAutofit/>
          </a:bodyPr>
          <a:lstStyle/>
          <a:p>
            <a:pPr algn="ctr"/>
            <a:r>
              <a:rPr lang="en-US" sz="2400" b="1" dirty="0" err="1">
                <a:latin typeface="Rockwell" panose="02060603020205020403" pitchFamily="18" charset="0"/>
                <a:cs typeface="Rockwell" panose="02060603020205020403" pitchFamily="18" charset="0"/>
                <a:sym typeface="+mn-ea"/>
              </a:rPr>
              <a:t>Naturel</a:t>
            </a:r>
            <a:r>
              <a:rPr lang="en-US" sz="2400" b="1" dirty="0">
                <a:latin typeface="Rockwell" panose="02060603020205020403" pitchFamily="18" charset="0"/>
                <a:cs typeface="Rockwell" panose="02060603020205020403" pitchFamily="18" charset="0"/>
                <a:sym typeface="+mn-ea"/>
              </a:rPr>
              <a:t> et</a:t>
            </a:r>
            <a:endParaRPr lang="en-US" sz="2400" b="1" dirty="0">
              <a:latin typeface="Rockwell" panose="02060603020205020403" pitchFamily="18" charset="0"/>
              <a:cs typeface="Rockwell" panose="02060603020205020403" pitchFamily="18" charset="0"/>
              <a:sym typeface="+mn-ea"/>
            </a:endParaRPr>
          </a:p>
          <a:p>
            <a:pPr algn="ctr"/>
            <a:r>
              <a:rPr lang="en-US" sz="2400" b="1" dirty="0">
                <a:latin typeface="Rockwell" panose="02060603020205020403" pitchFamily="18" charset="0"/>
                <a:cs typeface="Rockwell" panose="02060603020205020403" pitchFamily="18" charset="0"/>
                <a:sym typeface="+mn-ea"/>
              </a:rPr>
              <a:t> </a:t>
            </a:r>
            <a:r>
              <a:rPr lang="en-US" sz="2400" b="1" dirty="0" err="1">
                <a:latin typeface="Rockwell" panose="02060603020205020403" pitchFamily="18" charset="0"/>
                <a:cs typeface="Rockwell" panose="02060603020205020403" pitchFamily="18" charset="0"/>
                <a:sym typeface="+mn-ea"/>
              </a:rPr>
              <a:t>biodégradable</a:t>
            </a:r>
            <a:endParaRPr lang="en-US" altLang="en-US" sz="2400" b="1" dirty="0">
              <a:solidFill>
                <a:schemeClr val="bg1"/>
              </a:solidFill>
              <a:latin typeface="Rockwell" panose="02060603020205020403" pitchFamily="18" charset="0"/>
              <a:ea typeface="Arial" panose="020B0604020202020204" pitchFamily="34" charset="0"/>
              <a:cs typeface="Rockwell" panose="02060603020205020403" pitchFamily="18" charset="0"/>
              <a:sym typeface="+mn-ea"/>
            </a:endParaRPr>
          </a:p>
        </p:txBody>
      </p:sp>
      <p:sp>
        <p:nvSpPr>
          <p:cNvPr id="3" name="文本框 12"/>
          <p:cNvSpPr txBox="1"/>
          <p:nvPr/>
        </p:nvSpPr>
        <p:spPr>
          <a:xfrm>
            <a:off x="5254322" y="4636974"/>
            <a:ext cx="2398875" cy="460375"/>
          </a:xfrm>
          <a:prstGeom prst="rect">
            <a:avLst/>
          </a:prstGeom>
          <a:noFill/>
        </p:spPr>
        <p:txBody>
          <a:bodyPr wrap="square" rtlCol="0">
            <a:spAutoFit/>
            <a:scene3d>
              <a:camera prst="orthographicFront"/>
              <a:lightRig rig="threePt" dir="t"/>
            </a:scene3d>
            <a:sp3d contourW="12700"/>
          </a:bodyPr>
          <a:lstStyle/>
          <a:p>
            <a:pPr algn="ctr"/>
            <a:r>
              <a:rPr lang="en-US" sz="2400" b="1" dirty="0" smtClean="0">
                <a:solidFill>
                  <a:schemeClr val="bg1"/>
                </a:solidFill>
                <a:latin typeface="Rockwell" panose="02060603020205020403" pitchFamily="18" charset="0"/>
                <a:cs typeface="Rockwell" panose="02060603020205020403" pitchFamily="18" charset="0"/>
                <a:sym typeface="+mn-ea"/>
              </a:rPr>
              <a:t>PH </a:t>
            </a:r>
            <a:r>
              <a:rPr lang="en-US" sz="2400" b="1" dirty="0" err="1" smtClean="0">
                <a:solidFill>
                  <a:schemeClr val="bg1"/>
                </a:solidFill>
                <a:latin typeface="Rockwell" panose="02060603020205020403" pitchFamily="18" charset="0"/>
                <a:cs typeface="Rockwell" panose="02060603020205020403" pitchFamily="18" charset="0"/>
                <a:sym typeface="+mn-ea"/>
              </a:rPr>
              <a:t>élevé</a:t>
            </a:r>
            <a:r>
              <a:rPr lang="en-US" sz="2400" b="1" dirty="0" smtClean="0">
                <a:solidFill>
                  <a:schemeClr val="bg1"/>
                </a:solidFill>
                <a:latin typeface="Rockwell" panose="02060603020205020403" pitchFamily="18" charset="0"/>
                <a:cs typeface="Rockwell" panose="02060603020205020403" pitchFamily="18" charset="0"/>
                <a:sym typeface="+mn-ea"/>
              </a:rPr>
              <a:t> </a:t>
            </a:r>
            <a:r>
              <a:rPr lang="en-US" altLang="zh-CN" sz="2400" b="1" dirty="0" smtClean="0">
                <a:solidFill>
                  <a:schemeClr val="bg1"/>
                </a:solidFill>
                <a:latin typeface="Arial" panose="020B0604020202020204" pitchFamily="34" charset="0"/>
                <a:ea typeface="Arial" panose="020B0604020202020204" pitchFamily="34" charset="0"/>
                <a:sym typeface="+mn-ea"/>
              </a:rPr>
              <a:t> </a:t>
            </a:r>
            <a:endParaRPr lang="en-US" altLang="zh-CN" sz="2400" b="1" dirty="0" smtClean="0">
              <a:solidFill>
                <a:schemeClr val="bg1"/>
              </a:solidFill>
              <a:latin typeface="Arial" panose="020B0604020202020204" pitchFamily="34" charset="0"/>
              <a:ea typeface="Arial" panose="020B0604020202020204" pitchFamily="34" charset="0"/>
              <a:sym typeface="+mn-ea"/>
            </a:endParaRPr>
          </a:p>
        </p:txBody>
      </p:sp>
      <p:sp>
        <p:nvSpPr>
          <p:cNvPr id="4" name="文本框 12"/>
          <p:cNvSpPr txBox="1"/>
          <p:nvPr/>
        </p:nvSpPr>
        <p:spPr>
          <a:xfrm>
            <a:off x="5253687" y="2733244"/>
            <a:ext cx="2398875" cy="829945"/>
          </a:xfrm>
          <a:prstGeom prst="rect">
            <a:avLst/>
          </a:prstGeom>
          <a:noFill/>
        </p:spPr>
        <p:txBody>
          <a:bodyPr wrap="square" rtlCol="0">
            <a:spAutoFit/>
            <a:scene3d>
              <a:camera prst="orthographicFront"/>
              <a:lightRig rig="threePt" dir="t"/>
            </a:scene3d>
            <a:sp3d contourW="12700"/>
          </a:bodyPr>
          <a:lstStyle/>
          <a:p>
            <a:pPr algn="ctr"/>
            <a:r>
              <a:rPr lang="en-US" sz="2400" b="1" dirty="0" err="1">
                <a:solidFill>
                  <a:schemeClr val="bg1"/>
                </a:solidFill>
                <a:latin typeface="Rockwell" panose="02060603020205020403" pitchFamily="18" charset="0"/>
                <a:cs typeface="Rockwell" panose="02060603020205020403" pitchFamily="18" charset="0"/>
                <a:sym typeface="+mn-ea"/>
              </a:rPr>
              <a:t>Sensibilité</a:t>
            </a:r>
            <a:r>
              <a:rPr lang="en-US" sz="2400" b="1" dirty="0">
                <a:solidFill>
                  <a:schemeClr val="bg1"/>
                </a:solidFill>
                <a:latin typeface="Rockwell" panose="02060603020205020403" pitchFamily="18" charset="0"/>
                <a:cs typeface="Rockwell" panose="02060603020205020403" pitchFamily="18" charset="0"/>
                <a:sym typeface="+mn-ea"/>
              </a:rPr>
              <a:t> à </a:t>
            </a:r>
            <a:r>
              <a:rPr lang="en-US" sz="2400" b="1" dirty="0" err="1">
                <a:solidFill>
                  <a:schemeClr val="bg1"/>
                </a:solidFill>
                <a:latin typeface="Rockwell" panose="02060603020205020403" pitchFamily="18" charset="0"/>
                <a:cs typeface="Rockwell" panose="02060603020205020403" pitchFamily="18" charset="0"/>
                <a:sym typeface="+mn-ea"/>
              </a:rPr>
              <a:t>l'eau</a:t>
            </a:r>
            <a:r>
              <a:rPr lang="en-US" sz="2400" b="1" dirty="0">
                <a:solidFill>
                  <a:schemeClr val="bg1"/>
                </a:solidFill>
                <a:latin typeface="Rockwell" panose="02060603020205020403" pitchFamily="18" charset="0"/>
                <a:cs typeface="Rockwell" panose="02060603020205020403" pitchFamily="18" charset="0"/>
                <a:sym typeface="+mn-ea"/>
              </a:rPr>
              <a:t> </a:t>
            </a:r>
            <a:r>
              <a:rPr lang="en-US" sz="2400" b="1" dirty="0" err="1">
                <a:solidFill>
                  <a:schemeClr val="bg1"/>
                </a:solidFill>
                <a:latin typeface="Rockwell" panose="02060603020205020403" pitchFamily="18" charset="0"/>
                <a:cs typeface="Rockwell" panose="02060603020205020403" pitchFamily="18" charset="0"/>
                <a:sym typeface="+mn-ea"/>
              </a:rPr>
              <a:t>dure</a:t>
            </a:r>
            <a:r>
              <a:rPr lang="en-US" altLang="zh-CN" sz="2400" b="1" dirty="0" smtClean="0">
                <a:solidFill>
                  <a:schemeClr val="bg1"/>
                </a:solidFill>
                <a:latin typeface="Arial" panose="020B0604020202020204" pitchFamily="34" charset="0"/>
                <a:ea typeface="Arial" panose="020B0604020202020204" pitchFamily="34" charset="0"/>
                <a:sym typeface="+mn-ea"/>
              </a:rPr>
              <a:t> </a:t>
            </a:r>
            <a:endParaRPr lang="en-US" altLang="zh-CN" sz="2400" b="1" dirty="0" smtClean="0">
              <a:solidFill>
                <a:schemeClr val="bg1"/>
              </a:solidFill>
              <a:latin typeface="Arial" panose="020B0604020202020204" pitchFamily="34" charset="0"/>
              <a:ea typeface="Arial" panose="020B0604020202020204" pitchFamily="34" charset="0"/>
              <a:sym typeface="+mn-ea"/>
            </a:endParaRPr>
          </a:p>
        </p:txBody>
      </p:sp>
      <p:grpSp>
        <p:nvGrpSpPr>
          <p:cNvPr id="15" name="Groupe 5"/>
          <p:cNvGrpSpPr/>
          <p:nvPr/>
        </p:nvGrpSpPr>
        <p:grpSpPr>
          <a:xfrm>
            <a:off x="-1557662" y="85122"/>
            <a:ext cx="11698216" cy="583324"/>
            <a:chOff x="-1564980" y="-39416"/>
            <a:chExt cx="11698216" cy="583324"/>
          </a:xfrm>
        </p:grpSpPr>
        <p:grpSp>
          <p:nvGrpSpPr>
            <p:cNvPr id="16" name="Groupe 6"/>
            <p:cNvGrpSpPr/>
            <p:nvPr/>
          </p:nvGrpSpPr>
          <p:grpSpPr>
            <a:xfrm>
              <a:off x="-1564980" y="-39416"/>
              <a:ext cx="10451226" cy="583324"/>
              <a:chOff x="-1344409" y="-39416"/>
              <a:chExt cx="10451226" cy="583324"/>
            </a:xfrm>
          </p:grpSpPr>
          <p:grpSp>
            <p:nvGrpSpPr>
              <p:cNvPr id="17" name="Groupe 8"/>
              <p:cNvGrpSpPr/>
              <p:nvPr/>
            </p:nvGrpSpPr>
            <p:grpSpPr>
              <a:xfrm>
                <a:off x="-1344409" y="-39416"/>
                <a:ext cx="4232126" cy="583324"/>
                <a:chOff x="-1344409" y="-39416"/>
                <a:chExt cx="4232126" cy="583324"/>
              </a:xfrm>
            </p:grpSpPr>
            <p:sp>
              <p:nvSpPr>
                <p:cNvPr id="22"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23" name="Groupe 11"/>
                <p:cNvGrpSpPr/>
                <p:nvPr/>
              </p:nvGrpSpPr>
              <p:grpSpPr>
                <a:xfrm>
                  <a:off x="545430" y="-2"/>
                  <a:ext cx="2342287" cy="536027"/>
                  <a:chOff x="545430" y="-2"/>
                  <a:chExt cx="2342287" cy="536027"/>
                </a:xfrm>
              </p:grpSpPr>
              <p:sp>
                <p:nvSpPr>
                  <p:cNvPr id="24"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6"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27"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28" name="Text Box 27"/>
          <p:cNvSpPr txBox="1"/>
          <p:nvPr/>
        </p:nvSpPr>
        <p:spPr>
          <a:xfrm>
            <a:off x="1297305" y="124460"/>
            <a:ext cx="7440295" cy="521970"/>
          </a:xfrm>
          <a:prstGeom prst="rect">
            <a:avLst/>
          </a:prstGeom>
          <a:noFill/>
        </p:spPr>
        <p:txBody>
          <a:bodyPr wrap="square" rtlCol="0" anchor="t">
            <a:spAutoFit/>
          </a:bodyPr>
          <a:lstStyle/>
          <a:p>
            <a:r>
              <a:rPr lang="en-US" sz="2800">
                <a:latin typeface="Rockwell" panose="02060603020205020403" pitchFamily="18" charset="0"/>
                <a:cs typeface="Rockwell" panose="02060603020205020403" pitchFamily="18" charset="0"/>
                <a:sym typeface="+mn-ea"/>
              </a:rPr>
              <a:t>Avantages et inconvénients du savon</a:t>
            </a:r>
            <a:endParaRPr lang="en-US" sz="2800">
              <a:latin typeface="Rockwell" panose="02060603020205020403" pitchFamily="18" charset="0"/>
              <a:cs typeface="Rockwell" panose="02060603020205020403" pitchFamily="18" charset="0"/>
              <a:sym typeface="+mn-ea"/>
            </a:endParaRPr>
          </a:p>
        </p:txBody>
      </p:sp>
      <p:sp>
        <p:nvSpPr>
          <p:cNvPr id="31" name="Text Box 30"/>
          <p:cNvSpPr txBox="1"/>
          <p:nvPr/>
        </p:nvSpPr>
        <p:spPr>
          <a:xfrm>
            <a:off x="7965440" y="4723130"/>
            <a:ext cx="4225925" cy="706755"/>
          </a:xfrm>
          <a:prstGeom prst="rect">
            <a:avLst/>
          </a:prstGeom>
          <a:noFill/>
        </p:spPr>
        <p:txBody>
          <a:bodyPr wrap="square" rtlCol="0" anchor="t">
            <a:spAutoFit/>
          </a:bodyPr>
          <a:lstStyle/>
          <a:p>
            <a:pPr indent="0">
              <a:buFont typeface="Arial" panose="020B0604020202020204" pitchFamily="34" charset="0"/>
              <a:buNone/>
            </a:pPr>
            <a:r>
              <a:rPr lang="en-US" sz="2000">
                <a:latin typeface="Rockwell" panose="02060603020205020403" pitchFamily="18" charset="0"/>
                <a:cs typeface="Rockwell" panose="02060603020205020403" pitchFamily="18" charset="0"/>
                <a:sym typeface="+mn-ea"/>
              </a:rPr>
              <a:t>Peut assécher la peau en raison de son pH élevé.</a:t>
            </a:r>
            <a:endParaRPr lang="en-US" sz="2000">
              <a:latin typeface="Rockwell" panose="02060603020205020403" pitchFamily="18" charset="0"/>
              <a:cs typeface="Rockwell" panose="02060603020205020403" pitchFamily="18" charset="0"/>
              <a:sym typeface="+mn-ea"/>
            </a:endParaRPr>
          </a:p>
        </p:txBody>
      </p:sp>
      <p:sp>
        <p:nvSpPr>
          <p:cNvPr id="32" name="Text Box 31"/>
          <p:cNvSpPr txBox="1"/>
          <p:nvPr/>
        </p:nvSpPr>
        <p:spPr>
          <a:xfrm>
            <a:off x="7965440" y="2630170"/>
            <a:ext cx="4203700" cy="1014730"/>
          </a:xfrm>
          <a:prstGeom prst="rect">
            <a:avLst/>
          </a:prstGeom>
          <a:noFill/>
        </p:spPr>
        <p:txBody>
          <a:bodyPr wrap="square" rtlCol="0" anchor="t">
            <a:spAutoFit/>
          </a:bodyPr>
          <a:lstStyle/>
          <a:p>
            <a:r>
              <a:rPr lang="en-US" sz="2000">
                <a:latin typeface="Rockwell" panose="02060603020205020403" pitchFamily="18" charset="0"/>
                <a:cs typeface="Rockwell" panose="02060603020205020403" pitchFamily="18" charset="0"/>
                <a:sym typeface="+mn-ea"/>
              </a:rPr>
              <a:t>Réagit avec les ions calcium et magnésium, réduisant son efficacité.</a:t>
            </a:r>
            <a:endParaRPr lang="en-US" sz="2000">
              <a:latin typeface="Rockwell" panose="02060603020205020403" pitchFamily="18" charset="0"/>
              <a:cs typeface="Rockwell" panose="02060603020205020403" pitchFamily="18" charset="0"/>
              <a:sym typeface="+mn-ea"/>
            </a:endParaRPr>
          </a:p>
        </p:txBody>
      </p:sp>
      <p:sp>
        <p:nvSpPr>
          <p:cNvPr id="33" name="Freeform: Shape 6"/>
          <p:cNvSpPr/>
          <p:nvPr/>
        </p:nvSpPr>
        <p:spPr>
          <a:xfrm rot="5400000" flipV="1">
            <a:off x="5087772" y="4348715"/>
            <a:ext cx="918627" cy="3059098"/>
          </a:xfrm>
          <a:custGeom>
            <a:avLst/>
            <a:gdLst>
              <a:gd name="connsiteX0" fmla="*/ 0 w 1041355"/>
              <a:gd name="connsiteY0" fmla="*/ 499990 h 4145773"/>
              <a:gd name="connsiteX1" fmla="*/ 520677 w 1041355"/>
              <a:gd name="connsiteY1" fmla="*/ 0 h 4145773"/>
              <a:gd name="connsiteX2" fmla="*/ 1041355 w 1041355"/>
              <a:gd name="connsiteY2" fmla="*/ 499990 h 4145773"/>
              <a:gd name="connsiteX3" fmla="*/ 1040980 w 1041355"/>
              <a:gd name="connsiteY3" fmla="*/ 499990 h 4145773"/>
              <a:gd name="connsiteX4" fmla="*/ 1040980 w 1041355"/>
              <a:gd name="connsiteY4" fmla="*/ 4145773 h 4145773"/>
              <a:gd name="connsiteX5" fmla="*/ 374 w 1041355"/>
              <a:gd name="connsiteY5" fmla="*/ 3103323 h 4145773"/>
              <a:gd name="connsiteX6" fmla="*/ 374 w 1041355"/>
              <a:gd name="connsiteY6" fmla="*/ 499990 h 414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355" h="4145773">
                <a:moveTo>
                  <a:pt x="0" y="499990"/>
                </a:moveTo>
                <a:lnTo>
                  <a:pt x="520677" y="0"/>
                </a:lnTo>
                <a:lnTo>
                  <a:pt x="1041355" y="499990"/>
                </a:lnTo>
                <a:lnTo>
                  <a:pt x="1040980" y="499990"/>
                </a:lnTo>
                <a:lnTo>
                  <a:pt x="1040980" y="4145773"/>
                </a:lnTo>
                <a:lnTo>
                  <a:pt x="374" y="3103323"/>
                </a:lnTo>
                <a:lnTo>
                  <a:pt x="374" y="499990"/>
                </a:lnTo>
                <a:close/>
              </a:path>
            </a:pathLst>
          </a:custGeom>
          <a:solidFill>
            <a:srgbClr val="7489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none" lIns="0" tIns="0" rIns="0" bIns="480000" anchor="ctr">
            <a:normAutofit/>
          </a:bodyPr>
          <a:lstStyle/>
          <a:p>
            <a:pPr algn="ctr"/>
            <a:r>
              <a:rPr lang="fr-FR" altLang="en-US" sz="2400" b="1">
                <a:latin typeface="Rockwell" panose="02060603020205020403" pitchFamily="18" charset="0"/>
                <a:cs typeface="Rockwell" panose="02060603020205020403" pitchFamily="18" charset="0"/>
                <a:sym typeface="+mn-ea"/>
              </a:rPr>
              <a:t>  </a:t>
            </a:r>
            <a:r>
              <a:rPr lang="en-US" sz="2400" b="1">
                <a:latin typeface="Rockwell" panose="02060603020205020403" pitchFamily="18" charset="0"/>
                <a:cs typeface="Rockwell" panose="02060603020205020403" pitchFamily="18" charset="0"/>
                <a:sym typeface="+mn-ea"/>
              </a:rPr>
              <a:t>Polyvalent </a:t>
            </a:r>
            <a:endParaRPr lang="en-US" altLang="en-US" sz="2400" b="1" dirty="0">
              <a:solidFill>
                <a:schemeClr val="bg1"/>
              </a:solidFill>
              <a:latin typeface="Rockwell" panose="02060603020205020403" pitchFamily="18" charset="0"/>
              <a:ea typeface="Arial" panose="020B0604020202020204" pitchFamily="34" charset="0"/>
              <a:cs typeface="Rockwell" panose="02060603020205020403" pitchFamily="18" charset="0"/>
              <a:sym typeface="+mn-ea"/>
            </a:endParaRPr>
          </a:p>
        </p:txBody>
      </p:sp>
      <p:sp>
        <p:nvSpPr>
          <p:cNvPr id="34" name="Text Box 33"/>
          <p:cNvSpPr txBox="1"/>
          <p:nvPr/>
        </p:nvSpPr>
        <p:spPr>
          <a:xfrm>
            <a:off x="65405" y="1928495"/>
            <a:ext cx="3825240" cy="706755"/>
          </a:xfrm>
          <a:prstGeom prst="rect">
            <a:avLst/>
          </a:prstGeom>
          <a:noFill/>
        </p:spPr>
        <p:txBody>
          <a:bodyPr wrap="square" rtlCol="0" anchor="t">
            <a:spAutoFit/>
          </a:bodyPr>
          <a:lstStyle/>
          <a:p>
            <a:r>
              <a:rPr lang="en-US" sz="2000">
                <a:latin typeface="Rockwell" panose="02060603020205020403" pitchFamily="18" charset="0"/>
                <a:cs typeface="Rockwell" panose="02060603020205020403" pitchFamily="18" charset="0"/>
                <a:sym typeface="+mn-ea"/>
              </a:rPr>
              <a:t>Se dégrade naturellement sans nuire à l'environnement.</a:t>
            </a:r>
            <a:endParaRPr lang="en-US" sz="2000">
              <a:latin typeface="Rockwell" panose="02060603020205020403" pitchFamily="18" charset="0"/>
              <a:cs typeface="Rockwell" panose="02060603020205020403" pitchFamily="18" charset="0"/>
              <a:sym typeface="+mn-ea"/>
            </a:endParaRPr>
          </a:p>
        </p:txBody>
      </p:sp>
      <p:sp>
        <p:nvSpPr>
          <p:cNvPr id="35" name="Text Box 34"/>
          <p:cNvSpPr txBox="1"/>
          <p:nvPr/>
        </p:nvSpPr>
        <p:spPr>
          <a:xfrm>
            <a:off x="0" y="3674110"/>
            <a:ext cx="4605020" cy="706755"/>
          </a:xfrm>
          <a:prstGeom prst="rect">
            <a:avLst/>
          </a:prstGeom>
          <a:noFill/>
        </p:spPr>
        <p:txBody>
          <a:bodyPr wrap="square" rtlCol="0" anchor="t">
            <a:spAutoFit/>
          </a:bodyPr>
          <a:lstStyle/>
          <a:p>
            <a:r>
              <a:rPr lang="en-US" sz="2000">
                <a:latin typeface="Rockwell" panose="02060603020205020403" pitchFamily="18" charset="0"/>
                <a:cs typeface="Rockwell" panose="02060603020205020403" pitchFamily="18" charset="0"/>
                <a:sym typeface="+mn-ea"/>
              </a:rPr>
              <a:t>Contient de la glycérine pour hydrater la peau.</a:t>
            </a:r>
            <a:endParaRPr lang="en-US" sz="2000">
              <a:latin typeface="Rockwell" panose="02060603020205020403" pitchFamily="18" charset="0"/>
              <a:cs typeface="Rockwell" panose="02060603020205020403" pitchFamily="18" charset="0"/>
              <a:sym typeface="+mn-ea"/>
            </a:endParaRPr>
          </a:p>
        </p:txBody>
      </p:sp>
      <p:sp>
        <p:nvSpPr>
          <p:cNvPr id="36" name="Text Box 35"/>
          <p:cNvSpPr txBox="1"/>
          <p:nvPr/>
        </p:nvSpPr>
        <p:spPr>
          <a:xfrm>
            <a:off x="65405" y="5419725"/>
            <a:ext cx="4330700" cy="706755"/>
          </a:xfrm>
          <a:prstGeom prst="rect">
            <a:avLst/>
          </a:prstGeom>
          <a:noFill/>
        </p:spPr>
        <p:txBody>
          <a:bodyPr wrap="square" rtlCol="0" anchor="t">
            <a:spAutoFit/>
          </a:bodyPr>
          <a:lstStyle/>
          <a:p>
            <a:r>
              <a:rPr lang="en-US" sz="2000" dirty="0" err="1">
                <a:latin typeface="Rockwell" panose="02060603020205020403" pitchFamily="18" charset="0"/>
                <a:cs typeface="Rockwell" panose="02060603020205020403" pitchFamily="18" charset="0"/>
                <a:sym typeface="+mn-ea"/>
              </a:rPr>
              <a:t>Utilisé</a:t>
            </a:r>
            <a:r>
              <a:rPr lang="en-US" sz="2000" dirty="0">
                <a:latin typeface="Rockwell" panose="02060603020205020403" pitchFamily="18" charset="0"/>
                <a:cs typeface="Rockwell" panose="02060603020205020403" pitchFamily="18" charset="0"/>
                <a:sym typeface="+mn-ea"/>
              </a:rPr>
              <a:t> pour les </a:t>
            </a:r>
            <a:r>
              <a:rPr lang="en-US" sz="2000" dirty="0" err="1">
                <a:latin typeface="Rockwell" panose="02060603020205020403" pitchFamily="18" charset="0"/>
                <a:cs typeface="Rockwell" panose="02060603020205020403" pitchFamily="18" charset="0"/>
                <a:sym typeface="+mn-ea"/>
              </a:rPr>
              <a:t>soins</a:t>
            </a:r>
            <a:r>
              <a:rPr lang="en-US" sz="2000" dirty="0">
                <a:latin typeface="Rockwell" panose="02060603020205020403" pitchFamily="18" charset="0"/>
                <a:cs typeface="Rockwell" panose="02060603020205020403" pitchFamily="18" charset="0"/>
                <a:sym typeface="+mn-ea"/>
              </a:rPr>
              <a:t> </a:t>
            </a:r>
            <a:r>
              <a:rPr lang="en-US" sz="2000" dirty="0" err="1">
                <a:latin typeface="Rockwell" panose="02060603020205020403" pitchFamily="18" charset="0"/>
                <a:cs typeface="Rockwell" panose="02060603020205020403" pitchFamily="18" charset="0"/>
                <a:sym typeface="+mn-ea"/>
              </a:rPr>
              <a:t>corporels</a:t>
            </a:r>
            <a:r>
              <a:rPr lang="en-US" sz="2000" dirty="0">
                <a:latin typeface="Rockwell" panose="02060603020205020403" pitchFamily="18" charset="0"/>
                <a:cs typeface="Rockwell" panose="02060603020205020403" pitchFamily="18" charset="0"/>
                <a:sym typeface="+mn-ea"/>
              </a:rPr>
              <a:t> et le </a:t>
            </a:r>
            <a:r>
              <a:rPr lang="en-US" sz="2000" dirty="0" err="1">
                <a:latin typeface="Rockwell" panose="02060603020205020403" pitchFamily="18" charset="0"/>
                <a:cs typeface="Rockwell" panose="02060603020205020403" pitchFamily="18" charset="0"/>
                <a:sym typeface="+mn-ea"/>
              </a:rPr>
              <a:t>nettoyage</a:t>
            </a:r>
            <a:r>
              <a:rPr lang="en-US" sz="2000" dirty="0">
                <a:latin typeface="Rockwell" panose="02060603020205020403" pitchFamily="18" charset="0"/>
                <a:cs typeface="Rockwell" panose="02060603020205020403" pitchFamily="18" charset="0"/>
                <a:sym typeface="+mn-ea"/>
              </a:rPr>
              <a:t> </a:t>
            </a:r>
            <a:r>
              <a:rPr lang="en-US" sz="2000" dirty="0" err="1">
                <a:latin typeface="Rockwell" panose="02060603020205020403" pitchFamily="18" charset="0"/>
                <a:cs typeface="Rockwell" panose="02060603020205020403" pitchFamily="18" charset="0"/>
                <a:sym typeface="+mn-ea"/>
              </a:rPr>
              <a:t>domestique</a:t>
            </a:r>
            <a:endParaRPr lang="en-US" sz="2000" dirty="0">
              <a:latin typeface="Rockwell" panose="02060603020205020403" pitchFamily="18" charset="0"/>
              <a:cs typeface="Rockwell" panose="02060603020205020403" pitchFamily="18" charset="0"/>
              <a:sym typeface="+mn-ea"/>
            </a:endParaRPr>
          </a:p>
        </p:txBody>
      </p:sp>
      <p:sp>
        <p:nvSpPr>
          <p:cNvPr id="38" name="Rectangle: Rounded Corners 6"/>
          <p:cNvSpPr/>
          <p:nvPr/>
        </p:nvSpPr>
        <p:spPr>
          <a:xfrm>
            <a:off x="953135" y="899160"/>
            <a:ext cx="2049780" cy="718185"/>
          </a:xfrm>
          <a:prstGeom prst="roundRect">
            <a:avLst/>
          </a:prstGeom>
          <a:noFill/>
          <a:ln w="28575">
            <a:solidFill>
              <a:srgbClr val="5D7533"/>
            </a:solidFill>
          </a:ln>
          <a:extLst>
            <a:ext uri="{909E8E84-426E-40DD-AFC4-6F175D3DCCD1}">
              <a14:hiddenFill xmlns:a14="http://schemas.microsoft.com/office/drawing/2010/main">
                <a:solidFill>
                  <a:srgbClr val="74891A"/>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lvl="0">
              <a:spcBef>
                <a:spcPts val="600"/>
              </a:spcBef>
              <a:spcAft>
                <a:spcPts val="600"/>
              </a:spcAft>
            </a:pPr>
            <a:r>
              <a:rPr lang="fr-FR" altLang="en-US" sz="2400">
                <a:sym typeface="+mn-ea"/>
              </a:rPr>
              <a:t> </a:t>
            </a:r>
            <a:r>
              <a:rPr lang="en-US" sz="2400">
                <a:latin typeface="Rockwell" panose="02060603020205020403" pitchFamily="18" charset="0"/>
                <a:cs typeface="Rockwell" panose="02060603020205020403" pitchFamily="18" charset="0"/>
                <a:sym typeface="+mn-ea"/>
              </a:rPr>
              <a:t>Avantages</a:t>
            </a:r>
            <a:r>
              <a:rPr lang="fr-FR" altLang="en-US" sz="2400">
                <a:latin typeface="Rockwell" panose="02060603020205020403" pitchFamily="18" charset="0"/>
                <a:cs typeface="Rockwell" panose="02060603020205020403" pitchFamily="18" charset="0"/>
                <a:sym typeface="+mn-ea"/>
              </a:rPr>
              <a:t> </a:t>
            </a:r>
            <a:r>
              <a:rPr lang="fr-FR" altLang="en-US" sz="2400">
                <a:sym typeface="+mn-ea"/>
              </a:rPr>
              <a:t>:</a:t>
            </a:r>
            <a:endParaRPr lang="fr-FR" alt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9" name="Rectangle: Rounded Corners 6"/>
          <p:cNvSpPr/>
          <p:nvPr/>
        </p:nvSpPr>
        <p:spPr>
          <a:xfrm>
            <a:off x="8893810" y="885190"/>
            <a:ext cx="2423795" cy="718185"/>
          </a:xfrm>
          <a:prstGeom prst="roundRect">
            <a:avLst/>
          </a:prstGeom>
          <a:ln w="28575">
            <a:solidFill>
              <a:srgbClr val="5D7533"/>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600"/>
              </a:spcBef>
              <a:spcAft>
                <a:spcPts val="600"/>
              </a:spcAft>
            </a:pPr>
            <a:r>
              <a:rPr lang="en-US" sz="2400">
                <a:latin typeface="Rockwell" panose="02060603020205020403" pitchFamily="18" charset="0"/>
                <a:cs typeface="Rockwell" panose="02060603020205020403" pitchFamily="18" charset="0"/>
                <a:sym typeface="+mn-ea"/>
              </a:rPr>
              <a:t>inconvénients</a:t>
            </a:r>
            <a:r>
              <a:rPr lang="fr-FR" altLang="en-US" sz="2400">
                <a:sym typeface="+mn-ea"/>
              </a:rPr>
              <a:t>:</a:t>
            </a:r>
            <a:endParaRPr lang="fr-FR" altLang="en-US" sz="24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2"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par>
                          <p:cTn id="12" fill="hold">
                            <p:stCondLst>
                              <p:cond delay="1000"/>
                            </p:stCondLst>
                            <p:childTnLst>
                              <p:par>
                                <p:cTn id="13" presetID="5" presetClass="entr" presetSubtype="10" fill="hold" grpId="2"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heckerboard(across)">
                                      <p:cBhvr>
                                        <p:cTn id="15" dur="500"/>
                                        <p:tgtEl>
                                          <p:spTgt spid="34"/>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500"/>
                                        <p:tgtEl>
                                          <p:spTgt spid="35"/>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heckerboard(across)">
                                      <p:cBhvr>
                                        <p:cTn id="27" dur="500"/>
                                        <p:tgtEl>
                                          <p:spTgt spid="33"/>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heckerboard(across)">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2"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heckerboard(across)">
                                      <p:cBhvr>
                                        <p:cTn id="36" dur="500"/>
                                        <p:tgtEl>
                                          <p:spTgt spid="39"/>
                                        </p:tgtEl>
                                      </p:cBhvr>
                                    </p:animEffect>
                                  </p:childTnLst>
                                </p:cTn>
                              </p:par>
                            </p:childTnLst>
                          </p:cTn>
                        </p:par>
                        <p:par>
                          <p:cTn id="37" fill="hold">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heckerboard(across)">
                                      <p:cBhvr>
                                        <p:cTn id="40" dur="500"/>
                                        <p:tgtEl>
                                          <p:spTgt spid="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heckerboard(across)">
                                      <p:cBhvr>
                                        <p:cTn id="43" dur="500"/>
                                        <p:tgtEl>
                                          <p:spTgt spid="4"/>
                                        </p:tgtEl>
                                      </p:cBhvr>
                                    </p:animEffect>
                                  </p:childTnLst>
                                </p:cTn>
                              </p:par>
                            </p:childTnLst>
                          </p:cTn>
                        </p:par>
                        <p:par>
                          <p:cTn id="44" fill="hold">
                            <p:stCondLst>
                              <p:cond delay="1000"/>
                            </p:stCondLst>
                            <p:childTnLst>
                              <p:par>
                                <p:cTn id="45" presetID="5" presetClass="entr" presetSubtype="1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childTnLst>
                          </p:cTn>
                        </p:par>
                        <p:par>
                          <p:cTn id="48" fill="hold">
                            <p:stCondLst>
                              <p:cond delay="1500"/>
                            </p:stCondLst>
                            <p:childTnLst>
                              <p:par>
                                <p:cTn id="49" presetID="5" presetClass="entr" presetSubtype="1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heckerboard(across)">
                                      <p:cBhvr>
                                        <p:cTn id="51" dur="500"/>
                                        <p:tgtEl>
                                          <p:spTgt spid="8"/>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heckerboard(across)">
                                      <p:cBhvr>
                                        <p:cTn id="54" dur="500"/>
                                        <p:tgtEl>
                                          <p:spTgt spid="3"/>
                                        </p:tgtEl>
                                      </p:cBhvr>
                                    </p:animEffect>
                                  </p:childTnLst>
                                </p:cTn>
                              </p:par>
                            </p:childTnLst>
                          </p:cTn>
                        </p:par>
                        <p:par>
                          <p:cTn id="55" fill="hold">
                            <p:stCondLst>
                              <p:cond delay="2000"/>
                            </p:stCondLst>
                            <p:childTnLst>
                              <p:par>
                                <p:cTn id="56" presetID="5" presetClass="entr" presetSubtype="1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heckerboard(across)">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3" grpId="0"/>
      <p:bldP spid="4" grpId="0"/>
      <p:bldP spid="31" grpId="0"/>
      <p:bldP spid="32" grpId="0"/>
      <p:bldP spid="33" grpId="0" animBg="1"/>
      <p:bldP spid="34" grpId="1"/>
      <p:bldP spid="34" grpId="2"/>
      <p:bldP spid="35" grpId="0"/>
      <p:bldP spid="36" grpId="0"/>
      <p:bldP spid="38" grpId="1" animBg="1"/>
      <p:bldP spid="38" grpId="2" animBg="1"/>
      <p:bldP spid="39" grpId="1" animBg="1"/>
      <p:bldP spid="39"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a:off x="388620" y="1496060"/>
            <a:ext cx="2786380" cy="4526280"/>
          </a:xfrm>
          <a:custGeom>
            <a:avLst/>
            <a:gdLst>
              <a:gd name="T0" fmla="*/ 150 w 165"/>
              <a:gd name="T1" fmla="*/ 51 h 288"/>
              <a:gd name="T2" fmla="*/ 125 w 165"/>
              <a:gd name="T3" fmla="*/ 23 h 288"/>
              <a:gd name="T4" fmla="*/ 107 w 165"/>
              <a:gd name="T5" fmla="*/ 11 h 288"/>
              <a:gd name="T6" fmla="*/ 84 w 165"/>
              <a:gd name="T7" fmla="*/ 0 h 288"/>
              <a:gd name="T8" fmla="*/ 61 w 165"/>
              <a:gd name="T9" fmla="*/ 10 h 288"/>
              <a:gd name="T10" fmla="*/ 43 w 165"/>
              <a:gd name="T11" fmla="*/ 22 h 288"/>
              <a:gd name="T12" fmla="*/ 28 w 165"/>
              <a:gd name="T13" fmla="*/ 35 h 288"/>
              <a:gd name="T14" fmla="*/ 17 w 165"/>
              <a:gd name="T15" fmla="*/ 48 h 288"/>
              <a:gd name="T16" fmla="*/ 4 w 165"/>
              <a:gd name="T17" fmla="*/ 75 h 288"/>
              <a:gd name="T18" fmla="*/ 0 w 165"/>
              <a:gd name="T19" fmla="*/ 100 h 288"/>
              <a:gd name="T20" fmla="*/ 11 w 165"/>
              <a:gd name="T21" fmla="*/ 147 h 288"/>
              <a:gd name="T22" fmla="*/ 33 w 165"/>
              <a:gd name="T23" fmla="*/ 189 h 288"/>
              <a:gd name="T24" fmla="*/ 54 w 165"/>
              <a:gd name="T25" fmla="*/ 227 h 288"/>
              <a:gd name="T26" fmla="*/ 58 w 165"/>
              <a:gd name="T27" fmla="*/ 235 h 288"/>
              <a:gd name="T28" fmla="*/ 62 w 165"/>
              <a:gd name="T29" fmla="*/ 243 h 288"/>
              <a:gd name="T30" fmla="*/ 69 w 165"/>
              <a:gd name="T31" fmla="*/ 258 h 288"/>
              <a:gd name="T32" fmla="*/ 76 w 165"/>
              <a:gd name="T33" fmla="*/ 280 h 288"/>
              <a:gd name="T34" fmla="*/ 78 w 165"/>
              <a:gd name="T35" fmla="*/ 288 h 288"/>
              <a:gd name="T36" fmla="*/ 81 w 165"/>
              <a:gd name="T37" fmla="*/ 280 h 288"/>
              <a:gd name="T38" fmla="*/ 89 w 165"/>
              <a:gd name="T39" fmla="*/ 259 h 288"/>
              <a:gd name="T40" fmla="*/ 92 w 165"/>
              <a:gd name="T41" fmla="*/ 251 h 288"/>
              <a:gd name="T42" fmla="*/ 96 w 165"/>
              <a:gd name="T43" fmla="*/ 244 h 288"/>
              <a:gd name="T44" fmla="*/ 105 w 165"/>
              <a:gd name="T45" fmla="*/ 228 h 288"/>
              <a:gd name="T46" fmla="*/ 128 w 165"/>
              <a:gd name="T47" fmla="*/ 191 h 288"/>
              <a:gd name="T48" fmla="*/ 164 w 165"/>
              <a:gd name="T49" fmla="*/ 104 h 288"/>
              <a:gd name="T50" fmla="*/ 150 w 165"/>
              <a:gd name="T51" fmla="*/ 5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288">
                <a:moveTo>
                  <a:pt x="150" y="51"/>
                </a:moveTo>
                <a:cubicBezTo>
                  <a:pt x="143" y="42"/>
                  <a:pt x="135" y="32"/>
                  <a:pt x="125" y="23"/>
                </a:cubicBezTo>
                <a:cubicBezTo>
                  <a:pt x="119" y="19"/>
                  <a:pt x="113" y="15"/>
                  <a:pt x="107" y="11"/>
                </a:cubicBezTo>
                <a:cubicBezTo>
                  <a:pt x="100" y="7"/>
                  <a:pt x="92" y="3"/>
                  <a:pt x="84" y="0"/>
                </a:cubicBezTo>
                <a:cubicBezTo>
                  <a:pt x="76" y="3"/>
                  <a:pt x="68" y="6"/>
                  <a:pt x="61" y="10"/>
                </a:cubicBezTo>
                <a:cubicBezTo>
                  <a:pt x="54" y="14"/>
                  <a:pt x="48" y="18"/>
                  <a:pt x="43" y="22"/>
                </a:cubicBezTo>
                <a:cubicBezTo>
                  <a:pt x="37" y="26"/>
                  <a:pt x="32" y="30"/>
                  <a:pt x="28" y="35"/>
                </a:cubicBezTo>
                <a:cubicBezTo>
                  <a:pt x="24" y="39"/>
                  <a:pt x="20" y="44"/>
                  <a:pt x="17" y="48"/>
                </a:cubicBezTo>
                <a:cubicBezTo>
                  <a:pt x="11" y="57"/>
                  <a:pt x="6" y="66"/>
                  <a:pt x="4" y="75"/>
                </a:cubicBezTo>
                <a:cubicBezTo>
                  <a:pt x="1" y="83"/>
                  <a:pt x="0" y="92"/>
                  <a:pt x="0" y="100"/>
                </a:cubicBezTo>
                <a:cubicBezTo>
                  <a:pt x="0" y="117"/>
                  <a:pt x="5" y="133"/>
                  <a:pt x="11" y="147"/>
                </a:cubicBezTo>
                <a:cubicBezTo>
                  <a:pt x="17" y="162"/>
                  <a:pt x="25" y="176"/>
                  <a:pt x="33" y="189"/>
                </a:cubicBezTo>
                <a:cubicBezTo>
                  <a:pt x="40" y="202"/>
                  <a:pt x="48" y="215"/>
                  <a:pt x="54" y="227"/>
                </a:cubicBezTo>
                <a:cubicBezTo>
                  <a:pt x="55" y="230"/>
                  <a:pt x="57" y="232"/>
                  <a:pt x="58" y="235"/>
                </a:cubicBezTo>
                <a:cubicBezTo>
                  <a:pt x="60" y="238"/>
                  <a:pt x="61" y="241"/>
                  <a:pt x="62" y="243"/>
                </a:cubicBezTo>
                <a:cubicBezTo>
                  <a:pt x="65" y="249"/>
                  <a:pt x="67" y="254"/>
                  <a:pt x="69" y="258"/>
                </a:cubicBezTo>
                <a:cubicBezTo>
                  <a:pt x="72" y="267"/>
                  <a:pt x="75" y="275"/>
                  <a:pt x="76" y="280"/>
                </a:cubicBezTo>
                <a:cubicBezTo>
                  <a:pt x="77" y="285"/>
                  <a:pt x="78" y="288"/>
                  <a:pt x="78" y="288"/>
                </a:cubicBezTo>
                <a:cubicBezTo>
                  <a:pt x="78" y="288"/>
                  <a:pt x="79" y="285"/>
                  <a:pt x="81" y="280"/>
                </a:cubicBezTo>
                <a:cubicBezTo>
                  <a:pt x="82" y="275"/>
                  <a:pt x="85" y="268"/>
                  <a:pt x="89" y="259"/>
                </a:cubicBezTo>
                <a:cubicBezTo>
                  <a:pt x="90" y="256"/>
                  <a:pt x="91" y="254"/>
                  <a:pt x="92" y="251"/>
                </a:cubicBezTo>
                <a:cubicBezTo>
                  <a:pt x="94" y="249"/>
                  <a:pt x="95" y="247"/>
                  <a:pt x="96" y="244"/>
                </a:cubicBezTo>
                <a:cubicBezTo>
                  <a:pt x="99" y="239"/>
                  <a:pt x="102" y="234"/>
                  <a:pt x="105" y="228"/>
                </a:cubicBezTo>
                <a:cubicBezTo>
                  <a:pt x="112" y="216"/>
                  <a:pt x="120" y="204"/>
                  <a:pt x="128" y="191"/>
                </a:cubicBezTo>
                <a:cubicBezTo>
                  <a:pt x="144" y="165"/>
                  <a:pt x="162" y="137"/>
                  <a:pt x="164" y="104"/>
                </a:cubicBezTo>
                <a:cubicBezTo>
                  <a:pt x="165" y="87"/>
                  <a:pt x="161" y="69"/>
                  <a:pt x="150" y="51"/>
                </a:cubicBezTo>
                <a:close/>
              </a:path>
            </a:pathLst>
          </a:custGeom>
          <a:solidFill>
            <a:srgbClr val="74891A"/>
          </a:solidFill>
          <a:ln>
            <a:noFill/>
          </a:ln>
        </p:spPr>
        <p:txBody>
          <a:bodyPr vert="horz" wrap="square" lIns="45720" tIns="22860" rIns="45720" bIns="22860" numCol="1" anchor="t" anchorCtr="0" compatLnSpc="1"/>
          <a:lstStyle/>
          <a:p>
            <a:endParaRPr lang="th-TH" sz="900">
              <a:latin typeface="Arial" panose="020B0604020202020204" pitchFamily="34" charset="0"/>
              <a:cs typeface="Arial" panose="020B0604020202020204" pitchFamily="34" charset="0"/>
            </a:endParaRPr>
          </a:p>
        </p:txBody>
      </p:sp>
      <p:sp>
        <p:nvSpPr>
          <p:cNvPr id="9" name="TextBox 121"/>
          <p:cNvSpPr txBox="1"/>
          <p:nvPr/>
        </p:nvSpPr>
        <p:spPr>
          <a:xfrm>
            <a:off x="783590" y="1989455"/>
            <a:ext cx="1996440" cy="2879090"/>
          </a:xfrm>
          <a:prstGeom prst="rect">
            <a:avLst/>
          </a:prstGeom>
          <a:noFill/>
        </p:spPr>
        <p:txBody>
          <a:bodyPr wrap="square" lIns="109710" tIns="54855" rIns="109710" bIns="54855" rtlCol="0">
            <a:spAutoFit/>
          </a:bodyPr>
          <a:lstStyle/>
          <a:p>
            <a:pPr algn="ct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Ce sont des matières premières d'origine pétrolière et non pétrolière, abondantes dans le monde arabe.</a:t>
            </a: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0" name="Freeform 8"/>
          <p:cNvSpPr/>
          <p:nvPr/>
        </p:nvSpPr>
        <p:spPr bwMode="auto">
          <a:xfrm>
            <a:off x="3042285" y="1496060"/>
            <a:ext cx="2672715" cy="4526280"/>
          </a:xfrm>
          <a:custGeom>
            <a:avLst/>
            <a:gdLst>
              <a:gd name="T0" fmla="*/ 16 w 166"/>
              <a:gd name="T1" fmla="*/ 238 h 289"/>
              <a:gd name="T2" fmla="*/ 41 w 166"/>
              <a:gd name="T3" fmla="*/ 265 h 289"/>
              <a:gd name="T4" fmla="*/ 59 w 166"/>
              <a:gd name="T5" fmla="*/ 277 h 289"/>
              <a:gd name="T6" fmla="*/ 81 w 166"/>
              <a:gd name="T7" fmla="*/ 289 h 289"/>
              <a:gd name="T8" fmla="*/ 104 w 166"/>
              <a:gd name="T9" fmla="*/ 278 h 289"/>
              <a:gd name="T10" fmla="*/ 123 w 166"/>
              <a:gd name="T11" fmla="*/ 266 h 289"/>
              <a:gd name="T12" fmla="*/ 137 w 166"/>
              <a:gd name="T13" fmla="*/ 254 h 289"/>
              <a:gd name="T14" fmla="*/ 149 w 166"/>
              <a:gd name="T15" fmla="*/ 240 h 289"/>
              <a:gd name="T16" fmla="*/ 162 w 166"/>
              <a:gd name="T17" fmla="*/ 214 h 289"/>
              <a:gd name="T18" fmla="*/ 165 w 166"/>
              <a:gd name="T19" fmla="*/ 188 h 289"/>
              <a:gd name="T20" fmla="*/ 154 w 166"/>
              <a:gd name="T21" fmla="*/ 141 h 289"/>
              <a:gd name="T22" fmla="*/ 133 w 166"/>
              <a:gd name="T23" fmla="*/ 99 h 289"/>
              <a:gd name="T24" fmla="*/ 112 w 166"/>
              <a:gd name="T25" fmla="*/ 62 h 289"/>
              <a:gd name="T26" fmla="*/ 107 w 166"/>
              <a:gd name="T27" fmla="*/ 53 h 289"/>
              <a:gd name="T28" fmla="*/ 103 w 166"/>
              <a:gd name="T29" fmla="*/ 45 h 289"/>
              <a:gd name="T30" fmla="*/ 97 w 166"/>
              <a:gd name="T31" fmla="*/ 30 h 289"/>
              <a:gd name="T32" fmla="*/ 89 w 166"/>
              <a:gd name="T33" fmla="*/ 8 h 289"/>
              <a:gd name="T34" fmla="*/ 87 w 166"/>
              <a:gd name="T35" fmla="*/ 0 h 289"/>
              <a:gd name="T36" fmla="*/ 85 w 166"/>
              <a:gd name="T37" fmla="*/ 8 h 289"/>
              <a:gd name="T38" fmla="*/ 76 w 166"/>
              <a:gd name="T39" fmla="*/ 30 h 289"/>
              <a:gd name="T40" fmla="*/ 73 w 166"/>
              <a:gd name="T41" fmla="*/ 37 h 289"/>
              <a:gd name="T42" fmla="*/ 69 w 166"/>
              <a:gd name="T43" fmla="*/ 44 h 289"/>
              <a:gd name="T44" fmla="*/ 60 w 166"/>
              <a:gd name="T45" fmla="*/ 60 h 289"/>
              <a:gd name="T46" fmla="*/ 38 w 166"/>
              <a:gd name="T47" fmla="*/ 97 h 289"/>
              <a:gd name="T48" fmla="*/ 1 w 166"/>
              <a:gd name="T49" fmla="*/ 184 h 289"/>
              <a:gd name="T50" fmla="*/ 16 w 166"/>
              <a:gd name="T51" fmla="*/ 2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89">
                <a:moveTo>
                  <a:pt x="16" y="238"/>
                </a:moveTo>
                <a:cubicBezTo>
                  <a:pt x="22" y="246"/>
                  <a:pt x="30" y="256"/>
                  <a:pt x="41" y="265"/>
                </a:cubicBezTo>
                <a:cubicBezTo>
                  <a:pt x="46" y="269"/>
                  <a:pt x="52" y="273"/>
                  <a:pt x="59" y="277"/>
                </a:cubicBezTo>
                <a:cubicBezTo>
                  <a:pt x="66" y="281"/>
                  <a:pt x="73" y="285"/>
                  <a:pt x="81" y="289"/>
                </a:cubicBezTo>
                <a:cubicBezTo>
                  <a:pt x="90" y="285"/>
                  <a:pt x="97" y="282"/>
                  <a:pt x="104" y="278"/>
                </a:cubicBezTo>
                <a:cubicBezTo>
                  <a:pt x="111" y="275"/>
                  <a:pt x="117" y="270"/>
                  <a:pt x="123" y="266"/>
                </a:cubicBezTo>
                <a:cubicBezTo>
                  <a:pt x="128" y="262"/>
                  <a:pt x="133" y="258"/>
                  <a:pt x="137" y="254"/>
                </a:cubicBezTo>
                <a:cubicBezTo>
                  <a:pt x="142" y="249"/>
                  <a:pt x="145" y="245"/>
                  <a:pt x="149" y="240"/>
                </a:cubicBezTo>
                <a:cubicBezTo>
                  <a:pt x="155" y="231"/>
                  <a:pt x="159" y="223"/>
                  <a:pt x="162" y="214"/>
                </a:cubicBezTo>
                <a:cubicBezTo>
                  <a:pt x="164" y="205"/>
                  <a:pt x="166" y="196"/>
                  <a:pt x="165" y="188"/>
                </a:cubicBezTo>
                <a:cubicBezTo>
                  <a:pt x="165" y="171"/>
                  <a:pt x="161" y="156"/>
                  <a:pt x="154" y="141"/>
                </a:cubicBezTo>
                <a:cubicBezTo>
                  <a:pt x="148" y="126"/>
                  <a:pt x="140" y="112"/>
                  <a:pt x="133" y="99"/>
                </a:cubicBezTo>
                <a:cubicBezTo>
                  <a:pt x="125" y="86"/>
                  <a:pt x="118" y="73"/>
                  <a:pt x="112" y="62"/>
                </a:cubicBezTo>
                <a:cubicBezTo>
                  <a:pt x="110" y="59"/>
                  <a:pt x="109" y="56"/>
                  <a:pt x="107" y="53"/>
                </a:cubicBezTo>
                <a:cubicBezTo>
                  <a:pt x="106" y="50"/>
                  <a:pt x="105" y="48"/>
                  <a:pt x="103" y="45"/>
                </a:cubicBezTo>
                <a:cubicBezTo>
                  <a:pt x="101" y="39"/>
                  <a:pt x="99" y="34"/>
                  <a:pt x="97" y="30"/>
                </a:cubicBezTo>
                <a:cubicBezTo>
                  <a:pt x="93" y="21"/>
                  <a:pt x="91" y="13"/>
                  <a:pt x="89" y="8"/>
                </a:cubicBezTo>
                <a:cubicBezTo>
                  <a:pt x="88" y="3"/>
                  <a:pt x="87" y="0"/>
                  <a:pt x="87" y="0"/>
                </a:cubicBezTo>
                <a:cubicBezTo>
                  <a:pt x="87" y="0"/>
                  <a:pt x="86" y="3"/>
                  <a:pt x="85" y="8"/>
                </a:cubicBezTo>
                <a:cubicBezTo>
                  <a:pt x="83" y="13"/>
                  <a:pt x="80" y="20"/>
                  <a:pt x="76" y="30"/>
                </a:cubicBezTo>
                <a:cubicBezTo>
                  <a:pt x="75" y="32"/>
                  <a:pt x="74" y="34"/>
                  <a:pt x="73" y="37"/>
                </a:cubicBezTo>
                <a:cubicBezTo>
                  <a:pt x="72" y="39"/>
                  <a:pt x="71" y="42"/>
                  <a:pt x="69" y="44"/>
                </a:cubicBezTo>
                <a:cubicBezTo>
                  <a:pt x="67" y="49"/>
                  <a:pt x="64" y="55"/>
                  <a:pt x="60" y="60"/>
                </a:cubicBezTo>
                <a:cubicBezTo>
                  <a:pt x="54" y="72"/>
                  <a:pt x="46" y="84"/>
                  <a:pt x="38" y="97"/>
                </a:cubicBezTo>
                <a:cubicBezTo>
                  <a:pt x="22" y="123"/>
                  <a:pt x="3" y="152"/>
                  <a:pt x="1" y="184"/>
                </a:cubicBezTo>
                <a:cubicBezTo>
                  <a:pt x="0" y="201"/>
                  <a:pt x="4" y="219"/>
                  <a:pt x="16" y="238"/>
                </a:cubicBezTo>
                <a:close/>
              </a:path>
            </a:pathLst>
          </a:custGeom>
          <a:solidFill>
            <a:srgbClr val="4D5F2E"/>
          </a:solidFill>
          <a:ln>
            <a:noFill/>
          </a:ln>
        </p:spPr>
        <p:txBody>
          <a:bodyPr vert="horz" wrap="square" lIns="45720" tIns="22860" rIns="45720" bIns="22860" numCol="1" anchor="t" anchorCtr="0" compatLnSpc="1"/>
          <a:lstStyle/>
          <a:p>
            <a:endParaRPr lang="th-TH" sz="900">
              <a:latin typeface="Arial" panose="020B0604020202020204" pitchFamily="34" charset="0"/>
              <a:cs typeface="Arial" panose="020B0604020202020204" pitchFamily="34" charset="0"/>
            </a:endParaRPr>
          </a:p>
        </p:txBody>
      </p:sp>
      <p:sp>
        <p:nvSpPr>
          <p:cNvPr id="22" name="TextBox 214"/>
          <p:cNvSpPr txBox="1"/>
          <p:nvPr/>
        </p:nvSpPr>
        <p:spPr>
          <a:xfrm>
            <a:off x="3517900" y="2342515"/>
            <a:ext cx="1721485" cy="3494405"/>
          </a:xfrm>
          <a:prstGeom prst="rect">
            <a:avLst/>
          </a:prstGeom>
          <a:noFill/>
        </p:spPr>
        <p:txBody>
          <a:bodyPr wrap="square" lIns="109710" tIns="54855" rIns="109710" bIns="54855" rtlCol="0">
            <a:spAutoFit/>
          </a:bodyPr>
          <a:lstStyle/>
          <a:p>
            <a:pPr algn="ct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Elles </a:t>
            </a: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sont adaptées à toutes les conditions d'eau, contrairement au savon qui n'est pas efficace dans l'eau dure.</a:t>
            </a: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6" name="Freeform 7"/>
          <p:cNvSpPr/>
          <p:nvPr/>
        </p:nvSpPr>
        <p:spPr bwMode="auto">
          <a:xfrm>
            <a:off x="5899785" y="1496060"/>
            <a:ext cx="2711450" cy="4526280"/>
          </a:xfrm>
          <a:custGeom>
            <a:avLst/>
            <a:gdLst>
              <a:gd name="T0" fmla="*/ 150 w 166"/>
              <a:gd name="T1" fmla="*/ 51 h 288"/>
              <a:gd name="T2" fmla="*/ 125 w 166"/>
              <a:gd name="T3" fmla="*/ 24 h 288"/>
              <a:gd name="T4" fmla="*/ 107 w 166"/>
              <a:gd name="T5" fmla="*/ 11 h 288"/>
              <a:gd name="T6" fmla="*/ 85 w 166"/>
              <a:gd name="T7" fmla="*/ 0 h 288"/>
              <a:gd name="T8" fmla="*/ 62 w 166"/>
              <a:gd name="T9" fmla="*/ 10 h 288"/>
              <a:gd name="T10" fmla="*/ 43 w 166"/>
              <a:gd name="T11" fmla="*/ 22 h 288"/>
              <a:gd name="T12" fmla="*/ 29 w 166"/>
              <a:gd name="T13" fmla="*/ 35 h 288"/>
              <a:gd name="T14" fmla="*/ 17 w 166"/>
              <a:gd name="T15" fmla="*/ 48 h 288"/>
              <a:gd name="T16" fmla="*/ 4 w 166"/>
              <a:gd name="T17" fmla="*/ 75 h 288"/>
              <a:gd name="T18" fmla="*/ 0 w 166"/>
              <a:gd name="T19" fmla="*/ 101 h 288"/>
              <a:gd name="T20" fmla="*/ 11 w 166"/>
              <a:gd name="T21" fmla="*/ 147 h 288"/>
              <a:gd name="T22" fmla="*/ 33 w 166"/>
              <a:gd name="T23" fmla="*/ 189 h 288"/>
              <a:gd name="T24" fmla="*/ 54 w 166"/>
              <a:gd name="T25" fmla="*/ 227 h 288"/>
              <a:gd name="T26" fmla="*/ 59 w 166"/>
              <a:gd name="T27" fmla="*/ 235 h 288"/>
              <a:gd name="T28" fmla="*/ 63 w 166"/>
              <a:gd name="T29" fmla="*/ 244 h 288"/>
              <a:gd name="T30" fmla="*/ 69 w 166"/>
              <a:gd name="T31" fmla="*/ 258 h 288"/>
              <a:gd name="T32" fmla="*/ 77 w 166"/>
              <a:gd name="T33" fmla="*/ 280 h 288"/>
              <a:gd name="T34" fmla="*/ 79 w 166"/>
              <a:gd name="T35" fmla="*/ 288 h 288"/>
              <a:gd name="T36" fmla="*/ 81 w 166"/>
              <a:gd name="T37" fmla="*/ 280 h 288"/>
              <a:gd name="T38" fmla="*/ 90 w 166"/>
              <a:gd name="T39" fmla="*/ 259 h 288"/>
              <a:gd name="T40" fmla="*/ 93 w 166"/>
              <a:gd name="T41" fmla="*/ 252 h 288"/>
              <a:gd name="T42" fmla="*/ 97 w 166"/>
              <a:gd name="T43" fmla="*/ 244 h 288"/>
              <a:gd name="T44" fmla="*/ 106 w 166"/>
              <a:gd name="T45" fmla="*/ 228 h 288"/>
              <a:gd name="T46" fmla="*/ 128 w 166"/>
              <a:gd name="T47" fmla="*/ 191 h 288"/>
              <a:gd name="T48" fmla="*/ 165 w 166"/>
              <a:gd name="T49" fmla="*/ 104 h 288"/>
              <a:gd name="T50" fmla="*/ 150 w 166"/>
              <a:gd name="T51" fmla="*/ 5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88">
                <a:moveTo>
                  <a:pt x="150" y="51"/>
                </a:moveTo>
                <a:cubicBezTo>
                  <a:pt x="144" y="42"/>
                  <a:pt x="136" y="33"/>
                  <a:pt x="125" y="24"/>
                </a:cubicBezTo>
                <a:cubicBezTo>
                  <a:pt x="120" y="19"/>
                  <a:pt x="114" y="15"/>
                  <a:pt x="107" y="11"/>
                </a:cubicBezTo>
                <a:cubicBezTo>
                  <a:pt x="100" y="7"/>
                  <a:pt x="93" y="3"/>
                  <a:pt x="85" y="0"/>
                </a:cubicBezTo>
                <a:cubicBezTo>
                  <a:pt x="76" y="3"/>
                  <a:pt x="69" y="7"/>
                  <a:pt x="62" y="10"/>
                </a:cubicBezTo>
                <a:cubicBezTo>
                  <a:pt x="55" y="14"/>
                  <a:pt x="49" y="18"/>
                  <a:pt x="43" y="22"/>
                </a:cubicBezTo>
                <a:cubicBezTo>
                  <a:pt x="38" y="26"/>
                  <a:pt x="33" y="30"/>
                  <a:pt x="29" y="35"/>
                </a:cubicBezTo>
                <a:cubicBezTo>
                  <a:pt x="24" y="39"/>
                  <a:pt x="21" y="44"/>
                  <a:pt x="17" y="48"/>
                </a:cubicBezTo>
                <a:cubicBezTo>
                  <a:pt x="11" y="57"/>
                  <a:pt x="7" y="66"/>
                  <a:pt x="4" y="75"/>
                </a:cubicBezTo>
                <a:cubicBezTo>
                  <a:pt x="1" y="84"/>
                  <a:pt x="0" y="92"/>
                  <a:pt x="0" y="101"/>
                </a:cubicBezTo>
                <a:cubicBezTo>
                  <a:pt x="1" y="117"/>
                  <a:pt x="5" y="133"/>
                  <a:pt x="11" y="147"/>
                </a:cubicBezTo>
                <a:cubicBezTo>
                  <a:pt x="18" y="162"/>
                  <a:pt x="26" y="176"/>
                  <a:pt x="33" y="189"/>
                </a:cubicBezTo>
                <a:cubicBezTo>
                  <a:pt x="41" y="202"/>
                  <a:pt x="48" y="215"/>
                  <a:pt x="54" y="227"/>
                </a:cubicBezTo>
                <a:cubicBezTo>
                  <a:pt x="56" y="230"/>
                  <a:pt x="57" y="233"/>
                  <a:pt x="59" y="235"/>
                </a:cubicBezTo>
                <a:cubicBezTo>
                  <a:pt x="60" y="238"/>
                  <a:pt x="61" y="241"/>
                  <a:pt x="63" y="244"/>
                </a:cubicBezTo>
                <a:cubicBezTo>
                  <a:pt x="65" y="249"/>
                  <a:pt x="67" y="254"/>
                  <a:pt x="69" y="258"/>
                </a:cubicBezTo>
                <a:cubicBezTo>
                  <a:pt x="73" y="267"/>
                  <a:pt x="75" y="275"/>
                  <a:pt x="77" y="280"/>
                </a:cubicBezTo>
                <a:cubicBezTo>
                  <a:pt x="78" y="285"/>
                  <a:pt x="79" y="288"/>
                  <a:pt x="79" y="288"/>
                </a:cubicBezTo>
                <a:cubicBezTo>
                  <a:pt x="79" y="288"/>
                  <a:pt x="80" y="285"/>
                  <a:pt x="81" y="280"/>
                </a:cubicBezTo>
                <a:cubicBezTo>
                  <a:pt x="83" y="275"/>
                  <a:pt x="86" y="268"/>
                  <a:pt x="90" y="259"/>
                </a:cubicBezTo>
                <a:cubicBezTo>
                  <a:pt x="91" y="257"/>
                  <a:pt x="92" y="254"/>
                  <a:pt x="93" y="252"/>
                </a:cubicBezTo>
                <a:cubicBezTo>
                  <a:pt x="94" y="249"/>
                  <a:pt x="95" y="247"/>
                  <a:pt x="97" y="244"/>
                </a:cubicBezTo>
                <a:cubicBezTo>
                  <a:pt x="99" y="239"/>
                  <a:pt x="102" y="234"/>
                  <a:pt x="106" y="228"/>
                </a:cubicBezTo>
                <a:cubicBezTo>
                  <a:pt x="112" y="216"/>
                  <a:pt x="120" y="204"/>
                  <a:pt x="128" y="191"/>
                </a:cubicBezTo>
                <a:cubicBezTo>
                  <a:pt x="144" y="165"/>
                  <a:pt x="163" y="137"/>
                  <a:pt x="165" y="104"/>
                </a:cubicBezTo>
                <a:cubicBezTo>
                  <a:pt x="166" y="88"/>
                  <a:pt x="162" y="69"/>
                  <a:pt x="150" y="51"/>
                </a:cubicBezTo>
                <a:close/>
              </a:path>
            </a:pathLst>
          </a:custGeom>
          <a:solidFill>
            <a:srgbClr val="74891A"/>
          </a:solidFill>
          <a:ln>
            <a:noFill/>
          </a:ln>
        </p:spPr>
        <p:txBody>
          <a:bodyPr vert="horz" wrap="square" lIns="45720" tIns="22860" rIns="45720" bIns="22860" numCol="1" anchor="t" anchorCtr="0" compatLnSpc="1"/>
          <a:lstStyle/>
          <a:p>
            <a:endParaRPr lang="th-TH" sz="900">
              <a:latin typeface="Arial" panose="020B0604020202020204" pitchFamily="34" charset="0"/>
              <a:cs typeface="Arial" panose="020B0604020202020204" pitchFamily="34" charset="0"/>
            </a:endParaRPr>
          </a:p>
        </p:txBody>
      </p:sp>
      <p:sp>
        <p:nvSpPr>
          <p:cNvPr id="28" name="TextBox 219"/>
          <p:cNvSpPr txBox="1"/>
          <p:nvPr/>
        </p:nvSpPr>
        <p:spPr>
          <a:xfrm>
            <a:off x="6295390" y="2342515"/>
            <a:ext cx="1807210" cy="1647825"/>
          </a:xfrm>
          <a:prstGeom prst="rect">
            <a:avLst/>
          </a:prstGeom>
          <a:noFill/>
        </p:spPr>
        <p:txBody>
          <a:bodyPr wrap="square" lIns="109710" tIns="54855" rIns="109710" bIns="54855" rtlCol="0">
            <a:spAutoFit/>
          </a:bodyPr>
          <a:lstStyle/>
          <a:p>
            <a:pPr algn="ct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Elles ont des usages variés, tant domestiques qu'industriels.</a:t>
            </a: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0" name="Freeform 10"/>
          <p:cNvSpPr/>
          <p:nvPr/>
        </p:nvSpPr>
        <p:spPr bwMode="auto">
          <a:xfrm>
            <a:off x="8683625" y="1496695"/>
            <a:ext cx="2599055" cy="4526280"/>
          </a:xfrm>
          <a:custGeom>
            <a:avLst/>
            <a:gdLst>
              <a:gd name="T0" fmla="*/ 16 w 166"/>
              <a:gd name="T1" fmla="*/ 238 h 289"/>
              <a:gd name="T2" fmla="*/ 41 w 166"/>
              <a:gd name="T3" fmla="*/ 265 h 289"/>
              <a:gd name="T4" fmla="*/ 59 w 166"/>
              <a:gd name="T5" fmla="*/ 277 h 289"/>
              <a:gd name="T6" fmla="*/ 81 w 166"/>
              <a:gd name="T7" fmla="*/ 289 h 289"/>
              <a:gd name="T8" fmla="*/ 104 w 166"/>
              <a:gd name="T9" fmla="*/ 278 h 289"/>
              <a:gd name="T10" fmla="*/ 123 w 166"/>
              <a:gd name="T11" fmla="*/ 266 h 289"/>
              <a:gd name="T12" fmla="*/ 137 w 166"/>
              <a:gd name="T13" fmla="*/ 254 h 289"/>
              <a:gd name="T14" fmla="*/ 149 w 166"/>
              <a:gd name="T15" fmla="*/ 240 h 289"/>
              <a:gd name="T16" fmla="*/ 162 w 166"/>
              <a:gd name="T17" fmla="*/ 214 h 289"/>
              <a:gd name="T18" fmla="*/ 166 w 166"/>
              <a:gd name="T19" fmla="*/ 188 h 289"/>
              <a:gd name="T20" fmla="*/ 155 w 166"/>
              <a:gd name="T21" fmla="*/ 141 h 289"/>
              <a:gd name="T22" fmla="*/ 133 w 166"/>
              <a:gd name="T23" fmla="*/ 99 h 289"/>
              <a:gd name="T24" fmla="*/ 112 w 166"/>
              <a:gd name="T25" fmla="*/ 62 h 289"/>
              <a:gd name="T26" fmla="*/ 107 w 166"/>
              <a:gd name="T27" fmla="*/ 53 h 289"/>
              <a:gd name="T28" fmla="*/ 103 w 166"/>
              <a:gd name="T29" fmla="*/ 45 h 289"/>
              <a:gd name="T30" fmla="*/ 97 w 166"/>
              <a:gd name="T31" fmla="*/ 30 h 289"/>
              <a:gd name="T32" fmla="*/ 89 w 166"/>
              <a:gd name="T33" fmla="*/ 8 h 289"/>
              <a:gd name="T34" fmla="*/ 87 w 166"/>
              <a:gd name="T35" fmla="*/ 0 h 289"/>
              <a:gd name="T36" fmla="*/ 85 w 166"/>
              <a:gd name="T37" fmla="*/ 8 h 289"/>
              <a:gd name="T38" fmla="*/ 76 w 166"/>
              <a:gd name="T39" fmla="*/ 30 h 289"/>
              <a:gd name="T40" fmla="*/ 73 w 166"/>
              <a:gd name="T41" fmla="*/ 37 h 289"/>
              <a:gd name="T42" fmla="*/ 69 w 166"/>
              <a:gd name="T43" fmla="*/ 44 h 289"/>
              <a:gd name="T44" fmla="*/ 60 w 166"/>
              <a:gd name="T45" fmla="*/ 61 h 289"/>
              <a:gd name="T46" fmla="*/ 38 w 166"/>
              <a:gd name="T47" fmla="*/ 97 h 289"/>
              <a:gd name="T48" fmla="*/ 1 w 166"/>
              <a:gd name="T49" fmla="*/ 185 h 289"/>
              <a:gd name="T50" fmla="*/ 16 w 166"/>
              <a:gd name="T51" fmla="*/ 2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89">
                <a:moveTo>
                  <a:pt x="16" y="238"/>
                </a:moveTo>
                <a:cubicBezTo>
                  <a:pt x="22" y="247"/>
                  <a:pt x="30" y="256"/>
                  <a:pt x="41" y="265"/>
                </a:cubicBezTo>
                <a:cubicBezTo>
                  <a:pt x="46" y="269"/>
                  <a:pt x="52" y="273"/>
                  <a:pt x="59" y="277"/>
                </a:cubicBezTo>
                <a:cubicBezTo>
                  <a:pt x="66" y="281"/>
                  <a:pt x="73" y="285"/>
                  <a:pt x="81" y="289"/>
                </a:cubicBezTo>
                <a:cubicBezTo>
                  <a:pt x="90" y="285"/>
                  <a:pt x="97" y="282"/>
                  <a:pt x="104" y="278"/>
                </a:cubicBezTo>
                <a:cubicBezTo>
                  <a:pt x="111" y="275"/>
                  <a:pt x="117" y="270"/>
                  <a:pt x="123" y="266"/>
                </a:cubicBezTo>
                <a:cubicBezTo>
                  <a:pt x="128" y="262"/>
                  <a:pt x="133" y="258"/>
                  <a:pt x="137" y="254"/>
                </a:cubicBezTo>
                <a:cubicBezTo>
                  <a:pt x="142" y="249"/>
                  <a:pt x="145" y="245"/>
                  <a:pt x="149" y="240"/>
                </a:cubicBezTo>
                <a:cubicBezTo>
                  <a:pt x="155" y="231"/>
                  <a:pt x="159" y="223"/>
                  <a:pt x="162" y="214"/>
                </a:cubicBezTo>
                <a:cubicBezTo>
                  <a:pt x="165" y="205"/>
                  <a:pt x="166" y="196"/>
                  <a:pt x="166" y="188"/>
                </a:cubicBezTo>
                <a:cubicBezTo>
                  <a:pt x="165" y="171"/>
                  <a:pt x="161" y="156"/>
                  <a:pt x="155" y="141"/>
                </a:cubicBezTo>
                <a:cubicBezTo>
                  <a:pt x="148" y="126"/>
                  <a:pt x="140" y="112"/>
                  <a:pt x="133" y="99"/>
                </a:cubicBezTo>
                <a:cubicBezTo>
                  <a:pt x="125" y="86"/>
                  <a:pt x="118" y="73"/>
                  <a:pt x="112" y="62"/>
                </a:cubicBezTo>
                <a:cubicBezTo>
                  <a:pt x="110" y="59"/>
                  <a:pt x="109" y="56"/>
                  <a:pt x="107" y="53"/>
                </a:cubicBezTo>
                <a:cubicBezTo>
                  <a:pt x="106" y="50"/>
                  <a:pt x="105" y="48"/>
                  <a:pt x="103" y="45"/>
                </a:cubicBezTo>
                <a:cubicBezTo>
                  <a:pt x="101" y="40"/>
                  <a:pt x="99" y="35"/>
                  <a:pt x="97" y="30"/>
                </a:cubicBezTo>
                <a:cubicBezTo>
                  <a:pt x="93" y="21"/>
                  <a:pt x="91" y="13"/>
                  <a:pt x="89" y="8"/>
                </a:cubicBezTo>
                <a:cubicBezTo>
                  <a:pt x="88" y="3"/>
                  <a:pt x="87" y="0"/>
                  <a:pt x="87" y="0"/>
                </a:cubicBezTo>
                <a:cubicBezTo>
                  <a:pt x="87" y="0"/>
                  <a:pt x="86" y="3"/>
                  <a:pt x="85" y="8"/>
                </a:cubicBezTo>
                <a:cubicBezTo>
                  <a:pt x="83" y="13"/>
                  <a:pt x="80" y="20"/>
                  <a:pt x="76" y="30"/>
                </a:cubicBezTo>
                <a:cubicBezTo>
                  <a:pt x="75" y="32"/>
                  <a:pt x="74" y="34"/>
                  <a:pt x="73" y="37"/>
                </a:cubicBezTo>
                <a:cubicBezTo>
                  <a:pt x="72" y="39"/>
                  <a:pt x="71" y="42"/>
                  <a:pt x="69" y="44"/>
                </a:cubicBezTo>
                <a:cubicBezTo>
                  <a:pt x="67" y="49"/>
                  <a:pt x="64" y="55"/>
                  <a:pt x="60" y="61"/>
                </a:cubicBezTo>
                <a:cubicBezTo>
                  <a:pt x="54" y="72"/>
                  <a:pt x="46" y="84"/>
                  <a:pt x="38" y="97"/>
                </a:cubicBezTo>
                <a:cubicBezTo>
                  <a:pt x="22" y="123"/>
                  <a:pt x="3" y="152"/>
                  <a:pt x="1" y="185"/>
                </a:cubicBezTo>
                <a:cubicBezTo>
                  <a:pt x="0" y="201"/>
                  <a:pt x="4" y="219"/>
                  <a:pt x="16" y="238"/>
                </a:cubicBezTo>
                <a:close/>
              </a:path>
            </a:pathLst>
          </a:custGeom>
          <a:solidFill>
            <a:srgbClr val="4D5F2E"/>
          </a:solidFill>
          <a:ln>
            <a:noFill/>
          </a:ln>
        </p:spPr>
        <p:txBody>
          <a:bodyPr vert="horz" wrap="square" lIns="45720" tIns="22860" rIns="45720" bIns="22860" numCol="1" anchor="t" anchorCtr="0" compatLnSpc="1"/>
          <a:lstStyle/>
          <a:p>
            <a:endParaRPr lang="th-TH" sz="900">
              <a:latin typeface="Arial" panose="020B0604020202020204" pitchFamily="34" charset="0"/>
              <a:cs typeface="Arial" panose="020B0604020202020204" pitchFamily="34" charset="0"/>
            </a:endParaRPr>
          </a:p>
        </p:txBody>
      </p:sp>
      <p:sp>
        <p:nvSpPr>
          <p:cNvPr id="32" name="TextBox 230"/>
          <p:cNvSpPr txBox="1"/>
          <p:nvPr/>
        </p:nvSpPr>
        <p:spPr>
          <a:xfrm>
            <a:off x="9347513" y="3429106"/>
            <a:ext cx="1271591" cy="1647825"/>
          </a:xfrm>
          <a:prstGeom prst="rect">
            <a:avLst/>
          </a:prstGeom>
          <a:noFill/>
        </p:spPr>
        <p:txBody>
          <a:bodyPr wrap="square" lIns="109710" tIns="54855" rIns="109710" bIns="54855" rtlCol="0">
            <a:spAutoFit/>
          </a:bodyPr>
          <a:lstStyle/>
          <a:p>
            <a:pPr algn="ctr"/>
            <a:r>
              <a:rPr lang="en-US" sz="2000" dirty="0">
                <a:solidFill>
                  <a:schemeClr val="bg1"/>
                </a:solidFill>
                <a:latin typeface="Arial" panose="020B0604020202020204" pitchFamily="34" charset="0"/>
                <a:ea typeface="Arial" panose="020B0604020202020204" pitchFamily="34" charset="0"/>
                <a:cs typeface="Arial" panose="020B0604020202020204" pitchFamily="34" charset="0"/>
              </a:rPr>
              <a:t>Elles se distinguent par leur prix bas.</a:t>
            </a:r>
            <a:endParaRPr lang="en-US" sz="20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4" name="Groupe 5"/>
          <p:cNvGrpSpPr/>
          <p:nvPr/>
        </p:nvGrpSpPr>
        <p:grpSpPr>
          <a:xfrm>
            <a:off x="-1557662" y="85122"/>
            <a:ext cx="11698216" cy="583324"/>
            <a:chOff x="-1564980" y="-39416"/>
            <a:chExt cx="11698216" cy="583324"/>
          </a:xfrm>
        </p:grpSpPr>
        <p:grpSp>
          <p:nvGrpSpPr>
            <p:cNvPr id="5" name="Groupe 6"/>
            <p:cNvGrpSpPr/>
            <p:nvPr/>
          </p:nvGrpSpPr>
          <p:grpSpPr>
            <a:xfrm>
              <a:off x="-1564980" y="-39416"/>
              <a:ext cx="10451226" cy="583324"/>
              <a:chOff x="-1344409" y="-39416"/>
              <a:chExt cx="10451226" cy="583324"/>
            </a:xfrm>
          </p:grpSpPr>
          <p:grpSp>
            <p:nvGrpSpPr>
              <p:cNvPr id="6" name="Groupe 8"/>
              <p:cNvGrpSpPr/>
              <p:nvPr/>
            </p:nvGrpSpPr>
            <p:grpSpPr>
              <a:xfrm>
                <a:off x="-1344409" y="-39416"/>
                <a:ext cx="4232126" cy="583324"/>
                <a:chOff x="-1344409" y="-39416"/>
                <a:chExt cx="4232126" cy="583324"/>
              </a:xfrm>
            </p:grpSpPr>
            <p:sp>
              <p:nvSpPr>
                <p:cNvPr id="10"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42" name="Groupe 11"/>
                <p:cNvGrpSpPr/>
                <p:nvPr/>
              </p:nvGrpSpPr>
              <p:grpSpPr>
                <a:xfrm>
                  <a:off x="545430" y="-2"/>
                  <a:ext cx="2342287" cy="536027"/>
                  <a:chOff x="545430" y="-2"/>
                  <a:chExt cx="2342287" cy="536027"/>
                </a:xfrm>
              </p:grpSpPr>
              <p:sp>
                <p:nvSpPr>
                  <p:cNvPr id="4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45"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6" name="ZoneTexte 7"/>
            <p:cNvSpPr txBox="1"/>
            <p:nvPr/>
          </p:nvSpPr>
          <p:spPr>
            <a:xfrm>
              <a:off x="1290293" y="-24831"/>
              <a:ext cx="8842943" cy="521970"/>
            </a:xfrm>
            <a:prstGeom prst="rect">
              <a:avLst/>
            </a:prstGeom>
            <a:noFill/>
          </p:spPr>
          <p:txBody>
            <a:bodyPr wrap="square" rtlCol="0">
              <a:spAutoFit/>
            </a:bodyPr>
            <a:lstStyle/>
            <a:p>
              <a:pPr lvl="0"/>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47" name="Text Box 46"/>
          <p:cNvSpPr txBox="1"/>
          <p:nvPr/>
        </p:nvSpPr>
        <p:spPr>
          <a:xfrm>
            <a:off x="1297305" y="124460"/>
            <a:ext cx="7440295" cy="521970"/>
          </a:xfrm>
          <a:prstGeom prst="rect">
            <a:avLst/>
          </a:prstGeom>
          <a:noFill/>
        </p:spPr>
        <p:txBody>
          <a:bodyPr wrap="square" rtlCol="0" anchor="t">
            <a:spAutoFit/>
          </a:bodyPr>
          <a:lstStyle/>
          <a:p>
            <a:r>
              <a:rPr lang="en-US" sz="2800">
                <a:latin typeface="Rockwell" panose="02060603020205020403" pitchFamily="18" charset="0"/>
                <a:cs typeface="Rockwell" panose="02060603020205020403" pitchFamily="18" charset="0"/>
                <a:sym typeface="+mn-ea"/>
              </a:rPr>
              <a:t>Avantages </a:t>
            </a:r>
            <a:r>
              <a:rPr lang="fr-FR" sz="2800">
                <a:latin typeface="Rockwell" panose="02060603020205020403" pitchFamily="18" charset="0"/>
                <a:cs typeface="Rockwell" panose="02060603020205020403" pitchFamily="18" charset="0"/>
                <a:sym typeface="+mn-ea"/>
              </a:rPr>
              <a:t>des détergents</a:t>
            </a:r>
            <a:endParaRPr lang="fr-FR" altLang="en-US" sz="2800">
              <a:latin typeface="Rockwell" panose="02060603020205020403" pitchFamily="18" charset="0"/>
              <a:cs typeface="Rockwell" panose="02060603020205020403"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heckerboard(across)">
                                      <p:cBhvr>
                                        <p:cTn id="14" dur="500"/>
                                        <p:tgtEl>
                                          <p:spTgt spid="20"/>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par>
                          <p:cTn id="18" fill="hold">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500"/>
                                        <p:tgtEl>
                                          <p:spTgt spid="3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0" grpId="0" animBg="1"/>
      <p:bldP spid="22" grpId="0"/>
      <p:bldP spid="26" grpId="0" animBg="1"/>
      <p:bldP spid="28" grpId="0"/>
      <p:bldP spid="30"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783590" y="848360"/>
            <a:ext cx="10783570" cy="2306955"/>
          </a:xfrm>
          <a:prstGeom prst="rect">
            <a:avLst/>
          </a:prstGeom>
          <a:noFill/>
        </p:spPr>
        <p:txBody>
          <a:bodyPr wrap="square" rtlCol="0" anchor="t">
            <a:spAutoFit/>
          </a:bodyPr>
          <a:lstStyle/>
          <a:p>
            <a:pPr marL="342900" indent="-342900" algn="ctr">
              <a:lnSpc>
                <a:spcPct val="150000"/>
              </a:lnSpc>
              <a:buFont typeface="Wingdings" panose="05000000000000000000" charset="0"/>
              <a:buChar char="q"/>
            </a:pPr>
            <a:r>
              <a:rPr lang="en-US" sz="2400" b="1">
                <a:solidFill>
                  <a:schemeClr val="accent2">
                    <a:lumMod val="50000"/>
                  </a:schemeClr>
                </a:solidFill>
                <a:latin typeface="Rockwell" panose="02060603020205020403" pitchFamily="18" charset="0"/>
                <a:cs typeface="Rockwell" panose="02060603020205020403" pitchFamily="18" charset="0"/>
                <a:sym typeface="+mn-ea"/>
              </a:rPr>
              <a:t>les détergents</a:t>
            </a:r>
            <a:r>
              <a:rPr lang="fr-FR" altLang="en-US" sz="2400" b="1">
                <a:solidFill>
                  <a:schemeClr val="accent2">
                    <a:lumMod val="50000"/>
                  </a:schemeClr>
                </a:solidFill>
                <a:latin typeface="Rockwell" panose="02060603020205020403" pitchFamily="18" charset="0"/>
                <a:cs typeface="Rockwell" panose="02060603020205020403" pitchFamily="18" charset="0"/>
                <a:sym typeface="+mn-ea"/>
              </a:rPr>
              <a:t>:</a:t>
            </a:r>
            <a:r>
              <a:rPr lang="en-US" sz="2400">
                <a:latin typeface="Rockwell" panose="02060603020205020403" pitchFamily="18" charset="0"/>
                <a:cs typeface="Rockwell" panose="02060603020205020403" pitchFamily="18" charset="0"/>
                <a:sym typeface="+mn-ea"/>
              </a:rPr>
              <a:t> sont des produits de nettoyage industriels utilisés pour éliminer la saleté et la graisse. Contrairement au savon, ils ne dépendent pas des graisses ou des huiles naturelles, mais sont fabriqués à partir de composés chimiques tels que les sulfates et les produits pétrochimiques.</a:t>
            </a:r>
            <a:endParaRPr lang="en-US" sz="2400">
              <a:latin typeface="Rockwell" panose="02060603020205020403" pitchFamily="18" charset="0"/>
              <a:cs typeface="Rockwell" panose="02060603020205020403" pitchFamily="18" charset="0"/>
              <a:sym typeface="+mn-ea"/>
            </a:endParaRPr>
          </a:p>
        </p:txBody>
      </p:sp>
      <p:pic>
        <p:nvPicPr>
          <p:cNvPr id="15" name="Image 14" descr="istockphoto-500376033-612x612.jpg"/>
          <p:cNvPicPr>
            <a:picLocks noChangeAspect="1"/>
          </p:cNvPicPr>
          <p:nvPr/>
        </p:nvPicPr>
        <p:blipFill>
          <a:blip r:embed="rId1"/>
          <a:stretch>
            <a:fillRect/>
          </a:stretch>
        </p:blipFill>
        <p:spPr>
          <a:xfrm>
            <a:off x="4103370" y="3512185"/>
            <a:ext cx="4018915" cy="2943860"/>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418465" y="565150"/>
            <a:ext cx="10783570" cy="2306955"/>
          </a:xfrm>
          <a:prstGeom prst="rect">
            <a:avLst/>
          </a:prstGeom>
          <a:noFill/>
        </p:spPr>
        <p:txBody>
          <a:bodyPr wrap="square" rtlCol="0" anchor="t">
            <a:spAutoFit/>
          </a:bodyPr>
          <a:lstStyle/>
          <a:p>
            <a:pPr marL="342900" indent="-342900" algn="l">
              <a:lnSpc>
                <a:spcPct val="150000"/>
              </a:lnSpc>
              <a:buFont typeface="Wingdings" panose="05000000000000000000" charset="0"/>
              <a:buChar char="q"/>
            </a:pPr>
            <a:r>
              <a:rPr lang="en-US" sz="2400">
                <a:latin typeface="Rockwell" panose="02060603020205020403" pitchFamily="18" charset="0"/>
                <a:cs typeface="Rockwell" panose="02060603020205020403" pitchFamily="18" charset="0"/>
                <a:sym typeface="+mn-ea"/>
              </a:rPr>
              <a:t>Les détergents varient en fonction de leur composition, comme </a:t>
            </a:r>
            <a:r>
              <a:rPr lang="fr-FR" altLang="en-US" sz="2400">
                <a:latin typeface="Rockwell" panose="02060603020205020403" pitchFamily="18" charset="0"/>
                <a:cs typeface="Rockwell" panose="02060603020205020403" pitchFamily="18" charset="0"/>
                <a:sym typeface="+mn-ea"/>
              </a:rPr>
              <a:t>:</a:t>
            </a:r>
            <a:endParaRPr lang="fr-FR" altLang="en-US" sz="2400">
              <a:latin typeface="Rockwell" panose="02060603020205020403" pitchFamily="18" charset="0"/>
              <a:cs typeface="Rockwell" panose="02060603020205020403" pitchFamily="18" charset="0"/>
              <a:sym typeface="+mn-ea"/>
            </a:endParaRPr>
          </a:p>
          <a:p>
            <a:pPr marL="342900" indent="-342900" algn="l">
              <a:lnSpc>
                <a:spcPct val="150000"/>
              </a:lnSpc>
              <a:buFont typeface="Arial" panose="020B0604020202020204" pitchFamily="34" charset="0"/>
              <a:buChar char="•"/>
            </a:pPr>
            <a:r>
              <a:rPr lang="en-US" sz="2400">
                <a:latin typeface="Rockwell" panose="02060603020205020403" pitchFamily="18" charset="0"/>
                <a:cs typeface="Rockwell" panose="02060603020205020403" pitchFamily="18" charset="0"/>
                <a:sym typeface="+mn-ea"/>
              </a:rPr>
              <a:t>les détergents alcalins pour les graisse</a:t>
            </a:r>
            <a:r>
              <a:rPr lang="fr-FR" altLang="en-US" sz="2400">
                <a:latin typeface="Rockwell" panose="02060603020205020403" pitchFamily="18" charset="0"/>
                <a:cs typeface="Rockwell" panose="02060603020205020403" pitchFamily="18" charset="0"/>
                <a:sym typeface="+mn-ea"/>
              </a:rPr>
              <a:t>s</a:t>
            </a:r>
            <a:r>
              <a:rPr lang="en-US" sz="2400">
                <a:latin typeface="Rockwell" panose="02060603020205020403" pitchFamily="18" charset="0"/>
                <a:cs typeface="Rockwell" panose="02060603020205020403" pitchFamily="18" charset="0"/>
                <a:sym typeface="+mn-ea"/>
              </a:rPr>
              <a:t> </a:t>
            </a:r>
            <a:endParaRPr lang="en-US" sz="2400">
              <a:latin typeface="Rockwell" panose="02060603020205020403" pitchFamily="18" charset="0"/>
              <a:cs typeface="Rockwell" panose="02060603020205020403" pitchFamily="18" charset="0"/>
              <a:sym typeface="+mn-ea"/>
            </a:endParaRPr>
          </a:p>
          <a:p>
            <a:pPr marL="342900" indent="-342900" algn="l">
              <a:lnSpc>
                <a:spcPct val="150000"/>
              </a:lnSpc>
              <a:buFont typeface="Arial" panose="020B0604020202020204" pitchFamily="34" charset="0"/>
              <a:buChar char="•"/>
            </a:pPr>
            <a:r>
              <a:rPr lang="en-US" sz="2400">
                <a:latin typeface="Rockwell" panose="02060603020205020403" pitchFamily="18" charset="0"/>
                <a:cs typeface="Rockwell" panose="02060603020205020403" pitchFamily="18" charset="0"/>
                <a:sym typeface="+mn-ea"/>
              </a:rPr>
              <a:t>les détergents acides pour les dépôts calcaires</a:t>
            </a:r>
            <a:endParaRPr lang="en-US" sz="2400">
              <a:latin typeface="Rockwell" panose="02060603020205020403" pitchFamily="18" charset="0"/>
              <a:cs typeface="Rockwell" panose="02060603020205020403" pitchFamily="18" charset="0"/>
              <a:sym typeface="+mn-ea"/>
            </a:endParaRPr>
          </a:p>
          <a:p>
            <a:pPr marL="342900" indent="-342900" algn="l">
              <a:lnSpc>
                <a:spcPct val="150000"/>
              </a:lnSpc>
              <a:buFont typeface="Arial" panose="020B0604020202020204" pitchFamily="34" charset="0"/>
              <a:buChar char="•"/>
            </a:pPr>
            <a:r>
              <a:rPr lang="en-US" sz="2400">
                <a:latin typeface="Rockwell" panose="02060603020205020403" pitchFamily="18" charset="0"/>
                <a:cs typeface="Rockwell" panose="02060603020205020403" pitchFamily="18" charset="0"/>
                <a:sym typeface="+mn-ea"/>
              </a:rPr>
              <a:t>les détergents enzymatiques pour décomposer les protéines. </a:t>
            </a:r>
            <a:endParaRPr lang="en-US" sz="2400">
              <a:latin typeface="Rockwell" panose="02060603020205020403" pitchFamily="18" charset="0"/>
              <a:cs typeface="Rockwell" panose="02060603020205020403" pitchFamily="18" charset="0"/>
              <a:sym typeface="+mn-ea"/>
            </a:endParaRPr>
          </a:p>
        </p:txBody>
      </p:sp>
      <p:pic>
        <p:nvPicPr>
          <p:cNvPr id="15" name="Image 14" descr="istockphoto-1480657594-612x612.jpg"/>
          <p:cNvPicPr>
            <a:picLocks noChangeAspect="1"/>
          </p:cNvPicPr>
          <p:nvPr/>
        </p:nvPicPr>
        <p:blipFill>
          <a:blip r:embed="rId1"/>
          <a:stretch>
            <a:fillRect/>
          </a:stretch>
        </p:blipFill>
        <p:spPr>
          <a:xfrm>
            <a:off x="3412986" y="3463635"/>
            <a:ext cx="4793673" cy="3061855"/>
          </a:xfrm>
          <a:prstGeom prst="rect">
            <a:avLst/>
          </a:prstGeom>
        </p:spPr>
      </p:pic>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6" name="Groupe 5"/>
          <p:cNvGrpSpPr/>
          <p:nvPr/>
        </p:nvGrpSpPr>
        <p:grpSpPr>
          <a:xfrm>
            <a:off x="332098" y="107026"/>
            <a:ext cx="11698216" cy="583324"/>
            <a:chOff x="-1564980" y="-39416"/>
            <a:chExt cx="11698216" cy="583324"/>
          </a:xfrm>
        </p:grpSpPr>
        <p:grpSp>
          <p:nvGrpSpPr>
            <p:cNvPr id="7" name="Groupe 6"/>
            <p:cNvGrpSpPr/>
            <p:nvPr/>
          </p:nvGrpSpPr>
          <p:grpSpPr>
            <a:xfrm>
              <a:off x="-1564980" y="-39416"/>
              <a:ext cx="10451226" cy="583324"/>
              <a:chOff x="-1344409" y="-39416"/>
              <a:chExt cx="10451226" cy="583324"/>
            </a:xfrm>
          </p:grpSpPr>
          <p:grpSp>
            <p:nvGrpSpPr>
              <p:cNvPr id="9" name="Groupe 8"/>
              <p:cNvGrpSpPr/>
              <p:nvPr/>
            </p:nvGrpSpPr>
            <p:grpSpPr>
              <a:xfrm>
                <a:off x="-1344409" y="-39416"/>
                <a:ext cx="4232126" cy="583324"/>
                <a:chOff x="-1344409" y="-39416"/>
                <a:chExt cx="4232126" cy="583324"/>
              </a:xfrm>
            </p:grpSpPr>
            <p:sp>
              <p:nvSpPr>
                <p:cNvPr id="11" name="Organigramme : Opération manuelle 10"/>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p:cNvGrpSpPr/>
                <p:nvPr/>
              </p:nvGrpSpPr>
              <p:grpSpPr>
                <a:xfrm>
                  <a:off x="545430" y="-2"/>
                  <a:ext cx="2342287" cy="536027"/>
                  <a:chOff x="545430" y="-2"/>
                  <a:chExt cx="2342287" cy="536027"/>
                </a:xfrm>
              </p:grpSpPr>
              <p:sp>
                <p:nvSpPr>
                  <p:cNvPr id="13" name="Organigramme : Données 12"/>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onnées 13"/>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0" name="Connecteur droit 9"/>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8" name="ZoneTexte 7"/>
            <p:cNvSpPr txBox="1"/>
            <p:nvPr/>
          </p:nvSpPr>
          <p:spPr>
            <a:xfrm>
              <a:off x="1290293" y="-24831"/>
              <a:ext cx="8842943" cy="521970"/>
            </a:xfrm>
            <a:prstGeom prst="rect">
              <a:avLst/>
            </a:prstGeom>
            <a:noFill/>
          </p:spPr>
          <p:txBody>
            <a:bodyPr wrap="square" rtlCol="0">
              <a:spAutoFit/>
            </a:bodyPr>
            <a:lstStyle/>
            <a:p>
              <a:pPr lvl="0"/>
              <a:r>
                <a:rPr lang="en-US" sz="2800">
                  <a:latin typeface="Rockwell" panose="02060603020205020403" pitchFamily="18" charset="0"/>
                  <a:cs typeface="Rockwell" panose="02060603020205020403" pitchFamily="18" charset="0"/>
                  <a:sym typeface="+mn-ea"/>
                </a:rPr>
                <a:t>Histoire du </a:t>
              </a:r>
              <a:r>
                <a:rPr lang="en-US" sz="2800">
                  <a:effectLst/>
                  <a:latin typeface="Rockwell" panose="02060603020205020403" pitchFamily="18" charset="0"/>
                  <a:cs typeface="Rockwell" panose="02060603020205020403" pitchFamily="18" charset="0"/>
                  <a:sym typeface="+mn-ea"/>
                </a:rPr>
                <a:t>savon</a:t>
              </a:r>
              <a:r>
                <a:rPr lang="fr-FR" sz="2800" dirty="0" smtClean="0">
                  <a:solidFill>
                    <a:srgbClr val="33380E"/>
                  </a:solidFill>
                  <a:effectLst/>
                  <a:latin typeface="Rockwell" panose="02060603020205020403" pitchFamily="18" charset="0"/>
                </a:rPr>
                <a:t> </a:t>
              </a:r>
              <a:endParaRPr lang="fr-FR" sz="2800" dirty="0">
                <a:solidFill>
                  <a:srgbClr val="33380E"/>
                </a:solidFill>
                <a:effectLst/>
                <a:latin typeface="Rockwell" panose="02060603020205020403" pitchFamily="18" charset="0"/>
              </a:endParaRPr>
            </a:p>
          </p:txBody>
        </p:sp>
      </p:grpSp>
      <p:sp>
        <p:nvSpPr>
          <p:cNvPr id="18" name="Text Box 17"/>
          <p:cNvSpPr txBox="1"/>
          <p:nvPr/>
        </p:nvSpPr>
        <p:spPr>
          <a:xfrm>
            <a:off x="332105" y="521970"/>
            <a:ext cx="11547475" cy="2417445"/>
          </a:xfrm>
          <a:prstGeom prst="rect">
            <a:avLst/>
          </a:prstGeom>
          <a:noFill/>
        </p:spPr>
        <p:txBody>
          <a:bodyPr wrap="square" rtlCol="0" anchor="t">
            <a:noAutofit/>
          </a:bodyPr>
          <a:lstStyle/>
          <a:p>
            <a:endParaRPr lang="en-US" sz="2400" dirty="0">
              <a:latin typeface="Rockwell" panose="02060603020205020403" pitchFamily="18" charset="0"/>
              <a:cs typeface="Rockwell" panose="02060603020205020403" pitchFamily="18" charset="0"/>
            </a:endParaRPr>
          </a:p>
          <a:p>
            <a:pPr marL="342900" indent="-342900" algn="just">
              <a:lnSpc>
                <a:spcPct val="150000"/>
              </a:lnSpc>
              <a:buFont typeface="Wingdings" panose="05000000000000000000" charset="0"/>
              <a:buChar char="q"/>
            </a:pPr>
            <a:r>
              <a:rPr lang="en-US" sz="2400" dirty="0">
                <a:latin typeface="Rockwell" panose="02060603020205020403" pitchFamily="18" charset="0"/>
                <a:cs typeface="Rockwell" panose="02060603020205020403" pitchFamily="18" charset="0"/>
              </a:rPr>
              <a:t>Le </a:t>
            </a:r>
            <a:r>
              <a:rPr lang="en-US" sz="2400" dirty="0" err="1">
                <a:latin typeface="Rockwell" panose="02060603020205020403" pitchFamily="18" charset="0"/>
                <a:cs typeface="Rockwell" panose="02060603020205020403" pitchFamily="18" charset="0"/>
              </a:rPr>
              <a:t>savon</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existe</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depuis</a:t>
            </a:r>
            <a:r>
              <a:rPr lang="en-US" sz="2400" dirty="0">
                <a:latin typeface="Rockwell" panose="02060603020205020403" pitchFamily="18" charset="0"/>
                <a:cs typeface="Rockwell" panose="02060603020205020403" pitchFamily="18" charset="0"/>
              </a:rPr>
              <a:t> plus de 2200 </a:t>
            </a:r>
            <a:r>
              <a:rPr lang="en-US" sz="2400" dirty="0" err="1">
                <a:latin typeface="Rockwell" panose="02060603020205020403" pitchFamily="18" charset="0"/>
                <a:cs typeface="Rockwell" panose="02060603020205020403" pitchFamily="18" charset="0"/>
              </a:rPr>
              <a:t>avant</a:t>
            </a:r>
            <a:r>
              <a:rPr lang="en-US" sz="2400" dirty="0">
                <a:latin typeface="Rockwell" panose="02060603020205020403" pitchFamily="18" charset="0"/>
                <a:cs typeface="Rockwell" panose="02060603020205020403" pitchFamily="18" charset="0"/>
              </a:rPr>
              <a:t> J.-C. en </a:t>
            </a:r>
            <a:r>
              <a:rPr lang="en-US" sz="2400" dirty="0" err="1">
                <a:latin typeface="Rockwell" panose="02060603020205020403" pitchFamily="18" charset="0"/>
                <a:cs typeface="Rockwell" panose="02060603020205020403" pitchFamily="18" charset="0"/>
              </a:rPr>
              <a:t>Babylonie</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ancienne</a:t>
            </a:r>
            <a:r>
              <a:rPr lang="en-US" sz="2400" dirty="0">
                <a:latin typeface="Rockwell" panose="02060603020205020403" pitchFamily="18" charset="0"/>
                <a:cs typeface="Rockwell" panose="02060603020205020403" pitchFamily="18" charset="0"/>
              </a:rPr>
              <a:t>. Les </a:t>
            </a:r>
            <a:r>
              <a:rPr lang="en-US" sz="2400" dirty="0" err="1">
                <a:latin typeface="Rockwell" panose="02060603020205020403" pitchFamily="18" charset="0"/>
                <a:cs typeface="Rockwell" panose="02060603020205020403" pitchFamily="18" charset="0"/>
              </a:rPr>
              <a:t>Égyptiens</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utilisaient</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une</a:t>
            </a:r>
            <a:r>
              <a:rPr lang="en-US" sz="2400" dirty="0">
                <a:latin typeface="Rockwell" panose="02060603020205020403" pitchFamily="18" charset="0"/>
                <a:cs typeface="Rockwell" panose="02060603020205020403" pitchFamily="18" charset="0"/>
              </a:rPr>
              <a:t> substance </a:t>
            </a:r>
            <a:r>
              <a:rPr lang="en-US" sz="2400" dirty="0" err="1">
                <a:latin typeface="Rockwell" panose="02060603020205020403" pitchFamily="18" charset="0"/>
                <a:cs typeface="Rockwell" panose="02060603020205020403" pitchFamily="18" charset="0"/>
              </a:rPr>
              <a:t>similaire</a:t>
            </a:r>
            <a:r>
              <a:rPr lang="en-US" sz="2400" dirty="0">
                <a:latin typeface="Rockwell" panose="02060603020205020403" pitchFamily="18" charset="0"/>
                <a:cs typeface="Rockwell" panose="02060603020205020403" pitchFamily="18" charset="0"/>
              </a:rPr>
              <a:t> au </a:t>
            </a:r>
            <a:r>
              <a:rPr lang="en-US" sz="2400" dirty="0" err="1">
                <a:latin typeface="Rockwell" panose="02060603020205020403" pitchFamily="18" charset="0"/>
                <a:cs typeface="Rockwell" panose="02060603020205020403" pitchFamily="18" charset="0"/>
              </a:rPr>
              <a:t>savon</a:t>
            </a:r>
            <a:r>
              <a:rPr lang="en-US" sz="2400" dirty="0">
                <a:latin typeface="Rockwell" panose="02060603020205020403" pitchFamily="18" charset="0"/>
                <a:cs typeface="Rockwell" panose="02060603020205020403" pitchFamily="18" charset="0"/>
              </a:rPr>
              <a:t>, tout </a:t>
            </a:r>
            <a:r>
              <a:rPr lang="en-US" sz="2400" dirty="0" err="1">
                <a:latin typeface="Rockwell" panose="02060603020205020403" pitchFamily="18" charset="0"/>
                <a:cs typeface="Rockwell" panose="02060603020205020403" pitchFamily="18" charset="0"/>
              </a:rPr>
              <a:t>comme</a:t>
            </a:r>
            <a:r>
              <a:rPr lang="en-US" sz="2400" dirty="0">
                <a:latin typeface="Rockwell" panose="02060603020205020403" pitchFamily="18" charset="0"/>
                <a:cs typeface="Rockwell" panose="02060603020205020403" pitchFamily="18" charset="0"/>
              </a:rPr>
              <a:t> les Romains qui </a:t>
            </a:r>
            <a:r>
              <a:rPr lang="en-US" sz="2400" dirty="0" err="1">
                <a:latin typeface="Rockwell" panose="02060603020205020403" pitchFamily="18" charset="0"/>
                <a:cs typeface="Rockwell" panose="02060603020205020403" pitchFamily="18" charset="0"/>
              </a:rPr>
              <a:t>appliquaient</a:t>
            </a:r>
            <a:r>
              <a:rPr lang="en-US" sz="2400" dirty="0">
                <a:latin typeface="Rockwell" panose="02060603020205020403" pitchFamily="18" charset="0"/>
                <a:cs typeface="Rockwell" panose="02060603020205020403" pitchFamily="18" charset="0"/>
              </a:rPr>
              <a:t> un </a:t>
            </a:r>
            <a:r>
              <a:rPr lang="en-US" sz="2400" dirty="0" err="1">
                <a:latin typeface="Rockwell" panose="02060603020205020403" pitchFamily="18" charset="0"/>
                <a:cs typeface="Rockwell" panose="02060603020205020403" pitchFamily="18" charset="0"/>
              </a:rPr>
              <a:t>onguent</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semblable</a:t>
            </a:r>
            <a:r>
              <a:rPr lang="en-US" sz="2400" dirty="0">
                <a:latin typeface="Rockwell" panose="02060603020205020403" pitchFamily="18" charset="0"/>
                <a:cs typeface="Rockwell" panose="02060603020205020403" pitchFamily="18" charset="0"/>
              </a:rPr>
              <a:t>. Au </a:t>
            </a:r>
            <a:r>
              <a:rPr lang="en-US" sz="2400" dirty="0" err="1">
                <a:latin typeface="Rockwell" panose="02060603020205020403" pitchFamily="18" charset="0"/>
                <a:cs typeface="Rockwell" panose="02060603020205020403" pitchFamily="18" charset="0"/>
              </a:rPr>
              <a:t>XIIe</a:t>
            </a:r>
            <a:r>
              <a:rPr lang="en-US" sz="2400" dirty="0">
                <a:latin typeface="Rockwell" panose="02060603020205020403" pitchFamily="18" charset="0"/>
                <a:cs typeface="Rockwell" panose="02060603020205020403" pitchFamily="18" charset="0"/>
              </a:rPr>
              <a:t> siècle, la fabrication du </a:t>
            </a:r>
            <a:r>
              <a:rPr lang="en-US" sz="2400" dirty="0" err="1">
                <a:latin typeface="Rockwell" panose="02060603020205020403" pitchFamily="18" charset="0"/>
                <a:cs typeface="Rockwell" panose="02060603020205020403" pitchFamily="18" charset="0"/>
              </a:rPr>
              <a:t>savon</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est</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documentée</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dans</a:t>
            </a:r>
            <a:r>
              <a:rPr lang="en-US" sz="2400" dirty="0">
                <a:latin typeface="Rockwell" panose="02060603020205020403" pitchFamily="18" charset="0"/>
                <a:cs typeface="Rockwell" panose="02060603020205020403" pitchFamily="18" charset="0"/>
              </a:rPr>
              <a:t> le monde </a:t>
            </a:r>
            <a:r>
              <a:rPr lang="en-US" sz="2400" dirty="0" err="1">
                <a:latin typeface="Rockwell" panose="02060603020205020403" pitchFamily="18" charset="0"/>
                <a:cs typeface="Rockwell" panose="02060603020205020403" pitchFamily="18" charset="0"/>
              </a:rPr>
              <a:t>islamique</a:t>
            </a:r>
            <a:r>
              <a:rPr lang="en-US" sz="2400" dirty="0">
                <a:latin typeface="Rockwell" panose="02060603020205020403" pitchFamily="18" charset="0"/>
                <a:cs typeface="Rockwell" panose="02060603020205020403" pitchFamily="18" charset="0"/>
              </a:rPr>
              <a:t>, et </a:t>
            </a:r>
            <a:r>
              <a:rPr lang="en-US" sz="2400" dirty="0" err="1">
                <a:latin typeface="Rockwell" panose="02060603020205020403" pitchFamily="18" charset="0"/>
                <a:cs typeface="Rockwell" panose="02060603020205020403" pitchFamily="18" charset="0"/>
              </a:rPr>
              <a:t>sa</a:t>
            </a:r>
            <a:r>
              <a:rPr lang="en-US" sz="2400" dirty="0">
                <a:latin typeface="Rockwell" panose="02060603020205020403" pitchFamily="18" charset="0"/>
                <a:cs typeface="Rockwell" panose="02060603020205020403" pitchFamily="18" charset="0"/>
              </a:rPr>
              <a:t> production </a:t>
            </a:r>
            <a:r>
              <a:rPr lang="en-US" sz="2400" dirty="0" err="1">
                <a:latin typeface="Rockwell" panose="02060603020205020403" pitchFamily="18" charset="0"/>
                <a:cs typeface="Rockwell" panose="02060603020205020403" pitchFamily="18" charset="0"/>
              </a:rPr>
              <a:t>est</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devenue</a:t>
            </a:r>
            <a:r>
              <a:rPr lang="en-US" sz="2400" dirty="0">
                <a:latin typeface="Rockwell" panose="02060603020205020403" pitchFamily="18" charset="0"/>
                <a:cs typeface="Rockwell" panose="02060603020205020403" pitchFamily="18" charset="0"/>
              </a:rPr>
              <a:t> </a:t>
            </a:r>
            <a:r>
              <a:rPr lang="en-US" sz="2400" dirty="0" err="1">
                <a:latin typeface="Rockwell" panose="02060603020205020403" pitchFamily="18" charset="0"/>
                <a:cs typeface="Rockwell" panose="02060603020205020403" pitchFamily="18" charset="0"/>
              </a:rPr>
              <a:t>industrielle</a:t>
            </a:r>
            <a:r>
              <a:rPr lang="en-US" sz="2400" dirty="0">
                <a:latin typeface="Rockwell" panose="02060603020205020403" pitchFamily="18" charset="0"/>
                <a:cs typeface="Rockwell" panose="02060603020205020403" pitchFamily="18" charset="0"/>
              </a:rPr>
              <a:t> au </a:t>
            </a:r>
            <a:r>
              <a:rPr lang="en-US" sz="2400" dirty="0" err="1">
                <a:latin typeface="Rockwell" panose="02060603020205020403" pitchFamily="18" charset="0"/>
                <a:cs typeface="Rockwell" panose="02060603020205020403" pitchFamily="18" charset="0"/>
              </a:rPr>
              <a:t>XIIIe</a:t>
            </a:r>
            <a:r>
              <a:rPr lang="en-US" sz="2400" dirty="0">
                <a:latin typeface="Rockwell" panose="02060603020205020403" pitchFamily="18" charset="0"/>
                <a:cs typeface="Rockwell" panose="02060603020205020403" pitchFamily="18" charset="0"/>
              </a:rPr>
              <a:t> siècle.</a:t>
            </a:r>
            <a:endParaRPr lang="en-US" sz="2400" dirty="0">
              <a:latin typeface="Rockwell" panose="02060603020205020403" pitchFamily="18" charset="0"/>
              <a:cs typeface="Rockwell" panose="02060603020205020403" pitchFamily="18" charset="0"/>
            </a:endParaRPr>
          </a:p>
        </p:txBody>
      </p:sp>
      <p:sp>
        <p:nvSpPr>
          <p:cNvPr id="19" name="Text Box 18"/>
          <p:cNvSpPr txBox="1"/>
          <p:nvPr/>
        </p:nvSpPr>
        <p:spPr>
          <a:xfrm>
            <a:off x="615950" y="4173220"/>
            <a:ext cx="10967085" cy="1753235"/>
          </a:xfrm>
          <a:prstGeom prst="rect">
            <a:avLst/>
          </a:prstGeom>
          <a:noFill/>
        </p:spPr>
        <p:txBody>
          <a:bodyPr wrap="square" rtlCol="0" anchor="t">
            <a:spAutoFit/>
          </a:bodyPr>
          <a:lstStyle/>
          <a:p>
            <a:pPr marL="285750" indent="-285750" algn="just">
              <a:lnSpc>
                <a:spcPct val="150000"/>
              </a:lnSpc>
              <a:buFont typeface="Wingdings" panose="05000000000000000000" charset="0"/>
              <a:buChar char="q"/>
            </a:pP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Aujourd'hui</a:t>
            </a:r>
            <a:r>
              <a:rPr lang="en-US" sz="2400" dirty="0">
                <a:latin typeface="Rockwell" panose="02060603020205020403" pitchFamily="18" charset="0"/>
                <a:cs typeface="Rockwell" panose="02060603020205020403" pitchFamily="18" charset="0"/>
                <a:sym typeface="+mn-ea"/>
              </a:rPr>
              <a:t>, le </a:t>
            </a:r>
            <a:r>
              <a:rPr lang="en-US" sz="2400" dirty="0" err="1">
                <a:latin typeface="Rockwell" panose="02060603020205020403" pitchFamily="18" charset="0"/>
                <a:cs typeface="Rockwell" panose="02060603020205020403" pitchFamily="18" charset="0"/>
                <a:sym typeface="+mn-ea"/>
              </a:rPr>
              <a:t>savon</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est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utilisé</a:t>
            </a:r>
            <a:r>
              <a:rPr lang="en-US" sz="2400" dirty="0">
                <a:latin typeface="Rockwell" panose="02060603020205020403" pitchFamily="18" charset="0"/>
                <a:cs typeface="Rockwell" panose="02060603020205020403" pitchFamily="18" charset="0"/>
                <a:sym typeface="+mn-ea"/>
              </a:rPr>
              <a:t> pour </a:t>
            </a:r>
            <a:r>
              <a:rPr lang="en-US" sz="2400" dirty="0" err="1">
                <a:latin typeface="Rockwell" panose="02060603020205020403" pitchFamily="18" charset="0"/>
                <a:cs typeface="Rockwell" panose="02060603020205020403" pitchFamily="18" charset="0"/>
                <a:sym typeface="+mn-ea"/>
              </a:rPr>
              <a:t>maintenir</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l'hygiène</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réduire</a:t>
            </a:r>
            <a:r>
              <a:rPr lang="en-US" sz="2400" dirty="0">
                <a:latin typeface="Rockwell" panose="02060603020205020403" pitchFamily="18" charset="0"/>
                <a:cs typeface="Rockwell" panose="02060603020205020403" pitchFamily="18" charset="0"/>
                <a:sym typeface="+mn-ea"/>
              </a:rPr>
              <a:t> les agents </a:t>
            </a:r>
            <a:r>
              <a:rPr lang="en-US" sz="2400" dirty="0" err="1">
                <a:latin typeface="Rockwell" panose="02060603020205020403" pitchFamily="18" charset="0"/>
                <a:cs typeface="Rockwell" panose="02060603020205020403" pitchFamily="18" charset="0"/>
                <a:sym typeface="+mn-ea"/>
              </a:rPr>
              <a:t>pathogènes</a:t>
            </a:r>
            <a:r>
              <a:rPr lang="en-US" sz="2400" dirty="0">
                <a:latin typeface="Rockwell" panose="02060603020205020403" pitchFamily="18" charset="0"/>
                <a:cs typeface="Rockwell" panose="02060603020205020403" pitchFamily="18" charset="0"/>
                <a:sym typeface="+mn-ea"/>
              </a:rPr>
              <a:t>, et </a:t>
            </a:r>
            <a:r>
              <a:rPr lang="en-US" sz="2400" dirty="0" err="1">
                <a:latin typeface="Rockwell" panose="02060603020205020403" pitchFamily="18" charset="0"/>
                <a:cs typeface="Rockwell" panose="02060603020205020403" pitchFamily="18" charset="0"/>
                <a:sym typeface="+mn-ea"/>
              </a:rPr>
              <a:t>il</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est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devenu</a:t>
            </a:r>
            <a:r>
              <a:rPr lang="en-US" sz="2400" dirty="0">
                <a:latin typeface="Rockwell" panose="02060603020205020403" pitchFamily="18" charset="0"/>
                <a:cs typeface="Rockwell" panose="02060603020205020403" pitchFamily="18" charset="0"/>
                <a:sym typeface="+mn-ea"/>
              </a:rPr>
              <a:t> un </a:t>
            </a:r>
            <a:r>
              <a:rPr lang="en-US" sz="2400" dirty="0" err="1">
                <a:latin typeface="Rockwell" panose="02060603020205020403" pitchFamily="18" charset="0"/>
                <a:cs typeface="Rockwell" panose="02060603020205020403" pitchFamily="18" charset="0"/>
                <a:sym typeface="+mn-ea"/>
              </a:rPr>
              <a:t>élément</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essentiel</a:t>
            </a:r>
            <a:r>
              <a:rPr lang="en-US" sz="2400" dirty="0">
                <a:latin typeface="Rockwell" panose="02060603020205020403" pitchFamily="18" charset="0"/>
                <a:cs typeface="Rockwell" panose="02060603020205020403" pitchFamily="18" charset="0"/>
                <a:sym typeface="+mn-ea"/>
              </a:rPr>
              <a:t> </a:t>
            </a:r>
            <a:r>
              <a:rPr lang="en-US" sz="2400" dirty="0" err="1">
                <a:latin typeface="Rockwell" panose="02060603020205020403" pitchFamily="18" charset="0"/>
                <a:cs typeface="Rockwell" panose="02060603020205020403" pitchFamily="18" charset="0"/>
                <a:sym typeface="+mn-ea"/>
              </a:rPr>
              <a:t>dans</a:t>
            </a:r>
            <a:r>
              <a:rPr lang="en-US" sz="2400" dirty="0">
                <a:latin typeface="Rockwell" panose="02060603020205020403" pitchFamily="18" charset="0"/>
                <a:cs typeface="Rockwell" panose="02060603020205020403" pitchFamily="18" charset="0"/>
                <a:sym typeface="+mn-ea"/>
              </a:rPr>
              <a:t> les foyers de </a:t>
            </a:r>
            <a:r>
              <a:rPr lang="en-US" sz="2400" dirty="0" err="1">
                <a:latin typeface="Rockwell" panose="02060603020205020403" pitchFamily="18" charset="0"/>
                <a:cs typeface="Rockwell" panose="02060603020205020403" pitchFamily="18" charset="0"/>
                <a:sym typeface="+mn-ea"/>
              </a:rPr>
              <a:t>nombreux</a:t>
            </a:r>
            <a:r>
              <a:rPr lang="en-US" sz="2400" dirty="0">
                <a:latin typeface="Rockwell" panose="02060603020205020403" pitchFamily="18" charset="0"/>
                <a:cs typeface="Rockwell" panose="02060603020205020403" pitchFamily="18" charset="0"/>
                <a:sym typeface="+mn-ea"/>
              </a:rPr>
              <a:t> pays </a:t>
            </a:r>
            <a:r>
              <a:rPr lang="en-US" sz="2400" dirty="0" err="1">
                <a:latin typeface="Rockwell" panose="02060603020205020403" pitchFamily="18" charset="0"/>
                <a:cs typeface="Rockwell" panose="02060603020205020403" pitchFamily="18" charset="0"/>
                <a:sym typeface="+mn-ea"/>
              </a:rPr>
              <a:t>depuis</a:t>
            </a:r>
            <a:r>
              <a:rPr lang="en-US" sz="2400" dirty="0">
                <a:latin typeface="Rockwell" panose="02060603020205020403" pitchFamily="18" charset="0"/>
                <a:cs typeface="Rockwell" panose="02060603020205020403" pitchFamily="18" charset="0"/>
                <a:sym typeface="+mn-ea"/>
              </a:rPr>
              <a:t> le </a:t>
            </a:r>
            <a:r>
              <a:rPr lang="en-US" sz="2400" dirty="0" err="1">
                <a:latin typeface="Rockwell" panose="02060603020205020403" pitchFamily="18" charset="0"/>
                <a:cs typeface="Rockwell" panose="02060603020205020403" pitchFamily="18" charset="0"/>
                <a:sym typeface="+mn-ea"/>
              </a:rPr>
              <a:t>XVIIIe</a:t>
            </a:r>
            <a:r>
              <a:rPr lang="en-US" sz="2400" dirty="0">
                <a:latin typeface="Rockwell" panose="02060603020205020403" pitchFamily="18" charset="0"/>
                <a:cs typeface="Rockwell" panose="02060603020205020403" pitchFamily="18" charset="0"/>
                <a:sym typeface="+mn-ea"/>
              </a:rPr>
              <a:t> siècle.</a:t>
            </a:r>
            <a:endParaRPr lang="en-US" sz="2400" dirty="0">
              <a:latin typeface="Rockwell" panose="02060603020205020403" pitchFamily="18" charset="0"/>
              <a:cs typeface="Rockwell" panose="02060603020205020403" pitchFamily="18" charset="0"/>
              <a:sym typeface="+mn-ea"/>
            </a:endParaRPr>
          </a:p>
        </p:txBody>
      </p:sp>
    </p:spTree>
  </p:cSld>
  <p:clrMapOvr>
    <a:masterClrMapping/>
  </p:clrMapOvr>
  <p:transition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me 27"/>
          <p:cNvGraphicFramePr/>
          <p:nvPr/>
        </p:nvGraphicFramePr>
        <p:xfrm>
          <a:off x="213625" y="1626300"/>
          <a:ext cx="11764371"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Espace réservé du numéro de diapositive 7"/>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9" name="Groupe 8"/>
          <p:cNvGrpSpPr/>
          <p:nvPr/>
        </p:nvGrpSpPr>
        <p:grpSpPr>
          <a:xfrm>
            <a:off x="-1557662" y="0"/>
            <a:ext cx="11698216" cy="583324"/>
            <a:chOff x="-1564980" y="-39416"/>
            <a:chExt cx="11698216" cy="583324"/>
          </a:xfrm>
        </p:grpSpPr>
        <p:grpSp>
          <p:nvGrpSpPr>
            <p:cNvPr id="10" name="Groupe 9"/>
            <p:cNvGrpSpPr/>
            <p:nvPr/>
          </p:nvGrpSpPr>
          <p:grpSpPr>
            <a:xfrm>
              <a:off x="-1564980" y="-39416"/>
              <a:ext cx="10451226" cy="583324"/>
              <a:chOff x="-1344409" y="-39416"/>
              <a:chExt cx="10451226" cy="583324"/>
            </a:xfrm>
          </p:grpSpPr>
          <p:grpSp>
            <p:nvGrpSpPr>
              <p:cNvPr id="12" name="Groupe 11"/>
              <p:cNvGrpSpPr/>
              <p:nvPr/>
            </p:nvGrpSpPr>
            <p:grpSpPr>
              <a:xfrm>
                <a:off x="-1344409" y="-39416"/>
                <a:ext cx="4232126" cy="583324"/>
                <a:chOff x="-1344409" y="-39416"/>
                <a:chExt cx="4232126" cy="583324"/>
              </a:xfrm>
            </p:grpSpPr>
            <p:sp>
              <p:nvSpPr>
                <p:cNvPr id="14" name="Organigramme : Opération manuelle 13"/>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5" name="Groupe 14"/>
                <p:cNvGrpSpPr/>
                <p:nvPr/>
              </p:nvGrpSpPr>
              <p:grpSpPr>
                <a:xfrm>
                  <a:off x="545430" y="-2"/>
                  <a:ext cx="2342287" cy="536027"/>
                  <a:chOff x="545430" y="-2"/>
                  <a:chExt cx="2342287" cy="536027"/>
                </a:xfrm>
              </p:grpSpPr>
              <p:sp>
                <p:nvSpPr>
                  <p:cNvPr id="16" name="Organigramme : Données 15"/>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Données 16"/>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13" name="Connecteur droit 12"/>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1290293" y="-24831"/>
              <a:ext cx="8842943" cy="52322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Les matières premières de fabrication </a:t>
              </a:r>
              <a:endParaRPr lang="fr-FR" sz="2800" dirty="0">
                <a:solidFill>
                  <a:srgbClr val="33380E"/>
                </a:solidFill>
                <a:latin typeface="Rockwell" panose="02060603020205020403" pitchFamily="18" charset="0"/>
              </a:endParaRPr>
            </a:p>
          </p:txBody>
        </p:sp>
      </p:grpSp>
    </p:spTree>
  </p:cSld>
  <p:clrMapOvr>
    <a:masterClrMapping/>
  </p:clrMapOvr>
  <p:transition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5B747-9F8B-4310-8C1A-0D6D37750525}" type="slidenum">
              <a:rPr lang="fr-FR" sz="2000" b="1">
                <a:solidFill>
                  <a:schemeClr val="tx1"/>
                </a:solidFill>
                <a:latin typeface="Times New Roman" panose="02020603050405020304" pitchFamily="18" charset="0"/>
                <a:cs typeface="Times New Roman" panose="02020603050405020304" pitchFamily="18" charset="0"/>
              </a:rPr>
            </a:fld>
            <a:endParaRPr lang="fr-FR" sz="2000" b="1" dirty="0">
              <a:solidFill>
                <a:schemeClr val="tx1"/>
              </a:solidFill>
              <a:latin typeface="Times New Roman" panose="02020603050405020304" pitchFamily="18" charset="0"/>
              <a:cs typeface="Times New Roman" panose="02020603050405020304" pitchFamily="18" charset="0"/>
            </a:endParaRPr>
          </a:p>
        </p:txBody>
      </p:sp>
      <p:grpSp>
        <p:nvGrpSpPr>
          <p:cNvPr id="5" name="Groupe 4"/>
          <p:cNvGrpSpPr/>
          <p:nvPr/>
        </p:nvGrpSpPr>
        <p:grpSpPr>
          <a:xfrm>
            <a:off x="-1557662" y="0"/>
            <a:ext cx="11698216" cy="583324"/>
            <a:chOff x="-1564980" y="-39416"/>
            <a:chExt cx="11698216" cy="583324"/>
          </a:xfrm>
        </p:grpSpPr>
        <p:grpSp>
          <p:nvGrpSpPr>
            <p:cNvPr id="6" name="Groupe 5"/>
            <p:cNvGrpSpPr/>
            <p:nvPr/>
          </p:nvGrpSpPr>
          <p:grpSpPr>
            <a:xfrm>
              <a:off x="-1564980" y="-39416"/>
              <a:ext cx="10451226" cy="583324"/>
              <a:chOff x="-1344409" y="-39416"/>
              <a:chExt cx="10451226" cy="583324"/>
            </a:xfrm>
          </p:grpSpPr>
          <p:grpSp>
            <p:nvGrpSpPr>
              <p:cNvPr id="8" name="Groupe 7"/>
              <p:cNvGrpSpPr/>
              <p:nvPr/>
            </p:nvGrpSpPr>
            <p:grpSpPr>
              <a:xfrm>
                <a:off x="-1344409" y="-39416"/>
                <a:ext cx="4232126" cy="583324"/>
                <a:chOff x="-1344409" y="-39416"/>
                <a:chExt cx="4232126" cy="583324"/>
              </a:xfrm>
            </p:grpSpPr>
            <p:sp>
              <p:nvSpPr>
                <p:cNvPr id="10" name="Organigramme : Opération manuelle 9"/>
                <p:cNvSpPr/>
                <p:nvPr/>
              </p:nvSpPr>
              <p:spPr>
                <a:xfrm rot="10800000" flipH="1">
                  <a:off x="-1344409" y="-39416"/>
                  <a:ext cx="2182609" cy="583324"/>
                </a:xfrm>
                <a:prstGeom prst="flowChartManualOperation">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 name="Groupe 10"/>
                <p:cNvGrpSpPr/>
                <p:nvPr/>
              </p:nvGrpSpPr>
              <p:grpSpPr>
                <a:xfrm>
                  <a:off x="545430" y="-2"/>
                  <a:ext cx="2342287" cy="536027"/>
                  <a:chOff x="545430" y="-2"/>
                  <a:chExt cx="2342287" cy="536027"/>
                </a:xfrm>
              </p:grpSpPr>
              <p:sp>
                <p:nvSpPr>
                  <p:cNvPr id="12" name="Organigramme : Données 11"/>
                  <p:cNvSpPr/>
                  <p:nvPr/>
                </p:nvSpPr>
                <p:spPr>
                  <a:xfrm flipH="1">
                    <a:off x="545430" y="-2"/>
                    <a:ext cx="2044122" cy="536027"/>
                  </a:xfrm>
                  <a:prstGeom prst="flowChartInputOutp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onnées 12"/>
                  <p:cNvSpPr/>
                  <p:nvPr/>
                </p:nvSpPr>
                <p:spPr>
                  <a:xfrm flipH="1">
                    <a:off x="838200" y="-2"/>
                    <a:ext cx="2049517" cy="53602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9" name="Connecteur droit 8"/>
              <p:cNvCxnSpPr/>
              <p:nvPr/>
            </p:nvCxnSpPr>
            <p:spPr>
              <a:xfrm flipV="1">
                <a:off x="1121669" y="498389"/>
                <a:ext cx="7985148" cy="21138"/>
              </a:xfrm>
              <a:prstGeom prst="line">
                <a:avLst/>
              </a:prstGeom>
              <a:ln w="38100">
                <a:solidFill>
                  <a:schemeClr val="accent1">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1290293" y="-24831"/>
              <a:ext cx="8842943" cy="521970"/>
            </a:xfrm>
            <a:prstGeom prst="rect">
              <a:avLst/>
            </a:prstGeom>
            <a:noFill/>
          </p:spPr>
          <p:txBody>
            <a:bodyPr wrap="square" rtlCol="0">
              <a:spAutoFit/>
            </a:bodyPr>
            <a:lstStyle/>
            <a:p>
              <a:r>
                <a:rPr lang="fr-FR" sz="2800" dirty="0" smtClean="0">
                  <a:solidFill>
                    <a:srgbClr val="33380E"/>
                  </a:solidFill>
                  <a:latin typeface="Rockwell" panose="02060603020205020403" pitchFamily="18" charset="0"/>
                </a:rPr>
                <a:t> </a:t>
              </a:r>
              <a:r>
                <a:rPr lang="fr-FR" sz="2800" dirty="0">
                  <a:latin typeface="Rockwell" panose="02060603020205020403" pitchFamily="18" charset="0"/>
                  <a:cs typeface="Rockwell" panose="02060603020205020403" pitchFamily="18" charset="0"/>
                  <a:sym typeface="+mn-ea"/>
                </a:rPr>
                <a:t>les triglycérides</a:t>
              </a:r>
              <a:r>
                <a:rPr lang="ar-DZ" altLang="fr-FR" sz="2800" dirty="0">
                  <a:latin typeface="Rockwell" panose="02060603020205020403" pitchFamily="18" charset="0"/>
                  <a:cs typeface="Rockwell" panose="02060603020205020403" pitchFamily="18" charset="0"/>
                  <a:sym typeface="+mn-ea"/>
                </a:rPr>
                <a:t> </a:t>
              </a:r>
              <a:r>
                <a:rPr lang="fr-FR" altLang="ar-DZ" sz="2800" dirty="0">
                  <a:latin typeface="Rockwell" panose="02060603020205020403" pitchFamily="18" charset="0"/>
                  <a:cs typeface="Rockwell" panose="02060603020205020403" pitchFamily="18" charset="0"/>
                  <a:sym typeface="+mn-ea"/>
                </a:rPr>
                <a:t> </a:t>
              </a:r>
              <a:r>
                <a:rPr lang="fr-FR" altLang="fr-FR" sz="2800" dirty="0">
                  <a:latin typeface="Rockwell" panose="02060603020205020403" pitchFamily="18" charset="0"/>
                  <a:cs typeface="Rockwell" panose="02060603020205020403" pitchFamily="18" charset="0"/>
                  <a:sym typeface="+mn-ea"/>
                </a:rPr>
                <a:t>et </a:t>
              </a:r>
              <a:r>
                <a:rPr lang="fr-FR" sz="2800" dirty="0" smtClean="0">
                  <a:solidFill>
                    <a:srgbClr val="33380E"/>
                  </a:solidFill>
                  <a:latin typeface="Rockwell" panose="02060603020205020403" pitchFamily="18" charset="0"/>
                </a:rPr>
                <a:t>saponification  </a:t>
              </a:r>
              <a:endParaRPr lang="fr-FR" sz="2800" dirty="0">
                <a:solidFill>
                  <a:srgbClr val="33380E"/>
                </a:solidFill>
                <a:latin typeface="Rockwell" panose="02060603020205020403" pitchFamily="18" charset="0"/>
              </a:endParaRPr>
            </a:p>
          </p:txBody>
        </p:sp>
      </p:grpSp>
      <p:sp>
        <p:nvSpPr>
          <p:cNvPr id="14338" name="AutoShape 2" descr="https://www.colimouss.fr/uploaded/141329/c-est-quoi-la-saponification-a-froi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3" name="Text Box 2"/>
          <p:cNvSpPr txBox="1"/>
          <p:nvPr/>
        </p:nvSpPr>
        <p:spPr>
          <a:xfrm>
            <a:off x="815975" y="4007485"/>
            <a:ext cx="10998200" cy="1753235"/>
          </a:xfrm>
          <a:prstGeom prst="rect">
            <a:avLst/>
          </a:prstGeom>
          <a:noFill/>
        </p:spPr>
        <p:txBody>
          <a:bodyPr wrap="square" rtlCol="0" anchor="t">
            <a:spAutoFit/>
          </a:bodyPr>
          <a:lstStyle/>
          <a:p>
            <a:pPr marL="342900" indent="-342900" algn="just">
              <a:lnSpc>
                <a:spcPct val="150000"/>
              </a:lnSpc>
              <a:buFont typeface="Wingdings" panose="05000000000000000000" charset="0"/>
              <a:buChar char="q"/>
            </a:pPr>
            <a:r>
              <a:rPr lang="ar-DZ" altLang="en-US" sz="2400">
                <a:latin typeface="Rockwell" panose="02060603020205020403" pitchFamily="18" charset="0"/>
                <a:cs typeface="Rockwell" panose="02060603020205020403" pitchFamily="18" charset="0"/>
              </a:rPr>
              <a:t>  </a:t>
            </a:r>
            <a:r>
              <a:rPr lang="en-US" sz="2400">
                <a:latin typeface="Rockwell" panose="02060603020205020403" pitchFamily="18" charset="0"/>
                <a:cs typeface="Rockwell" panose="02060603020205020403" pitchFamily="18" charset="0"/>
              </a:rPr>
              <a:t>La saponification est un processus chimique dans lequel les graisses ou huiles réagissent avec une base forte (comme l'hydroxyde de sodium ou l'hydroxyde de potassium) pour produire du savon et de la glycérine.</a:t>
            </a:r>
            <a:endParaRPr lang="en-US" sz="2400">
              <a:latin typeface="Rockwell" panose="02060603020205020403" pitchFamily="18" charset="0"/>
              <a:cs typeface="Rockwell" panose="02060603020205020403" pitchFamily="18" charset="0"/>
            </a:endParaRPr>
          </a:p>
        </p:txBody>
      </p:sp>
      <p:sp>
        <p:nvSpPr>
          <p:cNvPr id="15" name="Text Box 14"/>
          <p:cNvSpPr txBox="1"/>
          <p:nvPr/>
        </p:nvSpPr>
        <p:spPr>
          <a:xfrm>
            <a:off x="657225" y="1353820"/>
            <a:ext cx="11156950" cy="2306955"/>
          </a:xfrm>
          <a:prstGeom prst="rect">
            <a:avLst/>
          </a:prstGeom>
          <a:noFill/>
        </p:spPr>
        <p:txBody>
          <a:bodyPr wrap="square" rtlCol="0" anchor="t">
            <a:spAutoFit/>
          </a:bodyPr>
          <a:lstStyle/>
          <a:p>
            <a:pPr marL="342900" indent="-342900" algn="just">
              <a:lnSpc>
                <a:spcPct val="150000"/>
              </a:lnSpc>
              <a:buFont typeface="Wingdings" panose="05000000000000000000" charset="0"/>
              <a:buChar char="q"/>
            </a:pPr>
            <a:r>
              <a:rPr lang="en-US" sz="2400">
                <a:latin typeface="Rockwell" panose="02060603020205020403" pitchFamily="18" charset="0"/>
                <a:cs typeface="Rockwell" panose="02060603020205020403" pitchFamily="18" charset="0"/>
              </a:rPr>
              <a:t>Les triglycérides sont des molécules lipidiques composées d'une molécule de glycérol liée à trois acides gras. Ils constituent la forme principale de stockage des graisses dans les organismes vivants, à la fois chez les animaux et les plantes.Il est composé de glycérol et d'acides gras.</a:t>
            </a:r>
            <a:endParaRPr lang="en-US" sz="2400">
              <a:latin typeface="Rockwell" panose="02060603020205020403" pitchFamily="18" charset="0"/>
              <a:cs typeface="Rockwell" panose="02060603020205020403" pitchFamily="18" charset="0"/>
            </a:endParaRPr>
          </a:p>
        </p:txBody>
      </p:sp>
    </p:spTree>
  </p:cSld>
  <p:clrMapOvr>
    <a:masterClrMapping/>
  </p:clrMapOvr>
  <p:transition advTm="3000">
    <p:fade/>
  </p:transition>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14952</Words>
  <Application>WPS Presentation</Application>
  <PresentationFormat>Personnalisé</PresentationFormat>
  <Paragraphs>533</Paragraphs>
  <Slides>44</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44</vt:i4>
      </vt:variant>
    </vt:vector>
  </HeadingPairs>
  <TitlesOfParts>
    <vt:vector size="60" baseType="lpstr">
      <vt:lpstr>Arial</vt:lpstr>
      <vt:lpstr>SimSun</vt:lpstr>
      <vt:lpstr>Wingdings</vt:lpstr>
      <vt:lpstr>Times New Roman</vt:lpstr>
      <vt:lpstr>Arabic Typesetting</vt:lpstr>
      <vt:lpstr>MingLiU_HKSCS-ExtB</vt:lpstr>
      <vt:lpstr>Calibri</vt:lpstr>
      <vt:lpstr>Rockwell</vt:lpstr>
      <vt:lpstr>Wingdings</vt:lpstr>
      <vt:lpstr>Microsoft YaHei</vt:lpstr>
      <vt:lpstr>Arial Unicode MS</vt:lpstr>
      <vt:lpstr>Courier New</vt:lpstr>
      <vt:lpstr>庞门正道标题体</vt:lpstr>
      <vt:lpstr>Aldhabi</vt:lpstr>
      <vt:lpstr>Angsana New</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Agents de surface (tensioactifs)</vt:lpstr>
      <vt:lpstr>2. Enzymes</vt:lpstr>
      <vt:lpstr>3. Agents séquestrants</vt:lpstr>
      <vt:lpstr>4. Agents alcalins</vt:lpstr>
      <vt:lpstr>5. Agents de blanchiment</vt:lpstr>
      <vt:lpstr>6. Polymères</vt:lpstr>
      <vt:lpstr>7. Parfums et agents sensoriels</vt:lpstr>
      <vt:lpstr>8. Agents de remplissage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fatiha belferdi</cp:lastModifiedBy>
  <cp:revision>248</cp:revision>
  <dcterms:created xsi:type="dcterms:W3CDTF">2021-06-24T22:44:00Z</dcterms:created>
  <dcterms:modified xsi:type="dcterms:W3CDTF">2025-03-02T20:46:13Z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3EB9B7B7859C4CD88EE62963599669A2_13</vt:lpwstr>
  </property>
  <property fmtid="{D5CDD505-2E9C-101B-9397-08002B2CF9AE}" pid="3" name="KSOProductBuildVer">
    <vt:lpwstr>1036-12.2.0.19805</vt:lpwstr>
  </property>
</Properties>
</file>