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85" r:id="rId1"/>
  </p:sldMasterIdLst>
  <p:notesMasterIdLst>
    <p:notesMasterId r:id="rId15"/>
  </p:notesMasterIdLst>
  <p:handoutMasterIdLst>
    <p:handoutMasterId r:id="rId16"/>
  </p:handoutMasterIdLst>
  <p:sldIdLst>
    <p:sldId id="313" r:id="rId2"/>
    <p:sldId id="315" r:id="rId3"/>
    <p:sldId id="257" r:id="rId4"/>
    <p:sldId id="259" r:id="rId5"/>
    <p:sldId id="263" r:id="rId6"/>
    <p:sldId id="264" r:id="rId7"/>
    <p:sldId id="265" r:id="rId8"/>
    <p:sldId id="279" r:id="rId9"/>
    <p:sldId id="266" r:id="rId10"/>
    <p:sldId id="268" r:id="rId11"/>
    <p:sldId id="269" r:id="rId12"/>
    <p:sldId id="270" r:id="rId13"/>
    <p:sldId id="316" r:id="rId14"/>
  </p:sldIdLst>
  <p:sldSz cx="12192000" cy="6858000"/>
  <p:notesSz cx="6742113" cy="987266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6008" autoAdjust="0"/>
    <p:restoredTop sz="94660"/>
  </p:normalViewPr>
  <p:slideViewPr>
    <p:cSldViewPr snapToGrid="0">
      <p:cViewPr>
        <p:scale>
          <a:sx n="170" d="100"/>
          <a:sy n="170" d="100"/>
        </p:scale>
        <p:origin x="468" y="151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BB8CF4B-F96E-4C72-A1E8-31E6B046E00A}" type="doc">
      <dgm:prSet loTypeId="urn:microsoft.com/office/officeart/2005/8/layout/hierarchy3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891E41BC-0196-42B9-BC05-1D06AF43C060}">
      <dgm:prSet phldrT="[Text]"/>
      <dgm:spPr/>
      <dgm:t>
        <a:bodyPr/>
        <a:lstStyle/>
        <a:p>
          <a:r>
            <a:rPr lang="en-US" b="1" dirty="0"/>
            <a:t>Quantitative data </a:t>
          </a:r>
          <a:endParaRPr lang="en-US" dirty="0"/>
        </a:p>
      </dgm:t>
    </dgm:pt>
    <dgm:pt modelId="{95332853-0541-41B7-B5EE-F141E566F6FF}" type="parTrans" cxnId="{A4EA4F2B-BEF3-4648-BDA7-534261C86217}">
      <dgm:prSet/>
      <dgm:spPr/>
      <dgm:t>
        <a:bodyPr/>
        <a:lstStyle/>
        <a:p>
          <a:endParaRPr lang="en-US"/>
        </a:p>
      </dgm:t>
    </dgm:pt>
    <dgm:pt modelId="{E29D60D8-7DCF-4126-BFAA-76DBDF89E71C}" type="sibTrans" cxnId="{A4EA4F2B-BEF3-4648-BDA7-534261C86217}">
      <dgm:prSet/>
      <dgm:spPr/>
      <dgm:t>
        <a:bodyPr/>
        <a:lstStyle/>
        <a:p>
          <a:endParaRPr lang="en-US"/>
        </a:p>
      </dgm:t>
    </dgm:pt>
    <dgm:pt modelId="{7F781148-BE0F-419D-A042-B25BF0A55482}">
      <dgm:prSet phldrT="[Text]"/>
      <dgm:spPr/>
      <dgm:t>
        <a:bodyPr/>
        <a:lstStyle/>
        <a:p>
          <a:r>
            <a:rPr lang="en-US" b="1" dirty="0"/>
            <a:t>Discrete</a:t>
          </a:r>
          <a:endParaRPr lang="en-US" dirty="0"/>
        </a:p>
      </dgm:t>
    </dgm:pt>
    <dgm:pt modelId="{59F1BBDF-F68B-4933-896A-D44D5F3D7D7C}" type="parTrans" cxnId="{95BC298F-1C82-4A35-833A-CF580BEC7142}">
      <dgm:prSet/>
      <dgm:spPr/>
      <dgm:t>
        <a:bodyPr/>
        <a:lstStyle/>
        <a:p>
          <a:endParaRPr lang="en-US"/>
        </a:p>
      </dgm:t>
    </dgm:pt>
    <dgm:pt modelId="{DECD36C1-FAF1-4F6C-A0EC-6DA151D5FDAF}" type="sibTrans" cxnId="{95BC298F-1C82-4A35-833A-CF580BEC7142}">
      <dgm:prSet/>
      <dgm:spPr/>
      <dgm:t>
        <a:bodyPr/>
        <a:lstStyle/>
        <a:p>
          <a:endParaRPr lang="en-US"/>
        </a:p>
      </dgm:t>
    </dgm:pt>
    <dgm:pt modelId="{3F94B492-29D8-4D61-B360-881A4DDBFF15}">
      <dgm:prSet phldrT="[Text]"/>
      <dgm:spPr/>
      <dgm:t>
        <a:bodyPr/>
        <a:lstStyle/>
        <a:p>
          <a:r>
            <a:rPr lang="en-US" b="1" dirty="0"/>
            <a:t>Continuous</a:t>
          </a:r>
          <a:endParaRPr lang="en-US" dirty="0"/>
        </a:p>
      </dgm:t>
    </dgm:pt>
    <dgm:pt modelId="{6E257784-04C6-42A6-8E05-308A8424827E}" type="parTrans" cxnId="{252E1061-C980-421A-9AD9-4D3C79368FE8}">
      <dgm:prSet/>
      <dgm:spPr/>
      <dgm:t>
        <a:bodyPr/>
        <a:lstStyle/>
        <a:p>
          <a:endParaRPr lang="en-US"/>
        </a:p>
      </dgm:t>
    </dgm:pt>
    <dgm:pt modelId="{4B1BBE9F-8782-480D-8460-8AB182EB03A8}" type="sibTrans" cxnId="{252E1061-C980-421A-9AD9-4D3C79368FE8}">
      <dgm:prSet/>
      <dgm:spPr/>
      <dgm:t>
        <a:bodyPr/>
        <a:lstStyle/>
        <a:p>
          <a:endParaRPr lang="en-US"/>
        </a:p>
      </dgm:t>
    </dgm:pt>
    <dgm:pt modelId="{9DDB3025-5542-465D-A242-C8963B2B2FAA}">
      <dgm:prSet phldrT="[Text]"/>
      <dgm:spPr/>
      <dgm:t>
        <a:bodyPr/>
        <a:lstStyle/>
        <a:p>
          <a:r>
            <a:rPr lang="en-US" b="1" dirty="0"/>
            <a:t>Qualitative data</a:t>
          </a:r>
          <a:endParaRPr lang="en-US" dirty="0"/>
        </a:p>
      </dgm:t>
    </dgm:pt>
    <dgm:pt modelId="{2D460CE7-D076-4248-B8C5-ED26CDCDEFEE}" type="parTrans" cxnId="{12F8215A-EDBB-48F7-9B3E-247ADFD09AD8}">
      <dgm:prSet/>
      <dgm:spPr/>
      <dgm:t>
        <a:bodyPr/>
        <a:lstStyle/>
        <a:p>
          <a:endParaRPr lang="en-US"/>
        </a:p>
      </dgm:t>
    </dgm:pt>
    <dgm:pt modelId="{06AA58B7-EFF6-4D66-ADF3-D97FEE245412}" type="sibTrans" cxnId="{12F8215A-EDBB-48F7-9B3E-247ADFD09AD8}">
      <dgm:prSet/>
      <dgm:spPr/>
      <dgm:t>
        <a:bodyPr/>
        <a:lstStyle/>
        <a:p>
          <a:endParaRPr lang="en-US"/>
        </a:p>
      </dgm:t>
    </dgm:pt>
    <dgm:pt modelId="{86252D68-D989-4F54-9B95-B90481A5E822}">
      <dgm:prSet phldrT="[Text]"/>
      <dgm:spPr/>
      <dgm:t>
        <a:bodyPr/>
        <a:lstStyle/>
        <a:p>
          <a:r>
            <a:rPr lang="en-US" b="1" dirty="0"/>
            <a:t>Ordinal</a:t>
          </a:r>
          <a:endParaRPr lang="en-US" dirty="0"/>
        </a:p>
      </dgm:t>
    </dgm:pt>
    <dgm:pt modelId="{F62B7BB4-742A-499F-8CCE-2272D9470C00}" type="parTrans" cxnId="{F3ECE596-EEBE-4913-886E-321737DF3148}">
      <dgm:prSet/>
      <dgm:spPr/>
      <dgm:t>
        <a:bodyPr/>
        <a:lstStyle/>
        <a:p>
          <a:endParaRPr lang="en-US"/>
        </a:p>
      </dgm:t>
    </dgm:pt>
    <dgm:pt modelId="{9A1A8C42-11C2-458A-BA97-D51A0D6CA156}" type="sibTrans" cxnId="{F3ECE596-EEBE-4913-886E-321737DF3148}">
      <dgm:prSet/>
      <dgm:spPr/>
      <dgm:t>
        <a:bodyPr/>
        <a:lstStyle/>
        <a:p>
          <a:endParaRPr lang="en-US"/>
        </a:p>
      </dgm:t>
    </dgm:pt>
    <dgm:pt modelId="{495F1D7E-37E0-44B5-8FCB-779D9115BE48}">
      <dgm:prSet phldrT="[Text]"/>
      <dgm:spPr/>
      <dgm:t>
        <a:bodyPr/>
        <a:lstStyle/>
        <a:p>
          <a:r>
            <a:rPr lang="en-US" b="1" dirty="0"/>
            <a:t>Nominal</a:t>
          </a:r>
          <a:endParaRPr lang="en-US" dirty="0"/>
        </a:p>
      </dgm:t>
    </dgm:pt>
    <dgm:pt modelId="{8FB9508E-DEF5-4C57-8156-3E085B8A50F5}" type="parTrans" cxnId="{11E455D8-66B0-4E9E-A680-12E66675E545}">
      <dgm:prSet/>
      <dgm:spPr/>
      <dgm:t>
        <a:bodyPr/>
        <a:lstStyle/>
        <a:p>
          <a:endParaRPr lang="en-US"/>
        </a:p>
      </dgm:t>
    </dgm:pt>
    <dgm:pt modelId="{1C19E95A-039D-4C3D-9B97-5E4280C92F36}" type="sibTrans" cxnId="{11E455D8-66B0-4E9E-A680-12E66675E545}">
      <dgm:prSet/>
      <dgm:spPr/>
      <dgm:t>
        <a:bodyPr/>
        <a:lstStyle/>
        <a:p>
          <a:endParaRPr lang="en-US"/>
        </a:p>
      </dgm:t>
    </dgm:pt>
    <dgm:pt modelId="{F7FF19D6-6A42-4370-B074-2BB4843A5381}" type="pres">
      <dgm:prSet presAssocID="{CBB8CF4B-F96E-4C72-A1E8-31E6B046E00A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fr-FR"/>
        </a:p>
      </dgm:t>
    </dgm:pt>
    <dgm:pt modelId="{97F58D8A-3292-4F9F-AB95-C22AECB9C899}" type="pres">
      <dgm:prSet presAssocID="{891E41BC-0196-42B9-BC05-1D06AF43C060}" presName="root" presStyleCnt="0"/>
      <dgm:spPr/>
    </dgm:pt>
    <dgm:pt modelId="{44ABB700-810A-40E0-B4EF-65C9C3AEA496}" type="pres">
      <dgm:prSet presAssocID="{891E41BC-0196-42B9-BC05-1D06AF43C060}" presName="rootComposite" presStyleCnt="0"/>
      <dgm:spPr/>
    </dgm:pt>
    <dgm:pt modelId="{35598483-107E-4CF7-9303-2238C2268F6A}" type="pres">
      <dgm:prSet presAssocID="{891E41BC-0196-42B9-BC05-1D06AF43C060}" presName="rootText" presStyleLbl="node1" presStyleIdx="0" presStyleCnt="2"/>
      <dgm:spPr/>
      <dgm:t>
        <a:bodyPr/>
        <a:lstStyle/>
        <a:p>
          <a:endParaRPr lang="fr-FR"/>
        </a:p>
      </dgm:t>
    </dgm:pt>
    <dgm:pt modelId="{931062EE-F101-49A2-823A-F79AE32E467C}" type="pres">
      <dgm:prSet presAssocID="{891E41BC-0196-42B9-BC05-1D06AF43C060}" presName="rootConnector" presStyleLbl="node1" presStyleIdx="0" presStyleCnt="2"/>
      <dgm:spPr/>
      <dgm:t>
        <a:bodyPr/>
        <a:lstStyle/>
        <a:p>
          <a:endParaRPr lang="fr-FR"/>
        </a:p>
      </dgm:t>
    </dgm:pt>
    <dgm:pt modelId="{E5000FAC-CA8D-456B-9E91-F67DA8B5F392}" type="pres">
      <dgm:prSet presAssocID="{891E41BC-0196-42B9-BC05-1D06AF43C060}" presName="childShape" presStyleCnt="0"/>
      <dgm:spPr/>
    </dgm:pt>
    <dgm:pt modelId="{4EE4D0AC-CF25-4171-9A01-ABBC60787CB5}" type="pres">
      <dgm:prSet presAssocID="{59F1BBDF-F68B-4933-896A-D44D5F3D7D7C}" presName="Name13" presStyleLbl="parChTrans1D2" presStyleIdx="0" presStyleCnt="4"/>
      <dgm:spPr/>
      <dgm:t>
        <a:bodyPr/>
        <a:lstStyle/>
        <a:p>
          <a:endParaRPr lang="fr-FR"/>
        </a:p>
      </dgm:t>
    </dgm:pt>
    <dgm:pt modelId="{DCFEF1C5-4446-451F-8A4A-0BBC65B842F3}" type="pres">
      <dgm:prSet presAssocID="{7F781148-BE0F-419D-A042-B25BF0A55482}" presName="childText" presStyleLbl="bgAcc1" presStyleIdx="0" presStyleCnt="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D5230A2B-E9EC-4C12-9320-A01FF964F5B0}" type="pres">
      <dgm:prSet presAssocID="{6E257784-04C6-42A6-8E05-308A8424827E}" presName="Name13" presStyleLbl="parChTrans1D2" presStyleIdx="1" presStyleCnt="4"/>
      <dgm:spPr/>
      <dgm:t>
        <a:bodyPr/>
        <a:lstStyle/>
        <a:p>
          <a:endParaRPr lang="fr-FR"/>
        </a:p>
      </dgm:t>
    </dgm:pt>
    <dgm:pt modelId="{DC7A93EF-A69F-45BE-97EF-3E1B3100AB8D}" type="pres">
      <dgm:prSet presAssocID="{3F94B492-29D8-4D61-B360-881A4DDBFF15}" presName="childText" presStyleLbl="bgAcc1" presStyleIdx="1" presStyleCnt="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DF7C10B9-9E4E-421E-A4BC-DD38D8E6D444}" type="pres">
      <dgm:prSet presAssocID="{9DDB3025-5542-465D-A242-C8963B2B2FAA}" presName="root" presStyleCnt="0"/>
      <dgm:spPr/>
    </dgm:pt>
    <dgm:pt modelId="{873F58EB-D3DE-4825-A2A6-9709E71A7972}" type="pres">
      <dgm:prSet presAssocID="{9DDB3025-5542-465D-A242-C8963B2B2FAA}" presName="rootComposite" presStyleCnt="0"/>
      <dgm:spPr/>
    </dgm:pt>
    <dgm:pt modelId="{7CD4FB1B-47AA-4F81-80E6-0F9B34CEE408}" type="pres">
      <dgm:prSet presAssocID="{9DDB3025-5542-465D-A242-C8963B2B2FAA}" presName="rootText" presStyleLbl="node1" presStyleIdx="1" presStyleCnt="2"/>
      <dgm:spPr/>
      <dgm:t>
        <a:bodyPr/>
        <a:lstStyle/>
        <a:p>
          <a:endParaRPr lang="fr-FR"/>
        </a:p>
      </dgm:t>
    </dgm:pt>
    <dgm:pt modelId="{37C14E03-8EF2-4F6A-A5EA-3DE623A72193}" type="pres">
      <dgm:prSet presAssocID="{9DDB3025-5542-465D-A242-C8963B2B2FAA}" presName="rootConnector" presStyleLbl="node1" presStyleIdx="1" presStyleCnt="2"/>
      <dgm:spPr/>
      <dgm:t>
        <a:bodyPr/>
        <a:lstStyle/>
        <a:p>
          <a:endParaRPr lang="fr-FR"/>
        </a:p>
      </dgm:t>
    </dgm:pt>
    <dgm:pt modelId="{828EBA92-6674-4805-BA98-C8DDDEBD7A67}" type="pres">
      <dgm:prSet presAssocID="{9DDB3025-5542-465D-A242-C8963B2B2FAA}" presName="childShape" presStyleCnt="0"/>
      <dgm:spPr/>
    </dgm:pt>
    <dgm:pt modelId="{417B71A0-8804-42CE-B16E-1FB7199694B8}" type="pres">
      <dgm:prSet presAssocID="{F62B7BB4-742A-499F-8CCE-2272D9470C00}" presName="Name13" presStyleLbl="parChTrans1D2" presStyleIdx="2" presStyleCnt="4"/>
      <dgm:spPr/>
      <dgm:t>
        <a:bodyPr/>
        <a:lstStyle/>
        <a:p>
          <a:endParaRPr lang="fr-FR"/>
        </a:p>
      </dgm:t>
    </dgm:pt>
    <dgm:pt modelId="{0F4A1570-C979-4845-9943-29915B69A0CA}" type="pres">
      <dgm:prSet presAssocID="{86252D68-D989-4F54-9B95-B90481A5E822}" presName="childText" presStyleLbl="bgAcc1" presStyleIdx="2" presStyleCnt="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7ADF0F6E-95B0-4691-8455-195C3170FFA3}" type="pres">
      <dgm:prSet presAssocID="{8FB9508E-DEF5-4C57-8156-3E085B8A50F5}" presName="Name13" presStyleLbl="parChTrans1D2" presStyleIdx="3" presStyleCnt="4"/>
      <dgm:spPr/>
      <dgm:t>
        <a:bodyPr/>
        <a:lstStyle/>
        <a:p>
          <a:endParaRPr lang="fr-FR"/>
        </a:p>
      </dgm:t>
    </dgm:pt>
    <dgm:pt modelId="{026D405E-2980-4A5D-8ED7-7F135400D0AA}" type="pres">
      <dgm:prSet presAssocID="{495F1D7E-37E0-44B5-8FCB-779D9115BE48}" presName="childText" presStyleLbl="bgAcc1" presStyleIdx="3" presStyleCnt="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692C38CF-6EF9-42DA-AC2F-951F2500751C}" type="presOf" srcId="{495F1D7E-37E0-44B5-8FCB-779D9115BE48}" destId="{026D405E-2980-4A5D-8ED7-7F135400D0AA}" srcOrd="0" destOrd="0" presId="urn:microsoft.com/office/officeart/2005/8/layout/hierarchy3"/>
    <dgm:cxn modelId="{A4EA4F2B-BEF3-4648-BDA7-534261C86217}" srcId="{CBB8CF4B-F96E-4C72-A1E8-31E6B046E00A}" destId="{891E41BC-0196-42B9-BC05-1D06AF43C060}" srcOrd="0" destOrd="0" parTransId="{95332853-0541-41B7-B5EE-F141E566F6FF}" sibTransId="{E29D60D8-7DCF-4126-BFAA-76DBDF89E71C}"/>
    <dgm:cxn modelId="{6FB70627-4D7F-4084-8C48-42D1A624F1FB}" type="presOf" srcId="{3F94B492-29D8-4D61-B360-881A4DDBFF15}" destId="{DC7A93EF-A69F-45BE-97EF-3E1B3100AB8D}" srcOrd="0" destOrd="0" presId="urn:microsoft.com/office/officeart/2005/8/layout/hierarchy3"/>
    <dgm:cxn modelId="{12F8215A-EDBB-48F7-9B3E-247ADFD09AD8}" srcId="{CBB8CF4B-F96E-4C72-A1E8-31E6B046E00A}" destId="{9DDB3025-5542-465D-A242-C8963B2B2FAA}" srcOrd="1" destOrd="0" parTransId="{2D460CE7-D076-4248-B8C5-ED26CDCDEFEE}" sibTransId="{06AA58B7-EFF6-4D66-ADF3-D97FEE245412}"/>
    <dgm:cxn modelId="{E9DD2B46-81E6-47E6-ACA3-03B40940AF54}" type="presOf" srcId="{6E257784-04C6-42A6-8E05-308A8424827E}" destId="{D5230A2B-E9EC-4C12-9320-A01FF964F5B0}" srcOrd="0" destOrd="0" presId="urn:microsoft.com/office/officeart/2005/8/layout/hierarchy3"/>
    <dgm:cxn modelId="{95BC298F-1C82-4A35-833A-CF580BEC7142}" srcId="{891E41BC-0196-42B9-BC05-1D06AF43C060}" destId="{7F781148-BE0F-419D-A042-B25BF0A55482}" srcOrd="0" destOrd="0" parTransId="{59F1BBDF-F68B-4933-896A-D44D5F3D7D7C}" sibTransId="{DECD36C1-FAF1-4F6C-A0EC-6DA151D5FDAF}"/>
    <dgm:cxn modelId="{7F1766E7-3BC7-487F-8B1A-6F52BFC95957}" type="presOf" srcId="{9DDB3025-5542-465D-A242-C8963B2B2FAA}" destId="{7CD4FB1B-47AA-4F81-80E6-0F9B34CEE408}" srcOrd="0" destOrd="0" presId="urn:microsoft.com/office/officeart/2005/8/layout/hierarchy3"/>
    <dgm:cxn modelId="{F629DCBC-8653-4747-B658-D9C044E0AED3}" type="presOf" srcId="{9DDB3025-5542-465D-A242-C8963B2B2FAA}" destId="{37C14E03-8EF2-4F6A-A5EA-3DE623A72193}" srcOrd="1" destOrd="0" presId="urn:microsoft.com/office/officeart/2005/8/layout/hierarchy3"/>
    <dgm:cxn modelId="{FFB1D341-8492-44D1-86FF-F189D8FCBAFE}" type="presOf" srcId="{86252D68-D989-4F54-9B95-B90481A5E822}" destId="{0F4A1570-C979-4845-9943-29915B69A0CA}" srcOrd="0" destOrd="0" presId="urn:microsoft.com/office/officeart/2005/8/layout/hierarchy3"/>
    <dgm:cxn modelId="{BFD86C99-BBB5-422A-BE33-CAEB5AA08E31}" type="presOf" srcId="{7F781148-BE0F-419D-A042-B25BF0A55482}" destId="{DCFEF1C5-4446-451F-8A4A-0BBC65B842F3}" srcOrd="0" destOrd="0" presId="urn:microsoft.com/office/officeart/2005/8/layout/hierarchy3"/>
    <dgm:cxn modelId="{5FC68E4F-0D46-4EE9-A78F-41C9E7BFC568}" type="presOf" srcId="{891E41BC-0196-42B9-BC05-1D06AF43C060}" destId="{931062EE-F101-49A2-823A-F79AE32E467C}" srcOrd="1" destOrd="0" presId="urn:microsoft.com/office/officeart/2005/8/layout/hierarchy3"/>
    <dgm:cxn modelId="{2AC991EB-EA84-4121-81A8-E450D75BE42A}" type="presOf" srcId="{CBB8CF4B-F96E-4C72-A1E8-31E6B046E00A}" destId="{F7FF19D6-6A42-4370-B074-2BB4843A5381}" srcOrd="0" destOrd="0" presId="urn:microsoft.com/office/officeart/2005/8/layout/hierarchy3"/>
    <dgm:cxn modelId="{11E455D8-66B0-4E9E-A680-12E66675E545}" srcId="{9DDB3025-5542-465D-A242-C8963B2B2FAA}" destId="{495F1D7E-37E0-44B5-8FCB-779D9115BE48}" srcOrd="1" destOrd="0" parTransId="{8FB9508E-DEF5-4C57-8156-3E085B8A50F5}" sibTransId="{1C19E95A-039D-4C3D-9B97-5E4280C92F36}"/>
    <dgm:cxn modelId="{994F7B38-4B92-423F-939B-0AC73D9B7884}" type="presOf" srcId="{59F1BBDF-F68B-4933-896A-D44D5F3D7D7C}" destId="{4EE4D0AC-CF25-4171-9A01-ABBC60787CB5}" srcOrd="0" destOrd="0" presId="urn:microsoft.com/office/officeart/2005/8/layout/hierarchy3"/>
    <dgm:cxn modelId="{4E333BBD-D807-44EC-81B4-BC5492C9E858}" type="presOf" srcId="{F62B7BB4-742A-499F-8CCE-2272D9470C00}" destId="{417B71A0-8804-42CE-B16E-1FB7199694B8}" srcOrd="0" destOrd="0" presId="urn:microsoft.com/office/officeart/2005/8/layout/hierarchy3"/>
    <dgm:cxn modelId="{F814A6F0-B8AE-4176-80DF-1F490A5425B0}" type="presOf" srcId="{8FB9508E-DEF5-4C57-8156-3E085B8A50F5}" destId="{7ADF0F6E-95B0-4691-8455-195C3170FFA3}" srcOrd="0" destOrd="0" presId="urn:microsoft.com/office/officeart/2005/8/layout/hierarchy3"/>
    <dgm:cxn modelId="{252E1061-C980-421A-9AD9-4D3C79368FE8}" srcId="{891E41BC-0196-42B9-BC05-1D06AF43C060}" destId="{3F94B492-29D8-4D61-B360-881A4DDBFF15}" srcOrd="1" destOrd="0" parTransId="{6E257784-04C6-42A6-8E05-308A8424827E}" sibTransId="{4B1BBE9F-8782-480D-8460-8AB182EB03A8}"/>
    <dgm:cxn modelId="{2D6EBBB6-A9E0-4632-B1D1-53BD61E03960}" type="presOf" srcId="{891E41BC-0196-42B9-BC05-1D06AF43C060}" destId="{35598483-107E-4CF7-9303-2238C2268F6A}" srcOrd="0" destOrd="0" presId="urn:microsoft.com/office/officeart/2005/8/layout/hierarchy3"/>
    <dgm:cxn modelId="{F3ECE596-EEBE-4913-886E-321737DF3148}" srcId="{9DDB3025-5542-465D-A242-C8963B2B2FAA}" destId="{86252D68-D989-4F54-9B95-B90481A5E822}" srcOrd="0" destOrd="0" parTransId="{F62B7BB4-742A-499F-8CCE-2272D9470C00}" sibTransId="{9A1A8C42-11C2-458A-BA97-D51A0D6CA156}"/>
    <dgm:cxn modelId="{6DF7B430-475C-40BA-B6F8-61DBC08E72A1}" type="presParOf" srcId="{F7FF19D6-6A42-4370-B074-2BB4843A5381}" destId="{97F58D8A-3292-4F9F-AB95-C22AECB9C899}" srcOrd="0" destOrd="0" presId="urn:microsoft.com/office/officeart/2005/8/layout/hierarchy3"/>
    <dgm:cxn modelId="{BACEBA38-3FC3-4590-A058-B7BAEF9C153B}" type="presParOf" srcId="{97F58D8A-3292-4F9F-AB95-C22AECB9C899}" destId="{44ABB700-810A-40E0-B4EF-65C9C3AEA496}" srcOrd="0" destOrd="0" presId="urn:microsoft.com/office/officeart/2005/8/layout/hierarchy3"/>
    <dgm:cxn modelId="{2AFD6A98-2A3C-4342-8F4C-1B22FE521003}" type="presParOf" srcId="{44ABB700-810A-40E0-B4EF-65C9C3AEA496}" destId="{35598483-107E-4CF7-9303-2238C2268F6A}" srcOrd="0" destOrd="0" presId="urn:microsoft.com/office/officeart/2005/8/layout/hierarchy3"/>
    <dgm:cxn modelId="{B034519C-9B07-45D9-BBBA-A9D5E0CD1711}" type="presParOf" srcId="{44ABB700-810A-40E0-B4EF-65C9C3AEA496}" destId="{931062EE-F101-49A2-823A-F79AE32E467C}" srcOrd="1" destOrd="0" presId="urn:microsoft.com/office/officeart/2005/8/layout/hierarchy3"/>
    <dgm:cxn modelId="{2D8E3E47-8A5F-44BF-A48E-87A477544991}" type="presParOf" srcId="{97F58D8A-3292-4F9F-AB95-C22AECB9C899}" destId="{E5000FAC-CA8D-456B-9E91-F67DA8B5F392}" srcOrd="1" destOrd="0" presId="urn:microsoft.com/office/officeart/2005/8/layout/hierarchy3"/>
    <dgm:cxn modelId="{37DAB6E3-7B20-4727-B2CE-8EDD13924DC7}" type="presParOf" srcId="{E5000FAC-CA8D-456B-9E91-F67DA8B5F392}" destId="{4EE4D0AC-CF25-4171-9A01-ABBC60787CB5}" srcOrd="0" destOrd="0" presId="urn:microsoft.com/office/officeart/2005/8/layout/hierarchy3"/>
    <dgm:cxn modelId="{30E2952D-2597-4235-ABB3-B81D6B472781}" type="presParOf" srcId="{E5000FAC-CA8D-456B-9E91-F67DA8B5F392}" destId="{DCFEF1C5-4446-451F-8A4A-0BBC65B842F3}" srcOrd="1" destOrd="0" presId="urn:microsoft.com/office/officeart/2005/8/layout/hierarchy3"/>
    <dgm:cxn modelId="{76B82027-763C-414A-9694-BCD242B4BC11}" type="presParOf" srcId="{E5000FAC-CA8D-456B-9E91-F67DA8B5F392}" destId="{D5230A2B-E9EC-4C12-9320-A01FF964F5B0}" srcOrd="2" destOrd="0" presId="urn:microsoft.com/office/officeart/2005/8/layout/hierarchy3"/>
    <dgm:cxn modelId="{56CCE06E-22AB-4ED6-9A11-C490AFB0794C}" type="presParOf" srcId="{E5000FAC-CA8D-456B-9E91-F67DA8B5F392}" destId="{DC7A93EF-A69F-45BE-97EF-3E1B3100AB8D}" srcOrd="3" destOrd="0" presId="urn:microsoft.com/office/officeart/2005/8/layout/hierarchy3"/>
    <dgm:cxn modelId="{77FF53D7-A027-4855-896D-8965D6CA3A27}" type="presParOf" srcId="{F7FF19D6-6A42-4370-B074-2BB4843A5381}" destId="{DF7C10B9-9E4E-421E-A4BC-DD38D8E6D444}" srcOrd="1" destOrd="0" presId="urn:microsoft.com/office/officeart/2005/8/layout/hierarchy3"/>
    <dgm:cxn modelId="{2BC90118-CA47-4788-9149-D6604811EEE4}" type="presParOf" srcId="{DF7C10B9-9E4E-421E-A4BC-DD38D8E6D444}" destId="{873F58EB-D3DE-4825-A2A6-9709E71A7972}" srcOrd="0" destOrd="0" presId="urn:microsoft.com/office/officeart/2005/8/layout/hierarchy3"/>
    <dgm:cxn modelId="{5F2BCE2A-895E-4CCB-A0E4-603C6F7EFEB3}" type="presParOf" srcId="{873F58EB-D3DE-4825-A2A6-9709E71A7972}" destId="{7CD4FB1B-47AA-4F81-80E6-0F9B34CEE408}" srcOrd="0" destOrd="0" presId="urn:microsoft.com/office/officeart/2005/8/layout/hierarchy3"/>
    <dgm:cxn modelId="{3E66AC50-C632-458F-BF9F-30D65B1E02E1}" type="presParOf" srcId="{873F58EB-D3DE-4825-A2A6-9709E71A7972}" destId="{37C14E03-8EF2-4F6A-A5EA-3DE623A72193}" srcOrd="1" destOrd="0" presId="urn:microsoft.com/office/officeart/2005/8/layout/hierarchy3"/>
    <dgm:cxn modelId="{100DF2B2-6D03-4DE1-9CF0-E011EAF9CDDC}" type="presParOf" srcId="{DF7C10B9-9E4E-421E-A4BC-DD38D8E6D444}" destId="{828EBA92-6674-4805-BA98-C8DDDEBD7A67}" srcOrd="1" destOrd="0" presId="urn:microsoft.com/office/officeart/2005/8/layout/hierarchy3"/>
    <dgm:cxn modelId="{66682D88-B21F-46B6-9665-E9D3135FB594}" type="presParOf" srcId="{828EBA92-6674-4805-BA98-C8DDDEBD7A67}" destId="{417B71A0-8804-42CE-B16E-1FB7199694B8}" srcOrd="0" destOrd="0" presId="urn:microsoft.com/office/officeart/2005/8/layout/hierarchy3"/>
    <dgm:cxn modelId="{F58A3C86-54F6-42F3-9A72-76D29CE4C203}" type="presParOf" srcId="{828EBA92-6674-4805-BA98-C8DDDEBD7A67}" destId="{0F4A1570-C979-4845-9943-29915B69A0CA}" srcOrd="1" destOrd="0" presId="urn:microsoft.com/office/officeart/2005/8/layout/hierarchy3"/>
    <dgm:cxn modelId="{A538FA81-53A8-42F5-B226-5CBD99F05C2C}" type="presParOf" srcId="{828EBA92-6674-4805-BA98-C8DDDEBD7A67}" destId="{7ADF0F6E-95B0-4691-8455-195C3170FFA3}" srcOrd="2" destOrd="0" presId="urn:microsoft.com/office/officeart/2005/8/layout/hierarchy3"/>
    <dgm:cxn modelId="{69141C6E-E7D6-46DB-BCB4-4BD76F40B078}" type="presParOf" srcId="{828EBA92-6674-4805-BA98-C8DDDEBD7A67}" destId="{026D405E-2980-4A5D-8ED7-7F135400D0AA}" srcOrd="3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5598483-107E-4CF7-9303-2238C2268F6A}">
      <dsp:nvSpPr>
        <dsp:cNvPr id="0" name=""/>
        <dsp:cNvSpPr/>
      </dsp:nvSpPr>
      <dsp:spPr>
        <a:xfrm>
          <a:off x="73896" y="62"/>
          <a:ext cx="1584911" cy="79245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27940" rIns="41910" bIns="2794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b="1" kern="1200" dirty="0"/>
            <a:t>Quantitative data </a:t>
          </a:r>
          <a:endParaRPr lang="en-US" sz="2200" kern="1200" dirty="0"/>
        </a:p>
      </dsp:txBody>
      <dsp:txXfrm>
        <a:off x="97106" y="23272"/>
        <a:ext cx="1538491" cy="746035"/>
      </dsp:txXfrm>
    </dsp:sp>
    <dsp:sp modelId="{4EE4D0AC-CF25-4171-9A01-ABBC60787CB5}">
      <dsp:nvSpPr>
        <dsp:cNvPr id="0" name=""/>
        <dsp:cNvSpPr/>
      </dsp:nvSpPr>
      <dsp:spPr>
        <a:xfrm>
          <a:off x="232387" y="792518"/>
          <a:ext cx="158491" cy="59434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94341"/>
              </a:lnTo>
              <a:lnTo>
                <a:pt x="158491" y="594341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CFEF1C5-4446-451F-8A4A-0BBC65B842F3}">
      <dsp:nvSpPr>
        <dsp:cNvPr id="0" name=""/>
        <dsp:cNvSpPr/>
      </dsp:nvSpPr>
      <dsp:spPr>
        <a:xfrm>
          <a:off x="390878" y="990632"/>
          <a:ext cx="1267929" cy="79245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6195" tIns="24130" rIns="36195" bIns="2413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b="1" kern="1200" dirty="0"/>
            <a:t>Discrete</a:t>
          </a:r>
          <a:endParaRPr lang="en-US" sz="1900" kern="1200" dirty="0"/>
        </a:p>
      </dsp:txBody>
      <dsp:txXfrm>
        <a:off x="414088" y="1013842"/>
        <a:ext cx="1221509" cy="746035"/>
      </dsp:txXfrm>
    </dsp:sp>
    <dsp:sp modelId="{D5230A2B-E9EC-4C12-9320-A01FF964F5B0}">
      <dsp:nvSpPr>
        <dsp:cNvPr id="0" name=""/>
        <dsp:cNvSpPr/>
      </dsp:nvSpPr>
      <dsp:spPr>
        <a:xfrm>
          <a:off x="232387" y="792518"/>
          <a:ext cx="158491" cy="158491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584911"/>
              </a:lnTo>
              <a:lnTo>
                <a:pt x="158491" y="1584911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C7A93EF-A69F-45BE-97EF-3E1B3100AB8D}">
      <dsp:nvSpPr>
        <dsp:cNvPr id="0" name=""/>
        <dsp:cNvSpPr/>
      </dsp:nvSpPr>
      <dsp:spPr>
        <a:xfrm>
          <a:off x="390878" y="1981202"/>
          <a:ext cx="1267929" cy="79245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6195" tIns="24130" rIns="36195" bIns="2413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b="1" kern="1200" dirty="0"/>
            <a:t>Continuous</a:t>
          </a:r>
          <a:endParaRPr lang="en-US" sz="1900" kern="1200" dirty="0"/>
        </a:p>
      </dsp:txBody>
      <dsp:txXfrm>
        <a:off x="414088" y="2004412"/>
        <a:ext cx="1221509" cy="746035"/>
      </dsp:txXfrm>
    </dsp:sp>
    <dsp:sp modelId="{7CD4FB1B-47AA-4F81-80E6-0F9B34CEE408}">
      <dsp:nvSpPr>
        <dsp:cNvPr id="0" name=""/>
        <dsp:cNvSpPr/>
      </dsp:nvSpPr>
      <dsp:spPr>
        <a:xfrm>
          <a:off x="2055035" y="62"/>
          <a:ext cx="1584911" cy="79245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27940" rIns="41910" bIns="2794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b="1" kern="1200" dirty="0"/>
            <a:t>Qualitative data</a:t>
          </a:r>
          <a:endParaRPr lang="en-US" sz="2200" kern="1200" dirty="0"/>
        </a:p>
      </dsp:txBody>
      <dsp:txXfrm>
        <a:off x="2078245" y="23272"/>
        <a:ext cx="1538491" cy="746035"/>
      </dsp:txXfrm>
    </dsp:sp>
    <dsp:sp modelId="{417B71A0-8804-42CE-B16E-1FB7199694B8}">
      <dsp:nvSpPr>
        <dsp:cNvPr id="0" name=""/>
        <dsp:cNvSpPr/>
      </dsp:nvSpPr>
      <dsp:spPr>
        <a:xfrm>
          <a:off x="2213526" y="792518"/>
          <a:ext cx="158491" cy="59434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94341"/>
              </a:lnTo>
              <a:lnTo>
                <a:pt x="158491" y="594341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F4A1570-C979-4845-9943-29915B69A0CA}">
      <dsp:nvSpPr>
        <dsp:cNvPr id="0" name=""/>
        <dsp:cNvSpPr/>
      </dsp:nvSpPr>
      <dsp:spPr>
        <a:xfrm>
          <a:off x="2372017" y="990632"/>
          <a:ext cx="1267929" cy="79245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6195" tIns="24130" rIns="36195" bIns="2413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b="1" kern="1200" dirty="0"/>
            <a:t>Ordinal</a:t>
          </a:r>
          <a:endParaRPr lang="en-US" sz="1900" kern="1200" dirty="0"/>
        </a:p>
      </dsp:txBody>
      <dsp:txXfrm>
        <a:off x="2395227" y="1013842"/>
        <a:ext cx="1221509" cy="746035"/>
      </dsp:txXfrm>
    </dsp:sp>
    <dsp:sp modelId="{7ADF0F6E-95B0-4691-8455-195C3170FFA3}">
      <dsp:nvSpPr>
        <dsp:cNvPr id="0" name=""/>
        <dsp:cNvSpPr/>
      </dsp:nvSpPr>
      <dsp:spPr>
        <a:xfrm>
          <a:off x="2213526" y="792518"/>
          <a:ext cx="158491" cy="158491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584911"/>
              </a:lnTo>
              <a:lnTo>
                <a:pt x="158491" y="1584911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26D405E-2980-4A5D-8ED7-7F135400D0AA}">
      <dsp:nvSpPr>
        <dsp:cNvPr id="0" name=""/>
        <dsp:cNvSpPr/>
      </dsp:nvSpPr>
      <dsp:spPr>
        <a:xfrm>
          <a:off x="2372017" y="1981202"/>
          <a:ext cx="1267929" cy="79245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6195" tIns="24130" rIns="36195" bIns="2413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b="1" kern="1200" dirty="0"/>
            <a:t>Nominal</a:t>
          </a:r>
          <a:endParaRPr lang="en-US" sz="1900" kern="1200" dirty="0"/>
        </a:p>
      </dsp:txBody>
      <dsp:txXfrm>
        <a:off x="2395227" y="2004412"/>
        <a:ext cx="1221509" cy="74603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21582" cy="49534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18970" y="1"/>
            <a:ext cx="2921582" cy="49534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AF83522-962B-453D-96E7-9226BA2CC9CB}" type="datetimeFigureOut">
              <a:rPr lang="en-US" smtClean="0"/>
              <a:pPr/>
              <a:t>12/19/2024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377316"/>
            <a:ext cx="2921582" cy="49534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18970" y="9377316"/>
            <a:ext cx="2921582" cy="49534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2D29B4E-956B-407C-8BEF-5EE2AC9BCD0E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13653763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21582" cy="49534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18970" y="1"/>
            <a:ext cx="2921582" cy="49534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1B9511-8566-4BBE-ACE2-265CCFA999E7}" type="datetimeFigureOut">
              <a:rPr lang="en-US" smtClean="0"/>
              <a:pPr/>
              <a:t>12/19/2024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11163" y="1235075"/>
            <a:ext cx="5919787" cy="3330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4212" y="4751220"/>
            <a:ext cx="5393690" cy="388736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77316"/>
            <a:ext cx="2921582" cy="49534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18970" y="9377316"/>
            <a:ext cx="2921582" cy="49534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AEFE2BC-72D9-44E6-B028-8FB13D5D0B3F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7083802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836941C2-2744-4A67-9D3B-96916965D575}" type="datetime1">
              <a:rPr lang="en-US" smtClean="0"/>
              <a:pPr/>
              <a:t>12/19/2024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Data analysis using SPSS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01B56-DF14-4180-846C-B3B858FBE2EF}" type="slidenum">
              <a:rPr lang="en-US" smtClean="0"/>
              <a:pPr/>
              <a:t>‹N°›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4286641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191B97-2588-423A-8394-4728EBB06DFE}" type="datetime1">
              <a:rPr lang="en-US" smtClean="0"/>
              <a:pPr/>
              <a:t>12/19/2024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Data analysis using SPSS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01B56-DF14-4180-846C-B3B858FBE2EF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4970827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E20C6-D3B8-483B-A639-1DF97A549868}" type="datetime1">
              <a:rPr lang="en-US" smtClean="0"/>
              <a:pPr/>
              <a:t>12/19/2024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Data analysis using SPSS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01B56-DF14-4180-846C-B3B858FBE2EF}" type="slidenum">
              <a:rPr lang="en-US" smtClean="0"/>
              <a:pPr/>
              <a:t>‹N°›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42160828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6A6FD-510E-4554-87AB-7C7F0A6BBEA2}" type="datetime1">
              <a:rPr lang="en-US" smtClean="0"/>
              <a:pPr/>
              <a:t>12/19/2024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Data analysis using SPSS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01B56-DF14-4180-846C-B3B858FBE2EF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156786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83EDC8-F8C6-4228-B5A1-604773E21C29}" type="datetime1">
              <a:rPr lang="en-US" smtClean="0"/>
              <a:pPr/>
              <a:t>12/19/2024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Data analysis using SPSS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01B56-DF14-4180-846C-B3B858FBE2EF}" type="slidenum">
              <a:rPr lang="en-US" smtClean="0"/>
              <a:pPr/>
              <a:t>‹N°›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33830982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5B6928-EE51-44D7-9DA1-FEB186C89D18}" type="datetime1">
              <a:rPr lang="en-US" smtClean="0"/>
              <a:pPr/>
              <a:t>12/19/2024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Data analysis using SPSS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01B56-DF14-4180-846C-B3B858FBE2EF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6836171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1AD675-826B-44DD-A155-853F1DC01451}" type="datetime1">
              <a:rPr lang="en-US" smtClean="0"/>
              <a:pPr/>
              <a:t>12/19/2024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Data analysis using SPSS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01B56-DF14-4180-846C-B3B858FBE2EF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5218481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8DD49B-A981-4D68-BBCF-7A4C62C87843}" type="datetime1">
              <a:rPr lang="en-US" smtClean="0"/>
              <a:pPr/>
              <a:t>12/19/2024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Data analysis using SPSS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01B56-DF14-4180-846C-B3B858FBE2EF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2549901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DDF208-78A2-4A5D-B297-959ADF650BE6}" type="datetime1">
              <a:rPr lang="en-US" smtClean="0"/>
              <a:pPr/>
              <a:t>12/19/2024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Data analysis using SPSS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01B56-DF14-4180-846C-B3B858FBE2EF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4200108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7F47E-2D0B-492E-AE61-FE00BD1511FE}" type="datetime1">
              <a:rPr lang="en-US" smtClean="0"/>
              <a:pPr/>
              <a:t>12/19/2024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Data analysis using SPSS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01B56-DF14-4180-846C-B3B858FBE2EF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131685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2B5D43-B8AF-48E7-B7B8-E69DF51ED6D0}" type="datetime1">
              <a:rPr lang="en-US" smtClean="0"/>
              <a:pPr/>
              <a:t>12/19/2024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Data analysis using SPSS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01B56-DF14-4180-846C-B3B858FBE2EF}" type="slidenum">
              <a:rPr lang="en-US" smtClean="0"/>
              <a:pPr/>
              <a:t>‹N°›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7526531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CF68BCAE-33A9-461E-B8A4-358A53EF645D}" type="datetime1">
              <a:rPr lang="en-US" smtClean="0"/>
              <a:pPr/>
              <a:t>12/19/2024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r>
              <a:rPr lang="en-US"/>
              <a:t>Data analysis using SPSS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B9401B56-DF14-4180-846C-B3B858FBE2EF}" type="slidenum">
              <a:rPr lang="en-US" smtClean="0"/>
              <a:pPr/>
              <a:t>‹N°›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5857262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6" r:id="rId1"/>
    <p:sldLayoutId id="2147483787" r:id="rId2"/>
    <p:sldLayoutId id="2147483788" r:id="rId3"/>
    <p:sldLayoutId id="2147483789" r:id="rId4"/>
    <p:sldLayoutId id="2147483790" r:id="rId5"/>
    <p:sldLayoutId id="2147483791" r:id="rId6"/>
    <p:sldLayoutId id="2147483792" r:id="rId7"/>
    <p:sldLayoutId id="2147483793" r:id="rId8"/>
    <p:sldLayoutId id="2147483794" r:id="rId9"/>
    <p:sldLayoutId id="2147483795" r:id="rId10"/>
    <p:sldLayoutId id="2147483796" r:id="rId11"/>
  </p:sldLayoutIdLst>
  <p:hf hdr="0" dt="0"/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9.png"/><Relationship Id="rId4" Type="http://schemas.openxmlformats.org/officeDocument/2006/relationships/image" Target="../media/image28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png"/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3.png"/><Relationship Id="rId4" Type="http://schemas.openxmlformats.org/officeDocument/2006/relationships/image" Target="../media/image32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7" Type="http://schemas.openxmlformats.org/officeDocument/2006/relationships/image" Target="../media/image11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7.png"/><Relationship Id="rId4" Type="http://schemas.openxmlformats.org/officeDocument/2006/relationships/image" Target="../media/image16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7" Type="http://schemas.openxmlformats.org/officeDocument/2006/relationships/image" Target="../media/image22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1.png"/><Relationship Id="rId5" Type="http://schemas.openxmlformats.org/officeDocument/2006/relationships/image" Target="../media/image20.png"/><Relationship Id="rId4" Type="http://schemas.openxmlformats.org/officeDocument/2006/relationships/image" Target="../media/image19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6.png"/><Relationship Id="rId4" Type="http://schemas.openxmlformats.org/officeDocument/2006/relationships/image" Target="../media/image2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5"/>
          <p:cNvSpPr txBox="1"/>
          <p:nvPr/>
        </p:nvSpPr>
        <p:spPr>
          <a:xfrm>
            <a:off x="831273" y="368813"/>
            <a:ext cx="10358048" cy="18185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ctr" defTabSz="9144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sz="2600" dirty="0">
                <a:latin typeface="Cambria" panose="02040503050406030204" pitchFamily="18" charset="0"/>
                <a:ea typeface="Cambria" panose="02040503050406030204" pitchFamily="18" charset="0"/>
                <a:cs typeface="Times New Roman" pitchFamily="18" charset="0"/>
              </a:rPr>
              <a:t>University of Mohammed </a:t>
            </a:r>
            <a:r>
              <a:rPr lang="en-US" sz="2600" dirty="0" err="1">
                <a:latin typeface="Cambria" panose="02040503050406030204" pitchFamily="18" charset="0"/>
                <a:ea typeface="Cambria" panose="02040503050406030204" pitchFamily="18" charset="0"/>
                <a:cs typeface="Times New Roman" pitchFamily="18" charset="0"/>
              </a:rPr>
              <a:t>Essedik</a:t>
            </a:r>
            <a:r>
              <a:rPr lang="en-US" sz="2600" dirty="0">
                <a:latin typeface="Cambria" panose="02040503050406030204" pitchFamily="18" charset="0"/>
                <a:ea typeface="Cambria" panose="02040503050406030204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Cambria" panose="02040503050406030204" pitchFamily="18" charset="0"/>
                <a:ea typeface="Cambria" panose="02040503050406030204" pitchFamily="18" charset="0"/>
                <a:cs typeface="Times New Roman" pitchFamily="18" charset="0"/>
              </a:rPr>
              <a:t>Benyehia</a:t>
            </a:r>
            <a:r>
              <a:rPr lang="en-US" sz="2600" dirty="0">
                <a:latin typeface="Cambria" panose="02040503050406030204" pitchFamily="18" charset="0"/>
                <a:ea typeface="Cambria" panose="02040503050406030204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Cambria" panose="02040503050406030204" pitchFamily="18" charset="0"/>
                <a:ea typeface="Cambria" panose="02040503050406030204" pitchFamily="18" charset="0"/>
                <a:cs typeface="Times New Roman" pitchFamily="18" charset="0"/>
              </a:rPr>
              <a:t>Jijel</a:t>
            </a:r>
            <a:endParaRPr lang="en-US" sz="2600" dirty="0">
              <a:latin typeface="Cambria" panose="02040503050406030204" pitchFamily="18" charset="0"/>
              <a:ea typeface="Cambria" panose="02040503050406030204" pitchFamily="18" charset="0"/>
              <a:cs typeface="Arial" pitchFamily="34" charset="0"/>
            </a:endParaRPr>
          </a:p>
          <a:p>
            <a:pPr lvl="0" algn="ctr" defTabSz="9144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sz="2600" dirty="0">
                <a:latin typeface="Cambria" panose="02040503050406030204" pitchFamily="18" charset="0"/>
                <a:ea typeface="Cambria" panose="02040503050406030204" pitchFamily="18" charset="0"/>
                <a:cs typeface="Times New Roman" pitchFamily="18" charset="0"/>
              </a:rPr>
              <a:t>Faculty of technology</a:t>
            </a:r>
          </a:p>
          <a:p>
            <a:pPr lvl="0" algn="ctr" defTabSz="9144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sz="2600" dirty="0">
                <a:latin typeface="Cambria" panose="02040503050406030204" pitchFamily="18" charset="0"/>
                <a:ea typeface="Cambria" panose="02040503050406030204" pitchFamily="18" charset="0"/>
                <a:cs typeface="Times New Roman" pitchFamily="18" charset="0"/>
              </a:rPr>
              <a:t>1</a:t>
            </a:r>
            <a:r>
              <a:rPr lang="en-US" sz="2600" baseline="30000" dirty="0">
                <a:latin typeface="Cambria" panose="02040503050406030204" pitchFamily="18" charset="0"/>
                <a:ea typeface="Cambria" panose="02040503050406030204" pitchFamily="18" charset="0"/>
                <a:cs typeface="Times New Roman" pitchFamily="18" charset="0"/>
              </a:rPr>
              <a:t>st</a:t>
            </a:r>
            <a:r>
              <a:rPr lang="en-US" sz="2600" dirty="0">
                <a:latin typeface="Cambria" panose="02040503050406030204" pitchFamily="18" charset="0"/>
                <a:ea typeface="Cambria" panose="02040503050406030204" pitchFamily="18" charset="0"/>
                <a:cs typeface="Times New Roman" pitchFamily="18" charset="0"/>
              </a:rPr>
              <a:t> year master architecture</a:t>
            </a:r>
            <a:endParaRPr lang="en-US" sz="2600" dirty="0">
              <a:latin typeface="Cambria" panose="02040503050406030204" pitchFamily="18" charset="0"/>
              <a:ea typeface="Cambria" panose="02040503050406030204" pitchFamily="18" charset="0"/>
              <a:cs typeface="Arial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236372" y="3555234"/>
            <a:ext cx="10106387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800" b="1" dirty="0">
                <a:solidFill>
                  <a:srgbClr val="C00000"/>
                </a:solidFill>
              </a:rPr>
              <a:t>Data analysis using SPSS 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661829" y="4681129"/>
            <a:ext cx="288482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/>
              <a:t>M. </a:t>
            </a:r>
            <a:r>
              <a:rPr lang="en-US" sz="2000" b="1" dirty="0" err="1" smtClean="0"/>
              <a:t>Soltani</a:t>
            </a:r>
            <a:r>
              <a:rPr lang="en-US" sz="2000" b="1" dirty="0" smtClean="0"/>
              <a:t> &amp; </a:t>
            </a:r>
            <a:r>
              <a:rPr lang="en-US" sz="2000" b="1" dirty="0" err="1" smtClean="0"/>
              <a:t>M.Bouzenita</a:t>
            </a:r>
            <a:endParaRPr lang="en-US" sz="2000" b="1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9412370" y="184912"/>
            <a:ext cx="1930390" cy="193039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34526" y="176308"/>
            <a:ext cx="1930390" cy="193039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F5FFF779-87FF-4AB2-9FC8-1215E2DE50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Data analysis using SPSS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8F551BCE-3280-4B01-B857-65E17F498F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01B56-DF14-4180-846C-B3B858FBE2EF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39415627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Mean, Mode, Median and quartiles of grouped data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4128" y="2286000"/>
            <a:ext cx="4542483" cy="986589"/>
          </a:xfrm>
        </p:spPr>
        <p:txBody>
          <a:bodyPr>
            <a:normAutofit/>
          </a:bodyPr>
          <a:lstStyle/>
          <a:p>
            <a:r>
              <a:rPr lang="en-US" sz="3000" b="1" dirty="0">
                <a:solidFill>
                  <a:srgbClr val="00B050"/>
                </a:solidFill>
              </a:rPr>
              <a:t>Estimated quartiles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Data analysis using SPSS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01B56-DF14-4180-846C-B3B858FBE2EF}" type="slidenum">
              <a:rPr lang="en-US" smtClean="0"/>
              <a:pPr/>
              <a:t>10</a:t>
            </a:fld>
            <a:endParaRPr lang="en-US"/>
          </a:p>
        </p:txBody>
      </p:sp>
      <mc:AlternateContent xmlns:mc="http://schemas.openxmlformats.org/markup-compatibility/2006">
        <mc:Choice xmlns:a14="http://schemas.microsoft.com/office/drawing/2010/main" xmlns="" Requires="a14">
          <p:sp>
            <p:nvSpPr>
              <p:cNvPr id="7" name="TextBox 6"/>
              <p:cNvSpPr txBox="1"/>
              <p:nvPr/>
            </p:nvSpPr>
            <p:spPr>
              <a:xfrm>
                <a:off x="524927" y="2798451"/>
                <a:ext cx="6613810" cy="400276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b="1" dirty="0">
                    <a:solidFill>
                      <a:srgbClr val="00B050"/>
                    </a:solidFill>
                  </a:rPr>
                  <a:t>Estimated Q1</a:t>
                </a:r>
                <a:endParaRPr lang="en-US" sz="2400" dirty="0">
                  <a:solidFill>
                    <a:srgbClr val="00B050"/>
                  </a:solidFill>
                </a:endParaRPr>
              </a:p>
              <a:p>
                <a:pPr lvl="0"/>
                <a:r>
                  <a:rPr lang="en-US" sz="2000" b="1" dirty="0"/>
                  <a:t>1. Determine the Q1 class</a:t>
                </a:r>
              </a:p>
              <a:p>
                <a:r>
                  <a:rPr lang="en-US" sz="2000" dirty="0"/>
                  <a:t>We determine the Q1 class using n/4   (24/4)</a:t>
                </a:r>
              </a:p>
              <a:p>
                <a:pPr lvl="0"/>
                <a:r>
                  <a:rPr lang="en-US" sz="2000" b="1" dirty="0"/>
                  <a:t>2. Estimate the Q1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i="1">
                          <a:latin typeface="Cambria Math" panose="02040503050406030204" pitchFamily="18" charset="0"/>
                        </a:rPr>
                        <m:t>𝐸𝑠𝑡𝑖𝑚𝑎𝑡𝑒𝑑</m:t>
                      </m:r>
                      <m:r>
                        <a:rPr lang="en-US" sz="2000" i="1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000" i="1">
                          <a:latin typeface="Cambria Math" panose="02040503050406030204" pitchFamily="18" charset="0"/>
                        </a:rPr>
                        <m:t>𝑄</m:t>
                      </m:r>
                      <m:r>
                        <a:rPr lang="en-US" sz="2000" i="1">
                          <a:latin typeface="Cambria Math" panose="02040503050406030204" pitchFamily="18" charset="0"/>
                        </a:rPr>
                        <m:t>1</m:t>
                      </m:r>
                      <m:r>
                        <a:rPr lang="en-US" sz="2000" i="1">
                          <a:latin typeface="Cambria Math" panose="02040503050406030204" pitchFamily="18" charset="0"/>
                        </a:rPr>
                        <m:t>= </m:t>
                      </m:r>
                      <m:sSub>
                        <m:sSubPr>
                          <m:ctrlPr>
                            <a:rPr lang="en-US" sz="20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𝑙</m:t>
                          </m:r>
                        </m:e>
                        <m:sub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𝑖</m:t>
                          </m:r>
                        </m:sub>
                      </m:sSub>
                      <m:r>
                        <a:rPr lang="en-US" sz="2000" i="1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2000" i="1">
                          <a:latin typeface="Cambria Math" panose="02040503050406030204" pitchFamily="18" charset="0"/>
                        </a:rPr>
                        <m:t>𝛼</m:t>
                      </m:r>
                      <m:r>
                        <a:rPr lang="en-US" sz="2000" i="1">
                          <a:latin typeface="Cambria Math" panose="02040503050406030204" pitchFamily="18" charset="0"/>
                        </a:rPr>
                        <m:t> </m:t>
                      </m:r>
                      <m:f>
                        <m:fPr>
                          <m:ctrlPr>
                            <a:rPr lang="en-US" sz="20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f>
                            <m:fPr>
                              <m:ctrlPr>
                                <a:rPr lang="en-US" sz="20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num>
                            <m:den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den>
                          </m:f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en-US" sz="20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𝐹</m:t>
                              </m:r>
                            </m:e>
                            <m:sub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sz="20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𝑓</m:t>
                              </m:r>
                            </m:e>
                            <m:sub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𝑄</m:t>
                              </m:r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n-US" sz="2000" dirty="0"/>
              </a:p>
              <a:p>
                <a:r>
                  <a:rPr lang="en-US" sz="2000" dirty="0"/>
                  <a:t>Where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𝑙</m:t>
                        </m:r>
                      </m:e>
                      <m:sub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en-US" sz="2000" dirty="0"/>
                  <a:t> is the lower boundary of the Q1 class</a:t>
                </a:r>
              </a:p>
              <a:p>
                <a14:m>
                  <m:oMath xmlns:m="http://schemas.openxmlformats.org/officeDocument/2006/math">
                    <m:r>
                      <a:rPr lang="en-US" sz="2000" i="1">
                        <a:latin typeface="Cambria Math" panose="02040503050406030204" pitchFamily="18" charset="0"/>
                      </a:rPr>
                      <m:t>𝛼</m:t>
                    </m:r>
                  </m:oMath>
                </a14:m>
                <a:r>
                  <a:rPr lang="en-US" sz="2000" dirty="0"/>
                  <a:t> is the width of the  Q1 class</a:t>
                </a:r>
              </a:p>
              <a:p>
                <a:r>
                  <a:rPr lang="en-US" sz="2000" dirty="0"/>
                  <a:t>n is the total number of values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𝐹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dirty="0"/>
                  <a:t> is the cumulative abs frequency of the class before the Q1 group.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𝑄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dirty="0"/>
                  <a:t> is the frequency of the median class</a:t>
                </a:r>
              </a:p>
            </p:txBody>
          </p:sp>
        </mc:Choice>
        <mc:Fallback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4927" y="2798451"/>
                <a:ext cx="6613810" cy="4002762"/>
              </a:xfrm>
              <a:prstGeom prst="rect">
                <a:avLst/>
              </a:prstGeom>
              <a:blipFill>
                <a:blip r:embed="rId2"/>
                <a:stretch>
                  <a:fillRect l="-1382" t="-1218" r="-829" b="-91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graphicFrame>
            <p:nvGraphicFramePr>
              <p:cNvPr id="10" name="Table 9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119261048"/>
                  </p:ext>
                </p:extLst>
              </p:nvPr>
            </p:nvGraphicFramePr>
            <p:xfrm>
              <a:off x="5743073" y="2356728"/>
              <a:ext cx="6112040" cy="2657779"/>
            </p:xfrm>
            <a:graphic>
              <a:graphicData uri="http://schemas.openxmlformats.org/drawingml/2006/table">
                <a:tbl>
                  <a:tblPr firstRow="1" firstCol="1" bandRow="1">
                    <a:tableStyleId>{5C22544A-7EE6-4342-B048-85BDC9FD1C3A}</a:tableStyleId>
                  </a:tblPr>
                  <a:tblGrid>
                    <a:gridCol w="1222408">
                      <a:extLst>
                        <a:ext uri="{9D8B030D-6E8A-4147-A177-3AD203B41FA5}">
                          <a16:colId xmlns="" xmlns:a16="http://schemas.microsoft.com/office/drawing/2014/main" val="202867765"/>
                        </a:ext>
                      </a:extLst>
                    </a:gridCol>
                    <a:gridCol w="1222408">
                      <a:extLst>
                        <a:ext uri="{9D8B030D-6E8A-4147-A177-3AD203B41FA5}">
                          <a16:colId xmlns="" xmlns:a16="http://schemas.microsoft.com/office/drawing/2014/main" val="1219344969"/>
                        </a:ext>
                      </a:extLst>
                    </a:gridCol>
                    <a:gridCol w="924026">
                      <a:extLst>
                        <a:ext uri="{9D8B030D-6E8A-4147-A177-3AD203B41FA5}">
                          <a16:colId xmlns="" xmlns:a16="http://schemas.microsoft.com/office/drawing/2014/main" val="1935843278"/>
                        </a:ext>
                      </a:extLst>
                    </a:gridCol>
                    <a:gridCol w="1520790">
                      <a:extLst>
                        <a:ext uri="{9D8B030D-6E8A-4147-A177-3AD203B41FA5}">
                          <a16:colId xmlns="" xmlns:a16="http://schemas.microsoft.com/office/drawing/2014/main" val="2511416203"/>
                        </a:ext>
                      </a:extLst>
                    </a:gridCol>
                    <a:gridCol w="1222408">
                      <a:extLst>
                        <a:ext uri="{9D8B030D-6E8A-4147-A177-3AD203B41FA5}">
                          <a16:colId xmlns="" xmlns:a16="http://schemas.microsoft.com/office/drawing/2014/main" val="88901973"/>
                        </a:ext>
                      </a:extLst>
                    </a:gridCol>
                  </a:tblGrid>
                  <a:tr h="541393"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800" dirty="0">
                              <a:effectLst/>
                            </a:rPr>
                            <a:t>Intervals</a:t>
                          </a:r>
                          <a:endParaRPr lang="en-US" sz="16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sz="1800" i="1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8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  <m:sub>
                                    <m:r>
                                      <a:rPr lang="en-US" sz="18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𝑖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US" sz="16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sz="1800" i="1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8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𝑓</m:t>
                                    </m:r>
                                  </m:e>
                                  <m:sub>
                                    <m:r>
                                      <a:rPr lang="en-US" sz="18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𝑖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US" sz="16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sz="1800" i="1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8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𝐹</m:t>
                                    </m:r>
                                  </m:e>
                                  <m:sub>
                                    <m:r>
                                      <a:rPr lang="en-US" sz="18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𝑖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US" sz="16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800">
                              <a:effectLst/>
                            </a:rPr>
                            <a:t>Relative f</a:t>
                          </a:r>
                          <a:endParaRPr lang="en-US" sz="16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="" xmlns:a16="http://schemas.microsoft.com/office/drawing/2014/main" val="1392389939"/>
                      </a:ext>
                    </a:extLst>
                  </a:tr>
                  <a:tr h="541393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d>
                                  <m:dPr>
                                    <m:begChr m:val="["/>
                                    <m:endChr m:val="["/>
                                    <m:ctrlPr>
                                      <a:rPr lang="en-US" sz="1800" i="1" smtClean="0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sz="1800" smtClean="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𝟎</m:t>
                                    </m:r>
                                    <m:r>
                                      <a:rPr lang="en-US" sz="18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   </m:t>
                                    </m:r>
                                    <m:r>
                                      <a:rPr lang="en-US" sz="1800" smtClean="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𝟓</m:t>
                                    </m:r>
                                  </m:e>
                                </m:d>
                              </m:oMath>
                            </m:oMathPara>
                          </a14:m>
                          <a:endParaRPr lang="en-US" sz="16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 dirty="0">
                              <a:effectLst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Arial" panose="020B0604020202020204" pitchFamily="34" charset="0"/>
                            </a:rPr>
                            <a:t>2.5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 dirty="0">
                              <a:effectLst/>
                            </a:rPr>
                            <a:t>2</a:t>
                          </a:r>
                          <a:endParaRPr lang="en-US" sz="16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 dirty="0">
                              <a:effectLst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Arial" panose="020B0604020202020204" pitchFamily="34" charset="0"/>
                            </a:rPr>
                            <a:t>2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 dirty="0">
                              <a:effectLst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Arial" panose="020B0604020202020204" pitchFamily="34" charset="0"/>
                            </a:rPr>
                            <a:t>0.083</a:t>
                          </a:r>
                        </a:p>
                      </a:txBody>
                      <a:tcPr marL="68580" marR="68580" marT="0" marB="0" anchor="ctr"/>
                    </a:tc>
                    <a:extLst>
                      <a:ext uri="{0D108BD9-81ED-4DB2-BD59-A6C34878D82A}">
                        <a16:rowId xmlns="" xmlns:a16="http://schemas.microsoft.com/office/drawing/2014/main" val="4271275869"/>
                      </a:ext>
                    </a:extLst>
                  </a:tr>
                  <a:tr h="541393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d>
                                  <m:dPr>
                                    <m:begChr m:val="["/>
                                    <m:endChr m:val="["/>
                                    <m:ctrlPr>
                                      <a:rPr lang="en-US" sz="1800" i="1" smtClean="0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sz="1800" smtClean="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𝟓</m:t>
                                    </m:r>
                                    <m:r>
                                      <a:rPr lang="en-US" sz="18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   </m:t>
                                    </m:r>
                                    <m:r>
                                      <a:rPr lang="en-US" sz="1800" smtClean="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𝟏𝟎</m:t>
                                    </m:r>
                                  </m:e>
                                </m:d>
                              </m:oMath>
                            </m:oMathPara>
                          </a14:m>
                          <a:endParaRPr lang="en-US" sz="16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 dirty="0">
                              <a:effectLst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Arial" panose="020B0604020202020204" pitchFamily="34" charset="0"/>
                            </a:rPr>
                            <a:t>7.5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 dirty="0">
                              <a:effectLst/>
                            </a:rPr>
                            <a:t>7</a:t>
                          </a:r>
                          <a:endParaRPr lang="en-US" sz="16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 dirty="0">
                              <a:effectLst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Arial" panose="020B0604020202020204" pitchFamily="34" charset="0"/>
                            </a:rPr>
                            <a:t>9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 dirty="0">
                              <a:effectLst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Arial" panose="020B0604020202020204" pitchFamily="34" charset="0"/>
                            </a:rPr>
                            <a:t>0.2916</a:t>
                          </a:r>
                        </a:p>
                      </a:txBody>
                      <a:tcPr marL="68580" marR="68580" marT="0" marB="0" anchor="ctr"/>
                    </a:tc>
                    <a:extLst>
                      <a:ext uri="{0D108BD9-81ED-4DB2-BD59-A6C34878D82A}">
                        <a16:rowId xmlns="" xmlns:a16="http://schemas.microsoft.com/office/drawing/2014/main" val="2199204978"/>
                      </a:ext>
                    </a:extLst>
                  </a:tr>
                  <a:tr h="516800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 dirty="0"/>
                            <a:t/>
                          </a:r>
                          <a14:m>
                            <m:oMath xmlns:m="http://schemas.openxmlformats.org/officeDocument/2006/math">
                              <m:d>
                                <m:dPr>
                                  <m:begChr m:val="["/>
                                  <m:endChr m:val="["/>
                                  <m:ctrlPr>
                                    <a:rPr lang="en-US" sz="1600" i="1" smtClean="0"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1600" smtClean="0">
                                      <a:effectLst/>
                                      <a:latin typeface="Cambria Math" panose="02040503050406030204" pitchFamily="18" charset="0"/>
                                    </a:rPr>
                                    <m:t>𝟏𝟎</m:t>
                                  </m:r>
                                  <m:r>
                                    <a:rPr lang="en-US" sz="1600">
                                      <a:effectLst/>
                                      <a:latin typeface="Cambria Math" panose="02040503050406030204" pitchFamily="18" charset="0"/>
                                    </a:rPr>
                                    <m:t>   </m:t>
                                  </m:r>
                                  <m:r>
                                    <a:rPr lang="en-US" sz="1600" smtClean="0">
                                      <a:effectLst/>
                                      <a:latin typeface="Cambria Math" panose="02040503050406030204" pitchFamily="18" charset="0"/>
                                    </a:rPr>
                                    <m:t>𝟏𝟓</m:t>
                                  </m:r>
                                </m:e>
                              </m:d>
                            </m:oMath>
                          </a14:m>
                          <a:endParaRPr lang="en-US" sz="16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 dirty="0">
                              <a:effectLst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Arial" panose="020B0604020202020204" pitchFamily="34" charset="0"/>
                            </a:rPr>
                            <a:t>12.5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 dirty="0">
                              <a:effectLst/>
                            </a:rPr>
                            <a:t>10</a:t>
                          </a:r>
                          <a:endParaRPr lang="en-US" sz="16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 dirty="0">
                              <a:effectLst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Arial" panose="020B0604020202020204" pitchFamily="34" charset="0"/>
                            </a:rPr>
                            <a:t>19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 dirty="0">
                              <a:effectLst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Arial" panose="020B0604020202020204" pitchFamily="34" charset="0"/>
                            </a:rPr>
                            <a:t>0.416</a:t>
                          </a:r>
                        </a:p>
                      </a:txBody>
                      <a:tcPr marL="68580" marR="68580" marT="0" marB="0" anchor="ctr"/>
                    </a:tc>
                    <a:extLst>
                      <a:ext uri="{0D108BD9-81ED-4DB2-BD59-A6C34878D82A}">
                        <a16:rowId xmlns="" xmlns:a16="http://schemas.microsoft.com/office/drawing/2014/main" val="1446385224"/>
                      </a:ext>
                    </a:extLst>
                  </a:tr>
                  <a:tr h="516800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d>
                                  <m:dPr>
                                    <m:begChr m:val="["/>
                                    <m:endChr m:val="]"/>
                                    <m:ctrlPr>
                                      <a:rPr lang="en-US" sz="1600" i="1" smtClean="0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sz="1600" smtClean="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𝟏</m:t>
                                    </m:r>
                                    <m:r>
                                      <a:rPr lang="en-US" sz="1600" b="1" i="0" smtClean="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𝟓</m:t>
                                    </m:r>
                                    <m:r>
                                      <a:rPr lang="en-US" sz="1600" smtClean="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    </m:t>
                                    </m:r>
                                    <m:r>
                                      <a:rPr lang="en-US" sz="1600" smtClean="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𝟐𝟎</m:t>
                                    </m:r>
                                  </m:e>
                                </m:d>
                              </m:oMath>
                            </m:oMathPara>
                          </a14:m>
                          <a:endParaRPr lang="en-US" sz="16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 dirty="0">
                              <a:effectLst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Arial" panose="020B0604020202020204" pitchFamily="34" charset="0"/>
                            </a:rPr>
                            <a:t>17.5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 dirty="0">
                              <a:effectLst/>
                            </a:rPr>
                            <a:t>5</a:t>
                          </a:r>
                          <a:endParaRPr lang="en-US" sz="16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 dirty="0">
                              <a:effectLst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Arial" panose="020B0604020202020204" pitchFamily="34" charset="0"/>
                            </a:rPr>
                            <a:t>24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 dirty="0">
                              <a:effectLst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Arial" panose="020B0604020202020204" pitchFamily="34" charset="0"/>
                            </a:rPr>
                            <a:t>0.208</a:t>
                          </a:r>
                        </a:p>
                      </a:txBody>
                      <a:tcPr marL="68580" marR="68580" marT="0" marB="0" anchor="ctr"/>
                    </a:tc>
                    <a:extLst>
                      <a:ext uri="{0D108BD9-81ED-4DB2-BD59-A6C34878D82A}">
                        <a16:rowId xmlns="" xmlns:a16="http://schemas.microsoft.com/office/drawing/2014/main" val="3611539707"/>
                      </a:ext>
                    </a:extLst>
                  </a:tr>
                </a:tbl>
              </a:graphicData>
            </a:graphic>
          </p:graphicFrame>
        </mc:Choice>
        <mc:Fallback>
          <p:graphicFrame>
            <p:nvGraphicFramePr>
              <p:cNvPr id="10" name="Table 9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xmlns="" xmlns:a14="http://schemas.microsoft.com/office/drawing/2010/main" val="3119261048"/>
                  </p:ext>
                </p:extLst>
              </p:nvPr>
            </p:nvGraphicFramePr>
            <p:xfrm>
              <a:off x="5743073" y="2356728"/>
              <a:ext cx="6112040" cy="2657779"/>
            </p:xfrm>
            <a:graphic>
              <a:graphicData uri="http://schemas.openxmlformats.org/drawingml/2006/table">
                <a:tbl>
                  <a:tblPr firstRow="1" firstCol="1" bandRow="1">
                    <a:tableStyleId>{5C22544A-7EE6-4342-B048-85BDC9FD1C3A}</a:tableStyleId>
                  </a:tblPr>
                  <a:tblGrid>
                    <a:gridCol w="1222408">
                      <a:extLst>
                        <a:ext uri="{9D8B030D-6E8A-4147-A177-3AD203B41FA5}">
                          <a16:colId xmlns:a16="http://schemas.microsoft.com/office/drawing/2014/main" xmlns="" xmlns:a14="http://schemas.microsoft.com/office/drawing/2010/main" val="202867765"/>
                        </a:ext>
                      </a:extLst>
                    </a:gridCol>
                    <a:gridCol w="1222408">
                      <a:extLst>
                        <a:ext uri="{9D8B030D-6E8A-4147-A177-3AD203B41FA5}">
                          <a16:colId xmlns:a16="http://schemas.microsoft.com/office/drawing/2014/main" xmlns="" xmlns:a14="http://schemas.microsoft.com/office/drawing/2010/main" val="1219344969"/>
                        </a:ext>
                      </a:extLst>
                    </a:gridCol>
                    <a:gridCol w="924026">
                      <a:extLst>
                        <a:ext uri="{9D8B030D-6E8A-4147-A177-3AD203B41FA5}">
                          <a16:colId xmlns:a16="http://schemas.microsoft.com/office/drawing/2014/main" xmlns="" xmlns:a14="http://schemas.microsoft.com/office/drawing/2010/main" val="1935843278"/>
                        </a:ext>
                      </a:extLst>
                    </a:gridCol>
                    <a:gridCol w="1520790">
                      <a:extLst>
                        <a:ext uri="{9D8B030D-6E8A-4147-A177-3AD203B41FA5}">
                          <a16:colId xmlns:a16="http://schemas.microsoft.com/office/drawing/2014/main" xmlns="" xmlns:a14="http://schemas.microsoft.com/office/drawing/2010/main" val="2511416203"/>
                        </a:ext>
                      </a:extLst>
                    </a:gridCol>
                    <a:gridCol w="1222408">
                      <a:extLst>
                        <a:ext uri="{9D8B030D-6E8A-4147-A177-3AD203B41FA5}">
                          <a16:colId xmlns:a16="http://schemas.microsoft.com/office/drawing/2014/main" xmlns="" xmlns:a14="http://schemas.microsoft.com/office/drawing/2010/main" val="88901973"/>
                        </a:ext>
                      </a:extLst>
                    </a:gridCol>
                  </a:tblGrid>
                  <a:tr h="541393"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800" dirty="0">
                              <a:effectLst/>
                            </a:rPr>
                            <a:t>Intervals</a:t>
                          </a:r>
                          <a:endParaRPr lang="en-US" sz="16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>
                        <a:blipFill>
                          <a:blip r:embed="rId3"/>
                          <a:stretch>
                            <a:fillRect l="-101000" t="-12360" r="-303000" b="-39325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>
                        <a:blipFill>
                          <a:blip r:embed="rId3"/>
                          <a:stretch>
                            <a:fillRect l="-264474" t="-12360" r="-298684" b="-39325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>
                        <a:blipFill>
                          <a:blip r:embed="rId3"/>
                          <a:stretch>
                            <a:fillRect l="-222490" t="-12360" r="-82329" b="-39325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800">
                              <a:effectLst/>
                            </a:rPr>
                            <a:t>Relative f</a:t>
                          </a:r>
                          <a:endParaRPr lang="en-US" sz="16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xmlns="" xmlns:a14="http://schemas.microsoft.com/office/drawing/2010/main" val="1392389939"/>
                      </a:ext>
                    </a:extLst>
                  </a:tr>
                  <a:tr h="541393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 anchor="ctr">
                        <a:blipFill>
                          <a:blip r:embed="rId3"/>
                          <a:stretch>
                            <a:fillRect l="-498" t="-112360" r="-400995" b="-29325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 dirty="0" smtClean="0">
                              <a:effectLst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Arial" panose="020B0604020202020204" pitchFamily="34" charset="0"/>
                            </a:rPr>
                            <a:t>2.5</a:t>
                          </a:r>
                          <a:endParaRPr lang="en-US" sz="16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 dirty="0" smtClean="0">
                              <a:effectLst/>
                            </a:rPr>
                            <a:t>2</a:t>
                          </a:r>
                          <a:endParaRPr lang="en-US" sz="16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 dirty="0" smtClean="0">
                              <a:effectLst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Arial" panose="020B0604020202020204" pitchFamily="34" charset="0"/>
                            </a:rPr>
                            <a:t>2</a:t>
                          </a:r>
                          <a:endParaRPr lang="en-US" sz="16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 dirty="0" smtClean="0">
                              <a:effectLst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Arial" panose="020B0604020202020204" pitchFamily="34" charset="0"/>
                            </a:rPr>
                            <a:t>0.083</a:t>
                          </a:r>
                          <a:endParaRPr lang="en-US" sz="16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68580" marR="68580" marT="0" marB="0" anchor="ctr"/>
                    </a:tc>
                    <a:extLst>
                      <a:ext uri="{0D108BD9-81ED-4DB2-BD59-A6C34878D82A}">
                        <a16:rowId xmlns:a16="http://schemas.microsoft.com/office/drawing/2014/main" xmlns="" xmlns:a14="http://schemas.microsoft.com/office/drawing/2010/main" val="4271275869"/>
                      </a:ext>
                    </a:extLst>
                  </a:tr>
                  <a:tr h="541393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 anchor="ctr">
                        <a:blipFill>
                          <a:blip r:embed="rId3"/>
                          <a:stretch>
                            <a:fillRect l="-498" t="-212360" r="-400995" b="-19325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 dirty="0" smtClean="0">
                              <a:effectLst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Arial" panose="020B0604020202020204" pitchFamily="34" charset="0"/>
                            </a:rPr>
                            <a:t>7.5</a:t>
                          </a:r>
                          <a:endParaRPr lang="en-US" sz="16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 dirty="0" smtClean="0">
                              <a:effectLst/>
                            </a:rPr>
                            <a:t>7</a:t>
                          </a:r>
                          <a:endParaRPr lang="en-US" sz="16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 dirty="0" smtClean="0">
                              <a:effectLst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Arial" panose="020B0604020202020204" pitchFamily="34" charset="0"/>
                            </a:rPr>
                            <a:t>9</a:t>
                          </a:r>
                          <a:endParaRPr lang="en-US" sz="16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 dirty="0" smtClean="0">
                              <a:effectLst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Arial" panose="020B0604020202020204" pitchFamily="34" charset="0"/>
                            </a:rPr>
                            <a:t>0.2916</a:t>
                          </a:r>
                          <a:endParaRPr lang="en-US" sz="16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68580" marR="68580" marT="0" marB="0" anchor="ctr"/>
                    </a:tc>
                    <a:extLst>
                      <a:ext uri="{0D108BD9-81ED-4DB2-BD59-A6C34878D82A}">
                        <a16:rowId xmlns:a16="http://schemas.microsoft.com/office/drawing/2014/main" xmlns="" xmlns:a14="http://schemas.microsoft.com/office/drawing/2010/main" val="2199204978"/>
                      </a:ext>
                    </a:extLst>
                  </a:tr>
                  <a:tr h="5168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 anchor="ctr">
                        <a:blipFill>
                          <a:blip r:embed="rId3"/>
                          <a:stretch>
                            <a:fillRect l="-498" t="-327059" r="-400995" b="-10235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 dirty="0" smtClean="0">
                              <a:effectLst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Arial" panose="020B0604020202020204" pitchFamily="34" charset="0"/>
                            </a:rPr>
                            <a:t>12.5</a:t>
                          </a:r>
                          <a:endParaRPr lang="en-US" sz="16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 dirty="0" smtClean="0">
                              <a:effectLst/>
                            </a:rPr>
                            <a:t>10</a:t>
                          </a:r>
                          <a:endParaRPr lang="en-US" sz="16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 dirty="0" smtClean="0">
                              <a:effectLst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Arial" panose="020B0604020202020204" pitchFamily="34" charset="0"/>
                            </a:rPr>
                            <a:t>19</a:t>
                          </a:r>
                          <a:endParaRPr lang="en-US" sz="16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 dirty="0" smtClean="0">
                              <a:effectLst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Arial" panose="020B0604020202020204" pitchFamily="34" charset="0"/>
                            </a:rPr>
                            <a:t>0.416</a:t>
                          </a:r>
                          <a:endParaRPr lang="en-US" sz="16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68580" marR="68580" marT="0" marB="0" anchor="ctr"/>
                    </a:tc>
                    <a:extLst>
                      <a:ext uri="{0D108BD9-81ED-4DB2-BD59-A6C34878D82A}">
                        <a16:rowId xmlns:a16="http://schemas.microsoft.com/office/drawing/2014/main" xmlns="" xmlns:a14="http://schemas.microsoft.com/office/drawing/2010/main" val="1446385224"/>
                      </a:ext>
                    </a:extLst>
                  </a:tr>
                  <a:tr h="5168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 anchor="ctr">
                        <a:blipFill>
                          <a:blip r:embed="rId3"/>
                          <a:stretch>
                            <a:fillRect l="-498" t="-427059" r="-400995" b="-235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 dirty="0" smtClean="0">
                              <a:effectLst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Arial" panose="020B0604020202020204" pitchFamily="34" charset="0"/>
                            </a:rPr>
                            <a:t>17.5</a:t>
                          </a:r>
                          <a:endParaRPr lang="en-US" sz="16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 dirty="0" smtClean="0">
                              <a:effectLst/>
                            </a:rPr>
                            <a:t>5</a:t>
                          </a:r>
                          <a:endParaRPr lang="en-US" sz="16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 dirty="0" smtClean="0">
                              <a:effectLst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Arial" panose="020B0604020202020204" pitchFamily="34" charset="0"/>
                            </a:rPr>
                            <a:t>24</a:t>
                          </a:r>
                          <a:endParaRPr lang="en-US" sz="16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 dirty="0" smtClean="0">
                              <a:effectLst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Arial" panose="020B0604020202020204" pitchFamily="34" charset="0"/>
                            </a:rPr>
                            <a:t>0.208</a:t>
                          </a:r>
                          <a:endParaRPr lang="en-US" sz="16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68580" marR="68580" marT="0" marB="0" anchor="ctr"/>
                    </a:tc>
                    <a:extLst>
                      <a:ext uri="{0D108BD9-81ED-4DB2-BD59-A6C34878D82A}">
                        <a16:rowId xmlns:a16="http://schemas.microsoft.com/office/drawing/2014/main" xmlns="" xmlns:a14="http://schemas.microsoft.com/office/drawing/2010/main" val="3611539707"/>
                      </a:ext>
                    </a:extLst>
                  </a:tr>
                </a:tbl>
              </a:graphicData>
            </a:graphic>
          </p:graphicFrame>
        </mc:Fallback>
      </mc:AlternateContent>
      <p:sp>
        <p:nvSpPr>
          <p:cNvPr id="11" name="Rectangle 10"/>
          <p:cNvSpPr/>
          <p:nvPr/>
        </p:nvSpPr>
        <p:spPr>
          <a:xfrm>
            <a:off x="5787186" y="3487099"/>
            <a:ext cx="6067927" cy="466165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>
        <mc:Choice xmlns:a14="http://schemas.microsoft.com/office/drawing/2010/main" xmlns="" Requires="a14">
          <p:sp>
            <p:nvSpPr>
              <p:cNvPr id="6" name="Rectangle 5"/>
              <p:cNvSpPr/>
              <p:nvPr/>
            </p:nvSpPr>
            <p:spPr>
              <a:xfrm>
                <a:off x="9822612" y="5147135"/>
                <a:ext cx="2265364" cy="79111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latin typeface="Cambria Math" panose="02040503050406030204" pitchFamily="18" charset="0"/>
                        </a:rPr>
                        <m:t>5</m:t>
                      </m:r>
                      <m:r>
                        <a:rPr lang="en-US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i="1" smtClean="0">
                          <a:latin typeface="Cambria Math" panose="02040503050406030204" pitchFamily="18" charset="0"/>
                        </a:rPr>
                        <m:t>5</m:t>
                      </m:r>
                      <m:r>
                        <a:rPr lang="en-US" i="1" smtClean="0">
                          <a:latin typeface="Cambria Math" panose="02040503050406030204" pitchFamily="18" charset="0"/>
                        </a:rPr>
                        <m:t> </m:t>
                      </m:r>
                      <m:f>
                        <m:f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f>
                            <m:f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24</m:t>
                              </m:r>
                            </m:num>
                            <m:den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den>
                          </m:f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7</m:t>
                          </m:r>
                        </m:den>
                      </m:f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0" i="1" smtClean="0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</a:rPr>
                        <m:t>7</m:t>
                      </m:r>
                      <m:r>
                        <a:rPr lang="en-US" b="0" i="1" smtClean="0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en-US" b="0" i="1" smtClean="0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</a:rPr>
                        <m:t>86</m:t>
                      </m:r>
                    </m:oMath>
                  </m:oMathPara>
                </a14:m>
                <a:endParaRPr lang="en-US" dirty="0">
                  <a:solidFill>
                    <a:srgbClr val="00B050"/>
                  </a:solidFill>
                </a:endParaRPr>
              </a:p>
            </p:txBody>
          </p:sp>
        </mc:Choice>
        <mc:Fallback>
          <p:sp>
            <p:nvSpPr>
              <p:cNvPr id="6" name="Rectangle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822612" y="5147135"/>
                <a:ext cx="2265364" cy="791114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sp>
            <p:nvSpPr>
              <p:cNvPr id="8" name="Rectangle 7"/>
              <p:cNvSpPr/>
              <p:nvPr/>
            </p:nvSpPr>
            <p:spPr>
              <a:xfrm>
                <a:off x="8049080" y="5435267"/>
                <a:ext cx="1905586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>
                          <a:latin typeface="Cambria Math" panose="02040503050406030204" pitchFamily="18" charset="0"/>
                        </a:rPr>
                        <m:t>𝐸𝑠𝑡𝑖𝑚𝑎𝑡𝑒𝑑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𝑄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1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8" name="Rectangle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49080" y="5435267"/>
                <a:ext cx="1905586" cy="369332"/>
              </a:xfrm>
              <a:prstGeom prst="rect">
                <a:avLst/>
              </a:prstGeom>
              <a:blipFill>
                <a:blip r:embed="rId5"/>
                <a:stretch>
                  <a:fillRect b="-10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xmlns="" val="14653810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uiExpand="1" build="p"/>
      <p:bldP spid="11" grpId="0" animBg="1"/>
      <p:bldP spid="6" grpId="0" animBg="1"/>
      <p:bldP spid="8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Mean, Mode, Median and quartiles of grouped data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4128" y="2286000"/>
            <a:ext cx="4542483" cy="986589"/>
          </a:xfrm>
        </p:spPr>
        <p:txBody>
          <a:bodyPr>
            <a:normAutofit/>
          </a:bodyPr>
          <a:lstStyle/>
          <a:p>
            <a:r>
              <a:rPr lang="en-US" sz="3000" b="1" dirty="0">
                <a:solidFill>
                  <a:srgbClr val="00B050"/>
                </a:solidFill>
              </a:rPr>
              <a:t>Estimated quartiles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Data analysis using SPSS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01B56-DF14-4180-846C-B3B858FBE2EF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524927" y="2798451"/>
            <a:ext cx="661381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B050"/>
                </a:solidFill>
              </a:rPr>
              <a:t>Estimated Q2</a:t>
            </a:r>
            <a:endParaRPr lang="en-US" sz="2400" dirty="0">
              <a:solidFill>
                <a:srgbClr val="00B050"/>
              </a:solidFill>
            </a:endParaRPr>
          </a:p>
          <a:p>
            <a:r>
              <a:rPr lang="en-US" sz="2400" dirty="0"/>
              <a:t>Q2 is the median of the data.</a:t>
            </a:r>
          </a:p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48924902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Mean, Mode, Median and quartiles of grouped data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4128" y="2286000"/>
            <a:ext cx="4542483" cy="986589"/>
          </a:xfrm>
        </p:spPr>
        <p:txBody>
          <a:bodyPr>
            <a:normAutofit/>
          </a:bodyPr>
          <a:lstStyle/>
          <a:p>
            <a:r>
              <a:rPr lang="en-US" sz="3000" b="1" dirty="0">
                <a:solidFill>
                  <a:srgbClr val="00B050"/>
                </a:solidFill>
              </a:rPr>
              <a:t>Estimated quartiles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Data analysis using SPSS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01B56-DF14-4180-846C-B3B858FBE2EF}" type="slidenum">
              <a:rPr lang="en-US" smtClean="0"/>
              <a:pPr/>
              <a:t>12</a:t>
            </a:fld>
            <a:endParaRPr lang="en-US"/>
          </a:p>
        </p:txBody>
      </p:sp>
      <mc:AlternateContent xmlns:mc="http://schemas.openxmlformats.org/markup-compatibility/2006">
        <mc:Choice xmlns:a14="http://schemas.microsoft.com/office/drawing/2010/main" xmlns="" Requires="a14">
          <p:sp>
            <p:nvSpPr>
              <p:cNvPr id="7" name="TextBox 6"/>
              <p:cNvSpPr txBox="1"/>
              <p:nvPr/>
            </p:nvSpPr>
            <p:spPr>
              <a:xfrm>
                <a:off x="524927" y="2798451"/>
                <a:ext cx="6613810" cy="405386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b="1" dirty="0">
                    <a:solidFill>
                      <a:srgbClr val="00B050"/>
                    </a:solidFill>
                  </a:rPr>
                  <a:t>Estimated Q3</a:t>
                </a:r>
                <a:endParaRPr lang="en-US" sz="2400" dirty="0">
                  <a:solidFill>
                    <a:srgbClr val="00B050"/>
                  </a:solidFill>
                </a:endParaRPr>
              </a:p>
              <a:p>
                <a:pPr lvl="0"/>
                <a:r>
                  <a:rPr lang="en-US" sz="2000" b="1" dirty="0"/>
                  <a:t>1. Determine the Q3 class</a:t>
                </a:r>
              </a:p>
              <a:p>
                <a:r>
                  <a:rPr lang="en-US" sz="2000" dirty="0"/>
                  <a:t>We determine the Q3 class using 3n/4</a:t>
                </a:r>
              </a:p>
              <a:p>
                <a:pPr lvl="0"/>
                <a:r>
                  <a:rPr lang="en-US" sz="2000" b="1" dirty="0"/>
                  <a:t>2. Estimate the Q3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i="1">
                          <a:latin typeface="Cambria Math" panose="02040503050406030204" pitchFamily="18" charset="0"/>
                        </a:rPr>
                        <m:t>𝐸𝑠𝑡𝑖𝑚𝑎𝑡𝑒𝑑</m:t>
                      </m:r>
                      <m:r>
                        <a:rPr lang="en-US" sz="2000" i="1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000" i="1">
                          <a:latin typeface="Cambria Math" panose="02040503050406030204" pitchFamily="18" charset="0"/>
                        </a:rPr>
                        <m:t>𝑄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3</m:t>
                      </m:r>
                      <m:r>
                        <a:rPr lang="en-US" sz="2000" i="1">
                          <a:latin typeface="Cambria Math" panose="02040503050406030204" pitchFamily="18" charset="0"/>
                        </a:rPr>
                        <m:t>= </m:t>
                      </m:r>
                      <m:sSub>
                        <m:sSubPr>
                          <m:ctrlPr>
                            <a:rPr lang="en-US" sz="20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𝑙</m:t>
                          </m:r>
                        </m:e>
                        <m:sub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𝑖</m:t>
                          </m:r>
                        </m:sub>
                      </m:sSub>
                      <m:r>
                        <a:rPr lang="en-US" sz="2000" i="1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2000" i="1">
                          <a:latin typeface="Cambria Math" panose="02040503050406030204" pitchFamily="18" charset="0"/>
                        </a:rPr>
                        <m:t>𝛼</m:t>
                      </m:r>
                      <m:r>
                        <a:rPr lang="en-US" sz="2000" i="1">
                          <a:latin typeface="Cambria Math" panose="02040503050406030204" pitchFamily="18" charset="0"/>
                        </a:rPr>
                        <m:t> </m:t>
                      </m:r>
                      <m:f>
                        <m:fPr>
                          <m:ctrlPr>
                            <a:rPr lang="en-US" sz="20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f>
                            <m:fPr>
                              <m:ctrlPr>
                                <a:rPr lang="en-US" sz="20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num>
                            <m:den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den>
                          </m:f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en-US" sz="20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𝐹</m:t>
                              </m:r>
                            </m:e>
                            <m:sub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sz="20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𝑓</m:t>
                              </m:r>
                            </m:e>
                            <m:sub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𝑄</m:t>
                              </m:r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n-US" sz="2000" dirty="0"/>
              </a:p>
              <a:p>
                <a:r>
                  <a:rPr lang="en-US" sz="2000" dirty="0"/>
                  <a:t>Where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𝑙</m:t>
                        </m:r>
                      </m:e>
                      <m:sub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en-US" sz="2000" dirty="0"/>
                  <a:t> is the lower boundary of the Q3 class</a:t>
                </a:r>
              </a:p>
              <a:p>
                <a14:m>
                  <m:oMath xmlns:m="http://schemas.openxmlformats.org/officeDocument/2006/math">
                    <m:r>
                      <a:rPr lang="en-US" sz="2000" i="1">
                        <a:latin typeface="Cambria Math" panose="02040503050406030204" pitchFamily="18" charset="0"/>
                      </a:rPr>
                      <m:t>𝛼</m:t>
                    </m:r>
                  </m:oMath>
                </a14:m>
                <a:r>
                  <a:rPr lang="en-US" sz="2000" dirty="0"/>
                  <a:t> is the width of the  Q3 class</a:t>
                </a:r>
              </a:p>
              <a:p>
                <a:r>
                  <a:rPr lang="en-US" sz="2000" dirty="0"/>
                  <a:t>n is the total number of values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𝐹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dirty="0"/>
                  <a:t> is the cumulative abs frequency of the class before the Q3 group.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𝑄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sub>
                    </m:sSub>
                  </m:oMath>
                </a14:m>
                <a:r>
                  <a:rPr lang="en-US" dirty="0"/>
                  <a:t> is the frequency of the median class</a:t>
                </a:r>
              </a:p>
            </p:txBody>
          </p:sp>
        </mc:Choice>
        <mc:Fallback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4927" y="2798451"/>
                <a:ext cx="6613810" cy="4053867"/>
              </a:xfrm>
              <a:prstGeom prst="rect">
                <a:avLst/>
              </a:prstGeom>
              <a:blipFill>
                <a:blip r:embed="rId2"/>
                <a:stretch>
                  <a:fillRect l="-1382" t="-1203" r="-829" b="-105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graphicFrame>
            <p:nvGraphicFramePr>
              <p:cNvPr id="10" name="Table 9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037589989"/>
                  </p:ext>
                </p:extLst>
              </p:nvPr>
            </p:nvGraphicFramePr>
            <p:xfrm>
              <a:off x="5743073" y="2356728"/>
              <a:ext cx="6112040" cy="2657779"/>
            </p:xfrm>
            <a:graphic>
              <a:graphicData uri="http://schemas.openxmlformats.org/drawingml/2006/table">
                <a:tbl>
                  <a:tblPr firstRow="1" firstCol="1" bandRow="1">
                    <a:tableStyleId>{5C22544A-7EE6-4342-B048-85BDC9FD1C3A}</a:tableStyleId>
                  </a:tblPr>
                  <a:tblGrid>
                    <a:gridCol w="1222408">
                      <a:extLst>
                        <a:ext uri="{9D8B030D-6E8A-4147-A177-3AD203B41FA5}">
                          <a16:colId xmlns="" xmlns:a16="http://schemas.microsoft.com/office/drawing/2014/main" val="202867765"/>
                        </a:ext>
                      </a:extLst>
                    </a:gridCol>
                    <a:gridCol w="1222408">
                      <a:extLst>
                        <a:ext uri="{9D8B030D-6E8A-4147-A177-3AD203B41FA5}">
                          <a16:colId xmlns="" xmlns:a16="http://schemas.microsoft.com/office/drawing/2014/main" val="1219344969"/>
                        </a:ext>
                      </a:extLst>
                    </a:gridCol>
                    <a:gridCol w="924026">
                      <a:extLst>
                        <a:ext uri="{9D8B030D-6E8A-4147-A177-3AD203B41FA5}">
                          <a16:colId xmlns="" xmlns:a16="http://schemas.microsoft.com/office/drawing/2014/main" val="1935843278"/>
                        </a:ext>
                      </a:extLst>
                    </a:gridCol>
                    <a:gridCol w="1520790">
                      <a:extLst>
                        <a:ext uri="{9D8B030D-6E8A-4147-A177-3AD203B41FA5}">
                          <a16:colId xmlns="" xmlns:a16="http://schemas.microsoft.com/office/drawing/2014/main" val="2511416203"/>
                        </a:ext>
                      </a:extLst>
                    </a:gridCol>
                    <a:gridCol w="1222408">
                      <a:extLst>
                        <a:ext uri="{9D8B030D-6E8A-4147-A177-3AD203B41FA5}">
                          <a16:colId xmlns="" xmlns:a16="http://schemas.microsoft.com/office/drawing/2014/main" val="88901973"/>
                        </a:ext>
                      </a:extLst>
                    </a:gridCol>
                  </a:tblGrid>
                  <a:tr h="541393"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800" dirty="0">
                              <a:effectLst/>
                            </a:rPr>
                            <a:t>Intervals</a:t>
                          </a:r>
                          <a:endParaRPr lang="en-US" sz="16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sz="1800" i="1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8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  <m:sub>
                                    <m:r>
                                      <a:rPr lang="en-US" sz="18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𝑖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US" sz="16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sz="1800" i="1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8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𝑓</m:t>
                                    </m:r>
                                  </m:e>
                                  <m:sub>
                                    <m:r>
                                      <a:rPr lang="en-US" sz="18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𝑖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US" sz="16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sz="1800" i="1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8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𝐹</m:t>
                                    </m:r>
                                  </m:e>
                                  <m:sub>
                                    <m:r>
                                      <a:rPr lang="en-US" sz="18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𝑖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US" sz="16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800">
                              <a:effectLst/>
                            </a:rPr>
                            <a:t>Relative f</a:t>
                          </a:r>
                          <a:endParaRPr lang="en-US" sz="16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="" xmlns:a16="http://schemas.microsoft.com/office/drawing/2014/main" val="1392389939"/>
                      </a:ext>
                    </a:extLst>
                  </a:tr>
                  <a:tr h="541393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d>
                                  <m:dPr>
                                    <m:begChr m:val="["/>
                                    <m:endChr m:val="["/>
                                    <m:ctrlPr>
                                      <a:rPr lang="en-US" sz="1800" i="1" smtClean="0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sz="1800" smtClean="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𝟎</m:t>
                                    </m:r>
                                    <m:r>
                                      <a:rPr lang="en-US" sz="18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   </m:t>
                                    </m:r>
                                    <m:r>
                                      <a:rPr lang="en-US" sz="1800" smtClean="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𝟓</m:t>
                                    </m:r>
                                  </m:e>
                                </m:d>
                              </m:oMath>
                            </m:oMathPara>
                          </a14:m>
                          <a:endParaRPr lang="en-US" sz="16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 dirty="0">
                              <a:effectLst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Arial" panose="020B0604020202020204" pitchFamily="34" charset="0"/>
                            </a:rPr>
                            <a:t>2.5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 dirty="0">
                              <a:effectLst/>
                            </a:rPr>
                            <a:t>2</a:t>
                          </a:r>
                          <a:endParaRPr lang="en-US" sz="16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 dirty="0">
                              <a:effectLst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Arial" panose="020B0604020202020204" pitchFamily="34" charset="0"/>
                            </a:rPr>
                            <a:t>2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 dirty="0">
                              <a:effectLst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Arial" panose="020B0604020202020204" pitchFamily="34" charset="0"/>
                            </a:rPr>
                            <a:t>0.083</a:t>
                          </a:r>
                        </a:p>
                      </a:txBody>
                      <a:tcPr marL="68580" marR="68580" marT="0" marB="0" anchor="ctr"/>
                    </a:tc>
                    <a:extLst>
                      <a:ext uri="{0D108BD9-81ED-4DB2-BD59-A6C34878D82A}">
                        <a16:rowId xmlns="" xmlns:a16="http://schemas.microsoft.com/office/drawing/2014/main" val="4271275869"/>
                      </a:ext>
                    </a:extLst>
                  </a:tr>
                  <a:tr h="541393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d>
                                  <m:dPr>
                                    <m:begChr m:val="["/>
                                    <m:endChr m:val="["/>
                                    <m:ctrlPr>
                                      <a:rPr lang="en-US" sz="1800" i="1" smtClean="0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sz="1800" smtClean="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𝟓</m:t>
                                    </m:r>
                                    <m:r>
                                      <a:rPr lang="en-US" sz="18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   </m:t>
                                    </m:r>
                                    <m:r>
                                      <a:rPr lang="en-US" sz="1800" smtClean="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𝟏𝟎</m:t>
                                    </m:r>
                                  </m:e>
                                </m:d>
                              </m:oMath>
                            </m:oMathPara>
                          </a14:m>
                          <a:endParaRPr lang="en-US" sz="16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 dirty="0">
                              <a:effectLst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Arial" panose="020B0604020202020204" pitchFamily="34" charset="0"/>
                            </a:rPr>
                            <a:t>7.5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 dirty="0">
                              <a:effectLst/>
                            </a:rPr>
                            <a:t>7</a:t>
                          </a:r>
                          <a:endParaRPr lang="en-US" sz="16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 dirty="0">
                              <a:effectLst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Arial" panose="020B0604020202020204" pitchFamily="34" charset="0"/>
                            </a:rPr>
                            <a:t>9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 dirty="0">
                              <a:effectLst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Arial" panose="020B0604020202020204" pitchFamily="34" charset="0"/>
                            </a:rPr>
                            <a:t>0.2916</a:t>
                          </a:r>
                        </a:p>
                      </a:txBody>
                      <a:tcPr marL="68580" marR="68580" marT="0" marB="0" anchor="ctr"/>
                    </a:tc>
                    <a:extLst>
                      <a:ext uri="{0D108BD9-81ED-4DB2-BD59-A6C34878D82A}">
                        <a16:rowId xmlns="" xmlns:a16="http://schemas.microsoft.com/office/drawing/2014/main" val="2199204978"/>
                      </a:ext>
                    </a:extLst>
                  </a:tr>
                  <a:tr h="516800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 dirty="0"/>
                            <a:t/>
                          </a:r>
                          <a14:m>
                            <m:oMath xmlns:m="http://schemas.openxmlformats.org/officeDocument/2006/math">
                              <m:d>
                                <m:dPr>
                                  <m:begChr m:val="["/>
                                  <m:endChr m:val="["/>
                                  <m:ctrlPr>
                                    <a:rPr lang="en-US" sz="1600" i="1" smtClean="0"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1600" smtClean="0">
                                      <a:effectLst/>
                                      <a:latin typeface="Cambria Math" panose="02040503050406030204" pitchFamily="18" charset="0"/>
                                    </a:rPr>
                                    <m:t>𝟏𝟎</m:t>
                                  </m:r>
                                  <m:r>
                                    <a:rPr lang="en-US" sz="1600">
                                      <a:effectLst/>
                                      <a:latin typeface="Cambria Math" panose="02040503050406030204" pitchFamily="18" charset="0"/>
                                    </a:rPr>
                                    <m:t>   </m:t>
                                  </m:r>
                                  <m:r>
                                    <a:rPr lang="en-US" sz="1600" smtClean="0">
                                      <a:effectLst/>
                                      <a:latin typeface="Cambria Math" panose="02040503050406030204" pitchFamily="18" charset="0"/>
                                    </a:rPr>
                                    <m:t>𝟏𝟓</m:t>
                                  </m:r>
                                </m:e>
                              </m:d>
                            </m:oMath>
                          </a14:m>
                          <a:endParaRPr lang="en-US" sz="16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 dirty="0">
                              <a:effectLst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Arial" panose="020B0604020202020204" pitchFamily="34" charset="0"/>
                            </a:rPr>
                            <a:t>12.5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 dirty="0">
                              <a:effectLst/>
                            </a:rPr>
                            <a:t>10</a:t>
                          </a:r>
                          <a:endParaRPr lang="en-US" sz="16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 dirty="0">
                              <a:effectLst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Arial" panose="020B0604020202020204" pitchFamily="34" charset="0"/>
                            </a:rPr>
                            <a:t>19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 dirty="0">
                              <a:effectLst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Arial" panose="020B0604020202020204" pitchFamily="34" charset="0"/>
                            </a:rPr>
                            <a:t>0.416</a:t>
                          </a:r>
                        </a:p>
                      </a:txBody>
                      <a:tcPr marL="68580" marR="68580" marT="0" marB="0" anchor="ctr"/>
                    </a:tc>
                    <a:extLst>
                      <a:ext uri="{0D108BD9-81ED-4DB2-BD59-A6C34878D82A}">
                        <a16:rowId xmlns="" xmlns:a16="http://schemas.microsoft.com/office/drawing/2014/main" val="1446385224"/>
                      </a:ext>
                    </a:extLst>
                  </a:tr>
                  <a:tr h="516800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d>
                                  <m:dPr>
                                    <m:begChr m:val="["/>
                                    <m:endChr m:val="]"/>
                                    <m:ctrlPr>
                                      <a:rPr lang="en-US" sz="1600" i="1" smtClean="0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sz="1600" smtClean="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𝟏</m:t>
                                    </m:r>
                                    <m:r>
                                      <a:rPr lang="en-US" sz="1600" b="1" i="0" smtClean="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𝟓</m:t>
                                    </m:r>
                                    <m:r>
                                      <a:rPr lang="en-US" sz="1600" smtClean="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   </m:t>
                                    </m:r>
                                    <m:r>
                                      <a:rPr lang="en-US" sz="1600" smtClean="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𝟐𝟎</m:t>
                                    </m:r>
                                  </m:e>
                                </m:d>
                              </m:oMath>
                            </m:oMathPara>
                          </a14:m>
                          <a:endParaRPr lang="en-US" sz="16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 dirty="0">
                              <a:effectLst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Arial" panose="020B0604020202020204" pitchFamily="34" charset="0"/>
                            </a:rPr>
                            <a:t>17.5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 dirty="0">
                              <a:effectLst/>
                            </a:rPr>
                            <a:t>5</a:t>
                          </a:r>
                          <a:endParaRPr lang="en-US" sz="16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 dirty="0">
                              <a:effectLst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Arial" panose="020B0604020202020204" pitchFamily="34" charset="0"/>
                            </a:rPr>
                            <a:t>24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 dirty="0">
                              <a:effectLst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Arial" panose="020B0604020202020204" pitchFamily="34" charset="0"/>
                            </a:rPr>
                            <a:t>0.208</a:t>
                          </a:r>
                        </a:p>
                      </a:txBody>
                      <a:tcPr marL="68580" marR="68580" marT="0" marB="0" anchor="ctr"/>
                    </a:tc>
                    <a:extLst>
                      <a:ext uri="{0D108BD9-81ED-4DB2-BD59-A6C34878D82A}">
                        <a16:rowId xmlns="" xmlns:a16="http://schemas.microsoft.com/office/drawing/2014/main" val="3611539707"/>
                      </a:ext>
                    </a:extLst>
                  </a:tr>
                </a:tbl>
              </a:graphicData>
            </a:graphic>
          </p:graphicFrame>
        </mc:Choice>
        <mc:Fallback>
          <p:graphicFrame>
            <p:nvGraphicFramePr>
              <p:cNvPr id="10" name="Table 9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xmlns="" xmlns:a14="http://schemas.microsoft.com/office/drawing/2010/main" val="3037589989"/>
                  </p:ext>
                </p:extLst>
              </p:nvPr>
            </p:nvGraphicFramePr>
            <p:xfrm>
              <a:off x="5743073" y="2356728"/>
              <a:ext cx="6112040" cy="2657779"/>
            </p:xfrm>
            <a:graphic>
              <a:graphicData uri="http://schemas.openxmlformats.org/drawingml/2006/table">
                <a:tbl>
                  <a:tblPr firstRow="1" firstCol="1" bandRow="1">
                    <a:tableStyleId>{5C22544A-7EE6-4342-B048-85BDC9FD1C3A}</a:tableStyleId>
                  </a:tblPr>
                  <a:tblGrid>
                    <a:gridCol w="1222408">
                      <a:extLst>
                        <a:ext uri="{9D8B030D-6E8A-4147-A177-3AD203B41FA5}">
                          <a16:colId xmlns:a16="http://schemas.microsoft.com/office/drawing/2014/main" xmlns="" xmlns:a14="http://schemas.microsoft.com/office/drawing/2010/main" val="202867765"/>
                        </a:ext>
                      </a:extLst>
                    </a:gridCol>
                    <a:gridCol w="1222408">
                      <a:extLst>
                        <a:ext uri="{9D8B030D-6E8A-4147-A177-3AD203B41FA5}">
                          <a16:colId xmlns:a16="http://schemas.microsoft.com/office/drawing/2014/main" xmlns="" xmlns:a14="http://schemas.microsoft.com/office/drawing/2010/main" val="1219344969"/>
                        </a:ext>
                      </a:extLst>
                    </a:gridCol>
                    <a:gridCol w="924026">
                      <a:extLst>
                        <a:ext uri="{9D8B030D-6E8A-4147-A177-3AD203B41FA5}">
                          <a16:colId xmlns:a16="http://schemas.microsoft.com/office/drawing/2014/main" xmlns="" xmlns:a14="http://schemas.microsoft.com/office/drawing/2010/main" val="1935843278"/>
                        </a:ext>
                      </a:extLst>
                    </a:gridCol>
                    <a:gridCol w="1520790">
                      <a:extLst>
                        <a:ext uri="{9D8B030D-6E8A-4147-A177-3AD203B41FA5}">
                          <a16:colId xmlns:a16="http://schemas.microsoft.com/office/drawing/2014/main" xmlns="" xmlns:a14="http://schemas.microsoft.com/office/drawing/2010/main" val="2511416203"/>
                        </a:ext>
                      </a:extLst>
                    </a:gridCol>
                    <a:gridCol w="1222408">
                      <a:extLst>
                        <a:ext uri="{9D8B030D-6E8A-4147-A177-3AD203B41FA5}">
                          <a16:colId xmlns:a16="http://schemas.microsoft.com/office/drawing/2014/main" xmlns="" xmlns:a14="http://schemas.microsoft.com/office/drawing/2010/main" val="88901973"/>
                        </a:ext>
                      </a:extLst>
                    </a:gridCol>
                  </a:tblGrid>
                  <a:tr h="541393"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800" dirty="0">
                              <a:effectLst/>
                            </a:rPr>
                            <a:t>Intervals</a:t>
                          </a:r>
                          <a:endParaRPr lang="en-US" sz="16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>
                        <a:blipFill>
                          <a:blip r:embed="rId3"/>
                          <a:stretch>
                            <a:fillRect l="-101000" t="-12360" r="-303000" b="-39325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>
                        <a:blipFill>
                          <a:blip r:embed="rId3"/>
                          <a:stretch>
                            <a:fillRect l="-264474" t="-12360" r="-298684" b="-39325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>
                        <a:blipFill>
                          <a:blip r:embed="rId3"/>
                          <a:stretch>
                            <a:fillRect l="-222490" t="-12360" r="-82329" b="-39325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800">
                              <a:effectLst/>
                            </a:rPr>
                            <a:t>Relative f</a:t>
                          </a:r>
                          <a:endParaRPr lang="en-US" sz="16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xmlns="" xmlns:a14="http://schemas.microsoft.com/office/drawing/2010/main" val="1392389939"/>
                      </a:ext>
                    </a:extLst>
                  </a:tr>
                  <a:tr h="541393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 anchor="ctr">
                        <a:blipFill>
                          <a:blip r:embed="rId3"/>
                          <a:stretch>
                            <a:fillRect l="-498" t="-112360" r="-400995" b="-29325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 dirty="0" smtClean="0">
                              <a:effectLst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Arial" panose="020B0604020202020204" pitchFamily="34" charset="0"/>
                            </a:rPr>
                            <a:t>2.5</a:t>
                          </a:r>
                          <a:endParaRPr lang="en-US" sz="16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 dirty="0" smtClean="0">
                              <a:effectLst/>
                            </a:rPr>
                            <a:t>2</a:t>
                          </a:r>
                          <a:endParaRPr lang="en-US" sz="16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 dirty="0" smtClean="0">
                              <a:effectLst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Arial" panose="020B0604020202020204" pitchFamily="34" charset="0"/>
                            </a:rPr>
                            <a:t>2</a:t>
                          </a:r>
                          <a:endParaRPr lang="en-US" sz="16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 dirty="0" smtClean="0">
                              <a:effectLst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Arial" panose="020B0604020202020204" pitchFamily="34" charset="0"/>
                            </a:rPr>
                            <a:t>0.083</a:t>
                          </a:r>
                          <a:endParaRPr lang="en-US" sz="16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68580" marR="68580" marT="0" marB="0" anchor="ctr"/>
                    </a:tc>
                    <a:extLst>
                      <a:ext uri="{0D108BD9-81ED-4DB2-BD59-A6C34878D82A}">
                        <a16:rowId xmlns:a16="http://schemas.microsoft.com/office/drawing/2014/main" xmlns="" xmlns:a14="http://schemas.microsoft.com/office/drawing/2010/main" val="4271275869"/>
                      </a:ext>
                    </a:extLst>
                  </a:tr>
                  <a:tr h="541393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 anchor="ctr">
                        <a:blipFill>
                          <a:blip r:embed="rId3"/>
                          <a:stretch>
                            <a:fillRect l="-498" t="-212360" r="-400995" b="-19325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 dirty="0" smtClean="0">
                              <a:effectLst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Arial" panose="020B0604020202020204" pitchFamily="34" charset="0"/>
                            </a:rPr>
                            <a:t>7.5</a:t>
                          </a:r>
                          <a:endParaRPr lang="en-US" sz="16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 dirty="0" smtClean="0">
                              <a:effectLst/>
                            </a:rPr>
                            <a:t>7</a:t>
                          </a:r>
                          <a:endParaRPr lang="en-US" sz="16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 dirty="0" smtClean="0">
                              <a:effectLst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Arial" panose="020B0604020202020204" pitchFamily="34" charset="0"/>
                            </a:rPr>
                            <a:t>9</a:t>
                          </a:r>
                          <a:endParaRPr lang="en-US" sz="16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 dirty="0" smtClean="0">
                              <a:effectLst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Arial" panose="020B0604020202020204" pitchFamily="34" charset="0"/>
                            </a:rPr>
                            <a:t>0.2916</a:t>
                          </a:r>
                          <a:endParaRPr lang="en-US" sz="16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68580" marR="68580" marT="0" marB="0" anchor="ctr"/>
                    </a:tc>
                    <a:extLst>
                      <a:ext uri="{0D108BD9-81ED-4DB2-BD59-A6C34878D82A}">
                        <a16:rowId xmlns:a16="http://schemas.microsoft.com/office/drawing/2014/main" xmlns="" xmlns:a14="http://schemas.microsoft.com/office/drawing/2010/main" val="2199204978"/>
                      </a:ext>
                    </a:extLst>
                  </a:tr>
                  <a:tr h="5168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 anchor="ctr">
                        <a:blipFill>
                          <a:blip r:embed="rId3"/>
                          <a:stretch>
                            <a:fillRect l="-498" t="-327059" r="-400995" b="-10235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 dirty="0" smtClean="0">
                              <a:effectLst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Arial" panose="020B0604020202020204" pitchFamily="34" charset="0"/>
                            </a:rPr>
                            <a:t>12.5</a:t>
                          </a:r>
                          <a:endParaRPr lang="en-US" sz="16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 dirty="0" smtClean="0">
                              <a:effectLst/>
                            </a:rPr>
                            <a:t>10</a:t>
                          </a:r>
                          <a:endParaRPr lang="en-US" sz="16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 dirty="0" smtClean="0">
                              <a:effectLst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Arial" panose="020B0604020202020204" pitchFamily="34" charset="0"/>
                            </a:rPr>
                            <a:t>19</a:t>
                          </a:r>
                          <a:endParaRPr lang="en-US" sz="16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 dirty="0" smtClean="0">
                              <a:effectLst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Arial" panose="020B0604020202020204" pitchFamily="34" charset="0"/>
                            </a:rPr>
                            <a:t>0.416</a:t>
                          </a:r>
                          <a:endParaRPr lang="en-US" sz="16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68580" marR="68580" marT="0" marB="0" anchor="ctr"/>
                    </a:tc>
                    <a:extLst>
                      <a:ext uri="{0D108BD9-81ED-4DB2-BD59-A6C34878D82A}">
                        <a16:rowId xmlns:a16="http://schemas.microsoft.com/office/drawing/2014/main" xmlns="" xmlns:a14="http://schemas.microsoft.com/office/drawing/2010/main" val="1446385224"/>
                      </a:ext>
                    </a:extLst>
                  </a:tr>
                  <a:tr h="5168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 anchor="ctr">
                        <a:blipFill>
                          <a:blip r:embed="rId3"/>
                          <a:stretch>
                            <a:fillRect l="-498" t="-427059" r="-400995" b="-235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 dirty="0" smtClean="0">
                              <a:effectLst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Arial" panose="020B0604020202020204" pitchFamily="34" charset="0"/>
                            </a:rPr>
                            <a:t>17.5</a:t>
                          </a:r>
                          <a:endParaRPr lang="en-US" sz="16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 dirty="0" smtClean="0">
                              <a:effectLst/>
                            </a:rPr>
                            <a:t>5</a:t>
                          </a:r>
                          <a:endParaRPr lang="en-US" sz="16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 dirty="0" smtClean="0">
                              <a:effectLst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Arial" panose="020B0604020202020204" pitchFamily="34" charset="0"/>
                            </a:rPr>
                            <a:t>24</a:t>
                          </a:r>
                          <a:endParaRPr lang="en-US" sz="16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 dirty="0" smtClean="0">
                              <a:effectLst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Arial" panose="020B0604020202020204" pitchFamily="34" charset="0"/>
                            </a:rPr>
                            <a:t>0.208</a:t>
                          </a:r>
                          <a:endParaRPr lang="en-US" sz="16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68580" marR="68580" marT="0" marB="0" anchor="ctr"/>
                    </a:tc>
                    <a:extLst>
                      <a:ext uri="{0D108BD9-81ED-4DB2-BD59-A6C34878D82A}">
                        <a16:rowId xmlns:a16="http://schemas.microsoft.com/office/drawing/2014/main" xmlns="" xmlns:a14="http://schemas.microsoft.com/office/drawing/2010/main" val="3611539707"/>
                      </a:ext>
                    </a:extLst>
                  </a:tr>
                </a:tbl>
              </a:graphicData>
            </a:graphic>
          </p:graphicFrame>
        </mc:Fallback>
      </mc:AlternateContent>
      <p:sp>
        <p:nvSpPr>
          <p:cNvPr id="11" name="Rectangle 10"/>
          <p:cNvSpPr/>
          <p:nvPr/>
        </p:nvSpPr>
        <p:spPr>
          <a:xfrm>
            <a:off x="5787186" y="4024975"/>
            <a:ext cx="6067927" cy="466165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>
        <mc:Choice xmlns:a14="http://schemas.microsoft.com/office/drawing/2010/main" xmlns="" Requires="a14">
          <p:sp>
            <p:nvSpPr>
              <p:cNvPr id="6" name="Rectangle 5"/>
              <p:cNvSpPr/>
              <p:nvPr/>
            </p:nvSpPr>
            <p:spPr>
              <a:xfrm>
                <a:off x="9118466" y="5155261"/>
                <a:ext cx="2736647" cy="79207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latin typeface="Cambria Math" panose="02040503050406030204" pitchFamily="18" charset="0"/>
                        </a:rPr>
                        <m:t>10</m:t>
                      </m:r>
                      <m:r>
                        <a:rPr lang="en-US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i="1" smtClean="0">
                          <a:latin typeface="Cambria Math" panose="02040503050406030204" pitchFamily="18" charset="0"/>
                        </a:rPr>
                        <m:t>5</m:t>
                      </m:r>
                      <m:r>
                        <a:rPr lang="en-US" i="1" smtClean="0">
                          <a:latin typeface="Cambria Math" panose="02040503050406030204" pitchFamily="18" charset="0"/>
                        </a:rPr>
                        <m:t> </m:t>
                      </m:r>
                      <m:f>
                        <m:f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f>
                            <m:f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∗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24</m:t>
                              </m:r>
                            </m:num>
                            <m:den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den>
                          </m:f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9</m:t>
                          </m:r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10</m:t>
                          </m:r>
                        </m:den>
                      </m:f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0" i="1" smtClean="0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</a:rPr>
                        <m:t>14</m:t>
                      </m:r>
                      <m:r>
                        <a:rPr lang="en-US" b="0" i="1" smtClean="0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en-US" b="0" i="1" smtClean="0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</a:rPr>
                        <m:t>5</m:t>
                      </m:r>
                    </m:oMath>
                  </m:oMathPara>
                </a14:m>
                <a:endParaRPr lang="en-US" dirty="0">
                  <a:solidFill>
                    <a:srgbClr val="00B050"/>
                  </a:solidFill>
                </a:endParaRPr>
              </a:p>
            </p:txBody>
          </p:sp>
        </mc:Choice>
        <mc:Fallback>
          <p:sp>
            <p:nvSpPr>
              <p:cNvPr id="6" name="Rectangle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118466" y="5155261"/>
                <a:ext cx="2736647" cy="792076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sp>
            <p:nvSpPr>
              <p:cNvPr id="8" name="Rectangle 7"/>
              <p:cNvSpPr/>
              <p:nvPr/>
            </p:nvSpPr>
            <p:spPr>
              <a:xfrm>
                <a:off x="7363892" y="5460570"/>
                <a:ext cx="1905586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>
                          <a:latin typeface="Cambria Math" panose="02040503050406030204" pitchFamily="18" charset="0"/>
                        </a:rPr>
                        <m:t>𝐸𝑠𝑡𝑖𝑚𝑎𝑡𝑒𝑑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𝑄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3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8" name="Rectangle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63892" y="5460570"/>
                <a:ext cx="1905586" cy="369332"/>
              </a:xfrm>
              <a:prstGeom prst="rect">
                <a:avLst/>
              </a:prstGeom>
              <a:blipFill>
                <a:blip r:embed="rId5"/>
                <a:stretch>
                  <a:fillRect b="-10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xmlns="" val="22563960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uiExpand="1" build="p"/>
      <p:bldP spid="11" grpId="0" animBg="1"/>
      <p:bldP spid="6" grpId="0" animBg="1"/>
      <p:bldP spid="8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 smtClean="0"/>
              <a:t>Example</a:t>
            </a:r>
            <a:endParaRPr lang="fr-F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/>
              <a:t>A city’s police department records the number of reported incidents in various </a:t>
            </a:r>
            <a:r>
              <a:rPr lang="fr-FR" dirty="0" smtClean="0"/>
              <a:t>cites</a:t>
            </a:r>
            <a:r>
              <a:rPr lang="en-US" dirty="0" smtClean="0"/>
              <a:t>. </a:t>
            </a:r>
            <a:r>
              <a:rPr lang="en-US" dirty="0"/>
              <a:t>They categorize the data by the number of incidents per year, and we want to analyze this information and assess public safety.</a:t>
            </a:r>
            <a:endParaRPr lang="fr-FR" dirty="0"/>
          </a:p>
          <a:p>
            <a:endParaRPr lang="fr-FR" dirty="0" smtClean="0"/>
          </a:p>
          <a:p>
            <a:endParaRPr lang="fr-FR" dirty="0"/>
          </a:p>
          <a:p>
            <a:endParaRPr lang="fr-FR" dirty="0" smtClean="0"/>
          </a:p>
          <a:p>
            <a:endParaRPr lang="fr-FR" dirty="0"/>
          </a:p>
          <a:p>
            <a:r>
              <a:rPr lang="en-US" dirty="0"/>
              <a:t>Perform the descriptive statistical analysis </a:t>
            </a:r>
            <a:endParaRPr lang="fr-FR" dirty="0"/>
          </a:p>
          <a:p>
            <a:r>
              <a:rPr lang="en-US" dirty="0"/>
              <a:t>Interpret the results</a:t>
            </a:r>
            <a:endParaRPr lang="fr-FR" dirty="0"/>
          </a:p>
          <a:p>
            <a:endParaRPr lang="fr-F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Data analysis using SPSS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01B56-DF14-4180-846C-B3B858FBE2EF}" type="slidenum">
              <a:rPr lang="en-US" smtClean="0"/>
              <a:pPr/>
              <a:t>13</a:t>
            </a:fld>
            <a:endParaRPr lang="en-US"/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491135444"/>
              </p:ext>
            </p:extLst>
          </p:nvPr>
        </p:nvGraphicFramePr>
        <p:xfrm>
          <a:off x="2775858" y="3363689"/>
          <a:ext cx="6159250" cy="187089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079285"/>
                <a:gridCol w="3079965"/>
              </a:tblGrid>
              <a:tr h="263751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 dirty="0" err="1">
                          <a:effectLst/>
                        </a:rPr>
                        <a:t>Income</a:t>
                      </a:r>
                      <a:r>
                        <a:rPr lang="fr-FR" sz="1200" dirty="0">
                          <a:effectLst/>
                        </a:rPr>
                        <a:t> Range</a:t>
                      </a:r>
                      <a:endParaRPr lang="fr-F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</a:rPr>
                        <a:t>Frequency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</a:tr>
              <a:tr h="263751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 dirty="0" smtClean="0">
                          <a:effectLst/>
                        </a:rPr>
                        <a:t>0 </a:t>
                      </a:r>
                      <a:r>
                        <a:rPr lang="fr-FR" sz="1200" dirty="0">
                          <a:effectLst/>
                        </a:rPr>
                        <a:t>- 50</a:t>
                      </a:r>
                      <a:endParaRPr lang="fr-F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10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</a:tr>
              <a:tr h="263751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 dirty="0" smtClean="0">
                          <a:effectLst/>
                        </a:rPr>
                        <a:t>50 </a:t>
                      </a:r>
                      <a:r>
                        <a:rPr lang="fr-FR" sz="1200" dirty="0">
                          <a:effectLst/>
                        </a:rPr>
                        <a:t>- 100</a:t>
                      </a:r>
                      <a:endParaRPr lang="fr-F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8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</a:tr>
              <a:tr h="28838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 dirty="0" smtClean="0">
                          <a:effectLst/>
                        </a:rPr>
                        <a:t>100-150</a:t>
                      </a:r>
                      <a:endParaRPr lang="fr-FR" sz="1100" dirty="0">
                        <a:effectLst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5</a:t>
                      </a:r>
                      <a:endParaRPr lang="fr-F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</a:tr>
              <a:tr h="263751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 dirty="0" smtClean="0">
                          <a:effectLst/>
                        </a:rPr>
                        <a:t>150 </a:t>
                      </a:r>
                      <a:r>
                        <a:rPr lang="fr-FR" sz="1200" dirty="0">
                          <a:effectLst/>
                        </a:rPr>
                        <a:t>- 200</a:t>
                      </a:r>
                      <a:endParaRPr lang="fr-F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3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</a:tr>
              <a:tr h="263751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 dirty="0" smtClean="0">
                          <a:effectLst/>
                        </a:rPr>
                        <a:t>200 </a:t>
                      </a:r>
                      <a:r>
                        <a:rPr lang="fr-FR" sz="1200" dirty="0">
                          <a:effectLst/>
                        </a:rPr>
                        <a:t>- 250</a:t>
                      </a:r>
                      <a:endParaRPr lang="fr-F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2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</a:tr>
              <a:tr h="263751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 smtClean="0">
                          <a:effectLst/>
                        </a:rPr>
                        <a:t>250 </a:t>
                      </a:r>
                      <a:r>
                        <a:rPr lang="fr-FR" sz="1200">
                          <a:effectLst/>
                        </a:rPr>
                        <a:t>- 300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1</a:t>
                      </a:r>
                      <a:endParaRPr lang="fr-F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29498194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Data analysis using SPSS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DF177C-F9B4-44BE-85E4-4BEBD8CFB5D5}" type="slidenum">
              <a:rPr lang="en-US" smtClean="0"/>
              <a:pPr/>
              <a:t>2</a:t>
            </a:fld>
            <a:endParaRPr lang="en-US"/>
          </a:p>
        </p:txBody>
      </p:sp>
      <p:grpSp>
        <p:nvGrpSpPr>
          <p:cNvPr id="13" name="Group 12"/>
          <p:cNvGrpSpPr/>
          <p:nvPr/>
        </p:nvGrpSpPr>
        <p:grpSpPr>
          <a:xfrm>
            <a:off x="673768" y="3893182"/>
            <a:ext cx="10680031" cy="1538734"/>
            <a:chOff x="673768" y="3893182"/>
            <a:chExt cx="10680031" cy="1538734"/>
          </a:xfrm>
        </p:grpSpPr>
        <p:sp>
          <p:nvSpPr>
            <p:cNvPr id="6" name="Title 1"/>
            <p:cNvSpPr txBox="1">
              <a:spLocks/>
            </p:cNvSpPr>
            <p:nvPr/>
          </p:nvSpPr>
          <p:spPr>
            <a:xfrm>
              <a:off x="673768" y="3968876"/>
              <a:ext cx="10680031" cy="1463040"/>
            </a:xfrm>
            <a:prstGeom prst="rect">
              <a:avLst/>
            </a:prstGeom>
          </p:spPr>
          <p:txBody>
            <a:bodyPr vert="horz" lIns="91440" tIns="45720" rIns="91440" bIns="45720" rtlCol="0" anchor="ctr">
              <a:normAutofit/>
            </a:bodyPr>
            <a:lstStyle>
              <a:lvl1pPr algn="l" defTabSz="914400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sz="44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algn="ctr"/>
              <a:r>
                <a:rPr lang="en-US" sz="5400" b="1" dirty="0"/>
                <a:t>Introduction (2/2)</a:t>
              </a:r>
              <a:endParaRPr lang="en-US" sz="5400" dirty="0">
                <a:solidFill>
                  <a:srgbClr val="FF0000"/>
                </a:solidFill>
              </a:endParaRPr>
            </a:p>
          </p:txBody>
        </p:sp>
        <p:sp>
          <p:nvSpPr>
            <p:cNvPr id="8" name="Rectangle 7"/>
            <p:cNvSpPr/>
            <p:nvPr/>
          </p:nvSpPr>
          <p:spPr>
            <a:xfrm>
              <a:off x="3836176" y="3893182"/>
              <a:ext cx="1515928" cy="52322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800" b="1" dirty="0">
                  <a:solidFill>
                    <a:srgbClr val="C00000"/>
                  </a:solidFill>
                </a:rPr>
                <a:t>Lecture 2</a:t>
              </a:r>
              <a:endParaRPr lang="en-US" sz="2800" dirty="0">
                <a:solidFill>
                  <a:srgbClr val="C00000"/>
                </a:solidFill>
              </a:endParaRPr>
            </a:p>
          </p:txBody>
        </p:sp>
      </p:grpSp>
      <p:sp>
        <p:nvSpPr>
          <p:cNvPr id="10" name="TextBox 9"/>
          <p:cNvSpPr txBox="1"/>
          <p:nvPr/>
        </p:nvSpPr>
        <p:spPr>
          <a:xfrm>
            <a:off x="3836176" y="2469673"/>
            <a:ext cx="45196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M. </a:t>
            </a:r>
            <a:r>
              <a:rPr lang="en-US" b="1"/>
              <a:t>Soltani</a:t>
            </a:r>
            <a:endParaRPr lang="en-US" b="1" dirty="0"/>
          </a:p>
          <a:p>
            <a:pPr algn="ctr"/>
            <a:r>
              <a:rPr lang="en-US" dirty="0"/>
              <a:t>1</a:t>
            </a:r>
            <a:r>
              <a:rPr lang="en-US" baseline="30000" dirty="0"/>
              <a:t>st</a:t>
            </a:r>
            <a:r>
              <a:rPr lang="en-US" dirty="0"/>
              <a:t> year master architecture - University of </a:t>
            </a:r>
            <a:r>
              <a:rPr lang="en-US" dirty="0" err="1"/>
              <a:t>Jijel</a:t>
            </a:r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xmlns="" id="{A0541313-B551-4AE2-80B7-D4029C41CD6F}"/>
              </a:ext>
            </a:extLst>
          </p:cNvPr>
          <p:cNvSpPr/>
          <p:nvPr/>
        </p:nvSpPr>
        <p:spPr>
          <a:xfrm>
            <a:off x="638004" y="703784"/>
            <a:ext cx="10106387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800" b="1" dirty="0">
                <a:solidFill>
                  <a:srgbClr val="C00000"/>
                </a:solidFill>
              </a:rPr>
              <a:t>Data analysis using SPSS </a:t>
            </a:r>
          </a:p>
        </p:txBody>
      </p:sp>
    </p:spTree>
    <p:extLst>
      <p:ext uri="{BB962C8B-B14F-4D97-AF65-F5344CB8AC3E}">
        <p14:creationId xmlns:p14="http://schemas.microsoft.com/office/powerpoint/2010/main" xmlns="" val="33742598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8228" y="1004315"/>
            <a:ext cx="9720072" cy="556747"/>
          </a:xfrm>
        </p:spPr>
        <p:txBody>
          <a:bodyPr>
            <a:noAutofit/>
          </a:bodyPr>
          <a:lstStyle/>
          <a:p>
            <a:r>
              <a:rPr lang="en-US" sz="3600" b="1" dirty="0">
                <a:solidFill>
                  <a:srgbClr val="FF0000"/>
                </a:solidFill>
              </a:rPr>
              <a:t>Review of Lecture 1</a:t>
            </a:r>
            <a:endParaRPr lang="en-US" sz="6000" dirty="0">
              <a:solidFill>
                <a:srgbClr val="FF00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Data analysis using SPSS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01B56-DF14-4180-846C-B3B858FBE2EF}" type="slidenum">
              <a:rPr lang="en-US" smtClean="0"/>
              <a:pPr/>
              <a:t>3</a:t>
            </a:fld>
            <a:endParaRPr lang="en-US"/>
          </a:p>
        </p:txBody>
      </p:sp>
      <mc:AlternateContent xmlns:mc="http://schemas.openxmlformats.org/markup-compatibility/2006">
        <mc:Choice xmlns:a14="http://schemas.microsoft.com/office/drawing/2010/main" xmlns="" Requires="a14">
          <p:sp>
            <p:nvSpPr>
              <p:cNvPr id="7" name="TextBox 6"/>
              <p:cNvSpPr txBox="1"/>
              <p:nvPr/>
            </p:nvSpPr>
            <p:spPr>
              <a:xfrm>
                <a:off x="8882142" y="1710152"/>
                <a:ext cx="3292315" cy="477675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b="1" dirty="0"/>
                  <a:t>      Statistics</a:t>
                </a:r>
              </a:p>
              <a:p>
                <a:endParaRPr lang="en-US" sz="2400" b="1" dirty="0">
                  <a:solidFill>
                    <a:srgbClr val="00B050"/>
                  </a:solidFill>
                </a:endParaRPr>
              </a:p>
              <a:p>
                <a:r>
                  <a:rPr lang="en-US" sz="2400" b="1" dirty="0">
                    <a:solidFill>
                      <a:srgbClr val="00B050"/>
                    </a:solidFill>
                  </a:rPr>
                  <a:t>Descriptive statistics</a:t>
                </a:r>
                <a:endParaRPr lang="en-US" b="1" dirty="0">
                  <a:solidFill>
                    <a:srgbClr val="00B050"/>
                  </a:solidFill>
                </a:endParaRPr>
              </a:p>
              <a:p>
                <a:r>
                  <a:rPr lang="en-US" dirty="0"/>
                  <a:t>measures of central tendency </a:t>
                </a:r>
                <a:endParaRPr lang="en-US" b="1" dirty="0">
                  <a:solidFill>
                    <a:schemeClr val="accent1"/>
                  </a:solidFill>
                </a:endParaRPr>
              </a:p>
              <a:p>
                <a:pPr marL="285750" indent="-285750">
                  <a:buFont typeface="Wingdings" panose="05000000000000000000" pitchFamily="2" charset="2"/>
                  <a:buChar char="§"/>
                </a:pPr>
                <a:r>
                  <a:rPr lang="en-US" b="1" dirty="0">
                    <a:solidFill>
                      <a:schemeClr val="accent1"/>
                    </a:solidFill>
                  </a:rPr>
                  <a:t>Mean (</a:t>
                </a:r>
                <a14:m>
                  <m:oMath xmlns:m="http://schemas.openxmlformats.org/officeDocument/2006/math">
                    <m:r>
                      <a:rPr lang="en-US" b="1" i="0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</a:rPr>
                      <m:t> </m:t>
                    </m:r>
                    <m:acc>
                      <m:accPr>
                        <m:chr m:val="̅"/>
                        <m:ctrlPr>
                          <a:rPr lang="en-US" b="1" i="1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b="1" i="1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</m:acc>
                    <m:r>
                      <a:rPr lang="en-US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</a:rPr>
                      <m:t>,   </m:t>
                    </m:r>
                    <m:r>
                      <a:rPr lang="en-US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𝝁</m:t>
                    </m:r>
                  </m:oMath>
                </a14:m>
                <a:r>
                  <a:rPr lang="en-US" b="1" dirty="0">
                    <a:solidFill>
                      <a:schemeClr val="accent1"/>
                    </a:solidFill>
                  </a:rPr>
                  <a:t>)</a:t>
                </a:r>
              </a:p>
              <a:p>
                <a:pPr marL="285750" indent="-285750">
                  <a:buFont typeface="Wingdings" panose="05000000000000000000" pitchFamily="2" charset="2"/>
                  <a:buChar char="§"/>
                </a:pPr>
                <a:r>
                  <a:rPr lang="en-US" b="1" dirty="0">
                    <a:solidFill>
                      <a:schemeClr val="accent1"/>
                    </a:solidFill>
                  </a:rPr>
                  <a:t>Median</a:t>
                </a:r>
              </a:p>
              <a:p>
                <a:pPr marL="285750" indent="-285750">
                  <a:buFont typeface="Wingdings" panose="05000000000000000000" pitchFamily="2" charset="2"/>
                  <a:buChar char="§"/>
                </a:pPr>
                <a:r>
                  <a:rPr lang="en-US" b="1" dirty="0">
                    <a:solidFill>
                      <a:schemeClr val="accent1"/>
                    </a:solidFill>
                  </a:rPr>
                  <a:t>Mode</a:t>
                </a:r>
              </a:p>
              <a:p>
                <a:r>
                  <a:rPr lang="en-US" dirty="0"/>
                  <a:t>measures of dispersion</a:t>
                </a:r>
              </a:p>
              <a:p>
                <a:pPr marL="285750" indent="-285750" algn="just">
                  <a:buFont typeface="Wingdings" panose="05000000000000000000" pitchFamily="2" charset="2"/>
                  <a:buChar char="§"/>
                </a:pPr>
                <a:r>
                  <a:rPr lang="en-US" b="1" dirty="0">
                    <a:solidFill>
                      <a:schemeClr val="accent1"/>
                    </a:solidFill>
                  </a:rPr>
                  <a:t>Range </a:t>
                </a:r>
                <a:endParaRPr lang="en-US" dirty="0">
                  <a:solidFill>
                    <a:schemeClr val="accent1"/>
                  </a:solidFill>
                </a:endParaRPr>
              </a:p>
              <a:p>
                <a:pPr marL="285750" indent="-285750" algn="just">
                  <a:buFont typeface="Wingdings" panose="05000000000000000000" pitchFamily="2" charset="2"/>
                  <a:buChar char="§"/>
                </a:pPr>
                <a:r>
                  <a:rPr lang="en-US" b="1" dirty="0">
                    <a:solidFill>
                      <a:schemeClr val="accent1"/>
                    </a:solidFill>
                  </a:rPr>
                  <a:t>Variance  (</a:t>
                </a:r>
                <a14:m>
                  <m:oMath xmlns:m="http://schemas.openxmlformats.org/officeDocument/2006/math">
                    <m:r>
                      <a:rPr lang="en-US" b="1" i="0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</a:rPr>
                      <m:t> </m:t>
                    </m:r>
                    <m:sSup>
                      <m:sSupPr>
                        <m:ctrlPr>
                          <a:rPr lang="en-US" b="1" i="1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1" i="1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</a:rPr>
                          <m:t>𝒔</m:t>
                        </m:r>
                      </m:e>
                      <m:sup>
                        <m:r>
                          <a:rPr lang="en-US" b="1" i="1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  <m:r>
                      <a:rPr lang="en-US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</a:rPr>
                      <m:t>,   </m:t>
                    </m:r>
                    <m:sSup>
                      <m:sSupPr>
                        <m:ctrlPr>
                          <a:rPr lang="en-US" b="1" i="1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1" i="1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𝝈</m:t>
                        </m:r>
                      </m:e>
                      <m:sup>
                        <m:r>
                          <a:rPr lang="en-US" b="1" i="1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  <m:r>
                      <a:rPr lang="en-US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US" b="1" dirty="0">
                  <a:solidFill>
                    <a:schemeClr val="accent1"/>
                  </a:solidFill>
                </a:endParaRPr>
              </a:p>
              <a:p>
                <a:pPr marL="285750" indent="-285750" algn="just">
                  <a:buFont typeface="Wingdings" panose="05000000000000000000" pitchFamily="2" charset="2"/>
                  <a:buChar char="§"/>
                </a:pPr>
                <a:r>
                  <a:rPr lang="en-US" b="1" dirty="0">
                    <a:solidFill>
                      <a:schemeClr val="accent1"/>
                    </a:solidFill>
                  </a:rPr>
                  <a:t>Standard deviation ( </a:t>
                </a:r>
                <a14:m>
                  <m:oMath xmlns:m="http://schemas.openxmlformats.org/officeDocument/2006/math">
                    <m:r>
                      <a:rPr lang="en-US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</a:rPr>
                      <m:t>𝒔</m:t>
                    </m:r>
                    <m:r>
                      <a:rPr lang="en-US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</a:rPr>
                      <m:t>,  </m:t>
                    </m:r>
                    <m:r>
                      <a:rPr lang="en-US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𝝈</m:t>
                    </m:r>
                  </m:oMath>
                </a14:m>
                <a:r>
                  <a:rPr lang="en-US" b="1" dirty="0">
                    <a:solidFill>
                      <a:schemeClr val="accent1"/>
                    </a:solidFill>
                  </a:rPr>
                  <a:t>)</a:t>
                </a:r>
              </a:p>
              <a:p>
                <a:pPr marL="285750" indent="-285750" algn="just">
                  <a:buFont typeface="Wingdings" panose="05000000000000000000" pitchFamily="2" charset="2"/>
                  <a:buChar char="§"/>
                </a:pPr>
                <a:r>
                  <a:rPr lang="en-US" b="1" dirty="0">
                    <a:solidFill>
                      <a:schemeClr val="accent1"/>
                    </a:solidFill>
                  </a:rPr>
                  <a:t>Quartiles (Q1, Q2, Q3, IQ)</a:t>
                </a:r>
                <a:endParaRPr lang="en-US" dirty="0">
                  <a:solidFill>
                    <a:schemeClr val="accent1"/>
                  </a:solidFill>
                </a:endParaRPr>
              </a:p>
              <a:p>
                <a:endParaRPr lang="en-US" b="1" dirty="0">
                  <a:solidFill>
                    <a:srgbClr val="00B050"/>
                  </a:solidFill>
                </a:endParaRPr>
              </a:p>
              <a:p>
                <a:r>
                  <a:rPr lang="en-US" sz="2400" b="1" dirty="0">
                    <a:solidFill>
                      <a:srgbClr val="00B050"/>
                    </a:solidFill>
                  </a:rPr>
                  <a:t>Inferential statistics</a:t>
                </a:r>
              </a:p>
              <a:p>
                <a:r>
                  <a:rPr lang="en-US" sz="2400" dirty="0"/>
                  <a:t>…</a:t>
                </a:r>
              </a:p>
            </p:txBody>
          </p:sp>
        </mc:Choice>
        <mc:Fallback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882142" y="1710152"/>
                <a:ext cx="3292315" cy="4776757"/>
              </a:xfrm>
              <a:prstGeom prst="rect">
                <a:avLst/>
              </a:prstGeom>
              <a:blipFill>
                <a:blip r:embed="rId2"/>
                <a:stretch>
                  <a:fillRect l="-2778" t="-1405" b="-204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11" name="Diagram 10"/>
          <p:cNvGraphicFramePr/>
          <p:nvPr>
            <p:extLst>
              <p:ext uri="{D42A27DB-BD31-4B8C-83A1-F6EECF244321}">
                <p14:modId xmlns:p14="http://schemas.microsoft.com/office/powerpoint/2010/main" xmlns="" val="1651845940"/>
              </p:ext>
            </p:extLst>
          </p:nvPr>
        </p:nvGraphicFramePr>
        <p:xfrm>
          <a:off x="4254196" y="3342300"/>
          <a:ext cx="3713843" cy="277372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pSp>
        <p:nvGrpSpPr>
          <p:cNvPr id="46" name="Group 45"/>
          <p:cNvGrpSpPr/>
          <p:nvPr/>
        </p:nvGrpSpPr>
        <p:grpSpPr>
          <a:xfrm>
            <a:off x="484378" y="2495550"/>
            <a:ext cx="2755900" cy="2984500"/>
            <a:chOff x="9185275" y="2232968"/>
            <a:chExt cx="2755900" cy="2984500"/>
          </a:xfrm>
        </p:grpSpPr>
        <p:grpSp>
          <p:nvGrpSpPr>
            <p:cNvPr id="12" name="Group 11"/>
            <p:cNvGrpSpPr/>
            <p:nvPr/>
          </p:nvGrpSpPr>
          <p:grpSpPr>
            <a:xfrm>
              <a:off x="9185275" y="2232968"/>
              <a:ext cx="2755900" cy="2984500"/>
              <a:chOff x="9185275" y="2232968"/>
              <a:chExt cx="2755900" cy="2984500"/>
            </a:xfrm>
          </p:grpSpPr>
          <p:sp>
            <p:nvSpPr>
              <p:cNvPr id="13" name="Freeform 12"/>
              <p:cNvSpPr/>
              <p:nvPr/>
            </p:nvSpPr>
            <p:spPr>
              <a:xfrm>
                <a:off x="9185275" y="2232968"/>
                <a:ext cx="2755900" cy="2984500"/>
              </a:xfrm>
              <a:custGeom>
                <a:avLst/>
                <a:gdLst>
                  <a:gd name="connsiteX0" fmla="*/ 2082800 w 2755900"/>
                  <a:gd name="connsiteY0" fmla="*/ 88900 h 2984500"/>
                  <a:gd name="connsiteX1" fmla="*/ 2082800 w 2755900"/>
                  <a:gd name="connsiteY1" fmla="*/ 88900 h 2984500"/>
                  <a:gd name="connsiteX2" fmla="*/ 1930400 w 2755900"/>
                  <a:gd name="connsiteY2" fmla="*/ 38100 h 2984500"/>
                  <a:gd name="connsiteX3" fmla="*/ 1854200 w 2755900"/>
                  <a:gd name="connsiteY3" fmla="*/ 25400 h 2984500"/>
                  <a:gd name="connsiteX4" fmla="*/ 1790700 w 2755900"/>
                  <a:gd name="connsiteY4" fmla="*/ 12700 h 2984500"/>
                  <a:gd name="connsiteX5" fmla="*/ 1676400 w 2755900"/>
                  <a:gd name="connsiteY5" fmla="*/ 0 h 2984500"/>
                  <a:gd name="connsiteX6" fmla="*/ 1282700 w 2755900"/>
                  <a:gd name="connsiteY6" fmla="*/ 12700 h 2984500"/>
                  <a:gd name="connsiteX7" fmla="*/ 1168400 w 2755900"/>
                  <a:gd name="connsiteY7" fmla="*/ 38100 h 2984500"/>
                  <a:gd name="connsiteX8" fmla="*/ 1130300 w 2755900"/>
                  <a:gd name="connsiteY8" fmla="*/ 50800 h 2984500"/>
                  <a:gd name="connsiteX9" fmla="*/ 876300 w 2755900"/>
                  <a:gd name="connsiteY9" fmla="*/ 63500 h 2984500"/>
                  <a:gd name="connsiteX10" fmla="*/ 749300 w 2755900"/>
                  <a:gd name="connsiteY10" fmla="*/ 101600 h 2984500"/>
                  <a:gd name="connsiteX11" fmla="*/ 419100 w 2755900"/>
                  <a:gd name="connsiteY11" fmla="*/ 330200 h 2984500"/>
                  <a:gd name="connsiteX12" fmla="*/ 228600 w 2755900"/>
                  <a:gd name="connsiteY12" fmla="*/ 495300 h 2984500"/>
                  <a:gd name="connsiteX13" fmla="*/ 114300 w 2755900"/>
                  <a:gd name="connsiteY13" fmla="*/ 635000 h 2984500"/>
                  <a:gd name="connsiteX14" fmla="*/ 50800 w 2755900"/>
                  <a:gd name="connsiteY14" fmla="*/ 812800 h 2984500"/>
                  <a:gd name="connsiteX15" fmla="*/ 12700 w 2755900"/>
                  <a:gd name="connsiteY15" fmla="*/ 1016000 h 2984500"/>
                  <a:gd name="connsiteX16" fmla="*/ 0 w 2755900"/>
                  <a:gd name="connsiteY16" fmla="*/ 1130300 h 2984500"/>
                  <a:gd name="connsiteX17" fmla="*/ 12700 w 2755900"/>
                  <a:gd name="connsiteY17" fmla="*/ 1917700 h 2984500"/>
                  <a:gd name="connsiteX18" fmla="*/ 25400 w 2755900"/>
                  <a:gd name="connsiteY18" fmla="*/ 2108200 h 2984500"/>
                  <a:gd name="connsiteX19" fmla="*/ 38100 w 2755900"/>
                  <a:gd name="connsiteY19" fmla="*/ 2184400 h 2984500"/>
                  <a:gd name="connsiteX20" fmla="*/ 114300 w 2755900"/>
                  <a:gd name="connsiteY20" fmla="*/ 2311400 h 2984500"/>
                  <a:gd name="connsiteX21" fmla="*/ 190500 w 2755900"/>
                  <a:gd name="connsiteY21" fmla="*/ 2425700 h 2984500"/>
                  <a:gd name="connsiteX22" fmla="*/ 304800 w 2755900"/>
                  <a:gd name="connsiteY22" fmla="*/ 2527300 h 2984500"/>
                  <a:gd name="connsiteX23" fmla="*/ 419100 w 2755900"/>
                  <a:gd name="connsiteY23" fmla="*/ 2590800 h 2984500"/>
                  <a:gd name="connsiteX24" fmla="*/ 533400 w 2755900"/>
                  <a:gd name="connsiteY24" fmla="*/ 2641600 h 2984500"/>
                  <a:gd name="connsiteX25" fmla="*/ 711200 w 2755900"/>
                  <a:gd name="connsiteY25" fmla="*/ 2743200 h 2984500"/>
                  <a:gd name="connsiteX26" fmla="*/ 787400 w 2755900"/>
                  <a:gd name="connsiteY26" fmla="*/ 2781300 h 2984500"/>
                  <a:gd name="connsiteX27" fmla="*/ 914400 w 2755900"/>
                  <a:gd name="connsiteY27" fmla="*/ 2844800 h 2984500"/>
                  <a:gd name="connsiteX28" fmla="*/ 1066800 w 2755900"/>
                  <a:gd name="connsiteY28" fmla="*/ 2857500 h 2984500"/>
                  <a:gd name="connsiteX29" fmla="*/ 1219200 w 2755900"/>
                  <a:gd name="connsiteY29" fmla="*/ 2882900 h 2984500"/>
                  <a:gd name="connsiteX30" fmla="*/ 1358900 w 2755900"/>
                  <a:gd name="connsiteY30" fmla="*/ 2895600 h 2984500"/>
                  <a:gd name="connsiteX31" fmla="*/ 1435100 w 2755900"/>
                  <a:gd name="connsiteY31" fmla="*/ 2908300 h 2984500"/>
                  <a:gd name="connsiteX32" fmla="*/ 1536700 w 2755900"/>
                  <a:gd name="connsiteY32" fmla="*/ 2921000 h 2984500"/>
                  <a:gd name="connsiteX33" fmla="*/ 1625600 w 2755900"/>
                  <a:gd name="connsiteY33" fmla="*/ 2946400 h 2984500"/>
                  <a:gd name="connsiteX34" fmla="*/ 1701800 w 2755900"/>
                  <a:gd name="connsiteY34" fmla="*/ 2959100 h 2984500"/>
                  <a:gd name="connsiteX35" fmla="*/ 1841500 w 2755900"/>
                  <a:gd name="connsiteY35" fmla="*/ 2984500 h 2984500"/>
                  <a:gd name="connsiteX36" fmla="*/ 2057400 w 2755900"/>
                  <a:gd name="connsiteY36" fmla="*/ 2971800 h 2984500"/>
                  <a:gd name="connsiteX37" fmla="*/ 2108200 w 2755900"/>
                  <a:gd name="connsiteY37" fmla="*/ 2959100 h 2984500"/>
                  <a:gd name="connsiteX38" fmla="*/ 2222500 w 2755900"/>
                  <a:gd name="connsiteY38" fmla="*/ 2870200 h 2984500"/>
                  <a:gd name="connsiteX39" fmla="*/ 2286000 w 2755900"/>
                  <a:gd name="connsiteY39" fmla="*/ 2819400 h 2984500"/>
                  <a:gd name="connsiteX40" fmla="*/ 2438400 w 2755900"/>
                  <a:gd name="connsiteY40" fmla="*/ 2730500 h 2984500"/>
                  <a:gd name="connsiteX41" fmla="*/ 2489200 w 2755900"/>
                  <a:gd name="connsiteY41" fmla="*/ 2667000 h 2984500"/>
                  <a:gd name="connsiteX42" fmla="*/ 2667000 w 2755900"/>
                  <a:gd name="connsiteY42" fmla="*/ 2463800 h 2984500"/>
                  <a:gd name="connsiteX43" fmla="*/ 2743200 w 2755900"/>
                  <a:gd name="connsiteY43" fmla="*/ 2349500 h 2984500"/>
                  <a:gd name="connsiteX44" fmla="*/ 2755900 w 2755900"/>
                  <a:gd name="connsiteY44" fmla="*/ 2235200 h 2984500"/>
                  <a:gd name="connsiteX45" fmla="*/ 2743200 w 2755900"/>
                  <a:gd name="connsiteY45" fmla="*/ 1562100 h 2984500"/>
                  <a:gd name="connsiteX46" fmla="*/ 2717800 w 2755900"/>
                  <a:gd name="connsiteY46" fmla="*/ 1473200 h 2984500"/>
                  <a:gd name="connsiteX47" fmla="*/ 2679700 w 2755900"/>
                  <a:gd name="connsiteY47" fmla="*/ 1308100 h 2984500"/>
                  <a:gd name="connsiteX48" fmla="*/ 2667000 w 2755900"/>
                  <a:gd name="connsiteY48" fmla="*/ 1257300 h 2984500"/>
                  <a:gd name="connsiteX49" fmla="*/ 2654300 w 2755900"/>
                  <a:gd name="connsiteY49" fmla="*/ 1193800 h 2984500"/>
                  <a:gd name="connsiteX50" fmla="*/ 2616200 w 2755900"/>
                  <a:gd name="connsiteY50" fmla="*/ 1155700 h 2984500"/>
                  <a:gd name="connsiteX51" fmla="*/ 2603500 w 2755900"/>
                  <a:gd name="connsiteY51" fmla="*/ 1117600 h 2984500"/>
                  <a:gd name="connsiteX52" fmla="*/ 2578100 w 2755900"/>
                  <a:gd name="connsiteY52" fmla="*/ 1066800 h 2984500"/>
                  <a:gd name="connsiteX53" fmla="*/ 2527300 w 2755900"/>
                  <a:gd name="connsiteY53" fmla="*/ 889000 h 2984500"/>
                  <a:gd name="connsiteX54" fmla="*/ 2514600 w 2755900"/>
                  <a:gd name="connsiteY54" fmla="*/ 838200 h 2984500"/>
                  <a:gd name="connsiteX55" fmla="*/ 2501900 w 2755900"/>
                  <a:gd name="connsiteY55" fmla="*/ 774700 h 2984500"/>
                  <a:gd name="connsiteX56" fmla="*/ 2463800 w 2755900"/>
                  <a:gd name="connsiteY56" fmla="*/ 736600 h 2984500"/>
                  <a:gd name="connsiteX57" fmla="*/ 2438400 w 2755900"/>
                  <a:gd name="connsiteY57" fmla="*/ 685800 h 2984500"/>
                  <a:gd name="connsiteX58" fmla="*/ 2387600 w 2755900"/>
                  <a:gd name="connsiteY58" fmla="*/ 609600 h 2984500"/>
                  <a:gd name="connsiteX59" fmla="*/ 2374900 w 2755900"/>
                  <a:gd name="connsiteY59" fmla="*/ 571500 h 2984500"/>
                  <a:gd name="connsiteX60" fmla="*/ 2311400 w 2755900"/>
                  <a:gd name="connsiteY60" fmla="*/ 482600 h 2984500"/>
                  <a:gd name="connsiteX61" fmla="*/ 2286000 w 2755900"/>
                  <a:gd name="connsiteY61" fmla="*/ 419100 h 2984500"/>
                  <a:gd name="connsiteX62" fmla="*/ 2247900 w 2755900"/>
                  <a:gd name="connsiteY62" fmla="*/ 355600 h 2984500"/>
                  <a:gd name="connsiteX63" fmla="*/ 2209800 w 2755900"/>
                  <a:gd name="connsiteY63" fmla="*/ 266700 h 2984500"/>
                  <a:gd name="connsiteX64" fmla="*/ 2184400 w 2755900"/>
                  <a:gd name="connsiteY64" fmla="*/ 228600 h 2984500"/>
                  <a:gd name="connsiteX65" fmla="*/ 2171700 w 2755900"/>
                  <a:gd name="connsiteY65" fmla="*/ 190500 h 2984500"/>
                  <a:gd name="connsiteX66" fmla="*/ 2133600 w 2755900"/>
                  <a:gd name="connsiteY66" fmla="*/ 127000 h 2984500"/>
                  <a:gd name="connsiteX67" fmla="*/ 2133600 w 2755900"/>
                  <a:gd name="connsiteY67" fmla="*/ 127000 h 2984500"/>
                  <a:gd name="connsiteX68" fmla="*/ 2082800 w 2755900"/>
                  <a:gd name="connsiteY68" fmla="*/ 88900 h 29845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</a:cxnLst>
                <a:rect l="l" t="t" r="r" b="b"/>
                <a:pathLst>
                  <a:path w="2755900" h="2984500">
                    <a:moveTo>
                      <a:pt x="2082800" y="88900"/>
                    </a:moveTo>
                    <a:lnTo>
                      <a:pt x="2082800" y="88900"/>
                    </a:lnTo>
                    <a:cubicBezTo>
                      <a:pt x="2032000" y="71967"/>
                      <a:pt x="1983219" y="46903"/>
                      <a:pt x="1930400" y="38100"/>
                    </a:cubicBezTo>
                    <a:lnTo>
                      <a:pt x="1854200" y="25400"/>
                    </a:lnTo>
                    <a:cubicBezTo>
                      <a:pt x="1832962" y="21539"/>
                      <a:pt x="1812069" y="15753"/>
                      <a:pt x="1790700" y="12700"/>
                    </a:cubicBezTo>
                    <a:cubicBezTo>
                      <a:pt x="1752751" y="7279"/>
                      <a:pt x="1714500" y="4233"/>
                      <a:pt x="1676400" y="0"/>
                    </a:cubicBezTo>
                    <a:cubicBezTo>
                      <a:pt x="1545167" y="4233"/>
                      <a:pt x="1413799" y="5417"/>
                      <a:pt x="1282700" y="12700"/>
                    </a:cubicBezTo>
                    <a:cubicBezTo>
                      <a:pt x="1266445" y="13603"/>
                      <a:pt x="1188099" y="32472"/>
                      <a:pt x="1168400" y="38100"/>
                    </a:cubicBezTo>
                    <a:cubicBezTo>
                      <a:pt x="1155528" y="41778"/>
                      <a:pt x="1143637" y="49640"/>
                      <a:pt x="1130300" y="50800"/>
                    </a:cubicBezTo>
                    <a:cubicBezTo>
                      <a:pt x="1045846" y="58144"/>
                      <a:pt x="960967" y="59267"/>
                      <a:pt x="876300" y="63500"/>
                    </a:cubicBezTo>
                    <a:cubicBezTo>
                      <a:pt x="839840" y="72615"/>
                      <a:pt x="780220" y="86140"/>
                      <a:pt x="749300" y="101600"/>
                    </a:cubicBezTo>
                    <a:cubicBezTo>
                      <a:pt x="631911" y="160294"/>
                      <a:pt x="520802" y="252907"/>
                      <a:pt x="419100" y="330200"/>
                    </a:cubicBezTo>
                    <a:cubicBezTo>
                      <a:pt x="336186" y="393215"/>
                      <a:pt x="294471" y="420646"/>
                      <a:pt x="228600" y="495300"/>
                    </a:cubicBezTo>
                    <a:cubicBezTo>
                      <a:pt x="188792" y="540415"/>
                      <a:pt x="141207" y="581185"/>
                      <a:pt x="114300" y="635000"/>
                    </a:cubicBezTo>
                    <a:cubicBezTo>
                      <a:pt x="69134" y="725331"/>
                      <a:pt x="94340" y="667666"/>
                      <a:pt x="50800" y="812800"/>
                    </a:cubicBezTo>
                    <a:cubicBezTo>
                      <a:pt x="10251" y="1137191"/>
                      <a:pt x="70433" y="688844"/>
                      <a:pt x="12700" y="1016000"/>
                    </a:cubicBezTo>
                    <a:cubicBezTo>
                      <a:pt x="6038" y="1053751"/>
                      <a:pt x="4233" y="1092200"/>
                      <a:pt x="0" y="1130300"/>
                    </a:cubicBezTo>
                    <a:cubicBezTo>
                      <a:pt x="4233" y="1392767"/>
                      <a:pt x="5884" y="1655288"/>
                      <a:pt x="12700" y="1917700"/>
                    </a:cubicBezTo>
                    <a:cubicBezTo>
                      <a:pt x="14352" y="1981319"/>
                      <a:pt x="19366" y="2044846"/>
                      <a:pt x="25400" y="2108200"/>
                    </a:cubicBezTo>
                    <a:cubicBezTo>
                      <a:pt x="27841" y="2133834"/>
                      <a:pt x="27779" y="2160809"/>
                      <a:pt x="38100" y="2184400"/>
                    </a:cubicBezTo>
                    <a:cubicBezTo>
                      <a:pt x="57888" y="2229630"/>
                      <a:pt x="88900" y="2269067"/>
                      <a:pt x="114300" y="2311400"/>
                    </a:cubicBezTo>
                    <a:cubicBezTo>
                      <a:pt x="140852" y="2355654"/>
                      <a:pt x="156830" y="2387220"/>
                      <a:pt x="190500" y="2425700"/>
                    </a:cubicBezTo>
                    <a:cubicBezTo>
                      <a:pt x="221499" y="2461128"/>
                      <a:pt x="266709" y="2500636"/>
                      <a:pt x="304800" y="2527300"/>
                    </a:cubicBezTo>
                    <a:cubicBezTo>
                      <a:pt x="335771" y="2548980"/>
                      <a:pt x="383621" y="2574425"/>
                      <a:pt x="419100" y="2590800"/>
                    </a:cubicBezTo>
                    <a:cubicBezTo>
                      <a:pt x="456956" y="2608272"/>
                      <a:pt x="496435" y="2622314"/>
                      <a:pt x="533400" y="2641600"/>
                    </a:cubicBezTo>
                    <a:cubicBezTo>
                      <a:pt x="593919" y="2673175"/>
                      <a:pt x="650146" y="2712673"/>
                      <a:pt x="711200" y="2743200"/>
                    </a:cubicBezTo>
                    <a:cubicBezTo>
                      <a:pt x="736600" y="2755900"/>
                      <a:pt x="762469" y="2767702"/>
                      <a:pt x="787400" y="2781300"/>
                    </a:cubicBezTo>
                    <a:cubicBezTo>
                      <a:pt x="826039" y="2802376"/>
                      <a:pt x="868995" y="2836787"/>
                      <a:pt x="914400" y="2844800"/>
                    </a:cubicBezTo>
                    <a:cubicBezTo>
                      <a:pt x="964600" y="2853659"/>
                      <a:pt x="1016000" y="2853267"/>
                      <a:pt x="1066800" y="2857500"/>
                    </a:cubicBezTo>
                    <a:cubicBezTo>
                      <a:pt x="1131254" y="2870391"/>
                      <a:pt x="1148313" y="2875024"/>
                      <a:pt x="1219200" y="2882900"/>
                    </a:cubicBezTo>
                    <a:cubicBezTo>
                      <a:pt x="1265673" y="2888064"/>
                      <a:pt x="1312462" y="2890137"/>
                      <a:pt x="1358900" y="2895600"/>
                    </a:cubicBezTo>
                    <a:cubicBezTo>
                      <a:pt x="1384474" y="2898609"/>
                      <a:pt x="1409608" y="2904658"/>
                      <a:pt x="1435100" y="2908300"/>
                    </a:cubicBezTo>
                    <a:cubicBezTo>
                      <a:pt x="1468887" y="2913127"/>
                      <a:pt x="1502833" y="2916767"/>
                      <a:pt x="1536700" y="2921000"/>
                    </a:cubicBezTo>
                    <a:cubicBezTo>
                      <a:pt x="1566333" y="2929467"/>
                      <a:pt x="1595570" y="2939470"/>
                      <a:pt x="1625600" y="2946400"/>
                    </a:cubicBezTo>
                    <a:cubicBezTo>
                      <a:pt x="1650691" y="2952190"/>
                      <a:pt x="1676465" y="2954494"/>
                      <a:pt x="1701800" y="2959100"/>
                    </a:cubicBezTo>
                    <a:cubicBezTo>
                      <a:pt x="1897051" y="2994600"/>
                      <a:pt x="1616961" y="2947077"/>
                      <a:pt x="1841500" y="2984500"/>
                    </a:cubicBezTo>
                    <a:cubicBezTo>
                      <a:pt x="1913467" y="2980267"/>
                      <a:pt x="1985634" y="2978635"/>
                      <a:pt x="2057400" y="2971800"/>
                    </a:cubicBezTo>
                    <a:cubicBezTo>
                      <a:pt x="2074776" y="2970145"/>
                      <a:pt x="2093335" y="2968248"/>
                      <a:pt x="2108200" y="2959100"/>
                    </a:cubicBezTo>
                    <a:cubicBezTo>
                      <a:pt x="2149307" y="2933803"/>
                      <a:pt x="2184546" y="2900021"/>
                      <a:pt x="2222500" y="2870200"/>
                    </a:cubicBezTo>
                    <a:cubicBezTo>
                      <a:pt x="2243814" y="2853453"/>
                      <a:pt x="2261755" y="2831522"/>
                      <a:pt x="2286000" y="2819400"/>
                    </a:cubicBezTo>
                    <a:cubicBezTo>
                      <a:pt x="2317275" y="2803763"/>
                      <a:pt x="2416216" y="2758230"/>
                      <a:pt x="2438400" y="2730500"/>
                    </a:cubicBezTo>
                    <a:cubicBezTo>
                      <a:pt x="2455333" y="2709333"/>
                      <a:pt x="2471067" y="2687148"/>
                      <a:pt x="2489200" y="2667000"/>
                    </a:cubicBezTo>
                    <a:cubicBezTo>
                      <a:pt x="2615118" y="2527091"/>
                      <a:pt x="2493799" y="2694735"/>
                      <a:pt x="2667000" y="2463800"/>
                    </a:cubicBezTo>
                    <a:cubicBezTo>
                      <a:pt x="2694474" y="2427168"/>
                      <a:pt x="2743200" y="2349500"/>
                      <a:pt x="2743200" y="2349500"/>
                    </a:cubicBezTo>
                    <a:cubicBezTo>
                      <a:pt x="2747433" y="2311400"/>
                      <a:pt x="2755900" y="2273534"/>
                      <a:pt x="2755900" y="2235200"/>
                    </a:cubicBezTo>
                    <a:cubicBezTo>
                      <a:pt x="2755900" y="2010793"/>
                      <a:pt x="2754406" y="1786227"/>
                      <a:pt x="2743200" y="1562100"/>
                    </a:cubicBezTo>
                    <a:cubicBezTo>
                      <a:pt x="2741661" y="1531319"/>
                      <a:pt x="2724258" y="1503335"/>
                      <a:pt x="2717800" y="1473200"/>
                    </a:cubicBezTo>
                    <a:cubicBezTo>
                      <a:pt x="2662717" y="1216146"/>
                      <a:pt x="2749088" y="1539393"/>
                      <a:pt x="2679700" y="1308100"/>
                    </a:cubicBezTo>
                    <a:cubicBezTo>
                      <a:pt x="2674684" y="1291382"/>
                      <a:pt x="2670786" y="1274339"/>
                      <a:pt x="2667000" y="1257300"/>
                    </a:cubicBezTo>
                    <a:cubicBezTo>
                      <a:pt x="2662317" y="1236228"/>
                      <a:pt x="2663953" y="1213107"/>
                      <a:pt x="2654300" y="1193800"/>
                    </a:cubicBezTo>
                    <a:cubicBezTo>
                      <a:pt x="2646268" y="1177736"/>
                      <a:pt x="2628900" y="1168400"/>
                      <a:pt x="2616200" y="1155700"/>
                    </a:cubicBezTo>
                    <a:cubicBezTo>
                      <a:pt x="2611967" y="1143000"/>
                      <a:pt x="2608773" y="1129905"/>
                      <a:pt x="2603500" y="1117600"/>
                    </a:cubicBezTo>
                    <a:cubicBezTo>
                      <a:pt x="2596042" y="1100199"/>
                      <a:pt x="2584087" y="1084761"/>
                      <a:pt x="2578100" y="1066800"/>
                    </a:cubicBezTo>
                    <a:cubicBezTo>
                      <a:pt x="2558608" y="1008325"/>
                      <a:pt x="2542249" y="948798"/>
                      <a:pt x="2527300" y="889000"/>
                    </a:cubicBezTo>
                    <a:cubicBezTo>
                      <a:pt x="2523067" y="872067"/>
                      <a:pt x="2518386" y="855239"/>
                      <a:pt x="2514600" y="838200"/>
                    </a:cubicBezTo>
                    <a:cubicBezTo>
                      <a:pt x="2509917" y="817128"/>
                      <a:pt x="2511553" y="794007"/>
                      <a:pt x="2501900" y="774700"/>
                    </a:cubicBezTo>
                    <a:cubicBezTo>
                      <a:pt x="2493868" y="758636"/>
                      <a:pt x="2474239" y="751215"/>
                      <a:pt x="2463800" y="736600"/>
                    </a:cubicBezTo>
                    <a:cubicBezTo>
                      <a:pt x="2452796" y="721194"/>
                      <a:pt x="2448140" y="702034"/>
                      <a:pt x="2438400" y="685800"/>
                    </a:cubicBezTo>
                    <a:cubicBezTo>
                      <a:pt x="2422694" y="659623"/>
                      <a:pt x="2402425" y="636285"/>
                      <a:pt x="2387600" y="609600"/>
                    </a:cubicBezTo>
                    <a:cubicBezTo>
                      <a:pt x="2381099" y="597898"/>
                      <a:pt x="2381542" y="583123"/>
                      <a:pt x="2374900" y="571500"/>
                    </a:cubicBezTo>
                    <a:cubicBezTo>
                      <a:pt x="2351889" y="531231"/>
                      <a:pt x="2331056" y="521912"/>
                      <a:pt x="2311400" y="482600"/>
                    </a:cubicBezTo>
                    <a:cubicBezTo>
                      <a:pt x="2301205" y="462210"/>
                      <a:pt x="2296195" y="439490"/>
                      <a:pt x="2286000" y="419100"/>
                    </a:cubicBezTo>
                    <a:cubicBezTo>
                      <a:pt x="2274961" y="397022"/>
                      <a:pt x="2258939" y="377678"/>
                      <a:pt x="2247900" y="355600"/>
                    </a:cubicBezTo>
                    <a:cubicBezTo>
                      <a:pt x="2176660" y="213119"/>
                      <a:pt x="2315509" y="451690"/>
                      <a:pt x="2209800" y="266700"/>
                    </a:cubicBezTo>
                    <a:cubicBezTo>
                      <a:pt x="2202227" y="253448"/>
                      <a:pt x="2191226" y="242252"/>
                      <a:pt x="2184400" y="228600"/>
                    </a:cubicBezTo>
                    <a:cubicBezTo>
                      <a:pt x="2178413" y="216626"/>
                      <a:pt x="2179126" y="201639"/>
                      <a:pt x="2171700" y="190500"/>
                    </a:cubicBezTo>
                    <a:cubicBezTo>
                      <a:pt x="2127613" y="124370"/>
                      <a:pt x="2133600" y="180752"/>
                      <a:pt x="2133600" y="127000"/>
                    </a:cubicBezTo>
                    <a:lnTo>
                      <a:pt x="2133600" y="127000"/>
                    </a:lnTo>
                    <a:lnTo>
                      <a:pt x="2082800" y="88900"/>
                    </a:lnTo>
                    <a:close/>
                  </a:path>
                </a:pathLst>
              </a:cu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" name="5-Point Star 13"/>
              <p:cNvSpPr/>
              <p:nvPr/>
            </p:nvSpPr>
            <p:spPr>
              <a:xfrm>
                <a:off x="10033000" y="2515329"/>
                <a:ext cx="165100" cy="166116"/>
              </a:xfrm>
              <a:prstGeom prst="star5">
                <a:avLst/>
              </a:prstGeom>
            </p:spPr>
            <p:style>
              <a:lnRef idx="1">
                <a:schemeClr val="accent5"/>
              </a:lnRef>
              <a:fillRef idx="3">
                <a:schemeClr val="accent5"/>
              </a:fillRef>
              <a:effectRef idx="2">
                <a:schemeClr val="accent5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" name="5-Point Star 14"/>
              <p:cNvSpPr/>
              <p:nvPr/>
            </p:nvSpPr>
            <p:spPr>
              <a:xfrm>
                <a:off x="10560050" y="2585874"/>
                <a:ext cx="165100" cy="166116"/>
              </a:xfrm>
              <a:prstGeom prst="star5">
                <a:avLst/>
              </a:prstGeom>
            </p:spPr>
            <p:style>
              <a:lnRef idx="1">
                <a:schemeClr val="accent5"/>
              </a:lnRef>
              <a:fillRef idx="3">
                <a:schemeClr val="accent5"/>
              </a:fillRef>
              <a:effectRef idx="2">
                <a:schemeClr val="accent5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" name="5-Point Star 15"/>
              <p:cNvSpPr/>
              <p:nvPr/>
            </p:nvSpPr>
            <p:spPr>
              <a:xfrm>
                <a:off x="10464800" y="2840823"/>
                <a:ext cx="165100" cy="166116"/>
              </a:xfrm>
              <a:prstGeom prst="star5">
                <a:avLst/>
              </a:prstGeom>
            </p:spPr>
            <p:style>
              <a:lnRef idx="1">
                <a:schemeClr val="accent5"/>
              </a:lnRef>
              <a:fillRef idx="3">
                <a:schemeClr val="accent5"/>
              </a:fillRef>
              <a:effectRef idx="2">
                <a:schemeClr val="accent5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5-Point Star 16"/>
              <p:cNvSpPr/>
              <p:nvPr/>
            </p:nvSpPr>
            <p:spPr>
              <a:xfrm>
                <a:off x="10883900" y="2576884"/>
                <a:ext cx="165100" cy="166116"/>
              </a:xfrm>
              <a:prstGeom prst="star5">
                <a:avLst/>
              </a:prstGeom>
            </p:spPr>
            <p:style>
              <a:lnRef idx="1">
                <a:schemeClr val="accent5"/>
              </a:lnRef>
              <a:fillRef idx="3">
                <a:schemeClr val="accent5"/>
              </a:fillRef>
              <a:effectRef idx="2">
                <a:schemeClr val="accent5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" name="5-Point Star 17"/>
              <p:cNvSpPr/>
              <p:nvPr/>
            </p:nvSpPr>
            <p:spPr>
              <a:xfrm>
                <a:off x="10680700" y="3151078"/>
                <a:ext cx="165100" cy="166116"/>
              </a:xfrm>
              <a:prstGeom prst="star5">
                <a:avLst/>
              </a:prstGeom>
            </p:spPr>
            <p:style>
              <a:lnRef idx="1">
                <a:schemeClr val="accent5"/>
              </a:lnRef>
              <a:fillRef idx="3">
                <a:schemeClr val="accent5"/>
              </a:fillRef>
              <a:effectRef idx="2">
                <a:schemeClr val="accent5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" name="5-Point Star 18"/>
              <p:cNvSpPr/>
              <p:nvPr/>
            </p:nvSpPr>
            <p:spPr>
              <a:xfrm>
                <a:off x="11169650" y="2943252"/>
                <a:ext cx="165100" cy="166116"/>
              </a:xfrm>
              <a:prstGeom prst="star5">
                <a:avLst/>
              </a:prstGeom>
            </p:spPr>
            <p:style>
              <a:lnRef idx="1">
                <a:schemeClr val="accent5"/>
              </a:lnRef>
              <a:fillRef idx="3">
                <a:schemeClr val="accent5"/>
              </a:fillRef>
              <a:effectRef idx="2">
                <a:schemeClr val="accent5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" name="5-Point Star 19"/>
              <p:cNvSpPr/>
              <p:nvPr/>
            </p:nvSpPr>
            <p:spPr>
              <a:xfrm>
                <a:off x="11099800" y="3450186"/>
                <a:ext cx="165100" cy="166116"/>
              </a:xfrm>
              <a:prstGeom prst="star5">
                <a:avLst/>
              </a:prstGeom>
            </p:spPr>
            <p:style>
              <a:lnRef idx="1">
                <a:schemeClr val="accent5"/>
              </a:lnRef>
              <a:fillRef idx="3">
                <a:schemeClr val="accent5"/>
              </a:fillRef>
              <a:effectRef idx="2">
                <a:schemeClr val="accent5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" name="5-Point Star 20"/>
              <p:cNvSpPr/>
              <p:nvPr/>
            </p:nvSpPr>
            <p:spPr>
              <a:xfrm>
                <a:off x="11461750" y="4268778"/>
                <a:ext cx="165100" cy="166116"/>
              </a:xfrm>
              <a:prstGeom prst="star5">
                <a:avLst/>
              </a:prstGeom>
            </p:spPr>
            <p:style>
              <a:lnRef idx="1">
                <a:schemeClr val="accent5"/>
              </a:lnRef>
              <a:fillRef idx="3">
                <a:schemeClr val="accent5"/>
              </a:fillRef>
              <a:effectRef idx="2">
                <a:schemeClr val="accent5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" name="5-Point Star 21"/>
              <p:cNvSpPr/>
              <p:nvPr/>
            </p:nvSpPr>
            <p:spPr>
              <a:xfrm>
                <a:off x="11404600" y="3782930"/>
                <a:ext cx="165100" cy="166116"/>
              </a:xfrm>
              <a:prstGeom prst="star5">
                <a:avLst/>
              </a:prstGeom>
            </p:spPr>
            <p:style>
              <a:lnRef idx="1">
                <a:schemeClr val="accent5"/>
              </a:lnRef>
              <a:fillRef idx="3">
                <a:schemeClr val="accent5"/>
              </a:fillRef>
              <a:effectRef idx="2">
                <a:schemeClr val="accent5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" name="5-Point Star 22"/>
              <p:cNvSpPr/>
              <p:nvPr/>
            </p:nvSpPr>
            <p:spPr>
              <a:xfrm>
                <a:off x="9550400" y="2824975"/>
                <a:ext cx="165100" cy="166116"/>
              </a:xfrm>
              <a:prstGeom prst="star5">
                <a:avLst/>
              </a:prstGeom>
            </p:spPr>
            <p:style>
              <a:lnRef idx="1">
                <a:schemeClr val="accent5"/>
              </a:lnRef>
              <a:fillRef idx="3">
                <a:schemeClr val="accent5"/>
              </a:fillRef>
              <a:effectRef idx="2">
                <a:schemeClr val="accent5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4" name="5-Point Star 23"/>
              <p:cNvSpPr/>
              <p:nvPr/>
            </p:nvSpPr>
            <p:spPr>
              <a:xfrm>
                <a:off x="11569700" y="3513636"/>
                <a:ext cx="165100" cy="166116"/>
              </a:xfrm>
              <a:prstGeom prst="star5">
                <a:avLst/>
              </a:prstGeom>
            </p:spPr>
            <p:style>
              <a:lnRef idx="1">
                <a:schemeClr val="accent5"/>
              </a:lnRef>
              <a:fillRef idx="3">
                <a:schemeClr val="accent5"/>
              </a:fillRef>
              <a:effectRef idx="2">
                <a:schemeClr val="accent5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5" name="5-Point Star 24"/>
              <p:cNvSpPr/>
              <p:nvPr/>
            </p:nvSpPr>
            <p:spPr>
              <a:xfrm>
                <a:off x="9385300" y="3302362"/>
                <a:ext cx="165100" cy="166116"/>
              </a:xfrm>
              <a:prstGeom prst="star5">
                <a:avLst/>
              </a:prstGeom>
            </p:spPr>
            <p:style>
              <a:lnRef idx="1">
                <a:schemeClr val="accent5"/>
              </a:lnRef>
              <a:fillRef idx="3">
                <a:schemeClr val="accent5"/>
              </a:fillRef>
              <a:effectRef idx="2">
                <a:schemeClr val="accent5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6" name="5-Point Star 25"/>
              <p:cNvSpPr/>
              <p:nvPr/>
            </p:nvSpPr>
            <p:spPr>
              <a:xfrm>
                <a:off x="9407358" y="3765304"/>
                <a:ext cx="165100" cy="166116"/>
              </a:xfrm>
              <a:prstGeom prst="star5">
                <a:avLst/>
              </a:prstGeom>
            </p:spPr>
            <p:style>
              <a:lnRef idx="1">
                <a:schemeClr val="accent5"/>
              </a:lnRef>
              <a:fillRef idx="3">
                <a:schemeClr val="accent5"/>
              </a:fillRef>
              <a:effectRef idx="2">
                <a:schemeClr val="accent5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7" name="5-Point Star 26"/>
              <p:cNvSpPr/>
              <p:nvPr/>
            </p:nvSpPr>
            <p:spPr>
              <a:xfrm>
                <a:off x="9985375" y="2951738"/>
                <a:ext cx="165100" cy="166116"/>
              </a:xfrm>
              <a:prstGeom prst="star5">
                <a:avLst/>
              </a:prstGeom>
            </p:spPr>
            <p:style>
              <a:lnRef idx="1">
                <a:schemeClr val="accent5"/>
              </a:lnRef>
              <a:fillRef idx="3">
                <a:schemeClr val="accent5"/>
              </a:fillRef>
              <a:effectRef idx="2">
                <a:schemeClr val="accent5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" name="5-Point Star 27"/>
              <p:cNvSpPr/>
              <p:nvPr/>
            </p:nvSpPr>
            <p:spPr>
              <a:xfrm>
                <a:off x="10325100" y="3527352"/>
                <a:ext cx="165100" cy="166116"/>
              </a:xfrm>
              <a:prstGeom prst="star5">
                <a:avLst/>
              </a:prstGeom>
            </p:spPr>
            <p:style>
              <a:lnRef idx="1">
                <a:schemeClr val="accent5"/>
              </a:lnRef>
              <a:fillRef idx="3">
                <a:schemeClr val="accent5"/>
              </a:fillRef>
              <a:effectRef idx="2">
                <a:schemeClr val="accent5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9" name="5-Point Star 28"/>
              <p:cNvSpPr/>
              <p:nvPr/>
            </p:nvSpPr>
            <p:spPr>
              <a:xfrm>
                <a:off x="10477500" y="3867212"/>
                <a:ext cx="165100" cy="166116"/>
              </a:xfrm>
              <a:prstGeom prst="star5">
                <a:avLst/>
              </a:prstGeom>
            </p:spPr>
            <p:style>
              <a:lnRef idx="1">
                <a:schemeClr val="accent5"/>
              </a:lnRef>
              <a:fillRef idx="3">
                <a:schemeClr val="accent5"/>
              </a:fillRef>
              <a:effectRef idx="2">
                <a:schemeClr val="accent5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0" name="5-Point Star 29"/>
              <p:cNvSpPr/>
              <p:nvPr/>
            </p:nvSpPr>
            <p:spPr>
              <a:xfrm>
                <a:off x="10067925" y="3753566"/>
                <a:ext cx="165100" cy="166116"/>
              </a:xfrm>
              <a:prstGeom prst="star5">
                <a:avLst/>
              </a:prstGeom>
            </p:spPr>
            <p:style>
              <a:lnRef idx="1">
                <a:schemeClr val="accent5"/>
              </a:lnRef>
              <a:fillRef idx="3">
                <a:schemeClr val="accent5"/>
              </a:fillRef>
              <a:effectRef idx="2">
                <a:schemeClr val="accent5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1" name="5-Point Star 30"/>
              <p:cNvSpPr/>
              <p:nvPr/>
            </p:nvSpPr>
            <p:spPr>
              <a:xfrm>
                <a:off x="10045700" y="4505286"/>
                <a:ext cx="165100" cy="166116"/>
              </a:xfrm>
              <a:prstGeom prst="star5">
                <a:avLst/>
              </a:prstGeom>
            </p:spPr>
            <p:style>
              <a:lnRef idx="1">
                <a:schemeClr val="accent5"/>
              </a:lnRef>
              <a:fillRef idx="3">
                <a:schemeClr val="accent5"/>
              </a:fillRef>
              <a:effectRef idx="2">
                <a:schemeClr val="accent5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2" name="5-Point Star 31"/>
              <p:cNvSpPr/>
              <p:nvPr/>
            </p:nvSpPr>
            <p:spPr>
              <a:xfrm>
                <a:off x="10247229" y="4580371"/>
                <a:ext cx="165100" cy="166116"/>
              </a:xfrm>
              <a:prstGeom prst="star5">
                <a:avLst/>
              </a:prstGeom>
            </p:spPr>
            <p:style>
              <a:lnRef idx="1">
                <a:schemeClr val="accent5"/>
              </a:lnRef>
              <a:fillRef idx="3">
                <a:schemeClr val="accent5"/>
              </a:fillRef>
              <a:effectRef idx="2">
                <a:schemeClr val="accent5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3" name="5-Point Star 32"/>
              <p:cNvSpPr/>
              <p:nvPr/>
            </p:nvSpPr>
            <p:spPr>
              <a:xfrm>
                <a:off x="10575842" y="4251558"/>
                <a:ext cx="165100" cy="166116"/>
              </a:xfrm>
              <a:prstGeom prst="star5">
                <a:avLst/>
              </a:prstGeom>
            </p:spPr>
            <p:style>
              <a:lnRef idx="1">
                <a:schemeClr val="accent5"/>
              </a:lnRef>
              <a:fillRef idx="3">
                <a:schemeClr val="accent5"/>
              </a:fillRef>
              <a:effectRef idx="2">
                <a:schemeClr val="accent5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" name="5-Point Star 33"/>
              <p:cNvSpPr/>
              <p:nvPr/>
            </p:nvSpPr>
            <p:spPr>
              <a:xfrm>
                <a:off x="10782300" y="3616814"/>
                <a:ext cx="165100" cy="166116"/>
              </a:xfrm>
              <a:prstGeom prst="star5">
                <a:avLst/>
              </a:prstGeom>
            </p:spPr>
            <p:style>
              <a:lnRef idx="1">
                <a:schemeClr val="accent5"/>
              </a:lnRef>
              <a:fillRef idx="3">
                <a:schemeClr val="accent5"/>
              </a:fillRef>
              <a:effectRef idx="2">
                <a:schemeClr val="accent5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5" name="5-Point Star 34"/>
              <p:cNvSpPr/>
              <p:nvPr/>
            </p:nvSpPr>
            <p:spPr>
              <a:xfrm>
                <a:off x="10966450" y="4076804"/>
                <a:ext cx="165100" cy="166116"/>
              </a:xfrm>
              <a:prstGeom prst="star5">
                <a:avLst/>
              </a:prstGeom>
            </p:spPr>
            <p:style>
              <a:lnRef idx="1">
                <a:schemeClr val="accent5"/>
              </a:lnRef>
              <a:fillRef idx="3">
                <a:schemeClr val="accent5"/>
              </a:fillRef>
              <a:effectRef idx="2">
                <a:schemeClr val="accent5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6" name="5-Point Star 35"/>
              <p:cNvSpPr/>
              <p:nvPr/>
            </p:nvSpPr>
            <p:spPr>
              <a:xfrm>
                <a:off x="11036300" y="4564078"/>
                <a:ext cx="165100" cy="166116"/>
              </a:xfrm>
              <a:prstGeom prst="star5">
                <a:avLst/>
              </a:prstGeom>
            </p:spPr>
            <p:style>
              <a:lnRef idx="1">
                <a:schemeClr val="accent5"/>
              </a:lnRef>
              <a:fillRef idx="3">
                <a:schemeClr val="accent5"/>
              </a:fillRef>
              <a:effectRef idx="2">
                <a:schemeClr val="accent5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7" name="5-Point Star 36"/>
              <p:cNvSpPr/>
              <p:nvPr/>
            </p:nvSpPr>
            <p:spPr>
              <a:xfrm>
                <a:off x="9489908" y="4176630"/>
                <a:ext cx="165100" cy="166116"/>
              </a:xfrm>
              <a:prstGeom prst="star5">
                <a:avLst/>
              </a:prstGeom>
            </p:spPr>
            <p:style>
              <a:lnRef idx="1">
                <a:schemeClr val="accent5"/>
              </a:lnRef>
              <a:fillRef idx="3">
                <a:schemeClr val="accent5"/>
              </a:fillRef>
              <a:effectRef idx="2">
                <a:schemeClr val="accent5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8" name="5-Point Star 37"/>
              <p:cNvSpPr/>
              <p:nvPr/>
            </p:nvSpPr>
            <p:spPr>
              <a:xfrm>
                <a:off x="11404600" y="4535659"/>
                <a:ext cx="165100" cy="166116"/>
              </a:xfrm>
              <a:prstGeom prst="star5">
                <a:avLst/>
              </a:prstGeom>
            </p:spPr>
            <p:style>
              <a:lnRef idx="1">
                <a:schemeClr val="accent5"/>
              </a:lnRef>
              <a:fillRef idx="3">
                <a:schemeClr val="accent5"/>
              </a:fillRef>
              <a:effectRef idx="2">
                <a:schemeClr val="accent5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9" name="5-Point Star 38"/>
              <p:cNvSpPr/>
              <p:nvPr/>
            </p:nvSpPr>
            <p:spPr>
              <a:xfrm>
                <a:off x="11264900" y="4019966"/>
                <a:ext cx="165100" cy="166116"/>
              </a:xfrm>
              <a:prstGeom prst="star5">
                <a:avLst/>
              </a:prstGeom>
            </p:spPr>
            <p:style>
              <a:lnRef idx="1">
                <a:schemeClr val="accent5"/>
              </a:lnRef>
              <a:fillRef idx="3">
                <a:schemeClr val="accent5"/>
              </a:fillRef>
              <a:effectRef idx="2">
                <a:schemeClr val="accent5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" name="5-Point Star 39"/>
              <p:cNvSpPr/>
              <p:nvPr/>
            </p:nvSpPr>
            <p:spPr>
              <a:xfrm>
                <a:off x="10063915" y="4708182"/>
                <a:ext cx="165100" cy="166116"/>
              </a:xfrm>
              <a:prstGeom prst="star5">
                <a:avLst/>
              </a:prstGeom>
            </p:spPr>
            <p:style>
              <a:lnRef idx="1">
                <a:schemeClr val="accent5"/>
              </a:lnRef>
              <a:fillRef idx="3">
                <a:schemeClr val="accent5"/>
              </a:fillRef>
              <a:effectRef idx="2">
                <a:schemeClr val="accent5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1" name="5-Point Star 40"/>
              <p:cNvSpPr/>
              <p:nvPr/>
            </p:nvSpPr>
            <p:spPr>
              <a:xfrm>
                <a:off x="10740942" y="4807550"/>
                <a:ext cx="165100" cy="166116"/>
              </a:xfrm>
              <a:prstGeom prst="star5">
                <a:avLst/>
              </a:prstGeom>
            </p:spPr>
            <p:style>
              <a:lnRef idx="1">
                <a:schemeClr val="accent5"/>
              </a:lnRef>
              <a:fillRef idx="3">
                <a:schemeClr val="accent5"/>
              </a:fillRef>
              <a:effectRef idx="2">
                <a:schemeClr val="accent5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" name="5-Point Star 41"/>
              <p:cNvSpPr/>
              <p:nvPr/>
            </p:nvSpPr>
            <p:spPr>
              <a:xfrm>
                <a:off x="9981365" y="4045969"/>
                <a:ext cx="165100" cy="166116"/>
              </a:xfrm>
              <a:prstGeom prst="star5">
                <a:avLst/>
              </a:prstGeom>
            </p:spPr>
            <p:style>
              <a:lnRef idx="1">
                <a:schemeClr val="accent5"/>
              </a:lnRef>
              <a:fillRef idx="3">
                <a:schemeClr val="accent5"/>
              </a:fillRef>
              <a:effectRef idx="2">
                <a:schemeClr val="accent5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3" name="5-Point Star 42"/>
              <p:cNvSpPr/>
              <p:nvPr/>
            </p:nvSpPr>
            <p:spPr>
              <a:xfrm>
                <a:off x="9842500" y="3258628"/>
                <a:ext cx="165100" cy="166116"/>
              </a:xfrm>
              <a:prstGeom prst="star5">
                <a:avLst/>
              </a:prstGeom>
            </p:spPr>
            <p:style>
              <a:lnRef idx="1">
                <a:schemeClr val="accent5"/>
              </a:lnRef>
              <a:fillRef idx="3">
                <a:schemeClr val="accent5"/>
              </a:fillRef>
              <a:effectRef idx="2">
                <a:schemeClr val="accent5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4" name="5-Point Star 43"/>
              <p:cNvSpPr/>
              <p:nvPr/>
            </p:nvSpPr>
            <p:spPr>
              <a:xfrm>
                <a:off x="9704388" y="3699872"/>
                <a:ext cx="165100" cy="166116"/>
              </a:xfrm>
              <a:prstGeom prst="star5">
                <a:avLst/>
              </a:prstGeom>
            </p:spPr>
            <p:style>
              <a:lnRef idx="1">
                <a:schemeClr val="accent5"/>
              </a:lnRef>
              <a:fillRef idx="3">
                <a:schemeClr val="accent5"/>
              </a:fillRef>
              <a:effectRef idx="2">
                <a:schemeClr val="accent5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Oval 44"/>
            <p:cNvSpPr/>
            <p:nvPr/>
          </p:nvSpPr>
          <p:spPr>
            <a:xfrm>
              <a:off x="9912350" y="4466579"/>
              <a:ext cx="596900" cy="495300"/>
            </a:xfrm>
            <a:prstGeom prst="ellipse">
              <a:avLst/>
            </a:pr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7" name="Rectangle 46"/>
          <p:cNvSpPr/>
          <p:nvPr/>
        </p:nvSpPr>
        <p:spPr>
          <a:xfrm>
            <a:off x="4830894" y="1729461"/>
            <a:ext cx="223484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/>
              <a:t>Types of data</a:t>
            </a:r>
            <a:endParaRPr lang="en-US" sz="2800" dirty="0"/>
          </a:p>
        </p:txBody>
      </p:sp>
      <p:sp>
        <p:nvSpPr>
          <p:cNvPr id="48" name="TextBox 47"/>
          <p:cNvSpPr txBox="1"/>
          <p:nvPr/>
        </p:nvSpPr>
        <p:spPr>
          <a:xfrm>
            <a:off x="214503" y="1729461"/>
            <a:ext cx="330109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/>
              <a:t>Elements of statistics</a:t>
            </a:r>
            <a:endParaRPr lang="en-US" sz="2800" dirty="0"/>
          </a:p>
        </p:txBody>
      </p:sp>
      <p:sp>
        <p:nvSpPr>
          <p:cNvPr id="51" name="Line Callout 1 (Border and Accent Bar) 50"/>
          <p:cNvSpPr/>
          <p:nvPr/>
        </p:nvSpPr>
        <p:spPr>
          <a:xfrm>
            <a:off x="2683090" y="5819127"/>
            <a:ext cx="787400" cy="298450"/>
          </a:xfrm>
          <a:prstGeom prst="accentBorderCallout1">
            <a:avLst>
              <a:gd name="adj1" fmla="val 18750"/>
              <a:gd name="adj2" fmla="val -8333"/>
              <a:gd name="adj3" fmla="val -215160"/>
              <a:gd name="adj4" fmla="val -68978"/>
            </a:avLst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E. Unit</a:t>
            </a:r>
          </a:p>
        </p:txBody>
      </p:sp>
      <p:sp>
        <p:nvSpPr>
          <p:cNvPr id="52" name="Line Callout 1 (Border and Accent Bar) 51"/>
          <p:cNvSpPr/>
          <p:nvPr/>
        </p:nvSpPr>
        <p:spPr>
          <a:xfrm>
            <a:off x="1568748" y="5827160"/>
            <a:ext cx="927100" cy="292062"/>
          </a:xfrm>
          <a:prstGeom prst="accentBorderCallout1">
            <a:avLst>
              <a:gd name="adj1" fmla="val 18750"/>
              <a:gd name="adj2" fmla="val -8333"/>
              <a:gd name="adj3" fmla="val -265068"/>
              <a:gd name="adj4" fmla="val -39702"/>
            </a:avLst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Sample</a:t>
            </a:r>
          </a:p>
        </p:txBody>
      </p:sp>
      <p:sp>
        <p:nvSpPr>
          <p:cNvPr id="53" name="Line Callout 1 (Border and Accent Bar) 52"/>
          <p:cNvSpPr/>
          <p:nvPr/>
        </p:nvSpPr>
        <p:spPr>
          <a:xfrm>
            <a:off x="214503" y="5789466"/>
            <a:ext cx="1167003" cy="350410"/>
          </a:xfrm>
          <a:prstGeom prst="accentBorderCallout1">
            <a:avLst>
              <a:gd name="adj1" fmla="val 18750"/>
              <a:gd name="adj2" fmla="val -8333"/>
              <a:gd name="adj3" fmla="val -332188"/>
              <a:gd name="adj4" fmla="val 26962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Population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3672078" y="1818490"/>
            <a:ext cx="0" cy="449341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56" name="Straight Connector 55"/>
          <p:cNvCxnSpPr/>
          <p:nvPr/>
        </p:nvCxnSpPr>
        <p:spPr>
          <a:xfrm>
            <a:off x="8345678" y="1881865"/>
            <a:ext cx="0" cy="449341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36441970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1530770" y="3629306"/>
            <a:ext cx="908774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/>
              <a:t>3    4.5    6     8.25    10     11    13.5     14     15.25     16     18.5    20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371600" y="3511572"/>
            <a:ext cx="936185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>
                <a:solidFill>
                  <a:schemeClr val="accent1"/>
                </a:solidFill>
              </a:rPr>
              <a:t>[        ][         ][                       ][                         ]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Interval notation (Grouped data)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4128" y="2286000"/>
            <a:ext cx="4542483" cy="1117600"/>
          </a:xfrm>
        </p:spPr>
        <p:txBody>
          <a:bodyPr>
            <a:normAutofit/>
          </a:bodyPr>
          <a:lstStyle/>
          <a:p>
            <a:pPr algn="just"/>
            <a:r>
              <a:rPr lang="en-US" sz="2400" dirty="0"/>
              <a:t>The data ca be grouped into groups or classes which we call intervals.</a:t>
            </a:r>
          </a:p>
          <a:p>
            <a:pPr algn="just"/>
            <a:endParaRPr lang="en-US" sz="24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Data analysis using SPSS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01B56-DF14-4180-846C-B3B858FBE2EF}" type="slidenum">
              <a:rPr lang="en-US" smtClean="0"/>
              <a:pPr/>
              <a:t>4</a:t>
            </a:fld>
            <a:endParaRPr lang="en-US"/>
          </a:p>
        </p:txBody>
      </p:sp>
      <mc:AlternateContent xmlns:mc="http://schemas.openxmlformats.org/markup-compatibility/2006">
        <mc:Choice xmlns:a14="http://schemas.microsoft.com/office/drawing/2010/main" xmlns="" Requires="a14">
          <p:sp>
            <p:nvSpPr>
              <p:cNvPr id="8" name="TextBox 7"/>
              <p:cNvSpPr txBox="1"/>
              <p:nvPr/>
            </p:nvSpPr>
            <p:spPr>
              <a:xfrm>
                <a:off x="1632370" y="4288337"/>
                <a:ext cx="8093241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d>
                      <m:dPr>
                        <m:begChr m:val="["/>
                        <m:endChr m:val="["/>
                        <m:ctrlPr>
                          <a:rPr lang="en-US" sz="2400" b="1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b="1" i="1" smtClean="0">
                            <a:latin typeface="Cambria Math" panose="02040503050406030204" pitchFamily="18" charset="0"/>
                          </a:rPr>
                          <m:t>𝟏</m:t>
                        </m:r>
                        <m:r>
                          <a:rPr lang="en-US" sz="2400" b="1" i="1" smtClean="0">
                            <a:latin typeface="Cambria Math" panose="02040503050406030204" pitchFamily="18" charset="0"/>
                          </a:rPr>
                          <m:t>   </m:t>
                        </m:r>
                        <m:r>
                          <a:rPr lang="en-US" sz="2400" b="1" i="1" smtClean="0">
                            <a:latin typeface="Cambria Math" panose="02040503050406030204" pitchFamily="18" charset="0"/>
                          </a:rPr>
                          <m:t>𝟓</m:t>
                        </m:r>
                      </m:e>
                    </m:d>
                  </m:oMath>
                </a14:m>
                <a:r>
                  <a:rPr lang="en-US" sz="2400" b="1" dirty="0"/>
                  <a:t/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["/>
                        <m:ctrlPr>
                          <a:rPr lang="en-US" sz="2400" b="1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b="1" i="1" smtClean="0">
                            <a:latin typeface="Cambria Math" panose="02040503050406030204" pitchFamily="18" charset="0"/>
                          </a:rPr>
                          <m:t>𝟓</m:t>
                        </m:r>
                        <m:r>
                          <a:rPr lang="en-US" sz="2400" b="1" i="1">
                            <a:latin typeface="Cambria Math" panose="02040503050406030204" pitchFamily="18" charset="0"/>
                          </a:rPr>
                          <m:t>   </m:t>
                        </m:r>
                        <m:r>
                          <a:rPr lang="en-US" sz="2400" b="1" i="1" smtClean="0">
                            <a:latin typeface="Cambria Math" panose="02040503050406030204" pitchFamily="18" charset="0"/>
                          </a:rPr>
                          <m:t>𝟏𝟎</m:t>
                        </m:r>
                      </m:e>
                    </m:d>
                  </m:oMath>
                </a14:m>
                <a:r>
                  <a:rPr lang="en-US" sz="2400" b="1" dirty="0"/>
                  <a:t/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["/>
                        <m:ctrlPr>
                          <a:rPr lang="en-US" sz="2400" b="1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b="1" i="1">
                            <a:latin typeface="Cambria Math" panose="02040503050406030204" pitchFamily="18" charset="0"/>
                          </a:rPr>
                          <m:t>𝟏</m:t>
                        </m:r>
                        <m:r>
                          <a:rPr lang="en-US" sz="2400" b="1" i="1" smtClean="0">
                            <a:latin typeface="Cambria Math" panose="02040503050406030204" pitchFamily="18" charset="0"/>
                          </a:rPr>
                          <m:t>𝟎</m:t>
                        </m:r>
                        <m:r>
                          <a:rPr lang="en-US" sz="2400" b="1" i="1">
                            <a:latin typeface="Cambria Math" panose="02040503050406030204" pitchFamily="18" charset="0"/>
                          </a:rPr>
                          <m:t>   </m:t>
                        </m:r>
                        <m:r>
                          <a:rPr lang="en-US" sz="2400" b="1" i="1" smtClean="0">
                            <a:latin typeface="Cambria Math" panose="02040503050406030204" pitchFamily="18" charset="0"/>
                          </a:rPr>
                          <m:t>𝟏</m:t>
                        </m:r>
                        <m:r>
                          <a:rPr lang="en-US" sz="2400" b="1" i="1">
                            <a:latin typeface="Cambria Math" panose="02040503050406030204" pitchFamily="18" charset="0"/>
                          </a:rPr>
                          <m:t>𝟓</m:t>
                        </m:r>
                      </m:e>
                    </m:d>
                  </m:oMath>
                </a14:m>
                <a:r>
                  <a:rPr lang="en-US" sz="2400" b="1" dirty="0"/>
                  <a:t/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sz="2400" b="1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b="1" i="1">
                            <a:latin typeface="Cambria Math" panose="02040503050406030204" pitchFamily="18" charset="0"/>
                          </a:rPr>
                          <m:t>𝟏</m:t>
                        </m:r>
                        <m:r>
                          <a:rPr lang="en-US" sz="2400" b="1" i="1" smtClean="0">
                            <a:latin typeface="Cambria Math" panose="02040503050406030204" pitchFamily="18" charset="0"/>
                          </a:rPr>
                          <m:t>𝟓</m:t>
                        </m:r>
                        <m:r>
                          <a:rPr lang="en-US" sz="2400" b="1" i="1">
                            <a:latin typeface="Cambria Math" panose="02040503050406030204" pitchFamily="18" charset="0"/>
                          </a:rPr>
                          <m:t>   </m:t>
                        </m:r>
                        <m:r>
                          <a:rPr lang="en-US" sz="2400" b="1" i="1" smtClean="0">
                            <a:latin typeface="Cambria Math" panose="02040503050406030204" pitchFamily="18" charset="0"/>
                          </a:rPr>
                          <m:t>𝟐𝟎</m:t>
                        </m:r>
                      </m:e>
                    </m:d>
                  </m:oMath>
                </a14:m>
                <a:endParaRPr lang="en-US" sz="2400" b="1" dirty="0"/>
              </a:p>
            </p:txBody>
          </p:sp>
        </mc:Choice>
        <mc:Fallback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32370" y="4288337"/>
                <a:ext cx="8093241" cy="461665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graphicFrame>
            <p:nvGraphicFramePr>
              <p:cNvPr id="9" name="Table 8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860756750"/>
                  </p:ext>
                </p:extLst>
              </p:nvPr>
            </p:nvGraphicFramePr>
            <p:xfrm>
              <a:off x="4774946" y="4880436"/>
              <a:ext cx="2476754" cy="185420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1238377">
                      <a:extLst>
                        <a:ext uri="{9D8B030D-6E8A-4147-A177-3AD203B41FA5}">
                          <a16:colId xmlns="" xmlns:a16="http://schemas.microsoft.com/office/drawing/2014/main" val="3009912450"/>
                        </a:ext>
                      </a:extLst>
                    </a:gridCol>
                    <a:gridCol w="1238377">
                      <a:extLst>
                        <a:ext uri="{9D8B030D-6E8A-4147-A177-3AD203B41FA5}">
                          <a16:colId xmlns="" xmlns:a16="http://schemas.microsoft.com/office/drawing/2014/main" val="3828746921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Interval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frequency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="" xmlns:a16="http://schemas.microsoft.com/office/drawing/2014/main" val="4158136579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d>
                                  <m:dPr>
                                    <m:begChr m:val="["/>
                                    <m:endChr m:val="["/>
                                    <m:ctrlPr>
                                      <a:rPr lang="en-US" sz="1800" b="1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sz="1800" b="1" i="1" smtClean="0">
                                        <a:latin typeface="Cambria Math" panose="02040503050406030204" pitchFamily="18" charset="0"/>
                                      </a:rPr>
                                      <m:t>𝟏</m:t>
                                    </m:r>
                                    <m:r>
                                      <a:rPr lang="en-US" sz="1800" b="1" i="1" smtClean="0">
                                        <a:latin typeface="Cambria Math" panose="02040503050406030204" pitchFamily="18" charset="0"/>
                                      </a:rPr>
                                      <m:t>   </m:t>
                                    </m:r>
                                    <m:r>
                                      <a:rPr lang="en-US" sz="1800" b="1" i="1" smtClean="0">
                                        <a:latin typeface="Cambria Math" panose="02040503050406030204" pitchFamily="18" charset="0"/>
                                      </a:rPr>
                                      <m:t>𝟓</m:t>
                                    </m:r>
                                  </m:e>
                                </m:d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2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="" xmlns:a16="http://schemas.microsoft.com/office/drawing/2014/main" val="1496038681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d>
                                  <m:dPr>
                                    <m:begChr m:val="["/>
                                    <m:endChr m:val="["/>
                                    <m:ctrlPr>
                                      <a:rPr lang="en-US" sz="1800" b="1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sz="1800" b="1" i="1" smtClean="0">
                                        <a:latin typeface="Cambria Math" panose="02040503050406030204" pitchFamily="18" charset="0"/>
                                      </a:rPr>
                                      <m:t>𝟓</m:t>
                                    </m:r>
                                    <m:r>
                                      <a:rPr lang="en-US" sz="1800" b="1" i="1">
                                        <a:latin typeface="Cambria Math" panose="02040503050406030204" pitchFamily="18" charset="0"/>
                                      </a:rPr>
                                      <m:t>   </m:t>
                                    </m:r>
                                    <m:r>
                                      <a:rPr lang="en-US" sz="1800" b="1" i="1" smtClean="0">
                                        <a:latin typeface="Cambria Math" panose="02040503050406030204" pitchFamily="18" charset="0"/>
                                      </a:rPr>
                                      <m:t>𝟏𝟎</m:t>
                                    </m:r>
                                  </m:e>
                                </m:d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2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="" xmlns:a16="http://schemas.microsoft.com/office/drawing/2014/main" val="3510308546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sz="1800" b="1" dirty="0"/>
                            <a:t/>
                          </a:r>
                          <a14:m>
                            <m:oMath xmlns:m="http://schemas.openxmlformats.org/officeDocument/2006/math">
                              <m:d>
                                <m:dPr>
                                  <m:begChr m:val="["/>
                                  <m:endChr m:val="["/>
                                  <m:ctrlPr>
                                    <a:rPr lang="en-US" sz="1800" b="1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1800" b="1" i="1">
                                      <a:latin typeface="Cambria Math" panose="02040503050406030204" pitchFamily="18" charset="0"/>
                                    </a:rPr>
                                    <m:t>𝟏</m:t>
                                  </m:r>
                                  <m:r>
                                    <a:rPr lang="en-US" sz="1800" b="1" i="1" smtClean="0">
                                      <a:latin typeface="Cambria Math" panose="02040503050406030204" pitchFamily="18" charset="0"/>
                                    </a:rPr>
                                    <m:t>𝟎</m:t>
                                  </m:r>
                                  <m:r>
                                    <a:rPr lang="en-US" sz="1800" b="1" i="1">
                                      <a:latin typeface="Cambria Math" panose="02040503050406030204" pitchFamily="18" charset="0"/>
                                    </a:rPr>
                                    <m:t>   </m:t>
                                  </m:r>
                                  <m:r>
                                    <a:rPr lang="en-US" sz="1800" b="1" i="1" smtClean="0">
                                      <a:latin typeface="Cambria Math" panose="02040503050406030204" pitchFamily="18" charset="0"/>
                                    </a:rPr>
                                    <m:t>𝟏</m:t>
                                  </m:r>
                                  <m:r>
                                    <a:rPr lang="en-US" sz="1800" b="1" i="1">
                                      <a:latin typeface="Cambria Math" panose="02040503050406030204" pitchFamily="18" charset="0"/>
                                    </a:rPr>
                                    <m:t>𝟓</m:t>
                                  </m:r>
                                </m:e>
                              </m:d>
                            </m:oMath>
                          </a14:m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4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="" xmlns:a16="http://schemas.microsoft.com/office/drawing/2014/main" val="951487248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d>
                                  <m:dPr>
                                    <m:begChr m:val="["/>
                                    <m:endChr m:val="]"/>
                                    <m:ctrlPr>
                                      <a:rPr lang="en-US" sz="1800" b="1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sz="1800" b="1" i="1">
                                        <a:latin typeface="Cambria Math" panose="02040503050406030204" pitchFamily="18" charset="0"/>
                                      </a:rPr>
                                      <m:t>𝟏</m:t>
                                    </m:r>
                                    <m:r>
                                      <a:rPr lang="en-US" sz="1800" b="1" i="1" smtClean="0">
                                        <a:latin typeface="Cambria Math" panose="02040503050406030204" pitchFamily="18" charset="0"/>
                                      </a:rPr>
                                      <m:t>𝟓</m:t>
                                    </m:r>
                                    <m:r>
                                      <a:rPr lang="en-US" sz="1800" b="1" i="1">
                                        <a:latin typeface="Cambria Math" panose="02040503050406030204" pitchFamily="18" charset="0"/>
                                      </a:rPr>
                                      <m:t>   </m:t>
                                    </m:r>
                                    <m:r>
                                      <a:rPr lang="en-US" sz="1800" b="1" i="1" smtClean="0">
                                        <a:latin typeface="Cambria Math" panose="02040503050406030204" pitchFamily="18" charset="0"/>
                                      </a:rPr>
                                      <m:t>𝟐𝟎</m:t>
                                    </m:r>
                                  </m:e>
                                </m:d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4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="" xmlns:a16="http://schemas.microsoft.com/office/drawing/2014/main" val="3241434752"/>
                      </a:ext>
                    </a:extLst>
                  </a:tr>
                </a:tbl>
              </a:graphicData>
            </a:graphic>
          </p:graphicFrame>
        </mc:Choice>
        <mc:Fallback>
          <p:graphicFrame>
            <p:nvGraphicFramePr>
              <p:cNvPr id="9" name="Table 8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xmlns="" xmlns:a14="http://schemas.microsoft.com/office/drawing/2010/main" val="1860756750"/>
                  </p:ext>
                </p:extLst>
              </p:nvPr>
            </p:nvGraphicFramePr>
            <p:xfrm>
              <a:off x="4774946" y="4880436"/>
              <a:ext cx="2476754" cy="185420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1238377">
                      <a:extLst>
                        <a:ext uri="{9D8B030D-6E8A-4147-A177-3AD203B41FA5}">
                          <a16:colId xmlns:a16="http://schemas.microsoft.com/office/drawing/2014/main" xmlns="" xmlns:a14="http://schemas.microsoft.com/office/drawing/2010/main" val="3009912450"/>
                        </a:ext>
                      </a:extLst>
                    </a:gridCol>
                    <a:gridCol w="1238377">
                      <a:extLst>
                        <a:ext uri="{9D8B030D-6E8A-4147-A177-3AD203B41FA5}">
                          <a16:colId xmlns:a16="http://schemas.microsoft.com/office/drawing/2014/main" xmlns="" xmlns:a14="http://schemas.microsoft.com/office/drawing/2010/main" val="3828746921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Interval</a:t>
                          </a:r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frequency</a:t>
                          </a:r>
                          <a:endParaRPr lang="en-US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xmlns="" xmlns:a14="http://schemas.microsoft.com/office/drawing/2010/main" val="4158136579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490" t="-108197" r="-101471" b="-32459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2</a:t>
                          </a:r>
                          <a:endParaRPr lang="en-US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xmlns="" xmlns:a14="http://schemas.microsoft.com/office/drawing/2010/main" val="1496038681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490" t="-208197" r="-101471" b="-22459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2</a:t>
                          </a:r>
                          <a:endParaRPr lang="en-US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xmlns="" xmlns:a14="http://schemas.microsoft.com/office/drawing/2010/main" val="3510308546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490" t="-308197" r="-101471" b="-12459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4</a:t>
                          </a:r>
                          <a:endParaRPr lang="en-US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xmlns="" xmlns:a14="http://schemas.microsoft.com/office/drawing/2010/main" val="951487248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490" t="-408197" r="-101471" b="-2459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4</a:t>
                          </a:r>
                          <a:endParaRPr lang="en-US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xmlns="" xmlns:a14="http://schemas.microsoft.com/office/drawing/2010/main" val="3241434752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xmlns="" val="1757115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6" grpId="0"/>
      <p:bldP spid="2" grpId="0"/>
      <p:bldP spid="3" grpId="0" build="p"/>
      <p:bldP spid="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Mean, Mode, Median and quartiles of grouped data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4128" y="2286000"/>
            <a:ext cx="4542483" cy="986589"/>
          </a:xfrm>
        </p:spPr>
        <p:txBody>
          <a:bodyPr>
            <a:normAutofit/>
          </a:bodyPr>
          <a:lstStyle/>
          <a:p>
            <a:r>
              <a:rPr lang="en-US" sz="2400" b="1" dirty="0"/>
              <a:t>Frequency Table</a:t>
            </a:r>
            <a:endParaRPr lang="en-US" sz="2400" dirty="0"/>
          </a:p>
          <a:p>
            <a:r>
              <a:rPr lang="en-US" dirty="0"/>
              <a:t>First we construct the frequency table</a:t>
            </a:r>
            <a:endParaRPr lang="en-US" sz="24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Data analysis using SPSS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01B56-DF14-4180-846C-B3B858FBE2EF}" type="slidenum">
              <a:rPr lang="en-US" smtClean="0"/>
              <a:pPr/>
              <a:t>5</a:t>
            </a:fld>
            <a:endParaRPr lang="en-US"/>
          </a:p>
        </p:txBody>
      </p:sp>
      <mc:AlternateContent xmlns:mc="http://schemas.openxmlformats.org/markup-compatibility/2006">
        <mc:Choice xmlns:a14="http://schemas.microsoft.com/office/drawing/2010/main" xmlns="" Requires="a14">
          <p:graphicFrame>
            <p:nvGraphicFramePr>
              <p:cNvPr id="6" name="Table 5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036394464"/>
                  </p:ext>
                </p:extLst>
              </p:nvPr>
            </p:nvGraphicFramePr>
            <p:xfrm>
              <a:off x="5743073" y="2356728"/>
              <a:ext cx="6112040" cy="2140979"/>
            </p:xfrm>
            <a:graphic>
              <a:graphicData uri="http://schemas.openxmlformats.org/drawingml/2006/table">
                <a:tbl>
                  <a:tblPr firstRow="1" firstCol="1" bandRow="1">
                    <a:tableStyleId>{5C22544A-7EE6-4342-B048-85BDC9FD1C3A}</a:tableStyleId>
                  </a:tblPr>
                  <a:tblGrid>
                    <a:gridCol w="1222408">
                      <a:extLst>
                        <a:ext uri="{9D8B030D-6E8A-4147-A177-3AD203B41FA5}">
                          <a16:colId xmlns="" xmlns:a16="http://schemas.microsoft.com/office/drawing/2014/main" val="202867765"/>
                        </a:ext>
                      </a:extLst>
                    </a:gridCol>
                    <a:gridCol w="1222408">
                      <a:extLst>
                        <a:ext uri="{9D8B030D-6E8A-4147-A177-3AD203B41FA5}">
                          <a16:colId xmlns="" xmlns:a16="http://schemas.microsoft.com/office/drawing/2014/main" val="1219344969"/>
                        </a:ext>
                      </a:extLst>
                    </a:gridCol>
                    <a:gridCol w="924026">
                      <a:extLst>
                        <a:ext uri="{9D8B030D-6E8A-4147-A177-3AD203B41FA5}">
                          <a16:colId xmlns="" xmlns:a16="http://schemas.microsoft.com/office/drawing/2014/main" val="1935843278"/>
                        </a:ext>
                      </a:extLst>
                    </a:gridCol>
                    <a:gridCol w="1520790">
                      <a:extLst>
                        <a:ext uri="{9D8B030D-6E8A-4147-A177-3AD203B41FA5}">
                          <a16:colId xmlns="" xmlns:a16="http://schemas.microsoft.com/office/drawing/2014/main" val="2511416203"/>
                        </a:ext>
                      </a:extLst>
                    </a:gridCol>
                    <a:gridCol w="1222408">
                      <a:extLst>
                        <a:ext uri="{9D8B030D-6E8A-4147-A177-3AD203B41FA5}">
                          <a16:colId xmlns="" xmlns:a16="http://schemas.microsoft.com/office/drawing/2014/main" val="88901973"/>
                        </a:ext>
                      </a:extLst>
                    </a:gridCol>
                  </a:tblGrid>
                  <a:tr h="541393"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800">
                              <a:effectLst/>
                            </a:rPr>
                            <a:t>Intervals</a:t>
                          </a:r>
                          <a:endParaRPr lang="en-US" sz="16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sz="1800" i="1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8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  <m:sub>
                                    <m:r>
                                      <a:rPr lang="en-US" sz="18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𝑖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US" sz="16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sz="1800" i="1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8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𝑓</m:t>
                                    </m:r>
                                  </m:e>
                                  <m:sub>
                                    <m:r>
                                      <a:rPr lang="en-US" sz="18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𝑖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US" sz="16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sz="1800" i="1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8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𝐹</m:t>
                                    </m:r>
                                  </m:e>
                                  <m:sub>
                                    <m:r>
                                      <a:rPr lang="en-US" sz="18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𝑖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US" sz="16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800">
                              <a:effectLst/>
                            </a:rPr>
                            <a:t>Relative f</a:t>
                          </a:r>
                          <a:endParaRPr lang="en-US" sz="16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="" xmlns:a16="http://schemas.microsoft.com/office/drawing/2014/main" val="1392389939"/>
                      </a:ext>
                    </a:extLst>
                  </a:tr>
                  <a:tr h="541393"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d>
                                  <m:dPr>
                                    <m:begChr m:val="["/>
                                    <m:endChr m:val="["/>
                                    <m:ctrlPr>
                                      <a:rPr lang="en-US" sz="1800" i="1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sSub>
                                      <m:sSubPr>
                                        <m:ctrlPr>
                                          <a:rPr lang="en-US" sz="1800" i="1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sz="18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  <m:t>𝑙</m:t>
                                        </m:r>
                                      </m:e>
                                      <m:sub>
                                        <m:r>
                                          <a:rPr lang="en-US" sz="18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  <m:t>1</m:t>
                                        </m:r>
                                      </m:sub>
                                    </m:sSub>
                                    <m:r>
                                      <a:rPr lang="en-US" sz="18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   </m:t>
                                    </m:r>
                                    <m:sSub>
                                      <m:sSubPr>
                                        <m:ctrlPr>
                                          <a:rPr lang="en-US" sz="1800" i="1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sz="18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  <m:t>𝑙</m:t>
                                        </m:r>
                                      </m:e>
                                      <m:sub>
                                        <m:r>
                                          <a:rPr lang="en-US" sz="18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  <m:t>2</m:t>
                                        </m:r>
                                      </m:sub>
                                    </m:sSub>
                                  </m:e>
                                </m:d>
                              </m:oMath>
                            </m:oMathPara>
                          </a14:m>
                          <a:endParaRPr lang="en-US" sz="16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="" xmlns:a16="http://schemas.microsoft.com/office/drawing/2014/main" val="4271275869"/>
                      </a:ext>
                    </a:extLst>
                  </a:tr>
                  <a:tr h="541393"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d>
                                  <m:dPr>
                                    <m:begChr m:val="["/>
                                    <m:endChr m:val="["/>
                                    <m:ctrlPr>
                                      <a:rPr lang="en-US" sz="1800" i="1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sSub>
                                      <m:sSubPr>
                                        <m:ctrlPr>
                                          <a:rPr lang="en-US" sz="1800" i="1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sz="18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  <m:t>𝑙</m:t>
                                        </m:r>
                                      </m:e>
                                      <m:sub>
                                        <m:r>
                                          <a:rPr lang="en-US" sz="18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  <m:t>2</m:t>
                                        </m:r>
                                      </m:sub>
                                    </m:sSub>
                                    <m:r>
                                      <a:rPr lang="en-US" sz="18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   </m:t>
                                    </m:r>
                                    <m:sSub>
                                      <m:sSubPr>
                                        <m:ctrlPr>
                                          <a:rPr lang="en-US" sz="1800" i="1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sz="18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  <m:t>𝑙</m:t>
                                        </m:r>
                                      </m:e>
                                      <m:sub>
                                        <m:r>
                                          <a:rPr lang="en-US" sz="18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  <m:t>3</m:t>
                                        </m:r>
                                      </m:sub>
                                    </m:sSub>
                                  </m:e>
                                </m:d>
                              </m:oMath>
                            </m:oMathPara>
                          </a14:m>
                          <a:endParaRPr lang="en-US" sz="16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="" xmlns:a16="http://schemas.microsoft.com/office/drawing/2014/main" val="2199204978"/>
                      </a:ext>
                    </a:extLst>
                  </a:tr>
                  <a:tr h="516800"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800" dirty="0">
                              <a:effectLst/>
                            </a:rPr>
                            <a:t> …</a:t>
                          </a:r>
                          <a:endParaRPr lang="en-US" sz="16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endParaRPr lang="en-US" dirty="0"/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="" xmlns:a16="http://schemas.microsoft.com/office/drawing/2014/main" val="1446385224"/>
                      </a:ext>
                    </a:extLst>
                  </a:tr>
                </a:tbl>
              </a:graphicData>
            </a:graphic>
          </p:graphicFrame>
        </mc:Choice>
        <mc:Fallback>
          <p:graphicFrame>
            <p:nvGraphicFramePr>
              <p:cNvPr id="6" name="Table 5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xmlns="" xmlns:a14="http://schemas.microsoft.com/office/drawing/2010/main" val="1036394464"/>
                  </p:ext>
                </p:extLst>
              </p:nvPr>
            </p:nvGraphicFramePr>
            <p:xfrm>
              <a:off x="5743073" y="2356728"/>
              <a:ext cx="6112040" cy="2140979"/>
            </p:xfrm>
            <a:graphic>
              <a:graphicData uri="http://schemas.openxmlformats.org/drawingml/2006/table">
                <a:tbl>
                  <a:tblPr firstRow="1" firstCol="1" bandRow="1">
                    <a:tableStyleId>{5C22544A-7EE6-4342-B048-85BDC9FD1C3A}</a:tableStyleId>
                  </a:tblPr>
                  <a:tblGrid>
                    <a:gridCol w="1222408">
                      <a:extLst>
                        <a:ext uri="{9D8B030D-6E8A-4147-A177-3AD203B41FA5}">
                          <a16:colId xmlns:a16="http://schemas.microsoft.com/office/drawing/2014/main" xmlns="" xmlns:a14="http://schemas.microsoft.com/office/drawing/2010/main" val="202867765"/>
                        </a:ext>
                      </a:extLst>
                    </a:gridCol>
                    <a:gridCol w="1222408">
                      <a:extLst>
                        <a:ext uri="{9D8B030D-6E8A-4147-A177-3AD203B41FA5}">
                          <a16:colId xmlns:a16="http://schemas.microsoft.com/office/drawing/2014/main" xmlns="" xmlns:a14="http://schemas.microsoft.com/office/drawing/2010/main" val="1219344969"/>
                        </a:ext>
                      </a:extLst>
                    </a:gridCol>
                    <a:gridCol w="924026">
                      <a:extLst>
                        <a:ext uri="{9D8B030D-6E8A-4147-A177-3AD203B41FA5}">
                          <a16:colId xmlns:a16="http://schemas.microsoft.com/office/drawing/2014/main" xmlns="" xmlns:a14="http://schemas.microsoft.com/office/drawing/2010/main" val="1935843278"/>
                        </a:ext>
                      </a:extLst>
                    </a:gridCol>
                    <a:gridCol w="1520790">
                      <a:extLst>
                        <a:ext uri="{9D8B030D-6E8A-4147-A177-3AD203B41FA5}">
                          <a16:colId xmlns:a16="http://schemas.microsoft.com/office/drawing/2014/main" xmlns="" xmlns:a14="http://schemas.microsoft.com/office/drawing/2010/main" val="2511416203"/>
                        </a:ext>
                      </a:extLst>
                    </a:gridCol>
                    <a:gridCol w="1222408">
                      <a:extLst>
                        <a:ext uri="{9D8B030D-6E8A-4147-A177-3AD203B41FA5}">
                          <a16:colId xmlns:a16="http://schemas.microsoft.com/office/drawing/2014/main" xmlns="" xmlns:a14="http://schemas.microsoft.com/office/drawing/2010/main" val="88901973"/>
                        </a:ext>
                      </a:extLst>
                    </a:gridCol>
                  </a:tblGrid>
                  <a:tr h="541393"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800">
                              <a:effectLst/>
                            </a:rPr>
                            <a:t>Intervals</a:t>
                          </a:r>
                          <a:endParaRPr lang="en-US" sz="16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>
                        <a:blipFill>
                          <a:blip r:embed="rId2"/>
                          <a:stretch>
                            <a:fillRect l="-101000" t="-12360" r="-303000" b="-29775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>
                        <a:blipFill>
                          <a:blip r:embed="rId2"/>
                          <a:stretch>
                            <a:fillRect l="-264474" t="-12360" r="-298684" b="-29775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>
                        <a:blipFill>
                          <a:blip r:embed="rId2"/>
                          <a:stretch>
                            <a:fillRect l="-222490" t="-12360" r="-82329" b="-29775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800">
                              <a:effectLst/>
                            </a:rPr>
                            <a:t>Relative f</a:t>
                          </a:r>
                          <a:endParaRPr lang="en-US" sz="16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xmlns="" xmlns:a14="http://schemas.microsoft.com/office/drawing/2010/main" val="1392389939"/>
                      </a:ext>
                    </a:extLst>
                  </a:tr>
                  <a:tr h="541393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>
                        <a:blipFill>
                          <a:blip r:embed="rId2"/>
                          <a:stretch>
                            <a:fillRect l="-498" t="-112360" r="-400995" b="-19775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xmlns="" xmlns:a14="http://schemas.microsoft.com/office/drawing/2010/main" val="4271275869"/>
                      </a:ext>
                    </a:extLst>
                  </a:tr>
                  <a:tr h="541393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>
                        <a:blipFill>
                          <a:blip r:embed="rId2"/>
                          <a:stretch>
                            <a:fillRect l="-498" t="-212360" r="-400995" b="-9775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xmlns="" xmlns:a14="http://schemas.microsoft.com/office/drawing/2010/main" val="2199204978"/>
                      </a:ext>
                    </a:extLst>
                  </a:tr>
                  <a:tr h="516800"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800" dirty="0">
                              <a:effectLst/>
                            </a:rPr>
                            <a:t> </a:t>
                          </a:r>
                          <a:r>
                            <a:rPr lang="en-US" sz="1800" dirty="0" smtClean="0">
                              <a:effectLst/>
                            </a:rPr>
                            <a:t>…</a:t>
                          </a:r>
                          <a:endParaRPr lang="en-US" sz="16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endParaRPr lang="en-US" dirty="0"/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xmlns="" xmlns:a14="http://schemas.microsoft.com/office/drawing/2010/main" val="1446385224"/>
                      </a:ext>
                    </a:extLst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>
        <mc:Choice xmlns:a14="http://schemas.microsoft.com/office/drawing/2010/main" xmlns="" Requires="a14">
          <p:sp>
            <p:nvSpPr>
              <p:cNvPr id="7" name="TextBox 6"/>
              <p:cNvSpPr txBox="1"/>
              <p:nvPr/>
            </p:nvSpPr>
            <p:spPr>
              <a:xfrm>
                <a:off x="1024128" y="3683889"/>
                <a:ext cx="5260992" cy="175432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/>
                  <a:t>where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en-US" dirty="0"/>
                  <a:t>  is the center of the class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en-US" dirty="0"/>
                  <a:t> is the absolute frequency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𝐹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en-US" dirty="0"/>
                  <a:t> is the accumulated frequency :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𝐹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𝐹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+</m:t>
                    </m:r>
                  </m:oMath>
                </a14:m>
                <a:r>
                  <a:rPr lang="en-US" dirty="0"/>
                  <a:t/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en-US" dirty="0"/>
                  <a:t/>
                </a:r>
              </a:p>
              <a:p>
                <a:r>
                  <a:rPr lang="en-US" dirty="0"/>
                  <a:t>n = number of observation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=</m:t>
                    </m:r>
                    <m:nary>
                      <m:naryPr>
                        <m:chr m:val="∑"/>
                        <m:limLoc m:val="undOvr"/>
                        <m:subHide m:val="on"/>
                        <m:supHide m:val="on"/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naryPr>
                      <m:sub/>
                      <m:sup/>
                      <m:e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𝑓</m:t>
                            </m:r>
                          </m:e>
                          <m:sub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</m:e>
                    </m:nary>
                  </m:oMath>
                </a14:m>
                <a:endParaRPr lang="en-US" dirty="0"/>
              </a:p>
              <a:p>
                <a:endParaRPr lang="en-US" dirty="0"/>
              </a:p>
            </p:txBody>
          </p:sp>
        </mc:Choice>
        <mc:Fallback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24128" y="3683889"/>
                <a:ext cx="5260992" cy="1754326"/>
              </a:xfrm>
              <a:prstGeom prst="rect">
                <a:avLst/>
              </a:prstGeom>
              <a:blipFill>
                <a:blip r:embed="rId3"/>
                <a:stretch>
                  <a:fillRect l="-927" t="-1736" b="-2256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graphicFrame>
            <p:nvGraphicFramePr>
              <p:cNvPr id="9" name="Table 8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701674394"/>
                  </p:ext>
                </p:extLst>
              </p:nvPr>
            </p:nvGraphicFramePr>
            <p:xfrm>
              <a:off x="6958573" y="2898121"/>
              <a:ext cx="1222408" cy="1599586"/>
            </p:xfrm>
            <a:graphic>
              <a:graphicData uri="http://schemas.openxmlformats.org/drawingml/2006/table">
                <a:tbl>
                  <a:tblPr firstRow="1" firstCol="1" bandRow="1">
                    <a:tableStyleId>{2D5ABB26-0587-4C30-8999-92F81FD0307C}</a:tableStyleId>
                  </a:tblPr>
                  <a:tblGrid>
                    <a:gridCol w="1222408">
                      <a:extLst>
                        <a:ext uri="{9D8B030D-6E8A-4147-A177-3AD203B41FA5}">
                          <a16:colId xmlns="" xmlns:a16="http://schemas.microsoft.com/office/drawing/2014/main" val="1682361404"/>
                        </a:ext>
                      </a:extLst>
                    </a:gridCol>
                  </a:tblGrid>
                  <a:tr h="541393"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800">
                                    <a:effectLst/>
                                    <a:latin typeface="Cambria Math" panose="02040503050406030204" pitchFamily="18" charset="0"/>
                                  </a:rPr>
                                  <m:t>(</m:t>
                                </m:r>
                                <m:sSub>
                                  <m:sSubPr>
                                    <m:ctrlPr>
                                      <a:rPr lang="en-US" sz="1800" i="1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8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𝑙</m:t>
                                    </m:r>
                                  </m:e>
                                  <m:sub>
                                    <m:r>
                                      <a:rPr lang="en-US" sz="18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sub>
                                </m:sSub>
                                <m:r>
                                  <a:rPr lang="en-US" sz="1800">
                                    <a:effectLst/>
                                    <a:latin typeface="Cambria Math" panose="02040503050406030204" pitchFamily="18" charset="0"/>
                                  </a:rPr>
                                  <m:t>+</m:t>
                                </m:r>
                                <m:sSub>
                                  <m:sSubPr>
                                    <m:ctrlPr>
                                      <a:rPr lang="en-US" sz="1800" i="1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8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𝑙</m:t>
                                    </m:r>
                                  </m:e>
                                  <m:sub>
                                    <m:r>
                                      <a:rPr lang="en-US" sz="18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b>
                                </m:sSub>
                                <m:r>
                                  <a:rPr lang="en-US" sz="1800">
                                    <a:effectLst/>
                                    <a:latin typeface="Cambria Math" panose="02040503050406030204" pitchFamily="18" charset="0"/>
                                  </a:rPr>
                                  <m:t>)/</m:t>
                                </m:r>
                                <m:r>
                                  <a:rPr lang="en-US" sz="1800">
                                    <a:effectLst/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oMath>
                            </m:oMathPara>
                          </a14:m>
                          <a:endParaRPr lang="en-US" sz="16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="" xmlns:a16="http://schemas.microsoft.com/office/drawing/2014/main" val="3119808757"/>
                      </a:ext>
                    </a:extLst>
                  </a:tr>
                  <a:tr h="541393"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800">
                                    <a:effectLst/>
                                    <a:latin typeface="Cambria Math" panose="02040503050406030204" pitchFamily="18" charset="0"/>
                                  </a:rPr>
                                  <m:t>(</m:t>
                                </m:r>
                                <m:sSub>
                                  <m:sSubPr>
                                    <m:ctrlPr>
                                      <a:rPr lang="en-US" sz="1800" i="1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8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𝑙</m:t>
                                    </m:r>
                                  </m:e>
                                  <m:sub>
                                    <m:r>
                                      <a:rPr lang="en-US" sz="18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b>
                                </m:sSub>
                                <m:r>
                                  <a:rPr lang="en-US" sz="1800">
                                    <a:effectLst/>
                                    <a:latin typeface="Cambria Math" panose="02040503050406030204" pitchFamily="18" charset="0"/>
                                  </a:rPr>
                                  <m:t>+</m:t>
                                </m:r>
                                <m:sSub>
                                  <m:sSubPr>
                                    <m:ctrlPr>
                                      <a:rPr lang="en-US" sz="1800" i="1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8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𝑙</m:t>
                                    </m:r>
                                  </m:e>
                                  <m:sub>
                                    <m:r>
                                      <a:rPr lang="en-US" sz="18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3</m:t>
                                    </m:r>
                                  </m:sub>
                                </m:sSub>
                                <m:r>
                                  <a:rPr lang="en-US" sz="1800">
                                    <a:effectLst/>
                                    <a:latin typeface="Cambria Math" panose="02040503050406030204" pitchFamily="18" charset="0"/>
                                  </a:rPr>
                                  <m:t>)/</m:t>
                                </m:r>
                                <m:r>
                                  <a:rPr lang="en-US" sz="1800">
                                    <a:effectLst/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oMath>
                            </m:oMathPara>
                          </a14:m>
                          <a:endParaRPr lang="en-US" sz="16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="" xmlns:a16="http://schemas.microsoft.com/office/drawing/2014/main" val="2080771762"/>
                      </a:ext>
                    </a:extLst>
                  </a:tr>
                  <a:tr h="516800"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800" dirty="0">
                              <a:effectLst/>
                            </a:rPr>
                            <a:t> …</a:t>
                          </a:r>
                          <a:endParaRPr lang="en-US" sz="16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="" xmlns:a16="http://schemas.microsoft.com/office/drawing/2014/main" val="2944375186"/>
                      </a:ext>
                    </a:extLst>
                  </a:tr>
                </a:tbl>
              </a:graphicData>
            </a:graphic>
          </p:graphicFrame>
        </mc:Choice>
        <mc:Fallback>
          <p:graphicFrame>
            <p:nvGraphicFramePr>
              <p:cNvPr id="9" name="Table 8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xmlns="" xmlns:a14="http://schemas.microsoft.com/office/drawing/2010/main" val="3701674394"/>
                  </p:ext>
                </p:extLst>
              </p:nvPr>
            </p:nvGraphicFramePr>
            <p:xfrm>
              <a:off x="6958573" y="2898121"/>
              <a:ext cx="1222408" cy="1599586"/>
            </p:xfrm>
            <a:graphic>
              <a:graphicData uri="http://schemas.openxmlformats.org/drawingml/2006/table">
                <a:tbl>
                  <a:tblPr firstRow="1" firstCol="1" bandRow="1">
                    <a:tableStyleId>{2D5ABB26-0587-4C30-8999-92F81FD0307C}</a:tableStyleId>
                  </a:tblPr>
                  <a:tblGrid>
                    <a:gridCol w="1222408">
                      <a:extLst>
                        <a:ext uri="{9D8B030D-6E8A-4147-A177-3AD203B41FA5}">
                          <a16:colId xmlns:a16="http://schemas.microsoft.com/office/drawing/2014/main" xmlns="" xmlns:a14="http://schemas.microsoft.com/office/drawing/2010/main" val="1682361404"/>
                        </a:ext>
                      </a:extLst>
                    </a:gridCol>
                  </a:tblGrid>
                  <a:tr h="541393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>
                        <a:blipFill>
                          <a:blip r:embed="rId4"/>
                          <a:stretch>
                            <a:fillRect b="-195506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xmlns="" xmlns:a14="http://schemas.microsoft.com/office/drawing/2010/main" val="3119808757"/>
                      </a:ext>
                    </a:extLst>
                  </a:tr>
                  <a:tr h="541393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>
                        <a:blipFill>
                          <a:blip r:embed="rId4"/>
                          <a:stretch>
                            <a:fillRect t="-100000" b="-95506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xmlns="" xmlns:a14="http://schemas.microsoft.com/office/drawing/2010/main" val="2080771762"/>
                      </a:ext>
                    </a:extLst>
                  </a:tr>
                  <a:tr h="516800"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800" dirty="0">
                              <a:effectLst/>
                            </a:rPr>
                            <a:t> </a:t>
                          </a:r>
                          <a:r>
                            <a:rPr lang="en-US" sz="1800" dirty="0" smtClean="0">
                              <a:effectLst/>
                            </a:rPr>
                            <a:t>…</a:t>
                          </a:r>
                          <a:endParaRPr lang="en-US" sz="16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xmlns="" xmlns:a14="http://schemas.microsoft.com/office/drawing/2010/main" val="2944375186"/>
                      </a:ext>
                    </a:extLst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>
        <mc:Choice xmlns:a14="http://schemas.microsoft.com/office/drawing/2010/main" xmlns="" Requires="a14">
          <p:graphicFrame>
            <p:nvGraphicFramePr>
              <p:cNvPr id="10" name="Table 9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828164459"/>
                  </p:ext>
                </p:extLst>
              </p:nvPr>
            </p:nvGraphicFramePr>
            <p:xfrm>
              <a:off x="8186394" y="2898121"/>
              <a:ext cx="924026" cy="1599586"/>
            </p:xfrm>
            <a:graphic>
              <a:graphicData uri="http://schemas.openxmlformats.org/drawingml/2006/table">
                <a:tbl>
                  <a:tblPr firstRow="1" firstCol="1" bandRow="1">
                    <a:tableStyleId>{2D5ABB26-0587-4C30-8999-92F81FD0307C}</a:tableStyleId>
                  </a:tblPr>
                  <a:tblGrid>
                    <a:gridCol w="924026">
                      <a:extLst>
                        <a:ext uri="{9D8B030D-6E8A-4147-A177-3AD203B41FA5}">
                          <a16:colId xmlns="" xmlns:a16="http://schemas.microsoft.com/office/drawing/2014/main" val="3583570750"/>
                        </a:ext>
                      </a:extLst>
                    </a:gridCol>
                  </a:tblGrid>
                  <a:tr h="541393"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sz="1800" i="1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8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𝑓</m:t>
                                    </m:r>
                                  </m:e>
                                  <m:sub>
                                    <m:r>
                                      <a:rPr lang="en-US" sz="18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US" sz="16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="" xmlns:a16="http://schemas.microsoft.com/office/drawing/2014/main" val="2647873082"/>
                      </a:ext>
                    </a:extLst>
                  </a:tr>
                  <a:tr h="541393"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sz="1800" i="1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8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𝑓</m:t>
                                    </m:r>
                                  </m:e>
                                  <m:sub>
                                    <m:r>
                                      <a:rPr lang="en-US" sz="18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US" sz="16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="" xmlns:a16="http://schemas.microsoft.com/office/drawing/2014/main" val="4192525550"/>
                      </a:ext>
                    </a:extLst>
                  </a:tr>
                  <a:tr h="516800"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800" dirty="0">
                              <a:effectLst/>
                            </a:rPr>
                            <a:t> …</a:t>
                          </a:r>
                          <a:endParaRPr lang="en-US" sz="16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="" xmlns:a16="http://schemas.microsoft.com/office/drawing/2014/main" val="3589444150"/>
                      </a:ext>
                    </a:extLst>
                  </a:tr>
                </a:tbl>
              </a:graphicData>
            </a:graphic>
          </p:graphicFrame>
        </mc:Choice>
        <mc:Fallback>
          <p:graphicFrame>
            <p:nvGraphicFramePr>
              <p:cNvPr id="10" name="Table 9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xmlns="" xmlns:a14="http://schemas.microsoft.com/office/drawing/2010/main" val="2828164459"/>
                  </p:ext>
                </p:extLst>
              </p:nvPr>
            </p:nvGraphicFramePr>
            <p:xfrm>
              <a:off x="8186394" y="2898121"/>
              <a:ext cx="924026" cy="1599586"/>
            </p:xfrm>
            <a:graphic>
              <a:graphicData uri="http://schemas.openxmlformats.org/drawingml/2006/table">
                <a:tbl>
                  <a:tblPr firstRow="1" firstCol="1" bandRow="1">
                    <a:tableStyleId>{2D5ABB26-0587-4C30-8999-92F81FD0307C}</a:tableStyleId>
                  </a:tblPr>
                  <a:tblGrid>
                    <a:gridCol w="924026">
                      <a:extLst>
                        <a:ext uri="{9D8B030D-6E8A-4147-A177-3AD203B41FA5}">
                          <a16:colId xmlns:a16="http://schemas.microsoft.com/office/drawing/2014/main" xmlns="" xmlns:a14="http://schemas.microsoft.com/office/drawing/2010/main" val="3583570750"/>
                        </a:ext>
                      </a:extLst>
                    </a:gridCol>
                  </a:tblGrid>
                  <a:tr h="541393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>
                        <a:blipFill>
                          <a:blip r:embed="rId5"/>
                          <a:stretch>
                            <a:fillRect b="-195506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xmlns="" xmlns:a14="http://schemas.microsoft.com/office/drawing/2010/main" val="2647873082"/>
                      </a:ext>
                    </a:extLst>
                  </a:tr>
                  <a:tr h="541393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>
                        <a:blipFill>
                          <a:blip r:embed="rId5"/>
                          <a:stretch>
                            <a:fillRect t="-100000" b="-95506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xmlns="" xmlns:a14="http://schemas.microsoft.com/office/drawing/2010/main" val="4192525550"/>
                      </a:ext>
                    </a:extLst>
                  </a:tr>
                  <a:tr h="516800"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800" dirty="0">
                              <a:effectLst/>
                            </a:rPr>
                            <a:t> </a:t>
                          </a:r>
                          <a:r>
                            <a:rPr lang="en-US" sz="1800" dirty="0" smtClean="0">
                              <a:effectLst/>
                            </a:rPr>
                            <a:t>…</a:t>
                          </a:r>
                          <a:endParaRPr lang="en-US" sz="16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xmlns="" xmlns:a14="http://schemas.microsoft.com/office/drawing/2010/main" val="3589444150"/>
                      </a:ext>
                    </a:extLst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>
        <mc:Choice xmlns:a14="http://schemas.microsoft.com/office/drawing/2010/main" xmlns="" Requires="a14">
          <p:graphicFrame>
            <p:nvGraphicFramePr>
              <p:cNvPr id="11" name="Table 10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405896"/>
                  </p:ext>
                </p:extLst>
              </p:nvPr>
            </p:nvGraphicFramePr>
            <p:xfrm>
              <a:off x="9110420" y="2898121"/>
              <a:ext cx="1520790" cy="1599586"/>
            </p:xfrm>
            <a:graphic>
              <a:graphicData uri="http://schemas.openxmlformats.org/drawingml/2006/table">
                <a:tbl>
                  <a:tblPr firstRow="1" firstCol="1" bandRow="1">
                    <a:tableStyleId>{2D5ABB26-0587-4C30-8999-92F81FD0307C}</a:tableStyleId>
                  </a:tblPr>
                  <a:tblGrid>
                    <a:gridCol w="1520790">
                      <a:extLst>
                        <a:ext uri="{9D8B030D-6E8A-4147-A177-3AD203B41FA5}">
                          <a16:colId xmlns="" xmlns:a16="http://schemas.microsoft.com/office/drawing/2014/main" val="4050134896"/>
                        </a:ext>
                      </a:extLst>
                    </a:gridCol>
                  </a:tblGrid>
                  <a:tr h="541393"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sz="1800" i="1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8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𝐹</m:t>
                                    </m:r>
                                  </m:e>
                                  <m:sub>
                                    <m:r>
                                      <a:rPr lang="en-US" sz="18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sub>
                                </m:sSub>
                                <m:r>
                                  <a:rPr lang="en-US" sz="1800">
                                    <a:effectLst/>
                                    <a:latin typeface="Cambria Math" panose="02040503050406030204" pitchFamily="18" charset="0"/>
                                  </a:rPr>
                                  <m:t>= </m:t>
                                </m:r>
                                <m:sSub>
                                  <m:sSubPr>
                                    <m:ctrlPr>
                                      <a:rPr lang="en-US" sz="1800" i="1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8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𝑓</m:t>
                                    </m:r>
                                  </m:e>
                                  <m:sub>
                                    <m:r>
                                      <a:rPr lang="en-US" sz="18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US" sz="16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="" xmlns:a16="http://schemas.microsoft.com/office/drawing/2014/main" val="233656169"/>
                      </a:ext>
                    </a:extLst>
                  </a:tr>
                  <a:tr h="541393"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sz="1800" i="1" smtClean="0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8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𝐹</m:t>
                                    </m:r>
                                  </m:e>
                                  <m:sub>
                                    <m:r>
                                      <a:rPr lang="en-US" sz="1800" b="0" i="0" smtClean="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b>
                                </m:sSub>
                                <m:r>
                                  <a:rPr lang="en-US" sz="1800">
                                    <a:effectLst/>
                                    <a:latin typeface="Cambria Math" panose="02040503050406030204" pitchFamily="18" charset="0"/>
                                  </a:rPr>
                                  <m:t>= </m:t>
                                </m:r>
                                <m:sSub>
                                  <m:sSubPr>
                                    <m:ctrlPr>
                                      <a:rPr lang="en-US" sz="1800" i="1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800" b="0" i="1" smtClean="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𝐹</m:t>
                                    </m:r>
                                  </m:e>
                                  <m:sub>
                                    <m:r>
                                      <a:rPr lang="en-US" sz="18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sub>
                                </m:sSub>
                                <m:r>
                                  <a:rPr lang="en-US" sz="1800">
                                    <a:effectLst/>
                                    <a:latin typeface="Cambria Math" panose="02040503050406030204" pitchFamily="18" charset="0"/>
                                  </a:rPr>
                                  <m:t>+</m:t>
                                </m:r>
                                <m:sSub>
                                  <m:sSubPr>
                                    <m:ctrlPr>
                                      <a:rPr lang="en-US" sz="1800" i="1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8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𝑓</m:t>
                                    </m:r>
                                  </m:e>
                                  <m:sub>
                                    <m:r>
                                      <a:rPr lang="en-US" sz="18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US" sz="16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="" xmlns:a16="http://schemas.microsoft.com/office/drawing/2014/main" val="4014311066"/>
                      </a:ext>
                    </a:extLst>
                  </a:tr>
                  <a:tr h="516800"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800" dirty="0">
                              <a:effectLst/>
                            </a:rPr>
                            <a:t> …</a:t>
                          </a:r>
                          <a:endParaRPr lang="en-US" sz="16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="" xmlns:a16="http://schemas.microsoft.com/office/drawing/2014/main" val="1653022253"/>
                      </a:ext>
                    </a:extLst>
                  </a:tr>
                </a:tbl>
              </a:graphicData>
            </a:graphic>
          </p:graphicFrame>
        </mc:Choice>
        <mc:Fallback>
          <p:graphicFrame>
            <p:nvGraphicFramePr>
              <p:cNvPr id="11" name="Table 10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xmlns="" xmlns:a14="http://schemas.microsoft.com/office/drawing/2010/main" val="405896"/>
                  </p:ext>
                </p:extLst>
              </p:nvPr>
            </p:nvGraphicFramePr>
            <p:xfrm>
              <a:off x="9110420" y="2898121"/>
              <a:ext cx="1520790" cy="1599586"/>
            </p:xfrm>
            <a:graphic>
              <a:graphicData uri="http://schemas.openxmlformats.org/drawingml/2006/table">
                <a:tbl>
                  <a:tblPr firstRow="1" firstCol="1" bandRow="1">
                    <a:tableStyleId>{2D5ABB26-0587-4C30-8999-92F81FD0307C}</a:tableStyleId>
                  </a:tblPr>
                  <a:tblGrid>
                    <a:gridCol w="1520790">
                      <a:extLst>
                        <a:ext uri="{9D8B030D-6E8A-4147-A177-3AD203B41FA5}">
                          <a16:colId xmlns:a16="http://schemas.microsoft.com/office/drawing/2014/main" xmlns="" xmlns:a14="http://schemas.microsoft.com/office/drawing/2010/main" val="4050134896"/>
                        </a:ext>
                      </a:extLst>
                    </a:gridCol>
                  </a:tblGrid>
                  <a:tr h="541393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>
                        <a:blipFill>
                          <a:blip r:embed="rId6"/>
                          <a:stretch>
                            <a:fillRect b="-195506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xmlns="" xmlns:a14="http://schemas.microsoft.com/office/drawing/2010/main" val="233656169"/>
                      </a:ext>
                    </a:extLst>
                  </a:tr>
                  <a:tr h="541393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>
                        <a:blipFill>
                          <a:blip r:embed="rId6"/>
                          <a:stretch>
                            <a:fillRect t="-100000" b="-95506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xmlns="" xmlns:a14="http://schemas.microsoft.com/office/drawing/2010/main" val="4014311066"/>
                      </a:ext>
                    </a:extLst>
                  </a:tr>
                  <a:tr h="516800"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800" dirty="0">
                              <a:effectLst/>
                            </a:rPr>
                            <a:t> </a:t>
                          </a:r>
                          <a:r>
                            <a:rPr lang="en-US" sz="1800" dirty="0" smtClean="0">
                              <a:effectLst/>
                            </a:rPr>
                            <a:t>…</a:t>
                          </a:r>
                          <a:endParaRPr lang="en-US" sz="16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xmlns="" xmlns:a14="http://schemas.microsoft.com/office/drawing/2010/main" val="1653022253"/>
                      </a:ext>
                    </a:extLst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>
        <mc:Choice xmlns:a14="http://schemas.microsoft.com/office/drawing/2010/main" xmlns="" Requires="a14">
          <p:graphicFrame>
            <p:nvGraphicFramePr>
              <p:cNvPr id="12" name="Table 11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117328051"/>
                  </p:ext>
                </p:extLst>
              </p:nvPr>
            </p:nvGraphicFramePr>
            <p:xfrm>
              <a:off x="10635412" y="2898121"/>
              <a:ext cx="1222408" cy="1599586"/>
            </p:xfrm>
            <a:graphic>
              <a:graphicData uri="http://schemas.openxmlformats.org/drawingml/2006/table">
                <a:tbl>
                  <a:tblPr firstRow="1" firstCol="1" bandRow="1">
                    <a:tableStyleId>{2D5ABB26-0587-4C30-8999-92F81FD0307C}</a:tableStyleId>
                  </a:tblPr>
                  <a:tblGrid>
                    <a:gridCol w="1222408">
                      <a:extLst>
                        <a:ext uri="{9D8B030D-6E8A-4147-A177-3AD203B41FA5}">
                          <a16:colId xmlns="" xmlns:a16="http://schemas.microsoft.com/office/drawing/2014/main" val="538708593"/>
                        </a:ext>
                      </a:extLst>
                    </a:gridCol>
                  </a:tblGrid>
                  <a:tr h="541393"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sz="1800" i="1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8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𝑓</m:t>
                                    </m:r>
                                  </m:e>
                                  <m:sub>
                                    <m:r>
                                      <a:rPr lang="en-US" sz="18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sub>
                                </m:sSub>
                                <m:r>
                                  <a:rPr lang="en-US" sz="1800">
                                    <a:effectLst/>
                                    <a:latin typeface="Cambria Math" panose="02040503050406030204" pitchFamily="18" charset="0"/>
                                  </a:rPr>
                                  <m:t>/</m:t>
                                </m:r>
                                <m:r>
                                  <a:rPr lang="en-US" sz="1800">
                                    <a:effectLst/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</m:oMath>
                            </m:oMathPara>
                          </a14:m>
                          <a:endParaRPr lang="en-US" sz="16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="" xmlns:a16="http://schemas.microsoft.com/office/drawing/2014/main" val="2443031456"/>
                      </a:ext>
                    </a:extLst>
                  </a:tr>
                  <a:tr h="541393"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sz="1800" i="1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8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𝑓</m:t>
                                    </m:r>
                                  </m:e>
                                  <m:sub>
                                    <m:r>
                                      <a:rPr lang="en-US" sz="18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b>
                                </m:sSub>
                                <m:r>
                                  <a:rPr lang="en-US" sz="1800">
                                    <a:effectLst/>
                                    <a:latin typeface="Cambria Math" panose="02040503050406030204" pitchFamily="18" charset="0"/>
                                  </a:rPr>
                                  <m:t>/</m:t>
                                </m:r>
                                <m:r>
                                  <a:rPr lang="en-US" sz="1800">
                                    <a:effectLst/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</m:oMath>
                            </m:oMathPara>
                          </a14:m>
                          <a:endParaRPr lang="en-US" sz="16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="" xmlns:a16="http://schemas.microsoft.com/office/drawing/2014/main" val="1097233529"/>
                      </a:ext>
                    </a:extLst>
                  </a:tr>
                  <a:tr h="516800"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800" dirty="0">
                              <a:effectLst/>
                            </a:rPr>
                            <a:t> …</a:t>
                          </a:r>
                          <a:endParaRPr lang="en-US" sz="16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="" xmlns:a16="http://schemas.microsoft.com/office/drawing/2014/main" val="1036975058"/>
                      </a:ext>
                    </a:extLst>
                  </a:tr>
                </a:tbl>
              </a:graphicData>
            </a:graphic>
          </p:graphicFrame>
        </mc:Choice>
        <mc:Fallback>
          <p:graphicFrame>
            <p:nvGraphicFramePr>
              <p:cNvPr id="12" name="Table 11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xmlns="" xmlns:a14="http://schemas.microsoft.com/office/drawing/2010/main" val="1117328051"/>
                  </p:ext>
                </p:extLst>
              </p:nvPr>
            </p:nvGraphicFramePr>
            <p:xfrm>
              <a:off x="10635412" y="2898121"/>
              <a:ext cx="1222408" cy="1599586"/>
            </p:xfrm>
            <a:graphic>
              <a:graphicData uri="http://schemas.openxmlformats.org/drawingml/2006/table">
                <a:tbl>
                  <a:tblPr firstRow="1" firstCol="1" bandRow="1">
                    <a:tableStyleId>{2D5ABB26-0587-4C30-8999-92F81FD0307C}</a:tableStyleId>
                  </a:tblPr>
                  <a:tblGrid>
                    <a:gridCol w="1222408">
                      <a:extLst>
                        <a:ext uri="{9D8B030D-6E8A-4147-A177-3AD203B41FA5}">
                          <a16:colId xmlns:a16="http://schemas.microsoft.com/office/drawing/2014/main" xmlns="" xmlns:a14="http://schemas.microsoft.com/office/drawing/2010/main" val="538708593"/>
                        </a:ext>
                      </a:extLst>
                    </a:gridCol>
                  </a:tblGrid>
                  <a:tr h="541393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>
                        <a:blipFill>
                          <a:blip r:embed="rId7"/>
                          <a:stretch>
                            <a:fillRect b="-195506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xmlns="" xmlns:a14="http://schemas.microsoft.com/office/drawing/2010/main" val="2443031456"/>
                      </a:ext>
                    </a:extLst>
                  </a:tr>
                  <a:tr h="541393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>
                        <a:blipFill>
                          <a:blip r:embed="rId7"/>
                          <a:stretch>
                            <a:fillRect t="-100000" b="-95506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xmlns="" xmlns:a14="http://schemas.microsoft.com/office/drawing/2010/main" val="1097233529"/>
                      </a:ext>
                    </a:extLst>
                  </a:tr>
                  <a:tr h="516800"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800" dirty="0">
                              <a:effectLst/>
                            </a:rPr>
                            <a:t> </a:t>
                          </a:r>
                          <a:r>
                            <a:rPr lang="en-US" sz="1800" dirty="0" smtClean="0">
                              <a:effectLst/>
                            </a:rPr>
                            <a:t>…</a:t>
                          </a:r>
                          <a:endParaRPr lang="en-US" sz="16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xmlns="" xmlns:a14="http://schemas.microsoft.com/office/drawing/2010/main" val="1036975058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xmlns="" val="27203785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  <p:bldP spid="7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Mean, Mode, Median and quartiles of grouped data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4128" y="2286000"/>
            <a:ext cx="4542483" cy="986589"/>
          </a:xfrm>
        </p:spPr>
        <p:txBody>
          <a:bodyPr>
            <a:normAutofit/>
          </a:bodyPr>
          <a:lstStyle/>
          <a:p>
            <a:r>
              <a:rPr lang="en-US" sz="3000" b="1" dirty="0">
                <a:solidFill>
                  <a:srgbClr val="00B050"/>
                </a:solidFill>
              </a:rPr>
              <a:t>Estimated mean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Data analysis using SPSS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01B56-DF14-4180-846C-B3B858FBE2EF}" type="slidenum">
              <a:rPr lang="en-US" smtClean="0"/>
              <a:pPr/>
              <a:t>6</a:t>
            </a:fld>
            <a:endParaRPr lang="en-US"/>
          </a:p>
        </p:txBody>
      </p:sp>
      <mc:AlternateContent xmlns:mc="http://schemas.openxmlformats.org/markup-compatibility/2006">
        <mc:Choice xmlns:a14="http://schemas.microsoft.com/office/drawing/2010/main" xmlns="" Requires="a14">
          <p:graphicFrame>
            <p:nvGraphicFramePr>
              <p:cNvPr id="6" name="Table 5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662722304"/>
                  </p:ext>
                </p:extLst>
              </p:nvPr>
            </p:nvGraphicFramePr>
            <p:xfrm>
              <a:off x="5743073" y="2356728"/>
              <a:ext cx="6112040" cy="2140979"/>
            </p:xfrm>
            <a:graphic>
              <a:graphicData uri="http://schemas.openxmlformats.org/drawingml/2006/table">
                <a:tbl>
                  <a:tblPr firstRow="1" firstCol="1" bandRow="1">
                    <a:tableStyleId>{5C22544A-7EE6-4342-B048-85BDC9FD1C3A}</a:tableStyleId>
                  </a:tblPr>
                  <a:tblGrid>
                    <a:gridCol w="1222408">
                      <a:extLst>
                        <a:ext uri="{9D8B030D-6E8A-4147-A177-3AD203B41FA5}">
                          <a16:colId xmlns="" xmlns:a16="http://schemas.microsoft.com/office/drawing/2014/main" val="202867765"/>
                        </a:ext>
                      </a:extLst>
                    </a:gridCol>
                    <a:gridCol w="1222408">
                      <a:extLst>
                        <a:ext uri="{9D8B030D-6E8A-4147-A177-3AD203B41FA5}">
                          <a16:colId xmlns="" xmlns:a16="http://schemas.microsoft.com/office/drawing/2014/main" val="1219344969"/>
                        </a:ext>
                      </a:extLst>
                    </a:gridCol>
                    <a:gridCol w="924026">
                      <a:extLst>
                        <a:ext uri="{9D8B030D-6E8A-4147-A177-3AD203B41FA5}">
                          <a16:colId xmlns="" xmlns:a16="http://schemas.microsoft.com/office/drawing/2014/main" val="1935843278"/>
                        </a:ext>
                      </a:extLst>
                    </a:gridCol>
                    <a:gridCol w="1520790">
                      <a:extLst>
                        <a:ext uri="{9D8B030D-6E8A-4147-A177-3AD203B41FA5}">
                          <a16:colId xmlns="" xmlns:a16="http://schemas.microsoft.com/office/drawing/2014/main" val="2511416203"/>
                        </a:ext>
                      </a:extLst>
                    </a:gridCol>
                    <a:gridCol w="1222408">
                      <a:extLst>
                        <a:ext uri="{9D8B030D-6E8A-4147-A177-3AD203B41FA5}">
                          <a16:colId xmlns="" xmlns:a16="http://schemas.microsoft.com/office/drawing/2014/main" val="88901973"/>
                        </a:ext>
                      </a:extLst>
                    </a:gridCol>
                  </a:tblGrid>
                  <a:tr h="541393"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800">
                              <a:effectLst/>
                            </a:rPr>
                            <a:t>Intervals</a:t>
                          </a:r>
                          <a:endParaRPr lang="en-US" sz="16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sz="1800" i="1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8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  <m:sub>
                                    <m:r>
                                      <a:rPr lang="en-US" sz="18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𝑖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US" sz="16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sz="1800" i="1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8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𝑓</m:t>
                                    </m:r>
                                  </m:e>
                                  <m:sub>
                                    <m:r>
                                      <a:rPr lang="en-US" sz="18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𝑖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US" sz="16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sz="1800" i="1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8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𝐹</m:t>
                                    </m:r>
                                  </m:e>
                                  <m:sub>
                                    <m:r>
                                      <a:rPr lang="en-US" sz="18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𝑖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US" sz="16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800">
                              <a:effectLst/>
                            </a:rPr>
                            <a:t>Relative f</a:t>
                          </a:r>
                          <a:endParaRPr lang="en-US" sz="16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="" xmlns:a16="http://schemas.microsoft.com/office/drawing/2014/main" val="1392389939"/>
                      </a:ext>
                    </a:extLst>
                  </a:tr>
                  <a:tr h="541393"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d>
                                  <m:dPr>
                                    <m:begChr m:val="["/>
                                    <m:endChr m:val="["/>
                                    <m:ctrlPr>
                                      <a:rPr lang="en-US" sz="1800" i="1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sSub>
                                      <m:sSubPr>
                                        <m:ctrlPr>
                                          <a:rPr lang="en-US" sz="1800" i="1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sz="18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  <m:t>𝑙</m:t>
                                        </m:r>
                                      </m:e>
                                      <m:sub>
                                        <m:r>
                                          <a:rPr lang="en-US" sz="18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  <m:t>1</m:t>
                                        </m:r>
                                      </m:sub>
                                    </m:sSub>
                                    <m:r>
                                      <a:rPr lang="en-US" sz="18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   </m:t>
                                    </m:r>
                                    <m:sSub>
                                      <m:sSubPr>
                                        <m:ctrlPr>
                                          <a:rPr lang="en-US" sz="1800" i="1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sz="18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  <m:t>𝑙</m:t>
                                        </m:r>
                                      </m:e>
                                      <m:sub>
                                        <m:r>
                                          <a:rPr lang="en-US" sz="18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  <m:t>2</m:t>
                                        </m:r>
                                      </m:sub>
                                    </m:sSub>
                                  </m:e>
                                </m:d>
                              </m:oMath>
                            </m:oMathPara>
                          </a14:m>
                          <a:endParaRPr lang="en-US" sz="16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800">
                                    <a:effectLst/>
                                    <a:latin typeface="Cambria Math" panose="02040503050406030204" pitchFamily="18" charset="0"/>
                                  </a:rPr>
                                  <m:t>(</m:t>
                                </m:r>
                                <m:sSub>
                                  <m:sSubPr>
                                    <m:ctrlPr>
                                      <a:rPr lang="en-US" sz="1800" i="1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8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𝑙</m:t>
                                    </m:r>
                                  </m:e>
                                  <m:sub>
                                    <m:r>
                                      <a:rPr lang="en-US" sz="18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sub>
                                </m:sSub>
                                <m:r>
                                  <a:rPr lang="en-US" sz="1800">
                                    <a:effectLst/>
                                    <a:latin typeface="Cambria Math" panose="02040503050406030204" pitchFamily="18" charset="0"/>
                                  </a:rPr>
                                  <m:t>+</m:t>
                                </m:r>
                                <m:sSub>
                                  <m:sSubPr>
                                    <m:ctrlPr>
                                      <a:rPr lang="en-US" sz="1800" i="1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8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𝑙</m:t>
                                    </m:r>
                                  </m:e>
                                  <m:sub>
                                    <m:r>
                                      <a:rPr lang="en-US" sz="18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b>
                                </m:sSub>
                                <m:r>
                                  <a:rPr lang="en-US" sz="1800">
                                    <a:effectLst/>
                                    <a:latin typeface="Cambria Math" panose="02040503050406030204" pitchFamily="18" charset="0"/>
                                  </a:rPr>
                                  <m:t>)/</m:t>
                                </m:r>
                                <m:r>
                                  <a:rPr lang="en-US" sz="1800">
                                    <a:effectLst/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oMath>
                            </m:oMathPara>
                          </a14:m>
                          <a:endParaRPr lang="en-US" sz="16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sz="1800" i="1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8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𝑓</m:t>
                                    </m:r>
                                  </m:e>
                                  <m:sub>
                                    <m:r>
                                      <a:rPr lang="en-US" sz="18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US" sz="16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sz="1800" i="1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8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𝐹</m:t>
                                    </m:r>
                                  </m:e>
                                  <m:sub>
                                    <m:r>
                                      <a:rPr lang="en-US" sz="18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sub>
                                </m:sSub>
                                <m:r>
                                  <a:rPr lang="en-US" sz="1800">
                                    <a:effectLst/>
                                    <a:latin typeface="Cambria Math" panose="02040503050406030204" pitchFamily="18" charset="0"/>
                                  </a:rPr>
                                  <m:t>= </m:t>
                                </m:r>
                                <m:sSub>
                                  <m:sSubPr>
                                    <m:ctrlPr>
                                      <a:rPr lang="en-US" sz="1800" i="1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8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𝑓</m:t>
                                    </m:r>
                                  </m:e>
                                  <m:sub>
                                    <m:r>
                                      <a:rPr lang="en-US" sz="18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US" sz="16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sz="1800" i="1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8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𝑓</m:t>
                                    </m:r>
                                  </m:e>
                                  <m:sub>
                                    <m:r>
                                      <a:rPr lang="en-US" sz="18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sub>
                                </m:sSub>
                                <m:r>
                                  <a:rPr lang="en-US" sz="1800">
                                    <a:effectLst/>
                                    <a:latin typeface="Cambria Math" panose="02040503050406030204" pitchFamily="18" charset="0"/>
                                  </a:rPr>
                                  <m:t>/</m:t>
                                </m:r>
                                <m:r>
                                  <a:rPr lang="en-US" sz="1800">
                                    <a:effectLst/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</m:oMath>
                            </m:oMathPara>
                          </a14:m>
                          <a:endParaRPr lang="en-US" sz="16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="" xmlns:a16="http://schemas.microsoft.com/office/drawing/2014/main" val="4271275869"/>
                      </a:ext>
                    </a:extLst>
                  </a:tr>
                  <a:tr h="541393"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d>
                                  <m:dPr>
                                    <m:begChr m:val="["/>
                                    <m:endChr m:val="["/>
                                    <m:ctrlPr>
                                      <a:rPr lang="en-US" sz="1800" i="1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sSub>
                                      <m:sSubPr>
                                        <m:ctrlPr>
                                          <a:rPr lang="en-US" sz="1800" i="1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sz="18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  <m:t>𝑙</m:t>
                                        </m:r>
                                      </m:e>
                                      <m:sub>
                                        <m:r>
                                          <a:rPr lang="en-US" sz="18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  <m:t>2</m:t>
                                        </m:r>
                                      </m:sub>
                                    </m:sSub>
                                    <m:r>
                                      <a:rPr lang="en-US" sz="18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   </m:t>
                                    </m:r>
                                    <m:sSub>
                                      <m:sSubPr>
                                        <m:ctrlPr>
                                          <a:rPr lang="en-US" sz="1800" i="1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sz="18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  <m:t>𝑙</m:t>
                                        </m:r>
                                      </m:e>
                                      <m:sub>
                                        <m:r>
                                          <a:rPr lang="en-US" sz="18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  <m:t>3</m:t>
                                        </m:r>
                                      </m:sub>
                                    </m:sSub>
                                  </m:e>
                                </m:d>
                              </m:oMath>
                            </m:oMathPara>
                          </a14:m>
                          <a:endParaRPr lang="en-US" sz="16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800">
                                    <a:effectLst/>
                                    <a:latin typeface="Cambria Math" panose="02040503050406030204" pitchFamily="18" charset="0"/>
                                  </a:rPr>
                                  <m:t>(</m:t>
                                </m:r>
                                <m:sSub>
                                  <m:sSubPr>
                                    <m:ctrlPr>
                                      <a:rPr lang="en-US" sz="1800" i="1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8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𝑙</m:t>
                                    </m:r>
                                  </m:e>
                                  <m:sub>
                                    <m:r>
                                      <a:rPr lang="en-US" sz="18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b>
                                </m:sSub>
                                <m:r>
                                  <a:rPr lang="en-US" sz="1800">
                                    <a:effectLst/>
                                    <a:latin typeface="Cambria Math" panose="02040503050406030204" pitchFamily="18" charset="0"/>
                                  </a:rPr>
                                  <m:t>+</m:t>
                                </m:r>
                                <m:sSub>
                                  <m:sSubPr>
                                    <m:ctrlPr>
                                      <a:rPr lang="en-US" sz="1800" i="1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8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𝑙</m:t>
                                    </m:r>
                                  </m:e>
                                  <m:sub>
                                    <m:r>
                                      <a:rPr lang="en-US" sz="18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3</m:t>
                                    </m:r>
                                  </m:sub>
                                </m:sSub>
                                <m:r>
                                  <a:rPr lang="en-US" sz="1800">
                                    <a:effectLst/>
                                    <a:latin typeface="Cambria Math" panose="02040503050406030204" pitchFamily="18" charset="0"/>
                                  </a:rPr>
                                  <m:t>)/</m:t>
                                </m:r>
                                <m:r>
                                  <a:rPr lang="en-US" sz="1800">
                                    <a:effectLst/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oMath>
                            </m:oMathPara>
                          </a14:m>
                          <a:endParaRPr lang="en-US" sz="16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sz="1800" i="1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8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𝑓</m:t>
                                    </m:r>
                                  </m:e>
                                  <m:sub>
                                    <m:r>
                                      <a:rPr lang="en-US" sz="18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US" sz="16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sz="1800" i="1" smtClean="0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8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𝐹</m:t>
                                    </m:r>
                                  </m:e>
                                  <m:sub>
                                    <m:r>
                                      <a:rPr lang="en-US" sz="1800" b="0" i="0" smtClean="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b>
                                </m:sSub>
                                <m:r>
                                  <a:rPr lang="en-US" sz="1800">
                                    <a:effectLst/>
                                    <a:latin typeface="Cambria Math" panose="02040503050406030204" pitchFamily="18" charset="0"/>
                                  </a:rPr>
                                  <m:t>= </m:t>
                                </m:r>
                                <m:sSub>
                                  <m:sSubPr>
                                    <m:ctrlPr>
                                      <a:rPr lang="en-US" sz="1800" i="1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800" b="0" i="1" smtClean="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𝐹</m:t>
                                    </m:r>
                                  </m:e>
                                  <m:sub>
                                    <m:r>
                                      <a:rPr lang="en-US" sz="18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sub>
                                </m:sSub>
                                <m:r>
                                  <a:rPr lang="en-US" sz="1800">
                                    <a:effectLst/>
                                    <a:latin typeface="Cambria Math" panose="02040503050406030204" pitchFamily="18" charset="0"/>
                                  </a:rPr>
                                  <m:t>+</m:t>
                                </m:r>
                                <m:sSub>
                                  <m:sSubPr>
                                    <m:ctrlPr>
                                      <a:rPr lang="en-US" sz="1800" i="1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8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𝑓</m:t>
                                    </m:r>
                                  </m:e>
                                  <m:sub>
                                    <m:r>
                                      <a:rPr lang="en-US" sz="18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US" sz="16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sz="1800" i="1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8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𝑓</m:t>
                                    </m:r>
                                  </m:e>
                                  <m:sub>
                                    <m:r>
                                      <a:rPr lang="en-US" sz="18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b>
                                </m:sSub>
                                <m:r>
                                  <a:rPr lang="en-US" sz="1800">
                                    <a:effectLst/>
                                    <a:latin typeface="Cambria Math" panose="02040503050406030204" pitchFamily="18" charset="0"/>
                                  </a:rPr>
                                  <m:t>/</m:t>
                                </m:r>
                                <m:r>
                                  <a:rPr lang="en-US" sz="1800">
                                    <a:effectLst/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</m:oMath>
                            </m:oMathPara>
                          </a14:m>
                          <a:endParaRPr lang="en-US" sz="16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="" xmlns:a16="http://schemas.microsoft.com/office/drawing/2014/main" val="2199204978"/>
                      </a:ext>
                    </a:extLst>
                  </a:tr>
                  <a:tr h="516800"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800" dirty="0">
                              <a:effectLst/>
                            </a:rPr>
                            <a:t> …</a:t>
                          </a:r>
                          <a:endParaRPr lang="en-US" sz="16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800" dirty="0">
                              <a:effectLst/>
                            </a:rPr>
                            <a:t> …</a:t>
                          </a:r>
                          <a:endParaRPr lang="en-US" sz="16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800" dirty="0">
                              <a:effectLst/>
                            </a:rPr>
                            <a:t> …</a:t>
                          </a:r>
                          <a:endParaRPr lang="en-US" sz="16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800" dirty="0">
                              <a:effectLst/>
                            </a:rPr>
                            <a:t> …</a:t>
                          </a:r>
                          <a:endParaRPr lang="en-US" sz="16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800" dirty="0">
                              <a:effectLst/>
                            </a:rPr>
                            <a:t> …</a:t>
                          </a:r>
                          <a:endParaRPr lang="en-US" sz="16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="" xmlns:a16="http://schemas.microsoft.com/office/drawing/2014/main" val="1446385224"/>
                      </a:ext>
                    </a:extLst>
                  </a:tr>
                </a:tbl>
              </a:graphicData>
            </a:graphic>
          </p:graphicFrame>
        </mc:Choice>
        <mc:Fallback>
          <p:graphicFrame>
            <p:nvGraphicFramePr>
              <p:cNvPr id="6" name="Table 5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xmlns="" xmlns:a14="http://schemas.microsoft.com/office/drawing/2010/main" val="2662722304"/>
                  </p:ext>
                </p:extLst>
              </p:nvPr>
            </p:nvGraphicFramePr>
            <p:xfrm>
              <a:off x="5743073" y="2356728"/>
              <a:ext cx="6112040" cy="2140979"/>
            </p:xfrm>
            <a:graphic>
              <a:graphicData uri="http://schemas.openxmlformats.org/drawingml/2006/table">
                <a:tbl>
                  <a:tblPr firstRow="1" firstCol="1" bandRow="1">
                    <a:tableStyleId>{5C22544A-7EE6-4342-B048-85BDC9FD1C3A}</a:tableStyleId>
                  </a:tblPr>
                  <a:tblGrid>
                    <a:gridCol w="1222408">
                      <a:extLst>
                        <a:ext uri="{9D8B030D-6E8A-4147-A177-3AD203B41FA5}">
                          <a16:colId xmlns:a16="http://schemas.microsoft.com/office/drawing/2014/main" xmlns="" xmlns:a14="http://schemas.microsoft.com/office/drawing/2010/main" val="202867765"/>
                        </a:ext>
                      </a:extLst>
                    </a:gridCol>
                    <a:gridCol w="1222408">
                      <a:extLst>
                        <a:ext uri="{9D8B030D-6E8A-4147-A177-3AD203B41FA5}">
                          <a16:colId xmlns:a16="http://schemas.microsoft.com/office/drawing/2014/main" xmlns="" xmlns:a14="http://schemas.microsoft.com/office/drawing/2010/main" val="1219344969"/>
                        </a:ext>
                      </a:extLst>
                    </a:gridCol>
                    <a:gridCol w="924026">
                      <a:extLst>
                        <a:ext uri="{9D8B030D-6E8A-4147-A177-3AD203B41FA5}">
                          <a16:colId xmlns:a16="http://schemas.microsoft.com/office/drawing/2014/main" xmlns="" xmlns:a14="http://schemas.microsoft.com/office/drawing/2010/main" val="1935843278"/>
                        </a:ext>
                      </a:extLst>
                    </a:gridCol>
                    <a:gridCol w="1520790">
                      <a:extLst>
                        <a:ext uri="{9D8B030D-6E8A-4147-A177-3AD203B41FA5}">
                          <a16:colId xmlns:a16="http://schemas.microsoft.com/office/drawing/2014/main" xmlns="" xmlns:a14="http://schemas.microsoft.com/office/drawing/2010/main" val="2511416203"/>
                        </a:ext>
                      </a:extLst>
                    </a:gridCol>
                    <a:gridCol w="1222408">
                      <a:extLst>
                        <a:ext uri="{9D8B030D-6E8A-4147-A177-3AD203B41FA5}">
                          <a16:colId xmlns:a16="http://schemas.microsoft.com/office/drawing/2014/main" xmlns="" xmlns:a14="http://schemas.microsoft.com/office/drawing/2010/main" val="88901973"/>
                        </a:ext>
                      </a:extLst>
                    </a:gridCol>
                  </a:tblGrid>
                  <a:tr h="541393"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800">
                              <a:effectLst/>
                            </a:rPr>
                            <a:t>Intervals</a:t>
                          </a:r>
                          <a:endParaRPr lang="en-US" sz="16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>
                        <a:blipFill>
                          <a:blip r:embed="rId2"/>
                          <a:stretch>
                            <a:fillRect l="-101000" t="-12360" r="-303000" b="-29775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>
                        <a:blipFill>
                          <a:blip r:embed="rId2"/>
                          <a:stretch>
                            <a:fillRect l="-264474" t="-12360" r="-298684" b="-29775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>
                        <a:blipFill>
                          <a:blip r:embed="rId2"/>
                          <a:stretch>
                            <a:fillRect l="-222490" t="-12360" r="-82329" b="-29775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800">
                              <a:effectLst/>
                            </a:rPr>
                            <a:t>Relative f</a:t>
                          </a:r>
                          <a:endParaRPr lang="en-US" sz="16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xmlns="" xmlns:a14="http://schemas.microsoft.com/office/drawing/2010/main" val="1392389939"/>
                      </a:ext>
                    </a:extLst>
                  </a:tr>
                  <a:tr h="541393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>
                        <a:blipFill>
                          <a:blip r:embed="rId2"/>
                          <a:stretch>
                            <a:fillRect l="-498" t="-112360" r="-400995" b="-19775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>
                        <a:blipFill>
                          <a:blip r:embed="rId2"/>
                          <a:stretch>
                            <a:fillRect l="-101000" t="-112360" r="-303000" b="-19775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>
                        <a:blipFill>
                          <a:blip r:embed="rId2"/>
                          <a:stretch>
                            <a:fillRect l="-264474" t="-112360" r="-298684" b="-19775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>
                        <a:blipFill>
                          <a:blip r:embed="rId2"/>
                          <a:stretch>
                            <a:fillRect l="-222490" t="-112360" r="-82329" b="-19775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>
                        <a:blipFill>
                          <a:blip r:embed="rId2"/>
                          <a:stretch>
                            <a:fillRect l="-399502" t="-112360" r="-1990" b="-197753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xmlns="" xmlns:a14="http://schemas.microsoft.com/office/drawing/2010/main" val="4271275869"/>
                      </a:ext>
                    </a:extLst>
                  </a:tr>
                  <a:tr h="541393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>
                        <a:blipFill>
                          <a:blip r:embed="rId2"/>
                          <a:stretch>
                            <a:fillRect l="-498" t="-212360" r="-400995" b="-9775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>
                        <a:blipFill>
                          <a:blip r:embed="rId2"/>
                          <a:stretch>
                            <a:fillRect l="-101000" t="-212360" r="-303000" b="-9775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>
                        <a:blipFill>
                          <a:blip r:embed="rId2"/>
                          <a:stretch>
                            <a:fillRect l="-264474" t="-212360" r="-298684" b="-9775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>
                        <a:blipFill>
                          <a:blip r:embed="rId2"/>
                          <a:stretch>
                            <a:fillRect l="-222490" t="-212360" r="-82329" b="-9775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>
                        <a:blipFill>
                          <a:blip r:embed="rId2"/>
                          <a:stretch>
                            <a:fillRect l="-399502" t="-212360" r="-1990" b="-97753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xmlns="" xmlns:a14="http://schemas.microsoft.com/office/drawing/2010/main" val="2199204978"/>
                      </a:ext>
                    </a:extLst>
                  </a:tr>
                  <a:tr h="516800"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800" dirty="0">
                              <a:effectLst/>
                            </a:rPr>
                            <a:t> </a:t>
                          </a:r>
                          <a:r>
                            <a:rPr lang="en-US" sz="1800" dirty="0" smtClean="0">
                              <a:effectLst/>
                            </a:rPr>
                            <a:t>…</a:t>
                          </a:r>
                          <a:endParaRPr lang="en-US" sz="16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800" dirty="0">
                              <a:effectLst/>
                            </a:rPr>
                            <a:t> </a:t>
                          </a:r>
                          <a:r>
                            <a:rPr lang="en-US" sz="1800" dirty="0" smtClean="0">
                              <a:effectLst/>
                            </a:rPr>
                            <a:t>…</a:t>
                          </a:r>
                          <a:endParaRPr lang="en-US" sz="16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800" dirty="0">
                              <a:effectLst/>
                            </a:rPr>
                            <a:t> </a:t>
                          </a:r>
                          <a:r>
                            <a:rPr lang="en-US" sz="1800" dirty="0" smtClean="0">
                              <a:effectLst/>
                            </a:rPr>
                            <a:t>…</a:t>
                          </a:r>
                          <a:endParaRPr lang="en-US" sz="16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800" dirty="0">
                              <a:effectLst/>
                            </a:rPr>
                            <a:t> </a:t>
                          </a:r>
                          <a:r>
                            <a:rPr lang="en-US" sz="1800" dirty="0" smtClean="0">
                              <a:effectLst/>
                            </a:rPr>
                            <a:t>…</a:t>
                          </a:r>
                          <a:endParaRPr lang="en-US" sz="16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800" dirty="0">
                              <a:effectLst/>
                            </a:rPr>
                            <a:t> </a:t>
                          </a:r>
                          <a:r>
                            <a:rPr lang="en-US" sz="1800" dirty="0" smtClean="0">
                              <a:effectLst/>
                            </a:rPr>
                            <a:t>…</a:t>
                          </a:r>
                          <a:endParaRPr lang="en-US" sz="16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xmlns="" xmlns:a14="http://schemas.microsoft.com/office/drawing/2010/main" val="1446385224"/>
                      </a:ext>
                    </a:extLst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>
        <mc:Choice xmlns:a14="http://schemas.microsoft.com/office/drawing/2010/main" xmlns="" Requires="a14">
          <p:sp>
            <p:nvSpPr>
              <p:cNvPr id="7" name="TextBox 6"/>
              <p:cNvSpPr txBox="1"/>
              <p:nvPr/>
            </p:nvSpPr>
            <p:spPr>
              <a:xfrm>
                <a:off x="797643" y="4497094"/>
                <a:ext cx="4612032" cy="193899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/>
                  <a:t>where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en-US" sz="2400" dirty="0"/>
                  <a:t>  is the center of the class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  <m:sub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en-US" sz="2400" dirty="0"/>
                  <a:t> is the absolute frequency</a:t>
                </a:r>
              </a:p>
              <a:p>
                <a:r>
                  <a:rPr lang="en-US" sz="2400" dirty="0"/>
                  <a:t>n = number of observation </a:t>
                </a:r>
                <a14:m>
                  <m:oMath xmlns:m="http://schemas.openxmlformats.org/officeDocument/2006/math">
                    <m:r>
                      <a:rPr lang="en-US" sz="2400" i="1"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=</m:t>
                    </m:r>
                    <m:nary>
                      <m:naryPr>
                        <m:chr m:val="∑"/>
                        <m:limLoc m:val="undOvr"/>
                        <m:subHide m:val="on"/>
                        <m:supHide m:val="on"/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naryPr>
                      <m:sub/>
                      <m:sup/>
                      <m:e>
                        <m:sSub>
                          <m:sSubPr>
                            <m:ctrlPr>
                              <a:rPr lang="en-US" sz="24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400" i="1">
                                <a:latin typeface="Cambria Math" panose="02040503050406030204" pitchFamily="18" charset="0"/>
                              </a:rPr>
                              <m:t>𝑓</m:t>
                            </m:r>
                          </m:e>
                          <m:sub>
                            <m:r>
                              <a:rPr lang="en-US" sz="2400" i="1"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</m:e>
                    </m:nary>
                  </m:oMath>
                </a14:m>
                <a:endParaRPr lang="en-US" sz="2400" dirty="0"/>
              </a:p>
              <a:p>
                <a:endParaRPr lang="en-US" sz="2400" dirty="0"/>
              </a:p>
            </p:txBody>
          </p:sp>
        </mc:Choice>
        <mc:Fallback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7643" y="4497094"/>
                <a:ext cx="4612032" cy="1938992"/>
              </a:xfrm>
              <a:prstGeom prst="rect">
                <a:avLst/>
              </a:prstGeom>
              <a:blipFill>
                <a:blip r:embed="rId3"/>
                <a:stretch>
                  <a:fillRect l="-2116" t="-2516" r="-15212" b="-2704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sp>
            <p:nvSpPr>
              <p:cNvPr id="8" name="Rectangle 7"/>
              <p:cNvSpPr/>
              <p:nvPr/>
            </p:nvSpPr>
            <p:spPr>
              <a:xfrm>
                <a:off x="1475384" y="3261210"/>
                <a:ext cx="2521781" cy="104323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4000" b="1" dirty="0"/>
                  <a:t/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n-US" sz="4000" b="1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4000" b="1" i="1"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</m:acc>
                    <m:r>
                      <a:rPr lang="en-US" sz="4000" b="1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4000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nary>
                          <m:naryPr>
                            <m:chr m:val="∑"/>
                            <m:limLoc m:val="undOvr"/>
                            <m:ctrlPr>
                              <a:rPr lang="en-US" sz="4000" b="1" i="1">
                                <a:latin typeface="Cambria Math" panose="02040503050406030204" pitchFamily="18" charset="0"/>
                              </a:rPr>
                            </m:ctrlPr>
                          </m:naryPr>
                          <m:sub>
                            <m:r>
                              <a:rPr lang="en-US" sz="4000" b="1" i="1">
                                <a:latin typeface="Cambria Math" panose="02040503050406030204" pitchFamily="18" charset="0"/>
                              </a:rPr>
                              <m:t>𝟏</m:t>
                            </m:r>
                          </m:sub>
                          <m:sup>
                            <m:r>
                              <a:rPr lang="en-US" sz="4000" b="1" i="1">
                                <a:latin typeface="Cambria Math" panose="02040503050406030204" pitchFamily="18" charset="0"/>
                              </a:rPr>
                              <m:t>𝒏</m:t>
                            </m:r>
                          </m:sup>
                          <m:e>
                            <m:sSub>
                              <m:sSubPr>
                                <m:ctrlPr>
                                  <a:rPr lang="en-US" sz="4000" b="1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4000" b="1" i="1">
                                    <a:latin typeface="Cambria Math" panose="02040503050406030204" pitchFamily="18" charset="0"/>
                                  </a:rPr>
                                  <m:t>𝒇</m:t>
                                </m:r>
                              </m:e>
                              <m:sub>
                                <m:r>
                                  <a:rPr lang="en-US" sz="4000" b="1" i="1">
                                    <a:latin typeface="Cambria Math" panose="02040503050406030204" pitchFamily="18" charset="0"/>
                                  </a:rPr>
                                  <m:t>𝒊</m:t>
                                </m:r>
                              </m:sub>
                            </m:sSub>
                            <m:sSub>
                              <m:sSubPr>
                                <m:ctrlPr>
                                  <a:rPr lang="en-US" sz="4000" b="1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4000" b="1" i="1">
                                    <a:latin typeface="Cambria Math" panose="02040503050406030204" pitchFamily="18" charset="0"/>
                                  </a:rPr>
                                  <m:t>𝒙</m:t>
                                </m:r>
                              </m:e>
                              <m:sub>
                                <m:r>
                                  <a:rPr lang="en-US" sz="4000" b="1" i="1">
                                    <a:latin typeface="Cambria Math" panose="02040503050406030204" pitchFamily="18" charset="0"/>
                                  </a:rPr>
                                  <m:t>𝒊</m:t>
                                </m:r>
                              </m:sub>
                            </m:sSub>
                          </m:e>
                        </m:nary>
                      </m:num>
                      <m:den>
                        <m:r>
                          <a:rPr lang="en-US" sz="4000" b="1" i="1">
                            <a:latin typeface="Cambria Math" panose="02040503050406030204" pitchFamily="18" charset="0"/>
                          </a:rPr>
                          <m:t>𝒏</m:t>
                        </m:r>
                      </m:den>
                    </m:f>
                  </m:oMath>
                </a14:m>
                <a:endParaRPr lang="en-US" sz="4000" dirty="0"/>
              </a:p>
            </p:txBody>
          </p:sp>
        </mc:Choice>
        <mc:Fallback>
          <p:sp>
            <p:nvSpPr>
              <p:cNvPr id="8" name="Rectangle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75384" y="3261210"/>
                <a:ext cx="2521781" cy="1043234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xmlns="" val="19583883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7" grpId="0" animBg="1"/>
      <p:bldP spid="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Mean, Mode, Median and quartiles of grouped data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4128" y="2286000"/>
            <a:ext cx="4542483" cy="986589"/>
          </a:xfrm>
        </p:spPr>
        <p:txBody>
          <a:bodyPr>
            <a:normAutofit/>
          </a:bodyPr>
          <a:lstStyle/>
          <a:p>
            <a:r>
              <a:rPr lang="en-US" sz="3000" b="1" dirty="0">
                <a:solidFill>
                  <a:srgbClr val="00B050"/>
                </a:solidFill>
              </a:rPr>
              <a:t>Estimated mean </a:t>
            </a:r>
            <a:r>
              <a:rPr lang="en-US" sz="3000" b="1" dirty="0">
                <a:solidFill>
                  <a:schemeClr val="accent1"/>
                </a:solidFill>
              </a:rPr>
              <a:t>(Example)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Data analysis using SPSS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01B56-DF14-4180-846C-B3B858FBE2EF}" type="slidenum">
              <a:rPr lang="en-US" smtClean="0"/>
              <a:pPr/>
              <a:t>7</a:t>
            </a:fld>
            <a:endParaRPr lang="en-US"/>
          </a:p>
        </p:txBody>
      </p:sp>
      <mc:AlternateContent xmlns:mc="http://schemas.openxmlformats.org/markup-compatibility/2006">
        <mc:Choice xmlns:a14="http://schemas.microsoft.com/office/drawing/2010/main" xmlns="" Requires="a14">
          <p:sp>
            <p:nvSpPr>
              <p:cNvPr id="8" name="Rectangle 7"/>
              <p:cNvSpPr/>
              <p:nvPr/>
            </p:nvSpPr>
            <p:spPr>
              <a:xfrm>
                <a:off x="1475384" y="3261210"/>
                <a:ext cx="2521781" cy="104323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4000" b="1" dirty="0"/>
                  <a:t/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n-US" sz="4000" b="1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4000" b="1" i="1"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</m:acc>
                    <m:r>
                      <a:rPr lang="en-US" sz="4000" b="1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4000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nary>
                          <m:naryPr>
                            <m:chr m:val="∑"/>
                            <m:limLoc m:val="undOvr"/>
                            <m:ctrlPr>
                              <a:rPr lang="en-US" sz="4000" b="1" i="1">
                                <a:latin typeface="Cambria Math" panose="02040503050406030204" pitchFamily="18" charset="0"/>
                              </a:rPr>
                            </m:ctrlPr>
                          </m:naryPr>
                          <m:sub>
                            <m:r>
                              <a:rPr lang="en-US" sz="4000" b="1" i="1">
                                <a:latin typeface="Cambria Math" panose="02040503050406030204" pitchFamily="18" charset="0"/>
                              </a:rPr>
                              <m:t>𝟏</m:t>
                            </m:r>
                          </m:sub>
                          <m:sup>
                            <m:r>
                              <a:rPr lang="en-US" sz="4000" b="1" i="1">
                                <a:latin typeface="Cambria Math" panose="02040503050406030204" pitchFamily="18" charset="0"/>
                              </a:rPr>
                              <m:t>𝒏</m:t>
                            </m:r>
                          </m:sup>
                          <m:e>
                            <m:sSub>
                              <m:sSubPr>
                                <m:ctrlPr>
                                  <a:rPr lang="en-US" sz="4000" b="1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4000" b="1" i="1">
                                    <a:latin typeface="Cambria Math" panose="02040503050406030204" pitchFamily="18" charset="0"/>
                                  </a:rPr>
                                  <m:t>𝒇</m:t>
                                </m:r>
                              </m:e>
                              <m:sub>
                                <m:r>
                                  <a:rPr lang="en-US" sz="4000" b="1" i="1">
                                    <a:latin typeface="Cambria Math" panose="02040503050406030204" pitchFamily="18" charset="0"/>
                                  </a:rPr>
                                  <m:t>𝒊</m:t>
                                </m:r>
                              </m:sub>
                            </m:sSub>
                            <m:sSub>
                              <m:sSubPr>
                                <m:ctrlPr>
                                  <a:rPr lang="en-US" sz="4000" b="1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4000" b="1" i="1">
                                    <a:latin typeface="Cambria Math" panose="02040503050406030204" pitchFamily="18" charset="0"/>
                                  </a:rPr>
                                  <m:t>𝒙</m:t>
                                </m:r>
                              </m:e>
                              <m:sub>
                                <m:r>
                                  <a:rPr lang="en-US" sz="4000" b="1" i="1">
                                    <a:latin typeface="Cambria Math" panose="02040503050406030204" pitchFamily="18" charset="0"/>
                                  </a:rPr>
                                  <m:t>𝒊</m:t>
                                </m:r>
                              </m:sub>
                            </m:sSub>
                          </m:e>
                        </m:nary>
                      </m:num>
                      <m:den>
                        <m:r>
                          <a:rPr lang="en-US" sz="4000" b="1" i="1">
                            <a:latin typeface="Cambria Math" panose="02040503050406030204" pitchFamily="18" charset="0"/>
                          </a:rPr>
                          <m:t>𝒏</m:t>
                        </m:r>
                      </m:den>
                    </m:f>
                  </m:oMath>
                </a14:m>
                <a:endParaRPr lang="en-US" sz="4000" dirty="0"/>
              </a:p>
            </p:txBody>
          </p:sp>
        </mc:Choice>
        <mc:Fallback>
          <p:sp>
            <p:nvSpPr>
              <p:cNvPr id="8" name="Rectangle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75384" y="3261210"/>
                <a:ext cx="2521781" cy="1043234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graphicFrame>
            <p:nvGraphicFramePr>
              <p:cNvPr id="9" name="Table 8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635835814"/>
                  </p:ext>
                </p:extLst>
              </p:nvPr>
            </p:nvGraphicFramePr>
            <p:xfrm>
              <a:off x="5743073" y="2356728"/>
              <a:ext cx="6112040" cy="2657779"/>
            </p:xfrm>
            <a:graphic>
              <a:graphicData uri="http://schemas.openxmlformats.org/drawingml/2006/table">
                <a:tbl>
                  <a:tblPr firstRow="1" firstCol="1" bandRow="1">
                    <a:tableStyleId>{5C22544A-7EE6-4342-B048-85BDC9FD1C3A}</a:tableStyleId>
                  </a:tblPr>
                  <a:tblGrid>
                    <a:gridCol w="1222408">
                      <a:extLst>
                        <a:ext uri="{9D8B030D-6E8A-4147-A177-3AD203B41FA5}">
                          <a16:colId xmlns="" xmlns:a16="http://schemas.microsoft.com/office/drawing/2014/main" val="202867765"/>
                        </a:ext>
                      </a:extLst>
                    </a:gridCol>
                    <a:gridCol w="1222408">
                      <a:extLst>
                        <a:ext uri="{9D8B030D-6E8A-4147-A177-3AD203B41FA5}">
                          <a16:colId xmlns="" xmlns:a16="http://schemas.microsoft.com/office/drawing/2014/main" val="1219344969"/>
                        </a:ext>
                      </a:extLst>
                    </a:gridCol>
                    <a:gridCol w="924026">
                      <a:extLst>
                        <a:ext uri="{9D8B030D-6E8A-4147-A177-3AD203B41FA5}">
                          <a16:colId xmlns="" xmlns:a16="http://schemas.microsoft.com/office/drawing/2014/main" val="1935843278"/>
                        </a:ext>
                      </a:extLst>
                    </a:gridCol>
                    <a:gridCol w="1520790">
                      <a:extLst>
                        <a:ext uri="{9D8B030D-6E8A-4147-A177-3AD203B41FA5}">
                          <a16:colId xmlns="" xmlns:a16="http://schemas.microsoft.com/office/drawing/2014/main" val="2511416203"/>
                        </a:ext>
                      </a:extLst>
                    </a:gridCol>
                    <a:gridCol w="1222408">
                      <a:extLst>
                        <a:ext uri="{9D8B030D-6E8A-4147-A177-3AD203B41FA5}">
                          <a16:colId xmlns="" xmlns:a16="http://schemas.microsoft.com/office/drawing/2014/main" val="88901973"/>
                        </a:ext>
                      </a:extLst>
                    </a:gridCol>
                  </a:tblGrid>
                  <a:tr h="541393"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800" dirty="0">
                              <a:effectLst/>
                            </a:rPr>
                            <a:t>Intervals</a:t>
                          </a:r>
                          <a:endParaRPr lang="en-US" sz="16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sz="1800" i="1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8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  <m:sub>
                                    <m:r>
                                      <a:rPr lang="en-US" sz="18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𝑖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US" sz="16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sz="1800" i="1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8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𝑓</m:t>
                                    </m:r>
                                  </m:e>
                                  <m:sub>
                                    <m:r>
                                      <a:rPr lang="en-US" sz="18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𝑖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US" sz="16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sz="1800" i="1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8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𝐹</m:t>
                                    </m:r>
                                  </m:e>
                                  <m:sub>
                                    <m:r>
                                      <a:rPr lang="en-US" sz="18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𝑖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US" sz="16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800">
                              <a:effectLst/>
                            </a:rPr>
                            <a:t>Relative f</a:t>
                          </a:r>
                          <a:endParaRPr lang="en-US" sz="16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="" xmlns:a16="http://schemas.microsoft.com/office/drawing/2014/main" val="1392389939"/>
                      </a:ext>
                    </a:extLst>
                  </a:tr>
                  <a:tr h="541393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d>
                                  <m:dPr>
                                    <m:begChr m:val="["/>
                                    <m:endChr m:val="["/>
                                    <m:ctrlPr>
                                      <a:rPr lang="en-US" sz="1800" i="1" smtClean="0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sz="1800" smtClean="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𝟎</m:t>
                                    </m:r>
                                    <m:r>
                                      <a:rPr lang="en-US" sz="18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   </m:t>
                                    </m:r>
                                    <m:r>
                                      <a:rPr lang="en-US" sz="1800" smtClean="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𝟓</m:t>
                                    </m:r>
                                  </m:e>
                                </m:d>
                              </m:oMath>
                            </m:oMathPara>
                          </a14:m>
                          <a:endParaRPr lang="en-US" sz="16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 b="1" dirty="0">
                              <a:effectLst/>
                            </a:rPr>
                            <a:t>2</a:t>
                          </a:r>
                          <a:endParaRPr lang="en-US" sz="1600" b="1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 anchor="ctr"/>
                    </a:tc>
                    <a:extLst>
                      <a:ext uri="{0D108BD9-81ED-4DB2-BD59-A6C34878D82A}">
                        <a16:rowId xmlns="" xmlns:a16="http://schemas.microsoft.com/office/drawing/2014/main" val="4271275869"/>
                      </a:ext>
                    </a:extLst>
                  </a:tr>
                  <a:tr h="541393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d>
                                  <m:dPr>
                                    <m:begChr m:val="["/>
                                    <m:endChr m:val="["/>
                                    <m:ctrlPr>
                                      <a:rPr lang="en-US" sz="1800" i="1" smtClean="0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sz="1800" smtClean="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𝟓</m:t>
                                    </m:r>
                                    <m:r>
                                      <a:rPr lang="en-US" sz="18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   </m:t>
                                    </m:r>
                                    <m:r>
                                      <a:rPr lang="en-US" sz="1800" smtClean="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𝟏𝟎</m:t>
                                    </m:r>
                                  </m:e>
                                </m:d>
                              </m:oMath>
                            </m:oMathPara>
                          </a14:m>
                          <a:endParaRPr lang="en-US" sz="16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 b="1" dirty="0">
                              <a:effectLst/>
                            </a:rPr>
                            <a:t>7</a:t>
                          </a:r>
                          <a:endParaRPr lang="en-US" sz="1600" b="1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 anchor="ctr"/>
                    </a:tc>
                    <a:extLst>
                      <a:ext uri="{0D108BD9-81ED-4DB2-BD59-A6C34878D82A}">
                        <a16:rowId xmlns="" xmlns:a16="http://schemas.microsoft.com/office/drawing/2014/main" val="2199204978"/>
                      </a:ext>
                    </a:extLst>
                  </a:tr>
                  <a:tr h="516800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 dirty="0"/>
                            <a:t/>
                          </a:r>
                          <a14:m>
                            <m:oMath xmlns:m="http://schemas.openxmlformats.org/officeDocument/2006/math">
                              <m:d>
                                <m:dPr>
                                  <m:begChr m:val="["/>
                                  <m:endChr m:val="["/>
                                  <m:ctrlPr>
                                    <a:rPr lang="en-US" sz="1600" i="1" smtClean="0"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1600" smtClean="0">
                                      <a:effectLst/>
                                      <a:latin typeface="Cambria Math" panose="02040503050406030204" pitchFamily="18" charset="0"/>
                                    </a:rPr>
                                    <m:t>𝟏𝟎</m:t>
                                  </m:r>
                                  <m:r>
                                    <a:rPr lang="en-US" sz="1600">
                                      <a:effectLst/>
                                      <a:latin typeface="Cambria Math" panose="02040503050406030204" pitchFamily="18" charset="0"/>
                                    </a:rPr>
                                    <m:t>   </m:t>
                                  </m:r>
                                  <m:r>
                                    <a:rPr lang="en-US" sz="1600" smtClean="0">
                                      <a:effectLst/>
                                      <a:latin typeface="Cambria Math" panose="02040503050406030204" pitchFamily="18" charset="0"/>
                                    </a:rPr>
                                    <m:t>𝟏𝟓</m:t>
                                  </m:r>
                                </m:e>
                              </m:d>
                            </m:oMath>
                          </a14:m>
                          <a:endParaRPr lang="en-US" sz="16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 b="1" dirty="0">
                              <a:effectLst/>
                            </a:rPr>
                            <a:t>10</a:t>
                          </a:r>
                          <a:endParaRPr lang="en-US" sz="1600" b="1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 anchor="ctr"/>
                    </a:tc>
                    <a:extLst>
                      <a:ext uri="{0D108BD9-81ED-4DB2-BD59-A6C34878D82A}">
                        <a16:rowId xmlns="" xmlns:a16="http://schemas.microsoft.com/office/drawing/2014/main" val="1446385224"/>
                      </a:ext>
                    </a:extLst>
                  </a:tr>
                  <a:tr h="516800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d>
                                  <m:dPr>
                                    <m:begChr m:val="["/>
                                    <m:endChr m:val="]"/>
                                    <m:ctrlPr>
                                      <a:rPr lang="en-US" sz="1600" i="1" smtClean="0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sz="1600" smtClean="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𝟏</m:t>
                                    </m:r>
                                    <m:r>
                                      <a:rPr lang="en-US" sz="1600" b="1" i="0" smtClean="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𝟓</m:t>
                                    </m:r>
                                    <m:r>
                                      <a:rPr lang="en-US" sz="1600" smtClean="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    </m:t>
                                    </m:r>
                                    <m:r>
                                      <a:rPr lang="en-US" sz="1600" smtClean="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𝟐𝟎</m:t>
                                    </m:r>
                                  </m:e>
                                </m:d>
                              </m:oMath>
                            </m:oMathPara>
                          </a14:m>
                          <a:endParaRPr lang="en-US" sz="16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endParaRPr lang="en-US" dirty="0"/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 b="1" dirty="0">
                              <a:effectLst/>
                            </a:rPr>
                            <a:t>5</a:t>
                          </a:r>
                          <a:endParaRPr lang="en-US" sz="1600" b="1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endParaRPr lang="en-US" dirty="0"/>
                        </a:p>
                      </a:txBody>
                      <a:tcPr marL="68580" marR="68580" marT="0" marB="0" anchor="ctr"/>
                    </a:tc>
                    <a:extLst>
                      <a:ext uri="{0D108BD9-81ED-4DB2-BD59-A6C34878D82A}">
                        <a16:rowId xmlns="" xmlns:a16="http://schemas.microsoft.com/office/drawing/2014/main" val="3611539707"/>
                      </a:ext>
                    </a:extLst>
                  </a:tr>
                </a:tbl>
              </a:graphicData>
            </a:graphic>
          </p:graphicFrame>
        </mc:Choice>
        <mc:Fallback>
          <p:graphicFrame>
            <p:nvGraphicFramePr>
              <p:cNvPr id="9" name="Table 8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xmlns="" xmlns:a14="http://schemas.microsoft.com/office/drawing/2010/main" val="1635835814"/>
                  </p:ext>
                </p:extLst>
              </p:nvPr>
            </p:nvGraphicFramePr>
            <p:xfrm>
              <a:off x="5743073" y="2356728"/>
              <a:ext cx="6112040" cy="2657779"/>
            </p:xfrm>
            <a:graphic>
              <a:graphicData uri="http://schemas.openxmlformats.org/drawingml/2006/table">
                <a:tbl>
                  <a:tblPr firstRow="1" firstCol="1" bandRow="1">
                    <a:tableStyleId>{5C22544A-7EE6-4342-B048-85BDC9FD1C3A}</a:tableStyleId>
                  </a:tblPr>
                  <a:tblGrid>
                    <a:gridCol w="1222408">
                      <a:extLst>
                        <a:ext uri="{9D8B030D-6E8A-4147-A177-3AD203B41FA5}">
                          <a16:colId xmlns:a16="http://schemas.microsoft.com/office/drawing/2014/main" xmlns="" xmlns:a14="http://schemas.microsoft.com/office/drawing/2010/main" val="202867765"/>
                        </a:ext>
                      </a:extLst>
                    </a:gridCol>
                    <a:gridCol w="1222408">
                      <a:extLst>
                        <a:ext uri="{9D8B030D-6E8A-4147-A177-3AD203B41FA5}">
                          <a16:colId xmlns:a16="http://schemas.microsoft.com/office/drawing/2014/main" xmlns="" xmlns:a14="http://schemas.microsoft.com/office/drawing/2010/main" val="1219344969"/>
                        </a:ext>
                      </a:extLst>
                    </a:gridCol>
                    <a:gridCol w="924026">
                      <a:extLst>
                        <a:ext uri="{9D8B030D-6E8A-4147-A177-3AD203B41FA5}">
                          <a16:colId xmlns:a16="http://schemas.microsoft.com/office/drawing/2014/main" xmlns="" xmlns:a14="http://schemas.microsoft.com/office/drawing/2010/main" val="1935843278"/>
                        </a:ext>
                      </a:extLst>
                    </a:gridCol>
                    <a:gridCol w="1520790">
                      <a:extLst>
                        <a:ext uri="{9D8B030D-6E8A-4147-A177-3AD203B41FA5}">
                          <a16:colId xmlns:a16="http://schemas.microsoft.com/office/drawing/2014/main" xmlns="" xmlns:a14="http://schemas.microsoft.com/office/drawing/2010/main" val="2511416203"/>
                        </a:ext>
                      </a:extLst>
                    </a:gridCol>
                    <a:gridCol w="1222408">
                      <a:extLst>
                        <a:ext uri="{9D8B030D-6E8A-4147-A177-3AD203B41FA5}">
                          <a16:colId xmlns:a16="http://schemas.microsoft.com/office/drawing/2014/main" xmlns="" xmlns:a14="http://schemas.microsoft.com/office/drawing/2010/main" val="88901973"/>
                        </a:ext>
                      </a:extLst>
                    </a:gridCol>
                  </a:tblGrid>
                  <a:tr h="541393"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800" dirty="0">
                              <a:effectLst/>
                            </a:rPr>
                            <a:t>Intervals</a:t>
                          </a:r>
                          <a:endParaRPr lang="en-US" sz="16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>
                        <a:blipFill>
                          <a:blip r:embed="rId3"/>
                          <a:stretch>
                            <a:fillRect l="-101000" t="-12360" r="-303000" b="-39325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>
                        <a:blipFill>
                          <a:blip r:embed="rId3"/>
                          <a:stretch>
                            <a:fillRect l="-264474" t="-12360" r="-298684" b="-39325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>
                        <a:blipFill>
                          <a:blip r:embed="rId3"/>
                          <a:stretch>
                            <a:fillRect l="-222490" t="-12360" r="-82329" b="-39325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800">
                              <a:effectLst/>
                            </a:rPr>
                            <a:t>Relative f</a:t>
                          </a:r>
                          <a:endParaRPr lang="en-US" sz="16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xmlns="" xmlns:a14="http://schemas.microsoft.com/office/drawing/2010/main" val="1392389939"/>
                      </a:ext>
                    </a:extLst>
                  </a:tr>
                  <a:tr h="541393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 anchor="ctr">
                        <a:blipFill>
                          <a:blip r:embed="rId3"/>
                          <a:stretch>
                            <a:fillRect l="-498" t="-112360" r="-400995" b="-29325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 b="1" dirty="0" smtClean="0">
                              <a:effectLst/>
                            </a:rPr>
                            <a:t>2</a:t>
                          </a:r>
                          <a:endParaRPr lang="en-US" sz="1600" b="1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 anchor="ctr"/>
                    </a:tc>
                    <a:extLst>
                      <a:ext uri="{0D108BD9-81ED-4DB2-BD59-A6C34878D82A}">
                        <a16:rowId xmlns:a16="http://schemas.microsoft.com/office/drawing/2014/main" xmlns="" xmlns:a14="http://schemas.microsoft.com/office/drawing/2010/main" val="4271275869"/>
                      </a:ext>
                    </a:extLst>
                  </a:tr>
                  <a:tr h="541393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 anchor="ctr">
                        <a:blipFill>
                          <a:blip r:embed="rId3"/>
                          <a:stretch>
                            <a:fillRect l="-498" t="-212360" r="-400995" b="-19325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 b="1" dirty="0" smtClean="0">
                              <a:effectLst/>
                            </a:rPr>
                            <a:t>7</a:t>
                          </a:r>
                          <a:endParaRPr lang="en-US" sz="1600" b="1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 anchor="ctr"/>
                    </a:tc>
                    <a:extLst>
                      <a:ext uri="{0D108BD9-81ED-4DB2-BD59-A6C34878D82A}">
                        <a16:rowId xmlns:a16="http://schemas.microsoft.com/office/drawing/2014/main" xmlns="" xmlns:a14="http://schemas.microsoft.com/office/drawing/2010/main" val="2199204978"/>
                      </a:ext>
                    </a:extLst>
                  </a:tr>
                  <a:tr h="5168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 anchor="ctr">
                        <a:blipFill>
                          <a:blip r:embed="rId3"/>
                          <a:stretch>
                            <a:fillRect l="-498" t="-327059" r="-400995" b="-10235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 b="1" dirty="0" smtClean="0">
                              <a:effectLst/>
                            </a:rPr>
                            <a:t>10</a:t>
                          </a:r>
                          <a:endParaRPr lang="en-US" sz="1600" b="1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 anchor="ctr"/>
                    </a:tc>
                    <a:extLst>
                      <a:ext uri="{0D108BD9-81ED-4DB2-BD59-A6C34878D82A}">
                        <a16:rowId xmlns:a16="http://schemas.microsoft.com/office/drawing/2014/main" xmlns="" xmlns:a14="http://schemas.microsoft.com/office/drawing/2010/main" val="1446385224"/>
                      </a:ext>
                    </a:extLst>
                  </a:tr>
                  <a:tr h="5168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 anchor="ctr">
                        <a:blipFill>
                          <a:blip r:embed="rId3"/>
                          <a:stretch>
                            <a:fillRect l="-498" t="-427059" r="-400995" b="-235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 dirty="0"/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 b="1" dirty="0" smtClean="0">
                              <a:effectLst/>
                            </a:rPr>
                            <a:t>5</a:t>
                          </a:r>
                          <a:endParaRPr lang="en-US" sz="1600" b="1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endParaRPr lang="en-US" dirty="0"/>
                        </a:p>
                      </a:txBody>
                      <a:tcPr marL="68580" marR="68580" marT="0" marB="0" anchor="ctr"/>
                    </a:tc>
                    <a:extLst>
                      <a:ext uri="{0D108BD9-81ED-4DB2-BD59-A6C34878D82A}">
                        <a16:rowId xmlns:a16="http://schemas.microsoft.com/office/drawing/2014/main" xmlns="" xmlns:a14="http://schemas.microsoft.com/office/drawing/2010/main" val="3611539707"/>
                      </a:ext>
                    </a:extLst>
                  </a:tr>
                </a:tbl>
              </a:graphicData>
            </a:graphic>
          </p:graphicFrame>
        </mc:Fallback>
      </mc:AlternateContent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573982942"/>
              </p:ext>
            </p:extLst>
          </p:nvPr>
        </p:nvGraphicFramePr>
        <p:xfrm>
          <a:off x="6958574" y="2898121"/>
          <a:ext cx="1222408" cy="2116386"/>
        </p:xfrm>
        <a:graphic>
          <a:graphicData uri="http://schemas.openxmlformats.org/drawingml/2006/table">
            <a:tbl>
              <a:tblPr firstRow="1" firstCol="1" bandRow="1">
                <a:tableStyleId>{2D5ABB26-0587-4C30-8999-92F81FD0307C}</a:tableStyleId>
              </a:tblPr>
              <a:tblGrid>
                <a:gridCol w="1222408">
                  <a:extLst>
                    <a:ext uri="{9D8B030D-6E8A-4147-A177-3AD203B41FA5}">
                      <a16:colId xmlns:a16="http://schemas.microsoft.com/office/drawing/2014/main" xmlns="" val="3113351102"/>
                    </a:ext>
                  </a:extLst>
                </a:gridCol>
              </a:tblGrid>
              <a:tr h="54139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2.5</a:t>
                      </a:r>
                      <a:endParaRPr lang="en-US" sz="1600" b="1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2175836054"/>
                  </a:ext>
                </a:extLst>
              </a:tr>
              <a:tr h="54139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7.5</a:t>
                      </a:r>
                      <a:endParaRPr lang="en-US" sz="1600" b="1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1986778393"/>
                  </a:ext>
                </a:extLst>
              </a:tr>
              <a:tr h="51680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12.5</a:t>
                      </a:r>
                      <a:endParaRPr lang="en-US" sz="1600" b="1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1214354928"/>
                  </a:ext>
                </a:extLst>
              </a:tr>
              <a:tr h="51680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17.5</a:t>
                      </a:r>
                      <a:endParaRPr lang="en-US" sz="1600" b="1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1954748748"/>
                  </a:ext>
                </a:extLst>
              </a:tr>
            </a:tbl>
          </a:graphicData>
        </a:graphic>
      </p:graphicFrame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876248478"/>
              </p:ext>
            </p:extLst>
          </p:nvPr>
        </p:nvGraphicFramePr>
        <p:xfrm>
          <a:off x="9111915" y="2898121"/>
          <a:ext cx="2743198" cy="2116386"/>
        </p:xfrm>
        <a:graphic>
          <a:graphicData uri="http://schemas.openxmlformats.org/drawingml/2006/table">
            <a:tbl>
              <a:tblPr firstRow="1" firstCol="1" bandRow="1">
                <a:tableStyleId>{2D5ABB26-0587-4C30-8999-92F81FD0307C}</a:tableStyleId>
              </a:tblPr>
              <a:tblGrid>
                <a:gridCol w="1520790">
                  <a:extLst>
                    <a:ext uri="{9D8B030D-6E8A-4147-A177-3AD203B41FA5}">
                      <a16:colId xmlns:a16="http://schemas.microsoft.com/office/drawing/2014/main" xmlns="" val="1126800528"/>
                    </a:ext>
                  </a:extLst>
                </a:gridCol>
                <a:gridCol w="1222408">
                  <a:extLst>
                    <a:ext uri="{9D8B030D-6E8A-4147-A177-3AD203B41FA5}">
                      <a16:colId xmlns:a16="http://schemas.microsoft.com/office/drawing/2014/main" xmlns="" val="778907806"/>
                    </a:ext>
                  </a:extLst>
                </a:gridCol>
              </a:tblGrid>
              <a:tr h="54139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2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0.083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339095061"/>
                  </a:ext>
                </a:extLst>
              </a:tr>
              <a:tr h="54139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9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0.2916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2740506687"/>
                  </a:ext>
                </a:extLst>
              </a:tr>
              <a:tr h="51680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19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0.416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128026042"/>
                  </a:ext>
                </a:extLst>
              </a:tr>
              <a:tr h="51680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24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0.208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4127744418"/>
                  </a:ext>
                </a:extLst>
              </a:tr>
            </a:tbl>
          </a:graphicData>
        </a:graphic>
      </p:graphicFrame>
      <mc:AlternateContent xmlns:mc="http://schemas.openxmlformats.org/markup-compatibility/2006">
        <mc:Choice xmlns:a14="http://schemas.microsoft.com/office/drawing/2010/main" xmlns="" Requires="a14">
          <p:sp>
            <p:nvSpPr>
              <p:cNvPr id="12" name="Rectangle 11"/>
              <p:cNvSpPr/>
              <p:nvPr/>
            </p:nvSpPr>
            <p:spPr>
              <a:xfrm>
                <a:off x="5439550" y="5385459"/>
                <a:ext cx="6433621" cy="720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3200" b="1" dirty="0"/>
                  <a:t/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n-US" sz="2800" b="1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2800" b="1" i="1"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</m:acc>
                    <m:r>
                      <a:rPr lang="en-US" sz="2800" b="1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2800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800" b="1" i="1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sz="2800" b="1" i="1">
                            <a:latin typeface="Cambria Math" panose="02040503050406030204" pitchFamily="18" charset="0"/>
                          </a:rPr>
                          <m:t>𝟐</m:t>
                        </m:r>
                        <m:r>
                          <a:rPr lang="en-US" sz="2800" b="1" i="1">
                            <a:latin typeface="Cambria Math" panose="02040503050406030204" pitchFamily="18" charset="0"/>
                          </a:rPr>
                          <m:t>×</m:t>
                        </m:r>
                        <m:r>
                          <a:rPr lang="en-US" sz="2800" b="1" i="1">
                            <a:latin typeface="Cambria Math" panose="02040503050406030204" pitchFamily="18" charset="0"/>
                          </a:rPr>
                          <m:t>𝟐</m:t>
                        </m:r>
                        <m:r>
                          <a:rPr lang="en-US" sz="2800" b="1" i="1">
                            <a:latin typeface="Cambria Math" panose="02040503050406030204" pitchFamily="18" charset="0"/>
                          </a:rPr>
                          <m:t>.</m:t>
                        </m:r>
                        <m:r>
                          <a:rPr lang="en-US" sz="2800" b="1" i="1">
                            <a:latin typeface="Cambria Math" panose="02040503050406030204" pitchFamily="18" charset="0"/>
                          </a:rPr>
                          <m:t>𝟓</m:t>
                        </m:r>
                        <m:r>
                          <a:rPr lang="en-US" sz="2800" b="1" i="1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sz="2800" b="1" i="1">
                            <a:latin typeface="Cambria Math" panose="02040503050406030204" pitchFamily="18" charset="0"/>
                          </a:rPr>
                          <m:t>𝟕</m:t>
                        </m:r>
                        <m:r>
                          <a:rPr lang="en-US" sz="2800" b="1" i="1">
                            <a:latin typeface="Cambria Math" panose="02040503050406030204" pitchFamily="18" charset="0"/>
                          </a:rPr>
                          <m:t>×</m:t>
                        </m:r>
                        <m:r>
                          <a:rPr lang="en-US" sz="2800" b="1" i="1">
                            <a:latin typeface="Cambria Math" panose="02040503050406030204" pitchFamily="18" charset="0"/>
                          </a:rPr>
                          <m:t>𝟕</m:t>
                        </m:r>
                        <m:r>
                          <a:rPr lang="en-US" sz="2800" b="1" i="1">
                            <a:latin typeface="Cambria Math" panose="02040503050406030204" pitchFamily="18" charset="0"/>
                          </a:rPr>
                          <m:t>.</m:t>
                        </m:r>
                        <m:r>
                          <a:rPr lang="en-US" sz="2800" b="1" i="1">
                            <a:latin typeface="Cambria Math" panose="02040503050406030204" pitchFamily="18" charset="0"/>
                          </a:rPr>
                          <m:t>𝟓</m:t>
                        </m:r>
                        <m:r>
                          <a:rPr lang="en-US" sz="2800" b="1" i="1" smtClean="0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sz="2800" b="1" i="1" smtClean="0">
                            <a:latin typeface="Cambria Math" panose="02040503050406030204" pitchFamily="18" charset="0"/>
                          </a:rPr>
                          <m:t>𝟏𝟎</m:t>
                        </m:r>
                        <m:r>
                          <a:rPr lang="en-US" sz="2800" b="1" i="1">
                            <a:latin typeface="Cambria Math" panose="02040503050406030204" pitchFamily="18" charset="0"/>
                          </a:rPr>
                          <m:t>×</m:t>
                        </m:r>
                        <m:r>
                          <a:rPr lang="en-US" sz="2800" b="1" i="1" smtClean="0">
                            <a:latin typeface="Cambria Math" panose="02040503050406030204" pitchFamily="18" charset="0"/>
                          </a:rPr>
                          <m:t>𝟏𝟐</m:t>
                        </m:r>
                        <m:r>
                          <a:rPr lang="en-US" sz="2800" b="1" i="1" smtClean="0">
                            <a:latin typeface="Cambria Math" panose="02040503050406030204" pitchFamily="18" charset="0"/>
                          </a:rPr>
                          <m:t>.</m:t>
                        </m:r>
                        <m:r>
                          <a:rPr lang="en-US" sz="2800" b="1" i="1" smtClean="0">
                            <a:latin typeface="Cambria Math" panose="02040503050406030204" pitchFamily="18" charset="0"/>
                          </a:rPr>
                          <m:t>𝟓</m:t>
                        </m:r>
                        <m:r>
                          <a:rPr lang="en-US" sz="2800" b="1" i="1" smtClean="0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sz="2800" b="1" i="1" smtClean="0">
                            <a:latin typeface="Cambria Math" panose="02040503050406030204" pitchFamily="18" charset="0"/>
                          </a:rPr>
                          <m:t>𝟓</m:t>
                        </m:r>
                        <m:r>
                          <a:rPr lang="en-US" sz="2800" b="1" i="1">
                            <a:latin typeface="Cambria Math" panose="02040503050406030204" pitchFamily="18" charset="0"/>
                          </a:rPr>
                          <m:t>×</m:t>
                        </m:r>
                        <m:r>
                          <a:rPr lang="en-US" sz="2800" b="1" i="1" smtClean="0">
                            <a:latin typeface="Cambria Math" panose="02040503050406030204" pitchFamily="18" charset="0"/>
                          </a:rPr>
                          <m:t>𝟏𝟕</m:t>
                        </m:r>
                        <m:r>
                          <a:rPr lang="en-US" sz="2800" b="1" i="1" smtClean="0">
                            <a:latin typeface="Cambria Math" panose="02040503050406030204" pitchFamily="18" charset="0"/>
                          </a:rPr>
                          <m:t>.</m:t>
                        </m:r>
                        <m:r>
                          <a:rPr lang="en-US" sz="2800" b="1" i="1" smtClean="0">
                            <a:latin typeface="Cambria Math" panose="02040503050406030204" pitchFamily="18" charset="0"/>
                          </a:rPr>
                          <m:t>𝟓</m:t>
                        </m:r>
                      </m:num>
                      <m:den>
                        <m:r>
                          <a:rPr lang="en-US" sz="2800" b="1" i="1" smtClean="0">
                            <a:latin typeface="Cambria Math" panose="02040503050406030204" pitchFamily="18" charset="0"/>
                          </a:rPr>
                          <m:t>𝟐𝟒</m:t>
                        </m:r>
                      </m:den>
                    </m:f>
                    <m:r>
                      <a:rPr lang="en-US" sz="2800" b="1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800" b="1" i="1" smtClean="0">
                        <a:solidFill>
                          <a:srgbClr val="00B050"/>
                        </a:solidFill>
                        <a:latin typeface="Cambria Math" panose="02040503050406030204" pitchFamily="18" charset="0"/>
                      </a:rPr>
                      <m:t>𝟏𝟏</m:t>
                    </m:r>
                    <m:r>
                      <a:rPr lang="en-US" sz="2800" b="1" i="1" smtClean="0">
                        <a:solidFill>
                          <a:srgbClr val="00B050"/>
                        </a:solidFill>
                        <a:latin typeface="Cambria Math" panose="02040503050406030204" pitchFamily="18" charset="0"/>
                      </a:rPr>
                      <m:t>.</m:t>
                    </m:r>
                    <m:r>
                      <a:rPr lang="en-US" sz="2800" b="1" i="1" smtClean="0">
                        <a:solidFill>
                          <a:srgbClr val="00B050"/>
                        </a:solidFill>
                        <a:latin typeface="Cambria Math" panose="02040503050406030204" pitchFamily="18" charset="0"/>
                      </a:rPr>
                      <m:t>𝟐𝟓</m:t>
                    </m:r>
                  </m:oMath>
                </a14:m>
                <a:endParaRPr lang="en-US" sz="3200" dirty="0"/>
              </a:p>
            </p:txBody>
          </p:sp>
        </mc:Choice>
        <mc:Fallback>
          <p:sp>
            <p:nvSpPr>
              <p:cNvPr id="12" name="Rectangle 1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39550" y="5385459"/>
                <a:ext cx="6433621" cy="720775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sp>
            <p:nvSpPr>
              <p:cNvPr id="13" name="TextBox 12">
                <a:extLst>
                  <a:ext uri="{FF2B5EF4-FFF2-40B4-BE49-F238E27FC236}">
                    <a16:creationId xmlns="" xmlns:a16="http://schemas.microsoft.com/office/drawing/2014/main" id="{5446A134-C7EE-49AC-9B98-08BD1180EDAD}"/>
                  </a:ext>
                </a:extLst>
              </p:cNvPr>
              <p:cNvSpPr txBox="1"/>
              <p:nvPr/>
            </p:nvSpPr>
            <p:spPr>
              <a:xfrm>
                <a:off x="797643" y="4497094"/>
                <a:ext cx="4612032" cy="193899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/>
                  <a:t>where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en-US" sz="2400" dirty="0"/>
                  <a:t>  is the center of the class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  <m:sub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en-US" sz="2400" dirty="0"/>
                  <a:t> is the absolute frequency</a:t>
                </a:r>
              </a:p>
              <a:p>
                <a:r>
                  <a:rPr lang="en-US" sz="2400" dirty="0"/>
                  <a:t>n = number of observation </a:t>
                </a:r>
                <a14:m>
                  <m:oMath xmlns:m="http://schemas.openxmlformats.org/officeDocument/2006/math">
                    <m:r>
                      <a:rPr lang="en-US" sz="2400" i="1"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=</m:t>
                    </m:r>
                    <m:nary>
                      <m:naryPr>
                        <m:chr m:val="∑"/>
                        <m:limLoc m:val="undOvr"/>
                        <m:subHide m:val="on"/>
                        <m:supHide m:val="on"/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naryPr>
                      <m:sub/>
                      <m:sup/>
                      <m:e>
                        <m:sSub>
                          <m:sSubPr>
                            <m:ctrlPr>
                              <a:rPr lang="en-US" sz="24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400" i="1">
                                <a:latin typeface="Cambria Math" panose="02040503050406030204" pitchFamily="18" charset="0"/>
                              </a:rPr>
                              <m:t>𝑓</m:t>
                            </m:r>
                          </m:e>
                          <m:sub>
                            <m:r>
                              <a:rPr lang="en-US" sz="2400" i="1"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</m:e>
                    </m:nary>
                  </m:oMath>
                </a14:m>
                <a:endParaRPr lang="en-US" sz="2400" dirty="0"/>
              </a:p>
              <a:p>
                <a:endParaRPr lang="en-US" sz="2400" dirty="0"/>
              </a:p>
            </p:txBody>
          </p:sp>
        </mc:Choice>
        <mc:Fallback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xmlns="" xmlns:a14="http://schemas.microsoft.com/office/drawing/2010/main" id="{5446A134-C7EE-49AC-9B98-08BD1180EDA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7643" y="4497094"/>
                <a:ext cx="4612032" cy="1938992"/>
              </a:xfrm>
              <a:prstGeom prst="rect">
                <a:avLst/>
              </a:prstGeom>
              <a:blipFill>
                <a:blip r:embed="rId5"/>
                <a:stretch>
                  <a:fillRect l="-2116" t="-2516" r="-15212" b="-2704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xmlns="" val="25478569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Mean, Mode, Median and quartiles of grouped data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4128" y="2286000"/>
            <a:ext cx="4542483" cy="986589"/>
          </a:xfrm>
        </p:spPr>
        <p:txBody>
          <a:bodyPr>
            <a:normAutofit/>
          </a:bodyPr>
          <a:lstStyle/>
          <a:p>
            <a:r>
              <a:rPr lang="en-US" sz="3000" b="1" dirty="0">
                <a:solidFill>
                  <a:srgbClr val="00B050"/>
                </a:solidFill>
              </a:rPr>
              <a:t>Estimated mode </a:t>
            </a:r>
            <a:endParaRPr lang="en-US" sz="3000" b="1" dirty="0">
              <a:solidFill>
                <a:schemeClr val="accent1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Data analysis using SPSS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01B56-DF14-4180-846C-B3B858FBE2EF}" type="slidenum">
              <a:rPr lang="en-US" smtClean="0"/>
              <a:pPr/>
              <a:t>8</a:t>
            </a:fld>
            <a:endParaRPr lang="en-US"/>
          </a:p>
        </p:txBody>
      </p:sp>
      <mc:AlternateContent xmlns:mc="http://schemas.openxmlformats.org/markup-compatibility/2006">
        <mc:Choice xmlns:a14="http://schemas.microsoft.com/office/drawing/2010/main" xmlns="" Requires="a14">
          <p:graphicFrame>
            <p:nvGraphicFramePr>
              <p:cNvPr id="9" name="Table 8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635835814"/>
                  </p:ext>
                </p:extLst>
              </p:nvPr>
            </p:nvGraphicFramePr>
            <p:xfrm>
              <a:off x="5743073" y="2356728"/>
              <a:ext cx="6112040" cy="2657779"/>
            </p:xfrm>
            <a:graphic>
              <a:graphicData uri="http://schemas.openxmlformats.org/drawingml/2006/table">
                <a:tbl>
                  <a:tblPr firstRow="1" firstCol="1" bandRow="1">
                    <a:tableStyleId>{5C22544A-7EE6-4342-B048-85BDC9FD1C3A}</a:tableStyleId>
                  </a:tblPr>
                  <a:tblGrid>
                    <a:gridCol w="1222408">
                      <a:extLst>
                        <a:ext uri="{9D8B030D-6E8A-4147-A177-3AD203B41FA5}">
                          <a16:colId xmlns="" xmlns:a16="http://schemas.microsoft.com/office/drawing/2014/main" val="202867765"/>
                        </a:ext>
                      </a:extLst>
                    </a:gridCol>
                    <a:gridCol w="1222408">
                      <a:extLst>
                        <a:ext uri="{9D8B030D-6E8A-4147-A177-3AD203B41FA5}">
                          <a16:colId xmlns="" xmlns:a16="http://schemas.microsoft.com/office/drawing/2014/main" val="1219344969"/>
                        </a:ext>
                      </a:extLst>
                    </a:gridCol>
                    <a:gridCol w="924026">
                      <a:extLst>
                        <a:ext uri="{9D8B030D-6E8A-4147-A177-3AD203B41FA5}">
                          <a16:colId xmlns="" xmlns:a16="http://schemas.microsoft.com/office/drawing/2014/main" val="1935843278"/>
                        </a:ext>
                      </a:extLst>
                    </a:gridCol>
                    <a:gridCol w="1520790">
                      <a:extLst>
                        <a:ext uri="{9D8B030D-6E8A-4147-A177-3AD203B41FA5}">
                          <a16:colId xmlns="" xmlns:a16="http://schemas.microsoft.com/office/drawing/2014/main" val="2511416203"/>
                        </a:ext>
                      </a:extLst>
                    </a:gridCol>
                    <a:gridCol w="1222408">
                      <a:extLst>
                        <a:ext uri="{9D8B030D-6E8A-4147-A177-3AD203B41FA5}">
                          <a16:colId xmlns="" xmlns:a16="http://schemas.microsoft.com/office/drawing/2014/main" val="88901973"/>
                        </a:ext>
                      </a:extLst>
                    </a:gridCol>
                  </a:tblGrid>
                  <a:tr h="541393"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800" dirty="0">
                              <a:effectLst/>
                            </a:rPr>
                            <a:t>Intervals</a:t>
                          </a:r>
                          <a:endParaRPr lang="en-US" sz="16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sz="1800" i="1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8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  <m:sub>
                                    <m:r>
                                      <a:rPr lang="en-US" sz="18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𝑖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US" sz="16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sz="1800" i="1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8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𝑓</m:t>
                                    </m:r>
                                  </m:e>
                                  <m:sub>
                                    <m:r>
                                      <a:rPr lang="en-US" sz="18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𝑖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US" sz="16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sz="1800" i="1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8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𝐹</m:t>
                                    </m:r>
                                  </m:e>
                                  <m:sub>
                                    <m:r>
                                      <a:rPr lang="en-US" sz="18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𝑖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US" sz="16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800">
                              <a:effectLst/>
                            </a:rPr>
                            <a:t>Relative f</a:t>
                          </a:r>
                          <a:endParaRPr lang="en-US" sz="16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="" xmlns:a16="http://schemas.microsoft.com/office/drawing/2014/main" val="1392389939"/>
                      </a:ext>
                    </a:extLst>
                  </a:tr>
                  <a:tr h="541393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d>
                                  <m:dPr>
                                    <m:begChr m:val="["/>
                                    <m:endChr m:val="["/>
                                    <m:ctrlPr>
                                      <a:rPr lang="en-US" sz="1800" i="1" smtClean="0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sz="1800" smtClean="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𝟎</m:t>
                                    </m:r>
                                    <m:r>
                                      <a:rPr lang="en-US" sz="18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   </m:t>
                                    </m:r>
                                    <m:r>
                                      <a:rPr lang="en-US" sz="1800" smtClean="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𝟓</m:t>
                                    </m:r>
                                  </m:e>
                                </m:d>
                              </m:oMath>
                            </m:oMathPara>
                          </a14:m>
                          <a:endParaRPr lang="en-US" sz="16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 b="1" dirty="0">
                              <a:effectLst/>
                            </a:rPr>
                            <a:t>2</a:t>
                          </a:r>
                          <a:endParaRPr lang="en-US" sz="1600" b="1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 anchor="ctr"/>
                    </a:tc>
                    <a:extLst>
                      <a:ext uri="{0D108BD9-81ED-4DB2-BD59-A6C34878D82A}">
                        <a16:rowId xmlns="" xmlns:a16="http://schemas.microsoft.com/office/drawing/2014/main" val="4271275869"/>
                      </a:ext>
                    </a:extLst>
                  </a:tr>
                  <a:tr h="541393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d>
                                  <m:dPr>
                                    <m:begChr m:val="["/>
                                    <m:endChr m:val="["/>
                                    <m:ctrlPr>
                                      <a:rPr lang="en-US" sz="1800" i="1" smtClean="0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sz="1800" smtClean="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𝟓</m:t>
                                    </m:r>
                                    <m:r>
                                      <a:rPr lang="en-US" sz="18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   </m:t>
                                    </m:r>
                                    <m:r>
                                      <a:rPr lang="en-US" sz="1800" smtClean="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𝟏𝟎</m:t>
                                    </m:r>
                                  </m:e>
                                </m:d>
                              </m:oMath>
                            </m:oMathPara>
                          </a14:m>
                          <a:endParaRPr lang="en-US" sz="16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 b="1" dirty="0">
                              <a:effectLst/>
                            </a:rPr>
                            <a:t>7</a:t>
                          </a:r>
                          <a:endParaRPr lang="en-US" sz="1600" b="1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 anchor="ctr"/>
                    </a:tc>
                    <a:extLst>
                      <a:ext uri="{0D108BD9-81ED-4DB2-BD59-A6C34878D82A}">
                        <a16:rowId xmlns="" xmlns:a16="http://schemas.microsoft.com/office/drawing/2014/main" val="2199204978"/>
                      </a:ext>
                    </a:extLst>
                  </a:tr>
                  <a:tr h="516800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 dirty="0"/>
                            <a:t/>
                          </a:r>
                          <a14:m>
                            <m:oMath xmlns:m="http://schemas.openxmlformats.org/officeDocument/2006/math">
                              <m:d>
                                <m:dPr>
                                  <m:begChr m:val="["/>
                                  <m:endChr m:val="["/>
                                  <m:ctrlPr>
                                    <a:rPr lang="en-US" sz="1600" i="1" smtClean="0"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1600" smtClean="0">
                                      <a:effectLst/>
                                      <a:latin typeface="Cambria Math" panose="02040503050406030204" pitchFamily="18" charset="0"/>
                                    </a:rPr>
                                    <m:t>𝟏𝟎</m:t>
                                  </m:r>
                                  <m:r>
                                    <a:rPr lang="en-US" sz="1600">
                                      <a:effectLst/>
                                      <a:latin typeface="Cambria Math" panose="02040503050406030204" pitchFamily="18" charset="0"/>
                                    </a:rPr>
                                    <m:t>   </m:t>
                                  </m:r>
                                  <m:r>
                                    <a:rPr lang="en-US" sz="1600" smtClean="0">
                                      <a:effectLst/>
                                      <a:latin typeface="Cambria Math" panose="02040503050406030204" pitchFamily="18" charset="0"/>
                                    </a:rPr>
                                    <m:t>𝟏𝟓</m:t>
                                  </m:r>
                                </m:e>
                              </m:d>
                            </m:oMath>
                          </a14:m>
                          <a:endParaRPr lang="en-US" sz="16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 b="1" dirty="0">
                              <a:effectLst/>
                            </a:rPr>
                            <a:t>10</a:t>
                          </a:r>
                          <a:endParaRPr lang="en-US" sz="1600" b="1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 anchor="ctr"/>
                    </a:tc>
                    <a:extLst>
                      <a:ext uri="{0D108BD9-81ED-4DB2-BD59-A6C34878D82A}">
                        <a16:rowId xmlns="" xmlns:a16="http://schemas.microsoft.com/office/drawing/2014/main" val="1446385224"/>
                      </a:ext>
                    </a:extLst>
                  </a:tr>
                  <a:tr h="516800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d>
                                  <m:dPr>
                                    <m:begChr m:val="["/>
                                    <m:endChr m:val="]"/>
                                    <m:ctrlPr>
                                      <a:rPr lang="en-US" sz="1600" i="1" smtClean="0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sz="1600" smtClean="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𝟏</m:t>
                                    </m:r>
                                    <m:r>
                                      <a:rPr lang="en-US" sz="1600" b="1" i="0" smtClean="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𝟓</m:t>
                                    </m:r>
                                    <m:r>
                                      <a:rPr lang="en-US" sz="1600" smtClean="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    </m:t>
                                    </m:r>
                                    <m:r>
                                      <a:rPr lang="en-US" sz="1600" smtClean="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𝟐𝟎</m:t>
                                    </m:r>
                                  </m:e>
                                </m:d>
                              </m:oMath>
                            </m:oMathPara>
                          </a14:m>
                          <a:endParaRPr lang="en-US" sz="16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endParaRPr lang="en-US" dirty="0"/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 b="1" dirty="0">
                              <a:effectLst/>
                            </a:rPr>
                            <a:t>5</a:t>
                          </a:r>
                          <a:endParaRPr lang="en-US" sz="1600" b="1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endParaRPr lang="en-US" dirty="0"/>
                        </a:p>
                      </a:txBody>
                      <a:tcPr marL="68580" marR="68580" marT="0" marB="0" anchor="ctr"/>
                    </a:tc>
                    <a:extLst>
                      <a:ext uri="{0D108BD9-81ED-4DB2-BD59-A6C34878D82A}">
                        <a16:rowId xmlns="" xmlns:a16="http://schemas.microsoft.com/office/drawing/2014/main" val="3611539707"/>
                      </a:ext>
                    </a:extLst>
                  </a:tr>
                </a:tbl>
              </a:graphicData>
            </a:graphic>
          </p:graphicFrame>
        </mc:Choice>
        <mc:Fallback>
          <p:graphicFrame>
            <p:nvGraphicFramePr>
              <p:cNvPr id="9" name="Table 8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xmlns="" xmlns:a14="http://schemas.microsoft.com/office/drawing/2010/main" val="1635835814"/>
                  </p:ext>
                </p:extLst>
              </p:nvPr>
            </p:nvGraphicFramePr>
            <p:xfrm>
              <a:off x="5743073" y="2356728"/>
              <a:ext cx="6112040" cy="2657779"/>
            </p:xfrm>
            <a:graphic>
              <a:graphicData uri="http://schemas.openxmlformats.org/drawingml/2006/table">
                <a:tbl>
                  <a:tblPr firstRow="1" firstCol="1" bandRow="1">
                    <a:tableStyleId>{5C22544A-7EE6-4342-B048-85BDC9FD1C3A}</a:tableStyleId>
                  </a:tblPr>
                  <a:tblGrid>
                    <a:gridCol w="1222408">
                      <a:extLst>
                        <a:ext uri="{9D8B030D-6E8A-4147-A177-3AD203B41FA5}">
                          <a16:colId xmlns:a16="http://schemas.microsoft.com/office/drawing/2014/main" xmlns="" xmlns:a14="http://schemas.microsoft.com/office/drawing/2010/main" val="202867765"/>
                        </a:ext>
                      </a:extLst>
                    </a:gridCol>
                    <a:gridCol w="1222408">
                      <a:extLst>
                        <a:ext uri="{9D8B030D-6E8A-4147-A177-3AD203B41FA5}">
                          <a16:colId xmlns:a16="http://schemas.microsoft.com/office/drawing/2014/main" xmlns="" xmlns:a14="http://schemas.microsoft.com/office/drawing/2010/main" val="1219344969"/>
                        </a:ext>
                      </a:extLst>
                    </a:gridCol>
                    <a:gridCol w="924026">
                      <a:extLst>
                        <a:ext uri="{9D8B030D-6E8A-4147-A177-3AD203B41FA5}">
                          <a16:colId xmlns:a16="http://schemas.microsoft.com/office/drawing/2014/main" xmlns="" xmlns:a14="http://schemas.microsoft.com/office/drawing/2010/main" val="1935843278"/>
                        </a:ext>
                      </a:extLst>
                    </a:gridCol>
                    <a:gridCol w="1520790">
                      <a:extLst>
                        <a:ext uri="{9D8B030D-6E8A-4147-A177-3AD203B41FA5}">
                          <a16:colId xmlns:a16="http://schemas.microsoft.com/office/drawing/2014/main" xmlns="" xmlns:a14="http://schemas.microsoft.com/office/drawing/2010/main" val="2511416203"/>
                        </a:ext>
                      </a:extLst>
                    </a:gridCol>
                    <a:gridCol w="1222408">
                      <a:extLst>
                        <a:ext uri="{9D8B030D-6E8A-4147-A177-3AD203B41FA5}">
                          <a16:colId xmlns:a16="http://schemas.microsoft.com/office/drawing/2014/main" xmlns="" xmlns:a14="http://schemas.microsoft.com/office/drawing/2010/main" val="88901973"/>
                        </a:ext>
                      </a:extLst>
                    </a:gridCol>
                  </a:tblGrid>
                  <a:tr h="541393"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800" dirty="0">
                              <a:effectLst/>
                            </a:rPr>
                            <a:t>Intervals</a:t>
                          </a:r>
                          <a:endParaRPr lang="en-US" sz="16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>
                        <a:blipFill>
                          <a:blip r:embed="rId2"/>
                          <a:stretch>
                            <a:fillRect l="-101000" t="-12360" r="-303000" b="-39325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>
                        <a:blipFill>
                          <a:blip r:embed="rId2"/>
                          <a:stretch>
                            <a:fillRect l="-264474" t="-12360" r="-298684" b="-39325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>
                        <a:blipFill>
                          <a:blip r:embed="rId2"/>
                          <a:stretch>
                            <a:fillRect l="-222490" t="-12360" r="-82329" b="-39325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800">
                              <a:effectLst/>
                            </a:rPr>
                            <a:t>Relative f</a:t>
                          </a:r>
                          <a:endParaRPr lang="en-US" sz="16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xmlns="" xmlns:a14="http://schemas.microsoft.com/office/drawing/2010/main" val="1392389939"/>
                      </a:ext>
                    </a:extLst>
                  </a:tr>
                  <a:tr h="541393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 anchor="ctr">
                        <a:blipFill>
                          <a:blip r:embed="rId2"/>
                          <a:stretch>
                            <a:fillRect l="-498" t="-112360" r="-400995" b="-29325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 b="1" dirty="0" smtClean="0">
                              <a:effectLst/>
                            </a:rPr>
                            <a:t>2</a:t>
                          </a:r>
                          <a:endParaRPr lang="en-US" sz="1600" b="1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 anchor="ctr"/>
                    </a:tc>
                    <a:extLst>
                      <a:ext uri="{0D108BD9-81ED-4DB2-BD59-A6C34878D82A}">
                        <a16:rowId xmlns:a16="http://schemas.microsoft.com/office/drawing/2014/main" xmlns="" xmlns:a14="http://schemas.microsoft.com/office/drawing/2010/main" val="4271275869"/>
                      </a:ext>
                    </a:extLst>
                  </a:tr>
                  <a:tr h="541393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 anchor="ctr">
                        <a:blipFill>
                          <a:blip r:embed="rId2"/>
                          <a:stretch>
                            <a:fillRect l="-498" t="-212360" r="-400995" b="-19325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 b="1" dirty="0" smtClean="0">
                              <a:effectLst/>
                            </a:rPr>
                            <a:t>7</a:t>
                          </a:r>
                          <a:endParaRPr lang="en-US" sz="1600" b="1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 anchor="ctr"/>
                    </a:tc>
                    <a:extLst>
                      <a:ext uri="{0D108BD9-81ED-4DB2-BD59-A6C34878D82A}">
                        <a16:rowId xmlns:a16="http://schemas.microsoft.com/office/drawing/2014/main" xmlns="" xmlns:a14="http://schemas.microsoft.com/office/drawing/2010/main" val="2199204978"/>
                      </a:ext>
                    </a:extLst>
                  </a:tr>
                  <a:tr h="5168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 anchor="ctr">
                        <a:blipFill>
                          <a:blip r:embed="rId2"/>
                          <a:stretch>
                            <a:fillRect l="-498" t="-327059" r="-400995" b="-10235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 b="1" dirty="0" smtClean="0">
                              <a:effectLst/>
                            </a:rPr>
                            <a:t>10</a:t>
                          </a:r>
                          <a:endParaRPr lang="en-US" sz="1600" b="1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 anchor="ctr"/>
                    </a:tc>
                    <a:extLst>
                      <a:ext uri="{0D108BD9-81ED-4DB2-BD59-A6C34878D82A}">
                        <a16:rowId xmlns:a16="http://schemas.microsoft.com/office/drawing/2014/main" xmlns="" xmlns:a14="http://schemas.microsoft.com/office/drawing/2010/main" val="1446385224"/>
                      </a:ext>
                    </a:extLst>
                  </a:tr>
                  <a:tr h="5168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 anchor="ctr">
                        <a:blipFill>
                          <a:blip r:embed="rId2"/>
                          <a:stretch>
                            <a:fillRect l="-498" t="-427059" r="-400995" b="-235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 dirty="0"/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 b="1" dirty="0" smtClean="0">
                              <a:effectLst/>
                            </a:rPr>
                            <a:t>5</a:t>
                          </a:r>
                          <a:endParaRPr lang="en-US" sz="1600" b="1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endParaRPr lang="en-US" dirty="0"/>
                        </a:p>
                      </a:txBody>
                      <a:tcPr marL="68580" marR="68580" marT="0" marB="0" anchor="ctr"/>
                    </a:tc>
                    <a:extLst>
                      <a:ext uri="{0D108BD9-81ED-4DB2-BD59-A6C34878D82A}">
                        <a16:rowId xmlns:a16="http://schemas.microsoft.com/office/drawing/2014/main" xmlns="" xmlns:a14="http://schemas.microsoft.com/office/drawing/2010/main" val="3611539707"/>
                      </a:ext>
                    </a:extLst>
                  </a:tr>
                </a:tbl>
              </a:graphicData>
            </a:graphic>
          </p:graphicFrame>
        </mc:Fallback>
      </mc:AlternateContent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573982942"/>
              </p:ext>
            </p:extLst>
          </p:nvPr>
        </p:nvGraphicFramePr>
        <p:xfrm>
          <a:off x="6958574" y="2898121"/>
          <a:ext cx="1222408" cy="2116386"/>
        </p:xfrm>
        <a:graphic>
          <a:graphicData uri="http://schemas.openxmlformats.org/drawingml/2006/table">
            <a:tbl>
              <a:tblPr firstRow="1" firstCol="1" bandRow="1">
                <a:tableStyleId>{2D5ABB26-0587-4C30-8999-92F81FD0307C}</a:tableStyleId>
              </a:tblPr>
              <a:tblGrid>
                <a:gridCol w="1222408">
                  <a:extLst>
                    <a:ext uri="{9D8B030D-6E8A-4147-A177-3AD203B41FA5}">
                      <a16:colId xmlns:a16="http://schemas.microsoft.com/office/drawing/2014/main" xmlns="" val="3113351102"/>
                    </a:ext>
                  </a:extLst>
                </a:gridCol>
              </a:tblGrid>
              <a:tr h="54139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2.5</a:t>
                      </a:r>
                      <a:endParaRPr lang="en-US" sz="1600" b="1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2175836054"/>
                  </a:ext>
                </a:extLst>
              </a:tr>
              <a:tr h="54139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7.5</a:t>
                      </a:r>
                      <a:endParaRPr lang="en-US" sz="1600" b="1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1986778393"/>
                  </a:ext>
                </a:extLst>
              </a:tr>
              <a:tr h="51680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12.5</a:t>
                      </a:r>
                      <a:endParaRPr lang="en-US" sz="1600" b="1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1214354928"/>
                  </a:ext>
                </a:extLst>
              </a:tr>
              <a:tr h="51680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17.5</a:t>
                      </a:r>
                      <a:endParaRPr lang="en-US" sz="1600" b="1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1954748748"/>
                  </a:ext>
                </a:extLst>
              </a:tr>
            </a:tbl>
          </a:graphicData>
        </a:graphic>
      </p:graphicFrame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876248478"/>
              </p:ext>
            </p:extLst>
          </p:nvPr>
        </p:nvGraphicFramePr>
        <p:xfrm>
          <a:off x="9111915" y="2898121"/>
          <a:ext cx="2743198" cy="2116386"/>
        </p:xfrm>
        <a:graphic>
          <a:graphicData uri="http://schemas.openxmlformats.org/drawingml/2006/table">
            <a:tbl>
              <a:tblPr firstRow="1" firstCol="1" bandRow="1">
                <a:tableStyleId>{2D5ABB26-0587-4C30-8999-92F81FD0307C}</a:tableStyleId>
              </a:tblPr>
              <a:tblGrid>
                <a:gridCol w="1520790">
                  <a:extLst>
                    <a:ext uri="{9D8B030D-6E8A-4147-A177-3AD203B41FA5}">
                      <a16:colId xmlns:a16="http://schemas.microsoft.com/office/drawing/2014/main" xmlns="" val="1126800528"/>
                    </a:ext>
                  </a:extLst>
                </a:gridCol>
                <a:gridCol w="1222408">
                  <a:extLst>
                    <a:ext uri="{9D8B030D-6E8A-4147-A177-3AD203B41FA5}">
                      <a16:colId xmlns:a16="http://schemas.microsoft.com/office/drawing/2014/main" xmlns="" val="778907806"/>
                    </a:ext>
                  </a:extLst>
                </a:gridCol>
              </a:tblGrid>
              <a:tr h="54139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2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0.083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339095061"/>
                  </a:ext>
                </a:extLst>
              </a:tr>
              <a:tr h="54139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9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0.2916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2740506687"/>
                  </a:ext>
                </a:extLst>
              </a:tr>
              <a:tr h="51680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19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0.416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128026042"/>
                  </a:ext>
                </a:extLst>
              </a:tr>
              <a:tr h="51680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24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0.208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4127744418"/>
                  </a:ext>
                </a:extLst>
              </a:tr>
            </a:tbl>
          </a:graphicData>
        </a:graphic>
      </p:graphicFrame>
      <p:sp>
        <p:nvSpPr>
          <p:cNvPr id="6" name="Rectangle 5"/>
          <p:cNvSpPr/>
          <p:nvPr/>
        </p:nvSpPr>
        <p:spPr>
          <a:xfrm>
            <a:off x="1024128" y="2794328"/>
            <a:ext cx="6096000" cy="830997"/>
          </a:xfrm>
          <a:prstGeom prst="rect">
            <a:avLst/>
          </a:prstGeom>
        </p:spPr>
        <p:txBody>
          <a:bodyPr>
            <a:spAutoFit/>
          </a:bodyPr>
          <a:lstStyle/>
          <a:p>
            <a:pPr lvl="0"/>
            <a:r>
              <a:rPr lang="en-US" sz="2400" b="1" dirty="0"/>
              <a:t>1. Determine the modal class</a:t>
            </a:r>
          </a:p>
          <a:p>
            <a:r>
              <a:rPr lang="en-US" sz="2400" dirty="0"/>
              <a:t>Class with highest frequency</a:t>
            </a:r>
          </a:p>
        </p:txBody>
      </p:sp>
      <p:sp>
        <p:nvSpPr>
          <p:cNvPr id="13" name="Rectangle 12"/>
          <p:cNvSpPr/>
          <p:nvPr/>
        </p:nvSpPr>
        <p:spPr>
          <a:xfrm>
            <a:off x="5787186" y="4024977"/>
            <a:ext cx="6067927" cy="466165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>
        <mc:Choice xmlns:a14="http://schemas.microsoft.com/office/drawing/2010/main" xmlns="" Requires="a14">
          <p:sp>
            <p:nvSpPr>
              <p:cNvPr id="15" name="Rectangle 14"/>
              <p:cNvSpPr/>
              <p:nvPr/>
            </p:nvSpPr>
            <p:spPr>
              <a:xfrm>
                <a:off x="397108" y="4120182"/>
                <a:ext cx="6096000" cy="867417"/>
              </a:xfrm>
              <a:prstGeom prst="rect">
                <a:avLst/>
              </a:prstGeom>
            </p:spPr>
            <p:txBody>
              <a:bodyPr>
                <a:spAutoFit/>
              </a:bodyPr>
              <a:lstStyle/>
              <a:p>
                <a:pPr marL="457200">
                  <a:lnSpc>
                    <a:spcPct val="107000"/>
                  </a:lnSpc>
                  <a:spcAft>
                    <a:spcPts val="8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i="1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𝐸𝑠𝑡𝑖𝑚𝑎𝑡𝑒𝑑</m:t>
                      </m:r>
                      <m:r>
                        <a:rPr lang="en-US" sz="2000" i="1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 </m:t>
                      </m:r>
                      <m:r>
                        <a:rPr lang="en-US" sz="2000" i="1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𝑚𝑜𝑑𝑒</m:t>
                      </m:r>
                      <m:r>
                        <a:rPr lang="en-US" sz="2000" i="1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 =</m:t>
                      </m:r>
                      <m:sSub>
                        <m:sSubPr>
                          <m:ctrlPr>
                            <a:rPr lang="en-US" sz="2000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en-US" sz="2000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𝑙</m:t>
                          </m:r>
                        </m:e>
                        <m:sub>
                          <m:r>
                            <a:rPr lang="en-US" sz="2000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𝑖</m:t>
                          </m:r>
                        </m:sub>
                      </m:sSub>
                      <m:r>
                        <a:rPr lang="en-US" sz="2000" i="1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+ </m:t>
                      </m:r>
                      <m:r>
                        <a:rPr lang="en-US" sz="2000" i="1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𝛼</m:t>
                      </m:r>
                      <m:r>
                        <a:rPr lang="en-US" sz="2000" i="1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 </m:t>
                      </m:r>
                      <m:f>
                        <m:fPr>
                          <m:ctrlPr>
                            <a:rPr lang="en-US" sz="2000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000" i="1"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i="1"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∆</m:t>
                              </m:r>
                            </m:e>
                            <m:sub>
                              <m:r>
                                <a:rPr lang="en-US" sz="2000" i="1"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1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sz="2000" i="1"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i="1"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∆</m:t>
                              </m:r>
                            </m:e>
                            <m:sub>
                              <m:r>
                                <a:rPr lang="en-US" sz="2000" i="1"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2000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+</m:t>
                          </m:r>
                          <m:sSub>
                            <m:sSubPr>
                              <m:ctrlPr>
                                <a:rPr lang="en-US" sz="2000" i="1"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i="1"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∆</m:t>
                              </m:r>
                            </m:e>
                            <m:sub>
                              <m:r>
                                <a:rPr lang="en-US" sz="2000" i="1"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2</m:t>
                              </m:r>
                            </m:sub>
                          </m:sSub>
                        </m:den>
                      </m:f>
                      <m:r>
                        <a:rPr lang="en-US" sz="2000" i="1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 </m:t>
                      </m:r>
                    </m:oMath>
                  </m:oMathPara>
                </a14:m>
                <a:endParaRPr lang="en-US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15" name="Rectangle 1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7108" y="4120182"/>
                <a:ext cx="6096000" cy="867417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sp>
            <p:nvSpPr>
              <p:cNvPr id="18" name="Rectangle 17"/>
              <p:cNvSpPr/>
              <p:nvPr/>
            </p:nvSpPr>
            <p:spPr>
              <a:xfrm>
                <a:off x="1024128" y="4832349"/>
                <a:ext cx="6096000" cy="1015663"/>
              </a:xfrm>
              <a:prstGeom prst="rect">
                <a:avLst/>
              </a:prstGeom>
            </p:spPr>
            <p:txBody>
              <a:bodyPr>
                <a:spAutoFit/>
              </a:bodyPr>
              <a:lstStyle/>
              <a:p>
                <a:r>
                  <a:rPr lang="en-US" sz="2000" dirty="0"/>
                  <a:t>Where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𝑙</m:t>
                        </m:r>
                      </m:e>
                      <m:sub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en-US" sz="2000" dirty="0"/>
                  <a:t> is the lower boundary of the modal class</a:t>
                </a:r>
              </a:p>
              <a:p>
                <a14:m>
                  <m:oMath xmlns:m="http://schemas.openxmlformats.org/officeDocument/2006/math">
                    <m:r>
                      <a:rPr lang="en-US" sz="2000" i="1">
                        <a:latin typeface="Cambria Math" panose="02040503050406030204" pitchFamily="18" charset="0"/>
                      </a:rPr>
                      <m:t>𝛼</m:t>
                    </m:r>
                  </m:oMath>
                </a14:m>
                <a:r>
                  <a:rPr lang="en-US" sz="2000" dirty="0"/>
                  <a:t> is the width of the  modal class</a:t>
                </a:r>
              </a:p>
            </p:txBody>
          </p:sp>
        </mc:Choice>
        <mc:Fallback>
          <p:sp>
            <p:nvSpPr>
              <p:cNvPr id="18" name="Rectangle 1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24128" y="4832349"/>
                <a:ext cx="6096000" cy="1015663"/>
              </a:xfrm>
              <a:prstGeom prst="rect">
                <a:avLst/>
              </a:prstGeom>
              <a:blipFill>
                <a:blip r:embed="rId4"/>
                <a:stretch>
                  <a:fillRect l="-1000" t="-3614" b="-1024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sp>
            <p:nvSpPr>
              <p:cNvPr id="19" name="Rectangle 18"/>
              <p:cNvSpPr/>
              <p:nvPr/>
            </p:nvSpPr>
            <p:spPr>
              <a:xfrm>
                <a:off x="7972950" y="5107308"/>
                <a:ext cx="3841949" cy="66191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10</m:t>
                      </m:r>
                      <m:r>
                        <a:rPr lang="en-US" i="1" smtClean="0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+</m:t>
                      </m:r>
                      <m:r>
                        <a:rPr lang="en-US" i="1" smtClean="0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5</m:t>
                      </m:r>
                      <m:r>
                        <a:rPr lang="en-US" i="1" smtClean="0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 </m:t>
                      </m:r>
                      <m:f>
                        <m:fPr>
                          <m:ctrlPr>
                            <a:rPr lang="en-US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10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−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7</m:t>
                          </m:r>
                        </m:num>
                        <m:den>
                          <m:d>
                            <m:d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</m:ctrlPr>
                            </m:d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10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−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7</m:t>
                              </m:r>
                            </m:e>
                          </m:d>
                          <m:r>
                            <a:rPr lang="en-US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+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(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10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−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5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)</m:t>
                          </m:r>
                        </m:den>
                      </m:f>
                      <m:r>
                        <a:rPr lang="en-US" b="0" i="1" smtClean="0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=</m:t>
                      </m:r>
                      <m:r>
                        <a:rPr lang="en-US" b="0" i="1" smtClean="0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11</m:t>
                      </m:r>
                      <m:r>
                        <a:rPr lang="en-US" b="0" i="1" smtClean="0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.</m:t>
                      </m:r>
                      <m:r>
                        <a:rPr lang="en-US" b="0" i="1" smtClean="0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87</m:t>
                      </m:r>
                    </m:oMath>
                  </m:oMathPara>
                </a14:m>
                <a:endParaRPr lang="en-US" dirty="0">
                  <a:solidFill>
                    <a:srgbClr val="00B050"/>
                  </a:solidFill>
                </a:endParaRPr>
              </a:p>
            </p:txBody>
          </p:sp>
        </mc:Choice>
        <mc:Fallback>
          <p:sp>
            <p:nvSpPr>
              <p:cNvPr id="19" name="Rectangle 1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72950" y="5107308"/>
                <a:ext cx="3841949" cy="661912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sp>
            <p:nvSpPr>
              <p:cNvPr id="20" name="Rectangle 19"/>
              <p:cNvSpPr/>
              <p:nvPr/>
            </p:nvSpPr>
            <p:spPr>
              <a:xfrm>
                <a:off x="247369" y="5967756"/>
                <a:ext cx="6096000" cy="890244"/>
              </a:xfrm>
              <a:prstGeom prst="rect">
                <a:avLst/>
              </a:prstGeom>
            </p:spPr>
            <p:txBody>
              <a:bodyPr>
                <a:spAutoFit/>
              </a:bodyPr>
              <a:lstStyle/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∆</m:t>
                          </m:r>
                        </m:e>
                        <m:sub>
                          <m:r>
                            <a:rPr lang="en-US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i="1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𝑓</m:t>
                          </m:r>
                        </m:e>
                        <m:sub>
                          <m:r>
                            <a:rPr lang="en-US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𝑖</m:t>
                          </m:r>
                        </m:sub>
                      </m:sSub>
                      <m:r>
                        <a:rPr lang="en-US" i="1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𝑓</m:t>
                          </m:r>
                        </m:e>
                        <m:sub>
                          <m:r>
                            <a:rPr lang="en-US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𝑖</m:t>
                          </m:r>
                          <m:r>
                            <a:rPr lang="en-US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−</m:t>
                          </m:r>
                          <m:r>
                            <a:rPr lang="en-US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en-US" sz="16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∆</m:t>
                          </m:r>
                        </m:e>
                        <m:sub>
                          <m:r>
                            <a:rPr lang="en-US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2</m:t>
                          </m:r>
                        </m:sub>
                      </m:sSub>
                      <m:r>
                        <a:rPr lang="en-US" i="1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𝑓</m:t>
                          </m:r>
                        </m:e>
                        <m:sub>
                          <m:r>
                            <a:rPr lang="en-US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𝑖</m:t>
                          </m:r>
                        </m:sub>
                      </m:sSub>
                      <m:r>
                        <a:rPr lang="en-US" i="1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𝑓</m:t>
                          </m:r>
                        </m:e>
                        <m:sub>
                          <m:r>
                            <a:rPr lang="en-US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𝑖</m:t>
                          </m:r>
                          <m:r>
                            <a:rPr lang="en-US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+</m:t>
                          </m:r>
                          <m:r>
                            <a:rPr lang="en-US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en-US" sz="16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20" name="Rectangle 1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7369" y="5967756"/>
                <a:ext cx="6096000" cy="890244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1" name="Rectangle 20"/>
          <p:cNvSpPr/>
          <p:nvPr/>
        </p:nvSpPr>
        <p:spPr>
          <a:xfrm>
            <a:off x="1024128" y="3655645"/>
            <a:ext cx="255204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/>
              <a:t>2. Estimated mode</a:t>
            </a:r>
          </a:p>
        </p:txBody>
      </p:sp>
      <p:sp>
        <p:nvSpPr>
          <p:cNvPr id="7" name="Oval 6"/>
          <p:cNvSpPr/>
          <p:nvPr/>
        </p:nvSpPr>
        <p:spPr>
          <a:xfrm>
            <a:off x="6044358" y="4091466"/>
            <a:ext cx="298731" cy="275389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Oval 21"/>
          <p:cNvSpPr/>
          <p:nvPr/>
        </p:nvSpPr>
        <p:spPr>
          <a:xfrm>
            <a:off x="725397" y="5142416"/>
            <a:ext cx="298731" cy="275389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" name="Straight Arrow Connector 11"/>
          <p:cNvCxnSpPr/>
          <p:nvPr/>
        </p:nvCxnSpPr>
        <p:spPr>
          <a:xfrm>
            <a:off x="671562" y="5664828"/>
            <a:ext cx="352566" cy="0"/>
          </a:xfrm>
          <a:prstGeom prst="straightConnector1">
            <a:avLst/>
          </a:prstGeom>
          <a:ln w="28575">
            <a:solidFill>
              <a:srgbClr val="FF0000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 flipV="1">
            <a:off x="6021670" y="4417655"/>
            <a:ext cx="722030" cy="0"/>
          </a:xfrm>
          <a:prstGeom prst="straightConnector1">
            <a:avLst/>
          </a:prstGeom>
          <a:ln w="28575">
            <a:solidFill>
              <a:srgbClr val="FF0000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Rounded Rectangle 23"/>
          <p:cNvSpPr/>
          <p:nvPr/>
        </p:nvSpPr>
        <p:spPr>
          <a:xfrm>
            <a:off x="2463800" y="6078487"/>
            <a:ext cx="91440" cy="221463"/>
          </a:xfrm>
          <a:prstGeom prst="roundRect">
            <a:avLst/>
          </a:prstGeom>
          <a:noFill/>
          <a:ln w="19050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ounded Rectangle 24"/>
          <p:cNvSpPr/>
          <p:nvPr/>
        </p:nvSpPr>
        <p:spPr>
          <a:xfrm>
            <a:off x="8485880" y="3560149"/>
            <a:ext cx="324131" cy="792330"/>
          </a:xfrm>
          <a:prstGeom prst="roundRect">
            <a:avLst/>
          </a:prstGeom>
          <a:noFill/>
          <a:ln w="19050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ounded Rectangle 25"/>
          <p:cNvSpPr/>
          <p:nvPr/>
        </p:nvSpPr>
        <p:spPr>
          <a:xfrm>
            <a:off x="2463800" y="6419694"/>
            <a:ext cx="91440" cy="221463"/>
          </a:xfrm>
          <a:prstGeom prst="roundRect">
            <a:avLst/>
          </a:prstGeom>
          <a:noFill/>
          <a:ln w="19050">
            <a:solidFill>
              <a:srgbClr val="00B05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ounded Rectangle 26"/>
          <p:cNvSpPr/>
          <p:nvPr/>
        </p:nvSpPr>
        <p:spPr>
          <a:xfrm>
            <a:off x="8485880" y="4117778"/>
            <a:ext cx="324131" cy="792330"/>
          </a:xfrm>
          <a:prstGeom prst="roundRect">
            <a:avLst/>
          </a:prstGeom>
          <a:noFill/>
          <a:ln w="19050">
            <a:solidFill>
              <a:srgbClr val="00B05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>
        <mc:Choice xmlns:a14="http://schemas.microsoft.com/office/drawing/2010/main" xmlns="" Requires="a14">
          <p:sp>
            <p:nvSpPr>
              <p:cNvPr id="28" name="Rectangle 27"/>
              <p:cNvSpPr/>
              <p:nvPr/>
            </p:nvSpPr>
            <p:spPr>
              <a:xfrm>
                <a:off x="5837338" y="5272102"/>
                <a:ext cx="2242472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𝐸𝑠𝑡𝑖𝑚𝑎𝑡𝑒𝑑</m:t>
                      </m:r>
                      <m:r>
                        <a:rPr lang="en-US" i="1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 </m:t>
                      </m:r>
                      <m:r>
                        <a:rPr lang="en-US" i="1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𝑚𝑜𝑑𝑒</m:t>
                      </m:r>
                      <m:r>
                        <a:rPr lang="en-US" i="1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 =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28" name="Rectangle 2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37338" y="5272102"/>
                <a:ext cx="2242472" cy="369332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xmlns="" val="30108212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13" grpId="0" animBg="1"/>
      <p:bldP spid="15" grpId="0" animBg="1"/>
      <p:bldP spid="18" grpId="0" uiExpand="1" build="p"/>
      <p:bldP spid="19" grpId="0" animBg="1"/>
      <p:bldP spid="20" grpId="0" uiExpand="1" build="p"/>
      <p:bldP spid="21" grpId="0"/>
      <p:bldP spid="7" grpId="0" animBg="1"/>
      <p:bldP spid="22" grpId="0" animBg="1"/>
      <p:bldP spid="24" grpId="0" animBg="1"/>
      <p:bldP spid="25" grpId="0" animBg="1"/>
      <p:bldP spid="26" grpId="0" animBg="1"/>
      <p:bldP spid="27" grpId="0" animBg="1"/>
      <p:bldP spid="28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Mean, Mode, Median and quartiles of grouped data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4128" y="2286000"/>
            <a:ext cx="4542483" cy="986589"/>
          </a:xfrm>
        </p:spPr>
        <p:txBody>
          <a:bodyPr>
            <a:normAutofit/>
          </a:bodyPr>
          <a:lstStyle/>
          <a:p>
            <a:r>
              <a:rPr lang="en-US" sz="3000" b="1" dirty="0">
                <a:solidFill>
                  <a:srgbClr val="00B050"/>
                </a:solidFill>
              </a:rPr>
              <a:t>Estimated median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Data analysis using SPSS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01B56-DF14-4180-846C-B3B858FBE2EF}" type="slidenum">
              <a:rPr lang="en-US" smtClean="0"/>
              <a:pPr/>
              <a:t>9</a:t>
            </a:fld>
            <a:endParaRPr lang="en-US"/>
          </a:p>
        </p:txBody>
      </p:sp>
      <mc:AlternateContent xmlns:mc="http://schemas.openxmlformats.org/markup-compatibility/2006">
        <mc:Choice xmlns:a14="http://schemas.microsoft.com/office/drawing/2010/main" xmlns="" Requires="a14">
          <p:sp>
            <p:nvSpPr>
              <p:cNvPr id="7" name="TextBox 6"/>
              <p:cNvSpPr txBox="1"/>
              <p:nvPr/>
            </p:nvSpPr>
            <p:spPr>
              <a:xfrm>
                <a:off x="524927" y="2798451"/>
                <a:ext cx="5490862" cy="49354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lvl="0"/>
                <a:r>
                  <a:rPr lang="en-US" sz="2000" b="1" dirty="0"/>
                  <a:t>1. Determine the median class</a:t>
                </a:r>
              </a:p>
              <a:p>
                <a:r>
                  <a:rPr lang="en-US" sz="2000" dirty="0"/>
                  <a:t>We determine the median class using n/2 (24/2)</a:t>
                </a:r>
              </a:p>
              <a:p>
                <a:pPr lvl="0"/>
                <a:r>
                  <a:rPr lang="en-US" sz="2000" b="1" dirty="0"/>
                  <a:t>2. Estimate the median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i="1">
                          <a:latin typeface="Cambria Math" panose="02040503050406030204" pitchFamily="18" charset="0"/>
                        </a:rPr>
                        <m:t>𝐸𝑠𝑡𝑖𝑚𝑎𝑡𝑒𝑑</m:t>
                      </m:r>
                      <m:r>
                        <a:rPr lang="en-US" sz="2000" i="1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000" i="1">
                          <a:latin typeface="Cambria Math" panose="02040503050406030204" pitchFamily="18" charset="0"/>
                        </a:rPr>
                        <m:t>𝑚𝑒𝑑𝑖𝑎𝑛</m:t>
                      </m:r>
                      <m:r>
                        <a:rPr lang="en-US" sz="2000" i="1">
                          <a:latin typeface="Cambria Math" panose="02040503050406030204" pitchFamily="18" charset="0"/>
                        </a:rPr>
                        <m:t>= </m:t>
                      </m:r>
                      <m:sSub>
                        <m:sSubPr>
                          <m:ctrlPr>
                            <a:rPr lang="en-US" sz="20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𝑙</m:t>
                          </m:r>
                        </m:e>
                        <m:sub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𝑖</m:t>
                          </m:r>
                        </m:sub>
                      </m:sSub>
                      <m:r>
                        <a:rPr lang="en-US" sz="2000" i="1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2000" i="1">
                          <a:latin typeface="Cambria Math" panose="02040503050406030204" pitchFamily="18" charset="0"/>
                        </a:rPr>
                        <m:t>𝛼</m:t>
                      </m:r>
                      <m:r>
                        <a:rPr lang="en-US" sz="2000" i="1">
                          <a:latin typeface="Cambria Math" panose="02040503050406030204" pitchFamily="18" charset="0"/>
                        </a:rPr>
                        <m:t> </m:t>
                      </m:r>
                      <m:f>
                        <m:fPr>
                          <m:ctrlPr>
                            <a:rPr lang="en-US" sz="20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f>
                            <m:fPr>
                              <m:ctrlPr>
                                <a:rPr lang="en-US" sz="20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num>
                            <m:den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den>
                          </m:f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en-US" sz="20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𝐹</m:t>
                              </m:r>
                            </m:e>
                            <m:sub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sz="20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𝑓</m:t>
                              </m:r>
                            </m:e>
                            <m:sub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𝑚𝑒𝑑𝑖𝑎𝑛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n-US" sz="2000" dirty="0"/>
              </a:p>
              <a:p>
                <a:r>
                  <a:rPr lang="en-US" sz="2000" dirty="0"/>
                  <a:t>Where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𝑙</m:t>
                        </m:r>
                      </m:e>
                      <m:sub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en-US" sz="2000" dirty="0"/>
                  <a:t> is the lower boundary of the median class</a:t>
                </a:r>
              </a:p>
              <a:p>
                <a14:m>
                  <m:oMath xmlns:m="http://schemas.openxmlformats.org/officeDocument/2006/math">
                    <m:r>
                      <a:rPr lang="en-US" sz="2000" i="1">
                        <a:latin typeface="Cambria Math" panose="02040503050406030204" pitchFamily="18" charset="0"/>
                      </a:rPr>
                      <m:t>𝛼</m:t>
                    </m:r>
                  </m:oMath>
                </a14:m>
                <a:r>
                  <a:rPr lang="en-US" sz="2000" dirty="0"/>
                  <a:t> is the width of the  median class</a:t>
                </a:r>
              </a:p>
              <a:p>
                <a:r>
                  <a:rPr lang="en-US" sz="2000" dirty="0"/>
                  <a:t>n is the total number of values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𝐹</m:t>
                        </m:r>
                      </m:e>
                      <m:sub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−1</m:t>
                        </m:r>
                      </m:sub>
                    </m:sSub>
                  </m:oMath>
                </a14:m>
                <a:r>
                  <a:rPr lang="en-US" sz="2000" dirty="0"/>
                  <a:t> is the cumulative abs frequency of the class before the median group.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  <m:sub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𝑚𝑒𝑑𝑖𝑎𝑛</m:t>
                        </m:r>
                      </m:sub>
                    </m:sSub>
                  </m:oMath>
                </a14:m>
                <a:r>
                  <a:rPr lang="en-US" sz="2000" dirty="0"/>
                  <a:t> is the frequency of the median class</a:t>
                </a:r>
              </a:p>
              <a:p>
                <a:endParaRPr lang="en-US" sz="3200" dirty="0"/>
              </a:p>
              <a:p>
                <a:endParaRPr lang="en-US" sz="3200" dirty="0"/>
              </a:p>
            </p:txBody>
          </p:sp>
        </mc:Choice>
        <mc:Fallback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4927" y="2798451"/>
                <a:ext cx="5490862" cy="4935454"/>
              </a:xfrm>
              <a:prstGeom prst="rect">
                <a:avLst/>
              </a:prstGeom>
              <a:blipFill>
                <a:blip r:embed="rId2"/>
                <a:stretch>
                  <a:fillRect l="-1110" t="-61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graphicFrame>
            <p:nvGraphicFramePr>
              <p:cNvPr id="10" name="Table 9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382686775"/>
                  </p:ext>
                </p:extLst>
              </p:nvPr>
            </p:nvGraphicFramePr>
            <p:xfrm>
              <a:off x="5743073" y="2356728"/>
              <a:ext cx="6112040" cy="2657779"/>
            </p:xfrm>
            <a:graphic>
              <a:graphicData uri="http://schemas.openxmlformats.org/drawingml/2006/table">
                <a:tbl>
                  <a:tblPr firstRow="1" firstCol="1" bandRow="1">
                    <a:tableStyleId>{5C22544A-7EE6-4342-B048-85BDC9FD1C3A}</a:tableStyleId>
                  </a:tblPr>
                  <a:tblGrid>
                    <a:gridCol w="1222408">
                      <a:extLst>
                        <a:ext uri="{9D8B030D-6E8A-4147-A177-3AD203B41FA5}">
                          <a16:colId xmlns="" xmlns:a16="http://schemas.microsoft.com/office/drawing/2014/main" val="202867765"/>
                        </a:ext>
                      </a:extLst>
                    </a:gridCol>
                    <a:gridCol w="1222408">
                      <a:extLst>
                        <a:ext uri="{9D8B030D-6E8A-4147-A177-3AD203B41FA5}">
                          <a16:colId xmlns="" xmlns:a16="http://schemas.microsoft.com/office/drawing/2014/main" val="1219344969"/>
                        </a:ext>
                      </a:extLst>
                    </a:gridCol>
                    <a:gridCol w="924026">
                      <a:extLst>
                        <a:ext uri="{9D8B030D-6E8A-4147-A177-3AD203B41FA5}">
                          <a16:colId xmlns="" xmlns:a16="http://schemas.microsoft.com/office/drawing/2014/main" val="1935843278"/>
                        </a:ext>
                      </a:extLst>
                    </a:gridCol>
                    <a:gridCol w="1520790">
                      <a:extLst>
                        <a:ext uri="{9D8B030D-6E8A-4147-A177-3AD203B41FA5}">
                          <a16:colId xmlns="" xmlns:a16="http://schemas.microsoft.com/office/drawing/2014/main" val="2511416203"/>
                        </a:ext>
                      </a:extLst>
                    </a:gridCol>
                    <a:gridCol w="1222408">
                      <a:extLst>
                        <a:ext uri="{9D8B030D-6E8A-4147-A177-3AD203B41FA5}">
                          <a16:colId xmlns="" xmlns:a16="http://schemas.microsoft.com/office/drawing/2014/main" val="88901973"/>
                        </a:ext>
                      </a:extLst>
                    </a:gridCol>
                  </a:tblGrid>
                  <a:tr h="541393"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800" dirty="0">
                              <a:effectLst/>
                            </a:rPr>
                            <a:t>Intervals</a:t>
                          </a:r>
                          <a:endParaRPr lang="en-US" sz="16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sz="1800" i="1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8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  <m:sub>
                                    <m:r>
                                      <a:rPr lang="en-US" sz="18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𝑖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US" sz="16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sz="1800" i="1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8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𝑓</m:t>
                                    </m:r>
                                  </m:e>
                                  <m:sub>
                                    <m:r>
                                      <a:rPr lang="en-US" sz="18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𝑖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US" sz="16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sz="1800" i="1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8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𝐹</m:t>
                                    </m:r>
                                  </m:e>
                                  <m:sub>
                                    <m:r>
                                      <a:rPr lang="en-US" sz="18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𝑖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US" sz="16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800">
                              <a:effectLst/>
                            </a:rPr>
                            <a:t>Relative f</a:t>
                          </a:r>
                          <a:endParaRPr lang="en-US" sz="16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="" xmlns:a16="http://schemas.microsoft.com/office/drawing/2014/main" val="1392389939"/>
                      </a:ext>
                    </a:extLst>
                  </a:tr>
                  <a:tr h="541393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d>
                                  <m:dPr>
                                    <m:begChr m:val="["/>
                                    <m:endChr m:val="["/>
                                    <m:ctrlPr>
                                      <a:rPr lang="en-US" sz="1800" i="1" smtClean="0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sz="1800" smtClean="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𝟎</m:t>
                                    </m:r>
                                    <m:r>
                                      <a:rPr lang="en-US" sz="18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   </m:t>
                                    </m:r>
                                    <m:r>
                                      <a:rPr lang="en-US" sz="1800" smtClean="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𝟓</m:t>
                                    </m:r>
                                  </m:e>
                                </m:d>
                              </m:oMath>
                            </m:oMathPara>
                          </a14:m>
                          <a:endParaRPr lang="en-US" sz="16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 dirty="0">
                              <a:effectLst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Arial" panose="020B0604020202020204" pitchFamily="34" charset="0"/>
                            </a:rPr>
                            <a:t>2.5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 dirty="0">
                              <a:effectLst/>
                            </a:rPr>
                            <a:t>2</a:t>
                          </a:r>
                          <a:endParaRPr lang="en-US" sz="16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 dirty="0">
                              <a:effectLst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Arial" panose="020B0604020202020204" pitchFamily="34" charset="0"/>
                            </a:rPr>
                            <a:t>2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 dirty="0">
                              <a:effectLst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Arial" panose="020B0604020202020204" pitchFamily="34" charset="0"/>
                            </a:rPr>
                            <a:t>0.083</a:t>
                          </a:r>
                        </a:p>
                      </a:txBody>
                      <a:tcPr marL="68580" marR="68580" marT="0" marB="0" anchor="ctr"/>
                    </a:tc>
                    <a:extLst>
                      <a:ext uri="{0D108BD9-81ED-4DB2-BD59-A6C34878D82A}">
                        <a16:rowId xmlns="" xmlns:a16="http://schemas.microsoft.com/office/drawing/2014/main" val="4271275869"/>
                      </a:ext>
                    </a:extLst>
                  </a:tr>
                  <a:tr h="541393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d>
                                  <m:dPr>
                                    <m:begChr m:val="["/>
                                    <m:endChr m:val="["/>
                                    <m:ctrlPr>
                                      <a:rPr lang="en-US" sz="1800" i="1" smtClean="0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sz="1800" smtClean="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𝟓</m:t>
                                    </m:r>
                                    <m:r>
                                      <a:rPr lang="en-US" sz="18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   </m:t>
                                    </m:r>
                                    <m:r>
                                      <a:rPr lang="en-US" sz="1800" smtClean="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𝟏𝟎</m:t>
                                    </m:r>
                                  </m:e>
                                </m:d>
                              </m:oMath>
                            </m:oMathPara>
                          </a14:m>
                          <a:endParaRPr lang="en-US" sz="16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 dirty="0">
                              <a:effectLst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Arial" panose="020B0604020202020204" pitchFamily="34" charset="0"/>
                            </a:rPr>
                            <a:t>7.5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 dirty="0">
                              <a:effectLst/>
                            </a:rPr>
                            <a:t>7</a:t>
                          </a:r>
                          <a:endParaRPr lang="en-US" sz="16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 dirty="0">
                              <a:effectLst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Arial" panose="020B0604020202020204" pitchFamily="34" charset="0"/>
                            </a:rPr>
                            <a:t>9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 dirty="0">
                              <a:effectLst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Arial" panose="020B0604020202020204" pitchFamily="34" charset="0"/>
                            </a:rPr>
                            <a:t>0.2916</a:t>
                          </a:r>
                        </a:p>
                      </a:txBody>
                      <a:tcPr marL="68580" marR="68580" marT="0" marB="0" anchor="ctr"/>
                    </a:tc>
                    <a:extLst>
                      <a:ext uri="{0D108BD9-81ED-4DB2-BD59-A6C34878D82A}">
                        <a16:rowId xmlns="" xmlns:a16="http://schemas.microsoft.com/office/drawing/2014/main" val="2199204978"/>
                      </a:ext>
                    </a:extLst>
                  </a:tr>
                  <a:tr h="516800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 dirty="0"/>
                            <a:t/>
                          </a:r>
                          <a14:m>
                            <m:oMath xmlns:m="http://schemas.openxmlformats.org/officeDocument/2006/math">
                              <m:d>
                                <m:dPr>
                                  <m:begChr m:val="["/>
                                  <m:endChr m:val="["/>
                                  <m:ctrlPr>
                                    <a:rPr lang="en-US" sz="1600" i="1" smtClean="0"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1600" smtClean="0">
                                      <a:effectLst/>
                                      <a:latin typeface="Cambria Math" panose="02040503050406030204" pitchFamily="18" charset="0"/>
                                    </a:rPr>
                                    <m:t>𝟏𝟎</m:t>
                                  </m:r>
                                  <m:r>
                                    <a:rPr lang="en-US" sz="1600">
                                      <a:effectLst/>
                                      <a:latin typeface="Cambria Math" panose="02040503050406030204" pitchFamily="18" charset="0"/>
                                    </a:rPr>
                                    <m:t>   </m:t>
                                  </m:r>
                                  <m:r>
                                    <a:rPr lang="en-US" sz="1600" smtClean="0">
                                      <a:effectLst/>
                                      <a:latin typeface="Cambria Math" panose="02040503050406030204" pitchFamily="18" charset="0"/>
                                    </a:rPr>
                                    <m:t>𝟏𝟓</m:t>
                                  </m:r>
                                </m:e>
                              </m:d>
                            </m:oMath>
                          </a14:m>
                          <a:endParaRPr lang="en-US" sz="16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 dirty="0">
                              <a:effectLst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Arial" panose="020B0604020202020204" pitchFamily="34" charset="0"/>
                            </a:rPr>
                            <a:t>12.5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 dirty="0">
                              <a:effectLst/>
                            </a:rPr>
                            <a:t>10</a:t>
                          </a:r>
                          <a:endParaRPr lang="en-US" sz="16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 dirty="0">
                              <a:effectLst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Arial" panose="020B0604020202020204" pitchFamily="34" charset="0"/>
                            </a:rPr>
                            <a:t>19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 dirty="0">
                              <a:effectLst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Arial" panose="020B0604020202020204" pitchFamily="34" charset="0"/>
                            </a:rPr>
                            <a:t>0.416</a:t>
                          </a:r>
                        </a:p>
                      </a:txBody>
                      <a:tcPr marL="68580" marR="68580" marT="0" marB="0" anchor="ctr"/>
                    </a:tc>
                    <a:extLst>
                      <a:ext uri="{0D108BD9-81ED-4DB2-BD59-A6C34878D82A}">
                        <a16:rowId xmlns="" xmlns:a16="http://schemas.microsoft.com/office/drawing/2014/main" val="1446385224"/>
                      </a:ext>
                    </a:extLst>
                  </a:tr>
                  <a:tr h="516800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d>
                                  <m:dPr>
                                    <m:begChr m:val="["/>
                                    <m:endChr m:val="]"/>
                                    <m:ctrlPr>
                                      <a:rPr lang="en-US" sz="1600" i="1" smtClean="0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sz="1600" smtClean="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𝟏</m:t>
                                    </m:r>
                                    <m:r>
                                      <a:rPr lang="en-US" sz="1600" b="1" i="0" smtClean="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𝟓</m:t>
                                    </m:r>
                                    <m:r>
                                      <a:rPr lang="en-US" sz="1600" smtClean="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    </m:t>
                                    </m:r>
                                    <m:r>
                                      <a:rPr lang="en-US" sz="1600" smtClean="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𝟐𝟎</m:t>
                                    </m:r>
                                  </m:e>
                                </m:d>
                              </m:oMath>
                            </m:oMathPara>
                          </a14:m>
                          <a:endParaRPr lang="en-US" sz="16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 dirty="0">
                              <a:effectLst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Arial" panose="020B0604020202020204" pitchFamily="34" charset="0"/>
                            </a:rPr>
                            <a:t>17.5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 dirty="0">
                              <a:effectLst/>
                            </a:rPr>
                            <a:t>5</a:t>
                          </a:r>
                          <a:endParaRPr lang="en-US" sz="16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 dirty="0">
                              <a:effectLst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Arial" panose="020B0604020202020204" pitchFamily="34" charset="0"/>
                            </a:rPr>
                            <a:t>24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 dirty="0">
                              <a:effectLst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Arial" panose="020B0604020202020204" pitchFamily="34" charset="0"/>
                            </a:rPr>
                            <a:t>0.208</a:t>
                          </a:r>
                        </a:p>
                      </a:txBody>
                      <a:tcPr marL="68580" marR="68580" marT="0" marB="0" anchor="ctr"/>
                    </a:tc>
                    <a:extLst>
                      <a:ext uri="{0D108BD9-81ED-4DB2-BD59-A6C34878D82A}">
                        <a16:rowId xmlns="" xmlns:a16="http://schemas.microsoft.com/office/drawing/2014/main" val="3611539707"/>
                      </a:ext>
                    </a:extLst>
                  </a:tr>
                </a:tbl>
              </a:graphicData>
            </a:graphic>
          </p:graphicFrame>
        </mc:Choice>
        <mc:Fallback>
          <p:graphicFrame>
            <p:nvGraphicFramePr>
              <p:cNvPr id="10" name="Table 9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xmlns="" xmlns:a14="http://schemas.microsoft.com/office/drawing/2010/main" val="2382686775"/>
                  </p:ext>
                </p:extLst>
              </p:nvPr>
            </p:nvGraphicFramePr>
            <p:xfrm>
              <a:off x="5743073" y="2356728"/>
              <a:ext cx="6112040" cy="2657779"/>
            </p:xfrm>
            <a:graphic>
              <a:graphicData uri="http://schemas.openxmlformats.org/drawingml/2006/table">
                <a:tbl>
                  <a:tblPr firstRow="1" firstCol="1" bandRow="1">
                    <a:tableStyleId>{5C22544A-7EE6-4342-B048-85BDC9FD1C3A}</a:tableStyleId>
                  </a:tblPr>
                  <a:tblGrid>
                    <a:gridCol w="1222408">
                      <a:extLst>
                        <a:ext uri="{9D8B030D-6E8A-4147-A177-3AD203B41FA5}">
                          <a16:colId xmlns:a16="http://schemas.microsoft.com/office/drawing/2014/main" xmlns="" xmlns:a14="http://schemas.microsoft.com/office/drawing/2010/main" val="202867765"/>
                        </a:ext>
                      </a:extLst>
                    </a:gridCol>
                    <a:gridCol w="1222408">
                      <a:extLst>
                        <a:ext uri="{9D8B030D-6E8A-4147-A177-3AD203B41FA5}">
                          <a16:colId xmlns:a16="http://schemas.microsoft.com/office/drawing/2014/main" xmlns="" xmlns:a14="http://schemas.microsoft.com/office/drawing/2010/main" val="1219344969"/>
                        </a:ext>
                      </a:extLst>
                    </a:gridCol>
                    <a:gridCol w="924026">
                      <a:extLst>
                        <a:ext uri="{9D8B030D-6E8A-4147-A177-3AD203B41FA5}">
                          <a16:colId xmlns:a16="http://schemas.microsoft.com/office/drawing/2014/main" xmlns="" xmlns:a14="http://schemas.microsoft.com/office/drawing/2010/main" val="1935843278"/>
                        </a:ext>
                      </a:extLst>
                    </a:gridCol>
                    <a:gridCol w="1520790">
                      <a:extLst>
                        <a:ext uri="{9D8B030D-6E8A-4147-A177-3AD203B41FA5}">
                          <a16:colId xmlns:a16="http://schemas.microsoft.com/office/drawing/2014/main" xmlns="" xmlns:a14="http://schemas.microsoft.com/office/drawing/2010/main" val="2511416203"/>
                        </a:ext>
                      </a:extLst>
                    </a:gridCol>
                    <a:gridCol w="1222408">
                      <a:extLst>
                        <a:ext uri="{9D8B030D-6E8A-4147-A177-3AD203B41FA5}">
                          <a16:colId xmlns:a16="http://schemas.microsoft.com/office/drawing/2014/main" xmlns="" xmlns:a14="http://schemas.microsoft.com/office/drawing/2010/main" val="88901973"/>
                        </a:ext>
                      </a:extLst>
                    </a:gridCol>
                  </a:tblGrid>
                  <a:tr h="541393"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800" dirty="0">
                              <a:effectLst/>
                            </a:rPr>
                            <a:t>Intervals</a:t>
                          </a:r>
                          <a:endParaRPr lang="en-US" sz="16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>
                        <a:blipFill>
                          <a:blip r:embed="rId3"/>
                          <a:stretch>
                            <a:fillRect l="-101000" t="-12360" r="-303000" b="-39325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>
                        <a:blipFill>
                          <a:blip r:embed="rId3"/>
                          <a:stretch>
                            <a:fillRect l="-264474" t="-12360" r="-298684" b="-39325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>
                        <a:blipFill>
                          <a:blip r:embed="rId3"/>
                          <a:stretch>
                            <a:fillRect l="-222490" t="-12360" r="-82329" b="-39325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800">
                              <a:effectLst/>
                            </a:rPr>
                            <a:t>Relative f</a:t>
                          </a:r>
                          <a:endParaRPr lang="en-US" sz="16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xmlns="" xmlns:a14="http://schemas.microsoft.com/office/drawing/2010/main" val="1392389939"/>
                      </a:ext>
                    </a:extLst>
                  </a:tr>
                  <a:tr h="541393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 anchor="ctr">
                        <a:blipFill>
                          <a:blip r:embed="rId3"/>
                          <a:stretch>
                            <a:fillRect l="-498" t="-112360" r="-400995" b="-29325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 dirty="0" smtClean="0">
                              <a:effectLst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Arial" panose="020B0604020202020204" pitchFamily="34" charset="0"/>
                            </a:rPr>
                            <a:t>2.5</a:t>
                          </a:r>
                          <a:endParaRPr lang="en-US" sz="16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 dirty="0" smtClean="0">
                              <a:effectLst/>
                            </a:rPr>
                            <a:t>2</a:t>
                          </a:r>
                          <a:endParaRPr lang="en-US" sz="16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 dirty="0" smtClean="0">
                              <a:effectLst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Arial" panose="020B0604020202020204" pitchFamily="34" charset="0"/>
                            </a:rPr>
                            <a:t>2</a:t>
                          </a:r>
                          <a:endParaRPr lang="en-US" sz="16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 dirty="0" smtClean="0">
                              <a:effectLst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Arial" panose="020B0604020202020204" pitchFamily="34" charset="0"/>
                            </a:rPr>
                            <a:t>0.083</a:t>
                          </a:r>
                          <a:endParaRPr lang="en-US" sz="16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68580" marR="68580" marT="0" marB="0" anchor="ctr"/>
                    </a:tc>
                    <a:extLst>
                      <a:ext uri="{0D108BD9-81ED-4DB2-BD59-A6C34878D82A}">
                        <a16:rowId xmlns:a16="http://schemas.microsoft.com/office/drawing/2014/main" xmlns="" xmlns:a14="http://schemas.microsoft.com/office/drawing/2010/main" val="4271275869"/>
                      </a:ext>
                    </a:extLst>
                  </a:tr>
                  <a:tr h="541393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 anchor="ctr">
                        <a:blipFill>
                          <a:blip r:embed="rId3"/>
                          <a:stretch>
                            <a:fillRect l="-498" t="-212360" r="-400995" b="-19325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 dirty="0" smtClean="0">
                              <a:effectLst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Arial" panose="020B0604020202020204" pitchFamily="34" charset="0"/>
                            </a:rPr>
                            <a:t>7.5</a:t>
                          </a:r>
                          <a:endParaRPr lang="en-US" sz="16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 dirty="0" smtClean="0">
                              <a:effectLst/>
                            </a:rPr>
                            <a:t>7</a:t>
                          </a:r>
                          <a:endParaRPr lang="en-US" sz="16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 dirty="0" smtClean="0">
                              <a:effectLst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Arial" panose="020B0604020202020204" pitchFamily="34" charset="0"/>
                            </a:rPr>
                            <a:t>9</a:t>
                          </a:r>
                          <a:endParaRPr lang="en-US" sz="16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 dirty="0" smtClean="0">
                              <a:effectLst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Arial" panose="020B0604020202020204" pitchFamily="34" charset="0"/>
                            </a:rPr>
                            <a:t>0.2916</a:t>
                          </a:r>
                          <a:endParaRPr lang="en-US" sz="16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68580" marR="68580" marT="0" marB="0" anchor="ctr"/>
                    </a:tc>
                    <a:extLst>
                      <a:ext uri="{0D108BD9-81ED-4DB2-BD59-A6C34878D82A}">
                        <a16:rowId xmlns:a16="http://schemas.microsoft.com/office/drawing/2014/main" xmlns="" xmlns:a14="http://schemas.microsoft.com/office/drawing/2010/main" val="2199204978"/>
                      </a:ext>
                    </a:extLst>
                  </a:tr>
                  <a:tr h="5168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 anchor="ctr">
                        <a:blipFill>
                          <a:blip r:embed="rId3"/>
                          <a:stretch>
                            <a:fillRect l="-498" t="-327059" r="-400995" b="-10235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 dirty="0" smtClean="0">
                              <a:effectLst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Arial" panose="020B0604020202020204" pitchFamily="34" charset="0"/>
                            </a:rPr>
                            <a:t>12.5</a:t>
                          </a:r>
                          <a:endParaRPr lang="en-US" sz="16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 dirty="0" smtClean="0">
                              <a:effectLst/>
                            </a:rPr>
                            <a:t>10</a:t>
                          </a:r>
                          <a:endParaRPr lang="en-US" sz="16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 dirty="0" smtClean="0">
                              <a:effectLst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Arial" panose="020B0604020202020204" pitchFamily="34" charset="0"/>
                            </a:rPr>
                            <a:t>19</a:t>
                          </a:r>
                          <a:endParaRPr lang="en-US" sz="16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 dirty="0" smtClean="0">
                              <a:effectLst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Arial" panose="020B0604020202020204" pitchFamily="34" charset="0"/>
                            </a:rPr>
                            <a:t>0.416</a:t>
                          </a:r>
                          <a:endParaRPr lang="en-US" sz="16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68580" marR="68580" marT="0" marB="0" anchor="ctr"/>
                    </a:tc>
                    <a:extLst>
                      <a:ext uri="{0D108BD9-81ED-4DB2-BD59-A6C34878D82A}">
                        <a16:rowId xmlns:a16="http://schemas.microsoft.com/office/drawing/2014/main" xmlns="" xmlns:a14="http://schemas.microsoft.com/office/drawing/2010/main" val="1446385224"/>
                      </a:ext>
                    </a:extLst>
                  </a:tr>
                  <a:tr h="5168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 anchor="ctr">
                        <a:blipFill>
                          <a:blip r:embed="rId3"/>
                          <a:stretch>
                            <a:fillRect l="-498" t="-427059" r="-400995" b="-235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 dirty="0" smtClean="0">
                              <a:effectLst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Arial" panose="020B0604020202020204" pitchFamily="34" charset="0"/>
                            </a:rPr>
                            <a:t>17.5</a:t>
                          </a:r>
                          <a:endParaRPr lang="en-US" sz="16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 dirty="0" smtClean="0">
                              <a:effectLst/>
                            </a:rPr>
                            <a:t>5</a:t>
                          </a:r>
                          <a:endParaRPr lang="en-US" sz="16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 dirty="0" smtClean="0">
                              <a:effectLst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Arial" panose="020B0604020202020204" pitchFamily="34" charset="0"/>
                            </a:rPr>
                            <a:t>24</a:t>
                          </a:r>
                          <a:endParaRPr lang="en-US" sz="16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 dirty="0" smtClean="0">
                              <a:effectLst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Arial" panose="020B0604020202020204" pitchFamily="34" charset="0"/>
                            </a:rPr>
                            <a:t>0.208</a:t>
                          </a:r>
                          <a:endParaRPr lang="en-US" sz="16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68580" marR="68580" marT="0" marB="0" anchor="ctr"/>
                    </a:tc>
                    <a:extLst>
                      <a:ext uri="{0D108BD9-81ED-4DB2-BD59-A6C34878D82A}">
                        <a16:rowId xmlns:a16="http://schemas.microsoft.com/office/drawing/2014/main" xmlns="" xmlns:a14="http://schemas.microsoft.com/office/drawing/2010/main" val="3611539707"/>
                      </a:ext>
                    </a:extLst>
                  </a:tr>
                </a:tbl>
              </a:graphicData>
            </a:graphic>
          </p:graphicFrame>
        </mc:Fallback>
      </mc:AlternateContent>
      <p:sp>
        <p:nvSpPr>
          <p:cNvPr id="6" name="Rectangle 5"/>
          <p:cNvSpPr/>
          <p:nvPr/>
        </p:nvSpPr>
        <p:spPr>
          <a:xfrm>
            <a:off x="5787186" y="4024975"/>
            <a:ext cx="6067927" cy="466165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>
        <mc:Choice xmlns:a14="http://schemas.microsoft.com/office/drawing/2010/main" xmlns="" Requires="a14">
          <p:sp>
            <p:nvSpPr>
              <p:cNvPr id="11" name="Rectangle 10"/>
              <p:cNvSpPr/>
              <p:nvPr/>
            </p:nvSpPr>
            <p:spPr>
              <a:xfrm>
                <a:off x="9547398" y="5014507"/>
                <a:ext cx="2393604" cy="79207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latin typeface="Cambria Math" panose="02040503050406030204" pitchFamily="18" charset="0"/>
                        </a:rPr>
                        <m:t>10+5 </m:t>
                      </m:r>
                      <m:f>
                        <m:f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f>
                            <m:f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24</m:t>
                              </m:r>
                            </m:num>
                            <m:den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den>
                          </m:f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9</m:t>
                          </m:r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10</m:t>
                          </m:r>
                        </m:den>
                      </m:f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0" i="1" smtClean="0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</a:rPr>
                        <m:t>11.5</m:t>
                      </m:r>
                    </m:oMath>
                  </m:oMathPara>
                </a14:m>
                <a:endParaRPr lang="en-US" dirty="0">
                  <a:solidFill>
                    <a:srgbClr val="00B050"/>
                  </a:solidFill>
                </a:endParaRPr>
              </a:p>
            </p:txBody>
          </p:sp>
        </mc:Choice>
        <mc:Fallback>
          <p:sp>
            <p:nvSpPr>
              <p:cNvPr id="11" name="Rectangle 1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547398" y="5014507"/>
                <a:ext cx="2393604" cy="792076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sp>
            <p:nvSpPr>
              <p:cNvPr id="8" name="Rectangle 7"/>
              <p:cNvSpPr/>
              <p:nvPr/>
            </p:nvSpPr>
            <p:spPr>
              <a:xfrm>
                <a:off x="7225719" y="5353208"/>
                <a:ext cx="2401683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>
                          <a:latin typeface="Cambria Math" panose="02040503050406030204" pitchFamily="18" charset="0"/>
                        </a:rPr>
                        <m:t>𝐸𝑠𝑡𝑖𝑚𝑎𝑡𝑒𝑑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𝑚𝑒𝑑𝑖𝑎𝑛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8" name="Rectangle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25719" y="5353208"/>
                <a:ext cx="2401683" cy="369332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xmlns="" val="10520626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uiExpand="1" build="p"/>
      <p:bldP spid="6" grpId="0" animBg="1"/>
      <p:bldP spid="11" grpId="0" animBg="1"/>
      <p:bldP spid="8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">
  <a:themeElements>
    <a:clrScheme name="Integral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">
      <a:majorFont>
        <a:latin typeface="Tw Cen MT Condensed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Integral" id="{3577F8C9-A904-41D8-97D2-FD898F53F20E}" vid="{682D6EBE-8D36-4FF2-9DB3-F3D8D7B6715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11458</TotalTime>
  <Words>476</Words>
  <Application>Microsoft Office PowerPoint</Application>
  <PresentationFormat>Personnalisé</PresentationFormat>
  <Paragraphs>228</Paragraphs>
  <Slides>13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13</vt:i4>
      </vt:variant>
    </vt:vector>
  </HeadingPairs>
  <TitlesOfParts>
    <vt:vector size="14" baseType="lpstr">
      <vt:lpstr>Integral</vt:lpstr>
      <vt:lpstr>Diapositive 1</vt:lpstr>
      <vt:lpstr>Diapositive 2</vt:lpstr>
      <vt:lpstr>Review of Lecture 1</vt:lpstr>
      <vt:lpstr>Interval notation (Grouped data)</vt:lpstr>
      <vt:lpstr>Mean, Mode, Median and quartiles of grouped data</vt:lpstr>
      <vt:lpstr>Mean, Mode, Median and quartiles of grouped data</vt:lpstr>
      <vt:lpstr>Mean, Mode, Median and quartiles of grouped data</vt:lpstr>
      <vt:lpstr>Mean, Mode, Median and quartiles of grouped data</vt:lpstr>
      <vt:lpstr>Mean, Mode, Median and quartiles of grouped data</vt:lpstr>
      <vt:lpstr>Mean, Mode, Median and quartiles of grouped data</vt:lpstr>
      <vt:lpstr>Mean, Mode, Median and quartiles of grouped data</vt:lpstr>
      <vt:lpstr>Mean, Mode, Median and quartiles of grouped data</vt:lpstr>
      <vt:lpstr>Example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Data analysis using SPSS:</dc:title>
  <dc:creator>MED</dc:creator>
  <cp:lastModifiedBy>Professeur1</cp:lastModifiedBy>
  <cp:revision>188</cp:revision>
  <cp:lastPrinted>2024-02-12T06:32:18Z</cp:lastPrinted>
  <dcterms:created xsi:type="dcterms:W3CDTF">2024-02-03T11:28:35Z</dcterms:created>
  <dcterms:modified xsi:type="dcterms:W3CDTF">2024-12-19T20:19:32Z</dcterms:modified>
</cp:coreProperties>
</file>