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5" r:id="rId1"/>
  </p:sldMasterIdLst>
  <p:notesMasterIdLst>
    <p:notesMasterId r:id="rId38"/>
  </p:notesMasterIdLst>
  <p:handoutMasterIdLst>
    <p:handoutMasterId r:id="rId39"/>
  </p:handoutMasterIdLst>
  <p:sldIdLst>
    <p:sldId id="313" r:id="rId2"/>
    <p:sldId id="315" r:id="rId3"/>
    <p:sldId id="28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88" r:id="rId12"/>
    <p:sldId id="289" r:id="rId13"/>
    <p:sldId id="292" r:id="rId14"/>
    <p:sldId id="294" r:id="rId15"/>
    <p:sldId id="264" r:id="rId16"/>
    <p:sldId id="265" r:id="rId17"/>
    <p:sldId id="266" r:id="rId18"/>
    <p:sldId id="267" r:id="rId19"/>
    <p:sldId id="268" r:id="rId20"/>
    <p:sldId id="286" r:id="rId21"/>
    <p:sldId id="270" r:id="rId22"/>
    <p:sldId id="282" r:id="rId23"/>
    <p:sldId id="283" r:id="rId24"/>
    <p:sldId id="284" r:id="rId25"/>
    <p:sldId id="275" r:id="rId26"/>
    <p:sldId id="271" r:id="rId27"/>
    <p:sldId id="272" r:id="rId28"/>
    <p:sldId id="273" r:id="rId29"/>
    <p:sldId id="274" r:id="rId30"/>
    <p:sldId id="276" r:id="rId31"/>
    <p:sldId id="277" r:id="rId32"/>
    <p:sldId id="278" r:id="rId33"/>
    <p:sldId id="279" r:id="rId34"/>
    <p:sldId id="280" r:id="rId35"/>
    <p:sldId id="281" r:id="rId36"/>
    <p:sldId id="316" r:id="rId37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F83522-962B-453D-96E7-9226BA2CC9CB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29B4E-956B-407C-8BEF-5EE2AC9BCD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37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1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B9511-8566-4BBE-ACE2-265CCFA999E7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5075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6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E2BC-72D9-44E6-B028-8FB13D5D0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8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C08716D-2AEA-4B8B-B004-E5524181DA57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64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B1254-F228-4C50-B4AE-CBD843B549F1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08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2F42-EEDF-44DE-A749-C0B41718FD5B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8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DE3D4-3337-42E4-9B12-642C0D4C2C1E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7061-E850-4424-8E14-F18C21E762AD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09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B8ECD-70CD-4EF9-AD78-57ADC276351C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617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E2C5-13C4-4EF3-B9D1-6616791C04C8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48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D0E8A-490C-4073-A8CA-54626A48B5C2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90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8ECE5-C111-45DB-A1A9-87A1ECE0A54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010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D9DA2-392D-4BF3-956D-840F45B26E90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6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103BA-F3BF-4743-BA86-A3A037BC17A1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653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EB5E4A-FFBA-4A2B-B18F-F7DF3DABDD85}" type="datetime1">
              <a:rPr lang="en-US" smtClean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Data analysis using SPSS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401B56-DF14-4180-846C-B3B858FBE2E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72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3.png"/><Relationship Id="rId7" Type="http://schemas.openxmlformats.org/officeDocument/2006/relationships/image" Target="../media/image3.emf"/><Relationship Id="rId12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5"/>
          <p:cNvSpPr txBox="1"/>
          <p:nvPr/>
        </p:nvSpPr>
        <p:spPr>
          <a:xfrm>
            <a:off x="831273" y="368813"/>
            <a:ext cx="10358048" cy="1818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University of Mohammed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Essedik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Benyehia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Jijel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Faculty of technology</a:t>
            </a:r>
          </a:p>
          <a:p>
            <a:pPr lvl="0" algn="ctr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2600" baseline="300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st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year master architecture</a:t>
            </a:r>
            <a:endParaRPr lang="en-US" sz="2600" dirty="0">
              <a:latin typeface="Cambria" panose="02040503050406030204" pitchFamily="18" charset="0"/>
              <a:ea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6372" y="3555234"/>
            <a:ext cx="10106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Data analysis using SPSS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61829" y="4681129"/>
            <a:ext cx="158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M. </a:t>
            </a:r>
            <a:r>
              <a:rPr lang="en-US" sz="2000" b="1" dirty="0" err="1"/>
              <a:t>Soltani</a:t>
            </a:r>
            <a:endParaRPr lang="ar-DZ" sz="2000" b="1" dirty="0"/>
          </a:p>
          <a:p>
            <a:pPr algn="ctr"/>
            <a:r>
              <a:rPr lang="en-US" sz="2000" b="1" dirty="0"/>
              <a:t>M. Bouzenita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70" y="184912"/>
            <a:ext cx="1930390" cy="193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6" y="176308"/>
            <a:ext cx="1930390" cy="1930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FF779-87FF-4AB2-9FC8-1215E2DE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analysis using SPSS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1BCE-3280-4B01-B857-65E17F498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311" y="1813881"/>
            <a:ext cx="8976139" cy="153778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19656" y="2582771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6923" y="2937387"/>
            <a:ext cx="165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Name</a:t>
            </a:r>
            <a:r>
              <a:rPr lang="en-US" dirty="0"/>
              <a:t>: Name of the variable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476" y="3625856"/>
            <a:ext cx="2973676" cy="20568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16436" y="5750484"/>
            <a:ext cx="2047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Type</a:t>
            </a:r>
            <a:r>
              <a:rPr lang="en-US" dirty="0"/>
              <a:t>: Define the type of the variable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8356" y="3871461"/>
            <a:ext cx="2047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Width</a:t>
            </a:r>
            <a:r>
              <a:rPr lang="en-US" dirty="0"/>
              <a:t>: length of the variable</a:t>
            </a:r>
          </a:p>
          <a:p>
            <a:r>
              <a:rPr lang="en-US" b="1" dirty="0"/>
              <a:t>Decimals</a:t>
            </a:r>
            <a:r>
              <a:rPr lang="en-US" dirty="0"/>
              <a:t>: Number of decimals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8356" y="5346966"/>
            <a:ext cx="1884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Label</a:t>
            </a:r>
            <a:r>
              <a:rPr lang="en-US" dirty="0"/>
              <a:t>: Description of the variable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95978" y="5676662"/>
            <a:ext cx="323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Values</a:t>
            </a:r>
            <a:r>
              <a:rPr lang="en-US" dirty="0"/>
              <a:t>: Define the possible values of the data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503" y="3608447"/>
            <a:ext cx="3199270" cy="20742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221025" y="4716378"/>
            <a:ext cx="31075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Measure</a:t>
            </a:r>
            <a:r>
              <a:rPr lang="en-US" dirty="0"/>
              <a:t>: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Scale</a:t>
            </a:r>
            <a:r>
              <a:rPr lang="en-US" dirty="0"/>
              <a:t>: for quantitative data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Ordinal</a:t>
            </a:r>
            <a:r>
              <a:rPr lang="en-US" dirty="0"/>
              <a:t>: for ordered qualitative data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Nominal</a:t>
            </a:r>
            <a:r>
              <a:rPr lang="en-US" dirty="0"/>
              <a:t>: No ordered qualitative data</a:t>
            </a:r>
          </a:p>
        </p:txBody>
      </p:sp>
      <p:cxnSp>
        <p:nvCxnSpPr>
          <p:cNvPr id="25" name="Straight Arrow Connector 24"/>
          <p:cNvCxnSpPr>
            <a:endCxn id="10" idx="0"/>
          </p:cNvCxnSpPr>
          <p:nvPr/>
        </p:nvCxnSpPr>
        <p:spPr>
          <a:xfrm flipH="1">
            <a:off x="4392314" y="3351661"/>
            <a:ext cx="471787" cy="2741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0"/>
          </p:cNvCxnSpPr>
          <p:nvPr/>
        </p:nvCxnSpPr>
        <p:spPr>
          <a:xfrm flipH="1">
            <a:off x="7569139" y="3106057"/>
            <a:ext cx="341480" cy="5023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680" y="3730091"/>
            <a:ext cx="1047750" cy="81915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endCxn id="29" idx="0"/>
          </p:cNvCxnSpPr>
          <p:nvPr/>
        </p:nvCxnSpPr>
        <p:spPr>
          <a:xfrm flipH="1">
            <a:off x="10155555" y="2937387"/>
            <a:ext cx="588646" cy="79270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685320" y="2575264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ounded Rectangle 36"/>
          <p:cNvSpPr/>
          <p:nvPr/>
        </p:nvSpPr>
        <p:spPr>
          <a:xfrm>
            <a:off x="5364701" y="2582770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944329" y="2591205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6709993" y="2569703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7569138" y="2575763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ounded Rectangle 40"/>
          <p:cNvSpPr/>
          <p:nvPr/>
        </p:nvSpPr>
        <p:spPr>
          <a:xfrm>
            <a:off x="10583333" y="2582850"/>
            <a:ext cx="508000" cy="2050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CD0E342-C593-4498-836F-2D4D158A7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1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8" grpId="0"/>
      <p:bldP spid="16" grpId="0"/>
      <p:bldP spid="17" grpId="0"/>
      <p:bldP spid="19" grpId="0"/>
      <p:bldP spid="20" grpId="0"/>
      <p:bldP spid="2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92" y="2084832"/>
            <a:ext cx="5756034" cy="5985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this presentation we use the ‘</a:t>
            </a:r>
            <a:r>
              <a:rPr lang="en-US" sz="2000" b="1" dirty="0">
                <a:solidFill>
                  <a:srgbClr val="00B050"/>
                </a:solidFill>
              </a:rPr>
              <a:t>Employee data.sav</a:t>
            </a:r>
            <a:r>
              <a:rPr lang="en-US" sz="2000" b="1" dirty="0">
                <a:solidFill>
                  <a:srgbClr val="FF0000"/>
                </a:solidFill>
              </a:rPr>
              <a:t>’ data base as an example for explanation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12" y="3448848"/>
            <a:ext cx="4614646" cy="32961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0892" y="2809310"/>
            <a:ext cx="563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6" y="1457815"/>
            <a:ext cx="5693140" cy="424745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700329" y="5485004"/>
            <a:ext cx="524814" cy="132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>
            <a:endCxn id="13" idx="1"/>
          </p:cNvCxnSpPr>
          <p:nvPr/>
        </p:nvCxnSpPr>
        <p:spPr>
          <a:xfrm rot="5400000" flipH="1" flipV="1">
            <a:off x="4794811" y="4024936"/>
            <a:ext cx="1957110" cy="107032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53168" y="358052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54858" y="3698093"/>
            <a:ext cx="317018" cy="117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2785467" y="4301665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4573358" y="5367438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4676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14" grpId="0" animBg="1"/>
      <p:bldP spid="17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4" y="3394481"/>
            <a:ext cx="4884161" cy="3333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892" y="2084832"/>
            <a:ext cx="5756034" cy="598579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this presentation we use the ‘</a:t>
            </a:r>
            <a:r>
              <a:rPr lang="en-US" sz="2000" b="1" dirty="0">
                <a:solidFill>
                  <a:srgbClr val="00B050"/>
                </a:solidFill>
              </a:rPr>
              <a:t>Employee data.sav</a:t>
            </a:r>
            <a:r>
              <a:rPr lang="en-US" sz="2000" b="1" dirty="0">
                <a:solidFill>
                  <a:srgbClr val="FF0000"/>
                </a:solidFill>
              </a:rPr>
              <a:t>’ data base as an example for explanation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892" y="2809310"/>
            <a:ext cx="5618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00329" y="5485004"/>
            <a:ext cx="524814" cy="1320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Curved Connector 15"/>
          <p:cNvCxnSpPr>
            <a:endCxn id="13" idx="1"/>
          </p:cNvCxnSpPr>
          <p:nvPr/>
        </p:nvCxnSpPr>
        <p:spPr>
          <a:xfrm rot="5400000" flipH="1" flipV="1">
            <a:off x="4794811" y="4024936"/>
            <a:ext cx="1957110" cy="1070320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589" y="1490090"/>
            <a:ext cx="5586953" cy="41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21014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4" y="4201758"/>
            <a:ext cx="8601560" cy="23671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812161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383" y="1602061"/>
            <a:ext cx="8601561" cy="249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7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</a:t>
            </a:r>
            <a:endParaRPr lang="en-US" sz="4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321014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French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Files\IBM\SPSS\Statistics\25\Samples\French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812161"/>
            <a:ext cx="3024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English version</a:t>
            </a:r>
          </a:p>
          <a:p>
            <a:r>
              <a:rPr lang="en-US" dirty="0">
                <a:solidFill>
                  <a:schemeClr val="accent2"/>
                </a:solidFill>
              </a:rPr>
              <a:t>C:\Program Files\IBM\SPSS\Statistics\25\Samples\English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96499" y="1903553"/>
            <a:ext cx="40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FF0000"/>
                </a:solidFill>
              </a:rPr>
              <a:t>To change language: </a:t>
            </a:r>
            <a:r>
              <a:rPr lang="en-US" b="1" dirty="0">
                <a:solidFill>
                  <a:srgbClr val="FF0000"/>
                </a:solidFill>
              </a:rPr>
              <a:t>Edit &gt; Options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and select Language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55" y="2084832"/>
            <a:ext cx="2222024" cy="38814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14" y="2655882"/>
            <a:ext cx="5447365" cy="381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Frequency table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33" y="2502818"/>
            <a:ext cx="4025699" cy="2130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60" y="3284642"/>
            <a:ext cx="3749496" cy="2341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706" y="4060804"/>
            <a:ext cx="3815077" cy="23471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625269" y="2015382"/>
            <a:ext cx="460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Descriptive Statistics &gt; Frequencies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5260" y="5755931"/>
            <a:ext cx="3262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 Select the variables we need to construct the frequency tables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793661" y="3691472"/>
            <a:ext cx="123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Click OK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97" y="4668181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Analyze &gt;</a:t>
            </a:r>
          </a:p>
          <a:p>
            <a:r>
              <a:rPr lang="en-US" dirty="0"/>
              <a:t> Descriptive Statistics &gt; Frequencies</a:t>
            </a:r>
          </a:p>
        </p:txBody>
      </p:sp>
      <p:cxnSp>
        <p:nvCxnSpPr>
          <p:cNvPr id="28" name="Curved Connector 27"/>
          <p:cNvCxnSpPr>
            <a:stCxn id="18" idx="0"/>
          </p:cNvCxnSpPr>
          <p:nvPr/>
        </p:nvCxnSpPr>
        <p:spPr>
          <a:xfrm rot="16200000" flipV="1">
            <a:off x="4372247" y="4531490"/>
            <a:ext cx="1695127" cy="753755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>
            <a:stCxn id="18" idx="0"/>
          </p:cNvCxnSpPr>
          <p:nvPr/>
        </p:nvCxnSpPr>
        <p:spPr>
          <a:xfrm rot="16200000" flipV="1">
            <a:off x="4314273" y="4473517"/>
            <a:ext cx="1473649" cy="10911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488056" y="2114763"/>
            <a:ext cx="254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NB : In general frequency table is useful for qualitative data</a:t>
            </a:r>
          </a:p>
        </p:txBody>
      </p:sp>
    </p:spTree>
    <p:extLst>
      <p:ext uri="{BB962C8B-B14F-4D97-AF65-F5344CB8AC3E}">
        <p14:creationId xmlns:p14="http://schemas.microsoft.com/office/powerpoint/2010/main" val="32089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8" grpId="0"/>
      <p:bldP spid="22" grpId="0"/>
      <p:bldP spid="24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Frequency table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5571" y="2684281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961" y="3770824"/>
            <a:ext cx="277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table for Gender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83" y="1724741"/>
            <a:ext cx="4711067" cy="48831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98415" y="4373337"/>
            <a:ext cx="361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 table for Educational level</a:t>
            </a:r>
          </a:p>
        </p:txBody>
      </p:sp>
      <p:cxnSp>
        <p:nvCxnSpPr>
          <p:cNvPr id="12" name="Curved Connector 11"/>
          <p:cNvCxnSpPr>
            <a:stCxn id="7" idx="3"/>
          </p:cNvCxnSpPr>
          <p:nvPr/>
        </p:nvCxnSpPr>
        <p:spPr>
          <a:xfrm>
            <a:off x="3327479" y="3955490"/>
            <a:ext cx="1215492" cy="58748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3" idx="2"/>
          </p:cNvCxnSpPr>
          <p:nvPr/>
        </p:nvCxnSpPr>
        <p:spPr>
          <a:xfrm rot="16200000" flipH="1">
            <a:off x="2723693" y="4322724"/>
            <a:ext cx="1319724" cy="215961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9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17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625269" y="2015382"/>
            <a:ext cx="439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Descriptive Statistics &gt; Crosstabs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00" y="2522196"/>
            <a:ext cx="3991532" cy="2438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363" y="3960868"/>
            <a:ext cx="3192126" cy="26694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6111" y="2339056"/>
            <a:ext cx="3619984" cy="30119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1138" y="5027830"/>
            <a:ext cx="3179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Analyze &gt; </a:t>
            </a:r>
          </a:p>
          <a:p>
            <a:r>
              <a:rPr lang="en-US" dirty="0"/>
              <a:t>Descriptive Statistics &gt; Crosstabs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091" y="5741055"/>
            <a:ext cx="3197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the row of the cross tab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091" y="6173814"/>
            <a:ext cx="3473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the column of the cross tab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26111" y="5420553"/>
            <a:ext cx="2679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Adding layers if needed</a:t>
            </a:r>
          </a:p>
        </p:txBody>
      </p:sp>
      <p:cxnSp>
        <p:nvCxnSpPr>
          <p:cNvPr id="16" name="Curved Connector 15"/>
          <p:cNvCxnSpPr>
            <a:stCxn id="10" idx="3"/>
          </p:cNvCxnSpPr>
          <p:nvPr/>
        </p:nvCxnSpPr>
        <p:spPr>
          <a:xfrm flipV="1">
            <a:off x="3802185" y="4453105"/>
            <a:ext cx="2021025" cy="14726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3"/>
          </p:cNvCxnSpPr>
          <p:nvPr/>
        </p:nvCxnSpPr>
        <p:spPr>
          <a:xfrm flipV="1">
            <a:off x="4078158" y="5024364"/>
            <a:ext cx="1872268" cy="133411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2" idx="3"/>
          </p:cNvCxnSpPr>
          <p:nvPr/>
        </p:nvCxnSpPr>
        <p:spPr>
          <a:xfrm flipH="1" flipV="1">
            <a:off x="10522857" y="4315623"/>
            <a:ext cx="483027" cy="1289596"/>
          </a:xfrm>
          <a:prstGeom prst="curvedConnector4">
            <a:avLst>
              <a:gd name="adj1" fmla="val -47327"/>
              <a:gd name="adj2" fmla="val 5716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40705" y="3546732"/>
            <a:ext cx="1839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cross table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3143" y="1969724"/>
            <a:ext cx="2262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Cross table with layers</a:t>
            </a:r>
          </a:p>
        </p:txBody>
      </p:sp>
    </p:spTree>
    <p:extLst>
      <p:ext uri="{BB962C8B-B14F-4D97-AF65-F5344CB8AC3E}">
        <p14:creationId xmlns:p14="http://schemas.microsoft.com/office/powerpoint/2010/main" val="284003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/>
      <p:bldP spid="11" grpId="0"/>
      <p:bldP spid="10" grpId="0"/>
      <p:bldP spid="13" grpId="0"/>
      <p:bldP spid="12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084" y="1776036"/>
            <a:ext cx="7613080" cy="4118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4128" y="2451100"/>
            <a:ext cx="2896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Simple cross table : </a:t>
            </a:r>
            <a:r>
              <a:rPr lang="en-US" sz="2000" b="1" dirty="0"/>
              <a:t>output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2" y="3448613"/>
            <a:ext cx="3192126" cy="2669439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>
            <a:off x="2757714" y="3875314"/>
            <a:ext cx="3149600" cy="1553029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2989943" y="4368800"/>
            <a:ext cx="4093028" cy="711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Callout 18"/>
          <p:cNvSpPr/>
          <p:nvPr/>
        </p:nvSpPr>
        <p:spPr>
          <a:xfrm>
            <a:off x="10014252" y="3991430"/>
            <a:ext cx="2020218" cy="1126888"/>
          </a:xfrm>
          <a:prstGeom prst="wedgeEllipseCallout">
            <a:avLst>
              <a:gd name="adj1" fmla="val -190928"/>
              <a:gd name="adj2" fmla="val 736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206 of females are clericals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Cross table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19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411" y="1628504"/>
            <a:ext cx="7077755" cy="49793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2455183"/>
            <a:ext cx="336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Cross table with layers : </a:t>
            </a:r>
            <a:r>
              <a:rPr lang="en-US" sz="2000" b="1" dirty="0"/>
              <a:t>output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68" y="3023512"/>
            <a:ext cx="3619984" cy="3011939"/>
          </a:xfrm>
          <a:prstGeom prst="rect">
            <a:avLst/>
          </a:prstGeom>
        </p:spPr>
      </p:pic>
      <p:cxnSp>
        <p:nvCxnSpPr>
          <p:cNvPr id="17" name="Curved Connector 16"/>
          <p:cNvCxnSpPr/>
          <p:nvPr/>
        </p:nvCxnSpPr>
        <p:spPr>
          <a:xfrm flipV="1">
            <a:off x="3149600" y="3149600"/>
            <a:ext cx="2743200" cy="169817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flipV="1">
            <a:off x="2860766" y="3331029"/>
            <a:ext cx="3370217" cy="19594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2873829" y="3526971"/>
            <a:ext cx="3396342" cy="2743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2860766" y="3526971"/>
            <a:ext cx="3461657" cy="2943733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flipV="1">
            <a:off x="3149600" y="3023512"/>
            <a:ext cx="4178663" cy="1039037"/>
          </a:xfrm>
          <a:prstGeom prst="curved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Callout 25"/>
          <p:cNvSpPr/>
          <p:nvPr/>
        </p:nvSpPr>
        <p:spPr>
          <a:xfrm>
            <a:off x="9110155" y="3422469"/>
            <a:ext cx="2924315" cy="1695849"/>
          </a:xfrm>
          <a:prstGeom prst="wedgeEllipseCallout">
            <a:avLst>
              <a:gd name="adj1" fmla="val -105678"/>
              <a:gd name="adj2" fmla="val 41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14 of </a:t>
            </a:r>
            <a:r>
              <a:rPr lang="en-US" b="1" dirty="0"/>
              <a:t>females</a:t>
            </a:r>
            <a:r>
              <a:rPr lang="en-US" dirty="0"/>
              <a:t> having </a:t>
            </a:r>
            <a:r>
              <a:rPr lang="en-US" b="1" dirty="0"/>
              <a:t>16 years of education </a:t>
            </a:r>
            <a:r>
              <a:rPr lang="en-US" dirty="0"/>
              <a:t>are </a:t>
            </a:r>
            <a:r>
              <a:rPr lang="en-US" b="1" dirty="0"/>
              <a:t>Clerical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analysis using SPSS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F177C-F9B4-44BE-85E4-4BEBD8CFB5D5}" type="slidenum">
              <a:rPr lang="en-US" smtClean="0"/>
              <a:t>2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73768" y="3893182"/>
            <a:ext cx="10680031" cy="1538734"/>
            <a:chOff x="673768" y="3893182"/>
            <a:chExt cx="10680031" cy="1538734"/>
          </a:xfrm>
        </p:grpSpPr>
        <p:sp>
          <p:nvSpPr>
            <p:cNvPr id="6" name="Title 1"/>
            <p:cNvSpPr txBox="1">
              <a:spLocks/>
            </p:cNvSpPr>
            <p:nvPr/>
          </p:nvSpPr>
          <p:spPr>
            <a:xfrm>
              <a:off x="673768" y="3968876"/>
              <a:ext cx="10680031" cy="146304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5400" b="1" dirty="0"/>
                <a:t>Analysis using SPSS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5872" y="3893182"/>
              <a:ext cx="15159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</a:rPr>
                <a:t>Lecture </a:t>
              </a:r>
              <a:r>
                <a:rPr lang="ar-DZ" sz="2800" b="1" dirty="0">
                  <a:solidFill>
                    <a:srgbClr val="C00000"/>
                  </a:solidFill>
                </a:rPr>
                <a:t>3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36176" y="2469673"/>
            <a:ext cx="4519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M. </a:t>
            </a:r>
            <a:r>
              <a:rPr lang="en-US" b="1"/>
              <a:t>Soltani</a:t>
            </a:r>
            <a:endParaRPr lang="en-US" b="1" dirty="0"/>
          </a:p>
          <a:p>
            <a:pPr algn="ctr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year master architecture - University of </a:t>
            </a:r>
            <a:r>
              <a:rPr lang="en-US" dirty="0" err="1"/>
              <a:t>Jijel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541313-B551-4AE2-80B7-D4029C41CD6F}"/>
              </a:ext>
            </a:extLst>
          </p:cNvPr>
          <p:cNvSpPr/>
          <p:nvPr/>
        </p:nvSpPr>
        <p:spPr>
          <a:xfrm>
            <a:off x="638004" y="703784"/>
            <a:ext cx="10106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C00000"/>
                </a:solidFill>
              </a:rPr>
              <a:t>Data analysis using SPSS </a:t>
            </a:r>
          </a:p>
        </p:txBody>
      </p:sp>
    </p:spTree>
    <p:extLst>
      <p:ext uri="{BB962C8B-B14F-4D97-AF65-F5344CB8AC3E}">
        <p14:creationId xmlns:p14="http://schemas.microsoft.com/office/powerpoint/2010/main" val="337425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Custom table :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81" y="2394076"/>
            <a:ext cx="3202319" cy="11423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78" y="3661325"/>
            <a:ext cx="3033381" cy="280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1" y="3279501"/>
            <a:ext cx="3043957" cy="28249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072" y="2554557"/>
            <a:ext cx="3010004" cy="27849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7610" y="1092352"/>
            <a:ext cx="2903390" cy="26905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25269" y="2015382"/>
            <a:ext cx="3547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Analyze &gt; Tables &gt; Custom Tables</a:t>
            </a:r>
          </a:p>
        </p:txBody>
      </p:sp>
      <p:cxnSp>
        <p:nvCxnSpPr>
          <p:cNvPr id="7" name="Curved Connector 6"/>
          <p:cNvCxnSpPr/>
          <p:nvPr/>
        </p:nvCxnSpPr>
        <p:spPr>
          <a:xfrm>
            <a:off x="4528457" y="3904344"/>
            <a:ext cx="996102" cy="11392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 rot="16200000" flipH="1">
            <a:off x="6984489" y="3458391"/>
            <a:ext cx="437264" cy="31316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 flipV="1">
            <a:off x="9482076" y="1961697"/>
            <a:ext cx="1096390" cy="25653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701518" y="6375692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 custom table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9974" y="6101487"/>
            <a:ext cx="3653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Drag to define the column variable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046538" y="5324650"/>
            <a:ext cx="3364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to define the row variable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82077" y="3833603"/>
            <a:ext cx="2700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 Drag to add layers if needed</a:t>
            </a:r>
          </a:p>
        </p:txBody>
      </p:sp>
    </p:spTree>
    <p:extLst>
      <p:ext uri="{BB962C8B-B14F-4D97-AF65-F5344CB8AC3E}">
        <p14:creationId xmlns:p14="http://schemas.microsoft.com/office/powerpoint/2010/main" val="291636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Tables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Custom table : </a:t>
            </a:r>
            <a:r>
              <a:rPr lang="en-US" sz="2800" b="1" dirty="0"/>
              <a:t>output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19" y="2200048"/>
            <a:ext cx="7239681" cy="3577421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8563430" y="711506"/>
            <a:ext cx="3392714" cy="1088572"/>
          </a:xfrm>
          <a:prstGeom prst="wedgeEllipseCallout">
            <a:avLst>
              <a:gd name="adj1" fmla="val -42224"/>
              <a:gd name="adj2" fmla="val 350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Mean current salary of clerical male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9" y="2877610"/>
            <a:ext cx="3211819" cy="297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0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8" y="2566932"/>
            <a:ext cx="3130072" cy="16567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020" y="3362807"/>
            <a:ext cx="4486901" cy="2762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21" y="1690414"/>
            <a:ext cx="3512081" cy="3074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334" y="4339489"/>
            <a:ext cx="354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Analyze &gt;</a:t>
            </a:r>
          </a:p>
          <a:p>
            <a:r>
              <a:rPr lang="en-US" dirty="0"/>
              <a:t> Descriptive Statistics &gt; Frequencies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44634" y="6191250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variables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05850" y="4985820"/>
            <a:ext cx="29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the desired statistics </a:t>
            </a:r>
          </a:p>
        </p:txBody>
      </p:sp>
      <p:cxnSp>
        <p:nvCxnSpPr>
          <p:cNvPr id="18" name="Curved Connector 17"/>
          <p:cNvCxnSpPr>
            <a:stCxn id="16" idx="0"/>
          </p:cNvCxnSpPr>
          <p:nvPr/>
        </p:nvCxnSpPr>
        <p:spPr>
          <a:xfrm rot="5400000" flipH="1" flipV="1">
            <a:off x="9398724" y="3278394"/>
            <a:ext cx="2514322" cy="90053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6" idx="0"/>
          </p:cNvCxnSpPr>
          <p:nvPr/>
        </p:nvCxnSpPr>
        <p:spPr>
          <a:xfrm rot="16200000" flipV="1">
            <a:off x="9419258" y="4199457"/>
            <a:ext cx="625422" cy="94730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7694855" y="3791091"/>
            <a:ext cx="731520" cy="2594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Elbow Connector 22"/>
          <p:cNvCxnSpPr>
            <a:stCxn id="21" idx="0"/>
            <a:endCxn id="11" idx="1"/>
          </p:cNvCxnSpPr>
          <p:nvPr/>
        </p:nvCxnSpPr>
        <p:spPr>
          <a:xfrm rot="5400000" flipH="1" flipV="1">
            <a:off x="8010938" y="3277108"/>
            <a:ext cx="563661" cy="464306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422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  <p:bldP spid="16" grpId="0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5" y="1543147"/>
            <a:ext cx="5387823" cy="49275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65394" y="3860737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71" y="3143310"/>
            <a:ext cx="3512081" cy="307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Numerical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Frequencies: Mean, Mode, Median …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" y="2451100"/>
            <a:ext cx="180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Other alternative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3" y="2876289"/>
            <a:ext cx="3964002" cy="187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949" y="3982388"/>
            <a:ext cx="4420217" cy="27626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756" y="1755513"/>
            <a:ext cx="2124371" cy="3753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9798" y="2451100"/>
            <a:ext cx="435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Analyze &gt; Descriptive statistics &gt; Descriptives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5844" y="4773385"/>
            <a:ext cx="3354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Analyze &gt; </a:t>
            </a:r>
          </a:p>
          <a:p>
            <a:r>
              <a:rPr lang="en-US" dirty="0"/>
              <a:t>Descriptive statistics &gt; Descriptives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2335" y="3597583"/>
            <a:ext cx="1887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variables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676112" y="5508887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Select desired statistics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6353" y="4397895"/>
            <a:ext cx="731520" cy="2594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Elbow Connector 18"/>
          <p:cNvCxnSpPr>
            <a:stCxn id="18" idx="0"/>
            <a:endCxn id="11" idx="1"/>
          </p:cNvCxnSpPr>
          <p:nvPr/>
        </p:nvCxnSpPr>
        <p:spPr>
          <a:xfrm rot="5400000" flipH="1" flipV="1">
            <a:off x="7942087" y="3592227"/>
            <a:ext cx="765695" cy="845643"/>
          </a:xfrm>
          <a:prstGeom prst="bent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30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Chart builder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717848"/>
            <a:ext cx="2943636" cy="1486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782" y="1682912"/>
            <a:ext cx="6434218" cy="4442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6424" y="3166914"/>
            <a:ext cx="2363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Graphs &gt; Chart Builder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00154" y="4368800"/>
            <a:ext cx="494248" cy="13933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442098" y="2193690"/>
            <a:ext cx="1024018" cy="125492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74232" y="4521200"/>
            <a:ext cx="2910112" cy="9797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36571" y="2796379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</a:t>
            </a:r>
          </a:p>
        </p:txBody>
      </p:sp>
      <p:cxnSp>
        <p:nvCxnSpPr>
          <p:cNvPr id="17" name="Elbow Connector 16"/>
          <p:cNvCxnSpPr>
            <a:stCxn id="15" idx="0"/>
            <a:endCxn id="12" idx="1"/>
          </p:cNvCxnSpPr>
          <p:nvPr/>
        </p:nvCxnSpPr>
        <p:spPr>
          <a:xfrm rot="16200000" flipH="1">
            <a:off x="5041908" y="2420962"/>
            <a:ext cx="24773" cy="775606"/>
          </a:xfrm>
          <a:prstGeom prst="bentConnector4">
            <a:avLst>
              <a:gd name="adj1" fmla="val -922779"/>
              <a:gd name="adj2" fmla="val 841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34600" y="4322762"/>
            <a:ext cx="109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Gallery of graphs</a:t>
            </a:r>
          </a:p>
        </p:txBody>
      </p:sp>
      <p:cxnSp>
        <p:nvCxnSpPr>
          <p:cNvPr id="22" name="Elbow Connector 21"/>
          <p:cNvCxnSpPr>
            <a:stCxn id="18" idx="3"/>
            <a:endCxn id="11" idx="1"/>
          </p:cNvCxnSpPr>
          <p:nvPr/>
        </p:nvCxnSpPr>
        <p:spPr>
          <a:xfrm>
            <a:off x="5129668" y="4645928"/>
            <a:ext cx="370486" cy="419558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00154" y="6383620"/>
            <a:ext cx="267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of the selected graph</a:t>
            </a:r>
          </a:p>
        </p:txBody>
      </p:sp>
      <p:cxnSp>
        <p:nvCxnSpPr>
          <p:cNvPr id="25" name="Elbow Connector 24"/>
          <p:cNvCxnSpPr>
            <a:stCxn id="23" idx="3"/>
            <a:endCxn id="13" idx="2"/>
          </p:cNvCxnSpPr>
          <p:nvPr/>
        </p:nvCxnSpPr>
        <p:spPr>
          <a:xfrm flipH="1" flipV="1">
            <a:off x="7529288" y="5500914"/>
            <a:ext cx="646791" cy="1067372"/>
          </a:xfrm>
          <a:prstGeom prst="bentConnector4">
            <a:avLst>
              <a:gd name="adj1" fmla="val -35344"/>
              <a:gd name="adj2" fmla="val 5865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09760" y="2336246"/>
            <a:ext cx="3612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Interactive facility to compose graphs</a:t>
            </a:r>
          </a:p>
        </p:txBody>
      </p:sp>
    </p:spTree>
    <p:extLst>
      <p:ext uri="{BB962C8B-B14F-4D97-AF65-F5344CB8AC3E}">
        <p14:creationId xmlns:p14="http://schemas.microsoft.com/office/powerpoint/2010/main" val="413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 animBg="1"/>
      <p:bldP spid="12" grpId="0" animBg="1"/>
      <p:bldP spid="13" grpId="0" animBg="1"/>
      <p:bldP spid="15" grpId="0"/>
      <p:bldP spid="18" grpId="0"/>
      <p:bldP spid="23" grpId="0"/>
      <p:bldP spid="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Bar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57" y="1705840"/>
            <a:ext cx="6654800" cy="45839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" y="3263947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‘Bar’ in Gallery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099" y="4930753"/>
            <a:ext cx="398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needed for y axis</a:t>
            </a:r>
          </a:p>
        </p:txBody>
      </p:sp>
      <p:sp>
        <p:nvSpPr>
          <p:cNvPr id="13" name="Oval 12"/>
          <p:cNvSpPr/>
          <p:nvPr/>
        </p:nvSpPr>
        <p:spPr>
          <a:xfrm>
            <a:off x="9054887" y="318907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4304450" y="469744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5262366" y="451639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5284128" y="3422196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4218412" y="2297493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4891406" y="2771045"/>
            <a:ext cx="1597085" cy="85516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6912" y="5586969"/>
            <a:ext cx="37645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*. We can choose a variable for y axis </a:t>
            </a:r>
          </a:p>
        </p:txBody>
      </p:sp>
      <p:sp>
        <p:nvSpPr>
          <p:cNvPr id="22" name="Oval 21"/>
          <p:cNvSpPr/>
          <p:nvPr/>
        </p:nvSpPr>
        <p:spPr>
          <a:xfrm>
            <a:off x="5630222" y="342421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099" y="6002898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5417956" y="617822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151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  <p:bldP spid="12" grpId="0"/>
      <p:bldP spid="13" grpId="0" animBg="1"/>
      <p:bldP spid="14" grpId="0" animBg="1"/>
      <p:bldP spid="15" grpId="0" animBg="1"/>
      <p:bldP spid="18" grpId="0" animBg="1"/>
      <p:bldP spid="21" grpId="0"/>
      <p:bldP spid="22" grpId="0" animBg="1"/>
      <p:bldP spid="23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Bar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50" y="1948997"/>
            <a:ext cx="7257416" cy="4232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070" y="3071279"/>
            <a:ext cx="331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Bar chart for Count of Gender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71" y="3779164"/>
            <a:ext cx="3487448" cy="2402219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397726" y="5068389"/>
            <a:ext cx="3592285" cy="1018902"/>
          </a:xfrm>
          <a:prstGeom prst="curvedConnector3">
            <a:avLst>
              <a:gd name="adj1" fmla="val 6127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73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Pie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89" y="1577227"/>
            <a:ext cx="6564063" cy="47456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" y="3263947"/>
            <a:ext cx="2419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‘Pie’ in Gallery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098" y="4930753"/>
            <a:ext cx="401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needed for y axis</a:t>
            </a:r>
          </a:p>
        </p:txBody>
      </p:sp>
      <p:sp>
        <p:nvSpPr>
          <p:cNvPr id="14" name="Oval 13"/>
          <p:cNvSpPr/>
          <p:nvPr/>
        </p:nvSpPr>
        <p:spPr>
          <a:xfrm>
            <a:off x="9841920" y="29854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315405" y="4907451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6149067" y="431833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7" name="Curved Connector 16"/>
          <p:cNvCxnSpPr/>
          <p:nvPr/>
        </p:nvCxnSpPr>
        <p:spPr>
          <a:xfrm rot="5400000" flipH="1" flipV="1">
            <a:off x="6228096" y="3143694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218426" y="215040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16200000" flipH="1">
            <a:off x="5793543" y="2446928"/>
            <a:ext cx="1539272" cy="1175507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66912" y="5600416"/>
            <a:ext cx="4308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*. We can choose a variable for y axis </a:t>
            </a:r>
          </a:p>
        </p:txBody>
      </p:sp>
      <p:sp>
        <p:nvSpPr>
          <p:cNvPr id="21" name="Oval 20"/>
          <p:cNvSpPr/>
          <p:nvPr/>
        </p:nvSpPr>
        <p:spPr>
          <a:xfrm>
            <a:off x="6568670" y="261917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086" y="6062986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6314728" y="5936412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75105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  <p:bldP spid="20" grpId="0"/>
      <p:bldP spid="21" grpId="0" animBg="1"/>
      <p:bldP spid="23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2. Pie chart 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482" y="1582822"/>
            <a:ext cx="6079775" cy="456462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48899" y="2907434"/>
            <a:ext cx="415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Pie chart for Count of Gender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99" y="3814881"/>
            <a:ext cx="3673438" cy="2655823"/>
          </a:xfrm>
          <a:prstGeom prst="rect">
            <a:avLst/>
          </a:prstGeom>
        </p:spPr>
      </p:pic>
      <p:cxnSp>
        <p:nvCxnSpPr>
          <p:cNvPr id="25" name="Curved Connector 24"/>
          <p:cNvCxnSpPr/>
          <p:nvPr/>
        </p:nvCxnSpPr>
        <p:spPr>
          <a:xfrm flipV="1">
            <a:off x="1378226" y="4956314"/>
            <a:ext cx="3723256" cy="131196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00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87695" y="1709431"/>
            <a:ext cx="3292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Graphical analysis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4503" y="1729461"/>
            <a:ext cx="5997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Mean, Mode, Median and quartiles of grouped data</a:t>
            </a:r>
            <a:endParaRPr lang="en-US" sz="24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6212078" y="1881865"/>
            <a:ext cx="0" cy="44934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69813" y="2840756"/>
                <a:ext cx="2085186" cy="849784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13" y="2840756"/>
                <a:ext cx="2085186" cy="8497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2363805" y="2808328"/>
                <a:ext cx="3658588" cy="86741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805" y="2808328"/>
                <a:ext cx="3658588" cy="867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18405" y="4013407"/>
                <a:ext cx="3424527" cy="87280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𝑚𝑒𝑑𝑖𝑎𝑛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𝑚𝑒𝑑𝑖𝑎𝑛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05" y="4013407"/>
                <a:ext cx="3424527" cy="87280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71" y="5175145"/>
                <a:ext cx="2873544" cy="902619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1=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1" y="5175145"/>
                <a:ext cx="2873544" cy="902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100199" y="5175145"/>
                <a:ext cx="3016210" cy="953723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3=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199" y="5175145"/>
                <a:ext cx="3016210" cy="9537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37008" y="2481765"/>
            <a:ext cx="113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Bar chart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7222" y="3037160"/>
            <a:ext cx="990973" cy="9580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54945" y="3037160"/>
            <a:ext cx="989897" cy="94075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3895" y="5062096"/>
            <a:ext cx="1040767" cy="110081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9718" y="5190631"/>
            <a:ext cx="1738515" cy="96066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11343" y="3071324"/>
            <a:ext cx="1251979" cy="96283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96310" y="4929752"/>
            <a:ext cx="1374236" cy="1221543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6542074" y="4570199"/>
            <a:ext cx="1115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Pie chart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223653" y="2498702"/>
            <a:ext cx="1285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Histogram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8275751" y="4583302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Run chart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0167671" y="2545725"/>
            <a:ext cx="136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000" b="1" dirty="0"/>
              <a:t>Scatter plot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0296310" y="4583302"/>
            <a:ext cx="1061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Box plot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F85D266-3543-4E17-91A8-7ABB4A794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228" y="1004315"/>
            <a:ext cx="9720072" cy="556747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Review of </a:t>
            </a:r>
            <a:r>
              <a:rPr lang="en-US" sz="3600" b="1">
                <a:solidFill>
                  <a:srgbClr val="FF0000"/>
                </a:solidFill>
              </a:rPr>
              <a:t>Lecture </a:t>
            </a:r>
            <a:r>
              <a:rPr lang="en-US" sz="3600" b="1" dirty="0">
                <a:solidFill>
                  <a:srgbClr val="FF0000"/>
                </a:solidFill>
              </a:rPr>
              <a:t>3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35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Histogram: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90" y="1571077"/>
            <a:ext cx="6585810" cy="45333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3263947"/>
            <a:ext cx="306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‘Histogram’ in Gallery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x 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098" y="4930753"/>
            <a:ext cx="406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5. Select the statistic parameter  needed for y axis</a:t>
            </a:r>
          </a:p>
        </p:txBody>
      </p:sp>
      <p:sp>
        <p:nvSpPr>
          <p:cNvPr id="15" name="Oval 14"/>
          <p:cNvSpPr/>
          <p:nvPr/>
        </p:nvSpPr>
        <p:spPr>
          <a:xfrm>
            <a:off x="9841920" y="29854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/>
          <p:cNvSpPr/>
          <p:nvPr/>
        </p:nvSpPr>
        <p:spPr>
          <a:xfrm>
            <a:off x="5133797" y="511541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017743" y="429924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6082718" y="3221837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218426" y="2150400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>
            <a:off x="5884163" y="2759969"/>
            <a:ext cx="1119360" cy="105253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0086" y="5575041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4" name="Oval 23"/>
          <p:cNvSpPr/>
          <p:nvPr/>
        </p:nvSpPr>
        <p:spPr>
          <a:xfrm>
            <a:off x="6197161" y="5988664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861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  <p:bldP spid="19" grpId="0" animBg="1"/>
      <p:bldP spid="23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3. Histogram: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04" y="1682450"/>
            <a:ext cx="6609162" cy="41997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3584" y="2839599"/>
            <a:ext cx="48669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Histogram of Count of Current salary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79" y="3628208"/>
            <a:ext cx="3858231" cy="2655823"/>
          </a:xfrm>
          <a:prstGeom prst="rect">
            <a:avLst/>
          </a:prstGeom>
        </p:spPr>
      </p:pic>
      <p:cxnSp>
        <p:nvCxnSpPr>
          <p:cNvPr id="11" name="Curved Connector 10"/>
          <p:cNvCxnSpPr/>
          <p:nvPr/>
        </p:nvCxnSpPr>
        <p:spPr>
          <a:xfrm flipV="1">
            <a:off x="1449977" y="4767943"/>
            <a:ext cx="4101737" cy="141078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5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529" y="1654857"/>
            <a:ext cx="6818264" cy="48158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8564" y="2015382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1.D Boxplot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3900" y="3263947"/>
            <a:ext cx="283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‘Boxplot’ in Gallery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y axis</a:t>
            </a:r>
          </a:p>
        </p:txBody>
      </p:sp>
      <p:sp>
        <p:nvSpPr>
          <p:cNvPr id="17" name="Oval 16"/>
          <p:cNvSpPr/>
          <p:nvPr/>
        </p:nvSpPr>
        <p:spPr>
          <a:xfrm>
            <a:off x="4257558" y="559457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348552" y="4449295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9" name="Curved Connector 18"/>
          <p:cNvCxnSpPr/>
          <p:nvPr/>
        </p:nvCxnSpPr>
        <p:spPr>
          <a:xfrm rot="5400000" flipH="1" flipV="1">
            <a:off x="5770672" y="3865853"/>
            <a:ext cx="1571410" cy="415650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248704" y="276135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1" name="Curved Connector 20"/>
          <p:cNvCxnSpPr/>
          <p:nvPr/>
        </p:nvCxnSpPr>
        <p:spPr>
          <a:xfrm rot="16200000" flipH="1">
            <a:off x="5249412" y="2920789"/>
            <a:ext cx="442172" cy="429568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99401" y="4887359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5. Click OK</a:t>
            </a:r>
          </a:p>
        </p:txBody>
      </p:sp>
      <p:sp>
        <p:nvSpPr>
          <p:cNvPr id="26" name="Oval 25"/>
          <p:cNvSpPr/>
          <p:nvPr/>
        </p:nvSpPr>
        <p:spPr>
          <a:xfrm>
            <a:off x="5361138" y="618460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450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/>
      <p:bldP spid="13" grpId="0"/>
      <p:bldP spid="14" grpId="0"/>
      <p:bldP spid="17" grpId="0" animBg="1"/>
      <p:bldP spid="18" grpId="0" animBg="1"/>
      <p:bldP spid="20" grpId="0" animBg="1"/>
      <p:bldP spid="25" grpId="0"/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932" y="1948997"/>
            <a:ext cx="6745875" cy="38461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872" y="2698428"/>
            <a:ext cx="3669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Boxplot of Current salary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48564" y="2015382"/>
            <a:ext cx="126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1.D Boxplot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1" y="3696789"/>
            <a:ext cx="3408740" cy="2407647"/>
          </a:xfrm>
          <a:prstGeom prst="rect">
            <a:avLst/>
          </a:prstGeom>
        </p:spPr>
      </p:pic>
      <p:cxnSp>
        <p:nvCxnSpPr>
          <p:cNvPr id="13" name="Curved Connector 12"/>
          <p:cNvCxnSpPr/>
          <p:nvPr/>
        </p:nvCxnSpPr>
        <p:spPr>
          <a:xfrm flipV="1">
            <a:off x="1358537" y="4624251"/>
            <a:ext cx="3370217" cy="133241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58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39419" y="2015382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Boxplot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03" y="1512704"/>
            <a:ext cx="6401731" cy="469370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723900" y="1948997"/>
            <a:ext cx="6172200" cy="50210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2694257"/>
            <a:ext cx="2605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Graphs &gt; Chart Builder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" y="3263947"/>
            <a:ext cx="283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 Select ‘Boxplot’ in Gallery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3900" y="3812505"/>
            <a:ext cx="267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 Drag the selected model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934" y="4382195"/>
            <a:ext cx="3744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 Drag the selected variable to y axis</a:t>
            </a:r>
          </a:p>
        </p:txBody>
      </p:sp>
      <p:sp>
        <p:nvSpPr>
          <p:cNvPr id="16" name="Oval 15"/>
          <p:cNvSpPr/>
          <p:nvPr/>
        </p:nvSpPr>
        <p:spPr>
          <a:xfrm>
            <a:off x="5131538" y="5565037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6034981" y="451639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18" name="Curved Connector 17"/>
          <p:cNvCxnSpPr/>
          <p:nvPr/>
        </p:nvCxnSpPr>
        <p:spPr>
          <a:xfrm rot="5400000" flipH="1" flipV="1">
            <a:off x="6027042" y="3463978"/>
            <a:ext cx="1666806" cy="1350309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081842" y="291356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5653746" y="2623100"/>
            <a:ext cx="1476046" cy="1272095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84714" y="4930753"/>
            <a:ext cx="4158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 Drag a categorical variable into x axis </a:t>
            </a:r>
          </a:p>
        </p:txBody>
      </p:sp>
      <p:sp>
        <p:nvSpPr>
          <p:cNvPr id="22" name="Oval 21"/>
          <p:cNvSpPr/>
          <p:nvPr/>
        </p:nvSpPr>
        <p:spPr>
          <a:xfrm>
            <a:off x="5086838" y="2419089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cxnSp>
        <p:nvCxnSpPr>
          <p:cNvPr id="24" name="Curved Connector 23"/>
          <p:cNvCxnSpPr/>
          <p:nvPr/>
        </p:nvCxnSpPr>
        <p:spPr>
          <a:xfrm>
            <a:off x="6185290" y="3063589"/>
            <a:ext cx="372267" cy="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86338" y="5488253"/>
            <a:ext cx="3617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6. Click OK</a:t>
            </a:r>
          </a:p>
        </p:txBody>
      </p:sp>
      <p:sp>
        <p:nvSpPr>
          <p:cNvPr id="28" name="Oval 27"/>
          <p:cNvSpPr/>
          <p:nvPr/>
        </p:nvSpPr>
        <p:spPr>
          <a:xfrm>
            <a:off x="6197158" y="6171546"/>
            <a:ext cx="253942" cy="2351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960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 animBg="1"/>
      <p:bldP spid="17" grpId="0" animBg="1"/>
      <p:bldP spid="19" grpId="0" animBg="1"/>
      <p:bldP spid="21" grpId="0"/>
      <p:bldP spid="22" grpId="0" animBg="1"/>
      <p:bldP spid="27" grpId="0"/>
      <p:bldP spid="2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Descriptive analysis - Graphics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4. Box plot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158" y="1679451"/>
            <a:ext cx="7653842" cy="4424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48899" y="2593923"/>
            <a:ext cx="3508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Output</a:t>
            </a:r>
            <a:r>
              <a:rPr lang="en-US" sz="2000" dirty="0"/>
              <a:t> : Boxplot of Current salary by Gender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39419" y="2015382"/>
            <a:ext cx="1557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Boxplot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36" y="3553624"/>
            <a:ext cx="3224541" cy="2364212"/>
          </a:xfrm>
          <a:prstGeom prst="rect">
            <a:avLst/>
          </a:prstGeom>
        </p:spPr>
      </p:pic>
      <p:cxnSp>
        <p:nvCxnSpPr>
          <p:cNvPr id="14" name="Curved Connector 13"/>
          <p:cNvCxnSpPr/>
          <p:nvPr/>
        </p:nvCxnSpPr>
        <p:spPr>
          <a:xfrm flipV="1">
            <a:off x="1024128" y="4245429"/>
            <a:ext cx="3133030" cy="1619794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1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36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4127" y="5384800"/>
            <a:ext cx="9720073" cy="645160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9730D-F1B0-4ACD-89D3-386DFEDE8ACA}"/>
              </a:ext>
            </a:extLst>
          </p:cNvPr>
          <p:cNvSpPr txBox="1"/>
          <p:nvPr/>
        </p:nvSpPr>
        <p:spPr>
          <a:xfrm>
            <a:off x="4706757" y="3566160"/>
            <a:ext cx="23548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1409676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SPSS:</a:t>
            </a:r>
            <a:r>
              <a:rPr lang="en-US" dirty="0"/>
              <a:t>Statistical package for the social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2406197"/>
            <a:ext cx="4762500" cy="146730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SPSS</a:t>
            </a:r>
            <a:r>
              <a:rPr lang="en-US" sz="2400" b="1" dirty="0"/>
              <a:t> : </a:t>
            </a:r>
            <a:r>
              <a:rPr lang="en-US" sz="2400" dirty="0"/>
              <a:t>Statistical Package for the Social Sciences, is an IBM software package used for statistical data analysis.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948398" y="4024751"/>
            <a:ext cx="4762500" cy="440736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400" b="1" dirty="0">
                <a:solidFill>
                  <a:schemeClr val="accent2"/>
                </a:solidFill>
              </a:rPr>
              <a:t>Some SPSS alternatives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8354" y="5237263"/>
            <a:ext cx="606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2400" b="1" dirty="0"/>
              <a:t>Free</a:t>
            </a:r>
            <a:r>
              <a:rPr lang="en-US" sz="2400" dirty="0"/>
              <a:t>: </a:t>
            </a:r>
            <a:r>
              <a:rPr lang="en-US" sz="2400" dirty="0" err="1">
                <a:solidFill>
                  <a:srgbClr val="00B050"/>
                </a:solidFill>
              </a:rPr>
              <a:t>Jamovi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B050"/>
                </a:solidFill>
              </a:rPr>
              <a:t>Posit, jmp, PSPP,  R, Rstudio, JASP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4616738"/>
            <a:ext cx="5503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Paid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00B050"/>
                </a:solidFill>
              </a:rPr>
              <a:t>Minitab, Number Analytics, OriginPro </a:t>
            </a:r>
          </a:p>
        </p:txBody>
      </p:sp>
    </p:spTree>
    <p:extLst>
      <p:ext uri="{BB962C8B-B14F-4D97-AF65-F5344CB8AC3E}">
        <p14:creationId xmlns:p14="http://schemas.microsoft.com/office/powerpoint/2010/main" val="3644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- General environment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3" y="2451100"/>
            <a:ext cx="7565069" cy="4092669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9563100" y="2231433"/>
            <a:ext cx="2019300" cy="30856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2085"/>
              <a:gd name="adj6" fmla="val -73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Command bar</a:t>
            </a:r>
          </a:p>
        </p:txBody>
      </p:sp>
      <p:sp>
        <p:nvSpPr>
          <p:cNvPr id="8" name="Line Callout 2 (Border and Accent Bar) 7"/>
          <p:cNvSpPr/>
          <p:nvPr/>
        </p:nvSpPr>
        <p:spPr>
          <a:xfrm>
            <a:off x="9588500" y="2599733"/>
            <a:ext cx="2019300" cy="308567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64"/>
              <a:gd name="adj6" fmla="val -75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Tool bar</a:t>
            </a:r>
          </a:p>
        </p:txBody>
      </p:sp>
      <p:sp>
        <p:nvSpPr>
          <p:cNvPr id="9" name="Line Callout 2 (Border and Accent Bar) 8"/>
          <p:cNvSpPr/>
          <p:nvPr/>
        </p:nvSpPr>
        <p:spPr>
          <a:xfrm>
            <a:off x="9563100" y="3895900"/>
            <a:ext cx="2247900" cy="10698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0937"/>
              <a:gd name="adj6" fmla="val -6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Data editor windows</a:t>
            </a:r>
          </a:p>
          <a:p>
            <a:pPr marL="342900" indent="-342900">
              <a:buAutoNum type="arabicPeriod"/>
            </a:pPr>
            <a:r>
              <a:rPr lang="en-US" dirty="0"/>
              <a:t>Data view</a:t>
            </a:r>
          </a:p>
          <a:p>
            <a:pPr marL="342900" indent="-342900">
              <a:buAutoNum type="arabicPeriod"/>
            </a:pPr>
            <a:r>
              <a:rPr lang="en-US" dirty="0"/>
              <a:t>Variable view</a:t>
            </a:r>
          </a:p>
        </p:txBody>
      </p:sp>
      <p:sp>
        <p:nvSpPr>
          <p:cNvPr id="11" name="Oval 10"/>
          <p:cNvSpPr/>
          <p:nvPr/>
        </p:nvSpPr>
        <p:spPr>
          <a:xfrm>
            <a:off x="495300" y="6339597"/>
            <a:ext cx="2159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916178" y="6339597"/>
            <a:ext cx="215900" cy="20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350" y="2552700"/>
            <a:ext cx="768096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7350" y="2730500"/>
            <a:ext cx="7680960" cy="17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87350" y="2947028"/>
            <a:ext cx="7680960" cy="32442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7350" y="2012262"/>
            <a:ext cx="34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parts of SPSS environment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56" y="3463940"/>
            <a:ext cx="4194630" cy="2183295"/>
          </a:xfrm>
          <a:prstGeom prst="rect">
            <a:avLst/>
          </a:prstGeom>
        </p:spPr>
      </p:pic>
      <p:cxnSp>
        <p:nvCxnSpPr>
          <p:cNvPr id="20" name="Curved Connector 19"/>
          <p:cNvCxnSpPr>
            <a:stCxn id="12" idx="6"/>
          </p:cNvCxnSpPr>
          <p:nvPr/>
        </p:nvCxnSpPr>
        <p:spPr>
          <a:xfrm flipV="1">
            <a:off x="1132078" y="5355771"/>
            <a:ext cx="2380378" cy="1085426"/>
          </a:xfrm>
          <a:prstGeom prst="curvedConnector3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70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401203"/>
            <a:ext cx="5834679" cy="4206661"/>
          </a:xfrm>
          <a:prstGeom prst="rect">
            <a:avLst/>
          </a:prstGeom>
        </p:spPr>
      </p:pic>
      <p:sp>
        <p:nvSpPr>
          <p:cNvPr id="7" name="Line Callout 2 (Border and Accent Bar) 6"/>
          <p:cNvSpPr/>
          <p:nvPr/>
        </p:nvSpPr>
        <p:spPr>
          <a:xfrm>
            <a:off x="8077200" y="2451100"/>
            <a:ext cx="2412274" cy="5334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10289"/>
              <a:gd name="adj6" fmla="val -76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Output viewer window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7350" y="2012262"/>
            <a:ext cx="3443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Main parts of SPSS environment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057823" y="2984500"/>
            <a:ext cx="243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window displays the user output</a:t>
            </a:r>
          </a:p>
        </p:txBody>
      </p:sp>
    </p:spTree>
    <p:extLst>
      <p:ext uri="{BB962C8B-B14F-4D97-AF65-F5344CB8AC3E}">
        <p14:creationId xmlns:p14="http://schemas.microsoft.com/office/powerpoint/2010/main" val="25716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94" y="2546339"/>
            <a:ext cx="4121138" cy="3798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2" y="2451100"/>
            <a:ext cx="5664667" cy="392001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1794" y="6286038"/>
            <a:ext cx="129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Data view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97081" y="6312384"/>
            <a:ext cx="1579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Variable view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654800" y="3018971"/>
            <a:ext cx="395623" cy="132443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028860" y="3124200"/>
            <a:ext cx="3840480" cy="1651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24635" y="3814881"/>
            <a:ext cx="105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Variables</a:t>
            </a:r>
          </a:p>
        </p:txBody>
      </p:sp>
      <p:cxnSp>
        <p:nvCxnSpPr>
          <p:cNvPr id="18" name="Curved Connector 17"/>
          <p:cNvCxnSpPr>
            <a:stCxn id="15" idx="3"/>
          </p:cNvCxnSpPr>
          <p:nvPr/>
        </p:nvCxnSpPr>
        <p:spPr>
          <a:xfrm flipV="1">
            <a:off x="6084477" y="3289300"/>
            <a:ext cx="570323" cy="7102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stCxn id="15" idx="1"/>
          </p:cNvCxnSpPr>
          <p:nvPr/>
        </p:nvCxnSpPr>
        <p:spPr>
          <a:xfrm rot="10800000">
            <a:off x="4354287" y="3289301"/>
            <a:ext cx="670349" cy="71024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9DD606D5-86AC-475D-8D0F-8845C8273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11" grpId="0"/>
      <p:bldP spid="12" grpId="0" animBg="1"/>
      <p:bldP spid="13" grpId="0" animBg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94" y="1758939"/>
            <a:ext cx="5145606" cy="474267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7488" y="2456492"/>
            <a:ext cx="17443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Data view: 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087533" y="2481381"/>
            <a:ext cx="5486400" cy="19787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994400" y="2697281"/>
            <a:ext cx="5620173" cy="34747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(Border and Accent Bar) 6"/>
          <p:cNvSpPr/>
          <p:nvPr/>
        </p:nvSpPr>
        <p:spPr>
          <a:xfrm flipH="1">
            <a:off x="2564362" y="2871326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0544"/>
              <a:gd name="adj6" fmla="val -1834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Variables names</a:t>
            </a:r>
          </a:p>
        </p:txBody>
      </p:sp>
      <p:sp>
        <p:nvSpPr>
          <p:cNvPr id="15" name="Line Callout 2 (Border and Accent Bar) 14"/>
          <p:cNvSpPr/>
          <p:nvPr/>
        </p:nvSpPr>
        <p:spPr>
          <a:xfrm flipH="1">
            <a:off x="2564362" y="4331826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44022"/>
              <a:gd name="adj6" fmla="val -1752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values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2774319-F0DE-43D1-9D41-4DA41179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0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2" y="2451100"/>
            <a:ext cx="5664667" cy="39200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948997"/>
            <a:ext cx="6172200" cy="50210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Data view and variable view 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Data analysis using SPSS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1B56-DF14-4180-846C-B3B858FBE2EF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07488" y="2456492"/>
            <a:ext cx="2213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Variable view:  </a:t>
            </a:r>
            <a:endParaRPr lang="en-US" sz="2400" dirty="0"/>
          </a:p>
        </p:txBody>
      </p:sp>
      <p:sp>
        <p:nvSpPr>
          <p:cNvPr id="13" name="Rounded Rectangle 12"/>
          <p:cNvSpPr/>
          <p:nvPr/>
        </p:nvSpPr>
        <p:spPr>
          <a:xfrm>
            <a:off x="6616700" y="2951281"/>
            <a:ext cx="508000" cy="1380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7162800" y="2951281"/>
            <a:ext cx="4779739" cy="13805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Callout 2 (Border and Accent Bar) 6"/>
          <p:cNvSpPr/>
          <p:nvPr/>
        </p:nvSpPr>
        <p:spPr>
          <a:xfrm flipH="1">
            <a:off x="3187700" y="2687639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8587"/>
              <a:gd name="adj6" fmla="val -1742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Variables names</a:t>
            </a:r>
          </a:p>
        </p:txBody>
      </p:sp>
      <p:sp>
        <p:nvSpPr>
          <p:cNvPr id="15" name="Line Callout 2 (Border and Accent Bar) 14"/>
          <p:cNvSpPr/>
          <p:nvPr/>
        </p:nvSpPr>
        <p:spPr>
          <a:xfrm flipH="1">
            <a:off x="3187700" y="5035221"/>
            <a:ext cx="1244600" cy="5842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22904"/>
              <a:gd name="adj6" fmla="val -2354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Variable parameters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DB48B4B-6EC0-42C2-9680-FA7135837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b="1" dirty="0"/>
              <a:t>SPSS - General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35850</TotalTime>
  <Words>1375</Words>
  <Application>Microsoft Office PowerPoint</Application>
  <PresentationFormat>Widescreen</PresentationFormat>
  <Paragraphs>319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</vt:lpstr>
      <vt:lpstr>Cambria Math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Review of Lecture 3</vt:lpstr>
      <vt:lpstr>SPSS:Statistical package for the social sciences</vt:lpstr>
      <vt:lpstr>SPSS - General environment</vt:lpstr>
      <vt:lpstr>SPSS - General environment</vt:lpstr>
      <vt:lpstr>SPSS - General environment</vt:lpstr>
      <vt:lpstr>SPSS - General environment</vt:lpstr>
      <vt:lpstr>SPSS - General environment</vt:lpstr>
      <vt:lpstr>SPSS - General environment</vt:lpstr>
      <vt:lpstr>Descriptive analysis</vt:lpstr>
      <vt:lpstr>Descriptive analysis</vt:lpstr>
      <vt:lpstr>Descriptive analysis</vt:lpstr>
      <vt:lpstr>Descriptive analysis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Tables</vt:lpstr>
      <vt:lpstr>Descriptive analysis - Numerical</vt:lpstr>
      <vt:lpstr>Descriptive analysis - Numerical</vt:lpstr>
      <vt:lpstr>Descriptive analysis - Numerical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Descriptive analysis - Graphics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using SPSS:</dc:title>
  <dc:creator>MED</dc:creator>
  <cp:lastModifiedBy>MED</cp:lastModifiedBy>
  <cp:revision>210</cp:revision>
  <cp:lastPrinted>2024-02-12T06:32:18Z</cp:lastPrinted>
  <dcterms:created xsi:type="dcterms:W3CDTF">2024-02-03T11:28:35Z</dcterms:created>
  <dcterms:modified xsi:type="dcterms:W3CDTF">2025-02-19T16:29:46Z</dcterms:modified>
</cp:coreProperties>
</file>