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4" r:id="rId19"/>
    <p:sldId id="276" r:id="rId20"/>
    <p:sldId id="272" r:id="rId2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E9DB-DAE2-49E2-9BFC-7314FD21CA22}" type="datetimeFigureOut">
              <a:rPr lang="fr-FR" smtClean="0"/>
              <a:t>25/02/2025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B879-9FCF-4255-8908-AA9C472C3C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1260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E9DB-DAE2-49E2-9BFC-7314FD21CA22}" type="datetimeFigureOut">
              <a:rPr lang="fr-FR" smtClean="0"/>
              <a:t>25/02/2025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B879-9FCF-4255-8908-AA9C472C3C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0330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E9DB-DAE2-49E2-9BFC-7314FD21CA22}" type="datetimeFigureOut">
              <a:rPr lang="fr-FR" smtClean="0"/>
              <a:t>25/02/2025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B879-9FCF-4255-8908-AA9C472C3C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665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E9DB-DAE2-49E2-9BFC-7314FD21CA22}" type="datetimeFigureOut">
              <a:rPr lang="fr-FR" smtClean="0"/>
              <a:t>25/02/2025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B879-9FCF-4255-8908-AA9C472C3C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0032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E9DB-DAE2-49E2-9BFC-7314FD21CA22}" type="datetimeFigureOut">
              <a:rPr lang="fr-FR" smtClean="0"/>
              <a:t>25/02/2025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B879-9FCF-4255-8908-AA9C472C3C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21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E9DB-DAE2-49E2-9BFC-7314FD21CA22}" type="datetimeFigureOut">
              <a:rPr lang="fr-FR" smtClean="0"/>
              <a:t>25/02/2025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B879-9FCF-4255-8908-AA9C472C3C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952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E9DB-DAE2-49E2-9BFC-7314FD21CA22}" type="datetimeFigureOut">
              <a:rPr lang="fr-FR" smtClean="0"/>
              <a:t>25/02/2025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B879-9FCF-4255-8908-AA9C472C3C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47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E9DB-DAE2-49E2-9BFC-7314FD21CA22}" type="datetimeFigureOut">
              <a:rPr lang="fr-FR" smtClean="0"/>
              <a:t>25/02/2025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B879-9FCF-4255-8908-AA9C472C3C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566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E9DB-DAE2-49E2-9BFC-7314FD21CA22}" type="datetimeFigureOut">
              <a:rPr lang="fr-FR" smtClean="0"/>
              <a:t>25/02/2025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B879-9FCF-4255-8908-AA9C472C3C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96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E9DB-DAE2-49E2-9BFC-7314FD21CA22}" type="datetimeFigureOut">
              <a:rPr lang="fr-FR" smtClean="0"/>
              <a:t>25/02/2025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B879-9FCF-4255-8908-AA9C472C3C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000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CE9DB-DAE2-49E2-9BFC-7314FD21CA22}" type="datetimeFigureOut">
              <a:rPr lang="fr-FR" smtClean="0"/>
              <a:t>25/02/2025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6B879-9FCF-4255-8908-AA9C472C3C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9910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CE9DB-DAE2-49E2-9BFC-7314FD21CA22}" type="datetimeFigureOut">
              <a:rPr lang="fr-FR" smtClean="0"/>
              <a:t>25/02/2025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6B879-9FCF-4255-8908-AA9C472C3C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6623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53038" y="2640169"/>
            <a:ext cx="10058400" cy="360608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endParaRPr lang="fr-FR" sz="4800" b="1" dirty="0">
              <a:solidFill>
                <a:srgbClr val="FF0000"/>
              </a:solidFill>
              <a:latin typeface="Algerian" panose="04020705040A02060702" pitchFamily="82" charset="0"/>
              <a:ea typeface="+mj-ea"/>
              <a:cs typeface="+mj-cs"/>
            </a:endParaRPr>
          </a:p>
          <a:p>
            <a:endParaRPr lang="fr-FR" sz="4800" b="1" dirty="0">
              <a:solidFill>
                <a:srgbClr val="FF0000"/>
              </a:solidFill>
              <a:latin typeface="Algerian" panose="04020705040A02060702" pitchFamily="82" charset="0"/>
              <a:ea typeface="+mj-ea"/>
              <a:cs typeface="+mj-cs"/>
            </a:endParaRPr>
          </a:p>
          <a:p>
            <a:r>
              <a:rPr lang="fr-FR" sz="4800" b="1" dirty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Analyse Combinatoire </a:t>
            </a:r>
          </a:p>
          <a:p>
            <a:pPr algn="l"/>
            <a:endParaRPr lang="fr-FR" sz="48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l"/>
            <a:endParaRPr lang="fr-FR" sz="48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r"/>
            <a:r>
              <a:rPr lang="fr-FR" sz="3200" b="1" dirty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Chargé du Module: Dr </a:t>
            </a:r>
            <a:r>
              <a:rPr lang="fr-FR" sz="3200" b="1" dirty="0" err="1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Bekkouche</a:t>
            </a:r>
            <a:r>
              <a:rPr lang="fr-FR" sz="3200" b="1" dirty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 Fatiha</a:t>
            </a:r>
          </a:p>
        </p:txBody>
      </p:sp>
    </p:spTree>
    <p:extLst>
      <p:ext uri="{BB962C8B-B14F-4D97-AF65-F5344CB8AC3E}">
        <p14:creationId xmlns:p14="http://schemas.microsoft.com/office/powerpoint/2010/main" val="3445148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31065"/>
                <a:ext cx="10515600" cy="5545898"/>
              </a:xfrm>
            </p:spPr>
            <p:txBody>
              <a:bodyPr>
                <a:normAutofit fontScale="92500"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b="1" dirty="0"/>
                  <a:t>4. Arrangement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b="1" u="sng" dirty="0">
                    <a:solidFill>
                      <a:srgbClr val="FF0000"/>
                    </a:solidFill>
                  </a:rPr>
                  <a:t>4.1.Arrangement sans répétition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b="1" dirty="0"/>
                  <a:t>Définition:</a:t>
                </a:r>
                <a:r>
                  <a:rPr lang="fr-FR" sz="2400" dirty="0"/>
                  <a:t> on appelle arrangement sans répétitions de « p » éléments pris parmi « n », toute </a:t>
                </a:r>
                <a:r>
                  <a:rPr lang="fr-FR" sz="2400" dirty="0">
                    <a:solidFill>
                      <a:srgbClr val="FF0000"/>
                    </a:solidFill>
                  </a:rPr>
                  <a:t>disposition ordonnée </a:t>
                </a:r>
                <a:r>
                  <a:rPr lang="fr-FR" sz="2400" dirty="0"/>
                  <a:t>sans répétition de « p » objets pris parmi «n » objets discernable, chaque objet n’intervenant qu’une fois au plus dans un même arrangement.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b="1" u="sng" dirty="0"/>
                  <a:t>Formule: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le nombre d’arrangements sans répétition de « p » objets pris parmi n est donnée par: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)!</m:t>
                          </m:r>
                        </m:den>
                      </m:f>
                      <m:r>
                        <a:rPr lang="fr-FR" sz="2400" b="0" i="0" smtClean="0">
                          <a:latin typeface="Cambria Math" panose="02040503050406030204" pitchFamily="18" charset="0"/>
                        </a:rPr>
                        <m:t>      ,     1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m:rPr>
                          <m:sty m:val="p"/>
                        </m:rPr>
                        <a:rPr lang="fr-FR" sz="24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31065"/>
                <a:ext cx="10515600" cy="5545898"/>
              </a:xfrm>
              <a:blipFill rotWithShape="0">
                <a:blip r:embed="rId2"/>
                <a:stretch>
                  <a:fillRect l="-754" r="-69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5094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875763"/>
                <a:ext cx="10515600" cy="5301200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u="sng" dirty="0"/>
                  <a:t>Propriètés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  <m:r>
                        <a:rPr lang="fr-FR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fr-FR" sz="2400" b="0" i="0" smtClean="0">
                          <a:latin typeface="Cambria Math" panose="02040503050406030204" pitchFamily="18" charset="0"/>
                        </a:rPr>
                        <m:t>n</m:t>
                      </m:r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bSup>
                    </m:oMath>
                  </m:oMathPara>
                </a14:m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)!</m:t>
                          </m:r>
                        </m:den>
                      </m:f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!=</m:t>
                      </m:r>
                      <m:sSub>
                        <m:sSubPr>
                          <m:ctrlP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u="sng" dirty="0"/>
                  <a:t>Exemple:</a:t>
                </a:r>
                <a:r>
                  <a:rPr lang="fr-FR" sz="2400" dirty="0"/>
                  <a:t> de combien de manière peut-on placer 3 dossiers différents dans 15 casiers vides, à condition d’un dossier par casier?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=15.14.13=2730</m:t>
                      </m:r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875763"/>
                <a:ext cx="10515600" cy="5301200"/>
              </a:xfrm>
              <a:blipFill rotWithShape="0"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935698"/>
              </p:ext>
            </p:extLst>
          </p:nvPr>
        </p:nvGraphicFramePr>
        <p:xfrm>
          <a:off x="2032000" y="5562120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Premier</a:t>
                      </a:r>
                      <a:r>
                        <a:rPr lang="fr-FR" baseline="0" dirty="0"/>
                        <a:t> dossier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Deuxième</a:t>
                      </a:r>
                      <a:r>
                        <a:rPr lang="fr-FR" baseline="0" dirty="0"/>
                        <a:t> dossier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Troisième</a:t>
                      </a:r>
                      <a:r>
                        <a:rPr lang="fr-FR" baseline="0" dirty="0"/>
                        <a:t> dossier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15 possibilités</a:t>
                      </a:r>
                      <a:r>
                        <a:rPr lang="fr-FR" baseline="0" dirty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14 possibilités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13 possibilités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9586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785611"/>
                <a:ext cx="10515600" cy="5808372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u="sng" dirty="0">
                    <a:solidFill>
                      <a:srgbClr val="FF0000"/>
                    </a:solidFill>
                  </a:rPr>
                  <a:t>4.2.Arrangement avec répétition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u="sng" dirty="0"/>
                  <a:t>Définition:</a:t>
                </a:r>
                <a:r>
                  <a:rPr lang="fr-FR" sz="2400" dirty="0"/>
                  <a:t> On appelle arrangement avec répétition de « p » éléments pris parmi « n », toute disposition ordonnées, avec répétition éventuelle de « p » éléments parmi les « n »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dirty="0"/>
                  <a:t>Formule:</a:t>
                </a:r>
                <a:r>
                  <a:rPr lang="fr-FR" sz="2400" dirty="0"/>
                  <a:t> Le nombre d’arrangement avec répétition de « p » objets pris parmi « n » objets est donné par: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𝐴𝑟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     , 1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u="sng" dirty="0"/>
                  <a:t>Exemple:</a:t>
                </a:r>
                <a:r>
                  <a:rPr lang="fr-FR" sz="2400" dirty="0"/>
                  <a:t> soit </a:t>
                </a:r>
                <a:r>
                  <a:rPr lang="fr-FR" sz="2400" dirty="0" err="1"/>
                  <a:t>a,b,c</a:t>
                </a:r>
                <a:r>
                  <a:rPr lang="fr-FR" sz="2400" dirty="0"/>
                  <a:t>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Les arrangements de ces 3 objets pris 2 à 2 avec répétition sont: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err="1"/>
                  <a:t>aa,bb,cc,ab,ac,bc,ba,ca,cb</a:t>
                </a:r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𝐴𝑟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𝐴𝑟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fr-FR" sz="2400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85611"/>
                <a:ext cx="10515600" cy="5808372"/>
              </a:xfrm>
              <a:blipFill rotWithShape="0">
                <a:blip r:embed="rId2"/>
                <a:stretch>
                  <a:fillRect l="-7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3464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3792"/>
                <a:ext cx="10515600" cy="5623171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u="sng" dirty="0"/>
                  <a:t>5.Combinaisons</a:t>
                </a:r>
                <a:r>
                  <a:rPr lang="fr-FR" sz="2400" dirty="0"/>
                  <a:t>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u="sng" dirty="0">
                    <a:solidFill>
                      <a:srgbClr val="FF0000"/>
                    </a:solidFill>
                  </a:rPr>
                  <a:t>5.1.Combinaison sans répétition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b="1" dirty="0"/>
                  <a:t>Définition:</a:t>
                </a:r>
                <a:r>
                  <a:rPr lang="fr-FR" sz="2400" dirty="0"/>
                  <a:t> on appelle combinaison sans répétition de « p » éléments pris parmi « n », toute disposition non ordonnée sans répétition de « p » objets extraits parmi « n » objets discernables, chaque objet n’intervenant qu’une fois au plus dans une même combinaison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u="sng" dirty="0"/>
                  <a:t>Formule: </a:t>
                </a:r>
                <a:r>
                  <a:rPr lang="fr-FR" sz="2400" dirty="0"/>
                  <a:t>Le nombre de combinaisons sans répétition de « p » objets pris parmi « n » objets est: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!(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)!</m:t>
                          </m:r>
                        </m:den>
                      </m:f>
                    </m:oMath>
                  </m:oMathPara>
                </a14:m>
                <a:endParaRPr lang="fr-FR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3792"/>
                <a:ext cx="10515600" cy="5623171"/>
              </a:xfrm>
              <a:blipFill rotWithShape="0">
                <a:blip r:embed="rId2"/>
                <a:stretch>
                  <a:fillRect l="-754" r="-69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9305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709411" y="360609"/>
                <a:ext cx="10515600" cy="572620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b="1" u="sng" dirty="0"/>
                  <a:t>Propriètés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!=</m:t>
                      </m:r>
                      <m:sSubSup>
                        <m:sSubSup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</m:oMath>
                  </m:oMathPara>
                </a14:m>
                <a:endParaRPr lang="fr-FR" dirty="0"/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sup>
                          </m:sSubSup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fr-FR" dirty="0"/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</m:oMath>
                  </m:oMathPara>
                </a14:m>
                <a:endParaRPr lang="fr-FR" dirty="0"/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bSup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,  </m:t>
                      </m:r>
                      <m:sSubSup>
                        <m:sSub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bSup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   ,  </m:t>
                      </m:r>
                      <m:sSubSup>
                        <m:sSub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fr-FR" b="0" i="0" smtClean="0">
                          <a:latin typeface="Cambria Math" panose="02040503050406030204" pitchFamily="18" charset="0"/>
                        </a:rPr>
                        <m:t>,   </m:t>
                      </m:r>
                      <m:sSubSup>
                        <m:sSub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bSup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9411" y="360609"/>
                <a:ext cx="10515600" cy="5726202"/>
              </a:xfrm>
              <a:blipFill>
                <a:blip r:embed="rId2"/>
                <a:stretch>
                  <a:fillRect l="-1159" t="-170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8652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43944"/>
                <a:ext cx="10515600" cy="5533019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600" b="1" dirty="0"/>
                  <a:t>Exemple: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600" dirty="0"/>
                  <a:t>A l’oral d’un examen, un étudiant doit répondre à 5 questions sur 8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600" dirty="0"/>
                  <a:t>1/ Combien a-t-il de choix possibles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600" dirty="0"/>
                  <a:t>2/ Même question si les 3 premières sont imposées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600" dirty="0"/>
                  <a:t>3/ Même question s’il doit répondre au moins à 4 des 5 premiers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600" b="1" u="sng" dirty="0"/>
                  <a:t>Réponses</a:t>
                </a:r>
                <a:endParaRPr lang="fr-FR" b="1" u="sng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b>
                      <m:sup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bSup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5!(8−5)!</m:t>
                        </m:r>
                      </m:den>
                    </m:f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=56</m:t>
                    </m:r>
                  </m:oMath>
                </a14:m>
                <a:endParaRPr lang="fr-FR" b="0" dirty="0">
                  <a:ea typeface="Cambria Math" panose="02040503050406030204" pitchFamily="18" charset="0"/>
                </a:endParaRPr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sSubSup>
                          <m:sSubSupPr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  <m:sup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bSup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  <m:sup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  <m:sup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fr-FR" b="0" i="1" smtClean="0">
                        <a:latin typeface="Cambria Math" panose="02040503050406030204" pitchFamily="18" charset="0"/>
                      </a:rPr>
                      <m:t>=10</m:t>
                    </m:r>
                  </m:oMath>
                </a14:m>
                <a:endParaRPr lang="fr-FR" b="0" dirty="0"/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sSubSup>
                          <m:sSubSupPr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  <m:sup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bSup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bSup>
                    <m:r>
                      <a:rPr lang="fr-FR" b="0" i="1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sSubSup>
                          <m:sSubSupPr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  <m:sup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bSup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  <m:r>
                      <a:rPr lang="fr-FR" b="0" i="1" smtClean="0">
                        <a:latin typeface="Cambria Math" panose="02040503050406030204" pitchFamily="18" charset="0"/>
                      </a:rPr>
                      <m:t>=16</m:t>
                    </m:r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43944"/>
                <a:ext cx="10515600" cy="5533019"/>
              </a:xfrm>
              <a:blipFill rotWithShape="0"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9039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89397"/>
                <a:ext cx="10515600" cy="5687566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u="sng" dirty="0">
                    <a:solidFill>
                      <a:srgbClr val="FF0000"/>
                    </a:solidFill>
                  </a:rPr>
                  <a:t>5.2.Combinaison avec répétition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b="1" dirty="0"/>
                  <a:t>Définition:</a:t>
                </a:r>
                <a:r>
                  <a:rPr lang="fr-FR" sz="2400" dirty="0"/>
                  <a:t> on appelle combinaison avec  répétition de « p » éléments pris parmi « n », toute disposition non ordonnée avec  répétition de « p » objets extraits parmi « n » 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Formule: Le nombre de combinaisons avec répétition de « p » objets pris parmi « n » objets est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𝐶𝑟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−1)!</m:t>
                          </m:r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!(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−1)!</m:t>
                          </m:r>
                        </m:den>
                      </m:f>
                    </m:oMath>
                  </m:oMathPara>
                </a14:m>
                <a:endParaRPr lang="fr-FR" sz="2400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89397"/>
                <a:ext cx="10515600" cy="5687566"/>
              </a:xfrm>
              <a:blipFill rotWithShape="0">
                <a:blip r:embed="rId2"/>
                <a:stretch>
                  <a:fillRect l="-928" r="-8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85991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12124"/>
                <a:ext cx="10515600" cy="5764839"/>
              </a:xfrm>
            </p:spPr>
            <p:txBody>
              <a:bodyPr/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b="1" dirty="0"/>
                  <a:t>Exemple:</a:t>
                </a:r>
                <a:r>
                  <a:rPr lang="fr-FR" sz="2400" dirty="0"/>
                  <a:t> 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Soit les objets </a:t>
                </a:r>
                <a:r>
                  <a:rPr lang="fr-FR" sz="2400" dirty="0" err="1"/>
                  <a:t>a,b</a:t>
                </a:r>
                <a:r>
                  <a:rPr lang="fr-FR" sz="2400" dirty="0"/>
                  <a:t> et c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Les combinaisons avec répétitions de ces 3 objets pris 2 à 2 sont: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err="1"/>
                  <a:t>Ab,ac,bc,aa,bb,cc</a:t>
                </a:r>
                <a:endParaRPr lang="fr-FR" sz="2400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b="1" dirty="0"/>
                  <a:t>Réponse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𝐶𝑟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4!</m:t>
                          </m:r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!2!</m:t>
                          </m:r>
                        </m:den>
                      </m:f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=6</m:t>
                      </m:r>
                    </m:oMath>
                  </m:oMathPara>
                </a14:m>
                <a:endParaRPr lang="fr-FR" sz="2400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12124"/>
                <a:ext cx="10515600" cy="5764839"/>
              </a:xfrm>
              <a:blipFill rotWithShape="0"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0191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56823"/>
                <a:ext cx="10515600" cy="552014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sz="2400" b="1" u="sng" dirty="0"/>
                  <a:t>Combinaisons composées ou Formule de Pascal</a:t>
                </a:r>
              </a:p>
              <a:p>
                <a:pPr marL="0" indent="0">
                  <a:buNone/>
                </a:pPr>
                <a:r>
                  <a:rPr lang="fr-FR" sz="2400" dirty="0"/>
                  <a:t>Si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</m:t>
                    </m:r>
                  </m:oMath>
                </a14:m>
                <a:endParaRPr lang="fr-FR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</m:oMath>
                  </m:oMathPara>
                </a14:m>
                <a:endParaRPr lang="fr-FR" sz="2400" dirty="0"/>
              </a:p>
              <a:p>
                <a:pPr marL="0" indent="0">
                  <a:buNone/>
                </a:pPr>
                <a:r>
                  <a:rPr lang="fr-FR" sz="2400" dirty="0">
                    <a:solidFill>
                      <a:srgbClr val="FF0000"/>
                    </a:solidFill>
                  </a:rPr>
                  <a:t>Proof:</a:t>
                </a:r>
              </a:p>
              <a:p>
                <a:pPr marL="0" indent="0">
                  <a:buNone/>
                </a:pPr>
                <a:r>
                  <a:rPr lang="fr-FR" sz="2400" dirty="0"/>
                  <a:t>Les termes de la triangle de pascal résultent de l’application directe de cette relation </a:t>
                </a:r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56823"/>
                <a:ext cx="10515600" cy="5520140"/>
              </a:xfrm>
              <a:blipFill rotWithShape="0">
                <a:blip r:embed="rId2"/>
                <a:stretch>
                  <a:fillRect l="-928" t="-154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8312" y="2987898"/>
            <a:ext cx="5211214" cy="2794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0998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92428"/>
                <a:ext cx="10515600" cy="558453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sz="2400" b="1" dirty="0">
                    <a:solidFill>
                      <a:srgbClr val="FF0000"/>
                    </a:solidFill>
                  </a:rPr>
                  <a:t>Le binôme de Newton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e>
                        <m:sup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fr-FR" sz="24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r-FR" sz="2400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fr-FR" sz="2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Sup>
                            <m:sSubSup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p>
                          </m:sSubSup>
                          <m:sSup>
                            <m:sSup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p>
                          </m:sSup>
                          <m:sSup>
                            <m:sSup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p>
                          </m:sSup>
                        </m:e>
                      </m:nary>
                      <m:r>
                        <a:rPr lang="fr-FR" sz="2400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dirty="0"/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r>
                  <a:rPr lang="fr-FR" sz="2400" dirty="0">
                    <a:solidFill>
                      <a:schemeClr val="tx1"/>
                    </a:solidFill>
                  </a:rPr>
                  <a:t>Les coefficients binomiaux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r-FR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fr-FR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bSup>
                  </m:oMath>
                </a14:m>
                <a:r>
                  <a:rPr lang="fr-FR" sz="2400" dirty="0">
                    <a:solidFill>
                      <a:schemeClr val="tx1"/>
                    </a:solidFill>
                  </a:rPr>
                  <a:t> peuvent être obtenus facilement à l’aide de triangle de pascal</a:t>
                </a:r>
              </a:p>
              <a:p>
                <a:pPr marL="0" indent="0">
                  <a:buNone/>
                </a:pPr>
                <a:r>
                  <a:rPr lang="fr-FR" sz="2400" b="1">
                    <a:solidFill>
                      <a:schemeClr val="tx1"/>
                    </a:solidFill>
                  </a:rPr>
                  <a:t>Exemple: </a:t>
                </a:r>
                <a:r>
                  <a:rPr lang="fr-FR" sz="2400">
                    <a:solidFill>
                      <a:schemeClr val="tx1"/>
                    </a:solidFill>
                  </a:rPr>
                  <a:t>Développer</a:t>
                </a:r>
                <a:endParaRPr lang="fr-FR" sz="24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fr-FR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F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fr-F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fr-F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fr-FR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fr-FR" sz="2400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fr-FR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r-FR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sup>
                    </m:sSup>
                  </m:oMath>
                </a14:m>
                <a:r>
                  <a:rPr lang="fr-FR" sz="2400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0" indent="0">
                  <a:buNone/>
                </a:pPr>
                <a:r>
                  <a:rPr lang="fr-FR" sz="2400" dirty="0"/>
                  <a:t>Démontrer que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fr-FR" sz="2400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fr-FR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Sup>
                          <m:sSubSupPr>
                            <m:ctrlPr>
                              <a:rPr lang="fr-FR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  <m:sup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p>
                        </m:sSubSup>
                        <m:sSup>
                          <m:sSupPr>
                            <m:ctrlPr>
                              <a:rPr lang="fr-FR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p>
                        </m:sSup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e>
                    </m:nary>
                  </m:oMath>
                </a14:m>
                <a:endParaRPr lang="fr-FR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92428"/>
                <a:ext cx="10515600" cy="5584535"/>
              </a:xfrm>
              <a:blipFill rotWithShape="0">
                <a:blip r:embed="rId2"/>
                <a:stretch>
                  <a:fillRect l="-928" t="-15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944" y="3211398"/>
            <a:ext cx="3400425" cy="29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840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9855" y="2009104"/>
            <a:ext cx="10431886" cy="4069724"/>
          </a:xfrm>
        </p:spPr>
        <p:txBody>
          <a:bodyPr/>
          <a:lstStyle/>
          <a:p>
            <a:pPr algn="l"/>
            <a:r>
              <a:rPr lang="fr-FR" b="1" u="sng" dirty="0"/>
              <a:t>1. Introduction</a:t>
            </a:r>
          </a:p>
          <a:p>
            <a:pPr algn="just">
              <a:lnSpc>
                <a:spcPct val="150000"/>
              </a:lnSpc>
            </a:pPr>
            <a:r>
              <a:rPr lang="fr-FR" dirty="0"/>
              <a:t>La maitrise des résultats généraux de l’analyse combinatoire est nécessaire à l’étude du calcul des probabilités. C’est pourquoi il est présenté ici quelques techniques classiques permettant de déterminer, sans dénombrement direct, le nombre de cas possibles à l‘issue d’une expérience donnée, ou encore le nombre d’élément d’un ensemble donnée.</a:t>
            </a:r>
          </a:p>
        </p:txBody>
      </p:sp>
    </p:spTree>
    <p:extLst>
      <p:ext uri="{BB962C8B-B14F-4D97-AF65-F5344CB8AC3E}">
        <p14:creationId xmlns:p14="http://schemas.microsoft.com/office/powerpoint/2010/main" val="15335195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425003"/>
            <a:ext cx="10515600" cy="57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400" b="1" u="sng" dirty="0"/>
          </a:p>
          <a:p>
            <a:pPr marL="0" indent="0">
              <a:buNone/>
            </a:pPr>
            <a:r>
              <a:rPr lang="fr-FR" sz="2400" b="1" u="sng" dirty="0"/>
              <a:t>6. Résumé </a:t>
            </a:r>
          </a:p>
          <a:p>
            <a:pPr marL="0" indent="0">
              <a:buNone/>
            </a:pPr>
            <a:endParaRPr lang="fr-FR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au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22157595"/>
                  </p:ext>
                </p:extLst>
              </p:nvPr>
            </p:nvGraphicFramePr>
            <p:xfrm>
              <a:off x="2032000" y="2484070"/>
              <a:ext cx="8502918" cy="113525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83430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83430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83430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/>
                            <a:t>Objets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/>
                            <a:t>Discernables (Ordre)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/>
                            <a:t>Indiscernables (pas d’ordre)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/>
                            <a:t>N’apparait qu’une fois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r-F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  <m:sup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p>
                                </m:sSubSup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     (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𝑜𝑢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b>
                                  <m:sSubPr>
                                    <m:ctrlP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𝑠𝑖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r-F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  <m:sup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/>
                            <a:t>Apparait plusieurs</a:t>
                          </a:r>
                          <a:r>
                            <a:rPr lang="fr-FR" baseline="0" dirty="0"/>
                            <a:t> fois 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r-F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𝐴𝑟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  <m:sup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fr-F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𝐶𝑟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  <m:sup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au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22157595"/>
                  </p:ext>
                </p:extLst>
              </p:nvPr>
            </p:nvGraphicFramePr>
            <p:xfrm>
              <a:off x="2032000" y="2484070"/>
              <a:ext cx="8502918" cy="113525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834306"/>
                    <a:gridCol w="2834306"/>
                    <a:gridCol w="2834306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Objets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Discernables (Ordre)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Indiscernables (pas d’ordre)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82207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N’apparait qu’une fois 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000" t="-104762" r="-100644" b="-1206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00430" t="-104762" r="-860" b="-120635"/>
                          </a:stretch>
                        </a:blipFill>
                      </a:tcPr>
                    </a:tc>
                  </a:tr>
                  <a:tr h="382207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Apparait plusieurs</a:t>
                          </a:r>
                          <a:r>
                            <a:rPr lang="fr-FR" baseline="0" dirty="0" smtClean="0"/>
                            <a:t> fois 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000" t="-204762" r="-100644" b="-206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00430" t="-204762" r="-860" b="-2063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55748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66670"/>
                <a:ext cx="10515600" cy="561029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sz="2400" b="1" u="sng" dirty="0"/>
                  <a:t>2. Principe général de l’analyse combinatoire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Lorsqu’une situation peut se réaliser de « 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fr-FR" sz="2400" dirty="0"/>
                  <a:t> » manières et être suivie d’une second situation qui peut se réaliser suivant « 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fr-FR" sz="2400" dirty="0"/>
                  <a:t> » manière, alors les deux situations peuvent se produire dans l’ordre considéré de « 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𝑛𝑝</m:t>
                    </m:r>
                  </m:oMath>
                </a14:m>
                <a:r>
                  <a:rPr lang="fr-FR" sz="2400" dirty="0"/>
                  <a:t> » manières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Exemple: lors de la désignation du bureau d’une association, il </a:t>
                </a:r>
                <a:r>
                  <a:rPr lang="fr-FR" sz="2400" dirty="0" err="1"/>
                  <a:t>ya</a:t>
                </a:r>
                <a:r>
                  <a:rPr lang="fr-FR" sz="2400" dirty="0"/>
                  <a:t> 3 candidats au poste de président et 5 candidats au poste de trésorier. Le nombre de bureau possible est alors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×5=15</m:t>
                    </m:r>
                    <m:r>
                      <a:rPr lang="fr-FR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m:rPr>
                        <m:nor/>
                      </m:rPr>
                      <a:rPr lang="fr-FR" sz="2400" dirty="0"/>
                      <m:t>Ce</m:t>
                    </m:r>
                    <m:r>
                      <m:rPr>
                        <m:nor/>
                      </m:rPr>
                      <a:rPr lang="fr-FR" sz="2400" dirty="0"/>
                      <m:t> </m:t>
                    </m:r>
                    <m:r>
                      <m:rPr>
                        <m:nor/>
                      </m:rPr>
                      <a:rPr lang="fr-FR" sz="2400" dirty="0"/>
                      <m:t>principe</m:t>
                    </m:r>
                    <m:r>
                      <m:rPr>
                        <m:nor/>
                      </m:rPr>
                      <a:rPr lang="fr-FR" sz="2400" dirty="0"/>
                      <m:t> </m:t>
                    </m:r>
                    <m:r>
                      <m:rPr>
                        <m:nor/>
                      </m:rPr>
                      <a:rPr lang="fr-FR" sz="2400" dirty="0"/>
                      <m:t>est</m:t>
                    </m:r>
                    <m:r>
                      <m:rPr>
                        <m:nor/>
                      </m:rPr>
                      <a:rPr lang="fr-FR" sz="2400" dirty="0"/>
                      <m:t> </m:t>
                    </m:r>
                    <m:r>
                      <m:rPr>
                        <m:nor/>
                      </m:rPr>
                      <a:rPr lang="fr-FR" sz="2400" dirty="0"/>
                      <m:t>g</m:t>
                    </m:r>
                    <m:r>
                      <m:rPr>
                        <m:nor/>
                      </m:rPr>
                      <a:rPr lang="fr-FR" sz="2400" dirty="0"/>
                      <m:t>é</m:t>
                    </m:r>
                    <m:r>
                      <m:rPr>
                        <m:nor/>
                      </m:rPr>
                      <a:rPr lang="fr-FR" sz="2400" dirty="0"/>
                      <m:t>n</m:t>
                    </m:r>
                    <m:r>
                      <m:rPr>
                        <m:nor/>
                      </m:rPr>
                      <a:rPr lang="fr-FR" sz="2400" dirty="0"/>
                      <m:t>é</m:t>
                    </m:r>
                    <m:r>
                      <m:rPr>
                        <m:nor/>
                      </m:rPr>
                      <a:rPr lang="fr-FR" sz="2400" dirty="0"/>
                      <m:t>ralisable</m:t>
                    </m:r>
                  </m:oMath>
                </a14:m>
                <a:endParaRPr lang="fr-FR" sz="2400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endParaRPr lang="fr-FR" sz="2400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66670"/>
                <a:ext cx="10515600" cy="5610293"/>
              </a:xfrm>
              <a:blipFill rotWithShape="0">
                <a:blip r:embed="rId2"/>
                <a:stretch>
                  <a:fillRect l="-928" t="-1522" r="-8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2566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2400" b="1" u="sng" dirty="0"/>
              <a:t>Exemple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400" dirty="0"/>
              <a:t>Les étudiants d’une université sont classés suivant le sexe, l’établissement (droit, lettres, sciences, médecine, pharmacie, divers) et le département d’origine (10 département). On dénombre ici :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2400" dirty="0"/>
              <a:t>2 cas possible pour le sexe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2400" dirty="0"/>
              <a:t>6 cas possible pour l’établissement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2400" dirty="0"/>
              <a:t>10 cas possible pour le département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2400" dirty="0"/>
              <a:t>Il y a donc 2.6.10 =  120 catégories possibles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4920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95459"/>
                <a:ext cx="10515600" cy="548150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sz="2400" b="1" i="1" u="sng" dirty="0"/>
                  <a:t>Notation factorielle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On définit pour tout nombre entier positif « n » la factorielle de n notée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!</m:t>
                    </m:r>
                  </m:oMath>
                </a14:m>
                <a:r>
                  <a:rPr lang="fr-FR" sz="2400" dirty="0"/>
                  <a:t> , par: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!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fr-FR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</m:t>
                      </m:r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FR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n</m:t>
                          </m:r>
                          <m:r>
                            <a:rPr lang="fr-FR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fr-FR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n</m:t>
                          </m:r>
                          <m:r>
                            <a:rPr lang="fr-FR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fr-FR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…3.2.1</m:t>
                      </m:r>
                    </m:oMath>
                  </m:oMathPara>
                </a14:m>
                <a:endParaRPr lang="fr-FR" sz="2400" b="0" dirty="0"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dirty="0"/>
                  <a:t>Propriétés 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1!=1</m:t>
                      </m:r>
                    </m:oMath>
                  </m:oMathPara>
                </a14:m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!=1</m:t>
                      </m:r>
                    </m:oMath>
                  </m:oMathPara>
                </a14:m>
                <a:endParaRPr lang="fr-FR" sz="2400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95459"/>
                <a:ext cx="10515600" cy="5481504"/>
              </a:xfrm>
              <a:blipFill rotWithShape="0">
                <a:blip r:embed="rId2"/>
                <a:stretch>
                  <a:fillRect l="-928" t="-15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2554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82580"/>
                <a:ext cx="10515600" cy="549438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3. </a:t>
                </a:r>
                <a:r>
                  <a:rPr lang="fr-FR" sz="2400" b="1" u="sng" dirty="0"/>
                  <a:t>Permutations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b="1" u="sng" dirty="0">
                    <a:solidFill>
                      <a:srgbClr val="FF0000"/>
                    </a:solidFill>
                  </a:rPr>
                  <a:t>3.1.Permutation sans répétition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b="1" dirty="0"/>
                  <a:t>Définition:</a:t>
                </a:r>
                <a:r>
                  <a:rPr lang="fr-FR" sz="2400" dirty="0"/>
                  <a:t> on appelle permutation sans répétition de « n » objets discernables toute </a:t>
                </a:r>
                <a:r>
                  <a:rPr lang="fr-FR" sz="2400" dirty="0">
                    <a:solidFill>
                      <a:srgbClr val="FF0000"/>
                    </a:solidFill>
                  </a:rPr>
                  <a:t>disposition ( ensemble d’éléments) ordonnée </a:t>
                </a:r>
                <a:r>
                  <a:rPr lang="fr-FR" sz="2400" dirty="0"/>
                  <a:t>de ces « n » objets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b="1" dirty="0"/>
                  <a:t>Formule</a:t>
                </a:r>
                <a:r>
                  <a:rPr lang="fr-FR" sz="2400" dirty="0"/>
                  <a:t>: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Le nombre de permutation de « n » objets est égale à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!</m:t>
                    </m:r>
                  </m:oMath>
                </a14:m>
                <a:r>
                  <a:rPr lang="fr-FR" sz="2400" dirty="0"/>
                  <a:t> Et on écrit 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!</m:t>
                      </m:r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82580"/>
                <a:ext cx="10515600" cy="5494383"/>
              </a:xfrm>
              <a:blipFill rotWithShape="0">
                <a:blip r:embed="rId2"/>
                <a:stretch>
                  <a:fillRect l="-928" r="-8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056995"/>
              </p:ext>
            </p:extLst>
          </p:nvPr>
        </p:nvGraphicFramePr>
        <p:xfrm>
          <a:off x="746976" y="5433333"/>
          <a:ext cx="10715220" cy="761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58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58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1401">
                <a:tc>
                  <a:txBody>
                    <a:bodyPr/>
                    <a:lstStyle/>
                    <a:p>
                      <a:r>
                        <a:rPr lang="fr-FR" baseline="0" dirty="0"/>
                        <a:t> n possibilités pour la place 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n-1</a:t>
                      </a:r>
                      <a:r>
                        <a:rPr lang="fr-FR" baseline="0" dirty="0"/>
                        <a:t> possibilités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/>
                        <a:t>pour la place 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n-3</a:t>
                      </a:r>
                      <a:r>
                        <a:rPr lang="fr-FR" baseline="0" dirty="0"/>
                        <a:t> possibilités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/>
                        <a:t>pour la place 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……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………………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594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798490"/>
                <a:ext cx="10515600" cy="537847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b="1" u="sng" dirty="0"/>
                  <a:t>Exemple: 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1/ Soient les 3 lettres </a:t>
                </a:r>
                <a:r>
                  <a:rPr lang="fr-FR" sz="2400" dirty="0" err="1"/>
                  <a:t>a,b,c</a:t>
                </a:r>
                <a:r>
                  <a:rPr lang="fr-FR" sz="2400" dirty="0"/>
                  <a:t> . On a les permutations suivantes 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err="1"/>
                  <a:t>abc,acb,bac,bca,cab,cba</a:t>
                </a:r>
                <a:endParaRPr lang="fr-FR" sz="2400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=3!=3.2.1=6 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𝑝𝑒𝑟𝑚𝑢𝑡𝑎𝑡𝑖𝑜𝑛𝑠</m:t>
                      </m:r>
                    </m:oMath>
                  </m:oMathPara>
                </a14:m>
                <a:endParaRPr lang="fr-FR" sz="2400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2/  8 personnes déjeunent autour d’une table 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Combien de façon y a-t-il de les placer autour de cette table si celle-ci est en U?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Réponse: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!=40320</m:t>
                    </m:r>
                  </m:oMath>
                </a14:m>
                <a:endParaRPr lang="fr-FR" sz="2400" b="0" dirty="0">
                  <a:ea typeface="Cambria Math" panose="02040503050406030204" pitchFamily="18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b="1" dirty="0"/>
                  <a:t>Remarque:</a:t>
                </a:r>
                <a:r>
                  <a:rPr lang="fr-FR" sz="2400" dirty="0"/>
                  <a:t> </a:t>
                </a:r>
                <a:r>
                  <a:rPr lang="fr-FR" sz="2400" b="1" dirty="0"/>
                  <a:t>(permutation circulaire)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Nombre de permutations = </a:t>
                </a:r>
                <a14:m>
                  <m:oMath xmlns:m="http://schemas.openxmlformats.org/officeDocument/2006/math"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−1)!</m:t>
                    </m:r>
                  </m:oMath>
                </a14:m>
                <a:endParaRPr lang="fr-FR" sz="2400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98490"/>
                <a:ext cx="10515600" cy="5378473"/>
              </a:xfrm>
              <a:blipFill rotWithShape="0">
                <a:blip r:embed="rId2"/>
                <a:stretch>
                  <a:fillRect l="-7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7091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43944"/>
                <a:ext cx="10515600" cy="5533019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dirty="0"/>
                  <a:t>Exemple: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Si la table est ronde, il suffit de placer une première personne à un endroit précis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(8−1)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!=5040 </m:t>
                    </m:r>
                  </m:oMath>
                </a14:m>
                <a:endParaRPr lang="fr-FR" sz="2400" b="0" dirty="0"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b="1" u="sng" dirty="0">
                    <a:solidFill>
                      <a:srgbClr val="FF0000"/>
                    </a:solidFill>
                  </a:rPr>
                  <a:t>3.2.Permutation avec répétition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Considérons un ensemble de « n » objets décomposable 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/>
                  <a:t>objets de type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sz="2400" dirty="0"/>
                  <a:t> objets de type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2 </m:t>
                        </m:r>
                      </m:sub>
                    </m:sSub>
                  </m:oMath>
                </a14:m>
                <a:r>
                  <a:rPr lang="fr-FR" sz="2400" dirty="0"/>
                  <a:t>….,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fr-FR" sz="2400" dirty="0"/>
                  <a:t> objets de type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Le nombre de permutations avec répétition a pour expression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𝑃𝑟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fr-FR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fr-FR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sSub>
                          <m:sSubPr>
                            <m:ctrlPr>
                              <a:rPr lang="fr-FR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sSub>
                          <m:sSubPr>
                            <m:ctrlPr>
                              <a:rPr lang="fr-FR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!…</m:t>
                        </m:r>
                        <m:sSub>
                          <m:sSubPr>
                            <m:ctrlPr>
                              <a:rPr lang="fr-FR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       </m:t>
                    </m:r>
                  </m:oMath>
                </a14:m>
                <a:r>
                  <a:rPr lang="fr-FR" sz="2400" dirty="0"/>
                  <a:t>Avec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r-F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…+</m:t>
                    </m:r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fr-FR" sz="2400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43944"/>
                <a:ext cx="10515600" cy="5533019"/>
              </a:xfrm>
              <a:blipFill rotWithShape="0"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852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15155"/>
                <a:ext cx="10515600" cy="5661808"/>
              </a:xfrm>
            </p:spPr>
            <p:txBody>
              <a:bodyPr/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b="1" dirty="0"/>
                  <a:t>Exemple: 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Soit les 4 chiffres 2,2,4,4,7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Combien peut on former de nombres à 5 chiffres avec ceux-ci?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𝑃𝑟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d>
                        <m:d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2,2,1</m:t>
                          </m:r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2!2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1!</m:t>
                          </m:r>
                        </m:den>
                      </m:f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=30</m:t>
                      </m:r>
                    </m:oMath>
                  </m:oMathPara>
                </a14:m>
                <a:endParaRPr lang="fr-FR" sz="2400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/>
                  <a:t>Combien de mots différents peut on former par les lettres de mot « MISSISSIPPI »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𝑃𝑟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  <m:d>
                        <m:d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4,2</m:t>
                          </m:r>
                        </m:e>
                      </m:d>
                      <m:r>
                        <a:rPr lang="fr-FR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2!</m:t>
                          </m:r>
                        </m:den>
                      </m:f>
                      <m:r>
                        <a:rPr lang="fr-FR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400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15155"/>
                <a:ext cx="10515600" cy="5661808"/>
              </a:xfrm>
              <a:blipFill rotWithShape="0"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34012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1162</Words>
  <Application>Microsoft Office PowerPoint</Application>
  <PresentationFormat>Grand écran</PresentationFormat>
  <Paragraphs>139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Algerian</vt:lpstr>
      <vt:lpstr>Arial</vt:lpstr>
      <vt:lpstr>Calibri</vt:lpstr>
      <vt:lpstr>Calibri Light</vt:lpstr>
      <vt:lpstr>Cambria Math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CtrlSoft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3: Analyse Combinatoire</dc:title>
  <dc:creator>lenovo</dc:creator>
  <cp:lastModifiedBy>pc</cp:lastModifiedBy>
  <cp:revision>40</cp:revision>
  <dcterms:created xsi:type="dcterms:W3CDTF">2023-05-20T14:28:16Z</dcterms:created>
  <dcterms:modified xsi:type="dcterms:W3CDTF">2025-02-25T16:56:44Z</dcterms:modified>
</cp:coreProperties>
</file>