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81" r:id="rId10"/>
    <p:sldId id="284" r:id="rId11"/>
    <p:sldId id="264" r:id="rId12"/>
    <p:sldId id="265" r:id="rId13"/>
    <p:sldId id="268" r:id="rId14"/>
    <p:sldId id="269" r:id="rId15"/>
    <p:sldId id="271" r:id="rId16"/>
    <p:sldId id="272" r:id="rId17"/>
    <p:sldId id="273" r:id="rId18"/>
    <p:sldId id="285" r:id="rId19"/>
    <p:sldId id="275" r:id="rId20"/>
    <p:sldId id="276" r:id="rId2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4C508-4B0E-4019-9B1F-3F97173EA906}" type="datetimeFigureOut">
              <a:rPr lang="fr-FR" smtClean="0"/>
              <a:t>12/03/2025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25176-A383-43C5-951C-2CD71751D7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3258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4C508-4B0E-4019-9B1F-3F97173EA906}" type="datetimeFigureOut">
              <a:rPr lang="fr-FR" smtClean="0"/>
              <a:t>12/03/2025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25176-A383-43C5-951C-2CD71751D7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6010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4C508-4B0E-4019-9B1F-3F97173EA906}" type="datetimeFigureOut">
              <a:rPr lang="fr-FR" smtClean="0"/>
              <a:t>12/03/2025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25176-A383-43C5-951C-2CD71751D7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0223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4C508-4B0E-4019-9B1F-3F97173EA906}" type="datetimeFigureOut">
              <a:rPr lang="fr-FR" smtClean="0"/>
              <a:t>12/03/2025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25176-A383-43C5-951C-2CD71751D7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7825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4C508-4B0E-4019-9B1F-3F97173EA906}" type="datetimeFigureOut">
              <a:rPr lang="fr-FR" smtClean="0"/>
              <a:t>12/03/2025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25176-A383-43C5-951C-2CD71751D7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0877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4C508-4B0E-4019-9B1F-3F97173EA906}" type="datetimeFigureOut">
              <a:rPr lang="fr-FR" smtClean="0"/>
              <a:t>12/03/2025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25176-A383-43C5-951C-2CD71751D7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624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4C508-4B0E-4019-9B1F-3F97173EA906}" type="datetimeFigureOut">
              <a:rPr lang="fr-FR" smtClean="0"/>
              <a:t>12/03/2025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25176-A383-43C5-951C-2CD71751D7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1052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4C508-4B0E-4019-9B1F-3F97173EA906}" type="datetimeFigureOut">
              <a:rPr lang="fr-FR" smtClean="0"/>
              <a:t>12/03/2025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25176-A383-43C5-951C-2CD71751D7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8319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4C508-4B0E-4019-9B1F-3F97173EA906}" type="datetimeFigureOut">
              <a:rPr lang="fr-FR" smtClean="0"/>
              <a:t>12/03/2025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25176-A383-43C5-951C-2CD71751D7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3106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4C508-4B0E-4019-9B1F-3F97173EA906}" type="datetimeFigureOut">
              <a:rPr lang="fr-FR" smtClean="0"/>
              <a:t>12/03/2025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25176-A383-43C5-951C-2CD71751D7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9232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4C508-4B0E-4019-9B1F-3F97173EA906}" type="datetimeFigureOut">
              <a:rPr lang="fr-FR" smtClean="0"/>
              <a:t>12/03/2025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25176-A383-43C5-951C-2CD71751D7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0410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84C508-4B0E-4019-9B1F-3F97173EA906}" type="datetimeFigureOut">
              <a:rPr lang="fr-FR" smtClean="0"/>
              <a:t>12/03/2025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25176-A383-43C5-951C-2CD71751D7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2416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hyperlink" Target="http://mathsv-ressources.univ-lyon1.fr/cours/stats/chap2/c2p2/c2p2.html#Anchor-2.4-46591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53037" y="850605"/>
            <a:ext cx="10157985" cy="5395649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fr-FR" sz="4800" b="1" dirty="0">
              <a:solidFill>
                <a:srgbClr val="FF0000"/>
              </a:solidFill>
              <a:latin typeface="Algerian" panose="04020705040A02060702" pitchFamily="82" charset="0"/>
              <a:ea typeface="+mj-ea"/>
              <a:cs typeface="+mj-cs"/>
            </a:endParaRPr>
          </a:p>
          <a:p>
            <a:endParaRPr lang="fr-FR" sz="4800" b="1" dirty="0">
              <a:solidFill>
                <a:srgbClr val="FF0000"/>
              </a:solidFill>
              <a:latin typeface="Algerian" panose="04020705040A02060702" pitchFamily="82" charset="0"/>
              <a:ea typeface="+mj-ea"/>
              <a:cs typeface="+mj-cs"/>
            </a:endParaRPr>
          </a:p>
          <a:p>
            <a:r>
              <a:rPr lang="fr-FR" sz="4800" b="1" dirty="0">
                <a:solidFill>
                  <a:srgbClr val="FF0000"/>
                </a:solidFill>
                <a:latin typeface="Algerian" panose="04020705040A02060702" pitchFamily="82" charset="0"/>
                <a:ea typeface="+mj-ea"/>
                <a:cs typeface="+mj-cs"/>
              </a:rPr>
              <a:t>Chapitre 3:</a:t>
            </a:r>
            <a:r>
              <a:rPr lang="fr-FR" sz="4800" b="1" dirty="0"/>
              <a:t>  </a:t>
            </a:r>
            <a:r>
              <a:rPr lang="fr-FR" sz="4800" b="1" dirty="0">
                <a:solidFill>
                  <a:srgbClr val="FF0000"/>
                </a:solidFill>
                <a:latin typeface="Algerian" panose="04020705040A02060702" pitchFamily="82" charset="0"/>
                <a:ea typeface="+mj-ea"/>
                <a:cs typeface="+mj-cs"/>
              </a:rPr>
              <a:t>Calcul des probabilités </a:t>
            </a:r>
          </a:p>
          <a:p>
            <a:pPr algn="l"/>
            <a:endParaRPr lang="fr-FR" sz="4800" b="1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algn="l"/>
            <a:endParaRPr lang="fr-FR" sz="4800" b="1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algn="r"/>
            <a:r>
              <a:rPr lang="fr-FR" sz="3200" b="1" dirty="0">
                <a:solidFill>
                  <a:schemeClr val="bg2">
                    <a:lumMod val="10000"/>
                  </a:schemeClr>
                </a:solidFill>
                <a:latin typeface="+mj-lt"/>
                <a:ea typeface="+mj-ea"/>
                <a:cs typeface="+mj-cs"/>
              </a:rPr>
              <a:t>Chargé du Module: Dr </a:t>
            </a:r>
            <a:r>
              <a:rPr lang="fr-FR" sz="3200" b="1" dirty="0" err="1">
                <a:solidFill>
                  <a:schemeClr val="bg2">
                    <a:lumMod val="10000"/>
                  </a:schemeClr>
                </a:solidFill>
                <a:latin typeface="+mj-lt"/>
                <a:ea typeface="+mj-ea"/>
                <a:cs typeface="+mj-cs"/>
              </a:rPr>
              <a:t>Bekkouche</a:t>
            </a:r>
            <a:r>
              <a:rPr lang="fr-FR" sz="3200" b="1" dirty="0">
                <a:solidFill>
                  <a:schemeClr val="bg2">
                    <a:lumMod val="10000"/>
                  </a:schemeClr>
                </a:solidFill>
                <a:latin typeface="+mj-lt"/>
                <a:ea typeface="+mj-ea"/>
                <a:cs typeface="+mj-cs"/>
              </a:rPr>
              <a:t> Fatiha   </a:t>
            </a:r>
          </a:p>
        </p:txBody>
      </p:sp>
    </p:spTree>
    <p:extLst>
      <p:ext uri="{BB962C8B-B14F-4D97-AF65-F5344CB8AC3E}">
        <p14:creationId xmlns:p14="http://schemas.microsoft.com/office/powerpoint/2010/main" val="11484090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399245"/>
                <a:ext cx="10515600" cy="5777718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sz="2400" b="1" u="sng" dirty="0"/>
                  <a:t>2.Définition d’une probabilité</a:t>
                </a:r>
                <a:endParaRPr lang="fr-FR" sz="2400" b="1" dirty="0"/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sz="2400" dirty="0"/>
                  <a:t>Soient deux événements A et B dans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Ω</m:t>
                    </m:r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lang="fr-FR" sz="2400" dirty="0"/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sz="2400" dirty="0"/>
                  <a:t>La probabilité d’un événement A est un nombre compris entre 0 et 1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smtClean="0">
                          <a:latin typeface="Cambria Math" panose="02040503050406030204" pitchFamily="18" charset="0"/>
                        </a:rPr>
                        <m:t>0≤</m:t>
                      </m:r>
                      <m:r>
                        <a:rPr lang="fr-FR" sz="2400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fr-FR" sz="240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fr-FR" sz="2400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fr-FR" sz="2400" smtClean="0">
                          <a:latin typeface="Cambria Math" panose="02040503050406030204" pitchFamily="18" charset="0"/>
                        </a:rPr>
                        <m:t>)≤1</m:t>
                      </m:r>
                    </m:oMath>
                  </m:oMathPara>
                </a14:m>
                <a:endParaRPr lang="fr-FR" sz="2400" dirty="0"/>
              </a:p>
              <a:p>
                <a:pPr marL="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fr-FR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l-G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Ω</m:t>
                          </m:r>
                        </m:e>
                      </m:d>
                      <m:r>
                        <a:rPr lang="fr-FR" sz="2400" i="1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fr-FR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fr-F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r>
                            <a:rPr lang="fr-F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∈</m:t>
                          </m:r>
                          <m:r>
                            <m:rPr>
                              <m:sty m:val="p"/>
                            </m:rPr>
                            <a:rPr lang="el-G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Ω</m:t>
                          </m:r>
                        </m:sub>
                        <m:sup/>
                        <m:e>
                          <m:r>
                            <a:rPr lang="fr-FR" sz="2400" i="1"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fr-FR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𝜔</m:t>
                              </m:r>
                            </m:e>
                          </m:d>
                          <m:r>
                            <a:rPr lang="fr-F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=1</m:t>
                          </m:r>
                        </m:e>
                      </m:nary>
                    </m:oMath>
                  </m:oMathPara>
                </a14:m>
                <a:endParaRPr lang="fr-FR" sz="2400" dirty="0"/>
              </a:p>
              <a:p>
                <a:pPr marL="0" indent="0" algn="just">
                  <a:lnSpc>
                    <a:spcPct val="150000"/>
                  </a:lnSpc>
                  <a:buNone/>
                </a:pPr>
                <a:endParaRPr lang="fr-FR" sz="2400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399245"/>
                <a:ext cx="10515600" cy="5777718"/>
              </a:xfrm>
              <a:blipFill>
                <a:blip r:embed="rId2"/>
                <a:stretch>
                  <a:fillRect l="-92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769197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618186"/>
                <a:ext cx="10515600" cy="5558777"/>
              </a:xfrm>
            </p:spPr>
            <p:txBody>
              <a:bodyPr/>
              <a:lstStyle/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b="1" u="sng" dirty="0">
                    <a:solidFill>
                      <a:srgbClr val="FF0000"/>
                    </a:solidFill>
                  </a:rPr>
                  <a:t>2.2. calcul de la probabilité d’un événement</a:t>
                </a:r>
              </a:p>
              <a:p>
                <a:pPr>
                  <a:lnSpc>
                    <a:spcPct val="150000"/>
                  </a:lnSpc>
                  <a:buFontTx/>
                  <a:buChar char="-"/>
                </a:pPr>
                <a:r>
                  <a:rPr lang="fr-FR" sz="2400" dirty="0"/>
                  <a:t>Principe fondamental: une probabilité attachée à un événement A est le rapport de nombre de cas favorables à la réalisation de A sur le nombre de cas possibles à l’issue de l’expérience considérée. On notera cette probabilité P(A) et: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fr-F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𝑛𝑜𝑚𝑏𝑟𝑒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𝑑𝑒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𝑐𝑎𝑠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𝑓𝑎𝑣𝑜𝑟𝑎𝑏𝑙𝑒𝑠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 à 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num>
                        <m:den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𝑛𝑜𝑚𝑏𝑟𝑒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𝑑𝑒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𝑐𝑎𝑠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𝑝𝑜𝑠𝑠𝑖𝑏𝑙𝑒𝑠</m:t>
                          </m:r>
                        </m:den>
                      </m:f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𝐶𝑎𝑟𝑑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𝐶𝑎𝑟𝑑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lang="el-G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Ω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fr-FR" sz="2400" dirty="0"/>
              </a:p>
              <a:p>
                <a:pPr marL="0" indent="0">
                  <a:buNone/>
                </a:pPr>
                <a:endParaRPr lang="fr-FR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618186"/>
                <a:ext cx="10515600" cy="5558777"/>
              </a:xfrm>
              <a:blipFill rotWithShape="0">
                <a:blip r:embed="rId2"/>
                <a:stretch>
                  <a:fillRect l="-928" r="-121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645070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631065"/>
            <a:ext cx="10515600" cy="55458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b="1" u="sng" dirty="0">
                <a:solidFill>
                  <a:srgbClr val="FF0000"/>
                </a:solidFill>
              </a:rPr>
              <a:t>2.2. Exemples récapitulatif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2400" dirty="0"/>
              <a:t>On jette un dé une fois, soit les événement suivants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2400" dirty="0"/>
              <a:t> A : le résultat est un chiffre pair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2400" dirty="0"/>
              <a:t>B: le résultat est un chiffre impair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2400" dirty="0"/>
              <a:t>Calculer P(A) et P(B)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2400" dirty="0"/>
              <a:t>On jette 3 pièces de monnaie, quelle est la probabilité pour que deux retombent du coté pile et une du coté face?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2400" dirty="0"/>
              <a:t>P(A)= 3/6</a:t>
            </a:r>
          </a:p>
          <a:p>
            <a:pPr marL="0" indent="0">
              <a:lnSpc>
                <a:spcPct val="150000"/>
              </a:lnSpc>
              <a:buNone/>
            </a:pP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9141559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656823"/>
                <a:ext cx="10515600" cy="5520140"/>
              </a:xfrm>
            </p:spPr>
            <p:txBody>
              <a:bodyPr>
                <a:normAutofit fontScale="92500"/>
              </a:bodyPr>
              <a:lstStyle/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b="1" u="sng" dirty="0">
                    <a:solidFill>
                      <a:srgbClr val="FF0000"/>
                    </a:solidFill>
                  </a:rPr>
                  <a:t>3.2. Conséquences et propriétés 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b="0" dirty="0"/>
                  <a:t>Si </a:t>
                </a:r>
                <a14:m>
                  <m:oMath xmlns:m="http://schemas.openxmlformats.org/officeDocument/2006/math">
                    <m:r>
                      <a:rPr lang="fr-FR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</m:oMath>
                </a14:m>
                <a:r>
                  <a:rPr lang="fr-FR" sz="2400" b="0" dirty="0"/>
                  <a:t> désigne l’ensemble vide ou l’événement impossible on a :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b="0" dirty="0"/>
                  <a:t> </a:t>
                </a:r>
                <a14:m>
                  <m:oMath xmlns:m="http://schemas.openxmlformats.org/officeDocument/2006/math"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fr-FR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∅</m:t>
                        </m:r>
                      </m:e>
                    </m:d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fr-FR" sz="2400" b="0" dirty="0"/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b="0" dirty="0"/>
                  <a:t>Si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fr-FR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acc>
                  </m:oMath>
                </a14:m>
                <a:r>
                  <a:rPr lang="fr-FR" sz="2400" b="0" dirty="0"/>
                  <a:t> est l’événement complémentaire de A alors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b="0" dirty="0"/>
                  <a:t>   </a:t>
                </a:r>
                <a14:m>
                  <m:oMath xmlns:m="http://schemas.openxmlformats.org/officeDocument/2006/math"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fr-FR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̅"/>
                            <m:ctrlP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</m:acc>
                      </m:e>
                    </m:d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=1−</m:t>
                    </m:r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fr-FR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</m:oMath>
                </a14:m>
                <a:endParaRPr lang="fr-FR" sz="2400" dirty="0"/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dirty="0"/>
                  <a:t>Soit A et B deux événement quelconques. Alors 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 xmlns:m="http://schemas.openxmlformats.org/officeDocument/2006/math"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fr-FR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fr-FR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∩</m:t>
                        </m:r>
                        <m: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</m:e>
                    </m:d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fr-FR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∩</m:t>
                        </m:r>
                        <m:acc>
                          <m:accPr>
                            <m:chr m:val="̅"/>
                            <m:ctrlP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𝐵</m:t>
                            </m:r>
                          </m:e>
                        </m:acc>
                      </m:e>
                    </m:d>
                  </m:oMath>
                </a14:m>
                <a:r>
                  <a:rPr lang="fr-FR" sz="2400" dirty="0"/>
                  <a:t> et </a:t>
                </a:r>
                <a14:m>
                  <m:oMath xmlns:m="http://schemas.openxmlformats.org/officeDocument/2006/math">
                    <m:r>
                      <a:rPr lang="fr-FR" sz="2400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fr-F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d>
                    <m:r>
                      <a:rPr lang="fr-FR" sz="2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sz="2400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fr-F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∩</m:t>
                        </m:r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</m:e>
                    </m:d>
                    <m:r>
                      <a:rPr lang="fr-FR" sz="24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fr-FR" sz="2400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fr-F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∩</m:t>
                        </m:r>
                        <m:acc>
                          <m:accPr>
                            <m:chr m:val="̅"/>
                            <m:ctrlP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𝐴</m:t>
                            </m:r>
                          </m:e>
                        </m:acc>
                      </m:e>
                    </m:d>
                  </m:oMath>
                </a14:m>
                <a:endParaRPr lang="fr-FR" sz="2400" dirty="0"/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dirty="0"/>
                  <a:t>Pour deux événements quelconques tels que </a:t>
                </a:r>
                <a14:m>
                  <m:oMath xmlns:m="http://schemas.openxmlformats.org/officeDocument/2006/math"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⊂</m:t>
                    </m:r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fr-FR" sz="2400" dirty="0"/>
                  <a:t> on a 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)≤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𝑃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FR" sz="2400" dirty="0"/>
              </a:p>
              <a:p>
                <a:pPr marL="0" indent="0">
                  <a:lnSpc>
                    <a:spcPct val="150000"/>
                  </a:lnSpc>
                  <a:buNone/>
                </a:pPr>
                <a:endParaRPr lang="fr-FR" sz="2400" b="1" dirty="0">
                  <a:solidFill>
                    <a:srgbClr val="FF0000"/>
                  </a:solidFill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:endParaRPr lang="fr-FR" sz="2400" dirty="0"/>
              </a:p>
              <a:p>
                <a:pPr marL="0" indent="0">
                  <a:buNone/>
                </a:pPr>
                <a:endParaRPr lang="fr-FR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656823"/>
                <a:ext cx="10515600" cy="5520140"/>
              </a:xfrm>
              <a:blipFill>
                <a:blip r:embed="rId2"/>
                <a:stretch>
                  <a:fillRect l="-75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528781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528034"/>
                <a:ext cx="10515600" cy="5648929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fr-FR" sz="2400" b="1" u="sng" dirty="0">
                    <a:solidFill>
                      <a:srgbClr val="FF0000"/>
                    </a:solidFill>
                  </a:rPr>
                  <a:t>3.3. le théorème des probabilités totales</a:t>
                </a:r>
              </a:p>
              <a:p>
                <a:pPr marL="0" indent="0">
                  <a:buNone/>
                </a:pPr>
                <a:r>
                  <a:rPr lang="fr-FR" sz="2400" b="1" u="sng" dirty="0"/>
                  <a:t>3.3.1. Enoncé et vérification</a:t>
                </a:r>
              </a:p>
              <a:p>
                <a:pPr marL="0" indent="0">
                  <a:buNone/>
                </a:pPr>
                <a:r>
                  <a:rPr lang="fr-FR" sz="2400" dirty="0"/>
                  <a:t>Soit A et B deux événements quelconques de E. Alors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fr-F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∪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𝑃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∩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FR" sz="2400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r>
                  <a:rPr lang="fr-FR" dirty="0"/>
                  <a:t>Exemple: Dans le jet du dé à 6 faces équilibrées, considérons les événements: </a:t>
                </a:r>
              </a:p>
              <a:p>
                <a:pPr marL="0" indent="0">
                  <a:buNone/>
                </a:pPr>
                <a:r>
                  <a:rPr lang="fr-FR" dirty="0"/>
                  <a:t> A : « avoir un nombre pair »={2, 4, 6}</a:t>
                </a:r>
              </a:p>
              <a:p>
                <a:pPr marL="0" indent="0">
                  <a:buNone/>
                </a:pPr>
                <a:r>
                  <a:rPr lang="fr-FR" dirty="0"/>
                  <a:t> B: « avoir un multiple de 3 »={3, 6} et </a:t>
                </a:r>
                <a14:m>
                  <m:oMath xmlns:m="http://schemas.openxmlformats.org/officeDocument/2006/math">
                    <m:r>
                      <a:rPr lang="fr-FR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fr-F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</m:t>
                    </m:r>
                    <m:r>
                      <a:rPr lang="fr-F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  <m:r>
                      <a:rPr lang="fr-F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fr-F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</m:e>
                    </m:d>
                  </m:oMath>
                </a14:m>
                <a:endParaRPr lang="fr-FR" b="0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∩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fr-FR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∪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528034"/>
                <a:ext cx="10515600" cy="5648929"/>
              </a:xfrm>
              <a:blipFill>
                <a:blip r:embed="rId2"/>
                <a:stretch>
                  <a:fillRect l="-1217" t="-151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370414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3821"/>
          </a:xfrm>
        </p:spPr>
        <p:txBody>
          <a:bodyPr/>
          <a:lstStyle/>
          <a:p>
            <a:pPr algn="ctr"/>
            <a:r>
              <a:rPr lang="fr-FR" sz="2800" b="1" u="sng" dirty="0"/>
              <a:t>4</a:t>
            </a:r>
            <a:r>
              <a:rPr lang="fr-FR" b="1" u="sng" dirty="0"/>
              <a:t>. </a:t>
            </a:r>
            <a:r>
              <a:rPr lang="fr-FR" sz="2800" b="1" u="sng" dirty="0"/>
              <a:t>Probabilités Conditionnelles et Indépendance</a:t>
            </a:r>
            <a:endParaRPr lang="fr-FR" b="1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068946"/>
                <a:ext cx="10515600" cy="5108017"/>
              </a:xfrm>
            </p:spPr>
            <p:txBody>
              <a:bodyPr>
                <a:normAutofit fontScale="92500" lnSpcReduction="20000"/>
              </a:bodyPr>
              <a:lstStyle/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b="1" u="sng" dirty="0">
                    <a:solidFill>
                      <a:srgbClr val="FF0000"/>
                    </a:solidFill>
                  </a:rPr>
                  <a:t>4.1. probabilités conditionnelles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b="1" u="sng" dirty="0"/>
                  <a:t>Définition</a:t>
                </a:r>
                <a:r>
                  <a:rPr lang="fr-FR" sz="2400" dirty="0"/>
                  <a:t>: soit A et B deux événements compatibles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fr-FR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∩</m:t>
                        </m:r>
                        <m: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  <m: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≠∅</m:t>
                        </m:r>
                      </m:e>
                    </m:d>
                  </m:oMath>
                </a14:m>
                <a:r>
                  <a:rPr lang="fr-FR" sz="2400" dirty="0"/>
                  <a:t> et de probabilités non nulles. La probabilité que A soit réalisé sachant que B est réalisé est appelée probabilité conditionnelle de A par rapport à B. elle est notée </a:t>
                </a:r>
                <a14:m>
                  <m:oMath xmlns:m="http://schemas.openxmlformats.org/officeDocument/2006/math"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fr-FR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lin"/>
                            <m:ctrlP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num>
                          <m:den>
                            <m: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den>
                        </m:f>
                      </m:e>
                    </m:d>
                  </m:oMath>
                </a14:m>
                <a:endParaRPr lang="fr-FR" sz="2400" dirty="0"/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fr-FR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lin"/>
                              <m:ctrlPr>
                                <a:rPr lang="fr-FR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num>
                            <m:den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den>
                          </m:f>
                        </m:e>
                      </m:d>
                      <m:r>
                        <a:rPr lang="fr-FR" sz="2400" b="0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∩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fr-FR" sz="2400" dirty="0"/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dirty="0"/>
                  <a:t>La formule ci-dessus peut aussi s’écrire: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fr-FR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sz="2400" i="1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fr-F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∩</m:t>
                          </m:r>
                          <m:r>
                            <a:rPr lang="fr-F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fr-FR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fr-FR" sz="2400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fr-FR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lin"/>
                              <m:ctrlPr>
                                <a:rPr lang="fr-FR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num>
                            <m:den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den>
                          </m:f>
                        </m:e>
                      </m:d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fr-F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</m:oMath>
                  </m:oMathPara>
                </a14:m>
                <a:endParaRPr lang="fr-FR" sz="2400" b="0" dirty="0"/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fr-FR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 lang="fr-F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∩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  <m:r>
                        <a:rPr lang="fr-FR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fr-FR" sz="2400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fr-FR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lin"/>
                              <m:ctrlPr>
                                <a:rPr lang="fr-FR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num>
                            <m:den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den>
                          </m:f>
                        </m:e>
                      </m:d>
                      <m:r>
                        <a:rPr lang="fr-FR" sz="2400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fr-FR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</m:oMath>
                  </m:oMathPara>
                </a14:m>
                <a:endParaRPr lang="fr-FR" sz="2400" b="0" dirty="0"/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fr-FR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sz="2400" i="1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fr-F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∩</m:t>
                          </m:r>
                          <m:r>
                            <a:rPr lang="fr-F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fr-FR" sz="2400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fr-FR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lin"/>
                              <m:ctrlPr>
                                <a:rPr lang="fr-FR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num>
                            <m:den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den>
                          </m:f>
                        </m:e>
                      </m:d>
                      <m:r>
                        <a:rPr lang="fr-FR" sz="2400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fr-FR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sz="2400" i="1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fr-FR" sz="24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sz="2400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fr-FR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lin"/>
                              <m:ctrlPr>
                                <a:rPr lang="fr-FR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num>
                            <m:den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den>
                          </m:f>
                        </m:e>
                      </m:d>
                      <m:r>
                        <a:rPr lang="fr-FR" sz="2400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fr-FR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sz="2400" i="1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  <m:r>
                        <a:rPr lang="fr-FR" sz="2400" b="0" i="0" smtClean="0">
                          <a:latin typeface="Cambria Math" panose="02040503050406030204" pitchFamily="18" charset="0"/>
                        </a:rPr>
                        <m:t>    (</m:t>
                      </m:r>
                      <m:r>
                        <m:rPr>
                          <m:sty m:val="p"/>
                        </m:rPr>
                        <a:rPr lang="fr-FR" sz="2400" b="0" i="0" smtClean="0">
                          <a:latin typeface="Cambria Math" panose="02040503050406030204" pitchFamily="18" charset="0"/>
                        </a:rPr>
                        <m:t>Formule</m:t>
                      </m:r>
                      <m:r>
                        <a:rPr lang="fr-FR" sz="2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fr-FR" sz="2400" b="0" i="0" smtClean="0">
                          <a:latin typeface="Cambria Math" panose="02040503050406030204" pitchFamily="18" charset="0"/>
                        </a:rPr>
                        <m:t>des</m:t>
                      </m:r>
                      <m:r>
                        <a:rPr lang="fr-FR" sz="2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fr-FR" sz="2400" b="0" i="0" smtClean="0">
                          <a:latin typeface="Cambria Math" panose="02040503050406030204" pitchFamily="18" charset="0"/>
                        </a:rPr>
                        <m:t>probabilit</m:t>
                      </m:r>
                      <m:r>
                        <a:rPr lang="fr-FR" sz="2400" b="0" i="0" smtClean="0">
                          <a:latin typeface="Cambria Math" panose="02040503050406030204" pitchFamily="18" charset="0"/>
                        </a:rPr>
                        <m:t>é</m:t>
                      </m:r>
                      <m:r>
                        <m:rPr>
                          <m:sty m:val="p"/>
                        </m:rPr>
                        <a:rPr lang="fr-FR" sz="2400" b="0" i="0" smtClean="0">
                          <a:latin typeface="Cambria Math" panose="02040503050406030204" pitchFamily="18" charset="0"/>
                        </a:rPr>
                        <m:t>s</m:t>
                      </m:r>
                      <m:r>
                        <a:rPr lang="fr-FR" sz="2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fr-FR" sz="2400" b="0" i="0" smtClean="0">
                          <a:latin typeface="Cambria Math" panose="02040503050406030204" pitchFamily="18" charset="0"/>
                        </a:rPr>
                        <m:t>compos</m:t>
                      </m:r>
                      <m:r>
                        <a:rPr lang="fr-FR" sz="2400" b="0" i="0" smtClean="0">
                          <a:latin typeface="Cambria Math" panose="02040503050406030204" pitchFamily="18" charset="0"/>
                        </a:rPr>
                        <m:t>é</m:t>
                      </m:r>
                      <m:r>
                        <m:rPr>
                          <m:sty m:val="p"/>
                        </m:rPr>
                        <a:rPr lang="fr-FR" sz="2400" b="0" i="0" smtClean="0">
                          <a:latin typeface="Cambria Math" panose="02040503050406030204" pitchFamily="18" charset="0"/>
                        </a:rPr>
                        <m:t>es</m:t>
                      </m:r>
                      <m:r>
                        <a:rPr lang="fr-FR" sz="2400" b="0" i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FR" sz="2400" b="0" dirty="0"/>
              </a:p>
              <a:p>
                <a:pPr marL="0" indent="0">
                  <a:lnSpc>
                    <a:spcPct val="150000"/>
                  </a:lnSpc>
                  <a:buNone/>
                </a:pPr>
                <a:endParaRPr lang="fr-FR" sz="2400" dirty="0"/>
              </a:p>
              <a:p>
                <a:pPr marL="0" indent="0">
                  <a:buNone/>
                </a:pPr>
                <a:endParaRPr lang="fr-FR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068946"/>
                <a:ext cx="10515600" cy="5108017"/>
              </a:xfrm>
              <a:blipFill rotWithShape="0">
                <a:blip r:embed="rId2"/>
                <a:stretch>
                  <a:fillRect l="-75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89265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552353"/>
            <a:ext cx="10442944" cy="462461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fr-FR" sz="2400" b="1" u="sng" dirty="0"/>
              <a:t>Exemple:</a:t>
            </a:r>
          </a:p>
          <a:p>
            <a:pPr marL="0" indent="0">
              <a:buNone/>
            </a:pPr>
            <a:r>
              <a:rPr lang="fr-FR" dirty="0"/>
              <a:t>Une urne contient 3 boules blanches et deux boules noires. On tire deux boules successivement et sans remise</a:t>
            </a:r>
          </a:p>
          <a:p>
            <a:pPr marL="0" indent="0">
              <a:buNone/>
            </a:pPr>
            <a:endParaRPr lang="fr-FR" dirty="0"/>
          </a:p>
          <a:p>
            <a:pPr>
              <a:buFont typeface="Wingdings" panose="05000000000000000000" pitchFamily="2" charset="2"/>
              <a:buChar char="ü"/>
            </a:pPr>
            <a:r>
              <a:rPr lang="fr-FR" dirty="0"/>
              <a:t>Quelle est la probabilité pour que la première boule soit noire et que la deuxième soit blanches?</a:t>
            </a:r>
          </a:p>
        </p:txBody>
      </p:sp>
    </p:spTree>
    <p:extLst>
      <p:ext uri="{BB962C8B-B14F-4D97-AF65-F5344CB8AC3E}">
        <p14:creationId xmlns:p14="http://schemas.microsoft.com/office/powerpoint/2010/main" val="39535311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502276"/>
                <a:ext cx="10515600" cy="5674687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fr-FR" sz="2400" u="sng" dirty="0">
                    <a:solidFill>
                      <a:srgbClr val="FF0000"/>
                    </a:solidFill>
                  </a:rPr>
                  <a:t>4.2. Indépendance en probabil</a:t>
                </a:r>
                <a:r>
                  <a:rPr lang="fr-FR" u="sng" dirty="0">
                    <a:solidFill>
                      <a:srgbClr val="FF0000"/>
                    </a:solidFill>
                  </a:rPr>
                  <a:t>ité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b="1" u="sng" dirty="0"/>
                  <a:t>Définition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dirty="0"/>
                  <a:t>Nous dirons que deux événements sont indépendants en probabilité si la probabilité de A conditionnée par B est égale à la probabilité de A. soit 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fr-F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lin"/>
                              <m:ctrlP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num>
                            <m:den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den>
                          </m:f>
                        </m:e>
                      </m:d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fr-F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</m:oMath>
                  </m:oMathPara>
                </a14:m>
                <a:endParaRPr lang="fr-FR" sz="2400" b="0" dirty="0"/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dirty="0"/>
                  <a:t>Cette relation peut aussi s’exprimer de la façon suivante: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dirty="0"/>
                  <a:t>A et B sont indépendants </a:t>
                </a:r>
                <a14:m>
                  <m:oMath xmlns:m="http://schemas.openxmlformats.org/officeDocument/2006/math">
                    <m:r>
                      <a:rPr lang="fr-FR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⇔</m:t>
                    </m:r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  <m: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∩</m:t>
                        </m:r>
                        <m: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</m:e>
                    </m:d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</m:e>
                    </m:d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𝑃</m:t>
                    </m:r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fr-FR" sz="2400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502276"/>
                <a:ext cx="10515600" cy="5674687"/>
              </a:xfrm>
              <a:blipFill>
                <a:blip r:embed="rId2"/>
                <a:stretch>
                  <a:fillRect l="-928" t="-171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422332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>
                <a:extLst>
                  <a:ext uri="{FF2B5EF4-FFF2-40B4-BE49-F238E27FC236}">
                    <a16:creationId xmlns:a16="http://schemas.microsoft.com/office/drawing/2014/main" id="{D9C12A64-EDCD-AC1B-720E-F0E5AA6816B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23014" y="552893"/>
                <a:ext cx="10630786" cy="562407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fr-FR" b="1" dirty="0"/>
                  <a:t>Exemple: </a:t>
                </a:r>
                <a:r>
                  <a:rPr lang="fr-FR" dirty="0"/>
                  <a:t>dans le jet d’un dé à six faces numérotées, considérons les événements:</a:t>
                </a:r>
              </a:p>
              <a:p>
                <a:pPr marL="0" indent="0">
                  <a:buNone/>
                </a:pPr>
                <a:r>
                  <a:rPr lang="fr-FR" b="1" dirty="0"/>
                  <a:t>A: </a:t>
                </a:r>
                <a:r>
                  <a:rPr lang="fr-FR" dirty="0"/>
                  <a:t>avoir un nombre pair, donc </a:t>
                </a:r>
                <a14:m>
                  <m:oMath xmlns:m="http://schemas.openxmlformats.org/officeDocument/2006/math">
                    <m:r>
                      <a:rPr lang="fr-FR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fr-FR" b="0" i="1" smtClean="0">
                        <a:latin typeface="Cambria Math" panose="02040503050406030204" pitchFamily="18" charset="0"/>
                      </a:rPr>
                      <m:t>={2, 4, 6}</m:t>
                    </m:r>
                  </m:oMath>
                </a14:m>
                <a:endParaRPr lang="fr-FR" dirty="0"/>
              </a:p>
              <a:p>
                <a:pPr marL="0" indent="0">
                  <a:buNone/>
                </a:pPr>
                <a:r>
                  <a:rPr lang="fr-FR" dirty="0"/>
                  <a:t>B: avoir un multiple d 3, donc </a:t>
                </a:r>
                <a14:m>
                  <m:oMath xmlns:m="http://schemas.openxmlformats.org/officeDocument/2006/math">
                    <m:r>
                      <a:rPr lang="fr-FR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fr-FR" b="0" i="1" smtClean="0">
                        <a:latin typeface="Cambria Math" panose="02040503050406030204" pitchFamily="18" charset="0"/>
                      </a:rPr>
                      <m:t>={3, 6}</m:t>
                    </m:r>
                  </m:oMath>
                </a14:m>
                <a:endParaRPr lang="fr-FR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∩</m:t>
                      </m:r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={6}</m:t>
                      </m:r>
                    </m:oMath>
                  </m:oMathPara>
                </a14:m>
                <a:endParaRPr lang="fr-FR" dirty="0"/>
              </a:p>
              <a:p>
                <a:pPr marL="0" indent="0">
                  <a:buNone/>
                </a:pPr>
                <a:r>
                  <a:rPr lang="fr-FR" dirty="0"/>
                  <a:t>Alors </a:t>
                </a:r>
                <a14:m>
                  <m:oMath xmlns:m="http://schemas.openxmlformats.org/officeDocument/2006/math">
                    <m:r>
                      <a:rPr lang="fr-FR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fr-FR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  <m:r>
                      <a:rPr lang="fr-FR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r-F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fr-FR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fr-FR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fr-FR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d>
                    <m:r>
                      <a:rPr lang="fr-FR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r-F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fr-FR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dirty="0"/>
                  <a:t> et </a:t>
                </a:r>
                <a14:m>
                  <m:oMath xmlns:m="http://schemas.openxmlformats.org/officeDocument/2006/math">
                    <m:r>
                      <a:rPr lang="fr-FR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fr-FR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∩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</m:e>
                    </m:d>
                    <m:r>
                      <a:rPr lang="fr-F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r-F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fr-F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endParaRPr lang="fr-FR" dirty="0"/>
              </a:p>
              <a:p>
                <a:pPr marL="0" indent="0">
                  <a:buNone/>
                </a:pPr>
                <a:r>
                  <a:rPr lang="fr-FR" dirty="0"/>
                  <a:t>A et B sont indépendants?</a:t>
                </a:r>
              </a:p>
              <a:p>
                <a:pPr marL="0" indent="0">
                  <a:buNone/>
                </a:pPr>
                <a:endParaRPr lang="fr-FR" b="1" dirty="0"/>
              </a:p>
            </p:txBody>
          </p:sp>
        </mc:Choice>
        <mc:Fallback xmlns="">
          <p:sp>
            <p:nvSpPr>
              <p:cNvPr id="3" name="Espace réservé du contenu 2">
                <a:extLst>
                  <a:ext uri="{FF2B5EF4-FFF2-40B4-BE49-F238E27FC236}">
                    <a16:creationId xmlns:a16="http://schemas.microsoft.com/office/drawing/2014/main" id="{D9C12A64-EDCD-AC1B-720E-F0E5AA6816B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23014" y="552893"/>
                <a:ext cx="10630786" cy="5624070"/>
              </a:xfrm>
              <a:blipFill>
                <a:blip r:embed="rId2"/>
                <a:stretch>
                  <a:fillRect l="-1204" t="-184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00420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373487"/>
                <a:ext cx="10515600" cy="5803476"/>
              </a:xfrm>
            </p:spPr>
            <p:txBody>
              <a:bodyPr/>
              <a:lstStyle/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b="1" u="sng" dirty="0">
                    <a:solidFill>
                      <a:srgbClr val="FF0000"/>
                    </a:solidFill>
                  </a:rPr>
                  <a:t>4.3. le théorème de Bayes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b="1" u="sng" dirty="0">
                    <a:solidFill>
                      <a:srgbClr val="FF0000"/>
                    </a:solidFill>
                  </a:rPr>
                  <a:t>Formule  des probabilités totales 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b="1" dirty="0"/>
                  <a:t>Théorème:</a:t>
                </a:r>
                <a:r>
                  <a:rPr lang="fr-FR" sz="2400" dirty="0"/>
                  <a:t> Soit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fr-FR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,…</m:t>
                    </m:r>
                    <m:sSub>
                      <m:sSubPr>
                        <m:ctrlPr>
                          <a:rPr lang="fr-FR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fr-FR" sz="2400" dirty="0"/>
                  <a:t> une partition de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Ω</m:t>
                    </m:r>
                  </m:oMath>
                </a14:m>
                <a:r>
                  <a:rPr lang="fr-FR" sz="2400" dirty="0"/>
                  <a:t> (</a:t>
                </a:r>
                <a:r>
                  <a:rPr lang="fr-FR" sz="2400" u="sng" dirty="0">
                    <a:hlinkClick r:id="rId2"/>
                  </a:rPr>
                  <a:t>système complet d’évènements</a:t>
                </a:r>
                <a:r>
                  <a:rPr lang="fr-FR" sz="2400" dirty="0"/>
                  <a:t>), c’est-à-dire qui vérifie:</a:t>
                </a:r>
              </a:p>
              <a:p>
                <a:pPr marL="514350" indent="-514350">
                  <a:lnSpc>
                    <a:spcPct val="150000"/>
                  </a:lnSpc>
                  <a:buAutoNum type="arabicParenR"/>
                </a:pPr>
                <a14:m>
                  <m:oMath xmlns:m="http://schemas.openxmlformats.org/officeDocument/2006/math"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∀</m:t>
                    </m:r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𝑖</m:t>
                    </m:r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𝜖</m:t>
                    </m:r>
                    <m:d>
                      <m:dPr>
                        <m:begChr m:val="{"/>
                        <m:endChr m:val="}"/>
                        <m:ctrlP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1,2,…,</m:t>
                        </m:r>
                        <m: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e>
                    </m:d>
                    <m:sSub>
                      <m:sSubPr>
                        <m:ctrlPr>
                          <a:rPr lang="fr-F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fr-FR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⊂</m:t>
                    </m:r>
                    <m:r>
                      <m:rPr>
                        <m:sty m:val="p"/>
                      </m:rPr>
                      <a:rPr lang="el-GR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Ω</m:t>
                    </m:r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𝑒𝑡</m:t>
                    </m:r>
                    <m:sSub>
                      <m:sSubPr>
                        <m:ctrlPr>
                          <a:rPr lang="fr-F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fr-FR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≠∅</m:t>
                    </m:r>
                  </m:oMath>
                </a14:m>
                <a:endParaRPr lang="fr-FR" sz="2400" dirty="0"/>
              </a:p>
              <a:p>
                <a:pPr marL="514350" indent="-514350">
                  <a:lnSpc>
                    <a:spcPct val="150000"/>
                  </a:lnSpc>
                  <a:buFont typeface="Arial" panose="020B0604020202020204" pitchFamily="34" charset="0"/>
                  <a:buAutoNum type="arabicParenR"/>
                </a:pPr>
                <a14:m>
                  <m:oMath xmlns:m="http://schemas.openxmlformats.org/officeDocument/2006/math">
                    <m:r>
                      <a:rPr lang="fr-FR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∀</m:t>
                    </m:r>
                    <m:r>
                      <a:rPr lang="fr-FR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𝑖</m:t>
                    </m:r>
                    <m:r>
                      <a:rPr lang="fr-FR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𝜖</m:t>
                    </m:r>
                    <m:d>
                      <m:dPr>
                        <m:begChr m:val="{"/>
                        <m:endChr m:val="}"/>
                        <m:ctrlP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1,2,…,</m:t>
                        </m:r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𝑒𝑡</m:t>
                    </m:r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∀</m:t>
                    </m:r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𝑗</m:t>
                    </m:r>
                    <m:r>
                      <a:rPr lang="fr-FR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𝜖</m:t>
                    </m:r>
                    <m:d>
                      <m:dPr>
                        <m:begChr m:val="{"/>
                        <m:endChr m:val="}"/>
                        <m:ctrlP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1,2,…,</m:t>
                        </m:r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e>
                    </m:d>
                    <m:sSub>
                      <m:sSubPr>
                        <m:ctrlPr>
                          <a:rPr lang="fr-F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𝑝𝑜𝑢𝑟</m:t>
                        </m:r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≠</m:t>
                        </m:r>
                        <m: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𝑗</m:t>
                        </m:r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fr-FR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</m:t>
                    </m:r>
                    <m:sSub>
                      <m:sSubPr>
                        <m:ctrlPr>
                          <a:rPr lang="fr-FR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=∅</m:t>
                    </m:r>
                  </m:oMath>
                </a14:m>
                <a:endParaRPr lang="fr-FR" sz="2400" dirty="0"/>
              </a:p>
              <a:p>
                <a:pPr marL="514350" indent="-514350">
                  <a:lnSpc>
                    <a:spcPct val="150000"/>
                  </a:lnSpc>
                  <a:buFont typeface="Arial" panose="020B0604020202020204" pitchFamily="34" charset="0"/>
                  <a:buAutoNum type="arabicParenR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fr-FR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</m:t>
                    </m:r>
                    <m:sSub>
                      <m:sSubPr>
                        <m:ctrlPr>
                          <a:rPr lang="fr-F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fr-FR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</m:t>
                    </m:r>
                    <m:r>
                      <a:rPr lang="fr-FR" sz="2400" i="1">
                        <a:latin typeface="Cambria Math" panose="02040503050406030204" pitchFamily="18" charset="0"/>
                      </a:rPr>
                      <m:t>…</m:t>
                    </m:r>
                    <m:r>
                      <a:rPr lang="fr-FR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</m:t>
                    </m:r>
                    <m:sSub>
                      <m:sSubPr>
                        <m:ctrlPr>
                          <a:rPr lang="fr-F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l-G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Ω</m:t>
                    </m:r>
                  </m:oMath>
                </a14:m>
                <a:endParaRPr lang="fr-FR" sz="2400" dirty="0"/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dirty="0"/>
                  <a:t>Cette situation est représentée par la figure suivante</a:t>
                </a:r>
              </a:p>
              <a:p>
                <a:pPr marL="0" indent="0">
                  <a:buNone/>
                </a:pPr>
                <a:endParaRPr lang="fr-FR" dirty="0"/>
              </a:p>
              <a:p>
                <a:pPr marL="514350" indent="-514350">
                  <a:buFont typeface="Arial" panose="020B0604020202020204" pitchFamily="34" charset="0"/>
                  <a:buAutoNum type="arabicParenR"/>
                </a:pPr>
                <a:endParaRPr lang="fr-FR" dirty="0"/>
              </a:p>
              <a:p>
                <a:pPr marL="514350" indent="-514350">
                  <a:buAutoNum type="arabicParenR"/>
                </a:pPr>
                <a:endParaRPr lang="fr-FR" dirty="0"/>
              </a:p>
              <a:p>
                <a:pPr marL="514350" indent="-514350">
                  <a:buAutoNum type="arabicParenR"/>
                </a:pPr>
                <a:endParaRPr lang="fr-FR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373487"/>
                <a:ext cx="10515600" cy="5803476"/>
              </a:xfrm>
              <a:blipFill rotWithShape="0">
                <a:blip r:embed="rId3"/>
                <a:stretch>
                  <a:fillRect l="-92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2016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Sous-titr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524000" y="520995"/>
                <a:ext cx="9144000" cy="5596470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fr-FR" b="1" u="sng" dirty="0"/>
                  <a:t>1.Introduction et rappels </a:t>
                </a:r>
              </a:p>
              <a:p>
                <a:pPr marL="342900" indent="-342900" algn="l">
                  <a:buFont typeface="Arial" panose="020B0604020202020204" pitchFamily="34" charset="0"/>
                  <a:buChar char="•"/>
                </a:pPr>
                <a:r>
                  <a:rPr lang="fr-FR" b="1" dirty="0">
                    <a:solidFill>
                      <a:srgbClr val="FF0000"/>
                    </a:solidFill>
                  </a:rPr>
                  <a:t>Expérience aléatoire </a:t>
                </a:r>
              </a:p>
              <a:p>
                <a:pPr algn="l"/>
                <a:r>
                  <a:rPr lang="fr-FR" dirty="0"/>
                  <a:t>Une expérience aléatoire (e. a) est toute expérience dont le résultat est régi par le hasard.</a:t>
                </a:r>
              </a:p>
              <a:p>
                <a:pPr algn="l"/>
                <a:endParaRPr lang="fr-FR" dirty="0"/>
              </a:p>
              <a:p>
                <a:pPr algn="l"/>
                <a:r>
                  <a:rPr lang="fr-FR" b="1" dirty="0"/>
                  <a:t>Exemple: </a:t>
                </a:r>
                <a:r>
                  <a:rPr lang="fr-FR" dirty="0"/>
                  <a:t>Le jet d’une pièce de monnaie et l’observation de la face supérieure est une expérience aléatoire qui conduit à deux résultats possible: Fasse (F) ou Pile (P).</a:t>
                </a:r>
              </a:p>
              <a:p>
                <a:pPr algn="l"/>
                <a:endParaRPr lang="fr-FR" dirty="0"/>
              </a:p>
              <a:p>
                <a:pPr marL="342900" indent="-342900" algn="l">
                  <a:buFont typeface="Arial" panose="020B0604020202020204" pitchFamily="34" charset="0"/>
                  <a:buChar char="•"/>
                </a:pPr>
                <a:r>
                  <a:rPr lang="fr-FR" dirty="0"/>
                  <a:t>L’ensemble de tous les résultats possibles d’une e. a. est appelé ensemble fondamental et on le note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Ω</m:t>
                    </m:r>
                  </m:oMath>
                </a14:m>
                <a:endParaRPr lang="fr-FR" dirty="0"/>
              </a:p>
              <a:p>
                <a:pPr algn="l"/>
                <a:endParaRPr lang="fr-FR" dirty="0"/>
              </a:p>
              <a:p>
                <a:pPr algn="l"/>
                <a:endParaRPr lang="fr-FR" b="1" dirty="0"/>
              </a:p>
              <a:p>
                <a:pPr algn="l"/>
                <a:endParaRPr lang="fr-FR" b="1" dirty="0"/>
              </a:p>
            </p:txBody>
          </p:sp>
        </mc:Choice>
        <mc:Fallback xmlns="">
          <p:sp>
            <p:nvSpPr>
              <p:cNvPr id="3" name="Sous-titr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524000" y="520995"/>
                <a:ext cx="9144000" cy="5596470"/>
              </a:xfrm>
              <a:blipFill>
                <a:blip r:embed="rId2"/>
                <a:stretch>
                  <a:fillRect l="-1000" t="-152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676979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553792"/>
                <a:ext cx="10515600" cy="5623171"/>
              </a:xfrm>
            </p:spPr>
            <p:txBody>
              <a:bodyPr>
                <a:normAutofit/>
              </a:bodyPr>
              <a:lstStyle/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dirty="0"/>
                  <a:t>Alors pour un événement A quelconque de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Ω</m:t>
                    </m:r>
                  </m:oMath>
                </a14:m>
                <a:r>
                  <a:rPr lang="fr-FR" sz="2400" dirty="0"/>
                  <a:t>: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fr-F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fr-FR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m:rPr>
                              <m:brk m:alnAt="23"/>
                            </m:rP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fr-FR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2400" b="0" i="1" smtClean="0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fr-FR" sz="24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type m:val="lin"/>
                                  <m:ctrlPr>
                                    <a:rPr lang="fr-FR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fr-FR" sz="2400" b="0" i="1" smtClean="0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fr-FR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fr-FR" sz="2400" b="0" i="1" smtClean="0"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e>
                                    <m:sub>
                                      <m:r>
                                        <a:rPr lang="fr-FR" sz="2400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</m:nary>
                    </m:oMath>
                  </m:oMathPara>
                </a14:m>
                <a:endParaRPr lang="fr-FR" sz="2400" b="0" dirty="0"/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b="1" dirty="0">
                    <a:solidFill>
                      <a:srgbClr val="FF0000"/>
                    </a:solidFill>
                  </a:rPr>
                  <a:t>Théorème de Bayes</a:t>
                </a:r>
                <a:r>
                  <a:rPr lang="fr-FR" sz="2400" b="1" dirty="0"/>
                  <a:t> 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dirty="0"/>
                  <a:t>Soit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fr-FR" sz="2400" i="1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fr-F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fr-FR" sz="2400" i="1">
                        <a:latin typeface="Cambria Math" panose="02040503050406030204" pitchFamily="18" charset="0"/>
                      </a:rPr>
                      <m:t>,…</m:t>
                    </m:r>
                    <m:sSub>
                      <m:sSubPr>
                        <m:ctrlPr>
                          <a:rPr lang="fr-F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fr-FR" sz="2400" dirty="0"/>
                  <a:t> un système complet d’évènements  de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Ω</m:t>
                    </m:r>
                    <m:r>
                      <a:rPr lang="fr-FR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sz="2400" dirty="0"/>
                  <a:t>Et quel que soit l’évènement A tel que </a:t>
                </a:r>
                <a14:m>
                  <m:oMath xmlns:m="http://schemas.openxmlformats.org/officeDocument/2006/math"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fr-FR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≠0</m:t>
                    </m:r>
                  </m:oMath>
                </a14:m>
                <a:r>
                  <a:rPr lang="fr-FR" sz="2400" dirty="0"/>
                  <a:t>, alors: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fr-FR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lin"/>
                              <m:ctrlPr>
                                <a:rPr lang="fr-FR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fr-FR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2400" i="1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fr-FR" sz="24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den>
                          </m:f>
                        </m:e>
                      </m:d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2400" i="1"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fr-FR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fr-FR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2400" i="1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fr-FR" sz="24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  <m:r>
                            <a:rPr lang="fr-FR" sz="2400" i="1"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fr-FR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type m:val="lin"/>
                                  <m:ctrlPr>
                                    <a:rPr lang="fr-FR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fr-FR" sz="2400" i="1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fr-FR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fr-FR" sz="2400" i="1"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e>
                                    <m:sub>
                                      <m:r>
                                        <a:rPr lang="fr-FR" sz="2400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num>
                        <m:den>
                          <m:r>
                            <a:rPr lang="fr-FR" sz="2400" i="1"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fr-FR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</m:d>
                        </m:den>
                      </m:f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2400" i="1"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fr-FR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fr-FR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2400" i="1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fr-FR" sz="24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  <m:r>
                            <a:rPr lang="fr-FR" sz="2400" i="1"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fr-FR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type m:val="lin"/>
                                  <m:ctrlPr>
                                    <a:rPr lang="fr-FR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fr-FR" sz="2400" i="1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fr-FR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fr-FR" sz="2400" i="1"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e>
                                    <m:sub>
                                      <m:r>
                                        <a:rPr lang="fr-FR" sz="2400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num>
                        <m:den>
                          <m:nary>
                            <m:naryPr>
                              <m:chr m:val="∑"/>
                              <m:ctrlPr>
                                <a:rPr lang="fr-FR" sz="2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fr-FR" sz="24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m:rPr>
                                  <m:brk m:alnAt="23"/>
                                </m:rPr>
                                <a:rPr lang="fr-FR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  <m:d>
                                <m:dPr>
                                  <m:ctrlPr>
                                    <a:rPr lang="fr-FR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fr-FR" sz="24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fr-FR" sz="2400" i="1"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e>
                                    <m:sub>
                                      <m:r>
                                        <a:rPr lang="fr-FR" sz="2400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  <m:d>
                                <m:dPr>
                                  <m:ctrlPr>
                                    <a:rPr lang="fr-FR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type m:val="lin"/>
                                      <m:ctrlPr>
                                        <a:rPr lang="fr-FR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fr-FR" sz="2400" i="1">
                                          <a:latin typeface="Cambria Math" panose="02040503050406030204" pitchFamily="18" charset="0"/>
                                        </a:rPr>
                                        <m:t>𝐴</m:t>
                                      </m:r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fr-FR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fr-FR" sz="2400" i="1">
                                              <a:latin typeface="Cambria Math" panose="02040503050406030204" pitchFamily="18" charset="0"/>
                                            </a:rPr>
                                            <m:t>𝐸</m:t>
                                          </m:r>
                                        </m:e>
                                        <m:sub>
                                          <m:r>
                                            <a:rPr lang="fr-FR" sz="2400" b="0" i="1" smtClean="0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</m:den>
                                  </m:f>
                                </m:e>
                              </m:d>
                            </m:e>
                          </m:nary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553792"/>
                <a:ext cx="10515600" cy="5623171"/>
              </a:xfrm>
              <a:blipFill>
                <a:blip r:embed="rId2"/>
                <a:stretch>
                  <a:fillRect l="-92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380441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605307"/>
                <a:ext cx="10515600" cy="5571656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fr-FR" sz="2400" b="1" dirty="0">
                    <a:solidFill>
                      <a:srgbClr val="FF0000"/>
                    </a:solidFill>
                  </a:rPr>
                  <a:t>1.2.Vocabulaire de base et définition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dirty="0"/>
                  <a:t>Un </a:t>
                </a:r>
                <a:r>
                  <a:rPr lang="fr-FR" b="1" dirty="0"/>
                  <a:t>événement</a:t>
                </a:r>
                <a:r>
                  <a:rPr lang="fr-FR" dirty="0"/>
                  <a:t> de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Ω</m:t>
                    </m:r>
                  </m:oMath>
                </a14:m>
                <a:r>
                  <a:rPr lang="fr-FR" dirty="0"/>
                  <a:t> est un sous ensemble de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Ω</m:t>
                    </m:r>
                  </m:oMath>
                </a14:m>
                <a:r>
                  <a:rPr lang="fr-FR" dirty="0"/>
                  <a:t>.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b="1" u="sng" dirty="0"/>
                  <a:t>Exemples: 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dirty="0"/>
                  <a:t>Lorsqu’on jette un dé à six faces numérotées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Ω</m:t>
                    </m:r>
                    <m:r>
                      <a:rPr lang="fr-F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fr-F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1, 2, 3, 4, 5, 6</m:t>
                        </m:r>
                      </m:e>
                    </m:d>
                    <m:r>
                      <a:rPr lang="fr-F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</m:oMath>
                </a14:m>
                <a:endParaRPr lang="fr-FR" dirty="0"/>
              </a:p>
              <a:p>
                <a:pPr marL="0" indent="0">
                  <a:buNone/>
                </a:pPr>
                <a:r>
                  <a:rPr lang="fr-FR" dirty="0"/>
                  <a:t>L’événement A: « avoir le chiffre 2 », est un évènement élémentaire  A={2}</a:t>
                </a:r>
              </a:p>
              <a:p>
                <a:pPr marL="0" indent="0">
                  <a:buNone/>
                </a:pPr>
                <a:r>
                  <a:rPr lang="fr-FR" dirty="0"/>
                  <a:t>L’événement B:  « avoir un chiffre pair » est un évènement composé 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={2, 4, 6}⊂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fr-FR" dirty="0"/>
              </a:p>
              <a:p>
                <a:pPr marL="0" indent="0">
                  <a:buNone/>
                </a:pPr>
                <a:endParaRPr lang="fr-FR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605307"/>
                <a:ext cx="10515600" cy="5571656"/>
              </a:xfrm>
              <a:blipFill>
                <a:blip r:embed="rId2"/>
                <a:stretch>
                  <a:fillRect l="-1217" t="-153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81288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476518"/>
                <a:ext cx="10515600" cy="5700445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fr-FR" sz="2400" b="1" dirty="0">
                    <a:solidFill>
                      <a:srgbClr val="FF0000"/>
                    </a:solidFill>
                  </a:rPr>
                  <a:t>1.3. Relations et opérations entre les événements</a:t>
                </a:r>
              </a:p>
              <a:p>
                <a:pPr>
                  <a:buFontTx/>
                  <a:buChar char="-"/>
                </a:pPr>
                <a:r>
                  <a:rPr lang="fr-FR" sz="2400" b="1" dirty="0"/>
                  <a:t>Événement particuliers</a:t>
                </a:r>
                <a:endParaRPr lang="fr-FR" sz="240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fr-FR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</m:oMath>
                </a14:m>
                <a:r>
                  <a:rPr lang="fr-FR" sz="2400" dirty="0"/>
                  <a:t> = événement impossible: il correspond à tous les cas qui ne peuvent pas se produire à l’issue de l’expérience considéré</a:t>
                </a:r>
              </a:p>
              <a:p>
                <a:pPr marL="0" indent="0">
                  <a:buNone/>
                </a:pPr>
                <a:endParaRPr lang="fr-FR" sz="2400" dirty="0"/>
              </a:p>
              <a:p>
                <a:pPr marL="0" indent="0">
                  <a:buNone/>
                </a:pPr>
                <a:r>
                  <a:rPr lang="fr-FR" sz="2400" dirty="0">
                    <a:solidFill>
                      <a:srgbClr val="00B050"/>
                    </a:solidFill>
                  </a:rPr>
                  <a:t>-</a:t>
                </a:r>
                <a:r>
                  <a:rPr lang="fr-FR" sz="2400" b="1" u="sng" dirty="0">
                    <a:solidFill>
                      <a:srgbClr val="00B050"/>
                    </a:solidFill>
                  </a:rPr>
                  <a:t>l’inclusion</a:t>
                </a:r>
                <a:r>
                  <a:rPr lang="fr-FR" sz="2400" dirty="0">
                    <a:solidFill>
                      <a:srgbClr val="00B050"/>
                    </a:solidFill>
                  </a:rPr>
                  <a:t> </a:t>
                </a:r>
                <a:r>
                  <a:rPr lang="fr-FR" sz="2400" dirty="0"/>
                  <a:t>: soit les deux événement A et B. la relation </a:t>
                </a:r>
                <a14:m>
                  <m:oMath xmlns:m="http://schemas.openxmlformats.org/officeDocument/2006/math"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⊂</m:t>
                    </m:r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fr-FR" sz="2400" dirty="0"/>
                  <a:t> signifie que la réalisation de B implique celle de A </a:t>
                </a:r>
              </a:p>
              <a:p>
                <a:pPr marL="0" indent="0">
                  <a:buNone/>
                </a:pPr>
                <a:r>
                  <a:rPr lang="fr-FR" b="1" dirty="0"/>
                  <a:t>Exemple: </a:t>
                </a:r>
                <a:r>
                  <a:rPr lang="fr-FR" dirty="0"/>
                  <a:t>Dans l’exemple précédent </a:t>
                </a:r>
                <a14:m>
                  <m:oMath xmlns:m="http://schemas.openxmlformats.org/officeDocument/2006/math">
                    <m:r>
                      <a:rPr lang="fr-FR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fr-FR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fr-FR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  <m:r>
                      <a:rPr lang="fr-F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⊂</m:t>
                    </m:r>
                    <m:r>
                      <a:rPr lang="fr-F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  <m:r>
                      <a:rPr lang="fr-F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fr-F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2, 4, 6</m:t>
                        </m:r>
                      </m:e>
                    </m:d>
                  </m:oMath>
                </a14:m>
                <a:endParaRPr lang="fr-FR" b="1" dirty="0"/>
              </a:p>
              <a:p>
                <a:pPr marL="0" indent="0">
                  <a:buNone/>
                </a:pPr>
                <a:r>
                  <a:rPr lang="fr-FR" dirty="0"/>
                  <a:t>Si A est réalisé alors B est réalisé.</a:t>
                </a:r>
              </a:p>
              <a:p>
                <a:pPr marL="0" indent="0">
                  <a:buNone/>
                </a:pPr>
                <a:endParaRPr lang="fr-FR" dirty="0"/>
              </a:p>
              <a:p>
                <a:pPr marL="0" indent="0">
                  <a:buNone/>
                </a:pPr>
                <a:endParaRPr lang="fr-FR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476518"/>
                <a:ext cx="10515600" cy="5700445"/>
              </a:xfrm>
              <a:blipFill>
                <a:blip r:embed="rId2"/>
                <a:stretch>
                  <a:fillRect l="-1217" t="-149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7786" y="4278135"/>
            <a:ext cx="4962525" cy="1933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8706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825321" y="592428"/>
                <a:ext cx="10515600" cy="5558777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fr-FR" sz="2400" b="1" u="sng" dirty="0">
                    <a:solidFill>
                      <a:srgbClr val="00B050"/>
                    </a:solidFill>
                  </a:rPr>
                  <a:t>La réunion </a:t>
                </a:r>
                <a:r>
                  <a:rPr lang="fr-FR" sz="2400" dirty="0"/>
                  <a:t>: soit deux événements A et B. On définit l’événement « A union B » noté </a:t>
                </a:r>
                <a14:m>
                  <m:oMath xmlns:m="http://schemas.openxmlformats.org/officeDocument/2006/math"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</m:t>
                    </m:r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fr-FR" sz="2400" dirty="0"/>
                  <a:t> par: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∪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𝑟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é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𝑎𝑙𝑖𝑠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é ⇔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𝑟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é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𝑎𝑙𝑖𝑠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é 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𝑜𝑢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𝑟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é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𝑎𝑙𝑖𝑠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é </m:t>
                      </m:r>
                    </m:oMath>
                  </m:oMathPara>
                </a14:m>
                <a:endParaRPr lang="fr-FR" sz="24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𝑠𝑖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⊂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∪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  <m:r>
                        <a:rPr lang="fr-FR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fr-FR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A</m:t>
                      </m:r>
                    </m:oMath>
                  </m:oMathPara>
                </a14:m>
                <a:endParaRPr lang="fr-FR" sz="2400" dirty="0"/>
              </a:p>
              <a:p>
                <a:pPr marL="0" indent="0">
                  <a:buNone/>
                </a:pPr>
                <a:r>
                  <a:rPr lang="fr-FR" sz="2400" b="1" u="sng" dirty="0">
                    <a:solidFill>
                      <a:srgbClr val="00B050"/>
                    </a:solidFill>
                  </a:rPr>
                  <a:t>Intersection:</a:t>
                </a:r>
                <a:r>
                  <a:rPr lang="fr-FR" sz="2400" dirty="0"/>
                  <a:t> soit deux événements A et B. on définit l’événement « A intersection B » noté </a:t>
                </a:r>
                <a14:m>
                  <m:oMath xmlns:m="http://schemas.openxmlformats.org/officeDocument/2006/math"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fr-FR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</m:t>
                    </m:r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fr-FR" sz="2400" dirty="0"/>
                  <a:t> par: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fr-FR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∩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𝑟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é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𝑎𝑙𝑖𝑠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é ⇔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𝑟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é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𝑎𝑙𝑖𝑠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é 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𝑒𝑡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𝑟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é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𝑎𝑙𝑖𝑠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é </m:t>
                      </m:r>
                    </m:oMath>
                  </m:oMathPara>
                </a14:m>
                <a:endParaRPr lang="fr-FR" sz="24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𝑠𝑖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⊂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fr-FR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∩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  <m:r>
                        <a:rPr lang="fr-FR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fr-FR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B</m:t>
                      </m:r>
                    </m:oMath>
                  </m:oMathPara>
                </a14:m>
                <a:endParaRPr lang="fr-FR" sz="2400" dirty="0"/>
              </a:p>
              <a:p>
                <a:pPr marL="0" indent="0">
                  <a:buNone/>
                </a:pPr>
                <a:endParaRPr lang="fr-FR" dirty="0"/>
              </a:p>
              <a:p>
                <a:pPr marL="0" indent="0">
                  <a:buNone/>
                </a:pPr>
                <a:endParaRPr lang="fr-FR" dirty="0"/>
              </a:p>
              <a:p>
                <a:pPr marL="0" indent="0">
                  <a:buNone/>
                </a:pPr>
                <a:r>
                  <a:rPr lang="fr-FR" dirty="0"/>
                  <a:t> </a:t>
                </a:r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25321" y="592428"/>
                <a:ext cx="10515600" cy="5558777"/>
              </a:xfrm>
              <a:blipFill>
                <a:blip r:embed="rId2"/>
                <a:stretch>
                  <a:fillRect l="-870" t="-153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3437" y="4004121"/>
            <a:ext cx="2905125" cy="1657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92134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502276"/>
                <a:ext cx="10515600" cy="5674687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fr-FR" sz="2400" b="1" u="sng" dirty="0">
                    <a:solidFill>
                      <a:srgbClr val="00B050"/>
                    </a:solidFill>
                  </a:rPr>
                  <a:t>L’incompatibilité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dirty="0"/>
                  <a:t>Deux événements A et b sont incompatibles s’ils vérifient </a:t>
                </a:r>
                <a14:m>
                  <m:oMath xmlns:m="http://schemas.openxmlformats.org/officeDocument/2006/math"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fr-FR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</m:t>
                    </m:r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  <m:r>
                      <a:rPr lang="fr-FR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</m:oMath>
                </a14:m>
                <a:r>
                  <a:rPr lang="fr-FR" sz="2400" dirty="0"/>
                  <a:t> 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dirty="0"/>
                  <a:t>Ils ne peuvent pas se réaliser simultanément 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dirty="0"/>
                  <a:t>Si on a 3 événements A, B et C, on dit qu’ils s’excluent mutuellement si 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fr-FR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∩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  <m:r>
                        <a:rPr lang="fr-FR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∅</m:t>
                      </m:r>
                      <m:r>
                        <a:rPr lang="fr-FR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fr-FR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∩</m:t>
                      </m:r>
                      <m:r>
                        <m:rPr>
                          <m:sty m:val="p"/>
                        </m:rPr>
                        <a:rPr lang="fr-FR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C</m:t>
                      </m:r>
                      <m:r>
                        <a:rPr lang="fr-FR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∅</m:t>
                      </m:r>
                      <m:r>
                        <a:rPr lang="fr-FR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𝐶</m:t>
                      </m:r>
                      <m:r>
                        <a:rPr lang="fr-FR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∩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  <m:r>
                        <a:rPr lang="fr-FR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∅</m:t>
                      </m:r>
                    </m:oMath>
                  </m:oMathPara>
                </a14:m>
                <a:endParaRPr lang="fr-FR" sz="2400" dirty="0"/>
              </a:p>
              <a:p>
                <a:pPr marL="0" indent="0">
                  <a:buNone/>
                </a:pPr>
                <a:endParaRPr lang="fr-FR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502276"/>
                <a:ext cx="10515600" cy="5674687"/>
              </a:xfrm>
              <a:blipFill rotWithShape="0">
                <a:blip r:embed="rId2"/>
                <a:stretch>
                  <a:fillRect l="-928" t="-150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9125" y="4063552"/>
            <a:ext cx="3333750" cy="140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08988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605307"/>
                <a:ext cx="10515600" cy="5571656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fr-FR" sz="2400" b="1" u="sng" dirty="0">
                    <a:solidFill>
                      <a:srgbClr val="00B050"/>
                    </a:solidFill>
                  </a:rPr>
                  <a:t>La complémentarité</a:t>
                </a:r>
              </a:p>
              <a:p>
                <a:pPr marL="0" indent="0">
                  <a:buNone/>
                </a:pPr>
                <a:r>
                  <a:rPr lang="fr-FR" sz="2400" dirty="0"/>
                  <a:t>On appelle complémentaire de A l’ évènement contraire de A noté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fr-FR" sz="24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acc>
                  </m:oMath>
                </a14:m>
                <a:r>
                  <a:rPr lang="fr-FR" sz="2400" dirty="0"/>
                  <a:t> vérifiant  </a:t>
                </a:r>
                <a14:m>
                  <m:oMath xmlns:m="http://schemas.openxmlformats.org/officeDocument/2006/math"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</m:t>
                    </m:r>
                    <m:acc>
                      <m:accPr>
                        <m:chr m:val="̅"/>
                        <m:ctrlP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</m:e>
                    </m:acc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=   </m:t>
                    </m:r>
                    <m:r>
                      <m:rPr>
                        <m:sty m:val="p"/>
                      </m:rPr>
                      <a:rPr lang="el-G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Ω</m:t>
                    </m:r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𝑒𝑡</m:t>
                    </m:r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fr-FR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</m:t>
                    </m:r>
                    <m:acc>
                      <m:accPr>
                        <m:chr m:val="̅"/>
                        <m:ctrlP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</m:e>
                    </m:acc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fr-FR" sz="2400" dirty="0"/>
              </a:p>
              <a:p>
                <a:pPr marL="0" indent="0">
                  <a:buNone/>
                </a:pPr>
                <a:endParaRPr lang="fr-FR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605307"/>
                <a:ext cx="10515600" cy="5571656"/>
              </a:xfrm>
              <a:blipFill rotWithShape="0">
                <a:blip r:embed="rId2"/>
                <a:stretch>
                  <a:fillRect l="-928" t="-153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56090" y="2498500"/>
            <a:ext cx="3865810" cy="1616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75293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656823"/>
                <a:ext cx="10515600" cy="552014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fr-FR" sz="2400" b="1" u="sng" dirty="0">
                    <a:solidFill>
                      <a:srgbClr val="00B050"/>
                    </a:solidFill>
                  </a:rPr>
                  <a:t>Propriètès diverses 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̿"/>
                          <m:ctrlPr>
                            <a:rPr lang="fr-FR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acc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fr-FR" sz="2400" dirty="0"/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∪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  <m:r>
                        <a:rPr lang="fr-FR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fr-FR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B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∪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𝐶𝑢𝑚𝑚𝑢𝑡𝑎𝑡𝑖𝑣𝑒</m:t>
                          </m:r>
                        </m:e>
                      </m:d>
                    </m:oMath>
                  </m:oMathPara>
                </a14:m>
                <a:endParaRPr lang="fr-FR" sz="2400" b="0" dirty="0">
                  <a:ea typeface="Cambria Math" panose="02040503050406030204" pitchFamily="18" charset="0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fr-F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sz="2400" i="1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fr-F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∪</m:t>
                          </m:r>
                          <m:r>
                            <a:rPr lang="fr-F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fr-FR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∪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𝐶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fr-FR" sz="2400" i="1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fr-FR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∪</m:t>
                      </m:r>
                      <m:d>
                        <m:dPr>
                          <m:ctrlP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  <m:r>
                            <a:rPr lang="fr-FR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∪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e>
                      </m:d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(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𝐴𝑠𝑠𝑜𝑐𝑖𝑎𝑡𝑖𝑣𝑒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FR" sz="2400" b="0" dirty="0">
                  <a:ea typeface="Cambria Math" panose="02040503050406030204" pitchFamily="18" charset="0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i="1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fr-FR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∪</m:t>
                      </m:r>
                      <m:d>
                        <m:dPr>
                          <m:ctrlP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  <m:r>
                            <a:rPr lang="fr-FR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∩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e>
                      </m:d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∪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∩</m:t>
                      </m:r>
                      <m:d>
                        <m:dPr>
                          <m:ctrlP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∪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e>
                      </m:d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(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𝐷𝑖𝑠𝑡𝑟𝑖𝑏𝑢𝑡𝑖𝑣𝑒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FR" sz="2400" dirty="0"/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r>
                        <a:rPr lang="fr-FR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∩</m:t>
                      </m:r>
                      <m:r>
                        <a:rPr lang="fr-FR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  <m:r>
                        <a:rPr lang="fr-FR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fr-FR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B</m:t>
                      </m:r>
                      <m:r>
                        <a:rPr lang="fr-FR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∩</m:t>
                      </m:r>
                      <m:r>
                        <a:rPr lang="fr-FR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fr-F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𝐶𝑢𝑚𝑚𝑢𝑡𝑎𝑡𝑖𝑣𝑒</m:t>
                          </m:r>
                        </m:e>
                      </m:d>
                    </m:oMath>
                  </m:oMathPara>
                </a14:m>
                <a:endParaRPr lang="fr-FR" sz="2400" dirty="0">
                  <a:ea typeface="Cambria Math" panose="02040503050406030204" pitchFamily="18" charset="0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fr-FR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sz="2400" i="1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fr-F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∩</m:t>
                          </m:r>
                          <m:r>
                            <a:rPr lang="fr-F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fr-FR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∩</m:t>
                      </m:r>
                      <m:r>
                        <a:rPr lang="fr-FR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𝐶</m:t>
                      </m:r>
                      <m:r>
                        <a:rPr lang="fr-FR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fr-FR" sz="2400" i="1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fr-FR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∩</m:t>
                      </m:r>
                      <m:d>
                        <m:dPr>
                          <m:ctrlPr>
                            <a:rPr lang="fr-F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  <m:r>
                            <a:rPr lang="fr-FR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∩</m:t>
                          </m:r>
                          <m:r>
                            <a:rPr lang="fr-F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e>
                      </m:d>
                      <m:r>
                        <a:rPr lang="fr-FR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(</m:t>
                      </m:r>
                      <m:r>
                        <a:rPr lang="fr-FR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𝐴𝑠𝑠𝑜𝑐𝑖𝑎𝑡𝑖𝑣𝑒</m:t>
                      </m:r>
                      <m:r>
                        <a:rPr lang="fr-FR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FR" sz="2400" dirty="0">
                  <a:ea typeface="Cambria Math" panose="02040503050406030204" pitchFamily="18" charset="0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i="1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fr-FR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∩</m:t>
                      </m:r>
                      <m:d>
                        <m:dPr>
                          <m:ctrlPr>
                            <a:rPr lang="fr-F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  <m:r>
                            <a:rPr lang="fr-FR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∪</m:t>
                          </m:r>
                          <m:r>
                            <a:rPr lang="fr-F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e>
                      </m:d>
                      <m:r>
                        <a:rPr lang="fr-FR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fr-F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  <m:r>
                            <a:rPr lang="fr-FR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∩</m:t>
                          </m:r>
                          <m:r>
                            <a:rPr lang="fr-F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fr-FR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⋃</m:t>
                      </m:r>
                      <m:d>
                        <m:dPr>
                          <m:ctrlPr>
                            <a:rPr lang="fr-F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  <m:r>
                            <a:rPr lang="fr-FR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∩</m:t>
                          </m:r>
                          <m:r>
                            <a:rPr lang="fr-F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e>
                      </m:d>
                      <m:r>
                        <a:rPr lang="fr-FR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fr-F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𝐷𝑖𝑠𝑡𝑟𝑖𝑏𝑢𝑡𝑖𝑣𝑒</m:t>
                          </m:r>
                        </m:e>
                      </m:d>
                    </m:oMath>
                  </m:oMathPara>
                </a14:m>
                <a:endParaRPr lang="fr-FR" sz="2400" dirty="0">
                  <a:ea typeface="Cambria Math" panose="02040503050406030204" pitchFamily="18" charset="0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fr-FR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∪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</m:acc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fr-FR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acc>
                      <m:r>
                        <a:rPr lang="fr-FR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∩</m:t>
                      </m:r>
                      <m:acc>
                        <m:accPr>
                          <m:chr m:val="̅"/>
                          <m:ctrlPr>
                            <a:rPr lang="fr-FR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</m:acc>
                    </m:oMath>
                  </m:oMathPara>
                </a14:m>
                <a:endParaRPr lang="fr-FR" sz="2400" dirty="0"/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fr-FR" sz="24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fr-FR" sz="2400" i="1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fr-FR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∩</m:t>
                          </m:r>
                          <m:r>
                            <a:rPr lang="fr-F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</m:acc>
                      <m:r>
                        <a:rPr lang="fr-FR" sz="2400" i="1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fr-FR" sz="24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fr-FR" sz="2400" i="1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acc>
                      <m:r>
                        <a:rPr lang="fr-FR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∪</m:t>
                      </m:r>
                      <m:acc>
                        <m:accPr>
                          <m:chr m:val="̅"/>
                          <m:ctrlPr>
                            <a:rPr lang="fr-F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fr-F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</m:acc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656823"/>
                <a:ext cx="10515600" cy="5520140"/>
              </a:xfrm>
              <a:blipFill rotWithShape="0">
                <a:blip r:embed="rId2"/>
                <a:stretch>
                  <a:fillRect l="-928" t="-154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215446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93193" y="516867"/>
            <a:ext cx="7675809" cy="4505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533381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688</TotalTime>
  <Words>1251</Words>
  <Application>Microsoft Office PowerPoint</Application>
  <PresentationFormat>Grand écran</PresentationFormat>
  <Paragraphs>127</Paragraphs>
  <Slides>20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7" baseType="lpstr">
      <vt:lpstr>Algerian</vt:lpstr>
      <vt:lpstr>Arial</vt:lpstr>
      <vt:lpstr>Calibri</vt:lpstr>
      <vt:lpstr>Calibri Light</vt:lpstr>
      <vt:lpstr>Cambria Math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4. Probabilités Conditionnelles et Indépendance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CtrlSoft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Chapitre 4: le calcul des probabilités</dc:title>
  <dc:creator>lenovo</dc:creator>
  <cp:lastModifiedBy>pc</cp:lastModifiedBy>
  <cp:revision>75</cp:revision>
  <dcterms:created xsi:type="dcterms:W3CDTF">2023-05-22T14:16:52Z</dcterms:created>
  <dcterms:modified xsi:type="dcterms:W3CDTF">2025-03-12T12:10:41Z</dcterms:modified>
</cp:coreProperties>
</file>