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283" r:id="rId3"/>
    <p:sldId id="285" r:id="rId4"/>
    <p:sldId id="271" r:id="rId5"/>
    <p:sldId id="284" r:id="rId6"/>
    <p:sldId id="289" r:id="rId7"/>
    <p:sldId id="303" r:id="rId8"/>
    <p:sldId id="290" r:id="rId9"/>
    <p:sldId id="292" r:id="rId10"/>
    <p:sldId id="291" r:id="rId11"/>
    <p:sldId id="294" r:id="rId12"/>
    <p:sldId id="295" r:id="rId13"/>
    <p:sldId id="296" r:id="rId14"/>
    <p:sldId id="297" r:id="rId15"/>
    <p:sldId id="299" r:id="rId16"/>
    <p:sldId id="301" r:id="rId17"/>
    <p:sldId id="287" r:id="rId18"/>
    <p:sldId id="293" r:id="rId19"/>
    <p:sldId id="302" r:id="rId20"/>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ienvenue" id="{E75E278A-FF0E-49A4-B170-79828D63BBAD}">
          <p14:sldIdLst>
            <p14:sldId id="256"/>
            <p14:sldId id="283"/>
            <p14:sldId id="285"/>
          </p14:sldIdLst>
        </p14:section>
        <p14:section name="Création, morphose, annotation, collaboration, recherche" id="{B9B51309-D148-4332-87C2-07BE32FBCA3B}">
          <p14:sldIdLst>
            <p14:sldId id="271"/>
            <p14:sldId id="284"/>
            <p14:sldId id="289"/>
            <p14:sldId id="303"/>
            <p14:sldId id="290"/>
            <p14:sldId id="292"/>
            <p14:sldId id="291"/>
            <p14:sldId id="294"/>
            <p14:sldId id="295"/>
            <p14:sldId id="296"/>
            <p14:sldId id="297"/>
            <p14:sldId id="299"/>
            <p14:sldId id="301"/>
            <p14:sldId id="287"/>
            <p14:sldId id="293"/>
          </p14:sldIdLst>
        </p14:section>
        <p14:section name="En savoir plus" id="{2CC34DB2-6590-42C0-AD4B-A04C6060184E}">
          <p14:sldIdLst>
            <p14:sldId id="30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496" autoAdjust="0"/>
  </p:normalViewPr>
  <p:slideViewPr>
    <p:cSldViewPr snapToGrid="0">
      <p:cViewPr varScale="1">
        <p:scale>
          <a:sx n="71" d="100"/>
          <a:sy n="71" d="100"/>
        </p:scale>
        <p:origin x="41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1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A10B748-EA40-4668-98E8-E24129A8E968}" type="datetime1">
              <a:rPr lang="fr-FR" smtClean="0"/>
              <a:t>24/04/2025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fr-FR" smtClean="0"/>
              <a:t>‹N°›</a:t>
            </a:fld>
            <a:endParaRPr lang="fr-FR"/>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0F4E9AA-8B68-4026-826F-95F859DBBF5A}" type="datetime1">
              <a:rPr lang="fr-FR" noProof="0" smtClean="0"/>
              <a:t>24/04/2025</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fr-FR" noProof="0" smtClean="0"/>
              <a:t>‹N°›</a:t>
            </a:fld>
            <a:endParaRPr lang="fr-FR"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DF61EA0F-A667-4B49-8422-0062BC55E249}" type="slidenum">
              <a:rPr lang="fr-FR" smtClean="0"/>
              <a:t>1</a:t>
            </a:fld>
            <a:endParaRPr lang="fr-FR"/>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afin de provoquer une réponse adaptée et coordonnée, basées sur 2 propriétés principales : excitabilité et conductibilité</a:t>
            </a:r>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2</a:t>
            </a:fld>
            <a:endParaRPr lang="fr-FR" noProof="0"/>
          </a:p>
        </p:txBody>
      </p:sp>
    </p:spTree>
    <p:extLst>
      <p:ext uri="{BB962C8B-B14F-4D97-AF65-F5344CB8AC3E}">
        <p14:creationId xmlns:p14="http://schemas.microsoft.com/office/powerpoint/2010/main" val="3160257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smtClean="0"/>
              <a:t>4</a:t>
            </a:fld>
            <a:endParaRPr lang="fr-FR"/>
          </a:p>
        </p:txBody>
      </p:sp>
    </p:spTree>
    <p:extLst>
      <p:ext uri="{BB962C8B-B14F-4D97-AF65-F5344CB8AC3E}">
        <p14:creationId xmlns:p14="http://schemas.microsoft.com/office/powerpoint/2010/main" val="44736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12</a:t>
            </a:fld>
            <a:endParaRPr lang="fr-FR" noProof="0"/>
          </a:p>
        </p:txBody>
      </p:sp>
    </p:spTree>
    <p:extLst>
      <p:ext uri="{BB962C8B-B14F-4D97-AF65-F5344CB8AC3E}">
        <p14:creationId xmlns:p14="http://schemas.microsoft.com/office/powerpoint/2010/main" val="661217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800" noProof="0"/>
          </a:p>
        </p:txBody>
      </p:sp>
      <p:sp>
        <p:nvSpPr>
          <p:cNvPr id="2" name="Titre 1"/>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fr-FR" sz="1800" noProof="0"/>
          </a:p>
        </p:txBody>
      </p:sp>
      <p:cxnSp>
        <p:nvCxnSpPr>
          <p:cNvPr id="12" name="Connecteur droit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re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fr-FR" noProof="0"/>
              <a:t>Modifiez le style du titre</a:t>
            </a:r>
          </a:p>
        </p:txBody>
      </p:sp>
      <p:sp>
        <p:nvSpPr>
          <p:cNvPr id="3" name="Espace réservé du contenu 2"/>
          <p:cNvSpPr>
            <a:spLocks noGrp="1"/>
          </p:cNvSpPr>
          <p:nvPr>
            <p:ph sz="quarter" idx="10" hasCustomPrompt="1"/>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fr-FR" noProof="0"/>
              <a:t>Modifiez les styles du texte</a:t>
            </a:r>
          </a:p>
          <a:p>
            <a:pPr marL="0" lvl="1" indent="0" rtl="0">
              <a:lnSpc>
                <a:spcPct val="150000"/>
              </a:lnSpc>
              <a:spcBef>
                <a:spcPts val="1000"/>
              </a:spcBef>
              <a:spcAft>
                <a:spcPts val="1200"/>
              </a:spcAft>
              <a:buNone/>
            </a:pPr>
            <a:r>
              <a:rPr lang="fr-FR" noProof="0"/>
              <a:t>Deuxième niveau</a:t>
            </a:r>
          </a:p>
          <a:p>
            <a:pPr marL="0" lvl="2" indent="0" rtl="0">
              <a:lnSpc>
                <a:spcPct val="150000"/>
              </a:lnSpc>
              <a:spcBef>
                <a:spcPts val="1000"/>
              </a:spcBef>
              <a:spcAft>
                <a:spcPts val="1200"/>
              </a:spcAft>
              <a:buNone/>
            </a:pPr>
            <a:r>
              <a:rPr lang="fr-FR" noProof="0"/>
              <a:t>Troisième niveau</a:t>
            </a:r>
          </a:p>
          <a:p>
            <a:pPr marL="0" lvl="3" indent="0" rtl="0">
              <a:lnSpc>
                <a:spcPct val="150000"/>
              </a:lnSpc>
              <a:spcBef>
                <a:spcPts val="1000"/>
              </a:spcBef>
              <a:spcAft>
                <a:spcPts val="1200"/>
              </a:spcAft>
              <a:buNone/>
            </a:pPr>
            <a:r>
              <a:rPr lang="fr-FR" noProof="0"/>
              <a:t>Quatrième niveau</a:t>
            </a:r>
          </a:p>
          <a:p>
            <a:pPr marL="0" lvl="4" indent="0" rtl="0">
              <a:lnSpc>
                <a:spcPct val="150000"/>
              </a:lnSpc>
              <a:spcBef>
                <a:spcPts val="1000"/>
              </a:spcBef>
              <a:spcAft>
                <a:spcPts val="1200"/>
              </a:spcAft>
              <a:buNone/>
            </a:pPr>
            <a:r>
              <a:rPr lang="fr-FR" noProof="0"/>
              <a:t>Cinquième niveau</a:t>
            </a:r>
          </a:p>
        </p:txBody>
      </p:sp>
      <p:sp>
        <p:nvSpPr>
          <p:cNvPr id="6" name="Espace réservé de la date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ED73AFFA-A6F2-4B06-B935-9E8D85E79903}" type="datetime1">
              <a:rPr lang="fr-FR" noProof="0" smtClean="0"/>
              <a:t>24/04/2025</a:t>
            </a:fld>
            <a:endParaRPr lang="fr-FR" noProof="0"/>
          </a:p>
        </p:txBody>
      </p:sp>
      <p:sp>
        <p:nvSpPr>
          <p:cNvPr id="7" name="Espace réservé du pied de page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fr-FR" noProof="0"/>
          </a:p>
        </p:txBody>
      </p:sp>
      <p:sp>
        <p:nvSpPr>
          <p:cNvPr id="8" name="Espace réservé du numéro de diapositive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fr-FR" noProof="0" smtClean="0"/>
              <a:pPr/>
              <a:t>‹N°›</a:t>
            </a:fld>
            <a:endParaRPr lang="fr-FR"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800" noProof="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800" noProof="0"/>
          </a:p>
        </p:txBody>
      </p:sp>
      <p:sp>
        <p:nvSpPr>
          <p:cNvPr id="2" name="Titre 1"/>
          <p:cNvSpPr>
            <a:spLocks noGrp="1"/>
          </p:cNvSpPr>
          <p:nvPr>
            <p:ph type="title"/>
          </p:nvPr>
        </p:nvSpPr>
        <p:spPr>
          <a:xfrm>
            <a:off x="521208" y="1536192"/>
            <a:ext cx="6876288" cy="640080"/>
          </a:xfrm>
        </p:spPr>
        <p:txBody>
          <a:bodyPr rtlCol="0">
            <a:normAutofit/>
          </a:bodyPr>
          <a:lstStyle>
            <a:lvl1pPr>
              <a:defRPr sz="3600">
                <a:solidFill>
                  <a:schemeClr val="bg1"/>
                </a:solidFill>
              </a:defRPr>
            </a:lvl1pPr>
          </a:lstStyle>
          <a:p>
            <a:pPr rtl="0"/>
            <a:r>
              <a:rPr lang="fr-FR" noProof="0"/>
              <a:t>Modifiez le style du titre</a:t>
            </a:r>
          </a:p>
        </p:txBody>
      </p:sp>
      <p:sp>
        <p:nvSpPr>
          <p:cNvPr id="7" name="Espace réservé du contenu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fr-FR" noProof="0"/>
              <a:t>Modifiez les styles du texte</a:t>
            </a:r>
          </a:p>
          <a:p>
            <a:pPr marL="0" lvl="1" indent="0" rtl="0">
              <a:lnSpc>
                <a:spcPct val="150000"/>
              </a:lnSpc>
              <a:spcBef>
                <a:spcPts val="1000"/>
              </a:spcBef>
              <a:spcAft>
                <a:spcPts val="1200"/>
              </a:spcAft>
              <a:buNone/>
            </a:pPr>
            <a:r>
              <a:rPr lang="fr-FR" noProof="0"/>
              <a:t>Deuxième niveau</a:t>
            </a:r>
          </a:p>
          <a:p>
            <a:pPr marL="0" lvl="2" indent="0" rtl="0">
              <a:lnSpc>
                <a:spcPct val="150000"/>
              </a:lnSpc>
              <a:spcBef>
                <a:spcPts val="1000"/>
              </a:spcBef>
              <a:spcAft>
                <a:spcPts val="1200"/>
              </a:spcAft>
              <a:buNone/>
            </a:pPr>
            <a:r>
              <a:rPr lang="fr-FR" noProof="0"/>
              <a:t>Troisième niveau</a:t>
            </a:r>
          </a:p>
          <a:p>
            <a:pPr marL="0" lvl="3" indent="0" rtl="0">
              <a:lnSpc>
                <a:spcPct val="150000"/>
              </a:lnSpc>
              <a:spcBef>
                <a:spcPts val="1000"/>
              </a:spcBef>
              <a:spcAft>
                <a:spcPts val="1200"/>
              </a:spcAft>
              <a:buNone/>
            </a:pPr>
            <a:r>
              <a:rPr lang="fr-FR" noProof="0"/>
              <a:t>Quatrième niveau</a:t>
            </a:r>
          </a:p>
          <a:p>
            <a:pPr marL="0" lvl="4" indent="0" rtl="0">
              <a:lnSpc>
                <a:spcPct val="150000"/>
              </a:lnSpc>
              <a:spcBef>
                <a:spcPts val="1000"/>
              </a:spcBef>
              <a:spcAft>
                <a:spcPts val="1200"/>
              </a:spcAft>
              <a:buNone/>
            </a:pPr>
            <a:r>
              <a:rPr lang="fr-FR" noProof="0"/>
              <a:t>Cinquième niveau</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fr-FR" sz="1800" noProof="0"/>
          </a:p>
        </p:txBody>
      </p:sp>
      <p:sp>
        <p:nvSpPr>
          <p:cNvPr id="2" name="Espace réservé du titre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fr-FR" noProof="0"/>
              <a:t>Modifiez le style du titre</a:t>
            </a:r>
          </a:p>
        </p:txBody>
      </p:sp>
      <p:sp>
        <p:nvSpPr>
          <p:cNvPr id="3" name="Espace réservé du texte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61B589D6-0A3B-49A2-A2F1-A1288C62EC4C}" type="datetime1">
              <a:rPr lang="fr-FR" noProof="0" smtClean="0"/>
              <a:t>24/04/2025</a:t>
            </a:fld>
            <a:endParaRPr lang="fr-FR" noProof="0"/>
          </a:p>
        </p:txBody>
      </p:sp>
      <p:sp>
        <p:nvSpPr>
          <p:cNvPr id="5" name="Espace réservé du pied de page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fr-FR" noProof="0"/>
          </a:p>
        </p:txBody>
      </p:sp>
      <p:sp>
        <p:nvSpPr>
          <p:cNvPr id="6" name="Espace réservé du numéro de diapositive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fr-FR" noProof="0" smtClean="0"/>
              <a:pPr/>
              <a:t>‹N°›</a:t>
            </a:fld>
            <a:endParaRPr lang="fr-FR" noProof="0"/>
          </a:p>
        </p:txBody>
      </p:sp>
      <p:cxnSp>
        <p:nvCxnSpPr>
          <p:cNvPr id="8" name="Connecteur droit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38200" y="1164324"/>
            <a:ext cx="10515600" cy="2387600"/>
          </a:xfrm>
        </p:spPr>
        <p:txBody>
          <a:bodyPr rtlCol="0" anchor="ctr" anchorCtr="0">
            <a:normAutofit/>
          </a:bodyPr>
          <a:lstStyle/>
          <a:p>
            <a:pPr rtl="0"/>
            <a:r>
              <a:rPr lang="fr-FR" sz="5400" b="1" dirty="0">
                <a:solidFill>
                  <a:schemeClr val="bg1"/>
                </a:solidFill>
              </a:rPr>
              <a:t>La moelle épinière </a:t>
            </a:r>
          </a:p>
        </p:txBody>
      </p:sp>
      <p:sp>
        <p:nvSpPr>
          <p:cNvPr id="3" name="Sous-titre 2"/>
          <p:cNvSpPr>
            <a:spLocks noGrp="1"/>
          </p:cNvSpPr>
          <p:nvPr>
            <p:ph type="subTitle" idx="4294967295"/>
          </p:nvPr>
        </p:nvSpPr>
        <p:spPr>
          <a:xfrm>
            <a:off x="855619" y="2933105"/>
            <a:ext cx="10384809" cy="1137793"/>
          </a:xfrm>
        </p:spPr>
        <p:txBody>
          <a:bodyPr rtlCol="0">
            <a:noAutofit/>
          </a:bodyPr>
          <a:lstStyle/>
          <a:p>
            <a:pPr marL="0" indent="0" rtl="0">
              <a:lnSpc>
                <a:spcPct val="100000"/>
              </a:lnSpc>
              <a:spcBef>
                <a:spcPts val="0"/>
              </a:spcBef>
              <a:spcAft>
                <a:spcPts val="0"/>
              </a:spcAft>
              <a:buNone/>
            </a:pPr>
            <a:r>
              <a:rPr lang="fr-FR" sz="1800" b="1" dirty="0">
                <a:solidFill>
                  <a:schemeClr val="bg1"/>
                </a:solidFill>
                <a:latin typeface="+mj-lt"/>
              </a:rPr>
              <a:t>Dr H.YENOUCHI </a:t>
            </a:r>
          </a:p>
          <a:p>
            <a:pPr marL="0" indent="0" rtl="0">
              <a:lnSpc>
                <a:spcPct val="100000"/>
              </a:lnSpc>
              <a:spcBef>
                <a:spcPts val="0"/>
              </a:spcBef>
              <a:spcAft>
                <a:spcPts val="0"/>
              </a:spcAft>
              <a:buNone/>
            </a:pPr>
            <a:r>
              <a:rPr lang="fr-FR" sz="1800" b="1" dirty="0">
                <a:solidFill>
                  <a:schemeClr val="bg1"/>
                </a:solidFill>
                <a:latin typeface="+mj-lt"/>
              </a:rPr>
              <a:t>SERVICE D’ANATOMIE ET CYTOLOGIE PATHOLOGIQUE</a:t>
            </a:r>
          </a:p>
          <a:p>
            <a:pPr marL="0" indent="0" rtl="0">
              <a:lnSpc>
                <a:spcPct val="100000"/>
              </a:lnSpc>
              <a:spcBef>
                <a:spcPts val="0"/>
              </a:spcBef>
              <a:spcAft>
                <a:spcPts val="0"/>
              </a:spcAft>
              <a:buNone/>
            </a:pPr>
            <a:r>
              <a:rPr lang="fr-FR" sz="1800" b="1" dirty="0">
                <a:solidFill>
                  <a:schemeClr val="bg1"/>
                </a:solidFill>
                <a:latin typeface="+mj-lt"/>
              </a:rPr>
              <a:t>CHU DE BEJAIA </a:t>
            </a:r>
          </a:p>
        </p:txBody>
      </p:sp>
      <p:pic>
        <p:nvPicPr>
          <p:cNvPr id="4" name="Image 3" descr="Icône du programme PowerPoint"/>
          <p:cNvPicPr>
            <a:picLocks noChangeAspect="1"/>
          </p:cNvPicPr>
          <p:nvPr/>
        </p:nvPicPr>
        <p:blipFill>
          <a:blip r:embed="rId3"/>
          <a:srcRect/>
          <a:stretch/>
        </p:blipFill>
        <p:spPr bwMode="invGray">
          <a:xfrm>
            <a:off x="670216" y="5193062"/>
            <a:ext cx="822960" cy="82296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4875095-5702-DEF1-64AA-836A549F8663}"/>
              </a:ext>
            </a:extLst>
          </p:cNvPr>
          <p:cNvSpPr>
            <a:spLocks noGrp="1"/>
          </p:cNvSpPr>
          <p:nvPr>
            <p:ph type="title"/>
          </p:nvPr>
        </p:nvSpPr>
        <p:spPr/>
        <p:txBody>
          <a:bodyPr/>
          <a:lstStyle/>
          <a:p>
            <a:r>
              <a:rPr lang="fr-FR" dirty="0"/>
              <a:t>3.ORGANISATION GENERALE (4)</a:t>
            </a:r>
          </a:p>
        </p:txBody>
      </p:sp>
      <p:sp>
        <p:nvSpPr>
          <p:cNvPr id="3" name="Espace réservé du contenu 2">
            <a:extLst>
              <a:ext uri="{FF2B5EF4-FFF2-40B4-BE49-F238E27FC236}">
                <a16:creationId xmlns:a16="http://schemas.microsoft.com/office/drawing/2014/main" xmlns="" id="{7ED90D3F-0080-9621-0262-AE0DE6962C26}"/>
              </a:ext>
            </a:extLst>
          </p:cNvPr>
          <p:cNvSpPr>
            <a:spLocks noGrp="1"/>
          </p:cNvSpPr>
          <p:nvPr>
            <p:ph sz="quarter" idx="10"/>
          </p:nvPr>
        </p:nvSpPr>
        <p:spPr>
          <a:xfrm>
            <a:off x="706763" y="1567639"/>
            <a:ext cx="8459538" cy="5457630"/>
          </a:xfrm>
        </p:spPr>
        <p:txBody>
          <a:bodyPr>
            <a:normAutofit/>
          </a:bodyPr>
          <a:lstStyle/>
          <a:p>
            <a:pPr>
              <a:lnSpc>
                <a:spcPct val="100000"/>
              </a:lnSpc>
              <a:spcBef>
                <a:spcPts val="0"/>
              </a:spcBef>
              <a:spcAft>
                <a:spcPts val="0"/>
              </a:spcAft>
            </a:pPr>
            <a:r>
              <a:rPr lang="fr-FR" sz="1800" b="1" dirty="0"/>
              <a:t>3-3-Les racines rachidiennes:</a:t>
            </a:r>
          </a:p>
          <a:p>
            <a:pPr>
              <a:lnSpc>
                <a:spcPct val="100000"/>
              </a:lnSpc>
              <a:spcBef>
                <a:spcPts val="0"/>
              </a:spcBef>
              <a:spcAft>
                <a:spcPts val="0"/>
              </a:spcAft>
            </a:pPr>
            <a:r>
              <a:rPr lang="fr-FR" sz="1800" dirty="0"/>
              <a:t>Deux types: antérieurs ou ventrale et post ou dorsales.</a:t>
            </a:r>
          </a:p>
          <a:p>
            <a:pPr>
              <a:lnSpc>
                <a:spcPct val="100000"/>
              </a:lnSpc>
              <a:spcBef>
                <a:spcPts val="0"/>
              </a:spcBef>
              <a:spcAft>
                <a:spcPts val="0"/>
              </a:spcAft>
            </a:pPr>
            <a:endParaRPr lang="fr-FR" sz="1800" dirty="0"/>
          </a:p>
          <a:p>
            <a:pPr marL="285750" indent="-285750">
              <a:lnSpc>
                <a:spcPct val="100000"/>
              </a:lnSpc>
              <a:spcBef>
                <a:spcPts val="0"/>
              </a:spcBef>
              <a:spcAft>
                <a:spcPts val="0"/>
              </a:spcAft>
              <a:buFont typeface="Arial" panose="020B0604020202020204" pitchFamily="34" charset="0"/>
              <a:buChar char="•"/>
            </a:pPr>
            <a:r>
              <a:rPr lang="fr-FR" sz="1800" dirty="0"/>
              <a:t>Racines antérieures : on trouve trois sortes de fibres : </a:t>
            </a:r>
          </a:p>
          <a:p>
            <a:pPr>
              <a:lnSpc>
                <a:spcPct val="100000"/>
              </a:lnSpc>
              <a:spcBef>
                <a:spcPts val="0"/>
              </a:spcBef>
              <a:spcAft>
                <a:spcPts val="0"/>
              </a:spcAft>
            </a:pPr>
            <a:r>
              <a:rPr lang="fr-FR" sz="1800" dirty="0"/>
              <a:t> Fibres myélinisées épaisse , fibres myélinisées moyenne et des fibres myélinisées très minces</a:t>
            </a:r>
          </a:p>
          <a:p>
            <a:pPr>
              <a:lnSpc>
                <a:spcPct val="100000"/>
              </a:lnSpc>
              <a:spcBef>
                <a:spcPts val="0"/>
              </a:spcBef>
              <a:spcAft>
                <a:spcPts val="0"/>
              </a:spcAft>
            </a:pPr>
            <a:endParaRPr lang="fr-FR" sz="1800" dirty="0"/>
          </a:p>
          <a:p>
            <a:pPr marL="285750" indent="-285750">
              <a:lnSpc>
                <a:spcPct val="100000"/>
              </a:lnSpc>
              <a:spcBef>
                <a:spcPts val="0"/>
              </a:spcBef>
              <a:spcAft>
                <a:spcPts val="0"/>
              </a:spcAft>
              <a:buFont typeface="Arial" panose="020B0604020202020204" pitchFamily="34" charset="0"/>
              <a:buChar char="•"/>
            </a:pPr>
            <a:r>
              <a:rPr lang="fr-FR" sz="1800" dirty="0"/>
              <a:t>Racines postérieures : </a:t>
            </a:r>
          </a:p>
          <a:p>
            <a:pPr>
              <a:lnSpc>
                <a:spcPct val="100000"/>
              </a:lnSpc>
              <a:spcBef>
                <a:spcPts val="0"/>
              </a:spcBef>
              <a:spcAft>
                <a:spcPts val="0"/>
              </a:spcAft>
            </a:pPr>
            <a:r>
              <a:rPr lang="fr-FR" sz="1800" dirty="0"/>
              <a:t> Fibres myélinisées d’épaisseur variable et des fibres amyéliniques très fines. </a:t>
            </a:r>
          </a:p>
          <a:p>
            <a:pPr>
              <a:lnSpc>
                <a:spcPct val="100000"/>
              </a:lnSpc>
              <a:spcBef>
                <a:spcPts val="0"/>
              </a:spcBef>
              <a:spcAft>
                <a:spcPts val="0"/>
              </a:spcAft>
            </a:pPr>
            <a:endParaRPr lang="fr-FR" sz="1800" dirty="0"/>
          </a:p>
          <a:p>
            <a:pPr>
              <a:lnSpc>
                <a:spcPct val="100000"/>
              </a:lnSpc>
              <a:spcBef>
                <a:spcPts val="0"/>
              </a:spcBef>
              <a:spcAft>
                <a:spcPts val="0"/>
              </a:spcAft>
            </a:pPr>
            <a:r>
              <a:rPr lang="fr-FR" sz="1800" dirty="0"/>
              <a:t> La réunion des 2 types le nerf mixte rachidien</a:t>
            </a:r>
          </a:p>
          <a:p>
            <a:pPr>
              <a:lnSpc>
                <a:spcPct val="100000"/>
              </a:lnSpc>
              <a:spcBef>
                <a:spcPts val="0"/>
              </a:spcBef>
              <a:spcAft>
                <a:spcPts val="0"/>
              </a:spcAft>
            </a:pPr>
            <a:endParaRPr lang="fr-FR" sz="1800" dirty="0"/>
          </a:p>
          <a:p>
            <a:pPr>
              <a:lnSpc>
                <a:spcPct val="100000"/>
              </a:lnSpc>
              <a:spcBef>
                <a:spcPts val="0"/>
              </a:spcBef>
              <a:spcAft>
                <a:spcPts val="0"/>
              </a:spcAft>
            </a:pPr>
            <a:r>
              <a:rPr lang="fr-FR" sz="1800" dirty="0"/>
              <a:t>Ces racines sont au nombre de 31 paires: 8 cervicales, 12 dorsales, 5 lombaires, 5 sacrées, et 1 coccygienne.</a:t>
            </a:r>
          </a:p>
          <a:p>
            <a:pPr>
              <a:lnSpc>
                <a:spcPct val="100000"/>
              </a:lnSpc>
              <a:spcBef>
                <a:spcPts val="0"/>
              </a:spcBef>
              <a:spcAft>
                <a:spcPts val="0"/>
              </a:spcAft>
            </a:pPr>
            <a:endParaRPr lang="fr-FR" sz="1600" dirty="0"/>
          </a:p>
        </p:txBody>
      </p:sp>
    </p:spTree>
    <p:extLst>
      <p:ext uri="{BB962C8B-B14F-4D97-AF65-F5344CB8AC3E}">
        <p14:creationId xmlns:p14="http://schemas.microsoft.com/office/powerpoint/2010/main" val="2419565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653020E-BC0C-7C38-24B7-B62234B9CD15}"/>
              </a:ext>
            </a:extLst>
          </p:cNvPr>
          <p:cNvSpPr>
            <a:spLocks noGrp="1"/>
          </p:cNvSpPr>
          <p:nvPr>
            <p:ph type="title"/>
          </p:nvPr>
        </p:nvSpPr>
        <p:spPr>
          <a:xfrm>
            <a:off x="539496" y="804672"/>
            <a:ext cx="8589339" cy="640080"/>
          </a:xfrm>
        </p:spPr>
        <p:txBody>
          <a:bodyPr>
            <a:noAutofit/>
          </a:bodyPr>
          <a:lstStyle/>
          <a:p>
            <a:r>
              <a:rPr lang="fr-FR" dirty="0"/>
              <a:t>4.LES NEURONES (1) </a:t>
            </a:r>
            <a:br>
              <a:rPr lang="fr-FR" dirty="0"/>
            </a:br>
            <a:endParaRPr lang="fr-FR" dirty="0"/>
          </a:p>
        </p:txBody>
      </p:sp>
      <p:sp>
        <p:nvSpPr>
          <p:cNvPr id="3" name="Espace réservé du contenu 2">
            <a:extLst>
              <a:ext uri="{FF2B5EF4-FFF2-40B4-BE49-F238E27FC236}">
                <a16:creationId xmlns:a16="http://schemas.microsoft.com/office/drawing/2014/main" xmlns="" id="{13269535-B34C-F484-7922-F988F901798B}"/>
              </a:ext>
            </a:extLst>
          </p:cNvPr>
          <p:cNvSpPr>
            <a:spLocks noGrp="1"/>
          </p:cNvSpPr>
          <p:nvPr>
            <p:ph sz="quarter" idx="10"/>
          </p:nvPr>
        </p:nvSpPr>
        <p:spPr>
          <a:xfrm>
            <a:off x="539495" y="1435607"/>
            <a:ext cx="10826844" cy="4779997"/>
          </a:xfrm>
        </p:spPr>
        <p:txBody>
          <a:bodyPr>
            <a:normAutofit/>
          </a:bodyPr>
          <a:lstStyle/>
          <a:p>
            <a:r>
              <a:rPr lang="fr-FR" dirty="0"/>
              <a:t>La substance grise de la moelle épinière contient 02 types de neurones :</a:t>
            </a:r>
          </a:p>
          <a:p>
            <a:r>
              <a:rPr lang="fr-FR" b="1" dirty="0"/>
              <a:t>A/Les neurones dont les axones quittent la moelle épinière </a:t>
            </a:r>
            <a:r>
              <a:rPr lang="fr-FR" dirty="0"/>
              <a:t>: au nombre de 02 :</a:t>
            </a:r>
          </a:p>
          <a:p>
            <a:r>
              <a:rPr lang="fr-FR" dirty="0"/>
              <a:t>1/Motoneurones de la corne antérieure.</a:t>
            </a:r>
          </a:p>
          <a:p>
            <a:r>
              <a:rPr lang="fr-FR" dirty="0"/>
              <a:t>2/Neurones de la corne latérale.</a:t>
            </a:r>
          </a:p>
          <a:p>
            <a:r>
              <a:rPr lang="fr-FR" dirty="0"/>
              <a:t>B/</a:t>
            </a:r>
            <a:r>
              <a:rPr lang="fr-FR" b="1" dirty="0"/>
              <a:t>Les neurones dont les axones ne quittent pas le névraxe</a:t>
            </a:r>
            <a:r>
              <a:rPr lang="fr-FR" dirty="0"/>
              <a:t> : au nombre de 02 :</a:t>
            </a:r>
          </a:p>
          <a:p>
            <a:r>
              <a:rPr lang="fr-FR" dirty="0"/>
              <a:t>1/Axones qui quittent la substance grise : c’est les cellules funiculaires.</a:t>
            </a:r>
          </a:p>
          <a:p>
            <a:r>
              <a:rPr lang="fr-FR" dirty="0"/>
              <a:t>2/Axones qui ne quittent pas la substance grise : c’est les neurones d’association.</a:t>
            </a:r>
          </a:p>
        </p:txBody>
      </p:sp>
    </p:spTree>
    <p:extLst>
      <p:ext uri="{BB962C8B-B14F-4D97-AF65-F5344CB8AC3E}">
        <p14:creationId xmlns:p14="http://schemas.microsoft.com/office/powerpoint/2010/main" val="1667237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7EDC1E8-6D41-0EF6-D2BE-5550BF056DAE}"/>
              </a:ext>
            </a:extLst>
          </p:cNvPr>
          <p:cNvSpPr>
            <a:spLocks noGrp="1"/>
          </p:cNvSpPr>
          <p:nvPr>
            <p:ph type="title"/>
          </p:nvPr>
        </p:nvSpPr>
        <p:spPr>
          <a:xfrm>
            <a:off x="521207" y="243068"/>
            <a:ext cx="6877119" cy="1284790"/>
          </a:xfrm>
        </p:spPr>
        <p:txBody>
          <a:bodyPr>
            <a:normAutofit/>
          </a:bodyPr>
          <a:lstStyle/>
          <a:p>
            <a:r>
              <a:rPr lang="fr-FR" dirty="0"/>
              <a:t>4.LES NEURONES (2) </a:t>
            </a:r>
            <a:br>
              <a:rPr lang="fr-FR" dirty="0"/>
            </a:br>
            <a:endParaRPr lang="fr-FR" dirty="0"/>
          </a:p>
        </p:txBody>
      </p:sp>
      <p:sp>
        <p:nvSpPr>
          <p:cNvPr id="3" name="Espace réservé du contenu 2">
            <a:extLst>
              <a:ext uri="{FF2B5EF4-FFF2-40B4-BE49-F238E27FC236}">
                <a16:creationId xmlns:a16="http://schemas.microsoft.com/office/drawing/2014/main" xmlns="" id="{E4F21930-5045-4A78-3C95-710D76D82C6D}"/>
              </a:ext>
            </a:extLst>
          </p:cNvPr>
          <p:cNvSpPr>
            <a:spLocks noGrp="1"/>
          </p:cNvSpPr>
          <p:nvPr>
            <p:ph sz="quarter" idx="10"/>
          </p:nvPr>
        </p:nvSpPr>
        <p:spPr>
          <a:xfrm>
            <a:off x="539494" y="1435607"/>
            <a:ext cx="6142307" cy="5179325"/>
          </a:xfrm>
        </p:spPr>
        <p:txBody>
          <a:bodyPr>
            <a:normAutofit/>
          </a:bodyPr>
          <a:lstStyle/>
          <a:p>
            <a:pPr>
              <a:spcBef>
                <a:spcPts val="0"/>
              </a:spcBef>
              <a:spcAft>
                <a:spcPts val="0"/>
              </a:spcAft>
            </a:pPr>
            <a:r>
              <a:rPr lang="fr-FR" sz="1600" b="1" dirty="0"/>
              <a:t>A/Les neurones dont les axones quittent le </a:t>
            </a:r>
            <a:r>
              <a:rPr lang="fr-FR" sz="1600" b="1" dirty="0" err="1"/>
              <a:t>nevraxe</a:t>
            </a:r>
            <a:r>
              <a:rPr lang="fr-FR" sz="1600" b="1" dirty="0"/>
              <a:t> :</a:t>
            </a:r>
          </a:p>
          <a:p>
            <a:pPr>
              <a:spcBef>
                <a:spcPts val="0"/>
              </a:spcBef>
              <a:spcAft>
                <a:spcPts val="0"/>
              </a:spcAft>
            </a:pPr>
            <a:r>
              <a:rPr lang="fr-FR" sz="1600" b="1" dirty="0"/>
              <a:t>1/Les motoneurones de la corne antérieure : </a:t>
            </a:r>
          </a:p>
          <a:p>
            <a:pPr>
              <a:spcBef>
                <a:spcPts val="0"/>
              </a:spcBef>
              <a:spcAft>
                <a:spcPts val="0"/>
              </a:spcAft>
            </a:pPr>
            <a:r>
              <a:rPr lang="fr-FR" sz="1600" dirty="0"/>
              <a:t>Ce sont des cellules multipolaires, de grande taille (40-100μ de diamètre).</a:t>
            </a:r>
          </a:p>
          <a:p>
            <a:pPr>
              <a:spcBef>
                <a:spcPts val="0"/>
              </a:spcBef>
              <a:spcAft>
                <a:spcPts val="0"/>
              </a:spcAft>
            </a:pPr>
            <a:r>
              <a:rPr lang="fr-FR" sz="1600" dirty="0"/>
              <a:t>Les corps cellulaires de ces neurones se trouvent au niveau de la corne antérieure de la moelle épinière, ce sont des neurones </a:t>
            </a:r>
            <a:r>
              <a:rPr lang="fr-FR" sz="1600" dirty="0" err="1"/>
              <a:t>somato</a:t>
            </a:r>
            <a:r>
              <a:rPr lang="fr-FR" sz="1600" dirty="0"/>
              <a:t>-moteurs. Leurs axones, longs et myélinisés, forment par leur groupement les racines antérieurs des nerfs rachidiens.</a:t>
            </a:r>
          </a:p>
          <a:p>
            <a:pPr>
              <a:spcBef>
                <a:spcPts val="0"/>
              </a:spcBef>
              <a:spcAft>
                <a:spcPts val="0"/>
              </a:spcAft>
            </a:pPr>
            <a:r>
              <a:rPr lang="fr-FR" sz="1600" dirty="0"/>
              <a:t> Selon la destinée de ces axones, on distingue :</a:t>
            </a:r>
          </a:p>
          <a:p>
            <a:pPr>
              <a:spcBef>
                <a:spcPts val="0"/>
              </a:spcBef>
              <a:spcAft>
                <a:spcPts val="0"/>
              </a:spcAft>
            </a:pPr>
            <a:r>
              <a:rPr lang="fr-FR" sz="1600" b="1" dirty="0"/>
              <a:t>- Les motoneurones alpha </a:t>
            </a:r>
            <a:r>
              <a:rPr lang="fr-FR" sz="1600" dirty="0"/>
              <a:t>: dont l’axone épais, est destiné aux fibres musculaires striées squelettiques (plaques motrices).</a:t>
            </a:r>
          </a:p>
          <a:p>
            <a:pPr>
              <a:spcBef>
                <a:spcPts val="0"/>
              </a:spcBef>
              <a:spcAft>
                <a:spcPts val="0"/>
              </a:spcAft>
            </a:pPr>
            <a:r>
              <a:rPr lang="fr-FR" sz="1600" b="1" dirty="0"/>
              <a:t>- Les motoneurones gamma </a:t>
            </a:r>
            <a:r>
              <a:rPr lang="fr-FR" sz="1600" dirty="0"/>
              <a:t>: dont l’axone mince, est destiné aux fibres des fuseaux neuromusculaires.</a:t>
            </a:r>
          </a:p>
        </p:txBody>
      </p:sp>
      <p:pic>
        <p:nvPicPr>
          <p:cNvPr id="9" name="Image 8">
            <a:extLst>
              <a:ext uri="{FF2B5EF4-FFF2-40B4-BE49-F238E27FC236}">
                <a16:creationId xmlns:a16="http://schemas.microsoft.com/office/drawing/2014/main" xmlns="" id="{1DA39004-420E-1D4A-F77B-96C21A164278}"/>
              </a:ext>
            </a:extLst>
          </p:cNvPr>
          <p:cNvPicPr>
            <a:picLocks noChangeAspect="1"/>
          </p:cNvPicPr>
          <p:nvPr/>
        </p:nvPicPr>
        <p:blipFill>
          <a:blip r:embed="rId3"/>
          <a:stretch>
            <a:fillRect/>
          </a:stretch>
        </p:blipFill>
        <p:spPr>
          <a:xfrm>
            <a:off x="6681802" y="1435608"/>
            <a:ext cx="5510198" cy="4224412"/>
          </a:xfrm>
          <a:prstGeom prst="rect">
            <a:avLst/>
          </a:prstGeom>
        </p:spPr>
      </p:pic>
    </p:spTree>
    <p:extLst>
      <p:ext uri="{BB962C8B-B14F-4D97-AF65-F5344CB8AC3E}">
        <p14:creationId xmlns:p14="http://schemas.microsoft.com/office/powerpoint/2010/main" val="1024664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B233CA8-C0E4-1F89-0D97-74EC44779394}"/>
              </a:ext>
            </a:extLst>
          </p:cNvPr>
          <p:cNvSpPr>
            <a:spLocks noGrp="1"/>
          </p:cNvSpPr>
          <p:nvPr>
            <p:ph type="title"/>
          </p:nvPr>
        </p:nvSpPr>
        <p:spPr>
          <a:xfrm>
            <a:off x="613804" y="254643"/>
            <a:ext cx="8090358" cy="1111679"/>
          </a:xfrm>
        </p:spPr>
        <p:txBody>
          <a:bodyPr>
            <a:normAutofit/>
          </a:bodyPr>
          <a:lstStyle/>
          <a:p>
            <a:r>
              <a:rPr kumimoji="0" lang="fr-FR" b="0" i="0" u="none" strike="noStrike" kern="1200" cap="none" spc="0" normalizeH="0" baseline="0" noProof="0" dirty="0">
                <a:ln>
                  <a:noFill/>
                </a:ln>
                <a:solidFill>
                  <a:srgbClr val="E7E6E6">
                    <a:lumMod val="25000"/>
                  </a:srgbClr>
                </a:solidFill>
                <a:effectLst/>
                <a:uLnTx/>
                <a:uFillTx/>
                <a:latin typeface="Segoe UI Light"/>
                <a:ea typeface="+mj-ea"/>
                <a:cs typeface="+mj-cs"/>
              </a:rPr>
              <a:t>4.LES NEURONES (3) </a:t>
            </a:r>
            <a:br>
              <a:rPr kumimoji="0" lang="fr-FR" b="0" i="0" u="none" strike="noStrike" kern="1200" cap="none" spc="0" normalizeH="0" baseline="0" noProof="0" dirty="0">
                <a:ln>
                  <a:noFill/>
                </a:ln>
                <a:solidFill>
                  <a:srgbClr val="E7E6E6">
                    <a:lumMod val="25000"/>
                  </a:srgbClr>
                </a:solidFill>
                <a:effectLst/>
                <a:uLnTx/>
                <a:uFillTx/>
                <a:latin typeface="Segoe UI Light"/>
                <a:ea typeface="+mj-ea"/>
                <a:cs typeface="+mj-cs"/>
              </a:rPr>
            </a:br>
            <a:endParaRPr lang="fr-FR" dirty="0"/>
          </a:p>
        </p:txBody>
      </p:sp>
      <p:sp>
        <p:nvSpPr>
          <p:cNvPr id="5" name="ZoneTexte 4">
            <a:extLst>
              <a:ext uri="{FF2B5EF4-FFF2-40B4-BE49-F238E27FC236}">
                <a16:creationId xmlns:a16="http://schemas.microsoft.com/office/drawing/2014/main" xmlns="" id="{E559F838-6387-61FB-389D-B7EBC50079DA}"/>
              </a:ext>
            </a:extLst>
          </p:cNvPr>
          <p:cNvSpPr txBox="1"/>
          <p:nvPr/>
        </p:nvSpPr>
        <p:spPr>
          <a:xfrm>
            <a:off x="463334" y="1320137"/>
            <a:ext cx="7948031" cy="4708981"/>
          </a:xfrm>
          <a:prstGeom prst="rect">
            <a:avLst/>
          </a:prstGeom>
          <a:noFill/>
        </p:spPr>
        <p:txBody>
          <a:bodyPr wrap="square">
            <a:spAutoFit/>
          </a:bodyPr>
          <a:lstStyle/>
          <a:p>
            <a:r>
              <a:rPr lang="fr-FR" sz="2000" b="1" dirty="0"/>
              <a:t>2/Les neurones de la corne latérale (les protoneurones végétatifs) </a:t>
            </a:r>
            <a:r>
              <a:rPr lang="fr-FR" sz="2000" dirty="0"/>
              <a:t>:</a:t>
            </a:r>
          </a:p>
          <a:p>
            <a:endParaRPr lang="fr-FR" sz="2000" dirty="0"/>
          </a:p>
          <a:p>
            <a:r>
              <a:rPr lang="fr-FR" sz="2000" dirty="0"/>
              <a:t>Cette cellule relie les centres végétatifs de la moelle aux ganglions végétatifs.</a:t>
            </a:r>
          </a:p>
          <a:p>
            <a:r>
              <a:rPr lang="fr-FR" sz="2000" dirty="0"/>
              <a:t>Taille moyenne (de 10-25 um dans la région intermédiaire à 45 um dans la corne latérale) ; forme ovalaire ou fusiforme, disposition en "banc de poissons" présente deux panaches dendritiques </a:t>
            </a:r>
            <a:r>
              <a:rPr lang="fr-FR" sz="2000" dirty="0" err="1"/>
              <a:t>opposito</a:t>
            </a:r>
            <a:r>
              <a:rPr lang="fr-FR" sz="2000" dirty="0"/>
              <a:t>-polaires ; son axone se détache de l'une de leurs faces latérales, se myélinise puis pénètre dans la racine antérieure et s'arrête dans un ganglion végétatif </a:t>
            </a:r>
            <a:r>
              <a:rPr lang="fr-FR" sz="2000" dirty="0" err="1"/>
              <a:t>latéro</a:t>
            </a:r>
            <a:r>
              <a:rPr lang="fr-FR" sz="2000" dirty="0"/>
              <a:t>- vertébral.</a:t>
            </a:r>
          </a:p>
          <a:p>
            <a:endParaRPr lang="fr-FR" sz="2000" dirty="0"/>
          </a:p>
          <a:p>
            <a:r>
              <a:rPr lang="fr-FR" sz="2000" dirty="0"/>
              <a:t>Ce sont des neurones </a:t>
            </a:r>
            <a:r>
              <a:rPr lang="fr-FR" sz="2000" dirty="0" err="1"/>
              <a:t>viscéro</a:t>
            </a:r>
            <a:r>
              <a:rPr lang="fr-FR" sz="2000" dirty="0"/>
              <a:t>-moteurs. </a:t>
            </a:r>
          </a:p>
          <a:p>
            <a:r>
              <a:rPr lang="fr-FR" sz="2000" dirty="0"/>
              <a:t>Leurs axones représentent les fibres pré- ganglionnaires du système nerveux végétatif.</a:t>
            </a:r>
          </a:p>
        </p:txBody>
      </p:sp>
      <p:pic>
        <p:nvPicPr>
          <p:cNvPr id="9" name="Image 8">
            <a:extLst>
              <a:ext uri="{FF2B5EF4-FFF2-40B4-BE49-F238E27FC236}">
                <a16:creationId xmlns:a16="http://schemas.microsoft.com/office/drawing/2014/main" xmlns="" id="{EE139486-08B0-72FD-9524-D38594080011}"/>
              </a:ext>
            </a:extLst>
          </p:cNvPr>
          <p:cNvPicPr>
            <a:picLocks noChangeAspect="1"/>
          </p:cNvPicPr>
          <p:nvPr/>
        </p:nvPicPr>
        <p:blipFill>
          <a:blip r:embed="rId2"/>
          <a:stretch>
            <a:fillRect/>
          </a:stretch>
        </p:blipFill>
        <p:spPr>
          <a:xfrm>
            <a:off x="8898674" y="1516397"/>
            <a:ext cx="2177488" cy="4651907"/>
          </a:xfrm>
          <a:prstGeom prst="rect">
            <a:avLst/>
          </a:prstGeom>
        </p:spPr>
      </p:pic>
    </p:spTree>
    <p:extLst>
      <p:ext uri="{BB962C8B-B14F-4D97-AF65-F5344CB8AC3E}">
        <p14:creationId xmlns:p14="http://schemas.microsoft.com/office/powerpoint/2010/main" val="480536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BEF62AA-5CE8-9959-747A-92FB65EFA597}"/>
              </a:ext>
            </a:extLst>
          </p:cNvPr>
          <p:cNvSpPr>
            <a:spLocks noGrp="1"/>
          </p:cNvSpPr>
          <p:nvPr>
            <p:ph type="title"/>
          </p:nvPr>
        </p:nvSpPr>
        <p:spPr/>
        <p:txBody>
          <a:bodyPr>
            <a:normAutofit fontScale="90000"/>
          </a:bodyPr>
          <a:lstStyle/>
          <a:p>
            <a:r>
              <a:rPr kumimoji="0" lang="fr-FR" b="0" i="0" u="none" strike="noStrike" kern="1200" cap="none" spc="0" normalizeH="0" baseline="0" noProof="0" dirty="0">
                <a:ln>
                  <a:noFill/>
                </a:ln>
                <a:solidFill>
                  <a:srgbClr val="E7E6E6">
                    <a:lumMod val="25000"/>
                  </a:srgbClr>
                </a:solidFill>
                <a:effectLst/>
                <a:uLnTx/>
                <a:uFillTx/>
                <a:latin typeface="Segoe UI Light"/>
                <a:ea typeface="+mj-ea"/>
                <a:cs typeface="+mj-cs"/>
              </a:rPr>
              <a:t>4.</a:t>
            </a:r>
            <a:r>
              <a:rPr kumimoji="0" lang="fr-FR" sz="3100" b="0" i="0" u="none" strike="noStrike" kern="1200" cap="none" spc="0" normalizeH="0" baseline="0" noProof="0" dirty="0">
                <a:ln>
                  <a:noFill/>
                </a:ln>
                <a:solidFill>
                  <a:srgbClr val="E7E6E6">
                    <a:lumMod val="25000"/>
                  </a:srgbClr>
                </a:solidFill>
                <a:effectLst/>
                <a:uLnTx/>
                <a:uFillTx/>
                <a:latin typeface="Segoe UI Light"/>
                <a:ea typeface="+mj-ea"/>
                <a:cs typeface="+mj-cs"/>
              </a:rPr>
              <a:t>LES NEURONES (4) </a:t>
            </a:r>
            <a:r>
              <a:rPr kumimoji="0" lang="fr-FR" b="0" i="0" u="none" strike="noStrike" kern="1200" cap="none" spc="0" normalizeH="0" baseline="0" noProof="0" dirty="0">
                <a:ln>
                  <a:noFill/>
                </a:ln>
                <a:solidFill>
                  <a:srgbClr val="E7E6E6">
                    <a:lumMod val="25000"/>
                  </a:srgbClr>
                </a:solidFill>
                <a:effectLst/>
                <a:uLnTx/>
                <a:uFillTx/>
                <a:latin typeface="Segoe UI Light"/>
                <a:ea typeface="+mj-ea"/>
                <a:cs typeface="+mj-cs"/>
              </a:rPr>
              <a:t/>
            </a:r>
            <a:br>
              <a:rPr kumimoji="0" lang="fr-FR" b="0" i="0" u="none" strike="noStrike" kern="1200" cap="none" spc="0" normalizeH="0" baseline="0" noProof="0" dirty="0">
                <a:ln>
                  <a:noFill/>
                </a:ln>
                <a:solidFill>
                  <a:srgbClr val="E7E6E6">
                    <a:lumMod val="25000"/>
                  </a:srgbClr>
                </a:solidFill>
                <a:effectLst/>
                <a:uLnTx/>
                <a:uFillTx/>
                <a:latin typeface="Segoe UI Light"/>
                <a:ea typeface="+mj-ea"/>
                <a:cs typeface="+mj-cs"/>
              </a:rPr>
            </a:br>
            <a:endParaRPr lang="fr-FR" dirty="0"/>
          </a:p>
        </p:txBody>
      </p:sp>
      <p:sp>
        <p:nvSpPr>
          <p:cNvPr id="5" name="ZoneTexte 4">
            <a:extLst>
              <a:ext uri="{FF2B5EF4-FFF2-40B4-BE49-F238E27FC236}">
                <a16:creationId xmlns:a16="http://schemas.microsoft.com/office/drawing/2014/main" xmlns="" id="{4CE17D56-A437-16B2-BE4B-B54D9368629F}"/>
              </a:ext>
            </a:extLst>
          </p:cNvPr>
          <p:cNvSpPr txBox="1"/>
          <p:nvPr/>
        </p:nvSpPr>
        <p:spPr>
          <a:xfrm>
            <a:off x="312233" y="1374933"/>
            <a:ext cx="10984657" cy="4616648"/>
          </a:xfrm>
          <a:prstGeom prst="rect">
            <a:avLst/>
          </a:prstGeom>
          <a:noFill/>
        </p:spPr>
        <p:txBody>
          <a:bodyPr wrap="square">
            <a:spAutoFit/>
          </a:bodyPr>
          <a:lstStyle/>
          <a:p>
            <a:r>
              <a:rPr lang="fr-FR" sz="2400" b="1" i="0" u="none" strike="noStrike" baseline="0" dirty="0">
                <a:solidFill>
                  <a:srgbClr val="000000"/>
                </a:solidFill>
                <a:latin typeface="Times New Roman" panose="02020603050405020304" pitchFamily="18" charset="0"/>
              </a:rPr>
              <a:t>B/Les neurones dont les axones ne quittent pas le névraxe : </a:t>
            </a:r>
            <a:endParaRPr lang="fr-FR" sz="2400" b="0" i="0" u="none" strike="noStrike" baseline="0" dirty="0">
              <a:solidFill>
                <a:srgbClr val="000000"/>
              </a:solidFill>
              <a:latin typeface="Times New Roman" panose="02020603050405020304" pitchFamily="18" charset="0"/>
            </a:endParaRPr>
          </a:p>
          <a:p>
            <a:pPr algn="l"/>
            <a:r>
              <a:rPr lang="fr-FR" sz="1800" b="1" i="0" u="none" strike="noStrike" baseline="0" dirty="0">
                <a:solidFill>
                  <a:srgbClr val="000000"/>
                </a:solidFill>
                <a:latin typeface="Times New Roman" panose="02020603050405020304" pitchFamily="18" charset="0"/>
              </a:rPr>
              <a:t>1/Les cellules funiculaires :</a:t>
            </a:r>
            <a:r>
              <a:rPr lang="fr-FR" dirty="0">
                <a:solidFill>
                  <a:srgbClr val="000000"/>
                </a:solidFill>
                <a:latin typeface="Calibri" panose="020F0502020204030204" pitchFamily="34" charset="0"/>
              </a:rPr>
              <a:t> </a:t>
            </a:r>
            <a:r>
              <a:rPr lang="fr-FR" sz="1800" b="0" i="0" u="none" strike="noStrike" baseline="0" dirty="0">
                <a:latin typeface="Calibri" panose="020F0502020204030204" pitchFamily="34" charset="0"/>
              </a:rPr>
              <a:t>leurs axones, longs ou courts, demeurant toujours à l’intérieur du névraxe, ils contribuent à la formation de certains faisceaux nerveux de la substance blanche tels que :</a:t>
            </a:r>
            <a:r>
              <a:rPr lang="fr-FR" sz="1800" b="1" i="0" u="none" strike="noStrike" baseline="0" dirty="0">
                <a:solidFill>
                  <a:srgbClr val="000000"/>
                </a:solidFill>
                <a:latin typeface="Times New Roman" panose="02020603050405020304" pitchFamily="18" charset="0"/>
              </a:rPr>
              <a:t> </a:t>
            </a:r>
            <a:r>
              <a:rPr lang="fr-FR" sz="1800" b="0" i="0" u="none" strike="noStrike" baseline="0" dirty="0">
                <a:solidFill>
                  <a:srgbClr val="000000"/>
                </a:solidFill>
                <a:latin typeface="Times New Roman" panose="02020603050405020304" pitchFamily="18" charset="0"/>
              </a:rPr>
              <a:t>-Le faisceau cérébelleux direct. (Les corps cellulaires des cellules funiculaires qui le composent sont situés </a:t>
            </a:r>
            <a:r>
              <a:rPr lang="fr-FR" sz="1800" b="1" i="0" u="none" strike="noStrike" baseline="0" dirty="0">
                <a:solidFill>
                  <a:srgbClr val="000000"/>
                </a:solidFill>
                <a:latin typeface="Times New Roman" panose="02020603050405020304" pitchFamily="18" charset="0"/>
              </a:rPr>
              <a:t>dans la colonne de Clarke</a:t>
            </a:r>
            <a:r>
              <a:rPr lang="fr-FR" sz="1800" b="0" i="0" u="none" strike="noStrike" baseline="0" dirty="0">
                <a:solidFill>
                  <a:srgbClr val="000000"/>
                </a:solidFill>
                <a:latin typeface="Times New Roman" panose="02020603050405020304" pitchFamily="18" charset="0"/>
              </a:rPr>
              <a:t>) </a:t>
            </a:r>
          </a:p>
          <a:p>
            <a:pPr marL="285750" indent="-285750">
              <a:buFontTx/>
              <a:buChar char="-"/>
            </a:pPr>
            <a:r>
              <a:rPr lang="fr-FR" sz="1800" b="0" i="0" u="none" strike="noStrike" baseline="0" dirty="0">
                <a:solidFill>
                  <a:srgbClr val="000000"/>
                </a:solidFill>
                <a:latin typeface="Times New Roman" panose="02020603050405020304" pitchFamily="18" charset="0"/>
              </a:rPr>
              <a:t>Le faisceau cérébelleux croisé. (Les corps cellulaires des cellules funiculaires qui le composent sont situés dans </a:t>
            </a:r>
            <a:r>
              <a:rPr lang="fr-FR" sz="1800" b="1" i="0" u="none" strike="noStrike" baseline="0" dirty="0">
                <a:solidFill>
                  <a:srgbClr val="000000"/>
                </a:solidFill>
                <a:latin typeface="Times New Roman" panose="02020603050405020304" pitchFamily="18" charset="0"/>
              </a:rPr>
              <a:t>le noyau propre de la corne postérieure) </a:t>
            </a:r>
          </a:p>
          <a:p>
            <a:endParaRPr lang="fr-FR" sz="1800" b="1" i="0" u="none" strike="noStrike" baseline="0" dirty="0">
              <a:solidFill>
                <a:srgbClr val="000000"/>
              </a:solidFill>
              <a:latin typeface="Times New Roman" panose="02020603050405020304" pitchFamily="18" charset="0"/>
            </a:endParaRPr>
          </a:p>
          <a:p>
            <a:r>
              <a:rPr lang="fr-FR" b="1" dirty="0">
                <a:solidFill>
                  <a:srgbClr val="000000"/>
                </a:solidFill>
                <a:latin typeface="Times New Roman" panose="02020603050405020304" pitchFamily="18" charset="0"/>
              </a:rPr>
              <a:t> </a:t>
            </a:r>
            <a:r>
              <a:rPr lang="fr-FR" sz="1800" b="1" i="0" u="none" strike="noStrike" baseline="0" dirty="0">
                <a:latin typeface="Calibri" panose="020F0502020204030204" pitchFamily="34" charset="0"/>
              </a:rPr>
              <a:t>2/Les neurones d’association </a:t>
            </a:r>
            <a:r>
              <a:rPr lang="fr-FR" sz="1800" b="0" i="0" u="none" strike="noStrike" baseline="0" dirty="0">
                <a:latin typeface="Calibri" panose="020F0502020204030204" pitchFamily="34" charset="0"/>
              </a:rPr>
              <a:t>: Appelés aussi cellules inter neuronales. Assurent les liaisons entre les cellules reparties dans les différents étages de la moelle Épinière. </a:t>
            </a:r>
          </a:p>
          <a:p>
            <a:r>
              <a:rPr lang="fr-FR" sz="1800" b="1" i="0" u="none" strike="noStrike" baseline="0" dirty="0">
                <a:solidFill>
                  <a:srgbClr val="000000"/>
                </a:solidFill>
                <a:latin typeface="Times New Roman" panose="02020603050405020304" pitchFamily="18" charset="0"/>
              </a:rPr>
              <a:t>-Les cellules de Golgi type II : </a:t>
            </a:r>
            <a:r>
              <a:rPr lang="fr-FR" sz="1800" b="0" i="0" u="none" strike="noStrike" baseline="0" dirty="0">
                <a:solidFill>
                  <a:srgbClr val="000000"/>
                </a:solidFill>
                <a:latin typeface="Times New Roman" panose="02020603050405020304" pitchFamily="18" charset="0"/>
              </a:rPr>
              <a:t>étoilées, de petite taille, situées dans la pointe de la corne postérieure, ont un axone amyélinique et court ; ce sont des neurones d’association homolatérale, hétérolatérale, mixte et intra-segmentaire </a:t>
            </a:r>
          </a:p>
          <a:p>
            <a:endParaRPr lang="fr-FR" sz="1800" b="0" i="0" u="none" strike="noStrike" baseline="0" dirty="0">
              <a:solidFill>
                <a:srgbClr val="000000"/>
              </a:solidFill>
              <a:latin typeface="Times New Roman" panose="02020603050405020304" pitchFamily="18" charset="0"/>
            </a:endParaRPr>
          </a:p>
          <a:p>
            <a:r>
              <a:rPr lang="fr-FR" sz="1800" b="1" i="0" u="none" strike="noStrike" baseline="0" dirty="0">
                <a:solidFill>
                  <a:srgbClr val="000000"/>
                </a:solidFill>
                <a:latin typeface="Times New Roman" panose="02020603050405020304" pitchFamily="18" charset="0"/>
              </a:rPr>
              <a:t>-Les cellules de Renshaw : </a:t>
            </a:r>
            <a:r>
              <a:rPr lang="fr-FR" sz="1800" b="0" i="0" u="none" strike="noStrike" baseline="0" dirty="0">
                <a:solidFill>
                  <a:srgbClr val="000000"/>
                </a:solidFill>
                <a:latin typeface="Times New Roman" panose="02020603050405020304" pitchFamily="18" charset="0"/>
              </a:rPr>
              <a:t>cellule de très petite taille, multipolaire située près d’un motoneurone, dans la corne antérieure . Ces interneurones dont les dendrites s’articulent avec les collatérales récurrentes des motoneurones  interviennent dans le contrôle de l’hyperpolarisation des motoneurones auquel il est associé. </a:t>
            </a:r>
          </a:p>
          <a:p>
            <a:pPr algn="l"/>
            <a:endParaRPr lang="fr-FR" sz="1800" b="0" i="0" u="none" strike="noStrike" baseline="0" dirty="0">
              <a:latin typeface="Calibri" panose="020F0502020204030204" pitchFamily="34" charset="0"/>
            </a:endParaRPr>
          </a:p>
        </p:txBody>
      </p:sp>
      <p:pic>
        <p:nvPicPr>
          <p:cNvPr id="7" name="Image 6">
            <a:extLst>
              <a:ext uri="{FF2B5EF4-FFF2-40B4-BE49-F238E27FC236}">
                <a16:creationId xmlns:a16="http://schemas.microsoft.com/office/drawing/2014/main" xmlns="" id="{E8BF67D5-98D2-0065-1036-A31C845C28DD}"/>
              </a:ext>
            </a:extLst>
          </p:cNvPr>
          <p:cNvPicPr>
            <a:picLocks noChangeAspect="1"/>
          </p:cNvPicPr>
          <p:nvPr/>
        </p:nvPicPr>
        <p:blipFill>
          <a:blip r:embed="rId2"/>
          <a:stretch>
            <a:fillRect/>
          </a:stretch>
        </p:blipFill>
        <p:spPr>
          <a:xfrm>
            <a:off x="7778187" y="3269202"/>
            <a:ext cx="4004881" cy="3213265"/>
          </a:xfrm>
          <a:prstGeom prst="rect">
            <a:avLst/>
          </a:prstGeom>
        </p:spPr>
      </p:pic>
    </p:spTree>
    <p:extLst>
      <p:ext uri="{BB962C8B-B14F-4D97-AF65-F5344CB8AC3E}">
        <p14:creationId xmlns:p14="http://schemas.microsoft.com/office/powerpoint/2010/main" val="30636944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77A303C-51A2-3D8A-9565-0117C99767E7}"/>
              </a:ext>
            </a:extLst>
          </p:cNvPr>
          <p:cNvSpPr>
            <a:spLocks noGrp="1"/>
          </p:cNvSpPr>
          <p:nvPr>
            <p:ph type="title"/>
          </p:nvPr>
        </p:nvSpPr>
        <p:spPr/>
        <p:txBody>
          <a:bodyPr>
            <a:normAutofit fontScale="90000"/>
          </a:bodyPr>
          <a:lstStyle/>
          <a:p>
            <a:r>
              <a:rPr lang="fr-FR" dirty="0"/>
              <a:t>5. LA NÉVROGLIE (1)</a:t>
            </a:r>
            <a:br>
              <a:rPr lang="fr-FR" dirty="0"/>
            </a:br>
            <a:endParaRPr lang="fr-FR" dirty="0"/>
          </a:p>
        </p:txBody>
      </p:sp>
      <p:sp>
        <p:nvSpPr>
          <p:cNvPr id="5" name="ZoneTexte 4">
            <a:extLst>
              <a:ext uri="{FF2B5EF4-FFF2-40B4-BE49-F238E27FC236}">
                <a16:creationId xmlns:a16="http://schemas.microsoft.com/office/drawing/2014/main" xmlns="" id="{9EE3B86A-C1E3-1FFB-0C0B-0C56788CCA24}"/>
              </a:ext>
            </a:extLst>
          </p:cNvPr>
          <p:cNvSpPr txBox="1"/>
          <p:nvPr/>
        </p:nvSpPr>
        <p:spPr>
          <a:xfrm>
            <a:off x="521207" y="1408448"/>
            <a:ext cx="9803757" cy="3170099"/>
          </a:xfrm>
          <a:prstGeom prst="rect">
            <a:avLst/>
          </a:prstGeom>
          <a:noFill/>
        </p:spPr>
        <p:txBody>
          <a:bodyPr wrap="square">
            <a:spAutoFit/>
          </a:bodyPr>
          <a:lstStyle/>
          <a:p>
            <a:pPr algn="l"/>
            <a:endParaRPr lang="fr-FR" sz="2000" b="0" i="0" u="none" strike="noStrike" baseline="0" dirty="0">
              <a:solidFill>
                <a:srgbClr val="000000"/>
              </a:solidFill>
              <a:latin typeface="Times New Roman" panose="02020603050405020304" pitchFamily="18" charset="0"/>
            </a:endParaRPr>
          </a:p>
          <a:p>
            <a:r>
              <a:rPr lang="fr-FR" sz="2400" b="1" i="0" u="none" strike="noStrike" baseline="0" dirty="0">
                <a:solidFill>
                  <a:srgbClr val="000000"/>
                </a:solidFill>
                <a:latin typeface="Times New Roman" panose="02020603050405020304" pitchFamily="18" charset="0"/>
              </a:rPr>
              <a:t>A. Les cellules névrogliques : </a:t>
            </a:r>
            <a:endParaRPr lang="fr-FR" sz="2400" b="0" i="0" u="none" strike="noStrike" baseline="0" dirty="0">
              <a:solidFill>
                <a:srgbClr val="000000"/>
              </a:solidFill>
              <a:latin typeface="Times New Roman" panose="02020603050405020304" pitchFamily="18" charset="0"/>
            </a:endParaRPr>
          </a:p>
          <a:p>
            <a:r>
              <a:rPr lang="fr-FR" sz="2400" b="1" i="0" u="none" strike="noStrike" baseline="0" dirty="0">
                <a:solidFill>
                  <a:srgbClr val="000000"/>
                </a:solidFill>
                <a:latin typeface="Times New Roman" panose="02020603050405020304" pitchFamily="18" charset="0"/>
              </a:rPr>
              <a:t>1) Les cellules épendymaires : </a:t>
            </a:r>
            <a:endParaRPr lang="fr-FR" sz="2400" b="0" i="0" u="none" strike="noStrike" baseline="0" dirty="0">
              <a:solidFill>
                <a:srgbClr val="000000"/>
              </a:solidFill>
              <a:latin typeface="Times New Roman" panose="02020603050405020304" pitchFamily="18" charset="0"/>
            </a:endParaRPr>
          </a:p>
          <a:p>
            <a:r>
              <a:rPr lang="fr-FR" sz="1800" b="0" i="0" u="none" strike="noStrike" baseline="0" dirty="0">
                <a:solidFill>
                  <a:srgbClr val="000000"/>
                </a:solidFill>
                <a:latin typeface="Times New Roman" panose="02020603050405020304" pitchFamily="18" charset="0"/>
              </a:rPr>
              <a:t>Eléments cylindriques disposés en une seule assise limitant le canal épendymaire. </a:t>
            </a:r>
          </a:p>
          <a:p>
            <a:r>
              <a:rPr lang="fr-FR" sz="1800" b="0" i="0" u="none" strike="noStrike" baseline="0" dirty="0">
                <a:solidFill>
                  <a:srgbClr val="000000"/>
                </a:solidFill>
                <a:latin typeface="Times New Roman" panose="02020603050405020304" pitchFamily="18" charset="0"/>
              </a:rPr>
              <a:t>Au pôle apical : présence de microvillosités, des cils vibratiles, des desmosomes. </a:t>
            </a:r>
          </a:p>
          <a:p>
            <a:endParaRPr lang="fr-FR" dirty="0">
              <a:solidFill>
                <a:srgbClr val="000000"/>
              </a:solidFill>
              <a:latin typeface="Times New Roman" panose="02020603050405020304" pitchFamily="18" charset="0"/>
            </a:endParaRPr>
          </a:p>
          <a:p>
            <a:endParaRPr lang="fr-FR" sz="1800" b="0" i="0" u="none" strike="noStrike" baseline="0" dirty="0">
              <a:solidFill>
                <a:srgbClr val="000000"/>
              </a:solidFill>
              <a:latin typeface="Times New Roman" panose="02020603050405020304" pitchFamily="18" charset="0"/>
            </a:endParaRPr>
          </a:p>
          <a:p>
            <a:r>
              <a:rPr lang="fr-FR" sz="2400" b="1" i="0" u="none" strike="noStrike" baseline="0" dirty="0">
                <a:solidFill>
                  <a:srgbClr val="000000"/>
                </a:solidFill>
                <a:latin typeface="Times New Roman" panose="02020603050405020304" pitchFamily="18" charset="0"/>
              </a:rPr>
              <a:t>2) Les astrocytes : </a:t>
            </a:r>
            <a:endParaRPr lang="fr-FR" sz="2400" b="0" i="0" u="none" strike="noStrike" baseline="0" dirty="0">
              <a:solidFill>
                <a:srgbClr val="000000"/>
              </a:solidFill>
              <a:latin typeface="Times New Roman" panose="02020603050405020304" pitchFamily="18" charset="0"/>
            </a:endParaRPr>
          </a:p>
          <a:p>
            <a:r>
              <a:rPr lang="fr-FR" sz="1800" b="1" i="1" u="none" strike="noStrike" baseline="0" dirty="0">
                <a:solidFill>
                  <a:srgbClr val="000000"/>
                </a:solidFill>
                <a:latin typeface="Times New Roman" panose="02020603050405020304" pitchFamily="18" charset="0"/>
              </a:rPr>
              <a:t>-Protoplasmiques : </a:t>
            </a:r>
            <a:r>
              <a:rPr lang="fr-FR" sz="1800" b="0" i="0" u="none" strike="noStrike" baseline="0" dirty="0">
                <a:solidFill>
                  <a:srgbClr val="000000"/>
                </a:solidFill>
                <a:latin typeface="Times New Roman" panose="02020603050405020304" pitchFamily="18" charset="0"/>
              </a:rPr>
              <a:t>dans la substance grise, surtout dans la substance gélatineuse de Rolando. </a:t>
            </a:r>
          </a:p>
          <a:p>
            <a:r>
              <a:rPr lang="fr-FR" sz="1800" b="1" i="1" u="none" strike="noStrike" baseline="0" dirty="0">
                <a:solidFill>
                  <a:srgbClr val="000000"/>
                </a:solidFill>
                <a:latin typeface="Times New Roman" panose="02020603050405020304" pitchFamily="18" charset="0"/>
              </a:rPr>
              <a:t>-Fibreux : </a:t>
            </a:r>
            <a:r>
              <a:rPr lang="fr-FR" sz="1800" b="0" i="0" u="none" strike="noStrike" baseline="0" dirty="0">
                <a:solidFill>
                  <a:srgbClr val="000000"/>
                </a:solidFill>
                <a:latin typeface="Times New Roman" panose="02020603050405020304" pitchFamily="18" charset="0"/>
              </a:rPr>
              <a:t>dans la substance blanche, situés entre les fibres nerveuses ascendantes et descendantes. </a:t>
            </a:r>
          </a:p>
        </p:txBody>
      </p:sp>
      <p:pic>
        <p:nvPicPr>
          <p:cNvPr id="7" name="Image 6">
            <a:extLst>
              <a:ext uri="{FF2B5EF4-FFF2-40B4-BE49-F238E27FC236}">
                <a16:creationId xmlns:a16="http://schemas.microsoft.com/office/drawing/2014/main" xmlns="" id="{64D3D86C-9EF8-CB00-07F5-36EEB7B3AD27}"/>
              </a:ext>
            </a:extLst>
          </p:cNvPr>
          <p:cNvPicPr>
            <a:picLocks noChangeAspect="1"/>
          </p:cNvPicPr>
          <p:nvPr/>
        </p:nvPicPr>
        <p:blipFill>
          <a:blip r:embed="rId2"/>
          <a:stretch>
            <a:fillRect/>
          </a:stretch>
        </p:blipFill>
        <p:spPr>
          <a:xfrm>
            <a:off x="2280214" y="4705868"/>
            <a:ext cx="5767342" cy="1924149"/>
          </a:xfrm>
          <a:prstGeom prst="rect">
            <a:avLst/>
          </a:prstGeom>
        </p:spPr>
      </p:pic>
    </p:spTree>
    <p:extLst>
      <p:ext uri="{BB962C8B-B14F-4D97-AF65-F5344CB8AC3E}">
        <p14:creationId xmlns:p14="http://schemas.microsoft.com/office/powerpoint/2010/main" val="3469255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D72B7D7-0E6E-1743-5B6E-0B3204FDE83F}"/>
              </a:ext>
            </a:extLst>
          </p:cNvPr>
          <p:cNvSpPr>
            <a:spLocks noGrp="1"/>
          </p:cNvSpPr>
          <p:nvPr>
            <p:ph type="title"/>
          </p:nvPr>
        </p:nvSpPr>
        <p:spPr/>
        <p:txBody>
          <a:bodyPr>
            <a:normAutofit/>
          </a:bodyPr>
          <a:lstStyle/>
          <a:p>
            <a:r>
              <a:rPr kumimoji="0" lang="fr-FR" b="0" i="0" u="none" strike="noStrike" kern="1200" cap="none" spc="0" normalizeH="0" baseline="0" noProof="0" dirty="0">
                <a:ln>
                  <a:noFill/>
                </a:ln>
                <a:solidFill>
                  <a:srgbClr val="E7E6E6">
                    <a:lumMod val="25000"/>
                  </a:srgbClr>
                </a:solidFill>
                <a:effectLst/>
                <a:uLnTx/>
                <a:uFillTx/>
                <a:latin typeface="Segoe UI Light"/>
                <a:ea typeface="+mj-ea"/>
                <a:cs typeface="+mj-cs"/>
              </a:rPr>
              <a:t>5. LA NÉVROGLIE (2)</a:t>
            </a:r>
            <a:endParaRPr lang="fr-FR" dirty="0"/>
          </a:p>
        </p:txBody>
      </p:sp>
      <p:sp>
        <p:nvSpPr>
          <p:cNvPr id="5" name="ZoneTexte 4">
            <a:extLst>
              <a:ext uri="{FF2B5EF4-FFF2-40B4-BE49-F238E27FC236}">
                <a16:creationId xmlns:a16="http://schemas.microsoft.com/office/drawing/2014/main" xmlns="" id="{4CF57EC5-6AE3-55B8-9EA5-DAE8F6C2F84E}"/>
              </a:ext>
            </a:extLst>
          </p:cNvPr>
          <p:cNvSpPr txBox="1"/>
          <p:nvPr/>
        </p:nvSpPr>
        <p:spPr>
          <a:xfrm>
            <a:off x="521207" y="1381681"/>
            <a:ext cx="5572864" cy="4401205"/>
          </a:xfrm>
          <a:prstGeom prst="rect">
            <a:avLst/>
          </a:prstGeom>
          <a:noFill/>
        </p:spPr>
        <p:txBody>
          <a:bodyPr wrap="square">
            <a:spAutoFit/>
          </a:bodyPr>
          <a:lstStyle/>
          <a:p>
            <a:r>
              <a:rPr lang="fr-FR" sz="2000" b="1" dirty="0"/>
              <a:t>B. Les fibres névrogliques : </a:t>
            </a:r>
          </a:p>
          <a:p>
            <a:r>
              <a:rPr lang="fr-FR" sz="2000" dirty="0"/>
              <a:t>Il s’agit de groupement de prolongements des cellules névrogliques qui se répartissent en deux groupes : </a:t>
            </a:r>
          </a:p>
          <a:p>
            <a:endParaRPr lang="fr-FR" sz="2000" dirty="0"/>
          </a:p>
          <a:p>
            <a:r>
              <a:rPr lang="fr-FR" sz="2000" dirty="0"/>
              <a:t>-Les fibres névrogliques tangentielles : Ce sont des « fibres » névroglique disposées tangentiellement à la surface médullaire et orientées perpendiculairement ou parallèlement à l’axe de la moelle. </a:t>
            </a:r>
          </a:p>
          <a:p>
            <a:endParaRPr lang="fr-FR" sz="2000" dirty="0"/>
          </a:p>
          <a:p>
            <a:r>
              <a:rPr lang="fr-FR" sz="2000" dirty="0"/>
              <a:t>-Les fibres névrogliques radiaires : tendues entre l’épithélium épendymaire et la limitante névroglique externe. </a:t>
            </a:r>
          </a:p>
        </p:txBody>
      </p:sp>
      <p:pic>
        <p:nvPicPr>
          <p:cNvPr id="9" name="Image 8">
            <a:extLst>
              <a:ext uri="{FF2B5EF4-FFF2-40B4-BE49-F238E27FC236}">
                <a16:creationId xmlns:a16="http://schemas.microsoft.com/office/drawing/2014/main" xmlns="" id="{ACDCD45D-889C-67BF-B980-8E76433A200C}"/>
              </a:ext>
            </a:extLst>
          </p:cNvPr>
          <p:cNvPicPr>
            <a:picLocks noChangeAspect="1"/>
          </p:cNvPicPr>
          <p:nvPr/>
        </p:nvPicPr>
        <p:blipFill>
          <a:blip r:embed="rId2"/>
          <a:stretch>
            <a:fillRect/>
          </a:stretch>
        </p:blipFill>
        <p:spPr>
          <a:xfrm>
            <a:off x="5856790" y="1648608"/>
            <a:ext cx="6335210" cy="4401205"/>
          </a:xfrm>
          <a:prstGeom prst="rect">
            <a:avLst/>
          </a:prstGeom>
        </p:spPr>
      </p:pic>
    </p:spTree>
    <p:extLst>
      <p:ext uri="{BB962C8B-B14F-4D97-AF65-F5344CB8AC3E}">
        <p14:creationId xmlns:p14="http://schemas.microsoft.com/office/powerpoint/2010/main" val="870954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AD41836-59BA-1EB5-20A7-57D04F97920D}"/>
              </a:ext>
            </a:extLst>
          </p:cNvPr>
          <p:cNvSpPr>
            <a:spLocks noGrp="1"/>
          </p:cNvSpPr>
          <p:nvPr>
            <p:ph type="title"/>
          </p:nvPr>
        </p:nvSpPr>
        <p:spPr/>
        <p:txBody>
          <a:bodyPr/>
          <a:lstStyle/>
          <a:p>
            <a:r>
              <a:rPr lang="fr-FR" dirty="0"/>
              <a:t>5. HISTOPHYSIOLOGIE </a:t>
            </a:r>
          </a:p>
        </p:txBody>
      </p:sp>
      <p:sp>
        <p:nvSpPr>
          <p:cNvPr id="3" name="Espace réservé du contenu 2">
            <a:extLst>
              <a:ext uri="{FF2B5EF4-FFF2-40B4-BE49-F238E27FC236}">
                <a16:creationId xmlns:a16="http://schemas.microsoft.com/office/drawing/2014/main" xmlns="" id="{94F7053D-A248-EB05-EDFA-915B55FDF8B8}"/>
              </a:ext>
            </a:extLst>
          </p:cNvPr>
          <p:cNvSpPr>
            <a:spLocks noGrp="1"/>
          </p:cNvSpPr>
          <p:nvPr>
            <p:ph sz="quarter" idx="10"/>
          </p:nvPr>
        </p:nvSpPr>
        <p:spPr>
          <a:xfrm>
            <a:off x="539496" y="1435608"/>
            <a:ext cx="8827528" cy="3977640"/>
          </a:xfrm>
        </p:spPr>
        <p:txBody>
          <a:bodyPr>
            <a:normAutofit/>
          </a:bodyPr>
          <a:lstStyle/>
          <a:p>
            <a:r>
              <a:rPr lang="fr-FR" sz="1600" dirty="0"/>
              <a:t>La moelle à trois fonctions principales : </a:t>
            </a:r>
          </a:p>
          <a:p>
            <a:pPr marL="285750" indent="-285750">
              <a:buFont typeface="Wingdings" panose="05000000000000000000" pitchFamily="2" charset="2"/>
              <a:buChar char="ü"/>
            </a:pPr>
            <a:r>
              <a:rPr lang="fr-FR" sz="1600" dirty="0"/>
              <a:t> Un circuit descendant relayant les informations motrices vers les muscles.</a:t>
            </a:r>
          </a:p>
          <a:p>
            <a:pPr marL="285750" indent="-285750">
              <a:buFont typeface="Wingdings" panose="05000000000000000000" pitchFamily="2" charset="2"/>
              <a:buChar char="ü"/>
            </a:pPr>
            <a:r>
              <a:rPr lang="fr-FR" sz="1600" dirty="0"/>
              <a:t>Un circuit ascendant véhiculant les informations sensorielles vers le cerveau.</a:t>
            </a:r>
          </a:p>
          <a:p>
            <a:pPr marL="285750" indent="-285750">
              <a:buFont typeface="Wingdings" panose="05000000000000000000" pitchFamily="2" charset="2"/>
              <a:buChar char="ü"/>
            </a:pPr>
            <a:r>
              <a:rPr lang="fr-FR" sz="1600" dirty="0"/>
              <a:t>Un centre de coordination de certains réflexes</a:t>
            </a:r>
          </a:p>
        </p:txBody>
      </p:sp>
    </p:spTree>
    <p:extLst>
      <p:ext uri="{BB962C8B-B14F-4D97-AF65-F5344CB8AC3E}">
        <p14:creationId xmlns:p14="http://schemas.microsoft.com/office/powerpoint/2010/main" val="3117060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0E7857A-4C56-7977-756B-CBE728902C93}"/>
              </a:ext>
            </a:extLst>
          </p:cNvPr>
          <p:cNvSpPr>
            <a:spLocks noGrp="1"/>
          </p:cNvSpPr>
          <p:nvPr>
            <p:ph type="title"/>
          </p:nvPr>
        </p:nvSpPr>
        <p:spPr/>
        <p:txBody>
          <a:bodyPr>
            <a:normAutofit fontScale="90000"/>
          </a:bodyPr>
          <a:lstStyle/>
          <a:p>
            <a:r>
              <a:rPr lang="fr-FR" dirty="0"/>
              <a:t>HISTOPATHOLOGIE : poliomyélite</a:t>
            </a:r>
            <a:br>
              <a:rPr lang="fr-FR" dirty="0"/>
            </a:br>
            <a:endParaRPr lang="fr-FR" dirty="0"/>
          </a:p>
        </p:txBody>
      </p:sp>
      <p:sp>
        <p:nvSpPr>
          <p:cNvPr id="3" name="Espace réservé du contenu 2">
            <a:extLst>
              <a:ext uri="{FF2B5EF4-FFF2-40B4-BE49-F238E27FC236}">
                <a16:creationId xmlns:a16="http://schemas.microsoft.com/office/drawing/2014/main" xmlns="" id="{0D59B5E7-B314-9C59-A3CA-CAB278C00066}"/>
              </a:ext>
            </a:extLst>
          </p:cNvPr>
          <p:cNvSpPr>
            <a:spLocks noGrp="1"/>
          </p:cNvSpPr>
          <p:nvPr>
            <p:ph sz="quarter" idx="13"/>
          </p:nvPr>
        </p:nvSpPr>
        <p:spPr/>
        <p:txBody>
          <a:bodyPr>
            <a:normAutofit/>
          </a:bodyPr>
          <a:lstStyle/>
          <a:p>
            <a:pPr>
              <a:spcBef>
                <a:spcPts val="0"/>
              </a:spcBef>
              <a:spcAft>
                <a:spcPts val="0"/>
              </a:spcAft>
            </a:pPr>
            <a:r>
              <a:rPr lang="fr-FR" sz="1800" dirty="0"/>
              <a:t>Chez certain patient, les virus de la polio provoquent la destruction des</a:t>
            </a:r>
          </a:p>
          <a:p>
            <a:pPr>
              <a:spcBef>
                <a:spcPts val="0"/>
              </a:spcBef>
              <a:spcAft>
                <a:spcPts val="0"/>
              </a:spcAft>
            </a:pPr>
            <a:r>
              <a:rPr lang="fr-FR" sz="1800" dirty="0"/>
              <a:t>motoneurones alpha, à l’ origine d’une paralysie définitive. Il s’agit d’une paralysie</a:t>
            </a:r>
          </a:p>
          <a:p>
            <a:pPr>
              <a:spcBef>
                <a:spcPts val="0"/>
              </a:spcBef>
              <a:spcAft>
                <a:spcPts val="0"/>
              </a:spcAft>
            </a:pPr>
            <a:r>
              <a:rPr lang="fr-FR" sz="1800" dirty="0"/>
              <a:t>flasque au cours de laquelle les muscles innervés par ces fibres nerveuses</a:t>
            </a:r>
          </a:p>
          <a:p>
            <a:pPr>
              <a:spcBef>
                <a:spcPts val="0"/>
              </a:spcBef>
              <a:spcAft>
                <a:spcPts val="0"/>
              </a:spcAft>
            </a:pPr>
            <a:r>
              <a:rPr lang="fr-FR" sz="1800" dirty="0"/>
              <a:t>s’affaiblissent et se paralysent, perdent leurs tonus, sont incapables de résister au</a:t>
            </a:r>
          </a:p>
          <a:p>
            <a:pPr>
              <a:spcBef>
                <a:spcPts val="0"/>
              </a:spcBef>
              <a:spcAft>
                <a:spcPts val="0"/>
              </a:spcAft>
            </a:pPr>
            <a:r>
              <a:rPr lang="fr-FR" sz="1800" dirty="0"/>
              <a:t>mouvement forcés et deviennent lâches. Dépourvus de leur innervation, ils finissent</a:t>
            </a:r>
          </a:p>
          <a:p>
            <a:pPr>
              <a:spcBef>
                <a:spcPts val="0"/>
              </a:spcBef>
              <a:spcAft>
                <a:spcPts val="0"/>
              </a:spcAft>
            </a:pPr>
            <a:r>
              <a:rPr lang="fr-FR" sz="1800" dirty="0"/>
              <a:t>par d’atrophier.</a:t>
            </a:r>
          </a:p>
          <a:p>
            <a:pPr>
              <a:spcBef>
                <a:spcPts val="0"/>
              </a:spcBef>
              <a:spcAft>
                <a:spcPts val="0"/>
              </a:spcAft>
            </a:pPr>
            <a:r>
              <a:rPr lang="fr-FR" sz="1800" dirty="0"/>
              <a:t>Grace à la vaccination, ce groupe de virus est en voie d’éradication.</a:t>
            </a:r>
          </a:p>
          <a:p>
            <a:pPr>
              <a:spcBef>
                <a:spcPts val="0"/>
              </a:spcBef>
              <a:spcAft>
                <a:spcPts val="0"/>
              </a:spcAft>
            </a:pPr>
            <a:r>
              <a:rPr lang="fr-FR" sz="1800" dirty="0"/>
              <a:t>Toutefois, d’autres virus peuvent être responsables d’inflammation de la moelle et</a:t>
            </a:r>
          </a:p>
          <a:p>
            <a:pPr>
              <a:spcBef>
                <a:spcPts val="0"/>
              </a:spcBef>
              <a:spcAft>
                <a:spcPts val="0"/>
              </a:spcAft>
            </a:pPr>
            <a:r>
              <a:rPr lang="fr-FR" sz="1800" dirty="0"/>
              <a:t>de paralysie.</a:t>
            </a:r>
          </a:p>
        </p:txBody>
      </p:sp>
    </p:spTree>
    <p:extLst>
      <p:ext uri="{BB962C8B-B14F-4D97-AF65-F5344CB8AC3E}">
        <p14:creationId xmlns:p14="http://schemas.microsoft.com/office/powerpoint/2010/main" val="83001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48C9FC6C-C082-8A63-611C-DA1A3FADB84C}"/>
              </a:ext>
            </a:extLst>
          </p:cNvPr>
          <p:cNvSpPr>
            <a:spLocks noGrp="1"/>
          </p:cNvSpPr>
          <p:nvPr>
            <p:ph type="title"/>
          </p:nvPr>
        </p:nvSpPr>
        <p:spPr>
          <a:xfrm>
            <a:off x="1018572" y="1435261"/>
            <a:ext cx="9097701" cy="2824338"/>
          </a:xfrm>
        </p:spPr>
        <p:txBody>
          <a:bodyPr>
            <a:normAutofit/>
          </a:bodyPr>
          <a:lstStyle/>
          <a:p>
            <a:r>
              <a:rPr lang="fr-FR" dirty="0"/>
              <a:t>Merci pour votre attention </a:t>
            </a:r>
            <a:br>
              <a:rPr lang="fr-FR" dirty="0"/>
            </a:br>
            <a:endParaRPr lang="fr-FR" dirty="0"/>
          </a:p>
        </p:txBody>
      </p:sp>
    </p:spTree>
    <p:extLst>
      <p:ext uri="{BB962C8B-B14F-4D97-AF65-F5344CB8AC3E}">
        <p14:creationId xmlns:p14="http://schemas.microsoft.com/office/powerpoint/2010/main" val="2043000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139EFB6-1112-4EA2-DD84-9EC48B6A3DE1}"/>
              </a:ext>
            </a:extLst>
          </p:cNvPr>
          <p:cNvSpPr>
            <a:spLocks noGrp="1"/>
          </p:cNvSpPr>
          <p:nvPr>
            <p:ph type="title"/>
          </p:nvPr>
        </p:nvSpPr>
        <p:spPr/>
        <p:txBody>
          <a:bodyPr/>
          <a:lstStyle/>
          <a:p>
            <a:r>
              <a:rPr lang="fr-FR" dirty="0"/>
              <a:t>1.INTRODUCTION-DEFINITION (1)</a:t>
            </a:r>
          </a:p>
        </p:txBody>
      </p:sp>
      <p:sp>
        <p:nvSpPr>
          <p:cNvPr id="3" name="Espace réservé du contenu 2">
            <a:extLst>
              <a:ext uri="{FF2B5EF4-FFF2-40B4-BE49-F238E27FC236}">
                <a16:creationId xmlns:a16="http://schemas.microsoft.com/office/drawing/2014/main" xmlns="" id="{0F7DFD9B-5018-97E4-B2E0-BC32E0BC74AF}"/>
              </a:ext>
            </a:extLst>
          </p:cNvPr>
          <p:cNvSpPr>
            <a:spLocks noGrp="1"/>
          </p:cNvSpPr>
          <p:nvPr>
            <p:ph sz="quarter" idx="10"/>
          </p:nvPr>
        </p:nvSpPr>
        <p:spPr>
          <a:xfrm>
            <a:off x="234176" y="1312944"/>
            <a:ext cx="11508058" cy="5834987"/>
          </a:xfrm>
        </p:spPr>
        <p:txBody>
          <a:bodyPr>
            <a:normAutofit fontScale="92500" lnSpcReduction="10000"/>
          </a:bodyPr>
          <a:lstStyle/>
          <a:p>
            <a:r>
              <a:rPr lang="fr-FR" sz="2200" dirty="0"/>
              <a:t>Le système nerveux est l'ensemble des structures qui coordonnent les fonctions d'un individu et permettent ses relations avec le milieu extérieur. Du point de vue anatomique, le système nerveux comporte :</a:t>
            </a:r>
          </a:p>
          <a:p>
            <a:pPr marL="285750" indent="-285750">
              <a:buFont typeface="Wingdings" panose="05000000000000000000" pitchFamily="2" charset="2"/>
              <a:buChar char="q"/>
            </a:pPr>
            <a:r>
              <a:rPr lang="fr-FR" sz="2200" dirty="0"/>
              <a:t>Le système nerveux central (SNC) ou le </a:t>
            </a:r>
            <a:r>
              <a:rPr lang="fr-FR" sz="2200" dirty="0" err="1"/>
              <a:t>Névrax</a:t>
            </a:r>
            <a:r>
              <a:rPr lang="fr-FR" sz="2200" dirty="0"/>
              <a:t> : encéphale et moelle épinière.</a:t>
            </a:r>
          </a:p>
          <a:p>
            <a:pPr marL="285750" indent="-285750">
              <a:buFont typeface="Wingdings" panose="05000000000000000000" pitchFamily="2" charset="2"/>
              <a:buChar char="q"/>
            </a:pPr>
            <a:r>
              <a:rPr lang="fr-FR" sz="2200" dirty="0"/>
              <a:t>Le système nerveux périphérique(SNP) : fibres nerveuses, nerfs et ganglions.</a:t>
            </a:r>
          </a:p>
          <a:p>
            <a:pPr>
              <a:lnSpc>
                <a:spcPct val="120000"/>
              </a:lnSpc>
              <a:spcBef>
                <a:spcPts val="0"/>
              </a:spcBef>
              <a:spcAft>
                <a:spcPts val="0"/>
              </a:spcAft>
            </a:pPr>
            <a:r>
              <a:rPr lang="fr-FR" sz="2200" dirty="0"/>
              <a:t>Le tissu nerveux est un tissu d’origine ectoblastique (neurectoblaste) formé par l’assemblage : </a:t>
            </a:r>
          </a:p>
          <a:p>
            <a:pPr>
              <a:lnSpc>
                <a:spcPct val="120000"/>
              </a:lnSpc>
              <a:spcBef>
                <a:spcPts val="0"/>
              </a:spcBef>
              <a:spcAft>
                <a:spcPts val="0"/>
              </a:spcAft>
            </a:pPr>
            <a:endParaRPr lang="fr-FR" sz="2200" dirty="0"/>
          </a:p>
          <a:p>
            <a:pPr marL="342900" indent="-342900">
              <a:lnSpc>
                <a:spcPct val="120000"/>
              </a:lnSpc>
              <a:spcBef>
                <a:spcPts val="0"/>
              </a:spcBef>
              <a:spcAft>
                <a:spcPts val="0"/>
              </a:spcAft>
              <a:buFont typeface="Wingdings" panose="05000000000000000000" pitchFamily="2" charset="2"/>
              <a:buChar char="è"/>
            </a:pPr>
            <a:r>
              <a:rPr lang="fr-FR" sz="2200" dirty="0"/>
              <a:t>de cellules nerveuses : les neurones (plus de 100 millions) dont les fonctions sont la </a:t>
            </a:r>
            <a:r>
              <a:rPr lang="fr-FR" sz="2200" dirty="0" err="1"/>
              <a:t>réception,le</a:t>
            </a:r>
            <a:r>
              <a:rPr lang="fr-FR" sz="2200" dirty="0"/>
              <a:t> traitement, le stockage et le transfert de l’information provenant du monde extérieur ou de l’organisme.</a:t>
            </a:r>
          </a:p>
          <a:p>
            <a:pPr>
              <a:lnSpc>
                <a:spcPct val="120000"/>
              </a:lnSpc>
              <a:spcBef>
                <a:spcPts val="0"/>
              </a:spcBef>
              <a:spcAft>
                <a:spcPts val="0"/>
              </a:spcAft>
            </a:pPr>
            <a:endParaRPr lang="fr-FR" sz="2200" dirty="0"/>
          </a:p>
          <a:p>
            <a:pPr>
              <a:lnSpc>
                <a:spcPct val="120000"/>
              </a:lnSpc>
              <a:spcBef>
                <a:spcPts val="0"/>
              </a:spcBef>
              <a:spcAft>
                <a:spcPts val="0"/>
              </a:spcAft>
            </a:pPr>
            <a:r>
              <a:rPr lang="fr-FR" sz="2200" dirty="0">
                <a:sym typeface="Wingdings" panose="05000000000000000000" pitchFamily="2" charset="2"/>
              </a:rPr>
              <a:t></a:t>
            </a:r>
            <a:r>
              <a:rPr lang="fr-FR" sz="2200" dirty="0"/>
              <a:t>de cellules nourricières : les cellules gliales à multiples fonctions : protection, soutien, nutrition des neurones, régulation de l’activité neuronale et défense du système nerveux</a:t>
            </a:r>
          </a:p>
          <a:p>
            <a:endParaRPr lang="fr-FR" sz="1600" dirty="0"/>
          </a:p>
        </p:txBody>
      </p:sp>
    </p:spTree>
    <p:extLst>
      <p:ext uri="{BB962C8B-B14F-4D97-AF65-F5344CB8AC3E}">
        <p14:creationId xmlns:p14="http://schemas.microsoft.com/office/powerpoint/2010/main" val="202396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1F5598F-EBEE-94FA-2748-981B5FC248DF}"/>
              </a:ext>
            </a:extLst>
          </p:cNvPr>
          <p:cNvSpPr>
            <a:spLocks noGrp="1"/>
          </p:cNvSpPr>
          <p:nvPr>
            <p:ph type="title"/>
          </p:nvPr>
        </p:nvSpPr>
        <p:spPr/>
        <p:txBody>
          <a:bodyPr>
            <a:normAutofit fontScale="90000"/>
          </a:bodyPr>
          <a:lstStyle/>
          <a:p>
            <a:r>
              <a:rPr lang="fr-FR" dirty="0"/>
              <a:t>1.INTRODUCTION-DEFINITION (2) :</a:t>
            </a:r>
            <a:br>
              <a:rPr lang="fr-FR" dirty="0"/>
            </a:br>
            <a:r>
              <a:rPr lang="fr-FR" dirty="0"/>
              <a:t> </a:t>
            </a:r>
          </a:p>
        </p:txBody>
      </p:sp>
      <p:sp>
        <p:nvSpPr>
          <p:cNvPr id="3" name="Espace réservé du contenu 2">
            <a:extLst>
              <a:ext uri="{FF2B5EF4-FFF2-40B4-BE49-F238E27FC236}">
                <a16:creationId xmlns:a16="http://schemas.microsoft.com/office/drawing/2014/main" xmlns="" id="{67B3040D-664C-39B1-FF4B-64B093BC0122}"/>
              </a:ext>
            </a:extLst>
          </p:cNvPr>
          <p:cNvSpPr>
            <a:spLocks noGrp="1"/>
          </p:cNvSpPr>
          <p:nvPr>
            <p:ph sz="quarter" idx="10"/>
          </p:nvPr>
        </p:nvSpPr>
        <p:spPr>
          <a:xfrm>
            <a:off x="348871" y="1435608"/>
            <a:ext cx="6297255" cy="4764470"/>
          </a:xfrm>
        </p:spPr>
        <p:txBody>
          <a:bodyPr>
            <a:normAutofit fontScale="92500" lnSpcReduction="20000"/>
          </a:bodyPr>
          <a:lstStyle/>
          <a:p>
            <a:r>
              <a:rPr lang="fr-FR" sz="1800" dirty="0"/>
              <a:t>La moelle épinière (ME) est un organe nerveux situé dans le canal rachidien dont elle est séparée par les méninges et protégé par la masse osseuse vertébrale.</a:t>
            </a:r>
          </a:p>
          <a:p>
            <a:r>
              <a:rPr lang="fr-FR" sz="1800" dirty="0"/>
              <a:t> Elle se présente sous l’aspect d’une tige cylindrique longue de 45cm et pèse entre 26 et 35 g .</a:t>
            </a:r>
          </a:p>
          <a:p>
            <a:r>
              <a:rPr lang="fr-FR" sz="1800" dirty="0"/>
              <a:t> Cet organe appartenant au système nerveux est classé comme un organe nerveux central car son rôle n’est pas seulement de conduire des influx nerveux entre le cerveau et le reste de l’organisme, mais aussi d’intégrer des informations.</a:t>
            </a:r>
          </a:p>
          <a:p>
            <a:r>
              <a:rPr lang="fr-FR" sz="1800" dirty="0"/>
              <a:t>Elle contient également des circuits neuronaux indépendants qui contrôlent un certain nombre de réflexes.</a:t>
            </a:r>
          </a:p>
        </p:txBody>
      </p:sp>
      <p:pic>
        <p:nvPicPr>
          <p:cNvPr id="2050" name="Picture 2">
            <a:extLst>
              <a:ext uri="{FF2B5EF4-FFF2-40B4-BE49-F238E27FC236}">
                <a16:creationId xmlns:a16="http://schemas.microsoft.com/office/drawing/2014/main" xmlns="" id="{998898D7-5EA5-482A-D42B-E3371CA7A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556" y="1435608"/>
            <a:ext cx="7778672" cy="4764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521207" y="448056"/>
            <a:ext cx="8668513" cy="640080"/>
          </a:xfrm>
        </p:spPr>
        <p:txBody>
          <a:bodyPr rtlCol="0">
            <a:noAutofit/>
          </a:bodyPr>
          <a:lstStyle/>
          <a:p>
            <a:pPr rtl="0"/>
            <a:r>
              <a:rPr lang="fr-FR" dirty="0">
                <a:latin typeface="Segoe UI Light" panose="020B0502040204020203" pitchFamily="34" charset="0"/>
                <a:cs typeface="Segoe UI Light" panose="020B0502040204020203" pitchFamily="34" charset="0"/>
              </a:rPr>
              <a:t>2. ORIGINE EMBRYOLOGIQUE (1)</a:t>
            </a:r>
          </a:p>
        </p:txBody>
      </p:sp>
      <p:sp>
        <p:nvSpPr>
          <p:cNvPr id="38" name="Espace réservé du contenu 17"/>
          <p:cNvSpPr txBox="1">
            <a:spLocks/>
          </p:cNvSpPr>
          <p:nvPr/>
        </p:nvSpPr>
        <p:spPr>
          <a:xfrm>
            <a:off x="245327" y="1524708"/>
            <a:ext cx="5241073"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00000"/>
              </a:lnSpc>
              <a:spcBef>
                <a:spcPts val="0"/>
              </a:spcBef>
              <a:spcAft>
                <a:spcPts val="0"/>
              </a:spcAft>
              <a:buNone/>
              <a:defRPr/>
            </a:pPr>
            <a:endParaRPr lang="fr-FR" sz="1600" dirty="0">
              <a:latin typeface="Segoe UI" panose="020B0502040204020203" pitchFamily="34" charset="0"/>
              <a:cs typeface="Segoe UI" panose="020B0502040204020203" pitchFamily="34" charset="0"/>
            </a:endParaRPr>
          </a:p>
        </p:txBody>
      </p:sp>
      <p:sp>
        <p:nvSpPr>
          <p:cNvPr id="3" name="ZoneTexte 2">
            <a:extLst>
              <a:ext uri="{FF2B5EF4-FFF2-40B4-BE49-F238E27FC236}">
                <a16:creationId xmlns:a16="http://schemas.microsoft.com/office/drawing/2014/main" xmlns="" id="{3055EDF8-4E2A-A9BC-2C0A-CE07D1524F8E}"/>
              </a:ext>
            </a:extLst>
          </p:cNvPr>
          <p:cNvSpPr txBox="1"/>
          <p:nvPr/>
        </p:nvSpPr>
        <p:spPr>
          <a:xfrm>
            <a:off x="359627" y="1829911"/>
            <a:ext cx="11248793" cy="5047472"/>
          </a:xfrm>
          <a:prstGeom prst="rect">
            <a:avLst/>
          </a:prstGeom>
          <a:noFill/>
        </p:spPr>
        <p:txBody>
          <a:bodyPr wrap="square">
            <a:spAutoFit/>
          </a:bodyPr>
          <a:lstStyle/>
          <a:p>
            <a:r>
              <a:rPr lang="fr-FR" dirty="0"/>
              <a:t>Le système nerveux dérive en sa totalité de l’ectoblaste.</a:t>
            </a:r>
          </a:p>
          <a:p>
            <a:r>
              <a:rPr lang="fr-FR" dirty="0"/>
              <a:t>Sa formation commence à la 3éme Semaine du développement embryonnaire et se continue le long de la vie intra-utérine.</a:t>
            </a:r>
          </a:p>
          <a:p>
            <a:endParaRPr lang="fr-FR" dirty="0"/>
          </a:p>
          <a:p>
            <a:pPr marL="285750" indent="-285750">
              <a:buFontTx/>
              <a:buChar char="-"/>
            </a:pPr>
            <a:r>
              <a:rPr lang="fr-FR" dirty="0"/>
              <a:t>Au milieu 3eme semaine (18eme jour) : développement de la plaque neurale (région sus chordale) à partir d’un épaississement de l’ectoblaste.</a:t>
            </a:r>
          </a:p>
          <a:p>
            <a:pPr marL="285750" indent="-285750">
              <a:buFontTx/>
              <a:buChar char="-"/>
            </a:pPr>
            <a:endParaRPr lang="fr-FR" dirty="0"/>
          </a:p>
          <a:p>
            <a:pPr marL="285750" indent="-285750">
              <a:buFontTx/>
              <a:buChar char="-"/>
            </a:pPr>
            <a:r>
              <a:rPr lang="fr-FR" dirty="0"/>
              <a:t>Fin 3eme semaine (19eme jour) : formation de la gouttière neurale.</a:t>
            </a:r>
          </a:p>
          <a:p>
            <a:endParaRPr lang="fr-FR" dirty="0"/>
          </a:p>
          <a:p>
            <a:pPr marL="285750" indent="-285750">
              <a:buFontTx/>
              <a:buChar char="-"/>
            </a:pPr>
            <a:r>
              <a:rPr lang="fr-FR" dirty="0"/>
              <a:t>Début 4eme semaine (21eme jour environ) : début de fermeture du tube neural</a:t>
            </a:r>
          </a:p>
          <a:p>
            <a:pPr marL="285750" indent="-285750">
              <a:buFontTx/>
              <a:buChar char="-"/>
            </a:pPr>
            <a:endParaRPr lang="fr-FR" dirty="0"/>
          </a:p>
          <a:p>
            <a:pPr marL="285750" indent="-285750">
              <a:buFontTx/>
              <a:buChar char="-"/>
            </a:pPr>
            <a:r>
              <a:rPr lang="fr-FR" dirty="0"/>
              <a:t>le tube neural à l’origine du </a:t>
            </a:r>
            <a:r>
              <a:rPr lang="fr-FR" dirty="0">
                <a:solidFill>
                  <a:srgbClr val="FF0000"/>
                </a:solidFill>
              </a:rPr>
              <a:t>SNC</a:t>
            </a:r>
            <a:r>
              <a:rPr lang="fr-FR" dirty="0"/>
              <a:t> et les crêtes neurales à l’origine du </a:t>
            </a:r>
            <a:r>
              <a:rPr lang="fr-FR" dirty="0">
                <a:solidFill>
                  <a:srgbClr val="FF0000"/>
                </a:solidFill>
              </a:rPr>
              <a:t>SNP</a:t>
            </a:r>
            <a:r>
              <a:rPr lang="fr-FR" dirty="0"/>
              <a:t>.</a:t>
            </a:r>
          </a:p>
          <a:p>
            <a:pPr>
              <a:lnSpc>
                <a:spcPct val="120000"/>
              </a:lnSpc>
            </a:pPr>
            <a:r>
              <a:rPr lang="fr-FR" dirty="0"/>
              <a:t> </a:t>
            </a:r>
          </a:p>
          <a:p>
            <a:pPr>
              <a:lnSpc>
                <a:spcPct val="120000"/>
              </a:lnSpc>
            </a:pPr>
            <a:r>
              <a:rPr lang="fr-FR" dirty="0"/>
              <a:t>A la fin de la neurulation, le système nerveux se présente sous la forme d’un tube dont la partie : </a:t>
            </a:r>
          </a:p>
          <a:p>
            <a:pPr>
              <a:lnSpc>
                <a:spcPct val="120000"/>
              </a:lnSpc>
              <a:spcBef>
                <a:spcPts val="0"/>
              </a:spcBef>
              <a:spcAft>
                <a:spcPts val="0"/>
              </a:spcAft>
            </a:pPr>
            <a:r>
              <a:rPr lang="fr-FR" dirty="0"/>
              <a:t>-</a:t>
            </a:r>
            <a:r>
              <a:rPr lang="fr-FR" dirty="0" err="1"/>
              <a:t>Cephalique</a:t>
            </a:r>
            <a:r>
              <a:rPr lang="fr-FR" dirty="0"/>
              <a:t>, plus renflée, augmentera considérablement de volume, subira d’importantes modifications et constituera l’encéphale.</a:t>
            </a:r>
          </a:p>
          <a:p>
            <a:pPr>
              <a:lnSpc>
                <a:spcPct val="120000"/>
              </a:lnSpc>
            </a:pPr>
            <a:r>
              <a:rPr lang="fr-FR" dirty="0"/>
              <a:t>-Caudale, cylindrique ; de petit calibre, formera LA MOELLE EPINEAIRE</a:t>
            </a:r>
          </a:p>
        </p:txBody>
      </p:sp>
      <p:pic>
        <p:nvPicPr>
          <p:cNvPr id="1028" name="Picture 4">
            <a:extLst>
              <a:ext uri="{FF2B5EF4-FFF2-40B4-BE49-F238E27FC236}">
                <a16:creationId xmlns:a16="http://schemas.microsoft.com/office/drawing/2014/main" xmlns="" id="{B2CEFE17-00BC-C9F4-3CCF-5D3CF09DE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420" y="304800"/>
            <a:ext cx="97536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61616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8E429AC8-3139-2B71-19D3-0A6CEB811557}"/>
              </a:ext>
            </a:extLst>
          </p:cNvPr>
          <p:cNvPicPr>
            <a:picLocks noChangeAspect="1"/>
          </p:cNvPicPr>
          <p:nvPr/>
        </p:nvPicPr>
        <p:blipFill>
          <a:blip r:embed="rId2"/>
          <a:srcRect l="17937" r="5068"/>
          <a:stretch/>
        </p:blipFill>
        <p:spPr>
          <a:xfrm>
            <a:off x="5802775" y="104171"/>
            <a:ext cx="6389225" cy="6858000"/>
          </a:xfrm>
          <a:prstGeom prst="rect">
            <a:avLst/>
          </a:prstGeom>
        </p:spPr>
      </p:pic>
      <p:sp>
        <p:nvSpPr>
          <p:cNvPr id="2" name="Titre 1">
            <a:extLst>
              <a:ext uri="{FF2B5EF4-FFF2-40B4-BE49-F238E27FC236}">
                <a16:creationId xmlns:a16="http://schemas.microsoft.com/office/drawing/2014/main" xmlns="" id="{469B26C3-FC3E-8898-A44B-3607349D79EA}"/>
              </a:ext>
            </a:extLst>
          </p:cNvPr>
          <p:cNvSpPr>
            <a:spLocks noGrp="1"/>
          </p:cNvSpPr>
          <p:nvPr>
            <p:ph type="title"/>
          </p:nvPr>
        </p:nvSpPr>
        <p:spPr/>
        <p:txBody>
          <a:bodyPr/>
          <a:lstStyle/>
          <a:p>
            <a:r>
              <a:rPr lang="fr-FR" dirty="0">
                <a:latin typeface="Segoe UI Light" panose="020B0502040204020203" pitchFamily="34" charset="0"/>
                <a:cs typeface="Segoe UI Light" panose="020B0502040204020203" pitchFamily="34" charset="0"/>
              </a:rPr>
              <a:t>2. ORIGINE EMBRYOLOGIQUE (2)</a:t>
            </a:r>
            <a:endParaRPr lang="fr-FR" dirty="0"/>
          </a:p>
        </p:txBody>
      </p:sp>
      <p:sp>
        <p:nvSpPr>
          <p:cNvPr id="3" name="Espace réservé du contenu 2">
            <a:extLst>
              <a:ext uri="{FF2B5EF4-FFF2-40B4-BE49-F238E27FC236}">
                <a16:creationId xmlns:a16="http://schemas.microsoft.com/office/drawing/2014/main" xmlns="" id="{E4E8E3CA-DA2C-252A-DA80-C20FC54CC925}"/>
              </a:ext>
            </a:extLst>
          </p:cNvPr>
          <p:cNvSpPr>
            <a:spLocks noGrp="1"/>
          </p:cNvSpPr>
          <p:nvPr>
            <p:ph sz="quarter" idx="10"/>
          </p:nvPr>
        </p:nvSpPr>
        <p:spPr>
          <a:xfrm>
            <a:off x="300941" y="1238491"/>
            <a:ext cx="5501833" cy="5318425"/>
          </a:xfrm>
        </p:spPr>
        <p:txBody>
          <a:bodyPr>
            <a:normAutofit fontScale="47500" lnSpcReduction="20000"/>
          </a:bodyPr>
          <a:lstStyle/>
          <a:p>
            <a:pPr algn="l">
              <a:lnSpc>
                <a:spcPct val="120000"/>
              </a:lnSpc>
              <a:spcBef>
                <a:spcPts val="0"/>
              </a:spcBef>
              <a:spcAft>
                <a:spcPts val="0"/>
              </a:spcAft>
            </a:pPr>
            <a:r>
              <a:rPr lang="fr-FR" sz="3300" dirty="0"/>
              <a:t>Le tube neural embryonnaire subit une évolution relativement simple : </a:t>
            </a:r>
          </a:p>
          <a:p>
            <a:pPr algn="l">
              <a:lnSpc>
                <a:spcPct val="120000"/>
              </a:lnSpc>
              <a:spcBef>
                <a:spcPts val="0"/>
              </a:spcBef>
              <a:spcAft>
                <a:spcPts val="0"/>
              </a:spcAft>
            </a:pPr>
            <a:endParaRPr lang="fr-FR" sz="3300" dirty="0"/>
          </a:p>
          <a:p>
            <a:pPr marL="457200" indent="-457200" algn="l">
              <a:lnSpc>
                <a:spcPct val="120000"/>
              </a:lnSpc>
              <a:spcBef>
                <a:spcPts val="0"/>
              </a:spcBef>
              <a:spcAft>
                <a:spcPts val="0"/>
              </a:spcAft>
              <a:buFontTx/>
              <a:buChar char="-"/>
            </a:pPr>
            <a:r>
              <a:rPr lang="fr-FR" sz="3300" dirty="0"/>
              <a:t>Les plaques dorsale et ventrale servent de voie de passage aux axones des neurones contenus dans la substance grise.</a:t>
            </a:r>
          </a:p>
          <a:p>
            <a:pPr algn="l">
              <a:lnSpc>
                <a:spcPct val="120000"/>
              </a:lnSpc>
              <a:spcBef>
                <a:spcPts val="0"/>
              </a:spcBef>
              <a:spcAft>
                <a:spcPts val="0"/>
              </a:spcAft>
            </a:pPr>
            <a:endParaRPr lang="fr-FR" sz="3300" dirty="0"/>
          </a:p>
          <a:p>
            <a:pPr marL="457200" indent="-457200" algn="l">
              <a:lnSpc>
                <a:spcPct val="120000"/>
              </a:lnSpc>
              <a:spcBef>
                <a:spcPts val="0"/>
              </a:spcBef>
              <a:spcAft>
                <a:spcPts val="0"/>
              </a:spcAft>
              <a:buFontTx/>
              <a:buChar char="-"/>
            </a:pPr>
            <a:r>
              <a:rPr lang="fr-FR" sz="3300" dirty="0"/>
              <a:t>Les lames alaires prolifèrent et fusionnent sur une grande longueur du coté dorsal. Leur ligne de soudure correspond au septum médian postérieur. C’est à leurs dépens que s’édifient les cornes postérieures de la substance grise médullaire. </a:t>
            </a:r>
          </a:p>
          <a:p>
            <a:pPr algn="l">
              <a:lnSpc>
                <a:spcPct val="120000"/>
              </a:lnSpc>
              <a:spcBef>
                <a:spcPts val="0"/>
              </a:spcBef>
              <a:spcAft>
                <a:spcPts val="0"/>
              </a:spcAft>
            </a:pPr>
            <a:endParaRPr lang="fr-FR" sz="3300" dirty="0"/>
          </a:p>
          <a:p>
            <a:pPr marL="457200" indent="-457200" algn="l">
              <a:lnSpc>
                <a:spcPct val="120000"/>
              </a:lnSpc>
              <a:spcBef>
                <a:spcPts val="0"/>
              </a:spcBef>
              <a:spcAft>
                <a:spcPts val="0"/>
              </a:spcAft>
              <a:buFontTx/>
              <a:buChar char="-"/>
            </a:pPr>
            <a:r>
              <a:rPr lang="fr-FR" sz="3300" dirty="0"/>
              <a:t>Les lames basales s’accroissent et se soudent sur une petite longueur du côté ventral limitant ainsi un sillon médian antérieur. C’est à leurs dépens que s’édifient les cornes antérieures de la substance grise.</a:t>
            </a:r>
          </a:p>
          <a:p>
            <a:pPr algn="l">
              <a:lnSpc>
                <a:spcPct val="120000"/>
              </a:lnSpc>
              <a:spcBef>
                <a:spcPts val="0"/>
              </a:spcBef>
              <a:spcAft>
                <a:spcPts val="0"/>
              </a:spcAft>
            </a:pPr>
            <a:r>
              <a:rPr lang="fr-FR" sz="3300" dirty="0"/>
              <a:t> </a:t>
            </a:r>
          </a:p>
          <a:p>
            <a:pPr marL="457200" indent="-457200" algn="l">
              <a:lnSpc>
                <a:spcPct val="120000"/>
              </a:lnSpc>
              <a:spcBef>
                <a:spcPts val="0"/>
              </a:spcBef>
              <a:spcAft>
                <a:spcPts val="0"/>
              </a:spcAft>
              <a:buFontTx/>
              <a:buChar char="-"/>
            </a:pPr>
            <a:r>
              <a:rPr lang="fr-FR" sz="3300" dirty="0"/>
              <a:t>La prolifération de la fusion des lames alaires et basales entraine une diminution de la cavité du tube médullaire qui devient canal épendymaire.</a:t>
            </a:r>
            <a:endParaRPr lang="fr-FR" sz="3300" b="1" i="0" u="none" strike="noStrike" baseline="0" dirty="0">
              <a:latin typeface="Calibri-Bold"/>
            </a:endParaRPr>
          </a:p>
          <a:p>
            <a:pPr algn="l"/>
            <a:endParaRPr lang="fr-FR" dirty="0"/>
          </a:p>
        </p:txBody>
      </p:sp>
    </p:spTree>
    <p:extLst>
      <p:ext uri="{BB962C8B-B14F-4D97-AF65-F5344CB8AC3E}">
        <p14:creationId xmlns:p14="http://schemas.microsoft.com/office/powerpoint/2010/main" val="5058593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55D78C8-481E-BC96-4AD9-77295CE8D5B3}"/>
              </a:ext>
            </a:extLst>
          </p:cNvPr>
          <p:cNvSpPr>
            <a:spLocks noGrp="1"/>
          </p:cNvSpPr>
          <p:nvPr>
            <p:ph type="title"/>
          </p:nvPr>
        </p:nvSpPr>
        <p:spPr/>
        <p:txBody>
          <a:bodyPr/>
          <a:lstStyle/>
          <a:p>
            <a:r>
              <a:rPr lang="fr-FR" dirty="0"/>
              <a:t>3.ORGANISATION GENERALE (1)</a:t>
            </a:r>
          </a:p>
        </p:txBody>
      </p:sp>
      <p:sp>
        <p:nvSpPr>
          <p:cNvPr id="3" name="Espace réservé du contenu 2">
            <a:extLst>
              <a:ext uri="{FF2B5EF4-FFF2-40B4-BE49-F238E27FC236}">
                <a16:creationId xmlns:a16="http://schemas.microsoft.com/office/drawing/2014/main" xmlns="" id="{5D4B0350-194C-3A58-4F80-CBBB940EE432}"/>
              </a:ext>
            </a:extLst>
          </p:cNvPr>
          <p:cNvSpPr>
            <a:spLocks noGrp="1"/>
          </p:cNvSpPr>
          <p:nvPr>
            <p:ph sz="quarter" idx="10"/>
          </p:nvPr>
        </p:nvSpPr>
        <p:spPr>
          <a:xfrm>
            <a:off x="539497" y="1435608"/>
            <a:ext cx="6552680" cy="4797924"/>
          </a:xfrm>
        </p:spPr>
        <p:txBody>
          <a:bodyPr>
            <a:normAutofit lnSpcReduction="10000"/>
          </a:bodyPr>
          <a:lstStyle/>
          <a:p>
            <a:r>
              <a:rPr lang="fr-FR" sz="1800" dirty="0"/>
              <a:t>En coupe transversale, la moelle épinière montre deux régions: </a:t>
            </a:r>
          </a:p>
          <a:p>
            <a:r>
              <a:rPr lang="fr-FR" sz="1800" dirty="0"/>
              <a:t>Au centre, la substance grise: autour du canal de l'épendyme (Le canal épendyme parcourt la commissure grise depuis l’angle inferieur du 4’eme ventricule jusqu’à l’extrémité de la moelle)</a:t>
            </a:r>
          </a:p>
          <a:p>
            <a:r>
              <a:rPr lang="fr-FR" sz="1800" dirty="0"/>
              <a:t>Autour, la substance blanche est divisée en deux moitiés symétriques par deux sillons : l'un antérieur, l'autre postérieur.</a:t>
            </a:r>
          </a:p>
          <a:p>
            <a:r>
              <a:rPr lang="fr-FR" sz="1800" dirty="0"/>
              <a:t>La substance grise et les ganglions renferment les corps des cellules nerveuses, tandis que la substance blanche et les nerfs sont formés uniquement de fibres.</a:t>
            </a:r>
          </a:p>
        </p:txBody>
      </p:sp>
      <p:pic>
        <p:nvPicPr>
          <p:cNvPr id="6" name="Image 5">
            <a:extLst>
              <a:ext uri="{FF2B5EF4-FFF2-40B4-BE49-F238E27FC236}">
                <a16:creationId xmlns:a16="http://schemas.microsoft.com/office/drawing/2014/main" xmlns="" id="{B10F2D21-BFA1-9892-632F-ABEE2C5DACAD}"/>
              </a:ext>
            </a:extLst>
          </p:cNvPr>
          <p:cNvPicPr>
            <a:picLocks noChangeAspect="1"/>
          </p:cNvPicPr>
          <p:nvPr/>
        </p:nvPicPr>
        <p:blipFill>
          <a:blip r:embed="rId2"/>
          <a:stretch>
            <a:fillRect/>
          </a:stretch>
        </p:blipFill>
        <p:spPr>
          <a:xfrm>
            <a:off x="7092177" y="1717510"/>
            <a:ext cx="4796414" cy="4205794"/>
          </a:xfrm>
          <a:prstGeom prst="rect">
            <a:avLst/>
          </a:prstGeom>
        </p:spPr>
      </p:pic>
    </p:spTree>
    <p:extLst>
      <p:ext uri="{BB962C8B-B14F-4D97-AF65-F5344CB8AC3E}">
        <p14:creationId xmlns:p14="http://schemas.microsoft.com/office/powerpoint/2010/main" val="4018285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sz="quarter" idx="10"/>
          </p:nvPr>
        </p:nvPicPr>
        <p:blipFill>
          <a:blip r:embed="rId2"/>
          <a:stretch>
            <a:fillRect/>
          </a:stretch>
        </p:blipFill>
        <p:spPr>
          <a:xfrm>
            <a:off x="645459" y="1624990"/>
            <a:ext cx="10703859" cy="4695128"/>
          </a:xfrm>
          <a:prstGeom prst="rect">
            <a:avLst/>
          </a:prstGeom>
        </p:spPr>
      </p:pic>
    </p:spTree>
    <p:extLst>
      <p:ext uri="{BB962C8B-B14F-4D97-AF65-F5344CB8AC3E}">
        <p14:creationId xmlns:p14="http://schemas.microsoft.com/office/powerpoint/2010/main" val="903987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EB98814-162C-94AC-3B2A-F9E1A44B25AF}"/>
              </a:ext>
            </a:extLst>
          </p:cNvPr>
          <p:cNvSpPr>
            <a:spLocks noGrp="1"/>
          </p:cNvSpPr>
          <p:nvPr>
            <p:ph type="title"/>
          </p:nvPr>
        </p:nvSpPr>
        <p:spPr/>
        <p:txBody>
          <a:bodyPr/>
          <a:lstStyle/>
          <a:p>
            <a:r>
              <a:rPr lang="fr-FR" dirty="0"/>
              <a:t>3.ORGANISATION GENERALE (2)</a:t>
            </a:r>
          </a:p>
        </p:txBody>
      </p:sp>
      <p:sp>
        <p:nvSpPr>
          <p:cNvPr id="3" name="Espace réservé du contenu 2">
            <a:extLst>
              <a:ext uri="{FF2B5EF4-FFF2-40B4-BE49-F238E27FC236}">
                <a16:creationId xmlns:a16="http://schemas.microsoft.com/office/drawing/2014/main" xmlns="" id="{292EC646-8F15-5962-81A5-ED7FD9C705B7}"/>
              </a:ext>
            </a:extLst>
          </p:cNvPr>
          <p:cNvSpPr>
            <a:spLocks noGrp="1"/>
          </p:cNvSpPr>
          <p:nvPr>
            <p:ph sz="quarter" idx="10"/>
          </p:nvPr>
        </p:nvSpPr>
        <p:spPr>
          <a:xfrm>
            <a:off x="539495" y="1435608"/>
            <a:ext cx="10968564" cy="5623114"/>
          </a:xfrm>
        </p:spPr>
        <p:txBody>
          <a:bodyPr>
            <a:normAutofit/>
          </a:bodyPr>
          <a:lstStyle/>
          <a:p>
            <a:pPr>
              <a:lnSpc>
                <a:spcPct val="100000"/>
              </a:lnSpc>
              <a:spcBef>
                <a:spcPts val="0"/>
              </a:spcBef>
              <a:spcAft>
                <a:spcPts val="0"/>
              </a:spcAft>
            </a:pPr>
            <a:r>
              <a:rPr lang="fr-FR" sz="1800" b="1" dirty="0"/>
              <a:t>3-1-La substance grise:  </a:t>
            </a:r>
          </a:p>
          <a:p>
            <a:pPr>
              <a:lnSpc>
                <a:spcPct val="100000"/>
              </a:lnSpc>
              <a:spcBef>
                <a:spcPts val="0"/>
              </a:spcBef>
              <a:spcAft>
                <a:spcPts val="0"/>
              </a:spcAft>
            </a:pPr>
            <a:endParaRPr lang="fr-FR" sz="1800" b="1" dirty="0"/>
          </a:p>
          <a:p>
            <a:pPr>
              <a:lnSpc>
                <a:spcPct val="100000"/>
              </a:lnSpc>
              <a:spcBef>
                <a:spcPts val="0"/>
              </a:spcBef>
              <a:spcAft>
                <a:spcPts val="0"/>
              </a:spcAft>
            </a:pPr>
            <a:r>
              <a:rPr lang="fr-FR" sz="1800" dirty="0"/>
              <a:t>Son allure est comparée à la lettre H ou X , autour du canal de l'épendyme.</a:t>
            </a:r>
          </a:p>
          <a:p>
            <a:pPr>
              <a:lnSpc>
                <a:spcPct val="100000"/>
              </a:lnSpc>
              <a:spcBef>
                <a:spcPts val="0"/>
              </a:spcBef>
              <a:spcAft>
                <a:spcPts val="0"/>
              </a:spcAft>
            </a:pPr>
            <a:r>
              <a:rPr lang="fr-FR" sz="1800" dirty="0"/>
              <a:t> Elle présente à décrire:2 cornes antérieures, 2 cornes post réunies par une commissure</a:t>
            </a:r>
          </a:p>
          <a:p>
            <a:pPr>
              <a:lnSpc>
                <a:spcPct val="100000"/>
              </a:lnSpc>
              <a:spcBef>
                <a:spcPts val="0"/>
              </a:spcBef>
              <a:spcAft>
                <a:spcPts val="0"/>
              </a:spcAft>
            </a:pPr>
            <a:endParaRPr lang="fr-FR" sz="1800" dirty="0"/>
          </a:p>
          <a:p>
            <a:pPr>
              <a:lnSpc>
                <a:spcPct val="100000"/>
              </a:lnSpc>
              <a:spcBef>
                <a:spcPts val="0"/>
              </a:spcBef>
              <a:spcAft>
                <a:spcPts val="0"/>
              </a:spcAft>
            </a:pPr>
            <a:r>
              <a:rPr lang="fr-FR" sz="1800" dirty="0"/>
              <a:t>a/Les cornes antérieures:  </a:t>
            </a:r>
          </a:p>
          <a:p>
            <a:pPr>
              <a:lnSpc>
                <a:spcPct val="100000"/>
              </a:lnSpc>
              <a:spcBef>
                <a:spcPts val="0"/>
              </a:spcBef>
              <a:spcAft>
                <a:spcPts val="0"/>
              </a:spcAft>
            </a:pPr>
            <a:r>
              <a:rPr lang="fr-FR" sz="1800" dirty="0"/>
              <a:t>Volumineuses, irrégulières. </a:t>
            </a:r>
          </a:p>
          <a:p>
            <a:pPr>
              <a:lnSpc>
                <a:spcPct val="100000"/>
              </a:lnSpc>
              <a:spcBef>
                <a:spcPts val="0"/>
              </a:spcBef>
              <a:spcAft>
                <a:spcPts val="0"/>
              </a:spcAft>
            </a:pPr>
            <a:r>
              <a:rPr lang="fr-FR" sz="1800" dirty="0"/>
              <a:t> Chaque corne comprend 1téte + 1base. </a:t>
            </a:r>
          </a:p>
          <a:p>
            <a:pPr>
              <a:lnSpc>
                <a:spcPct val="100000"/>
              </a:lnSpc>
              <a:spcBef>
                <a:spcPts val="0"/>
              </a:spcBef>
              <a:spcAft>
                <a:spcPts val="0"/>
              </a:spcAft>
            </a:pPr>
            <a:r>
              <a:rPr lang="fr-FR" sz="1800" dirty="0"/>
              <a:t> A la partie postéro-externe existe un renflement la corne latérale</a:t>
            </a:r>
          </a:p>
          <a:p>
            <a:pPr>
              <a:lnSpc>
                <a:spcPct val="100000"/>
              </a:lnSpc>
              <a:spcBef>
                <a:spcPts val="0"/>
              </a:spcBef>
              <a:spcAft>
                <a:spcPts val="0"/>
              </a:spcAft>
            </a:pPr>
            <a:endParaRPr lang="fr-FR" sz="1800" dirty="0"/>
          </a:p>
          <a:p>
            <a:pPr>
              <a:lnSpc>
                <a:spcPct val="100000"/>
              </a:lnSpc>
              <a:spcBef>
                <a:spcPts val="0"/>
              </a:spcBef>
              <a:spcAft>
                <a:spcPts val="0"/>
              </a:spcAft>
            </a:pPr>
            <a:r>
              <a:rPr lang="fr-FR" sz="1800" dirty="0"/>
              <a:t> b/Les cornes postérieures: </a:t>
            </a:r>
          </a:p>
          <a:p>
            <a:pPr>
              <a:lnSpc>
                <a:spcPct val="100000"/>
              </a:lnSpc>
              <a:spcBef>
                <a:spcPts val="0"/>
              </a:spcBef>
              <a:spcAft>
                <a:spcPts val="0"/>
              </a:spcAft>
            </a:pPr>
            <a:r>
              <a:rPr lang="fr-FR" sz="1800" dirty="0"/>
              <a:t>Effilés à contour régulier. </a:t>
            </a:r>
          </a:p>
          <a:p>
            <a:pPr>
              <a:lnSpc>
                <a:spcPct val="100000"/>
              </a:lnSpc>
              <a:spcBef>
                <a:spcPts val="0"/>
              </a:spcBef>
              <a:spcAft>
                <a:spcPts val="0"/>
              </a:spcAft>
            </a:pPr>
            <a:r>
              <a:rPr lang="fr-FR" sz="1800" dirty="0"/>
              <a:t>Chaque corne comprend 1téte + 1col+1base. </a:t>
            </a:r>
          </a:p>
          <a:p>
            <a:pPr>
              <a:lnSpc>
                <a:spcPct val="100000"/>
              </a:lnSpc>
              <a:spcBef>
                <a:spcPts val="0"/>
              </a:spcBef>
              <a:spcAft>
                <a:spcPts val="0"/>
              </a:spcAft>
            </a:pPr>
            <a:r>
              <a:rPr lang="fr-FR" sz="1800" dirty="0"/>
              <a:t> Sur bord interne existe un renflement colonne de CLARKE. </a:t>
            </a:r>
          </a:p>
          <a:p>
            <a:pPr>
              <a:lnSpc>
                <a:spcPct val="100000"/>
              </a:lnSpc>
              <a:spcBef>
                <a:spcPts val="0"/>
              </a:spcBef>
              <a:spcAft>
                <a:spcPts val="0"/>
              </a:spcAft>
            </a:pPr>
            <a:endParaRPr lang="fr-FR" sz="1800" dirty="0"/>
          </a:p>
          <a:p>
            <a:pPr>
              <a:lnSpc>
                <a:spcPct val="100000"/>
              </a:lnSpc>
              <a:spcBef>
                <a:spcPts val="0"/>
              </a:spcBef>
              <a:spcAft>
                <a:spcPts val="0"/>
              </a:spcAft>
            </a:pPr>
            <a:r>
              <a:rPr lang="fr-FR" sz="1800" dirty="0"/>
              <a:t>c/La commissure grise:  Les cornes droites et gauches sont réunies par un pont transversal: commissure grise. </a:t>
            </a:r>
          </a:p>
        </p:txBody>
      </p:sp>
    </p:spTree>
    <p:extLst>
      <p:ext uri="{BB962C8B-B14F-4D97-AF65-F5344CB8AC3E}">
        <p14:creationId xmlns:p14="http://schemas.microsoft.com/office/powerpoint/2010/main" val="1305301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B211CB0-3984-4A5D-3906-C5FCA478F480}"/>
              </a:ext>
            </a:extLst>
          </p:cNvPr>
          <p:cNvSpPr>
            <a:spLocks noGrp="1"/>
          </p:cNvSpPr>
          <p:nvPr>
            <p:ph type="title"/>
          </p:nvPr>
        </p:nvSpPr>
        <p:spPr/>
        <p:txBody>
          <a:bodyPr/>
          <a:lstStyle/>
          <a:p>
            <a:r>
              <a:rPr lang="fr-FR" dirty="0"/>
              <a:t>3.ORGANISATION GENERALE (3)</a:t>
            </a:r>
          </a:p>
        </p:txBody>
      </p:sp>
      <p:sp>
        <p:nvSpPr>
          <p:cNvPr id="3" name="Espace réservé du contenu 2">
            <a:extLst>
              <a:ext uri="{FF2B5EF4-FFF2-40B4-BE49-F238E27FC236}">
                <a16:creationId xmlns:a16="http://schemas.microsoft.com/office/drawing/2014/main" xmlns="" id="{A2B25688-A6C0-1BAD-4B1A-4E76418BF115}"/>
              </a:ext>
            </a:extLst>
          </p:cNvPr>
          <p:cNvSpPr>
            <a:spLocks noGrp="1"/>
          </p:cNvSpPr>
          <p:nvPr>
            <p:ph sz="quarter" idx="10"/>
          </p:nvPr>
        </p:nvSpPr>
        <p:spPr>
          <a:xfrm>
            <a:off x="539495" y="1435607"/>
            <a:ext cx="10533666" cy="5057789"/>
          </a:xfrm>
        </p:spPr>
        <p:txBody>
          <a:bodyPr>
            <a:normAutofit/>
          </a:bodyPr>
          <a:lstStyle/>
          <a:p>
            <a:r>
              <a:rPr lang="fr-FR" sz="1800" b="1" dirty="0"/>
              <a:t>3-2-La substance blanche: </a:t>
            </a:r>
          </a:p>
          <a:p>
            <a:r>
              <a:rPr lang="fr-FR" sz="1800" dirty="0"/>
              <a:t>C’est la portion de la moelle qui entoure la substance grise.</a:t>
            </a:r>
          </a:p>
          <a:p>
            <a:r>
              <a:rPr lang="fr-FR" sz="1800" dirty="0"/>
              <a:t>Parcourue par plusieurs sillons: sillon antérieur et postérieur, sillons collatéraux </a:t>
            </a:r>
          </a:p>
          <a:p>
            <a:r>
              <a:rPr lang="fr-FR" sz="1800" dirty="0"/>
              <a:t>Sillon antérieur Bien marqué ou s’enfonce la pie mère et cheminent des vaisseaux </a:t>
            </a:r>
          </a:p>
          <a:p>
            <a:r>
              <a:rPr lang="fr-FR" sz="1800" dirty="0"/>
              <a:t>Sillon postérieur une simple dépression </a:t>
            </a:r>
          </a:p>
          <a:p>
            <a:r>
              <a:rPr lang="fr-FR" sz="1800" dirty="0"/>
              <a:t>Ces sillons délimitent des cordons: Antérieur. Latéral. Postérieur.</a:t>
            </a:r>
          </a:p>
          <a:p>
            <a:r>
              <a:rPr lang="fr-FR" sz="1800" dirty="0">
                <a:solidFill>
                  <a:srgbClr val="000000"/>
                </a:solidFill>
                <a:latin typeface="Times New Roman" panose="02020603050405020304" pitchFamily="18" charset="0"/>
              </a:rPr>
              <a:t>La substance blanche contient les fibres nerveuses qui peuvent être myélinisées ou amyéliniques. </a:t>
            </a:r>
            <a:endParaRPr lang="fr-FR" sz="1800" dirty="0"/>
          </a:p>
          <a:p>
            <a:endParaRPr lang="fr-FR" sz="1800" dirty="0"/>
          </a:p>
          <a:p>
            <a:endParaRPr lang="fr-FR" sz="1800" dirty="0"/>
          </a:p>
        </p:txBody>
      </p:sp>
    </p:spTree>
    <p:extLst>
      <p:ext uri="{BB962C8B-B14F-4D97-AF65-F5344CB8AC3E}">
        <p14:creationId xmlns:p14="http://schemas.microsoft.com/office/powerpoint/2010/main" val="2061558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sonnalisé">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7315_TF10001108_Win32" id="{08D89365-2E4C-432D-9349-8DF9B80AEEA1}" vid="{010FF314-90DF-4A21-BD0D-ADCBA34234A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{A644FD16-8E31-4918-A543-7FC494245E9B}tf10001108_win32</Template>
  <TotalTime>479</TotalTime>
  <Words>1818</Words>
  <Application>Microsoft Office PowerPoint</Application>
  <PresentationFormat>Grand écran</PresentationFormat>
  <Paragraphs>158</Paragraphs>
  <Slides>19</Slides>
  <Notes>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Arial</vt:lpstr>
      <vt:lpstr>Calibri</vt:lpstr>
      <vt:lpstr>Calibri-Bold</vt:lpstr>
      <vt:lpstr>Segoe UI</vt:lpstr>
      <vt:lpstr>Segoe UI Light</vt:lpstr>
      <vt:lpstr>Times New Roman</vt:lpstr>
      <vt:lpstr>Wingdings</vt:lpstr>
      <vt:lpstr>Personnalisé</vt:lpstr>
      <vt:lpstr>La moelle épinière </vt:lpstr>
      <vt:lpstr>1.INTRODUCTION-DEFINITION (1)</vt:lpstr>
      <vt:lpstr>1.INTRODUCTION-DEFINITION (2) :  </vt:lpstr>
      <vt:lpstr>2. ORIGINE EMBRYOLOGIQUE (1)</vt:lpstr>
      <vt:lpstr>2. ORIGINE EMBRYOLOGIQUE (2)</vt:lpstr>
      <vt:lpstr>3.ORGANISATION GENERALE (1)</vt:lpstr>
      <vt:lpstr>Présentation PowerPoint</vt:lpstr>
      <vt:lpstr>3.ORGANISATION GENERALE (2)</vt:lpstr>
      <vt:lpstr>3.ORGANISATION GENERALE (3)</vt:lpstr>
      <vt:lpstr>3.ORGANISATION GENERALE (4)</vt:lpstr>
      <vt:lpstr>4.LES NEURONES (1)  </vt:lpstr>
      <vt:lpstr>4.LES NEURONES (2)  </vt:lpstr>
      <vt:lpstr>4.LES NEURONES (3)  </vt:lpstr>
      <vt:lpstr>4.LES NEURONES (4)  </vt:lpstr>
      <vt:lpstr>5. LA NÉVROGLIE (1) </vt:lpstr>
      <vt:lpstr>5. LA NÉVROGLIE (2)</vt:lpstr>
      <vt:lpstr>5. HISTOPHYSIOLOGIE </vt:lpstr>
      <vt:lpstr>HISTOPATHOLOGIE : poliomyélite </vt:lpstr>
      <vt:lpstr>Merci pour votre attention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moelle épinière </dc:title>
  <dc:creator>HouRi Ben younesse</dc:creator>
  <cp:keywords/>
  <cp:lastModifiedBy>acer</cp:lastModifiedBy>
  <cp:revision>7</cp:revision>
  <dcterms:created xsi:type="dcterms:W3CDTF">2025-04-23T19:57:11Z</dcterms:created>
  <dcterms:modified xsi:type="dcterms:W3CDTF">2025-04-24T08:32:19Z</dcterms:modified>
  <cp:version/>
</cp:coreProperties>
</file>