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rts/chartEx1.xml" ContentType="application/vnd.ms-office.chartex+xml"/>
  <Override PartName="/ppt/charts/colors50.xml" ContentType="application/vnd.ms-office.chartcolorstyle+xml"/>
  <Override PartName="/ppt/charts/style50.xml" ContentType="application/vnd.ms-office.chart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85" r:id="rId1"/>
  </p:sldMasterIdLst>
  <p:notesMasterIdLst>
    <p:notesMasterId r:id="rId27"/>
  </p:notesMasterIdLst>
  <p:handoutMasterIdLst>
    <p:handoutMasterId r:id="rId28"/>
  </p:handoutMasterIdLst>
  <p:sldIdLst>
    <p:sldId id="317" r:id="rId2"/>
    <p:sldId id="318" r:id="rId3"/>
    <p:sldId id="285" r:id="rId4"/>
    <p:sldId id="304" r:id="rId5"/>
    <p:sldId id="306" r:id="rId6"/>
    <p:sldId id="305" r:id="rId7"/>
    <p:sldId id="307" r:id="rId8"/>
    <p:sldId id="308" r:id="rId9"/>
    <p:sldId id="309" r:id="rId10"/>
    <p:sldId id="310" r:id="rId11"/>
    <p:sldId id="311" r:id="rId12"/>
    <p:sldId id="312" r:id="rId13"/>
    <p:sldId id="313" r:id="rId14"/>
    <p:sldId id="314" r:id="rId15"/>
    <p:sldId id="315" r:id="rId16"/>
    <p:sldId id="320" r:id="rId17"/>
    <p:sldId id="321" r:id="rId18"/>
    <p:sldId id="322" r:id="rId19"/>
    <p:sldId id="324" r:id="rId20"/>
    <p:sldId id="323" r:id="rId21"/>
    <p:sldId id="326" r:id="rId22"/>
    <p:sldId id="316" r:id="rId23"/>
    <p:sldId id="327" r:id="rId24"/>
    <p:sldId id="328" r:id="rId25"/>
    <p:sldId id="329" r:id="rId26"/>
  </p:sldIdLst>
  <p:sldSz cx="12192000" cy="6858000"/>
  <p:notesSz cx="6742113" cy="987266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806" autoAdjust="0"/>
    <p:restoredTop sz="94660"/>
  </p:normalViewPr>
  <p:slideViewPr>
    <p:cSldViewPr snapToGrid="0">
      <p:cViewPr>
        <p:scale>
          <a:sx n="100" d="100"/>
          <a:sy n="100" d="100"/>
        </p:scale>
        <p:origin x="102" y="-4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NULL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Ex1.xml.rels><?xml version="1.0" encoding="UTF-8" standalone="yes"?>
<Relationships xmlns="http://schemas.openxmlformats.org/package/2006/relationships"><Relationship Id="rId3" Type="http://schemas.microsoft.com/office/2011/relationships/chartColorStyle" Target="colors50.xml"/><Relationship Id="rId2" Type="http://schemas.microsoft.com/office/2011/relationships/chartStyle" Target="style50.xml"/><Relationship Id="rId1" Type="http://schemas.openxmlformats.org/officeDocument/2006/relationships/package" Target="../embeddings/Microsoft_Excel_Worksheet40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lineMarker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trendline>
            <c:spPr>
              <a:ln w="19050" cap="rnd">
                <a:solidFill>
                  <a:schemeClr val="accent1"/>
                </a:solidFill>
                <a:prstDash val="sysDot"/>
              </a:ln>
              <a:effectLst/>
            </c:spPr>
            <c:trendlineType val="linear"/>
            <c:dispRSqr val="0"/>
            <c:dispEq val="0"/>
          </c:trendline>
          <c:xVal>
            <c:numRef>
              <c:f>Sheet1!$A$2:$A$9</c:f>
              <c:numCache>
                <c:formatCode>General</c:formatCode>
                <c:ptCount val="8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</c:numCache>
            </c:numRef>
          </c:xVal>
          <c:yVal>
            <c:numRef>
              <c:f>Sheet1!$B$2:$B$9</c:f>
              <c:numCache>
                <c:formatCode>General</c:formatCode>
                <c:ptCount val="8"/>
                <c:pt idx="0">
                  <c:v>2</c:v>
                </c:pt>
                <c:pt idx="1">
                  <c:v>2.5</c:v>
                </c:pt>
                <c:pt idx="2">
                  <c:v>2</c:v>
                </c:pt>
                <c:pt idx="3">
                  <c:v>2.8</c:v>
                </c:pt>
                <c:pt idx="4">
                  <c:v>2.5</c:v>
                </c:pt>
                <c:pt idx="5">
                  <c:v>3</c:v>
                </c:pt>
                <c:pt idx="6">
                  <c:v>3.3</c:v>
                </c:pt>
                <c:pt idx="7">
                  <c:v>3</c:v>
                </c:pt>
              </c:numCache>
            </c:numRef>
          </c:y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2194-48E3-93E6-E9C0D0EF6F1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86757520"/>
        <c:axId val="285083536"/>
      </c:scatterChart>
      <c:valAx>
        <c:axId val="286757520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285083536"/>
        <c:crosses val="autoZero"/>
        <c:crossBetween val="midCat"/>
      </c:valAx>
      <c:valAx>
        <c:axId val="28508353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286757520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lineMarker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trendline>
            <c:spPr>
              <a:ln w="19050" cap="rnd">
                <a:solidFill>
                  <a:schemeClr val="accent1"/>
                </a:solidFill>
                <a:prstDash val="sysDot"/>
              </a:ln>
              <a:effectLst/>
            </c:spPr>
            <c:trendlineType val="linear"/>
            <c:dispRSqr val="0"/>
            <c:dispEq val="0"/>
          </c:trendline>
          <c:xVal>
            <c:numRef>
              <c:f>Sheet1!$A$2:$A$9</c:f>
              <c:numCache>
                <c:formatCode>General</c:formatCode>
                <c:ptCount val="8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</c:numCache>
            </c:numRef>
          </c:xVal>
          <c:yVal>
            <c:numRef>
              <c:f>Sheet1!$B$2:$B$9</c:f>
              <c:numCache>
                <c:formatCode>General</c:formatCode>
                <c:ptCount val="8"/>
                <c:pt idx="0">
                  <c:v>4</c:v>
                </c:pt>
                <c:pt idx="1">
                  <c:v>3.5</c:v>
                </c:pt>
                <c:pt idx="2">
                  <c:v>3.8</c:v>
                </c:pt>
                <c:pt idx="3">
                  <c:v>3</c:v>
                </c:pt>
                <c:pt idx="4">
                  <c:v>2.5</c:v>
                </c:pt>
                <c:pt idx="5">
                  <c:v>2</c:v>
                </c:pt>
                <c:pt idx="6">
                  <c:v>1.8</c:v>
                </c:pt>
                <c:pt idx="7">
                  <c:v>2</c:v>
                </c:pt>
              </c:numCache>
            </c:numRef>
          </c:y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34FA-4809-ADB7-2A16FAAF3E5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3087640"/>
        <c:axId val="391130344"/>
      </c:scatterChart>
      <c:valAx>
        <c:axId val="13087640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391130344"/>
        <c:crosses val="autoZero"/>
        <c:crossBetween val="midCat"/>
      </c:valAx>
      <c:valAx>
        <c:axId val="39113034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13087640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lineMarker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xVal>
            <c:numRef>
              <c:f>Sheet1!$A$2:$A$9</c:f>
              <c:numCache>
                <c:formatCode>General</c:formatCode>
                <c:ptCount val="8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</c:numCache>
            </c:numRef>
          </c:xVal>
          <c:yVal>
            <c:numRef>
              <c:f>Sheet1!$B$2:$B$9</c:f>
              <c:numCache>
                <c:formatCode>General</c:formatCode>
                <c:ptCount val="8"/>
                <c:pt idx="0">
                  <c:v>2</c:v>
                </c:pt>
                <c:pt idx="1">
                  <c:v>4</c:v>
                </c:pt>
                <c:pt idx="2">
                  <c:v>1</c:v>
                </c:pt>
                <c:pt idx="3">
                  <c:v>5</c:v>
                </c:pt>
                <c:pt idx="4">
                  <c:v>2</c:v>
                </c:pt>
                <c:pt idx="5">
                  <c:v>1</c:v>
                </c:pt>
                <c:pt idx="6">
                  <c:v>4</c:v>
                </c:pt>
                <c:pt idx="7">
                  <c:v>2</c:v>
                </c:pt>
              </c:numCache>
            </c:numRef>
          </c:y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9B81-4464-990B-AFA97076F18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391233376"/>
        <c:axId val="391255464"/>
      </c:scatterChart>
      <c:valAx>
        <c:axId val="391233376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391255464"/>
        <c:crosses val="autoZero"/>
        <c:crossBetween val="midCat"/>
      </c:valAx>
      <c:valAx>
        <c:axId val="39125546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391233376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lineMarker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xVal>
            <c:numRef>
              <c:f>Sheet1!$A$2:$A$5</c:f>
              <c:numCache>
                <c:formatCode>General</c:formatCode>
                <c:ptCount val="4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</c:numCache>
            </c:numRef>
          </c:xVal>
          <c:yVal>
            <c:numRef>
              <c:f>Sheet1!$B$2:$B$5</c:f>
              <c:numCache>
                <c:formatCode>General</c:formatCode>
                <c:ptCount val="4"/>
                <c:pt idx="0">
                  <c:v>1</c:v>
                </c:pt>
                <c:pt idx="1">
                  <c:v>2.5</c:v>
                </c:pt>
                <c:pt idx="2">
                  <c:v>3.5</c:v>
                </c:pt>
                <c:pt idx="3">
                  <c:v>3</c:v>
                </c:pt>
              </c:numCache>
            </c:numRef>
          </c:y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46DF-46ED-A163-3B9EEF9B328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391333864"/>
        <c:axId val="391334248"/>
      </c:scatterChart>
      <c:valAx>
        <c:axId val="391333864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391334248"/>
        <c:crosses val="autoZero"/>
        <c:crossBetween val="midCat"/>
      </c:valAx>
      <c:valAx>
        <c:axId val="39133424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391333864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baseline="0" dirty="0"/>
              <a:t>Normal Q-Q Plot </a:t>
            </a:r>
            <a:endParaRPr lang="en-US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title>
    <c:autoTitleDeleted val="0"/>
    <c:plotArea>
      <c:layout/>
      <c:scatterChart>
        <c:scatterStyle val="lineMarker"/>
        <c:varyColors val="0"/>
        <c:ser>
          <c:idx val="0"/>
          <c:order val="0"/>
          <c:spPr>
            <a:ln w="1905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trendline>
            <c:spPr>
              <a:ln w="19050" cap="rnd">
                <a:solidFill>
                  <a:schemeClr val="accent1"/>
                </a:solidFill>
                <a:prstDash val="sysDot"/>
              </a:ln>
              <a:effectLst/>
            </c:spPr>
            <c:trendlineType val="linear"/>
            <c:dispRSqr val="0"/>
            <c:dispEq val="0"/>
          </c:trendline>
          <c:xVal>
            <c:numLit>
              <c:formatCode>General</c:formatCode>
              <c:ptCount val="24"/>
              <c:pt idx="2">
                <c:v>58000</c:v>
              </c:pt>
              <c:pt idx="3">
                <c:v>62000</c:v>
              </c:pt>
              <c:pt idx="4">
                <c:v>64000</c:v>
              </c:pt>
              <c:pt idx="5">
                <c:v>65000</c:v>
              </c:pt>
              <c:pt idx="6">
                <c:v>65500</c:v>
              </c:pt>
              <c:pt idx="7">
                <c:v>65800</c:v>
              </c:pt>
              <c:pt idx="8">
                <c:v>82000</c:v>
              </c:pt>
              <c:pt idx="9">
                <c:v>86000</c:v>
              </c:pt>
              <c:pt idx="10">
                <c:v>88000</c:v>
              </c:pt>
              <c:pt idx="11">
                <c:v>92000</c:v>
              </c:pt>
              <c:pt idx="12">
                <c:v>96300</c:v>
              </c:pt>
              <c:pt idx="13">
                <c:v>105700</c:v>
              </c:pt>
              <c:pt idx="14">
                <c:v>113300</c:v>
              </c:pt>
              <c:pt idx="15">
                <c:v>116000</c:v>
              </c:pt>
              <c:pt idx="16">
                <c:v>118000</c:v>
              </c:pt>
              <c:pt idx="17">
                <c:v>118300</c:v>
              </c:pt>
              <c:pt idx="18">
                <c:v>126500</c:v>
              </c:pt>
              <c:pt idx="19">
                <c:v>130000</c:v>
              </c:pt>
              <c:pt idx="20">
                <c:v>132200</c:v>
              </c:pt>
              <c:pt idx="21">
                <c:v>137600</c:v>
              </c:pt>
            </c:numLit>
          </c:xVal>
          <c:yVal>
            <c:numLit>
              <c:formatCode>General</c:formatCode>
              <c:ptCount val="24"/>
              <c:pt idx="2">
                <c:v>-1.668391193947079</c:v>
              </c:pt>
              <c:pt idx="3">
                <c:v>-1.309171716785777</c:v>
              </c:pt>
              <c:pt idx="4">
                <c:v>-1.0675705238781421</c:v>
              </c:pt>
              <c:pt idx="5">
                <c:v>-0.87614284924684105</c:v>
              </c:pt>
              <c:pt idx="6">
                <c:v>-0.71244303238948914</c:v>
              </c:pt>
              <c:pt idx="7">
                <c:v>-0.56594882193286311</c:v>
              </c:pt>
              <c:pt idx="8">
                <c:v>-0.43072729929545739</c:v>
              </c:pt>
              <c:pt idx="9">
                <c:v>-0.30298044805620661</c:v>
              </c:pt>
              <c:pt idx="10">
                <c:v>-0.1800123697927051</c:v>
              </c:pt>
              <c:pt idx="11">
                <c:v>-5.9717099785322893E-2</c:v>
              </c:pt>
              <c:pt idx="12">
                <c:v>5.9717099785322893E-2</c:v>
              </c:pt>
              <c:pt idx="13">
                <c:v>0.18001236979270491</c:v>
              </c:pt>
              <c:pt idx="14">
                <c:v>0.30298044805620661</c:v>
              </c:pt>
              <c:pt idx="15">
                <c:v>0.43072729929545728</c:v>
              </c:pt>
              <c:pt idx="16">
                <c:v>0.56594882193286311</c:v>
              </c:pt>
              <c:pt idx="17">
                <c:v>0.71244303238948881</c:v>
              </c:pt>
              <c:pt idx="18">
                <c:v>0.87614284924684105</c:v>
              </c:pt>
              <c:pt idx="19">
                <c:v>1.067570523878141</c:v>
              </c:pt>
              <c:pt idx="20">
                <c:v>1.309171716785777</c:v>
              </c:pt>
              <c:pt idx="21">
                <c:v>1.668391193947079</c:v>
              </c:pt>
            </c:numLit>
          </c:y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82B2-4C76-B1BD-5454E7A85D0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391113184"/>
        <c:axId val="391112792"/>
      </c:scatterChart>
      <c:valAx>
        <c:axId val="391113184"/>
        <c:scaling>
          <c:orientation val="minMax"/>
        </c:scaling>
        <c:delete val="1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baseline="0"/>
                  <a:t>Observed Value</a:t>
                </a:r>
                <a:endParaRPr lang="en-US"/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</c:title>
        <c:numFmt formatCode="General" sourceLinked="1"/>
        <c:majorTickMark val="none"/>
        <c:minorTickMark val="none"/>
        <c:tickLblPos val="nextTo"/>
        <c:crossAx val="391112792"/>
        <c:crosses val="autoZero"/>
        <c:crossBetween val="midCat"/>
      </c:valAx>
      <c:valAx>
        <c:axId val="39111279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baseline="0"/>
                  <a:t>Expected Normal</a:t>
                </a:r>
                <a:endParaRPr lang="en-US"/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391113184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Ex1.xml><?xml version="1.0" encoding="utf-8"?>
<cx:chartSpace xmlns:a="http://schemas.openxmlformats.org/drawingml/2006/main" xmlns:r="http://schemas.openxmlformats.org/officeDocument/2006/relationships" xmlns:cx="http://schemas.microsoft.com/office/drawing/2014/chartex">
  <cx:chartData>
    <cx:externalData r:id="rId1" cx:autoUpdate="0"/>
    <cx:data id="0">
      <cx:numDim type="val">
        <cx:f>Sheet1!$A$2:$A$77</cx:f>
        <cx:lvl ptCount="76" formatCode="General">
          <cx:pt idx="0">1</cx:pt>
          <cx:pt idx="1">3</cx:pt>
          <cx:pt idx="2">3</cx:pt>
          <cx:pt idx="3">3</cx:pt>
          <cx:pt idx="4">5</cx:pt>
          <cx:pt idx="5">6</cx:pt>
          <cx:pt idx="6">6</cx:pt>
          <cx:pt idx="7">6</cx:pt>
          <cx:pt idx="8">7</cx:pt>
          <cx:pt idx="9">8</cx:pt>
          <cx:pt idx="10">8</cx:pt>
          <cx:pt idx="11">9</cx:pt>
          <cx:pt idx="12">9</cx:pt>
          <cx:pt idx="13">9</cx:pt>
          <cx:pt idx="14">9</cx:pt>
          <cx:pt idx="15">9</cx:pt>
          <cx:pt idx="16">10</cx:pt>
          <cx:pt idx="17">10</cx:pt>
          <cx:pt idx="18">10</cx:pt>
          <cx:pt idx="19">10</cx:pt>
          <cx:pt idx="20">10</cx:pt>
          <cx:pt idx="21">10</cx:pt>
          <cx:pt idx="22">11</cx:pt>
          <cx:pt idx="23">11</cx:pt>
          <cx:pt idx="24">11</cx:pt>
          <cx:pt idx="25">11</cx:pt>
          <cx:pt idx="26">11</cx:pt>
          <cx:pt idx="27">11</cx:pt>
          <cx:pt idx="28">12</cx:pt>
          <cx:pt idx="29">12</cx:pt>
          <cx:pt idx="30">12</cx:pt>
          <cx:pt idx="31">12</cx:pt>
          <cx:pt idx="32">12</cx:pt>
          <cx:pt idx="33">12</cx:pt>
          <cx:pt idx="34">13</cx:pt>
          <cx:pt idx="35">13</cx:pt>
          <cx:pt idx="36">13</cx:pt>
          <cx:pt idx="37">13</cx:pt>
          <cx:pt idx="38">13</cx:pt>
          <cx:pt idx="39">14</cx:pt>
          <cx:pt idx="40">14</cx:pt>
          <cx:pt idx="41">14</cx:pt>
          <cx:pt idx="42">14</cx:pt>
          <cx:pt idx="43">14</cx:pt>
          <cx:pt idx="44">14</cx:pt>
          <cx:pt idx="45">15</cx:pt>
          <cx:pt idx="46">15</cx:pt>
          <cx:pt idx="47">15</cx:pt>
          <cx:pt idx="48">15</cx:pt>
          <cx:pt idx="49">15</cx:pt>
          <cx:pt idx="50">15</cx:pt>
          <cx:pt idx="51">15</cx:pt>
          <cx:pt idx="52">15</cx:pt>
          <cx:pt idx="53">16</cx:pt>
          <cx:pt idx="54">16</cx:pt>
          <cx:pt idx="55">16</cx:pt>
          <cx:pt idx="56">16</cx:pt>
          <cx:pt idx="57">17</cx:pt>
          <cx:pt idx="58">17</cx:pt>
          <cx:pt idx="59">17</cx:pt>
          <cx:pt idx="60">17</cx:pt>
          <cx:pt idx="61">17</cx:pt>
          <cx:pt idx="62">17</cx:pt>
          <cx:pt idx="63">18</cx:pt>
          <cx:pt idx="64">18</cx:pt>
          <cx:pt idx="65">18</cx:pt>
          <cx:pt idx="66">18</cx:pt>
          <cx:pt idx="67">19</cx:pt>
          <cx:pt idx="68">19</cx:pt>
          <cx:pt idx="69">19</cx:pt>
          <cx:pt idx="70">20</cx:pt>
          <cx:pt idx="71">21</cx:pt>
          <cx:pt idx="72">22</cx:pt>
          <cx:pt idx="73">22</cx:pt>
          <cx:pt idx="74">24</cx:pt>
          <cx:pt idx="75">24</cx:pt>
        </cx:lvl>
      </cx:numDim>
    </cx:data>
  </cx:chartData>
  <cx:chart>
    <cx:title pos="t" align="ctr" overlay="0"/>
    <cx:plotArea>
      <cx:plotAreaRegion>
        <cx:series layoutId="clusteredColumn" uniqueId="{74AF8ABC-3FFE-4731-9C35-7A9061971C8E}">
          <cx:tx>
            <cx:txData>
              <cx:f>Sheet1!$A$1</cx:f>
              <cx:v>Series1</cx:v>
            </cx:txData>
          </cx:tx>
          <cx:dataId val="0"/>
          <cx:layoutPr>
            <cx:binning intervalClosed="r"/>
          </cx:layoutPr>
        </cx:series>
      </cx:plotAreaRegion>
      <cx:axis id="0">
        <cx:catScaling gapWidth="0"/>
        <cx:tickLabels/>
      </cx:axis>
      <cx:axis id="1">
        <cx:valScaling/>
        <cx:majorGridlines/>
        <cx:tickLabels/>
      </cx:axis>
    </cx:plotArea>
  </cx:chart>
</cx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0.xml><?xml version="1.0" encoding="utf-8"?>
<cs:chartStyle xmlns:cs="http://schemas.microsoft.com/office/drawing/2012/chartStyle" xmlns:a="http://schemas.openxmlformats.org/drawingml/2006/main" id="36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65000"/>
        <a:lumOff val="35000"/>
      </a:schemeClr>
    </cs:fontRef>
    <cs:defRPr sz="1197"/>
  </cs:dataLabel>
  <cs:dataLabelCallout>
    <cs:lnRef idx="0"/>
    <cs:fillRef idx="0"/>
    <cs:effectRef idx="0"/>
    <cs:fontRef idx="minor">
      <a:schemeClr val="tx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/>
  </cs:dataTable>
  <cs:downBar>
    <cs:lnRef idx="0"/>
    <cs:fillRef idx="0"/>
    <cs:effectRef idx="0"/>
    <cs:fontRef idx="minor">
      <a:schemeClr val="dk1"/>
    </cs:fontRef>
    <cs:spPr>
      <a:solidFill>
        <a:schemeClr val="dk1"/>
      </a:solidFill>
    </cs:spPr>
  </cs:downBar>
  <cs:dropLine>
    <cs:lnRef idx="0"/>
    <cs:fillRef idx="0"/>
    <cs:effectRef idx="0"/>
    <cs:fontRef idx="minor">
      <a:schemeClr val="tx1"/>
    </cs:fontRef>
  </cs:dropLine>
  <cs:errorBar>
    <cs:lnRef idx="0"/>
    <cs:fillRef idx="0"/>
    <cs:effectRef idx="0"/>
    <cs:fontRef idx="minor">
      <a:schemeClr val="tx1"/>
    </cs:fontRef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>
        <a:solidFill>
          <a:schemeClr val="tx1">
            <a:lumMod val="15000"/>
            <a:lumOff val="85000"/>
            <a:lumOff val="10000"/>
          </a:schemeClr>
        </a:solidFill>
      </a:ln>
    </cs:spPr>
  </cs:gridlineMinor>
  <cs:hiLoLine>
    <cs:lnRef idx="0"/>
    <cs:fillRef idx="0"/>
    <cs:effectRef idx="0"/>
    <cs:fontRef idx="minor">
      <a:schemeClr val="tx1"/>
    </cs:fontRef>
  </cs:hiLoLine>
  <cs:leaderLine>
    <cs:lnRef idx="0"/>
    <cs:fillRef idx="0"/>
    <cs:effectRef idx="0"/>
    <cs:fontRef idx="minor">
      <a:schemeClr val="tx1"/>
    </cs:fontRef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/>
  </cs:seriesAxis>
  <cs:seriesLine>
    <cs:lnRef idx="0"/>
    <cs:fillRef idx="0"/>
    <cs:effectRef idx="0"/>
    <cs:fontRef idx="minor">
      <a:schemeClr val="tx1"/>
    </cs:fontRef>
    <cs:spPr>
      <a:ln w="9525" cap="flat">
        <a:solidFill>
          <a:srgbClr val="D9D9D9"/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21582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18970" y="1"/>
            <a:ext cx="2921582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F83522-962B-453D-96E7-9226BA2CC9CB}" type="datetimeFigureOut">
              <a:rPr lang="en-US" smtClean="0"/>
              <a:t>4/16/2025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7316"/>
            <a:ext cx="2921582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18970" y="9377316"/>
            <a:ext cx="2921582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D29B4E-956B-407C-8BEF-5EE2AC9BCD0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653763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21582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8970" y="1"/>
            <a:ext cx="2921582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1B9511-8566-4BBE-ACE2-265CCFA999E7}" type="datetimeFigureOut">
              <a:rPr lang="en-US" smtClean="0"/>
              <a:t>4/16/2025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11163" y="1235075"/>
            <a:ext cx="5919787" cy="3330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4212" y="4751220"/>
            <a:ext cx="5393690" cy="38873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7316"/>
            <a:ext cx="2921582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8970" y="9377316"/>
            <a:ext cx="2921582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EFE2BC-72D9-44E6-B028-8FB13D5D0B3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83802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6C08716D-2AEA-4B8B-B004-E5524181DA57}" type="datetime1">
              <a:rPr lang="en-US" smtClean="0"/>
              <a:t>4/16/2025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Data analysis using SPSS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01B56-DF14-4180-846C-B3B858FBE2EF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86641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6B1254-F228-4C50-B4AE-CBD843B549F1}" type="datetime1">
              <a:rPr lang="en-US" smtClean="0"/>
              <a:t>4/16/2025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Data analysis using SPSS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01B56-DF14-4180-846C-B3B858FBE2E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70827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72F42-EEDF-44DE-A749-C0B41718FD5B}" type="datetime1">
              <a:rPr lang="en-US" smtClean="0"/>
              <a:t>4/16/2025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Data analysis using SPSS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01B56-DF14-4180-846C-B3B858FBE2EF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160828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DE3D4-3337-42E4-9B12-642C0D4C2C1E}" type="datetime1">
              <a:rPr lang="en-US" smtClean="0"/>
              <a:t>4/16/2025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Data analysis using SPSS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01B56-DF14-4180-846C-B3B858FBE2E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6786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F7061-E850-4424-8E14-F18C21E762AD}" type="datetime1">
              <a:rPr lang="en-US" smtClean="0"/>
              <a:t>4/16/2025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Data analysis using SPSS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01B56-DF14-4180-846C-B3B858FBE2EF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830982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EB8ECD-70CD-4EF9-AD78-57ADC276351C}" type="datetime1">
              <a:rPr lang="en-US" smtClean="0"/>
              <a:t>4/16/2025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Data analysis using SPSS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01B56-DF14-4180-846C-B3B858FBE2E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36171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1E2C5-13C4-4EF3-B9D1-6616791C04C8}" type="datetime1">
              <a:rPr lang="en-US" smtClean="0"/>
              <a:t>4/16/2025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Data analysis using SPSS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01B56-DF14-4180-846C-B3B858FBE2E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18481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D0E8A-490C-4073-A8CA-54626A48B5C2}" type="datetime1">
              <a:rPr lang="en-US" smtClean="0"/>
              <a:t>4/16/2025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Data analysis using SPSS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01B56-DF14-4180-846C-B3B858FBE2E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49901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8ECE5-C111-45DB-A1A9-87A1ECE0A540}" type="datetime1">
              <a:rPr lang="en-US" smtClean="0"/>
              <a:t>4/16/2025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Data analysis using SPSS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01B56-DF14-4180-846C-B3B858FBE2E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00108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3D9DA2-392D-4BF3-956D-840F45B26E90}" type="datetime1">
              <a:rPr lang="en-US" smtClean="0"/>
              <a:t>4/16/2025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Data analysis using SPSS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01B56-DF14-4180-846C-B3B858FBE2E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1685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103BA-F3BF-4743-BA86-A3A037BC17A1}" type="datetime1">
              <a:rPr lang="en-US" smtClean="0"/>
              <a:t>4/16/2025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Data analysis using SPSS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01B56-DF14-4180-846C-B3B858FBE2EF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526531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82EB5E4A-FFBA-4A2B-B18F-F7DF3DABDD85}" type="datetime1">
              <a:rPr lang="en-US" smtClean="0"/>
              <a:t>4/16/2025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r>
              <a:rPr lang="en-US" dirty="0"/>
              <a:t>Data analysis using SPSS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B9401B56-DF14-4180-846C-B3B858FBE2EF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857262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6" r:id="rId1"/>
    <p:sldLayoutId id="2147483787" r:id="rId2"/>
    <p:sldLayoutId id="2147483788" r:id="rId3"/>
    <p:sldLayoutId id="2147483789" r:id="rId4"/>
    <p:sldLayoutId id="2147483790" r:id="rId5"/>
    <p:sldLayoutId id="2147483791" r:id="rId6"/>
    <p:sldLayoutId id="2147483792" r:id="rId7"/>
    <p:sldLayoutId id="2147483793" r:id="rId8"/>
    <p:sldLayoutId id="2147483794" r:id="rId9"/>
    <p:sldLayoutId id="2147483795" r:id="rId10"/>
    <p:sldLayoutId id="2147483796" r:id="rId11"/>
  </p:sldLayoutIdLst>
  <p:hf hd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microsoft.com/office/2014/relationships/chartEx" Target="../charts/chartEx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8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13" Type="http://schemas.openxmlformats.org/officeDocument/2006/relationships/image" Target="../media/image5.png"/><Relationship Id="rId3" Type="http://schemas.openxmlformats.org/officeDocument/2006/relationships/chart" Target="../charts/chart1.xml"/><Relationship Id="rId7" Type="http://schemas.openxmlformats.org/officeDocument/2006/relationships/chart" Target="../charts/chart4.xml"/><Relationship Id="rId12" Type="http://schemas.openxmlformats.org/officeDocument/2006/relationships/image" Target="../media/image10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11" Type="http://schemas.openxmlformats.org/officeDocument/2006/relationships/image" Target="../media/image9.png"/><Relationship Id="rId5" Type="http://schemas.openxmlformats.org/officeDocument/2006/relationships/chart" Target="../charts/chart3.xml"/><Relationship Id="rId10" Type="http://schemas.openxmlformats.org/officeDocument/2006/relationships/image" Target="../media/image8.png"/><Relationship Id="rId4" Type="http://schemas.openxmlformats.org/officeDocument/2006/relationships/chart" Target="../charts/chart2.xml"/><Relationship Id="rId9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image" Target="../media/image11.png"/><Relationship Id="rId7" Type="http://schemas.openxmlformats.org/officeDocument/2006/relationships/image" Target="../media/image15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7" Type="http://schemas.openxmlformats.org/officeDocument/2006/relationships/image" Target="../media/image2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1.png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png"/><Relationship Id="rId3" Type="http://schemas.openxmlformats.org/officeDocument/2006/relationships/image" Target="../media/image23.png"/><Relationship Id="rId7" Type="http://schemas.openxmlformats.org/officeDocument/2006/relationships/image" Target="../media/image27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6.png"/><Relationship Id="rId5" Type="http://schemas.openxmlformats.org/officeDocument/2006/relationships/image" Target="../media/image25.png"/><Relationship Id="rId4" Type="http://schemas.openxmlformats.org/officeDocument/2006/relationships/image" Target="../media/image24.png"/><Relationship Id="rId9" Type="http://schemas.openxmlformats.org/officeDocument/2006/relationships/image" Target="../media/image29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5"/>
          <p:cNvSpPr txBox="1"/>
          <p:nvPr/>
        </p:nvSpPr>
        <p:spPr>
          <a:xfrm>
            <a:off x="831273" y="368813"/>
            <a:ext cx="10358048" cy="18185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2600" dirty="0">
                <a:latin typeface="Cambria" panose="02040503050406030204" pitchFamily="18" charset="0"/>
                <a:ea typeface="Cambria" panose="02040503050406030204" pitchFamily="18" charset="0"/>
                <a:cs typeface="Times New Roman" pitchFamily="18" charset="0"/>
              </a:rPr>
              <a:t>University of Mohammed </a:t>
            </a:r>
            <a:r>
              <a:rPr lang="en-US" sz="2600" dirty="0" err="1">
                <a:latin typeface="Cambria" panose="02040503050406030204" pitchFamily="18" charset="0"/>
                <a:ea typeface="Cambria" panose="02040503050406030204" pitchFamily="18" charset="0"/>
                <a:cs typeface="Times New Roman" pitchFamily="18" charset="0"/>
              </a:rPr>
              <a:t>Essedik</a:t>
            </a:r>
            <a:r>
              <a:rPr lang="en-US" sz="2600" dirty="0">
                <a:latin typeface="Cambria" panose="02040503050406030204" pitchFamily="18" charset="0"/>
                <a:ea typeface="Cambria" panose="02040503050406030204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Cambria" panose="02040503050406030204" pitchFamily="18" charset="0"/>
                <a:ea typeface="Cambria" panose="02040503050406030204" pitchFamily="18" charset="0"/>
                <a:cs typeface="Times New Roman" pitchFamily="18" charset="0"/>
              </a:rPr>
              <a:t>Benyehia</a:t>
            </a:r>
            <a:r>
              <a:rPr lang="en-US" sz="2600" dirty="0">
                <a:latin typeface="Cambria" panose="02040503050406030204" pitchFamily="18" charset="0"/>
                <a:ea typeface="Cambria" panose="02040503050406030204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Cambria" panose="02040503050406030204" pitchFamily="18" charset="0"/>
                <a:ea typeface="Cambria" panose="02040503050406030204" pitchFamily="18" charset="0"/>
                <a:cs typeface="Times New Roman" pitchFamily="18" charset="0"/>
              </a:rPr>
              <a:t>Jijel</a:t>
            </a:r>
            <a:endParaRPr lang="en-US" sz="2600" dirty="0">
              <a:latin typeface="Cambria" panose="02040503050406030204" pitchFamily="18" charset="0"/>
              <a:ea typeface="Cambria" panose="02040503050406030204" pitchFamily="18" charset="0"/>
              <a:cs typeface="Arial" pitchFamily="34" charset="0"/>
            </a:endParaRPr>
          </a:p>
          <a:p>
            <a:pPr lvl="0" algn="ctr"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2600" dirty="0">
                <a:latin typeface="Cambria" panose="02040503050406030204" pitchFamily="18" charset="0"/>
                <a:ea typeface="Cambria" panose="02040503050406030204" pitchFamily="18" charset="0"/>
                <a:cs typeface="Times New Roman" pitchFamily="18" charset="0"/>
              </a:rPr>
              <a:t>Faculty of technology</a:t>
            </a:r>
          </a:p>
          <a:p>
            <a:pPr lvl="0" algn="ctr"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2600" dirty="0">
                <a:latin typeface="Cambria" panose="02040503050406030204" pitchFamily="18" charset="0"/>
                <a:ea typeface="Cambria" panose="02040503050406030204" pitchFamily="18" charset="0"/>
                <a:cs typeface="Times New Roman" pitchFamily="18" charset="0"/>
              </a:rPr>
              <a:t>1</a:t>
            </a:r>
            <a:r>
              <a:rPr lang="en-US" sz="2600" baseline="30000" dirty="0">
                <a:latin typeface="Cambria" panose="02040503050406030204" pitchFamily="18" charset="0"/>
                <a:ea typeface="Cambria" panose="02040503050406030204" pitchFamily="18" charset="0"/>
                <a:cs typeface="Times New Roman" pitchFamily="18" charset="0"/>
              </a:rPr>
              <a:t>st</a:t>
            </a:r>
            <a:r>
              <a:rPr lang="en-US" sz="2600" dirty="0">
                <a:latin typeface="Cambria" panose="02040503050406030204" pitchFamily="18" charset="0"/>
                <a:ea typeface="Cambria" panose="02040503050406030204" pitchFamily="18" charset="0"/>
                <a:cs typeface="Times New Roman" pitchFamily="18" charset="0"/>
              </a:rPr>
              <a:t> year master architecture</a:t>
            </a:r>
            <a:endParaRPr lang="en-US" sz="2600" dirty="0">
              <a:latin typeface="Cambria" panose="02040503050406030204" pitchFamily="18" charset="0"/>
              <a:ea typeface="Cambria" panose="02040503050406030204" pitchFamily="18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236372" y="3555234"/>
            <a:ext cx="1010638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800" b="1" dirty="0">
                <a:solidFill>
                  <a:srgbClr val="C00000"/>
                </a:solidFill>
              </a:rPr>
              <a:t>Data analysis using SPSS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661829" y="4681129"/>
            <a:ext cx="158319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1" dirty="0"/>
              <a:t>M. </a:t>
            </a:r>
            <a:r>
              <a:rPr lang="en-US" sz="2000" b="1" dirty="0" err="1"/>
              <a:t>Soltani</a:t>
            </a:r>
            <a:endParaRPr lang="ar-DZ" sz="2000" b="1" dirty="0"/>
          </a:p>
          <a:p>
            <a:pPr algn="ctr"/>
            <a:r>
              <a:rPr lang="en-US" sz="2000" b="1" dirty="0"/>
              <a:t>M. Bouzenita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12370" y="184912"/>
            <a:ext cx="1930390" cy="193039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4526" y="176308"/>
            <a:ext cx="1930390" cy="193039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F5FFF779-87FF-4AB2-9FC8-1215E2DE50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Data analysis using SPSS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8F551BCE-3280-4B01-B857-65E17F498F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01B56-DF14-4180-846C-B3B858FBE2E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41562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Hypothesis test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Data analysis using SPSS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01B56-DF14-4180-846C-B3B858FBE2EF}" type="slidenum">
              <a:rPr lang="en-US" smtClean="0"/>
              <a:t>10</a:t>
            </a:fld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613954" y="2084832"/>
            <a:ext cx="20743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chemeClr val="accent1"/>
                </a:solidFill>
              </a:rPr>
              <a:t>Normality test </a:t>
            </a:r>
            <a:endParaRPr lang="en-US" sz="2000" b="1" dirty="0">
              <a:solidFill>
                <a:schemeClr val="accent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27314" y="2946400"/>
            <a:ext cx="571862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1. Hypothesis formulation</a:t>
            </a:r>
          </a:p>
          <a:p>
            <a:r>
              <a:rPr lang="en-US" sz="2000" dirty="0"/>
              <a:t>H0 : The data issued from the normal distribution</a:t>
            </a:r>
          </a:p>
          <a:p>
            <a:r>
              <a:rPr lang="en-US" sz="2000" dirty="0"/>
              <a:t>H1 : The data is not issued from the normal distribution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15878" y="4443888"/>
            <a:ext cx="27621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3</a:t>
            </a:r>
            <a:r>
              <a:rPr lang="en-US" b="1" dirty="0" smtClean="0"/>
              <a:t>. </a:t>
            </a:r>
            <a:r>
              <a:rPr lang="en-US" b="1" dirty="0"/>
              <a:t>Calculate the test criteria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662202" y="3962129"/>
            <a:ext cx="3081998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AutoNum type="arabicPeriod"/>
            </a:pPr>
            <a:r>
              <a:rPr lang="en-US" dirty="0" err="1"/>
              <a:t>Jarque-Bera</a:t>
            </a:r>
            <a:r>
              <a:rPr lang="en-US" dirty="0"/>
              <a:t> test</a:t>
            </a:r>
          </a:p>
          <a:p>
            <a:pPr marL="342900" indent="-342900">
              <a:buAutoNum type="arabicPeriod"/>
            </a:pPr>
            <a:r>
              <a:rPr lang="en-US" dirty="0"/>
              <a:t>Anderson-</a:t>
            </a:r>
            <a:r>
              <a:rPr lang="en-US" dirty="0" err="1"/>
              <a:t>Draling</a:t>
            </a:r>
            <a:r>
              <a:rPr lang="en-US" dirty="0"/>
              <a:t> test</a:t>
            </a:r>
          </a:p>
          <a:p>
            <a:pPr marL="342900" indent="-342900">
              <a:buAutoNum type="arabicPeriod"/>
            </a:pPr>
            <a:r>
              <a:rPr lang="en-US" dirty="0"/>
              <a:t>K-Squared test</a:t>
            </a:r>
          </a:p>
          <a:p>
            <a:pPr marL="342900" indent="-342900">
              <a:buAutoNum type="arabicPeriod"/>
            </a:pPr>
            <a:r>
              <a:rPr lang="en-US" dirty="0" err="1"/>
              <a:t>Cramér</a:t>
            </a:r>
            <a:r>
              <a:rPr lang="en-US" dirty="0"/>
              <a:t>-von Mises </a:t>
            </a:r>
            <a:r>
              <a:rPr lang="en-US" dirty="0" err="1"/>
              <a:t>creterion</a:t>
            </a:r>
            <a:r>
              <a:rPr lang="en-US" dirty="0"/>
              <a:t>,</a:t>
            </a:r>
          </a:p>
          <a:p>
            <a:pPr marL="342900" indent="-342900">
              <a:buAutoNum type="arabicPeriod"/>
            </a:pPr>
            <a:r>
              <a:rPr lang="en-US" dirty="0"/>
              <a:t>Kolmogorov- Smirnov test</a:t>
            </a:r>
          </a:p>
          <a:p>
            <a:pPr marL="342900" indent="-342900">
              <a:buAutoNum type="arabicPeriod"/>
            </a:pPr>
            <a:r>
              <a:rPr lang="en-US" dirty="0"/>
              <a:t>Shapiro-Wilk test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662202" y="3500398"/>
            <a:ext cx="22333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/>
              <a:t>Some frequented tests :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27314" y="4893741"/>
            <a:ext cx="25450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3. Determine the P-value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27314" y="5347123"/>
            <a:ext cx="21515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3. Make the decision</a:t>
            </a:r>
          </a:p>
        </p:txBody>
      </p:sp>
      <p:sp>
        <p:nvSpPr>
          <p:cNvPr id="6" name="Rectangle 5"/>
          <p:cNvSpPr/>
          <p:nvPr/>
        </p:nvSpPr>
        <p:spPr>
          <a:xfrm>
            <a:off x="1291771" y="5716455"/>
            <a:ext cx="338182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If P-value &gt; 0.05   accept H0</a:t>
            </a:r>
          </a:p>
          <a:p>
            <a:r>
              <a:rPr lang="en-US" dirty="0"/>
              <a:t>If P-value &lt; 0.05   reject  H0</a:t>
            </a:r>
          </a:p>
        </p:txBody>
      </p:sp>
      <p:sp>
        <p:nvSpPr>
          <p:cNvPr id="15" name="Isosceles Triangle 14"/>
          <p:cNvSpPr/>
          <p:nvPr/>
        </p:nvSpPr>
        <p:spPr>
          <a:xfrm rot="5400000">
            <a:off x="6810158" y="4399441"/>
            <a:ext cx="587829" cy="458227"/>
          </a:xfrm>
          <a:prstGeom prst="triangl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2786810" y="2092320"/>
            <a:ext cx="28793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chemeClr val="accent1"/>
                </a:solidFill>
              </a:rPr>
              <a:t>-  Numerical method </a:t>
            </a:r>
            <a:endParaRPr lang="en-US" sz="2000" b="1" dirty="0">
              <a:solidFill>
                <a:schemeClr val="accent1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852067" y="4017028"/>
            <a:ext cx="31609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2. </a:t>
            </a:r>
            <a:r>
              <a:rPr lang="en-US" b="1" dirty="0"/>
              <a:t>Set the Significance Level (α)</a:t>
            </a:r>
          </a:p>
        </p:txBody>
      </p:sp>
    </p:spTree>
    <p:extLst>
      <p:ext uri="{BB962C8B-B14F-4D97-AF65-F5344CB8AC3E}">
        <p14:creationId xmlns:p14="http://schemas.microsoft.com/office/powerpoint/2010/main" val="12752449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7" grpId="0" build="p"/>
      <p:bldP spid="11" grpId="0"/>
      <p:bldP spid="12" grpId="0"/>
      <p:bldP spid="3" grpId="0"/>
      <p:bldP spid="13" grpId="0"/>
      <p:bldP spid="14" grpId="0"/>
      <p:bldP spid="6" grpId="0"/>
      <p:bldP spid="15" grpId="0" animBg="1"/>
      <p:bldP spid="16" grpId="0"/>
      <p:bldP spid="1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Hypothesis test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Data analysis using SPSS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01B56-DF14-4180-846C-B3B858FBE2EF}" type="slidenum">
              <a:rPr lang="en-US" smtClean="0"/>
              <a:t>11</a:t>
            </a:fld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613954" y="2084832"/>
            <a:ext cx="20743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chemeClr val="accent1"/>
                </a:solidFill>
              </a:rPr>
              <a:t>Normality test </a:t>
            </a:r>
            <a:endParaRPr lang="en-US" sz="2000" b="1" dirty="0">
              <a:solidFill>
                <a:schemeClr val="accent1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888957" y="2084832"/>
            <a:ext cx="302980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chemeClr val="accent1"/>
                </a:solidFill>
              </a:rPr>
              <a:t>-   Graphical methods </a:t>
            </a:r>
            <a:endParaRPr lang="en-US" sz="2000" b="1" dirty="0">
              <a:solidFill>
                <a:schemeClr val="accent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936367" y="3676781"/>
            <a:ext cx="437734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AutoNum type="arabicPeriod"/>
            </a:pPr>
            <a:r>
              <a:rPr lang="en-US" sz="2400" b="1" dirty="0"/>
              <a:t>Histogram</a:t>
            </a:r>
          </a:p>
          <a:p>
            <a:r>
              <a:rPr lang="en-US" sz="2400" b="1" dirty="0"/>
              <a:t>I</a:t>
            </a:r>
            <a:r>
              <a:rPr lang="en-US" sz="2400" dirty="0"/>
              <a:t>f the histogram of the data resemble to the normal distribution shape then the data is normal distributed</a:t>
            </a:r>
          </a:p>
        </p:txBody>
      </p:sp>
      <mc:AlternateContent xmlns:mc="http://schemas.openxmlformats.org/markup-compatibility/2006">
        <mc:Choice xmlns:cx1="http://schemas.microsoft.com/office/drawing/2015/9/8/chartex" xmlns="" Requires="cx1">
          <p:graphicFrame>
            <p:nvGraphicFramePr>
              <p:cNvPr id="18" name="Chart 17"/>
              <p:cNvGraphicFramePr/>
              <p:nvPr>
                <p:extLst>
                  <p:ext uri="{D42A27DB-BD31-4B8C-83A1-F6EECF244321}">
                    <p14:modId xmlns:p14="http://schemas.microsoft.com/office/powerpoint/2010/main" val="1545976608"/>
                  </p:ext>
                </p:extLst>
              </p:nvPr>
            </p:nvGraphicFramePr>
            <p:xfrm>
              <a:off x="6195053" y="1177522"/>
              <a:ext cx="4801937" cy="4894059"/>
            </p:xfrm>
            <a:graphic>
              <a:graphicData uri="http://schemas.microsoft.com/office/drawing/2014/chartex">
                <cx:chart xmlns:cx="http://schemas.microsoft.com/office/drawing/2014/chartex" xmlns:r="http://schemas.openxmlformats.org/officeDocument/2006/relationships" r:id="rId2"/>
              </a:graphicData>
            </a:graphic>
          </p:graphicFrame>
        </mc:Choice>
        <mc:Fallback>
          <p:pic>
            <p:nvPicPr>
              <p:cNvPr id="18" name="Chart 17"/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6195053" y="1177522"/>
                <a:ext cx="4801937" cy="4894059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7923863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6" grpId="0"/>
      <p:bldP spid="8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Hypothesis test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Data analysis using SPSS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01B56-DF14-4180-846C-B3B858FBE2EF}" type="slidenum">
              <a:rPr lang="en-US" smtClean="0"/>
              <a:t>12</a:t>
            </a:fld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751803" y="3423687"/>
            <a:ext cx="536431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2. Quantile - quantile plot (Q-Q plot)</a:t>
            </a:r>
          </a:p>
          <a:p>
            <a:r>
              <a:rPr lang="en-US" sz="2400" dirty="0"/>
              <a:t>Is a probability plot to assess the normality of the data. </a:t>
            </a:r>
          </a:p>
          <a:p>
            <a:r>
              <a:rPr lang="en-US" sz="2400" dirty="0"/>
              <a:t>If the theoretical distribution good fit the data then the data is issued from the normal distribution</a:t>
            </a:r>
          </a:p>
        </p:txBody>
      </p:sp>
      <p:graphicFrame>
        <p:nvGraphicFramePr>
          <p:cNvPr id="9" name="Chart 8"/>
          <p:cNvGraphicFramePr/>
          <p:nvPr>
            <p:extLst>
              <p:ext uri="{D42A27DB-BD31-4B8C-83A1-F6EECF244321}">
                <p14:modId xmlns:p14="http://schemas.microsoft.com/office/powerpoint/2010/main" val="2165225329"/>
              </p:ext>
            </p:extLst>
          </p:nvPr>
        </p:nvGraphicFramePr>
        <p:xfrm>
          <a:off x="6969879" y="2927795"/>
          <a:ext cx="4975377" cy="330010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613954" y="2084832"/>
            <a:ext cx="20743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chemeClr val="accent1"/>
                </a:solidFill>
              </a:rPr>
              <a:t>Normality test </a:t>
            </a:r>
            <a:endParaRPr lang="en-US" sz="2000" b="1" dirty="0">
              <a:solidFill>
                <a:schemeClr val="accent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888957" y="2084832"/>
            <a:ext cx="302980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chemeClr val="accent1"/>
                </a:solidFill>
              </a:rPr>
              <a:t>-   Graphical methods </a:t>
            </a:r>
            <a:endParaRPr lang="en-US" sz="2000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55825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uiExpand="1" build="p"/>
      <p:bldGraphic spid="9" grpId="0">
        <p:bldAsOne/>
      </p:bldGraphic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Hypothesis test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Data analysis using SPSS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01B56-DF14-4180-846C-B3B858FBE2EF}" type="slidenum">
              <a:rPr lang="en-US" smtClean="0"/>
              <a:t>13</a:t>
            </a:fld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613953" y="2540952"/>
            <a:ext cx="536431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To test the normality of variable on SPSS software we follow the next steps 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13954" y="2084832"/>
            <a:ext cx="362285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chemeClr val="accent1"/>
                </a:solidFill>
              </a:rPr>
              <a:t>Normality test using SPSS </a:t>
            </a:r>
            <a:endParaRPr lang="en-US" sz="2000" b="1" dirty="0">
              <a:solidFill>
                <a:schemeClr val="accent1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72150" y="1850162"/>
            <a:ext cx="6038850" cy="4124325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519845" y="3274071"/>
            <a:ext cx="53643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Analyze &gt; Descriptive Statistics &gt; Explore… </a:t>
            </a:r>
          </a:p>
        </p:txBody>
      </p:sp>
    </p:spTree>
    <p:extLst>
      <p:ext uri="{BB962C8B-B14F-4D97-AF65-F5344CB8AC3E}">
        <p14:creationId xmlns:p14="http://schemas.microsoft.com/office/powerpoint/2010/main" val="30792760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  <p:bldP spid="1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Hypothesis test</a:t>
            </a:r>
            <a:endParaRPr lang="fr-F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Data analysis using SPSS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01B56-DF14-4180-846C-B3B858FBE2EF}" type="slidenum">
              <a:rPr lang="en-US" smtClean="0"/>
              <a:t>14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586309" y="3814845"/>
            <a:ext cx="5364319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1- Move the variable needed to test its normality in the right place</a:t>
            </a:r>
          </a:p>
          <a:p>
            <a:r>
              <a:rPr lang="en-US" dirty="0"/>
              <a:t>2- Click on plot</a:t>
            </a:r>
          </a:p>
          <a:p>
            <a:r>
              <a:rPr lang="en-US" dirty="0"/>
              <a:t>3- In the appeared window, Check the normality plot with test and Histogram</a:t>
            </a:r>
          </a:p>
          <a:p>
            <a:r>
              <a:rPr lang="en-US" dirty="0"/>
              <a:t>4- Click continue</a:t>
            </a:r>
          </a:p>
          <a:p>
            <a:r>
              <a:rPr lang="en-US" dirty="0"/>
              <a:t>5- Clock Ok </a:t>
            </a:r>
          </a:p>
          <a:p>
            <a:endParaRPr lang="en-US" sz="24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03970" y="2707685"/>
            <a:ext cx="5516082" cy="3135457"/>
          </a:xfrm>
          <a:prstGeom prst="rect">
            <a:avLst/>
          </a:prstGeom>
        </p:spPr>
      </p:pic>
      <p:sp>
        <p:nvSpPr>
          <p:cNvPr id="20" name="TextBox 19"/>
          <p:cNvSpPr txBox="1"/>
          <p:nvPr/>
        </p:nvSpPr>
        <p:spPr>
          <a:xfrm>
            <a:off x="7923445" y="3020761"/>
            <a:ext cx="1766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9070138" y="3050669"/>
            <a:ext cx="1766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0083701" y="4470500"/>
            <a:ext cx="1766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0937898" y="4158976"/>
            <a:ext cx="1766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9509782" y="5463472"/>
            <a:ext cx="1766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587762" y="4470500"/>
            <a:ext cx="1766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>
                <a:solidFill>
                  <a:srgbClr val="FF0000"/>
                </a:solidFill>
              </a:rPr>
              <a:t>5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13954" y="2084832"/>
            <a:ext cx="362285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chemeClr val="accent1"/>
                </a:solidFill>
              </a:rPr>
              <a:t>Normality test using SPSS </a:t>
            </a:r>
            <a:endParaRPr lang="en-US" sz="2000" b="1" dirty="0">
              <a:solidFill>
                <a:schemeClr val="accent1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13953" y="2540952"/>
            <a:ext cx="536431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To test the normality of variable on SPSS software we follow the next steps 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13953" y="3282350"/>
            <a:ext cx="53643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Analyze &gt; Descriptive Statistics &gt; Explore… </a:t>
            </a:r>
          </a:p>
        </p:txBody>
      </p:sp>
    </p:spTree>
    <p:extLst>
      <p:ext uri="{BB962C8B-B14F-4D97-AF65-F5344CB8AC3E}">
        <p14:creationId xmlns:p14="http://schemas.microsoft.com/office/powerpoint/2010/main" val="19965832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/>
      <p:bldP spid="20" grpId="0"/>
      <p:bldP spid="21" grpId="0"/>
      <p:bldP spid="22" grpId="0"/>
      <p:bldP spid="23" grpId="0"/>
      <p:bldP spid="24" grpId="0"/>
      <p:bldP spid="2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Hypothesis test</a:t>
            </a:r>
            <a:endParaRPr lang="fr-F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Data analysis using SPSS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01B56-DF14-4180-846C-B3B858FBE2EF}" type="slidenum">
              <a:rPr lang="en-US" smtClean="0"/>
              <a:t>15</a:t>
            </a:fld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729564" y="2391261"/>
            <a:ext cx="362285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chemeClr val="accent1"/>
                </a:solidFill>
              </a:rPr>
              <a:t>Normality test using SPSS </a:t>
            </a:r>
            <a:endParaRPr lang="en-US" sz="2000" b="1" dirty="0">
              <a:solidFill>
                <a:schemeClr val="accent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751802" y="2860331"/>
                <a:ext cx="5364319" cy="258532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Based on the obtained results: </a:t>
                </a:r>
              </a:p>
              <a:p>
                <a:r>
                  <a:rPr lang="en-US" dirty="0"/>
                  <a:t>The SPSS software check the normality of variable using two tests, which are </a:t>
                </a:r>
              </a:p>
              <a:p>
                <a:r>
                  <a:rPr lang="en-US" dirty="0"/>
                  <a:t>Kolmogorov-Smirnov AND Shapiro-Wilk</a:t>
                </a:r>
              </a:p>
              <a:p>
                <a:endParaRPr lang="en-US" dirty="0"/>
              </a:p>
              <a:p>
                <a:r>
                  <a:rPr lang="en-US" dirty="0"/>
                  <a:t>The Sig obtained from each test is greater than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</m:oMath>
                </a14:m>
                <a:r>
                  <a:rPr lang="en-US" dirty="0"/>
                  <a:t> (0,05). In this case we accept the null hypothesis H0</a:t>
                </a:r>
              </a:p>
              <a:p>
                <a:r>
                  <a:rPr lang="en-US" dirty="0"/>
                  <a:t>Therefore, the two variable X and Y are normally distributed </a:t>
                </a:r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1802" y="2860331"/>
                <a:ext cx="5364319" cy="2585323"/>
              </a:xfrm>
              <a:prstGeom prst="rect">
                <a:avLst/>
              </a:prstGeom>
              <a:blipFill rotWithShape="0">
                <a:blip r:embed="rId2"/>
                <a:stretch>
                  <a:fillRect l="-909" t="-1179" r="-2159" b="-2830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TextBox 18"/>
          <p:cNvSpPr txBox="1"/>
          <p:nvPr/>
        </p:nvSpPr>
        <p:spPr>
          <a:xfrm>
            <a:off x="6454581" y="4434685"/>
            <a:ext cx="4478289" cy="923330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Notice</a:t>
            </a:r>
          </a:p>
          <a:p>
            <a:r>
              <a:rPr lang="en-US" dirty="0">
                <a:solidFill>
                  <a:schemeClr val="bg1"/>
                </a:solidFill>
              </a:rPr>
              <a:t>The Sig or the P-value is set by default with the value of 0,05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54581" y="3109882"/>
            <a:ext cx="4467225" cy="1257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4854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"/>
                            </p:stCondLst>
                            <p:childTnLst>
                              <p:par>
                                <p:cTn id="4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uiExpand="1" build="p"/>
      <p:bldP spid="19" grpId="0" uiExpand="1" build="p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Hypothesis test</a:t>
            </a:r>
            <a:endParaRPr lang="fr-F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Data analysis using SPSS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01B56-DF14-4180-846C-B3B858FBE2EF}" type="slidenum">
              <a:rPr lang="en-US" smtClean="0"/>
              <a:t>16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613954" y="2084832"/>
            <a:ext cx="172983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chemeClr val="accent1"/>
                </a:solidFill>
              </a:rPr>
              <a:t>ANOVA test</a:t>
            </a:r>
            <a:endParaRPr lang="en-US" sz="2000" b="1" dirty="0">
              <a:solidFill>
                <a:schemeClr val="accent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09821" y="2686623"/>
            <a:ext cx="1034868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000" dirty="0"/>
              <a:t>It is a hypothesis test used to investigate if there is a</a:t>
            </a:r>
            <a:r>
              <a:rPr lang="en-US" sz="2000" b="1" dirty="0"/>
              <a:t> s</a:t>
            </a:r>
            <a:r>
              <a:rPr lang="en-US" sz="2000" dirty="0"/>
              <a:t>tatistically significant differences</a:t>
            </a:r>
            <a:r>
              <a:rPr lang="en-US" sz="2000" b="1" dirty="0"/>
              <a:t> </a:t>
            </a:r>
            <a:r>
              <a:rPr lang="en-US" sz="2000" dirty="0"/>
              <a:t>between the means of three or more independent groups. </a:t>
            </a:r>
            <a:endParaRPr lang="fr-FR" sz="2000" dirty="0"/>
          </a:p>
        </p:txBody>
      </p:sp>
      <p:sp>
        <p:nvSpPr>
          <p:cNvPr id="8" name="TextBox 7"/>
          <p:cNvSpPr txBox="1"/>
          <p:nvPr/>
        </p:nvSpPr>
        <p:spPr>
          <a:xfrm>
            <a:off x="709821" y="3837587"/>
            <a:ext cx="1034868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000" dirty="0"/>
              <a:t>The AVOVA test is used when the following conditions are satisfied: </a:t>
            </a:r>
            <a:endParaRPr lang="fr-FR" sz="2000" dirty="0"/>
          </a:p>
          <a:p>
            <a:pPr marL="714375" lvl="0" indent="-352425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000" dirty="0"/>
              <a:t>The population where the samples are drawn, must be normally distributed.</a:t>
            </a:r>
            <a:endParaRPr lang="fr-FR" sz="2000" dirty="0"/>
          </a:p>
          <a:p>
            <a:pPr marL="714375" lvl="0" indent="-352425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000" dirty="0"/>
              <a:t>The samples must be independently drawn.</a:t>
            </a:r>
            <a:endParaRPr lang="fr-FR" sz="2000" dirty="0"/>
          </a:p>
        </p:txBody>
      </p:sp>
    </p:spTree>
    <p:extLst>
      <p:ext uri="{BB962C8B-B14F-4D97-AF65-F5344CB8AC3E}">
        <p14:creationId xmlns:p14="http://schemas.microsoft.com/office/powerpoint/2010/main" val="37202397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Hypothesis test</a:t>
            </a:r>
            <a:endParaRPr lang="fr-F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Data analysis using SPSS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01B56-DF14-4180-846C-B3B858FBE2EF}" type="slidenum">
              <a:rPr lang="en-US" smtClean="0"/>
              <a:t>17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613954" y="2084832"/>
            <a:ext cx="365382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chemeClr val="accent1"/>
                </a:solidFill>
              </a:rPr>
              <a:t>Application of ANOVA test</a:t>
            </a:r>
            <a:endParaRPr lang="en-US" sz="2000" b="1" dirty="0">
              <a:solidFill>
                <a:schemeClr val="accent1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" name="TextBox 7"/>
              <p:cNvSpPr txBox="1"/>
              <p:nvPr/>
            </p:nvSpPr>
            <p:spPr>
              <a:xfrm>
                <a:off x="709821" y="2686623"/>
                <a:ext cx="10348685" cy="35704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sz="2000" b="1" dirty="0" smtClean="0"/>
                  <a:t>1- Reformulate </a:t>
                </a:r>
                <a:r>
                  <a:rPr lang="en-US" sz="2000" b="1" dirty="0"/>
                  <a:t>the hypothesis </a:t>
                </a:r>
                <a:endParaRPr lang="fr-FR" sz="2000" dirty="0"/>
              </a:p>
              <a:p>
                <a:pPr>
                  <a:lnSpc>
                    <a:spcPct val="150000"/>
                  </a:lnSpc>
                </a:pPr>
                <a:r>
                  <a:rPr lang="en-US" sz="2000" dirty="0"/>
                  <a:t>Null Hypothesis (H₀): There is no difference in the means of the groups. </a:t>
                </a:r>
                <a:endParaRPr lang="fr-FR" sz="2000" dirty="0"/>
              </a:p>
              <a:p>
                <a:pPr algn="ctr">
                  <a:lnSpc>
                    <a:spcPct val="150000"/>
                  </a:lnSpc>
                </a:pPr>
                <a:r>
                  <a:rPr lang="en-US" sz="2000" i="1" dirty="0"/>
                  <a:t>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r-FR" sz="2000" i="1"/>
                        </m:ctrlPr>
                      </m:sSubPr>
                      <m:e>
                        <m:r>
                          <a:rPr lang="en-US" sz="2000" b="0" i="1"/>
                          <m:t>𝐻</m:t>
                        </m:r>
                      </m:e>
                      <m:sub>
                        <m:r>
                          <a:rPr lang="en-US" sz="2000" b="0" i="1"/>
                          <m:t>0</m:t>
                        </m:r>
                      </m:sub>
                    </m:sSub>
                    <m:r>
                      <a:rPr lang="en-US" sz="2000" b="0" i="1"/>
                      <m:t>): </m:t>
                    </m:r>
                    <m:sSub>
                      <m:sSubPr>
                        <m:ctrlPr>
                          <a:rPr lang="fr-FR" sz="2000" i="1"/>
                        </m:ctrlPr>
                      </m:sSubPr>
                      <m:e>
                        <m:r>
                          <a:rPr lang="en-US" sz="2000" b="0" i="1"/>
                          <m:t>𝜇</m:t>
                        </m:r>
                      </m:e>
                      <m:sub>
                        <m:r>
                          <a:rPr lang="en-US" sz="2000" b="0" i="1"/>
                          <m:t>1</m:t>
                        </m:r>
                      </m:sub>
                    </m:sSub>
                    <m:r>
                      <a:rPr lang="en-US" sz="2000" b="0" i="1"/>
                      <m:t>=</m:t>
                    </m:r>
                    <m:sSub>
                      <m:sSubPr>
                        <m:ctrlPr>
                          <a:rPr lang="fr-FR" sz="2000" i="1"/>
                        </m:ctrlPr>
                      </m:sSubPr>
                      <m:e>
                        <m:r>
                          <a:rPr lang="en-US" sz="2000" b="0" i="1"/>
                          <m:t>𝜇</m:t>
                        </m:r>
                      </m:e>
                      <m:sub>
                        <m:r>
                          <a:rPr lang="en-US" sz="2000" b="0" i="1"/>
                          <m:t>2</m:t>
                        </m:r>
                      </m:sub>
                    </m:sSub>
                    <m:r>
                      <a:rPr lang="en-US" sz="2000" b="0" i="1"/>
                      <m:t>=…=</m:t>
                    </m:r>
                    <m:sSub>
                      <m:sSubPr>
                        <m:ctrlPr>
                          <a:rPr lang="fr-FR" sz="2000" i="1"/>
                        </m:ctrlPr>
                      </m:sSubPr>
                      <m:e>
                        <m:r>
                          <a:rPr lang="en-US" sz="2000" b="0" i="1"/>
                          <m:t>𝜇</m:t>
                        </m:r>
                      </m:e>
                      <m:sub>
                        <m:r>
                          <a:rPr lang="en-US" sz="2000" b="0" i="1"/>
                          <m:t>6</m:t>
                        </m:r>
                      </m:sub>
                    </m:sSub>
                  </m:oMath>
                </a14:m>
                <a:endParaRPr lang="fr-FR" sz="2000" dirty="0">
                  <a:effectLst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US" sz="2000" dirty="0"/>
                  <a:t>Alternative Hypothesis (H₁): At least one group mean is different.</a:t>
                </a:r>
                <a:endParaRPr lang="fr-FR" sz="2000" dirty="0">
                  <a:effectLst/>
                </a:endParaRPr>
              </a:p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r-FR" sz="2000" i="1"/>
                          </m:ctrlPr>
                        </m:sSubPr>
                        <m:e>
                          <m:r>
                            <a:rPr lang="en-US" sz="2000" b="0" i="1"/>
                            <m:t>(</m:t>
                          </m:r>
                          <m:r>
                            <a:rPr lang="en-US" sz="2000" b="0" i="1"/>
                            <m:t>𝐻</m:t>
                          </m:r>
                        </m:e>
                        <m:sub>
                          <m:r>
                            <a:rPr lang="fr-FR" sz="2000" b="0" i="1"/>
                            <m:t>𝑎</m:t>
                          </m:r>
                        </m:sub>
                      </m:sSub>
                      <m:r>
                        <a:rPr lang="en-US" sz="2000" b="0" i="1"/>
                        <m:t>): </m:t>
                      </m:r>
                      <m:sSub>
                        <m:sSubPr>
                          <m:ctrlPr>
                            <a:rPr lang="fr-FR" sz="2000" i="1"/>
                          </m:ctrlPr>
                        </m:sSubPr>
                        <m:e>
                          <m:r>
                            <a:rPr lang="en-US" sz="2000" b="0" i="1"/>
                            <m:t>𝜇</m:t>
                          </m:r>
                        </m:e>
                        <m:sub>
                          <m:r>
                            <a:rPr lang="en-US" sz="2000" b="0" i="1"/>
                            <m:t>1</m:t>
                          </m:r>
                        </m:sub>
                      </m:sSub>
                      <m:r>
                        <a:rPr lang="en-US" sz="2000" b="0" i="1"/>
                        <m:t>≠</m:t>
                      </m:r>
                      <m:sSub>
                        <m:sSubPr>
                          <m:ctrlPr>
                            <a:rPr lang="fr-FR" sz="2000" i="1"/>
                          </m:ctrlPr>
                        </m:sSubPr>
                        <m:e>
                          <m:r>
                            <a:rPr lang="en-US" sz="2000" b="0" i="1"/>
                            <m:t>𝜇</m:t>
                          </m:r>
                        </m:e>
                        <m:sub>
                          <m:r>
                            <a:rPr lang="en-US" sz="2000" b="0" i="1"/>
                            <m:t>2</m:t>
                          </m:r>
                        </m:sub>
                      </m:sSub>
                    </m:oMath>
                  </m:oMathPara>
                </a14:m>
                <a:endParaRPr lang="fr-FR" sz="2000" dirty="0" smtClean="0">
                  <a:effectLst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US" sz="2000" b="1" i="1" dirty="0" smtClean="0"/>
                  <a:t>2- Set </a:t>
                </a:r>
                <a:r>
                  <a:rPr lang="en-US" sz="2000" b="1" i="1" dirty="0"/>
                  <a:t>the Significance Level (</a:t>
                </a:r>
                <a:r>
                  <a:rPr lang="fr-FR" sz="2000" b="1" i="1" dirty="0"/>
                  <a:t>α</a:t>
                </a:r>
                <a:r>
                  <a:rPr lang="en-US" sz="2000" b="1" i="1" dirty="0" smtClean="0"/>
                  <a:t>):</a:t>
                </a:r>
                <a:r>
                  <a:rPr lang="en-US" sz="2000" dirty="0" smtClean="0"/>
                  <a:t> </a:t>
                </a:r>
                <a:r>
                  <a:rPr lang="en-US" sz="2000" dirty="0"/>
                  <a:t>we set the levels of significance as .10, .05, or .01</a:t>
                </a:r>
                <a:endParaRPr lang="en-US" sz="2000" b="1" i="1" dirty="0" smtClean="0"/>
              </a:p>
              <a:p>
                <a:endParaRPr lang="fr-FR" sz="2000" dirty="0"/>
              </a:p>
              <a:p>
                <a:endParaRPr lang="fr-FR" sz="2000" dirty="0">
                  <a:effectLst/>
                </a:endParaRPr>
              </a:p>
            </p:txBody>
          </p:sp>
        </mc:Choice>
        <mc:Fallback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9821" y="2686623"/>
                <a:ext cx="10348685" cy="3570465"/>
              </a:xfrm>
              <a:prstGeom prst="rect">
                <a:avLst/>
              </a:prstGeom>
              <a:blipFill rotWithShape="0">
                <a:blip r:embed="rId2"/>
                <a:stretch>
                  <a:fillRect l="-589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026608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Hypothesis test</a:t>
            </a:r>
            <a:endParaRPr lang="fr-F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Data analysis using SPSS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01B56-DF14-4180-846C-B3B858FBE2EF}" type="slidenum">
              <a:rPr lang="en-US" smtClean="0"/>
              <a:t>18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613954" y="2084832"/>
            <a:ext cx="365382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chemeClr val="accent1"/>
                </a:solidFill>
              </a:rPr>
              <a:t>Application of ANOVA test</a:t>
            </a:r>
            <a:endParaRPr lang="en-US" sz="2000" b="1" dirty="0">
              <a:solidFill>
                <a:schemeClr val="accent1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" name="TextBox 7"/>
              <p:cNvSpPr txBox="1"/>
              <p:nvPr/>
            </p:nvSpPr>
            <p:spPr>
              <a:xfrm>
                <a:off x="709821" y="2686623"/>
                <a:ext cx="10348685" cy="413645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b="1" i="1" dirty="0"/>
                  <a:t>3- compute </a:t>
                </a:r>
                <a:r>
                  <a:rPr lang="en-US" sz="2000" b="1" i="1" dirty="0"/>
                  <a:t>the test statistic</a:t>
                </a:r>
                <a:endParaRPr lang="en-US" sz="2000" dirty="0"/>
              </a:p>
              <a:p>
                <a:r>
                  <a:rPr lang="fr-FR" sz="2000" dirty="0"/>
                  <a:t> </a:t>
                </a:r>
              </a:p>
              <a:p>
                <a:r>
                  <a:rPr lang="en-US" sz="1500" b="1" dirty="0"/>
                  <a:t>Compute the Total Sum of Squares (SST)</a:t>
                </a:r>
                <a:r>
                  <a:rPr lang="en-US" sz="1500" dirty="0"/>
                  <a:t> </a:t>
                </a:r>
                <a:endParaRPr lang="fr-FR" sz="150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r-FR" sz="15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500" i="1">
                              <a:latin typeface="Cambria Math" panose="02040503050406030204" pitchFamily="18" charset="0"/>
                            </a:rPr>
                            <m:t>𝑆𝑆</m:t>
                          </m:r>
                        </m:e>
                        <m:sub>
                          <m:r>
                            <a:rPr lang="en-US" sz="1500" i="1">
                              <a:latin typeface="Cambria Math" panose="02040503050406030204" pitchFamily="18" charset="0"/>
                            </a:rPr>
                            <m:t>𝑇</m:t>
                          </m:r>
                        </m:sub>
                      </m:sSub>
                      <m:r>
                        <a:rPr lang="en-US" sz="1500" i="1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limLoc m:val="subSup"/>
                          <m:ctrlPr>
                            <a:rPr lang="fr-FR" sz="1500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sz="1500" i="1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n-US" sz="1500" i="1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sz="1500" i="1">
                              <a:latin typeface="Cambria Math" panose="02040503050406030204" pitchFamily="18" charset="0"/>
                            </a:rPr>
                            <m:t>𝑘</m:t>
                          </m:r>
                        </m:sup>
                        <m:e>
                          <m:nary>
                            <m:naryPr>
                              <m:chr m:val="∑"/>
                              <m:limLoc m:val="subSup"/>
                              <m:ctrlPr>
                                <a:rPr lang="fr-FR" sz="1500" i="1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a:rPr lang="en-US" sz="1500" i="1"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  <m:r>
                                <a:rPr lang="en-US" sz="1500" i="1">
                                  <a:latin typeface="Cambria Math" panose="02040503050406030204" pitchFamily="18" charset="0"/>
                                </a:rPr>
                                <m:t>=1</m:t>
                              </m:r>
                            </m:sub>
                            <m:sup>
                              <m:r>
                                <a:rPr lang="en-US" sz="1500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p>
                            <m:e>
                              <m:sSubSup>
                                <m:sSubSupPr>
                                  <m:ctrlPr>
                                    <a:rPr lang="fr-FR" sz="1500" i="1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sz="1500" i="1"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e>
                                <m:sub>
                                  <m:r>
                                    <a:rPr lang="en-US" sz="1500" i="1">
                                      <a:latin typeface="Cambria Math" panose="02040503050406030204" pitchFamily="18" charset="0"/>
                                    </a:rPr>
                                    <m:t>𝑖𝑗</m:t>
                                  </m:r>
                                </m:sub>
                                <m:sup>
                                  <m:r>
                                    <a:rPr lang="en-US" sz="15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bSup>
                            </m:e>
                          </m:nary>
                        </m:e>
                      </m:nary>
                      <m:r>
                        <a:rPr lang="en-US" sz="1500" i="1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fr-FR" sz="15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fr-FR" sz="15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500" i="1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p>
                              <m:r>
                                <a:rPr lang="en-US" sz="15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n-US" sz="1500" i="1">
                              <a:latin typeface="Cambria Math" panose="02040503050406030204" pitchFamily="18" charset="0"/>
                            </a:rPr>
                            <m:t>𝑁</m:t>
                          </m:r>
                        </m:den>
                      </m:f>
                    </m:oMath>
                  </m:oMathPara>
                </a14:m>
                <a:endParaRPr lang="fr-FR" sz="1500" dirty="0"/>
              </a:p>
              <a:p>
                <a:r>
                  <a:rPr lang="en-US" sz="1500" b="1" dirty="0"/>
                  <a:t>Compute the sum of squares </a:t>
                </a:r>
                <a:r>
                  <a:rPr lang="en-US" sz="1500" dirty="0"/>
                  <a:t>between samples means using the following equation</a:t>
                </a:r>
                <a:endParaRPr lang="fr-FR" sz="150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r-FR" sz="15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500" i="1">
                              <a:latin typeface="Cambria Math" panose="02040503050406030204" pitchFamily="18" charset="0"/>
                            </a:rPr>
                            <m:t>𝑆𝑆</m:t>
                          </m:r>
                        </m:e>
                        <m:sub>
                          <m:r>
                            <a:rPr lang="en-US" sz="1500" i="1">
                              <a:latin typeface="Cambria Math" panose="02040503050406030204" pitchFamily="18" charset="0"/>
                            </a:rPr>
                            <m:t>𝑅</m:t>
                          </m:r>
                        </m:sub>
                      </m:sSub>
                      <m:r>
                        <a:rPr lang="en-US" sz="1500" i="1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limLoc m:val="subSup"/>
                          <m:ctrlPr>
                            <a:rPr lang="fr-FR" sz="1500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sz="1500" i="1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n-US" sz="1500" i="1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sz="1500" i="1">
                              <a:latin typeface="Cambria Math" panose="02040503050406030204" pitchFamily="18" charset="0"/>
                            </a:rPr>
                            <m:t>𝑘</m:t>
                          </m:r>
                        </m:sup>
                        <m:e>
                          <m:f>
                            <m:fPr>
                              <m:ctrlPr>
                                <a:rPr lang="fr-FR" sz="15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bSup>
                                <m:sSubSupPr>
                                  <m:ctrlPr>
                                    <a:rPr lang="fr-FR" sz="1500" i="1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sz="1500" i="1"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e>
                                <m:sub>
                                  <m:r>
                                    <a:rPr lang="en-US" sz="1500" i="1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  <m:sup>
                                  <m:r>
                                    <a:rPr lang="en-US" sz="15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bSup>
                            </m:num>
                            <m:den>
                              <m:r>
                                <a:rPr lang="en-US" sz="1500" i="1">
                                  <a:latin typeface="Cambria Math" panose="02040503050406030204" pitchFamily="18" charset="0"/>
                                </a:rPr>
                                <m:t>𝑁</m:t>
                              </m:r>
                            </m:den>
                          </m:f>
                        </m:e>
                      </m:nary>
                      <m:r>
                        <a:rPr lang="en-US" sz="1500" i="1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fr-FR" sz="15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Sup>
                            <m:sSubSupPr>
                              <m:ctrlPr>
                                <a:rPr lang="fr-FR" sz="15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1500" i="1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n-US" sz="1500" i="1">
                                  <a:latin typeface="Cambria Math" panose="02040503050406030204" pitchFamily="18" charset="0"/>
                                </a:rPr>
                                <m:t>𝑖𝑗</m:t>
                              </m:r>
                            </m:sub>
                            <m:sup>
                              <m:r>
                                <a:rPr lang="en-US" sz="15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bSup>
                        </m:num>
                        <m:den>
                          <m:r>
                            <a:rPr lang="en-US" sz="1500" i="1">
                              <a:latin typeface="Cambria Math" panose="02040503050406030204" pitchFamily="18" charset="0"/>
                            </a:rPr>
                            <m:t>𝑁</m:t>
                          </m:r>
                        </m:den>
                      </m:f>
                    </m:oMath>
                  </m:oMathPara>
                </a14:m>
                <a:endParaRPr lang="fr-FR" sz="1500" dirty="0"/>
              </a:p>
              <a:p>
                <a:r>
                  <a:rPr lang="en-US" sz="1500" b="1" dirty="0"/>
                  <a:t>Compute the sum of squares </a:t>
                </a:r>
                <a:r>
                  <a:rPr lang="en-US" sz="1500" dirty="0"/>
                  <a:t>within samples means using the following equation</a:t>
                </a:r>
                <a:endParaRPr lang="fr-FR" sz="150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r-FR" sz="15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500" i="1">
                              <a:latin typeface="Cambria Math" panose="02040503050406030204" pitchFamily="18" charset="0"/>
                            </a:rPr>
                            <m:t>𝑆𝑆</m:t>
                          </m:r>
                        </m:e>
                        <m:sub>
                          <m:r>
                            <a:rPr lang="en-US" sz="1500" i="1">
                              <a:latin typeface="Cambria Math" panose="02040503050406030204" pitchFamily="18" charset="0"/>
                            </a:rPr>
                            <m:t>𝐸</m:t>
                          </m:r>
                        </m:sub>
                      </m:sSub>
                      <m:r>
                        <a:rPr lang="en-US" sz="1500" i="1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fr-FR" sz="15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500" i="1">
                              <a:latin typeface="Cambria Math" panose="02040503050406030204" pitchFamily="18" charset="0"/>
                            </a:rPr>
                            <m:t>𝑆𝑆</m:t>
                          </m:r>
                        </m:e>
                        <m:sub>
                          <m:r>
                            <a:rPr lang="en-US" sz="1500" i="1">
                              <a:latin typeface="Cambria Math" panose="02040503050406030204" pitchFamily="18" charset="0"/>
                            </a:rPr>
                            <m:t>𝑡</m:t>
                          </m:r>
                        </m:sub>
                      </m:sSub>
                      <m:r>
                        <a:rPr lang="en-US" sz="1500" i="1"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fr-FR" sz="15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500" i="1">
                              <a:latin typeface="Cambria Math" panose="02040503050406030204" pitchFamily="18" charset="0"/>
                            </a:rPr>
                            <m:t>𝑆𝑆</m:t>
                          </m:r>
                        </m:e>
                        <m:sub>
                          <m:r>
                            <a:rPr lang="en-US" sz="1500" i="1">
                              <a:latin typeface="Cambria Math" panose="02040503050406030204" pitchFamily="18" charset="0"/>
                            </a:rPr>
                            <m:t>𝑟</m:t>
                          </m:r>
                        </m:sub>
                      </m:sSub>
                    </m:oMath>
                  </m:oMathPara>
                </a14:m>
                <a:endParaRPr lang="fr-FR" sz="1500" dirty="0"/>
              </a:p>
              <a:p>
                <a:endParaRPr lang="fr-FR" sz="1500" dirty="0"/>
              </a:p>
              <a:p>
                <a:r>
                  <a:rPr lang="en-US" sz="1500" dirty="0"/>
                  <a:t>Therefore, the statistic test is calculated as follows :</a:t>
                </a:r>
                <a:endParaRPr lang="fr-FR" sz="150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500" i="1">
                          <a:latin typeface="Cambria Math" panose="02040503050406030204" pitchFamily="18" charset="0"/>
                        </a:rPr>
                        <m:t>𝑓</m:t>
                      </m:r>
                      <m:r>
                        <a:rPr lang="en-US" sz="15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fr-FR" sz="15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box>
                            <m:boxPr>
                              <m:ctrlPr>
                                <a:rPr lang="fr-FR" sz="1500" i="1">
                                  <a:latin typeface="Cambria Math" panose="02040503050406030204" pitchFamily="18" charset="0"/>
                                </a:rPr>
                              </m:ctrlPr>
                            </m:boxPr>
                            <m:e>
                              <m:argPr>
                                <m:argSz m:val="-1"/>
                              </m:argPr>
                              <m:f>
                                <m:fPr>
                                  <m:ctrlPr>
                                    <a:rPr lang="fr-FR" sz="15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b>
                                    <m:sSubPr>
                                      <m:ctrlPr>
                                        <a:rPr lang="fr-FR" sz="15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1500" i="1">
                                          <a:latin typeface="Cambria Math" panose="02040503050406030204" pitchFamily="18" charset="0"/>
                                        </a:rPr>
                                        <m:t>𝑆𝑆</m:t>
                                      </m:r>
                                    </m:e>
                                    <m:sub>
                                      <m:r>
                                        <a:rPr lang="en-US" sz="1500" i="1">
                                          <a:latin typeface="Cambria Math" panose="02040503050406030204" pitchFamily="18" charset="0"/>
                                        </a:rPr>
                                        <m:t>𝑅</m:t>
                                      </m:r>
                                    </m:sub>
                                  </m:sSub>
                                </m:num>
                                <m:den>
                                  <m:sSub>
                                    <m:sSubPr>
                                      <m:ctrlPr>
                                        <a:rPr lang="fr-FR" sz="15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1500" i="1">
                                          <a:latin typeface="Cambria Math" panose="02040503050406030204" pitchFamily="18" charset="0"/>
                                        </a:rPr>
                                        <m:t>𝑑𝑙𝑙</m:t>
                                      </m:r>
                                    </m:e>
                                    <m:sub>
                                      <m:sSub>
                                        <m:sSubPr>
                                          <m:ctrlPr>
                                            <a:rPr lang="fr-FR" sz="15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1500" i="1">
                                              <a:latin typeface="Cambria Math" panose="02040503050406030204" pitchFamily="18" charset="0"/>
                                            </a:rPr>
                                            <m:t>𝑆𝑆</m:t>
                                          </m:r>
                                        </m:e>
                                        <m:sub>
                                          <m:r>
                                            <a:rPr lang="en-US" sz="1500" i="1">
                                              <a:latin typeface="Cambria Math" panose="02040503050406030204" pitchFamily="18" charset="0"/>
                                            </a:rPr>
                                            <m:t>𝑅</m:t>
                                          </m:r>
                                        </m:sub>
                                      </m:sSub>
                                    </m:sub>
                                  </m:sSub>
                                </m:den>
                              </m:f>
                            </m:e>
                          </m:box>
                        </m:num>
                        <m:den>
                          <m:box>
                            <m:boxPr>
                              <m:ctrlPr>
                                <a:rPr lang="fr-FR" sz="1500" i="1">
                                  <a:latin typeface="Cambria Math" panose="02040503050406030204" pitchFamily="18" charset="0"/>
                                </a:rPr>
                              </m:ctrlPr>
                            </m:boxPr>
                            <m:e>
                              <m:argPr>
                                <m:argSz m:val="-1"/>
                              </m:argPr>
                              <m:f>
                                <m:fPr>
                                  <m:ctrlPr>
                                    <a:rPr lang="fr-FR" sz="15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b>
                                    <m:sSubPr>
                                      <m:ctrlPr>
                                        <a:rPr lang="fr-FR" sz="15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1500" i="1">
                                          <a:latin typeface="Cambria Math" panose="02040503050406030204" pitchFamily="18" charset="0"/>
                                        </a:rPr>
                                        <m:t>𝑆𝑆</m:t>
                                      </m:r>
                                    </m:e>
                                    <m:sub>
                                      <m:r>
                                        <a:rPr lang="en-US" sz="1500" i="1">
                                          <a:latin typeface="Cambria Math" panose="02040503050406030204" pitchFamily="18" charset="0"/>
                                        </a:rPr>
                                        <m:t>𝐸</m:t>
                                      </m:r>
                                    </m:sub>
                                  </m:sSub>
                                </m:num>
                                <m:den>
                                  <m:sSub>
                                    <m:sSubPr>
                                      <m:ctrlPr>
                                        <a:rPr lang="fr-FR" sz="15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1500" i="1">
                                          <a:latin typeface="Cambria Math" panose="02040503050406030204" pitchFamily="18" charset="0"/>
                                        </a:rPr>
                                        <m:t>𝑑𝑙𝑙</m:t>
                                      </m:r>
                                    </m:e>
                                    <m:sub>
                                      <m:sSub>
                                        <m:sSubPr>
                                          <m:ctrlPr>
                                            <a:rPr lang="fr-FR" sz="15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1500" i="1">
                                              <a:latin typeface="Cambria Math" panose="02040503050406030204" pitchFamily="18" charset="0"/>
                                            </a:rPr>
                                            <m:t>𝑆𝑆</m:t>
                                          </m:r>
                                        </m:e>
                                        <m:sub>
                                          <m:r>
                                            <a:rPr lang="en-US" sz="1500" i="1">
                                              <a:latin typeface="Cambria Math" panose="02040503050406030204" pitchFamily="18" charset="0"/>
                                            </a:rPr>
                                            <m:t>𝐸</m:t>
                                          </m:r>
                                        </m:sub>
                                      </m:sSub>
                                    </m:sub>
                                  </m:sSub>
                                </m:den>
                              </m:f>
                            </m:e>
                          </m:box>
                        </m:den>
                      </m:f>
                    </m:oMath>
                  </m:oMathPara>
                </a14:m>
                <a:endParaRPr lang="fr-FR" sz="1500" dirty="0"/>
              </a:p>
              <a:p>
                <a:endParaRPr lang="fr-FR" sz="2000" dirty="0">
                  <a:effectLst/>
                </a:endParaRPr>
              </a:p>
            </p:txBody>
          </p:sp>
        </mc:Choice>
        <mc:Fallback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9821" y="2686623"/>
                <a:ext cx="10348685" cy="4136453"/>
              </a:xfrm>
              <a:prstGeom prst="rect">
                <a:avLst/>
              </a:prstGeom>
              <a:blipFill rotWithShape="0">
                <a:blip r:embed="rId2"/>
                <a:stretch>
                  <a:fillRect l="-589" t="-885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871145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Hypothesis test</a:t>
            </a:r>
            <a:endParaRPr lang="fr-F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Data analysis using SPSS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01B56-DF14-4180-846C-B3B858FBE2EF}" type="slidenum">
              <a:rPr lang="en-US" smtClean="0"/>
              <a:t>19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613954" y="2084832"/>
            <a:ext cx="365382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chemeClr val="accent1"/>
                </a:solidFill>
              </a:rPr>
              <a:t>Application of ANOVA test</a:t>
            </a:r>
            <a:endParaRPr lang="en-US" sz="2000" b="1" dirty="0">
              <a:solidFill>
                <a:schemeClr val="accent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09821" y="2686623"/>
            <a:ext cx="10348685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000" b="1" dirty="0"/>
              <a:t>Make a decision </a:t>
            </a:r>
            <a:endParaRPr lang="fr-FR" sz="2000" dirty="0"/>
          </a:p>
          <a:p>
            <a:pPr>
              <a:lnSpc>
                <a:spcPct val="150000"/>
              </a:lnSpc>
            </a:pPr>
            <a:r>
              <a:rPr lang="en-US" sz="2000" b="1" i="1" dirty="0"/>
              <a:t>Based on the </a:t>
            </a:r>
            <a:r>
              <a:rPr lang="en-US" sz="2000" b="1" dirty="0"/>
              <a:t>critical </a:t>
            </a:r>
            <a:r>
              <a:rPr lang="en-US" sz="2000" b="1" dirty="0" smtClean="0"/>
              <a:t>F-value</a:t>
            </a:r>
          </a:p>
          <a:p>
            <a:pPr>
              <a:lnSpc>
                <a:spcPct val="150000"/>
              </a:lnSpc>
            </a:pPr>
            <a:r>
              <a:rPr lang="en-US" sz="2000" dirty="0" smtClean="0"/>
              <a:t> </a:t>
            </a:r>
            <a:r>
              <a:rPr lang="en-US" sz="2000" dirty="0"/>
              <a:t>we compare the calculated F-value with the critical F-value determined by the degrees of freedom (</a:t>
            </a:r>
            <a:r>
              <a:rPr lang="en-US" sz="2000" dirty="0" err="1"/>
              <a:t>df</a:t>
            </a:r>
            <a:r>
              <a:rPr lang="en-US" sz="2000" dirty="0"/>
              <a:t>₁, </a:t>
            </a:r>
            <a:r>
              <a:rPr lang="en-US" sz="2000" dirty="0" err="1"/>
              <a:t>df</a:t>
            </a:r>
            <a:r>
              <a:rPr lang="en-US" sz="2000" dirty="0"/>
              <a:t>₂) and the chosen significance level (</a:t>
            </a:r>
            <a:r>
              <a:rPr lang="fr-FR" sz="2000" dirty="0"/>
              <a:t>α</a:t>
            </a:r>
            <a:r>
              <a:rPr lang="en-US" sz="2000" dirty="0"/>
              <a:t>). If the calculated F-value is less than the critical F-value, we fail to reject the null hypothesis. Otherwise, we reject the null hypothesis</a:t>
            </a:r>
            <a:r>
              <a:rPr lang="en-US" sz="2000" dirty="0" smtClean="0"/>
              <a:t>.</a:t>
            </a:r>
          </a:p>
          <a:p>
            <a:pPr>
              <a:lnSpc>
                <a:spcPct val="150000"/>
              </a:lnSpc>
            </a:pPr>
            <a:r>
              <a:rPr lang="en-US" sz="2000" b="1" i="1" dirty="0" smtClean="0">
                <a:effectLst/>
              </a:rPr>
              <a:t>Based on p-value </a:t>
            </a:r>
          </a:p>
          <a:p>
            <a:pPr marL="809625" lvl="0" indent="-447675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000" dirty="0"/>
              <a:t>If  p-value ≤ significance level (</a:t>
            </a:r>
            <a:r>
              <a:rPr lang="fr-FR" sz="2000" dirty="0"/>
              <a:t>α</a:t>
            </a:r>
            <a:r>
              <a:rPr lang="en-US" sz="2000" dirty="0"/>
              <a:t>) : reject the null hypothesis </a:t>
            </a:r>
            <a:endParaRPr lang="fr-FR" sz="2000" dirty="0"/>
          </a:p>
          <a:p>
            <a:pPr marL="809625" lvl="0" indent="-447675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000" dirty="0"/>
              <a:t>If  p-value &gt; significance level (</a:t>
            </a:r>
            <a:r>
              <a:rPr lang="fr-FR" sz="2000" dirty="0"/>
              <a:t>α</a:t>
            </a:r>
            <a:r>
              <a:rPr lang="en-US" sz="2000" dirty="0"/>
              <a:t>) fail to reject the null hypothesis</a:t>
            </a:r>
            <a:endParaRPr lang="fr-FR" sz="2000" dirty="0"/>
          </a:p>
        </p:txBody>
      </p:sp>
    </p:spTree>
    <p:extLst>
      <p:ext uri="{BB962C8B-B14F-4D97-AF65-F5344CB8AC3E}">
        <p14:creationId xmlns:p14="http://schemas.microsoft.com/office/powerpoint/2010/main" val="15917781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Data analysis using SPSS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DF177C-F9B4-44BE-85E4-4BEBD8CFB5D5}" type="slidenum">
              <a:rPr lang="en-US" smtClean="0"/>
              <a:t>2</a:t>
            </a:fld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673768" y="3968876"/>
            <a:ext cx="10680031" cy="1463040"/>
            <a:chOff x="673768" y="3968876"/>
            <a:chExt cx="10680031" cy="1463040"/>
          </a:xfrm>
        </p:grpSpPr>
        <p:sp>
          <p:nvSpPr>
            <p:cNvPr id="6" name="Title 1"/>
            <p:cNvSpPr txBox="1">
              <a:spLocks/>
            </p:cNvSpPr>
            <p:nvPr/>
          </p:nvSpPr>
          <p:spPr>
            <a:xfrm>
              <a:off x="673768" y="3968876"/>
              <a:ext cx="10680031" cy="1463040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rmAutofit/>
            </a:bodyPr>
            <a:lstStyle>
              <a:lvl1pPr algn="l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ctr"/>
              <a:r>
                <a:rPr lang="en-US" sz="5400" b="1" dirty="0"/>
                <a:t>Normal distribution and hypothesis test</a:t>
              </a:r>
            </a:p>
          </p:txBody>
        </p:sp>
        <p:sp>
          <p:nvSpPr>
            <p:cNvPr id="8" name="Rectangle 7"/>
            <p:cNvSpPr/>
            <p:nvPr/>
          </p:nvSpPr>
          <p:spPr>
            <a:xfrm>
              <a:off x="1131611" y="3968876"/>
              <a:ext cx="1515928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800" b="1" dirty="0">
                  <a:solidFill>
                    <a:srgbClr val="C00000"/>
                  </a:solidFill>
                </a:rPr>
                <a:t>Lecture 4</a:t>
              </a:r>
              <a:endParaRPr lang="en-US" sz="2800" dirty="0">
                <a:solidFill>
                  <a:srgbClr val="C00000"/>
                </a:solidFill>
              </a:endParaRPr>
            </a:p>
          </p:txBody>
        </p:sp>
      </p:grpSp>
      <p:sp>
        <p:nvSpPr>
          <p:cNvPr id="10" name="TextBox 9"/>
          <p:cNvSpPr txBox="1"/>
          <p:nvPr/>
        </p:nvSpPr>
        <p:spPr>
          <a:xfrm>
            <a:off x="3836176" y="2469673"/>
            <a:ext cx="45196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M. </a:t>
            </a:r>
            <a:r>
              <a:rPr lang="en-US" b="1" dirty="0" err="1"/>
              <a:t>Soltani</a:t>
            </a:r>
            <a:endParaRPr lang="en-US" b="1" dirty="0"/>
          </a:p>
          <a:p>
            <a:pPr algn="ctr"/>
            <a:r>
              <a:rPr lang="en-US" dirty="0"/>
              <a:t>1</a:t>
            </a:r>
            <a:r>
              <a:rPr lang="en-US" baseline="30000" dirty="0"/>
              <a:t>st</a:t>
            </a:r>
            <a:r>
              <a:rPr lang="en-US" dirty="0"/>
              <a:t> year master architecture - University of </a:t>
            </a:r>
            <a:r>
              <a:rPr lang="en-US" dirty="0" err="1"/>
              <a:t>Jijel</a:t>
            </a:r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A0541313-B551-4AE2-80B7-D4029C41CD6F}"/>
              </a:ext>
            </a:extLst>
          </p:cNvPr>
          <p:cNvSpPr/>
          <p:nvPr/>
        </p:nvSpPr>
        <p:spPr>
          <a:xfrm>
            <a:off x="638004" y="703784"/>
            <a:ext cx="1010638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800" b="1" dirty="0">
                <a:solidFill>
                  <a:srgbClr val="C00000"/>
                </a:solidFill>
              </a:rPr>
              <a:t>Data analysis using SPSS </a:t>
            </a:r>
          </a:p>
        </p:txBody>
      </p:sp>
    </p:spTree>
    <p:extLst>
      <p:ext uri="{BB962C8B-B14F-4D97-AF65-F5344CB8AC3E}">
        <p14:creationId xmlns:p14="http://schemas.microsoft.com/office/powerpoint/2010/main" val="33742598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Hypothesis test</a:t>
            </a:r>
            <a:endParaRPr lang="fr-F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Data analysis using SPSS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01B56-DF14-4180-846C-B3B858FBE2EF}" type="slidenum">
              <a:rPr lang="en-US" smtClean="0"/>
              <a:t>20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613954" y="2084832"/>
            <a:ext cx="466211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chemeClr val="accent1"/>
                </a:solidFill>
              </a:rPr>
              <a:t>Application of ANOVA test in SPSS</a:t>
            </a:r>
            <a:endParaRPr lang="en-US" sz="2000" b="1" dirty="0">
              <a:solidFill>
                <a:schemeClr val="accent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09822" y="2686623"/>
            <a:ext cx="5510004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To perform the ANOVA test we perform the next steps: </a:t>
            </a:r>
            <a:endParaRPr lang="fr-FR" sz="2000" dirty="0"/>
          </a:p>
          <a:p>
            <a:pPr marL="809625" lvl="0" indent="-542925">
              <a:lnSpc>
                <a:spcPct val="150000"/>
              </a:lnSpc>
              <a:buFont typeface="+mj-lt"/>
              <a:buAutoNum type="arabicPeriod"/>
            </a:pPr>
            <a:r>
              <a:rPr lang="en-US" sz="2000" b="1" dirty="0"/>
              <a:t> Analyze &gt; Compare means &gt; One-Way ANOVA</a:t>
            </a:r>
            <a:endParaRPr lang="fr-FR" sz="2000" dirty="0"/>
          </a:p>
          <a:p>
            <a:pPr marL="809625" lvl="0" indent="-542925">
              <a:lnSpc>
                <a:spcPct val="150000"/>
              </a:lnSpc>
              <a:buFont typeface="+mj-lt"/>
              <a:buAutoNum type="arabicPeriod"/>
            </a:pPr>
            <a:r>
              <a:rPr lang="en-US" sz="2000" dirty="0"/>
              <a:t>Move the  </a:t>
            </a:r>
            <a:r>
              <a:rPr lang="en-US" sz="2000" b="1" dirty="0"/>
              <a:t>dependent variable</a:t>
            </a:r>
            <a:r>
              <a:rPr lang="en-US" sz="2000" dirty="0"/>
              <a:t> (e.g., score) into the </a:t>
            </a:r>
            <a:r>
              <a:rPr lang="en-US" sz="2000" b="1" dirty="0"/>
              <a:t>Dependent Lis</a:t>
            </a:r>
            <a:r>
              <a:rPr lang="en-US" sz="2000" dirty="0"/>
              <a:t> </a:t>
            </a:r>
            <a:endParaRPr lang="fr-FR" sz="2000" dirty="0"/>
          </a:p>
          <a:p>
            <a:pPr marL="809625" lvl="0" indent="-542925">
              <a:lnSpc>
                <a:spcPct val="150000"/>
              </a:lnSpc>
              <a:buFont typeface="+mj-lt"/>
              <a:buAutoNum type="arabicPeriod"/>
            </a:pPr>
            <a:r>
              <a:rPr lang="en-US" sz="2000" dirty="0"/>
              <a:t>Move your </a:t>
            </a:r>
            <a:r>
              <a:rPr lang="en-US" sz="2000" b="1" dirty="0"/>
              <a:t>grouping variable</a:t>
            </a:r>
            <a:r>
              <a:rPr lang="en-US" sz="2000" dirty="0"/>
              <a:t> (e.g., method) into the </a:t>
            </a:r>
            <a:r>
              <a:rPr lang="en-US" sz="2000" b="1" dirty="0"/>
              <a:t>Factor</a:t>
            </a:r>
            <a:r>
              <a:rPr lang="en-US" sz="2000" dirty="0"/>
              <a:t> box</a:t>
            </a:r>
            <a:endParaRPr lang="fr-FR" sz="2000" dirty="0"/>
          </a:p>
          <a:p>
            <a:pPr marL="809625" lvl="0" indent="-542925">
              <a:lnSpc>
                <a:spcPct val="150000"/>
              </a:lnSpc>
              <a:buFont typeface="+mj-lt"/>
              <a:buAutoNum type="arabicPeriod"/>
            </a:pPr>
            <a:r>
              <a:rPr lang="en-US" sz="2000" dirty="0"/>
              <a:t>Clock Ok </a:t>
            </a:r>
            <a:endParaRPr lang="fr-FR" sz="2000" dirty="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7493" y="3013330"/>
            <a:ext cx="4646707" cy="3286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09956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Hypothesis test</a:t>
            </a:r>
            <a:endParaRPr lang="fr-F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Data analysis using SPSS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01B56-DF14-4180-846C-B3B858FBE2EF}" type="slidenum">
              <a:rPr lang="en-US" smtClean="0"/>
              <a:t>21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613954" y="2084832"/>
            <a:ext cx="466211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chemeClr val="accent1"/>
                </a:solidFill>
              </a:rPr>
              <a:t>Application of ANOVA test in SPSS</a:t>
            </a:r>
            <a:endParaRPr lang="en-US" sz="2000" b="1" dirty="0">
              <a:solidFill>
                <a:schemeClr val="accent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09822" y="2686623"/>
            <a:ext cx="55100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The SPSS software generate the following results</a:t>
            </a:r>
            <a:endParaRPr lang="fr-FR" sz="2000" dirty="0">
              <a:effectLst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10275" y="3359177"/>
            <a:ext cx="4733925" cy="1638300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6010275" y="4997477"/>
            <a:ext cx="4733925" cy="923330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Notice</a:t>
            </a:r>
          </a:p>
          <a:p>
            <a:r>
              <a:rPr lang="en-US" dirty="0">
                <a:solidFill>
                  <a:schemeClr val="bg1"/>
                </a:solidFill>
              </a:rPr>
              <a:t>The Sig or the P-value is set by default with the value of 0,05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" name="Rectangle 6"/>
              <p:cNvSpPr/>
              <p:nvPr/>
            </p:nvSpPr>
            <p:spPr>
              <a:xfrm>
                <a:off x="613954" y="3558059"/>
                <a:ext cx="5062946" cy="95410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dirty="0" smtClean="0"/>
                  <a:t>The obtained </a:t>
                </a:r>
                <a:r>
                  <a:rPr lang="en-US" dirty="0"/>
                  <a:t>Sig </a:t>
                </a:r>
                <a:r>
                  <a:rPr lang="en-US" dirty="0" smtClean="0"/>
                  <a:t>is smaller than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</m:oMath>
                </a14:m>
                <a:r>
                  <a:rPr lang="en-US" dirty="0"/>
                  <a:t> (0,05). </a:t>
                </a:r>
                <a:r>
                  <a:rPr lang="en-US" dirty="0"/>
                  <a:t>In this case we </a:t>
                </a:r>
                <a:r>
                  <a:rPr lang="en-US" dirty="0" smtClean="0"/>
                  <a:t>reject the </a:t>
                </a:r>
                <a:r>
                  <a:rPr lang="en-US" dirty="0"/>
                  <a:t>null hypothesis H0</a:t>
                </a:r>
              </a:p>
              <a:p>
                <a:r>
                  <a:rPr lang="en-US" dirty="0"/>
                  <a:t>Therefore, </a:t>
                </a:r>
                <a:r>
                  <a:rPr lang="en-US" dirty="0"/>
                  <a:t>At least one group mean is different</a:t>
                </a:r>
                <a:endParaRPr lang="en-US" dirty="0"/>
              </a:p>
            </p:txBody>
          </p:sp>
        </mc:Choice>
        <mc:Fallback>
          <p:sp>
            <p:nvSpPr>
              <p:cNvPr id="7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3954" y="3558059"/>
                <a:ext cx="5062946" cy="954107"/>
              </a:xfrm>
              <a:prstGeom prst="rect">
                <a:avLst/>
              </a:prstGeom>
              <a:blipFill rotWithShape="0">
                <a:blip r:embed="rId3"/>
                <a:stretch>
                  <a:fillRect l="-1084" t="-3846" r="-843" b="-6410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138050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1" grpId="0" build="p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Data analysis using SPSS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01B56-DF14-4180-846C-B3B858FBE2EF}" type="slidenum">
              <a:rPr lang="en-US" smtClean="0"/>
              <a:t>22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0325100" y="6007100"/>
            <a:ext cx="4924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…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5990E2D8-C512-4A46-946E-082772F4CC7D}"/>
              </a:ext>
            </a:extLst>
          </p:cNvPr>
          <p:cNvSpPr txBox="1"/>
          <p:nvPr/>
        </p:nvSpPr>
        <p:spPr>
          <a:xfrm>
            <a:off x="4706757" y="3566160"/>
            <a:ext cx="235481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>
                <a:solidFill>
                  <a:srgbClr val="00B050"/>
                </a:solidFill>
              </a:rPr>
              <a:t>Practice</a:t>
            </a:r>
          </a:p>
        </p:txBody>
      </p:sp>
    </p:spTree>
    <p:extLst>
      <p:ext uri="{BB962C8B-B14F-4D97-AF65-F5344CB8AC3E}">
        <p14:creationId xmlns:p14="http://schemas.microsoft.com/office/powerpoint/2010/main" val="209334194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practice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b="1" dirty="0"/>
              <a:t>Exercise 1</a:t>
            </a:r>
            <a:endParaRPr lang="fr-FR" dirty="0"/>
          </a:p>
          <a:p>
            <a:r>
              <a:rPr lang="en-US" dirty="0"/>
              <a:t>You collected exam scores from 10 students:</a:t>
            </a:r>
            <a:endParaRPr lang="fr-FR" dirty="0"/>
          </a:p>
          <a:p>
            <a:r>
              <a:rPr lang="en-US" b="1" dirty="0"/>
              <a:t>Scores</a:t>
            </a:r>
            <a:r>
              <a:rPr lang="en-US" dirty="0"/>
              <a:t>: 72, 75, 78, 74, 77, 76, 73, 79, 74, 75</a:t>
            </a:r>
            <a:endParaRPr lang="fr-FR" dirty="0"/>
          </a:p>
          <a:p>
            <a:r>
              <a:rPr lang="en-US" dirty="0"/>
              <a:t>Check the normality of scores </a:t>
            </a:r>
            <a:endParaRPr lang="fr-FR" dirty="0"/>
          </a:p>
          <a:p>
            <a:r>
              <a:rPr lang="en-US" b="1" dirty="0"/>
              <a:t> </a:t>
            </a:r>
            <a:endParaRPr lang="fr-FR" dirty="0"/>
          </a:p>
          <a:p>
            <a:r>
              <a:rPr lang="en-US" b="1" dirty="0"/>
              <a:t>Exercise 2</a:t>
            </a:r>
            <a:endParaRPr lang="fr-FR" dirty="0"/>
          </a:p>
          <a:p>
            <a:r>
              <a:rPr lang="en-US" dirty="0"/>
              <a:t>Suppose you collected the amount of water consumed per day (in </a:t>
            </a:r>
            <a:r>
              <a:rPr lang="en-US" dirty="0" err="1"/>
              <a:t>litres</a:t>
            </a:r>
            <a:r>
              <a:rPr lang="en-US" dirty="0"/>
              <a:t>) by 10 people.</a:t>
            </a:r>
            <a:endParaRPr lang="fr-FR" dirty="0"/>
          </a:p>
          <a:p>
            <a:r>
              <a:rPr lang="en-US" b="1" dirty="0"/>
              <a:t>Water Consumption (</a:t>
            </a:r>
            <a:r>
              <a:rPr lang="en-US" b="1" dirty="0" err="1"/>
              <a:t>litres</a:t>
            </a:r>
            <a:r>
              <a:rPr lang="en-US" b="1" dirty="0"/>
              <a:t>):</a:t>
            </a:r>
            <a:r>
              <a:rPr lang="en-US" dirty="0"/>
              <a:t> 3.2, 3.5, 3.3, 7.8, 8.1, 7.9, 3.4, 3.3, 7.5, 8.0</a:t>
            </a:r>
            <a:endParaRPr lang="fr-FR" dirty="0"/>
          </a:p>
          <a:p>
            <a:r>
              <a:rPr lang="en-US" dirty="0"/>
              <a:t>Check the normality of the water consumption variable. </a:t>
            </a:r>
            <a:endParaRPr lang="fr-FR" dirty="0"/>
          </a:p>
          <a:p>
            <a:endParaRPr lang="fr-F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Data analysis using SPSS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01B56-DF14-4180-846C-B3B858FBE2EF}" type="slidenum">
              <a:rPr lang="en-US" smtClean="0"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834639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Data analysis using SPSS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01B56-DF14-4180-846C-B3B858FBE2EF}" type="slidenum">
              <a:rPr lang="en-US" smtClean="0"/>
              <a:t>24</a:t>
            </a:fld>
            <a:endParaRPr lang="en-US" dirty="0"/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02278709"/>
              </p:ext>
            </p:extLst>
          </p:nvPr>
        </p:nvGraphicFramePr>
        <p:xfrm>
          <a:off x="8149166" y="2712112"/>
          <a:ext cx="2688167" cy="313131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78467"/>
                <a:gridCol w="1409700"/>
              </a:tblGrid>
              <a:tr h="19558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</a:rPr>
                        <a:t>Method (Group)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</a:rPr>
                        <a:t>Score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19558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</a:rPr>
                        <a:t>1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</a:rPr>
                        <a:t>7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19558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</a:rPr>
                        <a:t>1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</a:rPr>
                        <a:t>8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19558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</a:rPr>
                        <a:t>1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</a:rPr>
                        <a:t>6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19558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</a:rPr>
                        <a:t>1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</a:rPr>
                        <a:t>9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19558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</a:rPr>
                        <a:t>1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</a:rPr>
                        <a:t>7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19558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</a:rPr>
                        <a:t>2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</a:rPr>
                        <a:t>5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19558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</a:rPr>
                        <a:t>2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</a:rPr>
                        <a:t>6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19558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</a:rPr>
                        <a:t>2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</a:rPr>
                        <a:t>5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19558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</a:rPr>
                        <a:t>2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</a:rPr>
                        <a:t>6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19558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</a:rPr>
                        <a:t>2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</a:rPr>
                        <a:t>4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19558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</a:rPr>
                        <a:t>3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</a:rPr>
                        <a:t>8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19558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</a:rPr>
                        <a:t>3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</a:rPr>
                        <a:t>9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19558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</a:rPr>
                        <a:t>3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</a:rPr>
                        <a:t>8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19558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</a:rPr>
                        <a:t>3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</a:rPr>
                        <a:t>9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19558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</a:rPr>
                        <a:t>3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</a:rPr>
                        <a:t>10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719347" y="2712112"/>
            <a:ext cx="551000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Exercise 3</a:t>
            </a:r>
            <a:endParaRPr lang="fr-FR" sz="2000" dirty="0"/>
          </a:p>
          <a:p>
            <a:pPr algn="just"/>
            <a:r>
              <a:rPr lang="en-US" sz="2000" dirty="0"/>
              <a:t>Perform a one-way ANOVA on this dataset comparing three waste collection methods (1=Door-to-door, 2=Drop-off, 3=Private firm) based on satisfaction scores.</a:t>
            </a:r>
            <a:endParaRPr lang="fr-FR" sz="2000" dirty="0"/>
          </a:p>
          <a:p>
            <a:endParaRPr lang="fr-FR" sz="2000" dirty="0"/>
          </a:p>
        </p:txBody>
      </p:sp>
    </p:spTree>
    <p:extLst>
      <p:ext uri="{BB962C8B-B14F-4D97-AF65-F5344CB8AC3E}">
        <p14:creationId xmlns:p14="http://schemas.microsoft.com/office/powerpoint/2010/main" val="38045025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Exercise 4</a:t>
            </a:r>
            <a:endParaRPr lang="fr-FR" dirty="0"/>
          </a:p>
          <a:p>
            <a:r>
              <a:rPr lang="en-US" dirty="0"/>
              <a:t>Is there a significant difference in citizen satisfaction with public parks across three urban </a:t>
            </a:r>
            <a:r>
              <a:rPr lang="en-US" dirty="0" smtClean="0"/>
              <a:t>districts</a:t>
            </a:r>
            <a:endParaRPr lang="fr-FR" dirty="0"/>
          </a:p>
          <a:p>
            <a:endParaRPr lang="fr-F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Data analysis using SPSS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01B56-DF14-4180-846C-B3B858FBE2EF}" type="slidenum">
              <a:rPr lang="en-US" smtClean="0"/>
              <a:t>25</a:t>
            </a:fld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614666"/>
              </p:ext>
            </p:extLst>
          </p:nvPr>
        </p:nvGraphicFramePr>
        <p:xfrm>
          <a:off x="3814763" y="3547427"/>
          <a:ext cx="3309937" cy="195707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47712"/>
                <a:gridCol w="1066800"/>
                <a:gridCol w="1495425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</a:rPr>
                        <a:t>ID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</a:rPr>
                        <a:t>District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</a:rPr>
                        <a:t>Satisfaction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</a:rPr>
                        <a:t>1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</a:rPr>
                        <a:t>District A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</a:rPr>
                        <a:t>7.2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</a:rPr>
                        <a:t>2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</a:rPr>
                        <a:t>District A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</a:rPr>
                        <a:t>6.8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</a:rPr>
                        <a:t>3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</a:rPr>
                        <a:t>District A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</a:rPr>
                        <a:t>7.5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</a:rPr>
                        <a:t>4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</a:rPr>
                        <a:t>District B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</a:rPr>
                        <a:t>6.1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</a:rPr>
                        <a:t>5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</a:rPr>
                        <a:t>District B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</a:rPr>
                        <a:t>5.8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</a:rPr>
                        <a:t>6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</a:rPr>
                        <a:t>District B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</a:rPr>
                        <a:t>6.3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</a:rPr>
                        <a:t>7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</a:rPr>
                        <a:t>District C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</a:rPr>
                        <a:t>5.2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</a:rPr>
                        <a:t>8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</a:rPr>
                        <a:t>District C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</a:rPr>
                        <a:t>5.5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</a:rPr>
                        <a:t>9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</a:rPr>
                        <a:t>District C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</a:rPr>
                        <a:t>5.0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746198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8228" y="1004315"/>
            <a:ext cx="9720072" cy="556747"/>
          </a:xfrm>
        </p:spPr>
        <p:txBody>
          <a:bodyPr>
            <a:noAutofit/>
          </a:bodyPr>
          <a:lstStyle/>
          <a:p>
            <a:r>
              <a:rPr lang="en-US" sz="3600" b="1" dirty="0">
                <a:solidFill>
                  <a:srgbClr val="FF0000"/>
                </a:solidFill>
              </a:rPr>
              <a:t>Review of Lecture 3</a:t>
            </a:r>
            <a:endParaRPr lang="en-US" sz="6000" dirty="0">
              <a:solidFill>
                <a:srgbClr val="FF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Data analysis using SPSS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01B56-DF14-4180-846C-B3B858FBE2EF}" type="slidenum">
              <a:rPr lang="en-US" smtClean="0"/>
              <a:t>3</a:t>
            </a:fld>
            <a:endParaRPr lang="en-US" dirty="0"/>
          </a:p>
        </p:txBody>
      </p:sp>
      <p:cxnSp>
        <p:nvCxnSpPr>
          <p:cNvPr id="56" name="Straight Connector 55"/>
          <p:cNvCxnSpPr/>
          <p:nvPr/>
        </p:nvCxnSpPr>
        <p:spPr>
          <a:xfrm>
            <a:off x="6212078" y="1881865"/>
            <a:ext cx="0" cy="449341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8" name="Rectangle 17"/>
          <p:cNvSpPr/>
          <p:nvPr/>
        </p:nvSpPr>
        <p:spPr>
          <a:xfrm>
            <a:off x="2261696" y="1620613"/>
            <a:ext cx="161537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/>
              <a:t>Correlation</a:t>
            </a:r>
            <a:endParaRPr lang="en-US" sz="2400" dirty="0"/>
          </a:p>
        </p:txBody>
      </p:sp>
      <p:sp>
        <p:nvSpPr>
          <p:cNvPr id="20" name="TextBox 19"/>
          <p:cNvSpPr txBox="1"/>
          <p:nvPr/>
        </p:nvSpPr>
        <p:spPr>
          <a:xfrm>
            <a:off x="676777" y="2040684"/>
            <a:ext cx="436779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chemeClr val="accent2"/>
                </a:solidFill>
              </a:rPr>
              <a:t>Pearson's Correlation Coefficient</a:t>
            </a:r>
            <a:endParaRPr lang="en-US" sz="2400" dirty="0">
              <a:solidFill>
                <a:schemeClr val="accent2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Rectangle 20"/>
              <p:cNvSpPr/>
              <p:nvPr/>
            </p:nvSpPr>
            <p:spPr>
              <a:xfrm>
                <a:off x="1392002" y="2648983"/>
                <a:ext cx="3354765" cy="83907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1">
                          <a:latin typeface="Cambria Math" panose="02040503050406030204" pitchFamily="18" charset="0"/>
                        </a:rPr>
                        <m:t>𝑟</m:t>
                      </m:r>
                      <m:r>
                        <a:rPr lang="en-US" sz="2000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20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000" i="1">
                                          <a:latin typeface="Cambria Math" panose="02040503050406030204" pitchFamily="18" charset="0"/>
                                        </a:rPr>
                                        <m:t>𝑋</m:t>
                                      </m:r>
                                    </m:e>
                                    <m:sub>
                                      <m:r>
                                        <a:rPr lang="en-US" sz="2000" i="1">
                                          <a:latin typeface="Cambria Math" panose="02040503050406030204" pitchFamily="18" charset="0"/>
                                        </a:rPr>
                                        <m:t>𝑖</m:t>
                                      </m:r>
                                    </m:sub>
                                  </m:sSub>
                                  <m:r>
                                    <a:rPr lang="en-US" sz="2000" i="0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acc>
                                    <m:accPr>
                                      <m:chr m:val="̅"/>
                                      <m:ctrlPr>
                                        <a:rPr lang="en-US" sz="20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en-US" sz="2000" i="1">
                                          <a:latin typeface="Cambria Math" panose="02040503050406030204" pitchFamily="18" charset="0"/>
                                        </a:rPr>
                                        <m:t>𝑋</m:t>
                                      </m:r>
                                    </m:e>
                                  </m:acc>
                                </m:e>
                              </m:d>
                            </m:e>
                            <m:sup>
                              <m:r>
                                <a:rPr lang="en-US" sz="2000" i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sSup>
                            <m:sSup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20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000" i="1">
                                          <a:latin typeface="Cambria Math" panose="02040503050406030204" pitchFamily="18" charset="0"/>
                                        </a:rPr>
                                        <m:t>𝑌</m:t>
                                      </m:r>
                                    </m:e>
                                    <m:sub>
                                      <m:r>
                                        <a:rPr lang="en-US" sz="2000" i="1">
                                          <a:latin typeface="Cambria Math" panose="02040503050406030204" pitchFamily="18" charset="0"/>
                                        </a:rPr>
                                        <m:t>𝑖</m:t>
                                      </m:r>
                                    </m:sub>
                                  </m:sSub>
                                  <m:r>
                                    <a:rPr lang="en-US" sz="2000" i="0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acc>
                                    <m:accPr>
                                      <m:chr m:val="̅"/>
                                      <m:ctrlPr>
                                        <a:rPr lang="en-US" sz="20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en-US" sz="2000" i="1">
                                          <a:latin typeface="Cambria Math" panose="02040503050406030204" pitchFamily="18" charset="0"/>
                                        </a:rPr>
                                        <m:t>𝑌</m:t>
                                      </m:r>
                                    </m:e>
                                  </m:acc>
                                </m:e>
                              </m:d>
                            </m:e>
                            <m:sup>
                              <m:r>
                                <a:rPr lang="en-US" sz="2000" i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nary>
                                <m:naryPr>
                                  <m:chr m:val="∑"/>
                                  <m:subHide m:val="on"/>
                                  <m:supHide m:val="on"/>
                                  <m:ctrlP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</m:ctrlPr>
                                </m:naryPr>
                                <m:sub/>
                                <m:sup/>
                                <m:e>
                                  <m:sSup>
                                    <m:sSupPr>
                                      <m:ctrlPr>
                                        <a:rPr lang="en-US" sz="20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d>
                                        <m:dPr>
                                          <m:ctrlPr>
                                            <a:rPr lang="en-US" sz="20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sSub>
                                            <m:sSubPr>
                                              <m:ctrlPr>
                                                <a:rPr lang="en-US" sz="2000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sz="2000" i="1">
                                                  <a:latin typeface="Cambria Math" panose="02040503050406030204" pitchFamily="18" charset="0"/>
                                                </a:rPr>
                                                <m:t>𝑋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sz="2000" i="1">
                                                  <a:latin typeface="Cambria Math" panose="02040503050406030204" pitchFamily="18" charset="0"/>
                                                </a:rPr>
                                                <m:t>𝑖</m:t>
                                              </m:r>
                                            </m:sub>
                                          </m:sSub>
                                          <m:r>
                                            <a:rPr lang="en-US" sz="2000" i="0">
                                              <a:latin typeface="Cambria Math" panose="02040503050406030204" pitchFamily="18" charset="0"/>
                                            </a:rPr>
                                            <m:t>−</m:t>
                                          </m:r>
                                          <m:acc>
                                            <m:accPr>
                                              <m:chr m:val="̅"/>
                                              <m:ctrlPr>
                                                <a:rPr lang="en-US" sz="2000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accPr>
                                            <m:e>
                                              <m:r>
                                                <a:rPr lang="en-US" sz="2000" i="1">
                                                  <a:latin typeface="Cambria Math" panose="02040503050406030204" pitchFamily="18" charset="0"/>
                                                </a:rPr>
                                                <m:t>𝑋</m:t>
                                              </m:r>
                                            </m:e>
                                          </m:acc>
                                        </m:e>
                                      </m:d>
                                    </m:e>
                                    <m:sup>
                                      <m:r>
                                        <a:rPr lang="en-US" sz="2000" i="0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  <m:nary>
                                    <m:naryPr>
                                      <m:chr m:val="∑"/>
                                      <m:subHide m:val="on"/>
                                      <m:supHide m:val="on"/>
                                      <m:ctrlPr>
                                        <a:rPr lang="en-US" sz="20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naryPr>
                                    <m:sub/>
                                    <m:sup/>
                                    <m:e>
                                      <m:sSup>
                                        <m:sSupPr>
                                          <m:ctrlPr>
                                            <a:rPr lang="en-US" sz="20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d>
                                            <m:dPr>
                                              <m:ctrlPr>
                                                <a:rPr lang="en-US" sz="2000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dPr>
                                            <m:e>
                                              <m:sSub>
                                                <m:sSubPr>
                                                  <m:ctrlPr>
                                                    <a:rPr lang="en-US" sz="2000" i="1">
                                                      <a:latin typeface="Cambria Math" panose="02040503050406030204" pitchFamily="18" charset="0"/>
                                                    </a:rPr>
                                                  </m:ctrlPr>
                                                </m:sSubPr>
                                                <m:e>
                                                  <m:r>
                                                    <a:rPr lang="en-US" sz="2000" i="1">
                                                      <a:latin typeface="Cambria Math" panose="02040503050406030204" pitchFamily="18" charset="0"/>
                                                    </a:rPr>
                                                    <m:t>𝑌</m:t>
                                                  </m:r>
                                                </m:e>
                                                <m:sub>
                                                  <m:r>
                                                    <a:rPr lang="en-US" sz="2000" i="1">
                                                      <a:latin typeface="Cambria Math" panose="02040503050406030204" pitchFamily="18" charset="0"/>
                                                    </a:rPr>
                                                    <m:t>𝑖</m:t>
                                                  </m:r>
                                                </m:sub>
                                              </m:sSub>
                                              <m:r>
                                                <a:rPr lang="en-US" sz="2000" i="0">
                                                  <a:latin typeface="Cambria Math" panose="02040503050406030204" pitchFamily="18" charset="0"/>
                                                </a:rPr>
                                                <m:t>−</m:t>
                                              </m:r>
                                              <m:acc>
                                                <m:accPr>
                                                  <m:chr m:val="̅"/>
                                                  <m:ctrlPr>
                                                    <a:rPr lang="en-US" sz="2000" i="1">
                                                      <a:latin typeface="Cambria Math" panose="02040503050406030204" pitchFamily="18" charset="0"/>
                                                    </a:rPr>
                                                  </m:ctrlPr>
                                                </m:accPr>
                                                <m:e>
                                                  <m:r>
                                                    <a:rPr lang="en-US" sz="2000" i="1">
                                                      <a:latin typeface="Cambria Math" panose="02040503050406030204" pitchFamily="18" charset="0"/>
                                                    </a:rPr>
                                                    <m:t>𝑌</m:t>
                                                  </m:r>
                                                </m:e>
                                              </m:acc>
                                            </m:e>
                                          </m:d>
                                        </m:e>
                                        <m:sup>
                                          <m:r>
                                            <a:rPr lang="en-US" sz="2000" i="0">
                                              <a:latin typeface="Cambria Math" panose="02040503050406030204" pitchFamily="18" charset="0"/>
                                            </a:rPr>
                                            <m:t>2</m:t>
                                          </m:r>
                                        </m:sup>
                                      </m:sSup>
                                    </m:e>
                                  </m:nary>
                                </m:e>
                              </m:nary>
                            </m:e>
                          </m:rad>
                        </m:den>
                      </m:f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21" name="Rectangle 2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92002" y="2648983"/>
                <a:ext cx="3354765" cy="839076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2" name="Group 21"/>
          <p:cNvGrpSpPr/>
          <p:nvPr/>
        </p:nvGrpSpPr>
        <p:grpSpPr>
          <a:xfrm>
            <a:off x="765339" y="3651719"/>
            <a:ext cx="4786457" cy="425270"/>
            <a:chOff x="1672046" y="4938320"/>
            <a:chExt cx="6949440" cy="535017"/>
          </a:xfrm>
        </p:grpSpPr>
        <p:cxnSp>
          <p:nvCxnSpPr>
            <p:cNvPr id="23" name="Straight Arrow Connector 22"/>
            <p:cNvCxnSpPr/>
            <p:nvPr/>
          </p:nvCxnSpPr>
          <p:spPr>
            <a:xfrm flipV="1">
              <a:off x="1763486" y="5473337"/>
              <a:ext cx="6858000" cy="0"/>
            </a:xfrm>
            <a:prstGeom prst="straightConnector1">
              <a:avLst/>
            </a:prstGeom>
            <a:ln w="57150"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TextBox 23"/>
            <p:cNvSpPr txBox="1"/>
            <p:nvPr/>
          </p:nvSpPr>
          <p:spPr>
            <a:xfrm>
              <a:off x="1672046" y="4989122"/>
              <a:ext cx="388247" cy="369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-1</a:t>
              </a: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4973616" y="4938320"/>
              <a:ext cx="311304" cy="369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0</a:t>
              </a: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8135737" y="4956856"/>
              <a:ext cx="46519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+1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5185952" y="5300893"/>
              <a:ext cx="0" cy="13716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8" name="TextBox 27"/>
          <p:cNvSpPr txBox="1"/>
          <p:nvPr/>
        </p:nvSpPr>
        <p:spPr>
          <a:xfrm>
            <a:off x="312991" y="4348389"/>
            <a:ext cx="194870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/>
              <a:t>Negative correlation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2667831" y="4348388"/>
            <a:ext cx="152273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/>
              <a:t>No correlation</a:t>
            </a:r>
          </a:p>
        </p:txBody>
      </p:sp>
      <p:sp>
        <p:nvSpPr>
          <p:cNvPr id="30" name="Rectangle 29"/>
          <p:cNvSpPr/>
          <p:nvPr/>
        </p:nvSpPr>
        <p:spPr>
          <a:xfrm>
            <a:off x="4456282" y="4348388"/>
            <a:ext cx="1900745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/>
              <a:t>Positive correlation</a:t>
            </a:r>
          </a:p>
        </p:txBody>
      </p:sp>
      <p:graphicFrame>
        <p:nvGraphicFramePr>
          <p:cNvPr id="31" name="Chart 30"/>
          <p:cNvGraphicFramePr/>
          <p:nvPr>
            <p:extLst>
              <p:ext uri="{D42A27DB-BD31-4B8C-83A1-F6EECF244321}">
                <p14:modId xmlns:p14="http://schemas.microsoft.com/office/powerpoint/2010/main" val="3160936303"/>
              </p:ext>
            </p:extLst>
          </p:nvPr>
        </p:nvGraphicFramePr>
        <p:xfrm>
          <a:off x="4190564" y="4790139"/>
          <a:ext cx="2168407" cy="1560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32" name="Chart 31"/>
          <p:cNvGraphicFramePr/>
          <p:nvPr>
            <p:extLst>
              <p:ext uri="{D42A27DB-BD31-4B8C-83A1-F6EECF244321}">
                <p14:modId xmlns:p14="http://schemas.microsoft.com/office/powerpoint/2010/main" val="18292524"/>
              </p:ext>
            </p:extLst>
          </p:nvPr>
        </p:nvGraphicFramePr>
        <p:xfrm>
          <a:off x="125595" y="4779905"/>
          <a:ext cx="2168407" cy="1560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33" name="Chart 32"/>
          <p:cNvGraphicFramePr/>
          <p:nvPr>
            <p:extLst>
              <p:ext uri="{D42A27DB-BD31-4B8C-83A1-F6EECF244321}">
                <p14:modId xmlns:p14="http://schemas.microsoft.com/office/powerpoint/2010/main" val="3330148673"/>
              </p:ext>
            </p:extLst>
          </p:nvPr>
        </p:nvGraphicFramePr>
        <p:xfrm>
          <a:off x="2169518" y="4790139"/>
          <a:ext cx="2168407" cy="1560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9" name="Rectangle 18"/>
          <p:cNvSpPr/>
          <p:nvPr/>
        </p:nvSpPr>
        <p:spPr>
          <a:xfrm>
            <a:off x="8442579" y="1620612"/>
            <a:ext cx="159203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/>
              <a:t>Regression</a:t>
            </a:r>
            <a:endParaRPr lang="en-US" sz="2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/>
              <p:cNvSpPr txBox="1"/>
              <p:nvPr/>
            </p:nvSpPr>
            <p:spPr>
              <a:xfrm>
                <a:off x="7412870" y="2390770"/>
                <a:ext cx="3515129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chemeClr val="accent2"/>
                          </a:solidFill>
                          <a:latin typeface="Cambria Math" panose="02040503050406030204" pitchFamily="18" charset="0"/>
                        </a:rPr>
                        <m:t>𝑌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𝑓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2800" b="0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𝑋</m:t>
                      </m:r>
                      <m:r>
                        <a:rPr lang="en-US" sz="2800" b="0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1, </m:t>
                      </m:r>
                      <m:r>
                        <a:rPr lang="en-US" sz="2800" b="0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𝑋</m:t>
                      </m:r>
                      <m:r>
                        <a:rPr lang="en-US" sz="2800" b="0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2, …, </m:t>
                      </m:r>
                      <m:r>
                        <a:rPr lang="en-US" sz="2800" b="0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𝑋𝑛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35" name="TextBox 3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12870" y="2390770"/>
                <a:ext cx="3515129" cy="52322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36" name="Chart 35"/>
          <p:cNvGraphicFramePr/>
          <p:nvPr>
            <p:extLst>
              <p:ext uri="{D42A27DB-BD31-4B8C-83A1-F6EECF244321}">
                <p14:modId xmlns:p14="http://schemas.microsoft.com/office/powerpoint/2010/main" val="1603881696"/>
              </p:ext>
            </p:extLst>
          </p:nvPr>
        </p:nvGraphicFramePr>
        <p:xfrm>
          <a:off x="6262200" y="2936095"/>
          <a:ext cx="6005095" cy="34330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Box 36"/>
              <p:cNvSpPr txBox="1"/>
              <p:nvPr/>
            </p:nvSpPr>
            <p:spPr>
              <a:xfrm>
                <a:off x="6823792" y="4260115"/>
                <a:ext cx="158646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 panose="02040503050406030204" pitchFamily="18" charset="0"/>
                        </a:rPr>
                        <m:t>𝑌</m:t>
                      </m:r>
                      <m:r>
                        <a:rPr lang="en-US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𝛼</m:t>
                          </m:r>
                        </m:e>
                        <m:sub>
                          <m:r>
                            <a:rPr lang="en-US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en-US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𝛼</m:t>
                          </m:r>
                        </m:e>
                        <m:sub>
                          <m:r>
                            <a:rPr lang="en-US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i="1"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7" name="TextBox 3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23792" y="4260115"/>
                <a:ext cx="1586460" cy="369332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8" name="Group 37"/>
          <p:cNvGrpSpPr/>
          <p:nvPr/>
        </p:nvGrpSpPr>
        <p:grpSpPr>
          <a:xfrm>
            <a:off x="7838610" y="4887902"/>
            <a:ext cx="474745" cy="369332"/>
            <a:chOff x="1800665" y="4989500"/>
            <a:chExt cx="474745" cy="369332"/>
          </a:xfrm>
        </p:grpSpPr>
        <p:cxnSp>
          <p:nvCxnSpPr>
            <p:cNvPr id="39" name="Straight Arrow Connector 38"/>
            <p:cNvCxnSpPr/>
            <p:nvPr/>
          </p:nvCxnSpPr>
          <p:spPr>
            <a:xfrm>
              <a:off x="1800665" y="5064369"/>
              <a:ext cx="0" cy="294463"/>
            </a:xfrm>
            <a:prstGeom prst="straightConnector1">
              <a:avLst/>
            </a:prstGeom>
            <a:ln>
              <a:solidFill>
                <a:srgbClr val="FF000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0" name="TextBox 39"/>
                <p:cNvSpPr txBox="1"/>
                <p:nvPr/>
              </p:nvSpPr>
              <p:spPr>
                <a:xfrm>
                  <a:off x="1800665" y="4989500"/>
                  <a:ext cx="474745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𝜺</m:t>
                            </m:r>
                          </m:e>
                          <m:sub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sub>
                        </m:sSub>
                      </m:oMath>
                    </m:oMathPara>
                  </a14:m>
                  <a:endParaRPr lang="en-US" b="1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14" name="TextBox 1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800665" y="4989500"/>
                  <a:ext cx="474745" cy="369332"/>
                </a:xfrm>
                <a:prstGeom prst="rect">
                  <a:avLst/>
                </a:prstGeom>
                <a:blipFill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41" name="Group 40"/>
          <p:cNvGrpSpPr/>
          <p:nvPr/>
        </p:nvGrpSpPr>
        <p:grpSpPr>
          <a:xfrm>
            <a:off x="9023261" y="4113176"/>
            <a:ext cx="474745" cy="369332"/>
            <a:chOff x="2985316" y="4214774"/>
            <a:chExt cx="474745" cy="369332"/>
          </a:xfrm>
        </p:grpSpPr>
        <p:cxnSp>
          <p:nvCxnSpPr>
            <p:cNvPr id="42" name="Straight Arrow Connector 41"/>
            <p:cNvCxnSpPr/>
            <p:nvPr/>
          </p:nvCxnSpPr>
          <p:spPr>
            <a:xfrm>
              <a:off x="2989429" y="4317779"/>
              <a:ext cx="0" cy="228600"/>
            </a:xfrm>
            <a:prstGeom prst="straightConnector1">
              <a:avLst/>
            </a:prstGeom>
            <a:ln>
              <a:solidFill>
                <a:srgbClr val="FF000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3" name="TextBox 42"/>
                <p:cNvSpPr txBox="1"/>
                <p:nvPr/>
              </p:nvSpPr>
              <p:spPr>
                <a:xfrm>
                  <a:off x="2985316" y="4214774"/>
                  <a:ext cx="474745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𝜺</m:t>
                            </m:r>
                          </m:e>
                          <m:sub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b>
                        </m:sSub>
                      </m:oMath>
                    </m:oMathPara>
                  </a14:m>
                  <a:endParaRPr lang="en-US" b="1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18" name="TextBox 1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985316" y="4214774"/>
                  <a:ext cx="474745" cy="369332"/>
                </a:xfrm>
                <a:prstGeom prst="rect">
                  <a:avLst/>
                </a:prstGeom>
                <a:blipFill>
                  <a:blip r:embed="rId1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44" name="Group 43"/>
          <p:cNvGrpSpPr/>
          <p:nvPr/>
        </p:nvGrpSpPr>
        <p:grpSpPr>
          <a:xfrm>
            <a:off x="10206087" y="3415526"/>
            <a:ext cx="474745" cy="532068"/>
            <a:chOff x="4168142" y="3517124"/>
            <a:chExt cx="474745" cy="532068"/>
          </a:xfrm>
        </p:grpSpPr>
        <p:cxnSp>
          <p:nvCxnSpPr>
            <p:cNvPr id="45" name="Straight Arrow Connector 44"/>
            <p:cNvCxnSpPr/>
            <p:nvPr/>
          </p:nvCxnSpPr>
          <p:spPr>
            <a:xfrm>
              <a:off x="4196281" y="3591992"/>
              <a:ext cx="0" cy="457200"/>
            </a:xfrm>
            <a:prstGeom prst="straightConnector1">
              <a:avLst/>
            </a:prstGeom>
            <a:ln>
              <a:solidFill>
                <a:srgbClr val="FF000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6" name="TextBox 45"/>
                <p:cNvSpPr txBox="1"/>
                <p:nvPr/>
              </p:nvSpPr>
              <p:spPr>
                <a:xfrm>
                  <a:off x="4168142" y="3517124"/>
                  <a:ext cx="474745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𝜺</m:t>
                            </m:r>
                          </m:e>
                          <m:sub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𝟑</m:t>
                            </m:r>
                          </m:sub>
                        </m:sSub>
                      </m:oMath>
                    </m:oMathPara>
                  </a14:m>
                  <a:endParaRPr lang="en-US" b="1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21" name="TextBox 2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168142" y="3517124"/>
                  <a:ext cx="474745" cy="369332"/>
                </a:xfrm>
                <a:prstGeom prst="rect">
                  <a:avLst/>
                </a:prstGeom>
                <a:blipFill>
                  <a:blip r:embed="rId1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47" name="Group 46"/>
          <p:cNvGrpSpPr/>
          <p:nvPr/>
        </p:nvGrpSpPr>
        <p:grpSpPr>
          <a:xfrm>
            <a:off x="11379047" y="3302592"/>
            <a:ext cx="474745" cy="486348"/>
            <a:chOff x="4168142" y="3517124"/>
            <a:chExt cx="474745" cy="486348"/>
          </a:xfrm>
        </p:grpSpPr>
        <p:cxnSp>
          <p:nvCxnSpPr>
            <p:cNvPr id="48" name="Straight Arrow Connector 47"/>
            <p:cNvCxnSpPr/>
            <p:nvPr/>
          </p:nvCxnSpPr>
          <p:spPr>
            <a:xfrm>
              <a:off x="4196281" y="3591992"/>
              <a:ext cx="0" cy="411480"/>
            </a:xfrm>
            <a:prstGeom prst="straightConnector1">
              <a:avLst/>
            </a:prstGeom>
            <a:ln>
              <a:solidFill>
                <a:srgbClr val="FF000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9" name="TextBox 48"/>
                <p:cNvSpPr txBox="1"/>
                <p:nvPr/>
              </p:nvSpPr>
              <p:spPr>
                <a:xfrm>
                  <a:off x="4168142" y="3517124"/>
                  <a:ext cx="474745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𝜺</m:t>
                            </m:r>
                          </m:e>
                          <m:sub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𝟒</m:t>
                            </m:r>
                          </m:sub>
                        </m:sSub>
                      </m:oMath>
                    </m:oMathPara>
                  </a14:m>
                  <a:endParaRPr lang="en-US" b="1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25" name="TextBox 2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168142" y="3517124"/>
                  <a:ext cx="474745" cy="369332"/>
                </a:xfrm>
                <a:prstGeom prst="rect">
                  <a:avLst/>
                </a:prstGeom>
                <a:blipFill>
                  <a:blip r:embed="rId1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cxnSp>
        <p:nvCxnSpPr>
          <p:cNvPr id="50" name="Straight Connector 49"/>
          <p:cNvCxnSpPr/>
          <p:nvPr/>
        </p:nvCxnSpPr>
        <p:spPr>
          <a:xfrm flipH="1">
            <a:off x="6262200" y="3226171"/>
            <a:ext cx="5483808" cy="2460704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51" name="TextBox 50"/>
              <p:cNvSpPr txBox="1"/>
              <p:nvPr/>
            </p:nvSpPr>
            <p:spPr>
              <a:xfrm>
                <a:off x="6309434" y="5257234"/>
                <a:ext cx="49398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𝛼</m:t>
                          </m:r>
                        </m:e>
                        <m:sub>
                          <m:r>
                            <a:rPr lang="en-US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51" name="TextBox 5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09434" y="5257234"/>
                <a:ext cx="493981" cy="369332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002359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Normal distribution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Data analysis using SPSS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01B56-DF14-4180-846C-B3B858FBE2EF}" type="slidenum">
              <a:rPr lang="en-US" smtClean="0"/>
              <a:t>4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613954" y="2573383"/>
                <a:ext cx="4228978" cy="132343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en-US" sz="2000" dirty="0"/>
                  <a:t>Normal distribution or </a:t>
                </a:r>
                <a:r>
                  <a:rPr lang="en-US" sz="2000" b="1" dirty="0"/>
                  <a:t>Gaussian</a:t>
                </a:r>
                <a:r>
                  <a:rPr lang="en-US" sz="2000" dirty="0"/>
                  <a:t> distribution is a statistic distribution characterized by two parameters : </a:t>
                </a:r>
                <a:r>
                  <a:rPr lang="en-US" sz="2000" b="1" dirty="0"/>
                  <a:t>mean </a:t>
                </a:r>
                <a14:m>
                  <m:oMath xmlns:m="http://schemas.openxmlformats.org/officeDocument/2006/math">
                    <m:r>
                      <a:rPr lang="en-US" sz="2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𝝁</m:t>
                    </m:r>
                  </m:oMath>
                </a14:m>
                <a:r>
                  <a:rPr lang="en-US" sz="2000" b="1" dirty="0"/>
                  <a:t> </a:t>
                </a:r>
                <a:r>
                  <a:rPr lang="en-US" sz="2000" dirty="0"/>
                  <a:t>and </a:t>
                </a:r>
                <a:r>
                  <a:rPr lang="en-US" sz="2000" b="1" dirty="0"/>
                  <a:t>standard deviation </a:t>
                </a:r>
                <a14:m>
                  <m:oMath xmlns:m="http://schemas.openxmlformats.org/officeDocument/2006/math">
                    <m:r>
                      <a:rPr lang="en-US" sz="2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𝝈</m:t>
                    </m:r>
                  </m:oMath>
                </a14:m>
                <a:endParaRPr lang="en-US" sz="2000" b="1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3954" y="2573383"/>
                <a:ext cx="4228978" cy="1323439"/>
              </a:xfrm>
              <a:prstGeom prst="rect">
                <a:avLst/>
              </a:prstGeom>
              <a:blipFill>
                <a:blip r:embed="rId2"/>
                <a:stretch>
                  <a:fillRect l="-1587" t="-2304" r="-1587" b="-737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6"/>
          <p:cNvSpPr txBox="1"/>
          <p:nvPr/>
        </p:nvSpPr>
        <p:spPr>
          <a:xfrm>
            <a:off x="613954" y="4527587"/>
            <a:ext cx="4228978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dirty="0"/>
              <a:t>The form of normal distributions represented by a continuous probability distributions that are </a:t>
            </a:r>
            <a:r>
              <a:rPr lang="en-US" b="1" dirty="0"/>
              <a:t>bell shaped</a:t>
            </a:r>
            <a:r>
              <a:rPr lang="en-US" dirty="0"/>
              <a:t> and </a:t>
            </a:r>
            <a:r>
              <a:rPr lang="en-US" b="1" dirty="0"/>
              <a:t>symmetric</a:t>
            </a:r>
            <a:r>
              <a:rPr lang="en-US" dirty="0"/>
              <a:t>, as shown</a:t>
            </a:r>
            <a:r>
              <a:rPr lang="en-US" sz="2000" dirty="0"/>
              <a:t> in this figure</a:t>
            </a:r>
          </a:p>
        </p:txBody>
      </p:sp>
      <p:sp>
        <p:nvSpPr>
          <p:cNvPr id="8" name="Isosceles Triangle 7"/>
          <p:cNvSpPr/>
          <p:nvPr/>
        </p:nvSpPr>
        <p:spPr>
          <a:xfrm rot="5400000">
            <a:off x="4960754" y="4712445"/>
            <a:ext cx="587829" cy="458227"/>
          </a:xfrm>
          <a:prstGeom prst="triangl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613954" y="2084832"/>
            <a:ext cx="266932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chemeClr val="accent2"/>
                </a:solidFill>
              </a:rPr>
              <a:t>Normal distribution</a:t>
            </a:r>
            <a:endParaRPr lang="en-US" sz="2000" dirty="0">
              <a:solidFill>
                <a:schemeClr val="accent2"/>
              </a:solidFill>
            </a:endParaRPr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66405" y="2620503"/>
            <a:ext cx="6048375" cy="2676525"/>
          </a:xfrm>
          <a:prstGeom prst="rect">
            <a:avLst/>
          </a:prstGeom>
        </p:spPr>
      </p:pic>
      <p:cxnSp>
        <p:nvCxnSpPr>
          <p:cNvPr id="19" name="Straight Connector 18"/>
          <p:cNvCxnSpPr/>
          <p:nvPr/>
        </p:nvCxnSpPr>
        <p:spPr>
          <a:xfrm>
            <a:off x="5483782" y="5295900"/>
            <a:ext cx="6327218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>
            <a:stCxn id="17" idx="0"/>
            <a:endCxn id="17" idx="2"/>
          </p:cNvCxnSpPr>
          <p:nvPr/>
        </p:nvCxnSpPr>
        <p:spPr>
          <a:xfrm>
            <a:off x="8690593" y="2620503"/>
            <a:ext cx="0" cy="2676525"/>
          </a:xfrm>
          <a:prstGeom prst="line">
            <a:avLst/>
          </a:prstGeom>
          <a:ln w="38100">
            <a:solidFill>
              <a:schemeClr val="accent4">
                <a:lumMod val="40000"/>
                <a:lumOff val="60000"/>
              </a:schemeClr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8293100" y="5334000"/>
                <a:ext cx="97013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𝝁</m:t>
                      </m:r>
                      <m:r>
                        <a:rPr lang="en-US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𝟏𝟐</m:t>
                      </m:r>
                    </m:oMath>
                  </m:oMathPara>
                </a14:m>
                <a:endParaRPr lang="en-US" b="1" dirty="0"/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93100" y="5334000"/>
                <a:ext cx="970137" cy="369332"/>
              </a:xfrm>
              <a:prstGeom prst="rect">
                <a:avLst/>
              </a:prstGeom>
              <a:blipFill>
                <a:blip r:embed="rId4"/>
                <a:stretch>
                  <a:fillRect b="-327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5" name="Straight Connector 24"/>
          <p:cNvCxnSpPr/>
          <p:nvPr/>
        </p:nvCxnSpPr>
        <p:spPr>
          <a:xfrm>
            <a:off x="10033000" y="4165600"/>
            <a:ext cx="0" cy="1130300"/>
          </a:xfrm>
          <a:prstGeom prst="line">
            <a:avLst/>
          </a:prstGeom>
          <a:ln w="38100">
            <a:solidFill>
              <a:schemeClr val="accent4">
                <a:lumMod val="40000"/>
                <a:lumOff val="6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7340600" y="4165600"/>
            <a:ext cx="0" cy="1130300"/>
          </a:xfrm>
          <a:prstGeom prst="line">
            <a:avLst/>
          </a:prstGeom>
          <a:ln w="38100">
            <a:solidFill>
              <a:schemeClr val="accent4">
                <a:lumMod val="40000"/>
                <a:lumOff val="6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0" name="Group 29"/>
          <p:cNvGrpSpPr/>
          <p:nvPr/>
        </p:nvGrpSpPr>
        <p:grpSpPr>
          <a:xfrm>
            <a:off x="8690592" y="4582655"/>
            <a:ext cx="1342408" cy="369332"/>
            <a:chOff x="8690592" y="4582655"/>
            <a:chExt cx="1342408" cy="369332"/>
          </a:xfrm>
        </p:grpSpPr>
        <p:cxnSp>
          <p:nvCxnSpPr>
            <p:cNvPr id="28" name="Straight Arrow Connector 27"/>
            <p:cNvCxnSpPr/>
            <p:nvPr/>
          </p:nvCxnSpPr>
          <p:spPr>
            <a:xfrm>
              <a:off x="8690592" y="4941558"/>
              <a:ext cx="1342408" cy="0"/>
            </a:xfrm>
            <a:prstGeom prst="straightConnector1">
              <a:avLst/>
            </a:prstGeom>
            <a:ln>
              <a:solidFill>
                <a:srgbClr val="FFC00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9" name="TextBox 28"/>
                <p:cNvSpPr txBox="1"/>
                <p:nvPr/>
              </p:nvSpPr>
              <p:spPr>
                <a:xfrm>
                  <a:off x="8946458" y="4582655"/>
                  <a:ext cx="830676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1" i="1" smtClean="0">
                            <a:solidFill>
                              <a:srgbClr val="FFC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𝝈</m:t>
                        </m:r>
                        <m:r>
                          <a:rPr lang="en-US" b="1" i="1" smtClean="0">
                            <a:solidFill>
                              <a:srgbClr val="FFC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=</m:t>
                        </m:r>
                        <m:r>
                          <a:rPr lang="en-US" b="1" i="1" smtClean="0">
                            <a:solidFill>
                              <a:srgbClr val="FFC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𝟓</m:t>
                        </m:r>
                      </m:oMath>
                    </m:oMathPara>
                  </a14:m>
                  <a:endParaRPr lang="en-US" b="1" dirty="0">
                    <a:solidFill>
                      <a:srgbClr val="FFC000"/>
                    </a:solidFill>
                  </a:endParaRPr>
                </a:p>
              </p:txBody>
            </p:sp>
          </mc:Choice>
          <mc:Fallback xmlns="">
            <p:sp>
              <p:nvSpPr>
                <p:cNvPr id="29" name="TextBox 2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946458" y="4582655"/>
                  <a:ext cx="830676" cy="369332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31" name="Group 30"/>
          <p:cNvGrpSpPr/>
          <p:nvPr/>
        </p:nvGrpSpPr>
        <p:grpSpPr>
          <a:xfrm>
            <a:off x="7340600" y="4572226"/>
            <a:ext cx="1342408" cy="369332"/>
            <a:chOff x="8690592" y="4582655"/>
            <a:chExt cx="1342408" cy="369332"/>
          </a:xfrm>
        </p:grpSpPr>
        <p:cxnSp>
          <p:nvCxnSpPr>
            <p:cNvPr id="32" name="Straight Arrow Connector 31"/>
            <p:cNvCxnSpPr/>
            <p:nvPr/>
          </p:nvCxnSpPr>
          <p:spPr>
            <a:xfrm>
              <a:off x="8690592" y="4941558"/>
              <a:ext cx="1342408" cy="0"/>
            </a:xfrm>
            <a:prstGeom prst="straightConnector1">
              <a:avLst/>
            </a:prstGeom>
            <a:ln>
              <a:solidFill>
                <a:srgbClr val="FFC00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3" name="TextBox 32"/>
                <p:cNvSpPr txBox="1"/>
                <p:nvPr/>
              </p:nvSpPr>
              <p:spPr>
                <a:xfrm>
                  <a:off x="8946458" y="4582655"/>
                  <a:ext cx="830676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1" i="1" smtClean="0">
                            <a:solidFill>
                              <a:srgbClr val="FFC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𝝈</m:t>
                        </m:r>
                        <m:r>
                          <a:rPr lang="en-US" b="1" i="1" smtClean="0">
                            <a:solidFill>
                              <a:srgbClr val="FFC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=</m:t>
                        </m:r>
                        <m:r>
                          <a:rPr lang="en-US" b="1" i="1" smtClean="0">
                            <a:solidFill>
                              <a:srgbClr val="FFC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𝟓</m:t>
                        </m:r>
                      </m:oMath>
                    </m:oMathPara>
                  </a14:m>
                  <a:endParaRPr lang="en-US" b="1" dirty="0">
                    <a:solidFill>
                      <a:srgbClr val="FFC000"/>
                    </a:solidFill>
                  </a:endParaRPr>
                </a:p>
              </p:txBody>
            </p:sp>
          </mc:Choice>
          <mc:Fallback xmlns="">
            <p:sp>
              <p:nvSpPr>
                <p:cNvPr id="33" name="TextBox 3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946458" y="4582655"/>
                  <a:ext cx="830676" cy="369332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/>
              <p:cNvSpPr txBox="1"/>
              <p:nvPr/>
            </p:nvSpPr>
            <p:spPr>
              <a:xfrm>
                <a:off x="7134931" y="5334000"/>
                <a:ext cx="38343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𝟕</m:t>
                      </m:r>
                    </m:oMath>
                  </m:oMathPara>
                </a14:m>
                <a:endParaRPr lang="en-US" b="1" dirty="0"/>
              </a:p>
            </p:txBody>
          </p:sp>
        </mc:Choice>
        <mc:Fallback xmlns="">
          <p:sp>
            <p:nvSpPr>
              <p:cNvPr id="34" name="TextBox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34931" y="5334000"/>
                <a:ext cx="383438" cy="369332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/>
              <p:cNvSpPr txBox="1"/>
              <p:nvPr/>
            </p:nvSpPr>
            <p:spPr>
              <a:xfrm>
                <a:off x="9840031" y="5334000"/>
                <a:ext cx="44435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b="1" dirty="0">
                    <a:ea typeface="Cambria Math" panose="02040503050406030204" pitchFamily="18" charset="0"/>
                  </a:rPr>
                  <a:t>1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𝟕</m:t>
                    </m:r>
                  </m:oMath>
                </a14:m>
                <a:endParaRPr lang="en-US" b="1" dirty="0"/>
              </a:p>
            </p:txBody>
          </p:sp>
        </mc:Choice>
        <mc:Fallback xmlns="">
          <p:sp>
            <p:nvSpPr>
              <p:cNvPr id="35" name="TextBox 3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40031" y="5334000"/>
                <a:ext cx="444352" cy="369332"/>
              </a:xfrm>
              <a:prstGeom prst="rect">
                <a:avLst/>
              </a:prstGeom>
              <a:blipFill>
                <a:blip r:embed="rId8"/>
                <a:stretch>
                  <a:fillRect l="-10959" t="-8197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6" name="TextBox 35"/>
          <p:cNvSpPr txBox="1"/>
          <p:nvPr/>
        </p:nvSpPr>
        <p:spPr>
          <a:xfrm>
            <a:off x="8371817" y="5740304"/>
            <a:ext cx="90281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/>
              <a:t>Mode</a:t>
            </a:r>
          </a:p>
          <a:p>
            <a:pPr algn="ctr"/>
            <a:r>
              <a:rPr lang="en-US" b="1" dirty="0"/>
              <a:t>Median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838200" y="6030689"/>
            <a:ext cx="45334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In normal distribution: Mean ≈ Mode ≈ Median</a:t>
            </a:r>
          </a:p>
        </p:txBody>
      </p:sp>
    </p:spTree>
    <p:extLst>
      <p:ext uri="{BB962C8B-B14F-4D97-AF65-F5344CB8AC3E}">
        <p14:creationId xmlns:p14="http://schemas.microsoft.com/office/powerpoint/2010/main" val="39580720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 animBg="1"/>
      <p:bldP spid="10" grpId="0"/>
      <p:bldP spid="22" grpId="0"/>
      <p:bldP spid="34" grpId="0"/>
      <p:bldP spid="35" grpId="0"/>
      <p:bldP spid="36" grpId="0"/>
      <p:bldP spid="3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Normal distribution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Data analysis using SPSS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01B56-DF14-4180-846C-B3B858FBE2EF}" type="slidenum">
              <a:rPr lang="en-US" smtClean="0"/>
              <a:t>5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613954" y="4527587"/>
            <a:ext cx="422897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The </a:t>
            </a:r>
            <a:r>
              <a:rPr lang="en-US" b="1" dirty="0"/>
              <a:t>density function </a:t>
            </a:r>
            <a:r>
              <a:rPr lang="en-US" dirty="0"/>
              <a:t>of the normal distribution is given by</a:t>
            </a:r>
            <a:endParaRPr lang="en-US" sz="2000" dirty="0"/>
          </a:p>
        </p:txBody>
      </p:sp>
      <p:sp>
        <p:nvSpPr>
          <p:cNvPr id="8" name="Isosceles Triangle 7"/>
          <p:cNvSpPr/>
          <p:nvPr/>
        </p:nvSpPr>
        <p:spPr>
          <a:xfrm rot="5400000">
            <a:off x="4960754" y="4712445"/>
            <a:ext cx="587829" cy="458227"/>
          </a:xfrm>
          <a:prstGeom prst="triangl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613954" y="2084832"/>
            <a:ext cx="266932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chemeClr val="accent2"/>
                </a:solidFill>
              </a:rPr>
              <a:t>Normal distribution</a:t>
            </a:r>
            <a:endParaRPr lang="en-US" sz="2000" dirty="0">
              <a:solidFill>
                <a:schemeClr val="accent2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6297598" y="4295920"/>
                <a:ext cx="4446602" cy="110966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en-US" sz="3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en-US" sz="3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𝜎</m:t>
                          </m:r>
                          <m:rad>
                            <m:radPr>
                              <m:degHide m:val="on"/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𝜋</m:t>
                              </m:r>
                            </m:e>
                          </m:rad>
                        </m:den>
                      </m:f>
                      <m:sSup>
                        <m:sSupPr>
                          <m:ctrlPr>
                            <a:rPr lang="en-US" sz="3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  <m:sSup>
                            <m:sSup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f>
                                <m:f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𝜇</m:t>
                                  </m:r>
                                </m:num>
                                <m:den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𝜎</m:t>
                                  </m:r>
                                </m:den>
                              </m:f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e>
                            <m:sup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sup>
                      </m:sSup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97598" y="4295920"/>
                <a:ext cx="4446602" cy="1109663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613954" y="2573383"/>
                <a:ext cx="4228978" cy="132343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en-US" sz="2000" dirty="0"/>
                  <a:t>Normal distribution or </a:t>
                </a:r>
                <a:r>
                  <a:rPr lang="en-US" sz="2000" b="1" dirty="0"/>
                  <a:t>Gaussian</a:t>
                </a:r>
                <a:r>
                  <a:rPr lang="en-US" sz="2000" dirty="0"/>
                  <a:t> distribution is a statistic distribution characterized by two parameters : </a:t>
                </a:r>
                <a:r>
                  <a:rPr lang="en-US" sz="2000" b="1" dirty="0"/>
                  <a:t>mean </a:t>
                </a:r>
                <a14:m>
                  <m:oMath xmlns:m="http://schemas.openxmlformats.org/officeDocument/2006/math">
                    <m:r>
                      <a:rPr lang="en-US" sz="2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𝝁</m:t>
                    </m:r>
                  </m:oMath>
                </a14:m>
                <a:r>
                  <a:rPr lang="en-US" sz="2000" b="1" dirty="0"/>
                  <a:t> </a:t>
                </a:r>
                <a:r>
                  <a:rPr lang="en-US" sz="2000" dirty="0"/>
                  <a:t>and </a:t>
                </a:r>
                <a:r>
                  <a:rPr lang="en-US" sz="2000" b="1" dirty="0"/>
                  <a:t>standard deviation </a:t>
                </a:r>
                <a14:m>
                  <m:oMath xmlns:m="http://schemas.openxmlformats.org/officeDocument/2006/math">
                    <m:r>
                      <a:rPr lang="en-US" sz="2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𝝈</m:t>
                    </m:r>
                  </m:oMath>
                </a14:m>
                <a:endParaRPr lang="en-US" sz="2000" b="1" dirty="0"/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3954" y="2573383"/>
                <a:ext cx="4228978" cy="1323439"/>
              </a:xfrm>
              <a:prstGeom prst="rect">
                <a:avLst/>
              </a:prstGeom>
              <a:blipFill>
                <a:blip r:embed="rId3"/>
                <a:stretch>
                  <a:fillRect l="-1587" t="-2304" r="-1587" b="-737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434160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 animBg="1"/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Normal distribution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Data analysis using SPSS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01B56-DF14-4180-846C-B3B858FBE2EF}" type="slidenum">
              <a:rPr lang="en-US" smtClean="0"/>
              <a:t>6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626926" y="4046113"/>
            <a:ext cx="43805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The form of the standard normal distributions represented by</a:t>
            </a:r>
          </a:p>
        </p:txBody>
      </p:sp>
      <p:sp>
        <p:nvSpPr>
          <p:cNvPr id="8" name="Isosceles Triangle 7"/>
          <p:cNvSpPr/>
          <p:nvPr/>
        </p:nvSpPr>
        <p:spPr>
          <a:xfrm rot="5400000">
            <a:off x="5015444" y="4302349"/>
            <a:ext cx="587829" cy="458227"/>
          </a:xfrm>
          <a:prstGeom prst="triangl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613954" y="2084832"/>
            <a:ext cx="383951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chemeClr val="accent2"/>
                </a:solidFill>
              </a:rPr>
              <a:t>Standard normal distribution</a:t>
            </a:r>
            <a:endParaRPr lang="en-US" sz="2000" dirty="0">
              <a:solidFill>
                <a:schemeClr val="accent2"/>
              </a:solidFill>
            </a:endParaRPr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66405" y="2384645"/>
            <a:ext cx="6048375" cy="2676525"/>
          </a:xfrm>
          <a:prstGeom prst="rect">
            <a:avLst/>
          </a:prstGeom>
        </p:spPr>
      </p:pic>
      <p:cxnSp>
        <p:nvCxnSpPr>
          <p:cNvPr id="19" name="Straight Connector 18"/>
          <p:cNvCxnSpPr/>
          <p:nvPr/>
        </p:nvCxnSpPr>
        <p:spPr>
          <a:xfrm>
            <a:off x="5483782" y="5060042"/>
            <a:ext cx="6327218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>
            <a:stCxn id="17" idx="0"/>
            <a:endCxn id="17" idx="2"/>
          </p:cNvCxnSpPr>
          <p:nvPr/>
        </p:nvCxnSpPr>
        <p:spPr>
          <a:xfrm>
            <a:off x="8690593" y="2384645"/>
            <a:ext cx="0" cy="2676525"/>
          </a:xfrm>
          <a:prstGeom prst="line">
            <a:avLst/>
          </a:prstGeom>
          <a:ln w="38100">
            <a:solidFill>
              <a:schemeClr val="accent4">
                <a:lumMod val="40000"/>
                <a:lumOff val="60000"/>
              </a:schemeClr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8293100" y="5098142"/>
                <a:ext cx="83227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𝝁</m:t>
                      </m:r>
                      <m:r>
                        <a:rPr lang="en-US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𝟎</m:t>
                      </m:r>
                    </m:oMath>
                  </m:oMathPara>
                </a14:m>
                <a:endParaRPr lang="en-US" b="1" dirty="0"/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93100" y="5098142"/>
                <a:ext cx="832279" cy="369332"/>
              </a:xfrm>
              <a:prstGeom prst="rect">
                <a:avLst/>
              </a:prstGeom>
              <a:blipFill>
                <a:blip r:embed="rId4"/>
                <a:stretch>
                  <a:fillRect b="-327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5" name="Straight Connector 24"/>
          <p:cNvCxnSpPr/>
          <p:nvPr/>
        </p:nvCxnSpPr>
        <p:spPr>
          <a:xfrm>
            <a:off x="10033000" y="3929742"/>
            <a:ext cx="0" cy="1130300"/>
          </a:xfrm>
          <a:prstGeom prst="line">
            <a:avLst/>
          </a:prstGeom>
          <a:ln w="38100">
            <a:solidFill>
              <a:schemeClr val="accent4">
                <a:lumMod val="40000"/>
                <a:lumOff val="6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7340600" y="3929742"/>
            <a:ext cx="0" cy="1130300"/>
          </a:xfrm>
          <a:prstGeom prst="line">
            <a:avLst/>
          </a:prstGeom>
          <a:ln w="38100">
            <a:solidFill>
              <a:schemeClr val="accent4">
                <a:lumMod val="40000"/>
                <a:lumOff val="6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0" name="Group 29"/>
          <p:cNvGrpSpPr/>
          <p:nvPr/>
        </p:nvGrpSpPr>
        <p:grpSpPr>
          <a:xfrm>
            <a:off x="8690592" y="4346797"/>
            <a:ext cx="1342408" cy="369332"/>
            <a:chOff x="8690592" y="4582655"/>
            <a:chExt cx="1342408" cy="369332"/>
          </a:xfrm>
        </p:grpSpPr>
        <p:cxnSp>
          <p:nvCxnSpPr>
            <p:cNvPr id="28" name="Straight Arrow Connector 27"/>
            <p:cNvCxnSpPr/>
            <p:nvPr/>
          </p:nvCxnSpPr>
          <p:spPr>
            <a:xfrm>
              <a:off x="8690592" y="4941558"/>
              <a:ext cx="1342408" cy="0"/>
            </a:xfrm>
            <a:prstGeom prst="straightConnector1">
              <a:avLst/>
            </a:prstGeom>
            <a:ln>
              <a:solidFill>
                <a:srgbClr val="FFC00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9" name="TextBox 28"/>
                <p:cNvSpPr txBox="1"/>
                <p:nvPr/>
              </p:nvSpPr>
              <p:spPr>
                <a:xfrm>
                  <a:off x="8946458" y="4582655"/>
                  <a:ext cx="830676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1" i="1" smtClean="0">
                            <a:solidFill>
                              <a:srgbClr val="FFC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𝝈</m:t>
                        </m:r>
                        <m:r>
                          <a:rPr lang="en-US" b="1" i="1" smtClean="0">
                            <a:solidFill>
                              <a:srgbClr val="FFC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=</m:t>
                        </m:r>
                        <m:r>
                          <a:rPr lang="en-US" b="1" i="1" smtClean="0">
                            <a:solidFill>
                              <a:srgbClr val="FFC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𝟏</m:t>
                        </m:r>
                      </m:oMath>
                    </m:oMathPara>
                  </a14:m>
                  <a:endParaRPr lang="en-US" b="1" dirty="0">
                    <a:solidFill>
                      <a:srgbClr val="FFC000"/>
                    </a:solidFill>
                  </a:endParaRPr>
                </a:p>
              </p:txBody>
            </p:sp>
          </mc:Choice>
          <mc:Fallback xmlns="">
            <p:sp>
              <p:nvSpPr>
                <p:cNvPr id="29" name="TextBox 2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946458" y="4582655"/>
                  <a:ext cx="830676" cy="369332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31" name="Group 30"/>
          <p:cNvGrpSpPr/>
          <p:nvPr/>
        </p:nvGrpSpPr>
        <p:grpSpPr>
          <a:xfrm>
            <a:off x="7340600" y="4336368"/>
            <a:ext cx="1342408" cy="369332"/>
            <a:chOff x="8690592" y="4582655"/>
            <a:chExt cx="1342408" cy="369332"/>
          </a:xfrm>
        </p:grpSpPr>
        <p:cxnSp>
          <p:nvCxnSpPr>
            <p:cNvPr id="32" name="Straight Arrow Connector 31"/>
            <p:cNvCxnSpPr/>
            <p:nvPr/>
          </p:nvCxnSpPr>
          <p:spPr>
            <a:xfrm>
              <a:off x="8690592" y="4941558"/>
              <a:ext cx="1342408" cy="0"/>
            </a:xfrm>
            <a:prstGeom prst="straightConnector1">
              <a:avLst/>
            </a:prstGeom>
            <a:ln>
              <a:solidFill>
                <a:srgbClr val="FFC00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3" name="TextBox 32"/>
                <p:cNvSpPr txBox="1"/>
                <p:nvPr/>
              </p:nvSpPr>
              <p:spPr>
                <a:xfrm>
                  <a:off x="8946458" y="4582655"/>
                  <a:ext cx="830676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1" i="1" smtClean="0">
                            <a:solidFill>
                              <a:srgbClr val="FFC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𝝈</m:t>
                        </m:r>
                        <m:r>
                          <a:rPr lang="en-US" b="1" i="1" smtClean="0">
                            <a:solidFill>
                              <a:srgbClr val="FFC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=</m:t>
                        </m:r>
                        <m:r>
                          <a:rPr lang="en-US" b="1" i="1" smtClean="0">
                            <a:solidFill>
                              <a:srgbClr val="FFC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𝟏</m:t>
                        </m:r>
                      </m:oMath>
                    </m:oMathPara>
                  </a14:m>
                  <a:endParaRPr lang="en-US" b="1" dirty="0">
                    <a:solidFill>
                      <a:srgbClr val="FFC000"/>
                    </a:solidFill>
                  </a:endParaRPr>
                </a:p>
              </p:txBody>
            </p:sp>
          </mc:Choice>
          <mc:Fallback xmlns="">
            <p:sp>
              <p:nvSpPr>
                <p:cNvPr id="33" name="TextBox 3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946458" y="4582655"/>
                  <a:ext cx="830676" cy="369332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/>
              <p:cNvSpPr txBox="1"/>
              <p:nvPr/>
            </p:nvSpPr>
            <p:spPr>
              <a:xfrm>
                <a:off x="7096831" y="5098142"/>
                <a:ext cx="55656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r>
                        <a:rPr lang="en-US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𝟏</m:t>
                      </m:r>
                    </m:oMath>
                  </m:oMathPara>
                </a14:m>
                <a:endParaRPr lang="en-US" b="1" dirty="0"/>
              </a:p>
            </p:txBody>
          </p:sp>
        </mc:Choice>
        <mc:Fallback xmlns="">
          <p:sp>
            <p:nvSpPr>
              <p:cNvPr id="34" name="TextBox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96831" y="5098142"/>
                <a:ext cx="556563" cy="369332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5" name="TextBox 34"/>
          <p:cNvSpPr txBox="1"/>
          <p:nvPr/>
        </p:nvSpPr>
        <p:spPr>
          <a:xfrm>
            <a:off x="9878131" y="5098142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ea typeface="Cambria Math" panose="02040503050406030204" pitchFamily="18" charset="0"/>
              </a:rPr>
              <a:t>1</a:t>
            </a:r>
            <a:endParaRPr lang="en-US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613954" y="2573383"/>
                <a:ext cx="4228978" cy="132343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/>
                  <a:t>The </a:t>
                </a:r>
                <a:r>
                  <a:rPr lang="en-US" sz="2000" b="1" dirty="0"/>
                  <a:t>standard normal distribution </a:t>
                </a:r>
                <a:r>
                  <a:rPr lang="en-US" sz="2000" dirty="0"/>
                  <a:t>is a special case of normal distribution with </a:t>
                </a:r>
                <a:r>
                  <a:rPr lang="en-US" sz="2000" b="1" dirty="0"/>
                  <a:t>mean </a:t>
                </a:r>
                <a14:m>
                  <m:oMath xmlns:m="http://schemas.openxmlformats.org/officeDocument/2006/math">
                    <m:r>
                      <a:rPr lang="en-US" sz="2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𝝁</m:t>
                    </m:r>
                    <m:r>
                      <a:rPr lang="en-US" sz="2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sz="2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𝟎</m:t>
                    </m:r>
                  </m:oMath>
                </a14:m>
                <a:r>
                  <a:rPr lang="en-US" sz="2000" b="1" dirty="0"/>
                  <a:t> </a:t>
                </a:r>
                <a:r>
                  <a:rPr lang="en-US" sz="2000" dirty="0"/>
                  <a:t>and </a:t>
                </a:r>
                <a:r>
                  <a:rPr lang="en-US" sz="2000" b="1" dirty="0"/>
                  <a:t>standard deviation </a:t>
                </a:r>
                <a14:m>
                  <m:oMath xmlns:m="http://schemas.openxmlformats.org/officeDocument/2006/math">
                    <m:r>
                      <a:rPr lang="en-US" sz="2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𝝈</m:t>
                    </m:r>
                    <m:r>
                      <a:rPr lang="en-US" sz="2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sz="2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𝟏</m:t>
                    </m:r>
                  </m:oMath>
                </a14:m>
                <a:endParaRPr lang="en-US" sz="2000" b="1" dirty="0"/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3954" y="2573383"/>
                <a:ext cx="4228978" cy="1323439"/>
              </a:xfrm>
              <a:prstGeom prst="rect">
                <a:avLst/>
              </a:prstGeom>
              <a:blipFill>
                <a:blip r:embed="rId8"/>
                <a:stretch>
                  <a:fillRect l="-1587" t="-2304" r="-14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153000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 animBg="1"/>
      <p:bldP spid="22" grpId="0"/>
      <p:bldP spid="34" grpId="0"/>
      <p:bldP spid="35" grpId="0"/>
      <p:bldP spid="2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Normal distribution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Data analysis using SPSS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01B56-DF14-4180-846C-B3B858FBE2EF}" type="slidenum">
              <a:rPr lang="en-US" smtClean="0"/>
              <a:t>7</a:t>
            </a:fld>
            <a:endParaRPr lang="en-US" dirty="0"/>
          </a:p>
        </p:txBody>
      </p:sp>
      <p:sp>
        <p:nvSpPr>
          <p:cNvPr id="8" name="Isosceles Triangle 7"/>
          <p:cNvSpPr/>
          <p:nvPr/>
        </p:nvSpPr>
        <p:spPr>
          <a:xfrm rot="5400000">
            <a:off x="4319904" y="5381735"/>
            <a:ext cx="587829" cy="458227"/>
          </a:xfrm>
          <a:prstGeom prst="triangl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613954" y="2084832"/>
            <a:ext cx="383951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chemeClr val="accent2"/>
                </a:solidFill>
              </a:rPr>
              <a:t>Standard normal distribution</a:t>
            </a:r>
            <a:endParaRPr lang="en-US" sz="2000" dirty="0">
              <a:solidFill>
                <a:schemeClr val="accent2"/>
              </a:solidFill>
            </a:endParaRPr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66405" y="2912603"/>
            <a:ext cx="6048375" cy="2676525"/>
          </a:xfrm>
          <a:prstGeom prst="rect">
            <a:avLst/>
          </a:prstGeom>
        </p:spPr>
      </p:pic>
      <p:cxnSp>
        <p:nvCxnSpPr>
          <p:cNvPr id="19" name="Straight Connector 18"/>
          <p:cNvCxnSpPr/>
          <p:nvPr/>
        </p:nvCxnSpPr>
        <p:spPr>
          <a:xfrm>
            <a:off x="5483782" y="5588000"/>
            <a:ext cx="6327218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>
            <a:stCxn id="17" idx="0"/>
            <a:endCxn id="17" idx="2"/>
          </p:cNvCxnSpPr>
          <p:nvPr/>
        </p:nvCxnSpPr>
        <p:spPr>
          <a:xfrm>
            <a:off x="8690593" y="2912603"/>
            <a:ext cx="0" cy="2676525"/>
          </a:xfrm>
          <a:prstGeom prst="line">
            <a:avLst/>
          </a:prstGeom>
          <a:ln w="38100">
            <a:solidFill>
              <a:schemeClr val="accent4">
                <a:lumMod val="40000"/>
                <a:lumOff val="60000"/>
              </a:schemeClr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10033000" y="4457700"/>
            <a:ext cx="0" cy="1130300"/>
          </a:xfrm>
          <a:prstGeom prst="line">
            <a:avLst/>
          </a:prstGeom>
          <a:ln w="38100">
            <a:solidFill>
              <a:schemeClr val="accent4">
                <a:lumMod val="40000"/>
                <a:lumOff val="6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7340600" y="4457700"/>
            <a:ext cx="0" cy="1130300"/>
          </a:xfrm>
          <a:prstGeom prst="line">
            <a:avLst/>
          </a:prstGeom>
          <a:ln w="38100">
            <a:solidFill>
              <a:schemeClr val="accent4">
                <a:lumMod val="40000"/>
                <a:lumOff val="6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0" name="Group 29"/>
          <p:cNvGrpSpPr/>
          <p:nvPr/>
        </p:nvGrpSpPr>
        <p:grpSpPr>
          <a:xfrm>
            <a:off x="8690592" y="4874755"/>
            <a:ext cx="1342408" cy="369332"/>
            <a:chOff x="8690592" y="4582655"/>
            <a:chExt cx="1342408" cy="369332"/>
          </a:xfrm>
        </p:grpSpPr>
        <p:cxnSp>
          <p:nvCxnSpPr>
            <p:cNvPr id="28" name="Straight Arrow Connector 27"/>
            <p:cNvCxnSpPr/>
            <p:nvPr/>
          </p:nvCxnSpPr>
          <p:spPr>
            <a:xfrm>
              <a:off x="8690592" y="4941558"/>
              <a:ext cx="1342408" cy="0"/>
            </a:xfrm>
            <a:prstGeom prst="straightConnector1">
              <a:avLst/>
            </a:prstGeom>
            <a:ln>
              <a:solidFill>
                <a:srgbClr val="FFC00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9" name="TextBox 28"/>
                <p:cNvSpPr txBox="1"/>
                <p:nvPr/>
              </p:nvSpPr>
              <p:spPr>
                <a:xfrm>
                  <a:off x="8946458" y="4582655"/>
                  <a:ext cx="383438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1" i="1" smtClean="0">
                            <a:solidFill>
                              <a:srgbClr val="FFC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𝟏</m:t>
                        </m:r>
                      </m:oMath>
                    </m:oMathPara>
                  </a14:m>
                  <a:endParaRPr lang="en-US" b="1" dirty="0">
                    <a:solidFill>
                      <a:srgbClr val="FFC000"/>
                    </a:solidFill>
                  </a:endParaRPr>
                </a:p>
              </p:txBody>
            </p:sp>
          </mc:Choice>
          <mc:Fallback xmlns="">
            <p:sp>
              <p:nvSpPr>
                <p:cNvPr id="29" name="TextBox 2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946458" y="4582655"/>
                  <a:ext cx="383438" cy="369332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31" name="Group 30"/>
          <p:cNvGrpSpPr/>
          <p:nvPr/>
        </p:nvGrpSpPr>
        <p:grpSpPr>
          <a:xfrm>
            <a:off x="7340600" y="4864326"/>
            <a:ext cx="1342408" cy="369332"/>
            <a:chOff x="8690592" y="4582655"/>
            <a:chExt cx="1342408" cy="369332"/>
          </a:xfrm>
        </p:grpSpPr>
        <p:cxnSp>
          <p:nvCxnSpPr>
            <p:cNvPr id="32" name="Straight Arrow Connector 31"/>
            <p:cNvCxnSpPr/>
            <p:nvPr/>
          </p:nvCxnSpPr>
          <p:spPr>
            <a:xfrm>
              <a:off x="8690592" y="4941558"/>
              <a:ext cx="1342408" cy="0"/>
            </a:xfrm>
            <a:prstGeom prst="straightConnector1">
              <a:avLst/>
            </a:prstGeom>
            <a:ln>
              <a:solidFill>
                <a:srgbClr val="FFC00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3" name="TextBox 32"/>
                <p:cNvSpPr txBox="1"/>
                <p:nvPr/>
              </p:nvSpPr>
              <p:spPr>
                <a:xfrm>
                  <a:off x="8946458" y="4582655"/>
                  <a:ext cx="383438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1" i="1" smtClean="0">
                            <a:solidFill>
                              <a:srgbClr val="FFC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𝟏</m:t>
                        </m:r>
                      </m:oMath>
                    </m:oMathPara>
                  </a14:m>
                  <a:endParaRPr lang="en-US" b="1" dirty="0">
                    <a:solidFill>
                      <a:srgbClr val="FFC000"/>
                    </a:solidFill>
                  </a:endParaRPr>
                </a:p>
              </p:txBody>
            </p:sp>
          </mc:Choice>
          <mc:Fallback xmlns="">
            <p:sp>
              <p:nvSpPr>
                <p:cNvPr id="33" name="TextBox 3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946458" y="4582655"/>
                  <a:ext cx="383438" cy="369332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/>
              <p:cNvSpPr txBox="1"/>
              <p:nvPr/>
            </p:nvSpPr>
            <p:spPr>
              <a:xfrm>
                <a:off x="7096831" y="5626100"/>
                <a:ext cx="55656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r>
                        <a:rPr lang="en-US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𝟏</m:t>
                      </m:r>
                    </m:oMath>
                  </m:oMathPara>
                </a14:m>
                <a:endParaRPr lang="en-US" b="1" dirty="0"/>
              </a:p>
            </p:txBody>
          </p:sp>
        </mc:Choice>
        <mc:Fallback xmlns="">
          <p:sp>
            <p:nvSpPr>
              <p:cNvPr id="34" name="TextBox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96831" y="5626100"/>
                <a:ext cx="556563" cy="36933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5" name="TextBox 34"/>
          <p:cNvSpPr txBox="1"/>
          <p:nvPr/>
        </p:nvSpPr>
        <p:spPr>
          <a:xfrm>
            <a:off x="9878131" y="5626100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ea typeface="Cambria Math" panose="02040503050406030204" pitchFamily="18" charset="0"/>
              </a:rPr>
              <a:t>1</a:t>
            </a:r>
            <a:endParaRPr lang="en-US" b="1" dirty="0"/>
          </a:p>
        </p:txBody>
      </p:sp>
      <p:sp>
        <p:nvSpPr>
          <p:cNvPr id="3" name="TextBox 2"/>
          <p:cNvSpPr txBox="1"/>
          <p:nvPr/>
        </p:nvSpPr>
        <p:spPr>
          <a:xfrm>
            <a:off x="613952" y="3940194"/>
            <a:ext cx="456764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dirty="0"/>
              <a:t>it is also used in </a:t>
            </a:r>
            <a:r>
              <a:rPr lang="en-US" b="1" dirty="0"/>
              <a:t>probability calculations for other normal distributions </a:t>
            </a:r>
            <a:r>
              <a:rPr lang="en-US" dirty="0"/>
              <a:t>by translating the problem into an equivalent problem under the standard normal distribution using </a:t>
            </a:r>
            <a:r>
              <a:rPr lang="en-US" b="1" dirty="0"/>
              <a:t>z score</a:t>
            </a:r>
            <a:r>
              <a:rPr lang="en-US" dirty="0"/>
              <a:t>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2728443" y="5379215"/>
                <a:ext cx="1256626" cy="5648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𝑧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𝜇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𝜎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28443" y="5379215"/>
                <a:ext cx="1256626" cy="564898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8511568" y="5668170"/>
                <a:ext cx="38343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latin typeface="Cambria Math" panose="02040503050406030204" pitchFamily="18" charset="0"/>
                        </a:rPr>
                        <m:t>𝟎</m:t>
                      </m:r>
                    </m:oMath>
                  </m:oMathPara>
                </a14:m>
                <a:endParaRPr lang="en-US" b="1" dirty="0"/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11568" y="5668170"/>
                <a:ext cx="383438" cy="369332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Box 36"/>
              <p:cNvSpPr txBox="1"/>
              <p:nvPr/>
            </p:nvSpPr>
            <p:spPr>
              <a:xfrm>
                <a:off x="7883255" y="6038545"/>
                <a:ext cx="841512" cy="56483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𝜇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𝜇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𝜎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7" name="TextBox 3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83255" y="6038545"/>
                <a:ext cx="841512" cy="564835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37"/>
              <p:cNvSpPr txBox="1"/>
              <p:nvPr/>
            </p:nvSpPr>
            <p:spPr>
              <a:xfrm>
                <a:off x="613954" y="2573383"/>
                <a:ext cx="4228978" cy="132343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en-US" sz="2000" dirty="0"/>
                  <a:t>The </a:t>
                </a:r>
                <a:r>
                  <a:rPr lang="en-US" sz="2000" b="1" dirty="0"/>
                  <a:t>standard normal distribution </a:t>
                </a:r>
                <a:r>
                  <a:rPr lang="en-US" sz="2000" dirty="0"/>
                  <a:t>is a special case of normal distribution with </a:t>
                </a:r>
                <a:r>
                  <a:rPr lang="en-US" sz="2000" b="1" dirty="0"/>
                  <a:t>mean </a:t>
                </a:r>
                <a14:m>
                  <m:oMath xmlns:m="http://schemas.openxmlformats.org/officeDocument/2006/math">
                    <m:r>
                      <a:rPr lang="en-US" sz="2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𝝁</m:t>
                    </m:r>
                    <m:r>
                      <a:rPr lang="en-US" sz="2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sz="2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𝟎</m:t>
                    </m:r>
                  </m:oMath>
                </a14:m>
                <a:r>
                  <a:rPr lang="en-US" sz="2000" b="1" dirty="0"/>
                  <a:t> </a:t>
                </a:r>
                <a:r>
                  <a:rPr lang="en-US" sz="2000" dirty="0"/>
                  <a:t>and </a:t>
                </a:r>
                <a:r>
                  <a:rPr lang="en-US" sz="2000" b="1" dirty="0"/>
                  <a:t>standard deviation </a:t>
                </a:r>
                <a14:m>
                  <m:oMath xmlns:m="http://schemas.openxmlformats.org/officeDocument/2006/math">
                    <m:r>
                      <a:rPr lang="en-US" sz="2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𝝈</m:t>
                    </m:r>
                    <m:r>
                      <a:rPr lang="en-US" sz="2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sz="2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𝟏</m:t>
                    </m:r>
                  </m:oMath>
                </a14:m>
                <a:endParaRPr lang="en-US" sz="2000" b="1" dirty="0"/>
              </a:p>
            </p:txBody>
          </p:sp>
        </mc:Choice>
        <mc:Fallback xmlns="">
          <p:sp>
            <p:nvSpPr>
              <p:cNvPr id="38" name="TextBox 3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3954" y="2573383"/>
                <a:ext cx="4228978" cy="1323439"/>
              </a:xfrm>
              <a:prstGeom prst="rect">
                <a:avLst/>
              </a:prstGeom>
              <a:blipFill>
                <a:blip r:embed="rId9"/>
                <a:stretch>
                  <a:fillRect l="-1587" t="-2304" r="-158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125874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34" grpId="0"/>
      <p:bldP spid="35" grpId="0"/>
      <p:bldP spid="3" grpId="0"/>
      <p:bldP spid="9" grpId="0"/>
      <p:bldP spid="27" grpId="0"/>
      <p:bldP spid="3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Hypothesis test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Data analysis using SPSS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01B56-DF14-4180-846C-B3B858FBE2EF}" type="slidenum">
              <a:rPr lang="en-US" smtClean="0"/>
              <a:t>8</a:t>
            </a:fld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613954" y="2084832"/>
            <a:ext cx="180825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chemeClr val="accent2"/>
                </a:solidFill>
              </a:rPr>
              <a:t>Statistic tests</a:t>
            </a:r>
            <a:endParaRPr lang="en-US" sz="2000" dirty="0">
              <a:solidFill>
                <a:schemeClr val="accent2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09821" y="2751864"/>
            <a:ext cx="1034868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Hypothesis testing is a </a:t>
            </a:r>
            <a:r>
              <a:rPr lang="en-US" sz="2000" b="1" dirty="0"/>
              <a:t>statistical</a:t>
            </a:r>
            <a:r>
              <a:rPr lang="en-US" sz="2000" dirty="0"/>
              <a:t> procedure used to draw conclusion or decision about a population parameter 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09821" y="3550907"/>
            <a:ext cx="241925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Hypothesis test steps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2" name="TextBox 11"/>
              <p:cNvSpPr txBox="1"/>
              <p:nvPr/>
            </p:nvSpPr>
            <p:spPr>
              <a:xfrm>
                <a:off x="824147" y="3905326"/>
                <a:ext cx="5711115" cy="286232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342900" indent="-342900">
                  <a:buAutoNum type="arabicPeriod"/>
                </a:pPr>
                <a:r>
                  <a:rPr lang="en-US" sz="2000" i="1" dirty="0"/>
                  <a:t>Formulate the </a:t>
                </a:r>
                <a:r>
                  <a:rPr lang="en-US" sz="2000" i="1" dirty="0" smtClean="0"/>
                  <a:t>hypothesis</a:t>
                </a:r>
                <a:r>
                  <a:rPr lang="ar-DZ" sz="2000" i="1" dirty="0" smtClean="0"/>
                  <a:t> </a:t>
                </a:r>
                <a:r>
                  <a:rPr lang="fr-FR" sz="2000" i="1" dirty="0" smtClean="0"/>
                  <a:t>(H0 and Ha)</a:t>
                </a:r>
                <a:endParaRPr lang="ar-DZ" sz="2000" i="1" dirty="0" smtClean="0"/>
              </a:p>
              <a:p>
                <a:pPr marL="342900" indent="-342900">
                  <a:buAutoNum type="arabicPeriod"/>
                </a:pPr>
                <a:r>
                  <a:rPr lang="en-US" sz="2000" i="1" dirty="0" smtClean="0"/>
                  <a:t>Set </a:t>
                </a:r>
                <a:r>
                  <a:rPr lang="en-US" sz="2000" i="1" dirty="0"/>
                  <a:t>the Significance Level (</a:t>
                </a:r>
                <a:r>
                  <a:rPr lang="fr-FR" sz="2000" i="1" dirty="0"/>
                  <a:t>α</a:t>
                </a:r>
                <a:r>
                  <a:rPr lang="en-US" sz="2000" i="1" dirty="0" smtClean="0"/>
                  <a:t>)</a:t>
                </a:r>
                <a:endParaRPr lang="ar-DZ" sz="2000" dirty="0"/>
              </a:p>
              <a:p>
                <a:pPr marL="342900" indent="-342900">
                  <a:buAutoNum type="arabicPeriod"/>
                </a:pPr>
                <a:r>
                  <a:rPr lang="en-US" sz="2000" i="1" dirty="0"/>
                  <a:t>Determine and compute the test </a:t>
                </a:r>
                <a:r>
                  <a:rPr lang="en-US" sz="2000" i="1" dirty="0" smtClean="0"/>
                  <a:t>statistic</a:t>
                </a:r>
              </a:p>
              <a:p>
                <a:pPr marL="342900" indent="-342900">
                  <a:buAutoNum type="arabicPeriod"/>
                </a:pPr>
                <a:r>
                  <a:rPr lang="en-US" sz="2000" i="1" dirty="0"/>
                  <a:t>Determine the p-value or Critical </a:t>
                </a:r>
                <a:r>
                  <a:rPr lang="en-US" sz="2000" i="1" dirty="0" smtClean="0"/>
                  <a:t>Value</a:t>
                </a:r>
              </a:p>
              <a:p>
                <a:pPr marL="342900" indent="-342900">
                  <a:buAutoNum type="arabicPeriod"/>
                </a:pPr>
                <a:r>
                  <a:rPr lang="en-US" sz="2000" dirty="0" smtClean="0"/>
                  <a:t>Make decision</a:t>
                </a:r>
              </a:p>
              <a:p>
                <a:r>
                  <a:rPr lang="en-US" sz="2000" dirty="0" smtClean="0"/>
                  <a:t>        </a:t>
                </a:r>
                <a:r>
                  <a:rPr lang="en-US" sz="2000" dirty="0" smtClean="0">
                    <a:solidFill>
                      <a:schemeClr val="tx1"/>
                    </a:solidFill>
                  </a:rPr>
                  <a:t>If </a:t>
                </a:r>
                <a:r>
                  <a:rPr lang="en-US" sz="2000" dirty="0">
                    <a:solidFill>
                      <a:schemeClr val="tx1"/>
                    </a:solidFill>
                  </a:rPr>
                  <a:t>the test statistic &gt; the critical </a:t>
                </a:r>
                <a:r>
                  <a:rPr lang="en-US" sz="2000" dirty="0" smtClean="0">
                    <a:solidFill>
                      <a:schemeClr val="tx1"/>
                    </a:solidFill>
                  </a:rPr>
                  <a:t>value : reject H0</a:t>
                </a:r>
              </a:p>
              <a:p>
                <a:r>
                  <a:rPr lang="en-US" sz="2000" dirty="0" smtClean="0">
                    <a:solidFill>
                      <a:schemeClr val="tx1"/>
                    </a:solidFill>
                  </a:rPr>
                  <a:t>        If </a:t>
                </a:r>
                <a:r>
                  <a:rPr lang="en-US" sz="2000" dirty="0">
                    <a:solidFill>
                      <a:schemeClr val="tx1"/>
                    </a:solidFill>
                  </a:rPr>
                  <a:t>the test statistic </a:t>
                </a:r>
                <a:r>
                  <a:rPr lang="en-US" sz="2000" dirty="0">
                    <a:solidFill>
                      <a:schemeClr val="tx1"/>
                    </a:solidFill>
                  </a:rPr>
                  <a:t>&lt;</a:t>
                </a:r>
                <a:r>
                  <a:rPr lang="en-US" sz="2000" dirty="0" smtClean="0">
                    <a:solidFill>
                      <a:schemeClr val="tx1"/>
                    </a:solidFill>
                  </a:rPr>
                  <a:t> </a:t>
                </a:r>
                <a:r>
                  <a:rPr lang="en-US" sz="2000" dirty="0">
                    <a:solidFill>
                      <a:schemeClr val="tx1"/>
                    </a:solidFill>
                  </a:rPr>
                  <a:t>the critical </a:t>
                </a:r>
                <a:r>
                  <a:rPr lang="en-US" sz="2000" dirty="0" smtClean="0">
                    <a:solidFill>
                      <a:schemeClr val="tx1"/>
                    </a:solidFill>
                  </a:rPr>
                  <a:t>value </a:t>
                </a:r>
                <a:r>
                  <a:rPr lang="en-US" sz="2000" dirty="0">
                    <a:solidFill>
                      <a:schemeClr val="tx1"/>
                    </a:solidFill>
                  </a:rPr>
                  <a:t>: accept H0</a:t>
                </a:r>
                <a:endParaRPr lang="en-US" sz="2000" dirty="0">
                  <a:solidFill>
                    <a:schemeClr val="tx1"/>
                  </a:solidFill>
                </a:endParaRPr>
              </a:p>
              <a:p>
                <a:r>
                  <a:rPr lang="en-US" sz="2000" dirty="0" smtClean="0">
                    <a:solidFill>
                      <a:schemeClr val="tx1"/>
                    </a:solidFill>
                  </a:rPr>
                  <a:t>OR    </a:t>
                </a:r>
                <a:r>
                  <a:rPr lang="en-US" sz="2000" dirty="0">
                    <a:solidFill>
                      <a:schemeClr val="tx1"/>
                    </a:solidFill>
                  </a:rPr>
                  <a:t>If P-value &gt; </a:t>
                </a:r>
                <a14:m>
                  <m:oMath xmlns:m="http://schemas.openxmlformats.org/officeDocument/2006/math">
                    <m:r>
                      <a:rPr lang="en-US" sz="200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</m:oMath>
                </a14:m>
                <a:r>
                  <a:rPr lang="en-US" sz="2000" dirty="0">
                    <a:solidFill>
                      <a:schemeClr val="tx1"/>
                    </a:solidFill>
                  </a:rPr>
                  <a:t>   accept H0</a:t>
                </a:r>
              </a:p>
              <a:p>
                <a:r>
                  <a:rPr lang="en-US" sz="2000" dirty="0">
                    <a:solidFill>
                      <a:schemeClr val="tx1"/>
                    </a:solidFill>
                  </a:rPr>
                  <a:t>         If P-value &lt; </a:t>
                </a:r>
                <a14:m>
                  <m:oMath xmlns:m="http://schemas.openxmlformats.org/officeDocument/2006/math">
                    <m:r>
                      <a:rPr lang="en-US" sz="200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</m:oMath>
                </a14:m>
                <a:r>
                  <a:rPr lang="en-US" sz="2000" dirty="0">
                    <a:solidFill>
                      <a:schemeClr val="tx1"/>
                    </a:solidFill>
                  </a:rPr>
                  <a:t>   reject  </a:t>
                </a:r>
                <a:r>
                  <a:rPr lang="en-US" sz="2000" dirty="0" smtClean="0">
                    <a:solidFill>
                      <a:schemeClr val="tx1"/>
                    </a:solidFill>
                  </a:rPr>
                  <a:t>H0</a:t>
                </a:r>
                <a:endParaRPr lang="en-US" sz="2000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4147" y="3905326"/>
                <a:ext cx="5711115" cy="2862322"/>
              </a:xfrm>
              <a:prstGeom prst="rect">
                <a:avLst/>
              </a:prstGeom>
              <a:blipFill rotWithShape="0">
                <a:blip r:embed="rId2"/>
                <a:stretch>
                  <a:fillRect l="-1067" t="-1279" r="-213" b="-2985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481182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1" grpId="0"/>
      <p:bldP spid="12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Hypothesis test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Data analysis using SPSS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01B56-DF14-4180-846C-B3B858FBE2EF}" type="slidenum">
              <a:rPr lang="en-US" smtClean="0"/>
              <a:t>9</a:t>
            </a:fld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613954" y="2084832"/>
            <a:ext cx="199259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chemeClr val="accent2"/>
                </a:solidFill>
              </a:rPr>
              <a:t>Normality test</a:t>
            </a:r>
            <a:endParaRPr lang="en-US" sz="2000" dirty="0">
              <a:solidFill>
                <a:schemeClr val="accent2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09821" y="2686623"/>
            <a:ext cx="1034868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Normality test is used to test if the variable or the data is issued from a normal distribution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98286" y="3788229"/>
            <a:ext cx="530876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Normal distribution is mandatory if we need to 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454400" y="4545473"/>
            <a:ext cx="5706499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lnSpc>
                <a:spcPct val="150000"/>
              </a:lnSpc>
              <a:buAutoNum type="arabicPeriod"/>
            </a:pPr>
            <a:r>
              <a:rPr lang="en-US" sz="2000" dirty="0"/>
              <a:t>Quantify the </a:t>
            </a:r>
            <a:r>
              <a:rPr lang="en-US" sz="2000" b="1" dirty="0"/>
              <a:t>correlation</a:t>
            </a:r>
            <a:r>
              <a:rPr lang="en-US" sz="2000" dirty="0"/>
              <a:t> 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en-US" sz="2000" dirty="0"/>
              <a:t>Study the </a:t>
            </a:r>
            <a:r>
              <a:rPr lang="en-US" sz="2000" b="1" dirty="0"/>
              <a:t>regression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en-US" sz="2000" dirty="0"/>
              <a:t>Apply some statistics tests : </a:t>
            </a:r>
            <a:r>
              <a:rPr lang="en-US" sz="2000" b="1" dirty="0"/>
              <a:t>T-test, ANOVA test ….</a:t>
            </a:r>
          </a:p>
        </p:txBody>
      </p:sp>
    </p:spTree>
    <p:extLst>
      <p:ext uri="{BB962C8B-B14F-4D97-AF65-F5344CB8AC3E}">
        <p14:creationId xmlns:p14="http://schemas.microsoft.com/office/powerpoint/2010/main" val="39035686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1" grpId="0"/>
      <p:bldP spid="12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38708</TotalTime>
  <Words>1385</Words>
  <Application>Microsoft Office PowerPoint</Application>
  <PresentationFormat>Widescreen</PresentationFormat>
  <Paragraphs>325</Paragraphs>
  <Slides>25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5" baseType="lpstr">
      <vt:lpstr>Arial</vt:lpstr>
      <vt:lpstr>Calibri</vt:lpstr>
      <vt:lpstr>Cambria</vt:lpstr>
      <vt:lpstr>Cambria Math</vt:lpstr>
      <vt:lpstr>Times New Roman</vt:lpstr>
      <vt:lpstr>Tw Cen MT</vt:lpstr>
      <vt:lpstr>Tw Cen MT Condensed</vt:lpstr>
      <vt:lpstr>Wingdings</vt:lpstr>
      <vt:lpstr>Wingdings 3</vt:lpstr>
      <vt:lpstr>Integral</vt:lpstr>
      <vt:lpstr>PowerPoint Presentation</vt:lpstr>
      <vt:lpstr>PowerPoint Presentation</vt:lpstr>
      <vt:lpstr>Review of Lecture 3</vt:lpstr>
      <vt:lpstr>Normal distribution</vt:lpstr>
      <vt:lpstr>Normal distribution</vt:lpstr>
      <vt:lpstr>Normal distribution</vt:lpstr>
      <vt:lpstr>Normal distribution</vt:lpstr>
      <vt:lpstr>Hypothesis test</vt:lpstr>
      <vt:lpstr>Hypothesis test</vt:lpstr>
      <vt:lpstr>Hypothesis test</vt:lpstr>
      <vt:lpstr>Hypothesis test</vt:lpstr>
      <vt:lpstr>Hypothesis test</vt:lpstr>
      <vt:lpstr>Hypothesis test</vt:lpstr>
      <vt:lpstr>Hypothesis test</vt:lpstr>
      <vt:lpstr>Hypothesis test</vt:lpstr>
      <vt:lpstr>Hypothesis test</vt:lpstr>
      <vt:lpstr>Hypothesis test</vt:lpstr>
      <vt:lpstr>Hypothesis test</vt:lpstr>
      <vt:lpstr>Hypothesis test</vt:lpstr>
      <vt:lpstr>Hypothesis test</vt:lpstr>
      <vt:lpstr>Hypothesis test</vt:lpstr>
      <vt:lpstr>PowerPoint Presentation</vt:lpstr>
      <vt:lpstr>practice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Data analysis using SPSS:</dc:title>
  <dc:creator>MED</dc:creator>
  <cp:lastModifiedBy>Microsoft account</cp:lastModifiedBy>
  <cp:revision>302</cp:revision>
  <cp:lastPrinted>2024-02-12T06:32:18Z</cp:lastPrinted>
  <dcterms:created xsi:type="dcterms:W3CDTF">2024-02-03T11:28:35Z</dcterms:created>
  <dcterms:modified xsi:type="dcterms:W3CDTF">2025-04-17T12:50:29Z</dcterms:modified>
</cp:coreProperties>
</file>