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87" r:id="rId6"/>
    <p:sldId id="260" r:id="rId7"/>
    <p:sldId id="261" r:id="rId8"/>
    <p:sldId id="288" r:id="rId9"/>
    <p:sldId id="267" r:id="rId10"/>
    <p:sldId id="268" r:id="rId11"/>
    <p:sldId id="303" r:id="rId12"/>
    <p:sldId id="289" r:id="rId13"/>
    <p:sldId id="271" r:id="rId14"/>
    <p:sldId id="290" r:id="rId15"/>
    <p:sldId id="272" r:id="rId16"/>
    <p:sldId id="298" r:id="rId17"/>
    <p:sldId id="296" r:id="rId18"/>
    <p:sldId id="297" r:id="rId19"/>
    <p:sldId id="299" r:id="rId20"/>
    <p:sldId id="273" r:id="rId21"/>
    <p:sldId id="274" r:id="rId22"/>
    <p:sldId id="291" r:id="rId23"/>
    <p:sldId id="294" r:id="rId24"/>
    <p:sldId id="292" r:id="rId25"/>
    <p:sldId id="293" r:id="rId26"/>
    <p:sldId id="276" r:id="rId27"/>
    <p:sldId id="300" r:id="rId28"/>
    <p:sldId id="301" r:id="rId29"/>
    <p:sldId id="295" r:id="rId30"/>
    <p:sldId id="302" r:id="rId31"/>
    <p:sldId id="277" r:id="rId32"/>
    <p:sldId id="278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B6DD47-22FA-4696-ABE8-D658A4131B54}">
          <p14:sldIdLst>
            <p14:sldId id="257"/>
            <p14:sldId id="258"/>
            <p14:sldId id="259"/>
            <p14:sldId id="285"/>
            <p14:sldId id="287"/>
            <p14:sldId id="260"/>
            <p14:sldId id="261"/>
            <p14:sldId id="288"/>
            <p14:sldId id="267"/>
          </p14:sldIdLst>
        </p14:section>
        <p14:section name="Section sans titre" id="{8FBC9C2E-E5FE-4D0E-89B0-2AE2BDC23AF3}">
          <p14:sldIdLst>
            <p14:sldId id="268"/>
            <p14:sldId id="303"/>
            <p14:sldId id="289"/>
            <p14:sldId id="271"/>
            <p14:sldId id="290"/>
            <p14:sldId id="272"/>
            <p14:sldId id="298"/>
            <p14:sldId id="296"/>
            <p14:sldId id="297"/>
            <p14:sldId id="299"/>
            <p14:sldId id="273"/>
            <p14:sldId id="274"/>
            <p14:sldId id="291"/>
            <p14:sldId id="294"/>
            <p14:sldId id="292"/>
            <p14:sldId id="293"/>
            <p14:sldId id="276"/>
            <p14:sldId id="300"/>
            <p14:sldId id="301"/>
            <p14:sldId id="295"/>
            <p14:sldId id="302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4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8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4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00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77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56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90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07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5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4749-A647-4F40-AD80-528793F4CA2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0ABD-F3AF-4B45-A58B-7F59D4D47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68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3038" y="723015"/>
            <a:ext cx="10058400" cy="5523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Chapitre 4:</a:t>
            </a:r>
            <a:r>
              <a:rPr lang="fr-FR" sz="4800" b="1" dirty="0"/>
              <a:t> </a:t>
            </a:r>
            <a:r>
              <a:rPr lang="fr-FR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Lois de probabilités usuelles </a:t>
            </a: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Chargé du Module: Dr </a:t>
            </a:r>
            <a:r>
              <a:rPr lang="fr-FR" sz="3200" b="1" dirty="0" err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Bekkouche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Fatiha  </a:t>
            </a:r>
          </a:p>
        </p:txBody>
      </p:sp>
    </p:spTree>
    <p:extLst>
      <p:ext uri="{BB962C8B-B14F-4D97-AF65-F5344CB8AC3E}">
        <p14:creationId xmlns:p14="http://schemas.microsoft.com/office/powerpoint/2010/main" val="396900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92428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1.4.2.Caractéristiques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Espérance: </a:t>
                </a:r>
                <a:r>
                  <a:rPr lang="fr-FR" sz="2400" dirty="0"/>
                  <a:t>Soit X une variable aléatoire discrète qui suit une loi de poisson de paramètre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sz="2400" dirty="0"/>
                  <a:t>, alors,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variance et écart type: </a:t>
                </a:r>
                <a:r>
                  <a:rPr lang="fr-FR" sz="2400" dirty="0"/>
                  <a:t>Soit X une variable aléatoire discrète qui suit une loi de poisson de paramètre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sz="2400" dirty="0"/>
                  <a:t>, alors,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fr-FR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924282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39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8B210-6034-CB78-71B6-1A97B7B7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365126"/>
            <a:ext cx="10418135" cy="985210"/>
          </a:xfrm>
        </p:spPr>
        <p:txBody>
          <a:bodyPr/>
          <a:lstStyle/>
          <a:p>
            <a:r>
              <a:rPr lang="fr-FR" dirty="0"/>
              <a:t>Exemple: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3A24A8D-151E-9DD1-7E39-A118AEEE3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2744"/>
                <a:ext cx="10515599" cy="4954219"/>
              </a:xfrm>
            </p:spPr>
            <p:txBody>
              <a:bodyPr/>
              <a:lstStyle/>
              <a:p>
                <a:r>
                  <a:rPr lang="fr-FR" dirty="0"/>
                  <a:t>Une centre téléphonique reçoit en moyenne 300 appels par heure. Quelle est la probabilité que durant une minute, la centrale reçoit exactement deux appels?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Solution</a:t>
                </a:r>
              </a:p>
              <a:p>
                <a:r>
                  <a:rPr lang="fr-FR" dirty="0"/>
                  <a:t>Les appels dans cette centrale suivent une loi de Poisson de paramètre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 appeles par minute en moyenne.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𝟎𝟖𝟒𝟐𝟐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3A24A8D-151E-9DD1-7E39-A118AEEE3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2744"/>
                <a:ext cx="10515599" cy="4954219"/>
              </a:xfrm>
              <a:blipFill>
                <a:blip r:embed="rId2"/>
                <a:stretch>
                  <a:fillRect l="-1218" t="-2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98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74158" y="850605"/>
                <a:ext cx="10779642" cy="53263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dirty="0"/>
                  <a:t>1.5.Approximation de la loi Binomiale par un Poisson</a:t>
                </a:r>
              </a:p>
              <a:p>
                <a:pPr marL="0" indent="0">
                  <a:buNone/>
                </a:pPr>
                <a:r>
                  <a:rPr lang="fr-FR" sz="3200" dirty="0"/>
                  <a:t>En pratique, nous utiliserons l’approximation de la loi binomiale par la loi de Poisson avec la condition suivante: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30 , 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≤0.1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≤15 </m:t>
                    </m:r>
                  </m:oMath>
                </a14:m>
                <a:r>
                  <a:rPr lang="fr-FR" sz="3200" dirty="0"/>
                  <a:t> </a:t>
                </a:r>
              </a:p>
              <a:p>
                <a:pPr marL="0" indent="0">
                  <a:buNone/>
                </a:pPr>
                <a:r>
                  <a:rPr lang="fr-FR" sz="3200" dirty="0"/>
                  <a:t>La loi binomiale 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200" dirty="0"/>
                  <a:t> tend vers la loi de poisson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32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158" y="850605"/>
                <a:ext cx="10779642" cy="5326358"/>
              </a:xfrm>
              <a:blipFill>
                <a:blip r:embed="rId2"/>
                <a:stretch>
                  <a:fillRect l="-1413" t="-2405" r="-1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61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fr-FR" sz="2800" b="1" u="sng" dirty="0"/>
              <a:t>2.lois de probabilités Continues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2281"/>
                <a:ext cx="10515600" cy="506139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3100" b="1" dirty="0"/>
                  <a:t>2.1.la loi Normale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u="sng" dirty="0">
                    <a:solidFill>
                      <a:srgbClr val="FF0000"/>
                    </a:solidFill>
                  </a:rPr>
                  <a:t>2.1.1. définition</a:t>
                </a:r>
                <a:r>
                  <a:rPr lang="fr-FR" dirty="0"/>
                  <a:t>: une variable aléatoire continue X est distribuée selon une loi normale si sa densité de probabilité est: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  ,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dirty="0"/>
                  <a:t> , où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𝜎𝜖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u="sng" dirty="0">
                    <a:solidFill>
                      <a:srgbClr val="FF0000"/>
                    </a:solidFill>
                  </a:rPr>
                  <a:t>2.1.2. Caractéristiques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Soit X une variable aléatoire continue qui suit une loi normale de paramètres m et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dirty="0"/>
                  <a:t> et on écrit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fr-FR" dirty="0"/>
                  <a:t>alors: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fr-FR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2281"/>
                <a:ext cx="10515600" cy="5061397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81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9854"/>
                <a:ext cx="10515600" cy="56538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/>
                  <a:t>La courbe représentative de la fonction de densité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/>
                  <a:t> de la loi Normale est appelée « courbe en cloche »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r>
                  <a:rPr lang="fr-FR" sz="2400" dirty="0"/>
                  <a:t>la représentation graphique de la fonction de densité d’une variable aléatoire continue qui </a:t>
                </a:r>
                <a:r>
                  <a:rPr lang="fr-FR" sz="2400" b="1" dirty="0"/>
                  <a:t>suit une loi normale</a:t>
                </a:r>
                <a:r>
                  <a:rPr lang="fr-FR" sz="2400" dirty="0"/>
                  <a:t> est symétrique et concentrée près de la moyenne</a:t>
                </a:r>
              </a:p>
              <a:p>
                <a:pPr marL="0" indent="0">
                  <a:buNone/>
                </a:pPr>
                <a:r>
                  <a:rPr lang="fr-FR" sz="2400" dirty="0"/>
                  <a:t>L’aire totale sous la courbe en cloche est égale à 1 ou 100%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9854"/>
                <a:ext cx="10515600" cy="5653825"/>
              </a:xfrm>
              <a:blipFill rotWithShape="0">
                <a:blip r:embed="rId2"/>
                <a:stretch>
                  <a:fillRect l="-928" t="-1510" r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685" y="1558341"/>
            <a:ext cx="5325805" cy="27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6" y="989204"/>
            <a:ext cx="8474298" cy="51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4248"/>
                <a:ext cx="10515600" cy="53527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b="1" dirty="0">
                    <a:solidFill>
                      <a:srgbClr val="FF0000"/>
                    </a:solidFill>
                  </a:rPr>
                  <a:t>Règle des 3 sigmas (la règle </a:t>
                </a:r>
                <a:r>
                  <a:rPr lang="fr-FR" dirty="0">
                    <a:solidFill>
                      <a:srgbClr val="FF0000"/>
                    </a:solidFill>
                  </a:rPr>
                  <a:t>68–95–99,7)</a:t>
                </a:r>
                <a:endParaRPr lang="fr-FR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Si un ensemble de données suit une loi normale de moyenne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 et d’écart-type 𝜎, alors</a:t>
                </a:r>
              </a:p>
              <a:p>
                <a:pPr marL="0" indent="0">
                  <a:buNone/>
                </a:pPr>
                <a:r>
                  <a:rPr lang="fr-FR" dirty="0"/>
                  <a:t>environ 68% des données se situent à ±𝜎 de m</a:t>
                </a:r>
              </a:p>
              <a:p>
                <a:pPr marL="0" indent="0">
                  <a:buNone/>
                </a:pPr>
                <a:r>
                  <a:rPr lang="fr-FR" dirty="0"/>
                  <a:t>environ 95% des données se situent à ±2𝜎 de m</a:t>
                </a:r>
              </a:p>
              <a:p>
                <a:pPr marL="0" indent="0">
                  <a:buNone/>
                </a:pPr>
                <a:r>
                  <a:rPr lang="fr-FR" dirty="0"/>
                  <a:t>environ 99,7% des données se situent à ±3𝜎 de m.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4248"/>
                <a:ext cx="10515600" cy="5352715"/>
              </a:xfrm>
              <a:blipFill rotWithShape="0">
                <a:blip r:embed="rId2"/>
                <a:stretch>
                  <a:fillRect l="-1217" t="-18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55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0" y="1026741"/>
            <a:ext cx="6877318" cy="4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2" y="406143"/>
            <a:ext cx="4616942" cy="3032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60" y="504377"/>
            <a:ext cx="4649272" cy="29342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28" y="3374357"/>
            <a:ext cx="5331852" cy="31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8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559741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Exemple 01: </a:t>
            </a:r>
            <a:r>
              <a:rPr lang="fr-FR" sz="2400" dirty="0"/>
              <a:t>Pour la loi normale ci-dessous, quel est le pourcentage approximatif de points de données dans la région colorée</a:t>
            </a:r>
            <a:r>
              <a:rPr lang="fr-FR" sz="2400" dirty="0">
                <a:effectLst/>
              </a:rPr>
              <a:t> </a:t>
            </a:r>
            <a:r>
              <a:rPr lang="fr-FR" sz="2400" dirty="0"/>
              <a:t>?</a:t>
            </a:r>
            <a:r>
              <a:rPr lang="fr-FR" sz="2400" dirty="0">
                <a:effectLst/>
              </a:rPr>
              <a:t> 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>
              <a:effectLst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>
              <a:effectLst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>
              <a:effectLst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Exemple 2: </a:t>
            </a:r>
            <a:r>
              <a:rPr lang="fr-FR" sz="2400" dirty="0"/>
              <a:t>Pour un ensemble de données suivant une loi normale de moyenne 32,1 et d’écart-type 2,8, entre quelles valeurs estimez-vous que 95% des données se situent</a:t>
            </a:r>
            <a:r>
              <a:rPr lang="fr-FR" sz="2400" dirty="0">
                <a:effectLst/>
              </a:rPr>
              <a:t> </a:t>
            </a:r>
            <a:r>
              <a:rPr lang="fr-FR" sz="2400" dirty="0"/>
              <a:t>?</a:t>
            </a:r>
            <a:r>
              <a:rPr lang="fr-FR" sz="2400" dirty="0">
                <a:effectLst/>
              </a:rPr>
              <a:t> </a:t>
            </a:r>
          </a:p>
          <a:p>
            <a:pPr marL="0" indent="0">
              <a:buNone/>
            </a:pPr>
            <a:endParaRPr lang="fr-FR" sz="2400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670" y="1046541"/>
            <a:ext cx="4711620" cy="34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46220" y="579549"/>
                <a:ext cx="10062693" cy="6001555"/>
              </a:xfrm>
            </p:spPr>
            <p:txBody>
              <a:bodyPr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fr-FR" b="1" u="sng" dirty="0"/>
                  <a:t>1.lois de probabilités discrètes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b="1" dirty="0"/>
                  <a:t>1.1.loi de Bernoulli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u="sng" dirty="0">
                    <a:solidFill>
                      <a:srgbClr val="FF0000"/>
                    </a:solidFill>
                  </a:rPr>
                  <a:t>1.1.1. définition :  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dirty="0"/>
                  <a:t>Une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/>
                  <a:t>expérience aléatoire ayant deux résultats possibles (succès et échec) est appelée expérience de Bernoulli.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dirty="0"/>
                  <a:t>Si A est l’événement succès 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dirty="0"/>
                  <a:t> est l’événement échec, on a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   0≤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0≤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fr-FR" dirty="0"/>
              </a:p>
              <a:p>
                <a:pPr algn="l"/>
                <a:endParaRPr lang="fr-FR" dirty="0"/>
              </a:p>
            </p:txBody>
          </p:sp>
        </mc:Choice>
        <mc:Fallback>
          <p:sp>
            <p:nvSpPr>
              <p:cNvPr id="3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46220" y="579549"/>
                <a:ext cx="10062693" cy="6001555"/>
              </a:xfrm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08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31383" y="695459"/>
                <a:ext cx="10515600" cy="55330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2.2. la loi Normale centrée réduite</a:t>
                </a:r>
                <a:r>
                  <a:rPr lang="fr-FR" sz="24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2.2.1.Définition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On appelle loi Normale centrée réduite la loi normale de paramètres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400" dirty="0"/>
                  <a:t> et on écrit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↝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La densité de probabilité est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383" y="695459"/>
                <a:ext cx="10515600" cy="5533019"/>
              </a:xfrm>
              <a:blipFill rotWithShape="0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02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219" y="2079364"/>
            <a:ext cx="6602327" cy="31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2.2.3. fonction de répartition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fr-FR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/>
                  <a:t>Il est impossible d’exprimer les primitives 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/>
                  <a:t> à l’aide des fonctions usuelles. On ne peut donc pas expliciter la fonction de répartition, noté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400" dirty="0"/>
                  <a:t> Cependant il existe des tables permettant d’obtenir les valeurs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fr-FR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88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6670"/>
                <a:ext cx="10515600" cy="561029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Table de la loi Normale centrée réduite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/>
                  <a:t>La table est construite uniquement pour des valeurs 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r-FR" sz="2400" dirty="0"/>
                  <a:t> positif mais les deux propriétés graphiques suivantes:</a:t>
                </a:r>
              </a:p>
              <a:p>
                <a:pPr algn="just">
                  <a:lnSpc>
                    <a:spcPct val="150000"/>
                  </a:lnSpc>
                  <a:buFontTx/>
                  <a:buChar char="-"/>
                </a:pPr>
                <a:r>
                  <a:rPr lang="fr-FR" sz="2400" dirty="0"/>
                  <a:t>La courbe est symétrique par rapport à l’axe des ordonnées</a:t>
                </a:r>
              </a:p>
              <a:p>
                <a:pPr algn="just">
                  <a:lnSpc>
                    <a:spcPct val="150000"/>
                  </a:lnSpc>
                  <a:buFontTx/>
                  <a:buChar char="-"/>
                </a:pPr>
                <a:r>
                  <a:rPr lang="fr-FR" sz="2400" dirty="0"/>
                  <a:t>L’aire de la surface comprise entre la courbe et l’axe des abscisses est égale à 1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/>
                  <a:t>Permettant d’effectuer les calculs dans tous les cas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6670"/>
                <a:ext cx="10515600" cy="5610293"/>
              </a:xfrm>
              <a:blipFill rotWithShape="0"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845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78" y="713635"/>
            <a:ext cx="11170684" cy="48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553" y="703443"/>
            <a:ext cx="9821883" cy="47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4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>
                    <a:solidFill>
                      <a:srgbClr val="FF0000"/>
                    </a:solidFill>
                  </a:rPr>
                  <a:t>2.2.3. propriétés de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fr-FR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fr-FR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=2(1−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63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2.2.2. Standardiser une loi Normale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Soit X une variable aléatoire continue qui suit une loi normale de paramètres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notons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FR" dirty="0"/>
                  <a:t> la variable aléatoire définie par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Alors: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69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dirty="0"/>
              <a:t>Exemple: Soit</a:t>
            </a:r>
            <a:r>
              <a:rPr lang="fr-FR" sz="2400" dirty="0"/>
              <a:t> 𝑋 une variable aléatoire suivant une loi normale de moyenne 68 et d’écart-type 3. Déterminez 𝑃(𝑋⩾61,7).</a:t>
            </a:r>
            <a:endParaRPr lang="fr-FR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/>
              <a:t>Exemple:</a:t>
            </a:r>
            <a:r>
              <a:rPr lang="fr-FR" sz="2400" dirty="0"/>
              <a:t> Soit 𝑋 une variable aléatoire suivant une loi normale de moyenne de 63 et de variance 144. Déterminez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𝑃(37,56⩽𝑋⩽57,36).</a:t>
            </a:r>
          </a:p>
        </p:txBody>
      </p:sp>
    </p:spTree>
    <p:extLst>
      <p:ext uri="{BB962C8B-B14F-4D97-AF65-F5344CB8AC3E}">
        <p14:creationId xmlns:p14="http://schemas.microsoft.com/office/powerpoint/2010/main" val="55920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9701"/>
                <a:ext cx="10515600" cy="55072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b="1" u="sng" dirty="0">
                    <a:solidFill>
                      <a:srgbClr val="FF0000"/>
                    </a:solidFill>
                  </a:rPr>
                  <a:t>Règle des 3 sigmas (la règle </a:t>
                </a:r>
                <a:r>
                  <a:rPr lang="fr-FR" u="sng" dirty="0">
                    <a:solidFill>
                      <a:srgbClr val="FF0000"/>
                    </a:solidFill>
                  </a:rPr>
                  <a:t>68–95–99,7)</a:t>
                </a:r>
                <a:endParaRPr lang="fr-FR" b="1" u="sng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fr-FR" sz="2400" dirty="0"/>
                  <a:t>Si un ensemble de données suit une loi normale de moyenne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400" dirty="0"/>
                  <a:t> et d’écart-type 1, alors</a:t>
                </a:r>
              </a:p>
              <a:p>
                <a:pPr marL="0" indent="0" algn="just">
                  <a:buNone/>
                </a:pPr>
                <a:r>
                  <a:rPr lang="fr-FR" sz="2400" dirty="0"/>
                  <a:t>environ 68% des données se situent à ±1 de m=0</a:t>
                </a:r>
              </a:p>
              <a:p>
                <a:pPr marL="0" indent="0" algn="just">
                  <a:buNone/>
                </a:pPr>
                <a:r>
                  <a:rPr lang="fr-FR" sz="2400" dirty="0"/>
                  <a:t>environ 95% des données se situent à ±2 de m=0</a:t>
                </a:r>
              </a:p>
              <a:p>
                <a:pPr marL="0" indent="0" algn="just">
                  <a:buNone/>
                </a:pPr>
                <a:r>
                  <a:rPr lang="fr-FR" sz="2400" dirty="0"/>
                  <a:t>environ 99,7% des données se situent à ±3 de m=0 .</a:t>
                </a:r>
              </a:p>
              <a:p>
                <a:pPr marL="0" indent="0" algn="just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9701"/>
                <a:ext cx="10515600" cy="5507262"/>
              </a:xfrm>
              <a:blipFill rotWithShape="0">
                <a:blip r:embed="rId2"/>
                <a:stretch>
                  <a:fillRect l="-1217" t="-1883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2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6103996"/>
                  </p:ext>
                </p:extLst>
              </p:nvPr>
            </p:nvGraphicFramePr>
            <p:xfrm>
              <a:off x="493240" y="3361031"/>
              <a:ext cx="105156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=1−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6103996"/>
                  </p:ext>
                </p:extLst>
              </p:nvPr>
            </p:nvGraphicFramePr>
            <p:xfrm>
              <a:off x="493240" y="3361031"/>
              <a:ext cx="105156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74" t="-8065" r="-201043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74" t="-109836" r="-201043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9836" r="-100694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348" t="-109836" r="-870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344385" y="4864519"/>
                <a:ext cx="9929611" cy="9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5" y="4864519"/>
                <a:ext cx="9929611" cy="900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FC9F3F5-932C-4361-3C9D-2C72F760CCD5}"/>
                  </a:ext>
                </a:extLst>
              </p:cNvPr>
              <p:cNvSpPr txBox="1"/>
              <p:nvPr/>
            </p:nvSpPr>
            <p:spPr>
              <a:xfrm>
                <a:off x="1230719" y="957168"/>
                <a:ext cx="9688918" cy="240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fr-FR" sz="2800" dirty="0"/>
                  <a:t>On dit que X suit une loi de Bernoulli de probabilité P, et on note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↝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𝐵𝑒𝑟𝑛𝑜𝑢𝑙𝑙𝑖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FC9F3F5-932C-4361-3C9D-2C72F760C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19" y="957168"/>
                <a:ext cx="9688918" cy="2403863"/>
              </a:xfrm>
              <a:prstGeom prst="rect">
                <a:avLst/>
              </a:prstGeom>
              <a:blipFill>
                <a:blip r:embed="rId4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61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6" y="537423"/>
            <a:ext cx="6761407" cy="47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exemple: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On suppose que la glycémie est distribuée normalement dans la population, avec une moyenne de 1g/l et un écart type de 0.03 g/l; on mesure la glycémie chez un individu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57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Calculer la probabilité pour que ca glycémie soit: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/>
              <a:t>Inférieure à 1.06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/>
              <a:t>Supérieur à 0.9985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/>
              <a:t>Compris entre 0.94 et 1.08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/>
              <a:t>Supérieure à 1.10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62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9854"/>
                <a:ext cx="10515600" cy="54171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u="sng" dirty="0">
                    <a:solidFill>
                      <a:srgbClr val="FF0000"/>
                    </a:solidFill>
                  </a:rPr>
                  <a:t>1.1.2. Caractéristiques: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Espérance mathématique: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X une variable aléatoire de BERNOULI alors 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FR" sz="2400" b="0" dirty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Variance et écart type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X une variable aléatoire de Bernoulli alors: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fr-FR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𝑝𝑞</m:t>
                          </m:r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9854"/>
                <a:ext cx="10515600" cy="5417109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9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935665" y="1031358"/>
                <a:ext cx="10418135" cy="56656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b="1" dirty="0"/>
                  <a:t>1.2. loi de binomiale</a:t>
                </a:r>
              </a:p>
              <a:p>
                <a:pPr marL="0" indent="0">
                  <a:buNone/>
                </a:pPr>
                <a:endParaRPr lang="fr-FR" sz="2400" b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 </a:t>
                </a:r>
                <a:r>
                  <a:rPr lang="fr-FR" sz="3200" dirty="0"/>
                  <a:t>Soit une expérience de Bernoulli répétée n fois dans les mêmes conditions et de manières indépendantes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200" dirty="0"/>
                  <a:t>.</a:t>
                </a:r>
              </a:p>
              <a:p>
                <a:pPr marL="0" indent="0">
                  <a:buNone/>
                </a:pPr>
                <a:endParaRPr lang="fr-FR" sz="32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3200" dirty="0"/>
                  <a:t> La loi binomial modélise le nombre de succès obtenus lors de la répétition indépendante de plusieurs expériences a identiques (avec P la probabilité du succès et q=1-P la probabilité de échec)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5665" y="1031358"/>
                <a:ext cx="10418135" cy="5665656"/>
              </a:xfrm>
              <a:blipFill>
                <a:blip r:embed="rId2"/>
                <a:stretch>
                  <a:fillRect l="-1462" t="-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78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60530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 La variable X correspond au nombre du succès et on note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/>
                  <a:t>, si on a P succès on aura (n-k) échecs et la probabilité d’avoir k succès dans une expérience répétée n fois, est 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Avec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n</a:t>
                </a:r>
                <a:r>
                  <a:rPr lang="fr-FR" sz="2400" dirty="0"/>
                  <a:t>: nombre d’expériences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K</a:t>
                </a:r>
                <a:r>
                  <a:rPr lang="fr-FR" sz="2400" dirty="0"/>
                  <a:t>: nombre de succès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P</a:t>
                </a:r>
                <a:r>
                  <a:rPr lang="fr-FR" sz="2400" dirty="0"/>
                  <a:t>: probabilité de succès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q</a:t>
                </a:r>
                <a:r>
                  <a:rPr lang="fr-FR" sz="2400" dirty="0"/>
                  <a:t>:probabbilité de l’échec</a:t>
                </a:r>
              </a:p>
              <a:p>
                <a:pPr marL="0" indent="0">
                  <a:buNone/>
                </a:pPr>
                <a:endParaRPr lang="fr-FR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6053070"/>
              </a:xfrm>
              <a:blipFill>
                <a:blip r:embed="rId2"/>
                <a:stretch>
                  <a:fillRect l="-928" r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3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u="sng" dirty="0">
                    <a:solidFill>
                      <a:srgbClr val="FF0000"/>
                    </a:solidFill>
                  </a:rPr>
                  <a:t>1.2.2. caractéristiques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/>
                  <a:t>-Espérance: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X une variable aléatoire Binomiale de paramètre n et p , alors: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fr-FR" sz="2400" b="0" dirty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b="1" dirty="0"/>
                  <a:t>Variance</a:t>
                </a:r>
                <a:r>
                  <a:rPr lang="fr-FR" sz="24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X une variable aléatoire Binomiale de paramètre n et p , alors: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𝑛𝑝𝑞</m:t>
                      </m:r>
                    </m:oMath>
                  </m:oMathPara>
                </a14:m>
                <a:endParaRPr lang="fr-FR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𝑛𝑝𝑞</m:t>
                          </m:r>
                        </m:e>
                      </m:rad>
                    </m:oMath>
                  </m:oMathPara>
                </a14:m>
                <a:endParaRPr lang="fr-FR" sz="2400" b="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6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5442867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1.3. loi de Poisson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solidFill>
                  <a:srgbClr val="FF0000"/>
                </a:solidFill>
              </a:rPr>
              <a:t>Champ d’application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/>
              <a:t>La loi de poisson intervient dans la modélisation de phénomènes aléatoires ou le futur est indépendant du passé: fille d’attente, pannes de machines, appels téléphoniques dans un standard …</a:t>
            </a:r>
            <a:r>
              <a:rPr lang="fr-FR" sz="2400" dirty="0" err="1"/>
              <a:t>etc</a:t>
            </a:r>
            <a:endParaRPr lang="fr-FR" sz="2400" dirty="0"/>
          </a:p>
          <a:p>
            <a:pPr marL="0" indent="0" algn="just">
              <a:lnSpc>
                <a:spcPct val="150000"/>
              </a:lnSpc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2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1.4.</a:t>
                </a:r>
                <a:r>
                  <a:rPr lang="fr-FR" sz="2400" u="sng" dirty="0">
                    <a:solidFill>
                      <a:srgbClr val="FF0000"/>
                    </a:solidFill>
                  </a:rPr>
                  <a:t>1.définition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On appelle variable de Poisson de paramètre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sz="2400" dirty="0"/>
                  <a:t> la variable aléatoire discrète définie sur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sup>
                          </m:sSup>
                        </m:num>
                        <m:den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Et on écrit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Où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  <a:blipFill>
                <a:blip r:embed="rId2"/>
                <a:stretch>
                  <a:fillRect l="-928" r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7870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1337</Words>
  <Application>Microsoft Office PowerPoint</Application>
  <PresentationFormat>Grand écran</PresentationFormat>
  <Paragraphs>152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Algerian</vt:lpstr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Exemple:</vt:lpstr>
      <vt:lpstr>Présentation PowerPoint</vt:lpstr>
      <vt:lpstr>2.lois de probabilités Continues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pc</cp:lastModifiedBy>
  <cp:revision>21</cp:revision>
  <dcterms:created xsi:type="dcterms:W3CDTF">2023-12-11T10:40:47Z</dcterms:created>
  <dcterms:modified xsi:type="dcterms:W3CDTF">2025-04-15T09:55:23Z</dcterms:modified>
</cp:coreProperties>
</file>