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 id="270" r:id="rId14"/>
    <p:sldId id="267"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16" r:id="rId48"/>
    <p:sldId id="315"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7" r:id="rId63"/>
    <p:sldId id="318" r:id="rId64"/>
    <p:sldId id="319" r:id="rId65"/>
    <p:sldId id="320" r:id="rId6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A6C46-44AC-4E02-A10C-C490B7A4F5F6}" type="datetimeFigureOut">
              <a:rPr lang="fr-FR" smtClean="0"/>
              <a:pPr/>
              <a:t>13/04/2025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B3589-8E1C-45F4-A898-0EDDFBBF675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3DB3589-8E1C-45F4-A898-0EDDFBBF6757}" type="slidenum">
              <a:rPr lang="fr-FR" smtClean="0"/>
              <a:pPr/>
              <a:t>22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A6DF681-087C-4D27-B6AB-57D14FC5D384}" type="datetimeFigureOut">
              <a:rPr lang="fr-FR" smtClean="0"/>
              <a:pPr/>
              <a:t>13/04/2025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BD9C24-1D83-4FA1-9411-4B399E3923C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A6DF681-087C-4D27-B6AB-57D14FC5D384}" type="datetimeFigureOut">
              <a:rPr lang="fr-FR" smtClean="0"/>
              <a:pPr/>
              <a:t>13/04/2025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BD9C24-1D83-4FA1-9411-4B399E3923C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A6DF681-087C-4D27-B6AB-57D14FC5D384}" type="datetimeFigureOut">
              <a:rPr lang="fr-FR" smtClean="0"/>
              <a:pPr/>
              <a:t>13/04/2025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BD9C24-1D83-4FA1-9411-4B399E3923C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A6DF681-087C-4D27-B6AB-57D14FC5D384}" type="datetimeFigureOut">
              <a:rPr lang="fr-FR" smtClean="0"/>
              <a:pPr/>
              <a:t>13/04/2025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BD9C24-1D83-4FA1-9411-4B399E3923C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A6DF681-087C-4D27-B6AB-57D14FC5D384}" type="datetimeFigureOut">
              <a:rPr lang="fr-FR" smtClean="0"/>
              <a:pPr/>
              <a:t>13/04/2025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BD9C24-1D83-4FA1-9411-4B399E3923C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A6DF681-087C-4D27-B6AB-57D14FC5D384}" type="datetimeFigureOut">
              <a:rPr lang="fr-FR" smtClean="0"/>
              <a:pPr/>
              <a:t>13/04/2025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BD9C24-1D83-4FA1-9411-4B399E3923C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A6DF681-087C-4D27-B6AB-57D14FC5D384}" type="datetimeFigureOut">
              <a:rPr lang="fr-FR" smtClean="0"/>
              <a:pPr/>
              <a:t>13/04/2025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BD9C24-1D83-4FA1-9411-4B399E3923C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A6DF681-087C-4D27-B6AB-57D14FC5D384}" type="datetimeFigureOut">
              <a:rPr lang="fr-FR" smtClean="0"/>
              <a:pPr/>
              <a:t>13/04/2025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BD9C24-1D83-4FA1-9411-4B399E3923C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A6DF681-087C-4D27-B6AB-57D14FC5D384}" type="datetimeFigureOut">
              <a:rPr lang="fr-FR" smtClean="0"/>
              <a:pPr/>
              <a:t>13/04/2025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BD9C24-1D83-4FA1-9411-4B399E3923C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A6DF681-087C-4D27-B6AB-57D14FC5D384}" type="datetimeFigureOut">
              <a:rPr lang="fr-FR" smtClean="0"/>
              <a:pPr/>
              <a:t>13/04/2025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BD9C24-1D83-4FA1-9411-4B399E3923C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A6DF681-087C-4D27-B6AB-57D14FC5D384}" type="datetimeFigureOut">
              <a:rPr lang="fr-FR" smtClean="0"/>
              <a:pPr/>
              <a:t>13/04/2025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BD9C24-1D83-4FA1-9411-4B399E3923C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DF681-087C-4D27-B6AB-57D14FC5D384}" type="datetimeFigureOut">
              <a:rPr lang="fr-FR" smtClean="0"/>
              <a:pPr/>
              <a:t>13/04/2025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D9C24-1D83-4FA1-9411-4B399E3923C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fr.wikipedia.org/wiki/Dicotyl%C3%A9done"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fr.wikipedia.org/wiki/Inflorescenc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fr.wikipedia.org/wiki/Arbre_phylog%C3%A9n%C3%A9tiqu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ln w="1905"/>
                <a:solidFill>
                  <a:srgbClr val="7030A0"/>
                </a:solidFill>
                <a:effectLst>
                  <a:innerShdw blurRad="69850" dist="43180" dir="5400000">
                    <a:srgbClr val="000000">
                      <a:alpha val="65000"/>
                    </a:srgbClr>
                  </a:innerShdw>
                </a:effectLst>
              </a:rPr>
              <a:t>CHAPITRE III :</a:t>
            </a:r>
            <a:endParaRPr lang="fr-FR" b="1" dirty="0">
              <a:ln w="1905"/>
              <a:solidFill>
                <a:srgbClr val="7030A0"/>
              </a:solidFill>
              <a:effectLst>
                <a:innerShdw blurRad="69850" dist="43180" dir="5400000">
                  <a:srgbClr val="000000">
                    <a:alpha val="65000"/>
                  </a:srgbClr>
                </a:innerShdw>
              </a:effectLst>
            </a:endParaRPr>
          </a:p>
        </p:txBody>
      </p:sp>
      <p:sp>
        <p:nvSpPr>
          <p:cNvPr id="3" name="Sous-titre 2"/>
          <p:cNvSpPr>
            <a:spLocks noGrp="1"/>
          </p:cNvSpPr>
          <p:nvPr>
            <p:ph type="subTitle" idx="1"/>
          </p:nvPr>
        </p:nvSpPr>
        <p:spPr>
          <a:xfrm>
            <a:off x="928662" y="3571876"/>
            <a:ext cx="7272366" cy="1752600"/>
          </a:xfrm>
        </p:spPr>
        <p:txBody>
          <a:bodyPr>
            <a:normAutofit/>
          </a:bodyPr>
          <a:lstStyle/>
          <a:p>
            <a:r>
              <a:rPr lang="fr-FR" sz="4400" b="1" dirty="0">
                <a:ln w="1905"/>
                <a:solidFill>
                  <a:srgbClr val="7030A0"/>
                </a:solidFill>
                <a:effectLst>
                  <a:innerShdw blurRad="69850" dist="43180" dir="5400000">
                    <a:srgbClr val="000000">
                      <a:alpha val="65000"/>
                    </a:srgbClr>
                  </a:innerShdw>
                </a:effectLst>
                <a:latin typeface="+mj-lt"/>
                <a:ea typeface="+mj-ea"/>
                <a:cs typeface="+mj-cs"/>
              </a:rPr>
              <a:t>REPONSES DE LA PLANTE AUX</a:t>
            </a:r>
          </a:p>
          <a:p>
            <a:r>
              <a:rPr lang="fr-FR" sz="4400" b="1" dirty="0">
                <a:ln w="1905"/>
                <a:solidFill>
                  <a:srgbClr val="7030A0"/>
                </a:solidFill>
                <a:effectLst>
                  <a:innerShdw blurRad="69850" dist="43180" dir="5400000">
                    <a:srgbClr val="000000">
                      <a:alpha val="65000"/>
                    </a:srgbClr>
                  </a:innerShdw>
                </a:effectLst>
                <a:latin typeface="+mj-lt"/>
                <a:ea typeface="+mj-ea"/>
                <a:cs typeface="+mj-cs"/>
              </a:rPr>
              <a:t> FACTEURS DU MILIEU</a:t>
            </a:r>
          </a:p>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357166"/>
            <a:ext cx="8229600" cy="6143668"/>
          </a:xfrm>
        </p:spPr>
        <p:style>
          <a:lnRef idx="2">
            <a:schemeClr val="dk1"/>
          </a:lnRef>
          <a:fillRef idx="1">
            <a:schemeClr val="lt1"/>
          </a:fillRef>
          <a:effectRef idx="0">
            <a:schemeClr val="dk1"/>
          </a:effectRef>
          <a:fontRef idx="minor">
            <a:schemeClr val="dk1"/>
          </a:fontRef>
        </p:style>
        <p:txBody>
          <a:bodyPr>
            <a:noAutofit/>
          </a:bodyPr>
          <a:lstStyle/>
          <a:p>
            <a:pPr algn="just"/>
            <a:r>
              <a:rPr lang="fr-FR" sz="2400" dirty="0" smtClean="0">
                <a:latin typeface="Times New Roman" pitchFamily="18" charset="0"/>
                <a:cs typeface="Times New Roman" pitchFamily="18" charset="0"/>
              </a:rPr>
              <a:t>La réponse des plantes aux variations thermiques dépend des caractéristiques du stress et de la plante. La caractérisation d'un stress est faite selon son intensité, sa durée, le nombre d'exposition ainsi que selon son association à d'autres stress. </a:t>
            </a:r>
          </a:p>
          <a:p>
            <a:pPr algn="just">
              <a:buNone/>
            </a:pPr>
            <a:endParaRPr lang="fr-FR" sz="2400" dirty="0" smtClean="0">
              <a:latin typeface="Times New Roman" pitchFamily="18" charset="0"/>
              <a:cs typeface="Times New Roman" pitchFamily="18" charset="0"/>
            </a:endParaRPr>
          </a:p>
          <a:p>
            <a:pPr algn="just"/>
            <a:r>
              <a:rPr lang="fr-FR" sz="2400" dirty="0" smtClean="0">
                <a:latin typeface="Times New Roman" pitchFamily="18" charset="0"/>
                <a:cs typeface="Times New Roman" pitchFamily="18" charset="0"/>
              </a:rPr>
              <a:t>Pour la plupart des espèces la tolérance à la température se situe dans un intervalle compris entre (-10 et +50°C), il existe des espèces de l'extrême (désert, zones polaires, sources hydrothermales), certaines formes peuvent supporter des températures &lt;-180°C (spores de </a:t>
            </a:r>
            <a:r>
              <a:rPr lang="fr-FR" sz="2400" dirty="0" err="1" smtClean="0">
                <a:latin typeface="Times New Roman" pitchFamily="18" charset="0"/>
                <a:cs typeface="Times New Roman" pitchFamily="18" charset="0"/>
              </a:rPr>
              <a:t>cryptogammes</a:t>
            </a:r>
            <a:r>
              <a:rPr lang="fr-FR" sz="2400" dirty="0" smtClean="0">
                <a:latin typeface="Times New Roman" pitchFamily="18" charset="0"/>
                <a:cs typeface="Times New Roman" pitchFamily="18" charset="0"/>
              </a:rPr>
              <a:t>), les graines dont la teneur en eau est &lt; 5% représentent des formes végétales qui sont capables de supporter les plus faibles températures</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40000"/>
              <a:lumOff val="60000"/>
            </a:schemeClr>
          </a:solidFill>
        </p:spPr>
        <p:txBody>
          <a:bodyPr>
            <a:normAutofit/>
          </a:bodyPr>
          <a:lstStyle/>
          <a:p>
            <a:r>
              <a:rPr lang="fr-FR" sz="3600" b="1" dirty="0" smtClean="0">
                <a:latin typeface="Times New Roman" pitchFamily="18" charset="0"/>
                <a:cs typeface="Times New Roman" pitchFamily="18" charset="0"/>
              </a:rPr>
              <a:t>Effet sur la respiration </a:t>
            </a:r>
            <a:endParaRPr lang="fr-FR" sz="36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600201"/>
            <a:ext cx="8229600" cy="2543180"/>
          </a:xfrm>
        </p:spPr>
        <p:style>
          <a:lnRef idx="2">
            <a:schemeClr val="accent4"/>
          </a:lnRef>
          <a:fillRef idx="1">
            <a:schemeClr val="lt1"/>
          </a:fillRef>
          <a:effectRef idx="0">
            <a:schemeClr val="accent4"/>
          </a:effectRef>
          <a:fontRef idx="minor">
            <a:schemeClr val="dk1"/>
          </a:fontRef>
        </p:style>
        <p:txBody>
          <a:bodyPr>
            <a:normAutofit/>
          </a:bodyPr>
          <a:lstStyle/>
          <a:p>
            <a:pPr algn="just"/>
            <a:r>
              <a:rPr lang="fr-FR" sz="2800" dirty="0" smtClean="0">
                <a:latin typeface="Times New Roman" pitchFamily="18" charset="0"/>
                <a:cs typeface="Times New Roman" pitchFamily="18" charset="0"/>
              </a:rPr>
              <a:t>Entre </a:t>
            </a:r>
            <a:r>
              <a:rPr lang="fr-FR" sz="2800" dirty="0">
                <a:latin typeface="Times New Roman" pitchFamily="18" charset="0"/>
                <a:cs typeface="Times New Roman" pitchFamily="18" charset="0"/>
              </a:rPr>
              <a:t>0-20C° l’abaissement de la température provoque une </a:t>
            </a:r>
            <a:r>
              <a:rPr lang="fr-FR" sz="2800" dirty="0" smtClean="0">
                <a:latin typeface="Times New Roman" pitchFamily="18" charset="0"/>
                <a:cs typeface="Times New Roman" pitchFamily="18" charset="0"/>
              </a:rPr>
              <a:t>diminution régulière </a:t>
            </a:r>
            <a:r>
              <a:rPr lang="fr-FR" sz="2800" dirty="0">
                <a:latin typeface="Times New Roman" pitchFamily="18" charset="0"/>
                <a:cs typeface="Times New Roman" pitchFamily="18" charset="0"/>
              </a:rPr>
              <a:t>de l’intensité </a:t>
            </a:r>
            <a:r>
              <a:rPr lang="fr-FR" sz="2800" dirty="0" smtClean="0">
                <a:latin typeface="Times New Roman" pitchFamily="18" charset="0"/>
                <a:cs typeface="Times New Roman" pitchFamily="18" charset="0"/>
              </a:rPr>
              <a:t>respiratoire, </a:t>
            </a:r>
            <a:r>
              <a:rPr lang="fr-FR" sz="2800" dirty="0">
                <a:latin typeface="Times New Roman" pitchFamily="18" charset="0"/>
                <a:cs typeface="Times New Roman" pitchFamily="18" charset="0"/>
              </a:rPr>
              <a:t>alors que l'augmentation se traduit par </a:t>
            </a:r>
            <a:r>
              <a:rPr lang="fr-FR" sz="2800" dirty="0" smtClean="0">
                <a:latin typeface="Times New Roman" pitchFamily="18" charset="0"/>
                <a:cs typeface="Times New Roman" pitchFamily="18" charset="0"/>
              </a:rPr>
              <a:t>une consommation </a:t>
            </a:r>
            <a:r>
              <a:rPr lang="fr-FR" sz="2800" dirty="0">
                <a:latin typeface="Times New Roman" pitchFamily="18" charset="0"/>
                <a:cs typeface="Times New Roman" pitchFamily="18" charset="0"/>
              </a:rPr>
              <a:t>accrue de réserve et une réduction de l’accumulation de matière sèche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5918" y="357166"/>
            <a:ext cx="5072098" cy="868346"/>
          </a:xfrm>
          <a:solidFill>
            <a:schemeClr val="accent2">
              <a:lumMod val="40000"/>
              <a:lumOff val="60000"/>
            </a:schemeClr>
          </a:solidFill>
        </p:spPr>
        <p:txBody>
          <a:bodyPr>
            <a:normAutofit/>
          </a:bodyPr>
          <a:lstStyle/>
          <a:p>
            <a:r>
              <a:rPr lang="fr-FR" sz="3200" b="1" dirty="0" smtClean="0">
                <a:latin typeface="Times New Roman" pitchFamily="18" charset="0"/>
                <a:cs typeface="Times New Roman" pitchFamily="18" charset="0"/>
              </a:rPr>
              <a:t>Effet sur la transpiration </a:t>
            </a:r>
            <a:endParaRPr lang="fr-FR" sz="32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428596" y="1500174"/>
            <a:ext cx="8229600" cy="4983179"/>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just"/>
            <a:r>
              <a:rPr lang="fr-FR" dirty="0" smtClean="0"/>
              <a:t>La </a:t>
            </a:r>
            <a:r>
              <a:rPr lang="fr-FR" dirty="0"/>
              <a:t>température agit sur </a:t>
            </a:r>
            <a:r>
              <a:rPr lang="fr-FR" dirty="0">
                <a:solidFill>
                  <a:srgbClr val="FF0000"/>
                </a:solidFill>
              </a:rPr>
              <a:t>l’évaporation</a:t>
            </a:r>
            <a:r>
              <a:rPr lang="fr-FR" dirty="0"/>
              <a:t> de l’eau cellulaire. </a:t>
            </a:r>
            <a:r>
              <a:rPr lang="fr-FR" dirty="0" smtClean="0"/>
              <a:t>Son augmentation </a:t>
            </a:r>
            <a:r>
              <a:rPr lang="fr-FR" dirty="0"/>
              <a:t>entraîne l’ouverture des stomates et donc une augmentation de </a:t>
            </a:r>
            <a:r>
              <a:rPr lang="fr-FR" dirty="0" smtClean="0"/>
              <a:t>la transpiration</a:t>
            </a:r>
            <a:r>
              <a:rPr lang="fr-FR" dirty="0"/>
              <a:t>. Elle conduit alors à la fanaison ou le flétrissement temporaire des plantes</a:t>
            </a:r>
            <a:r>
              <a:rPr lang="fr-FR" dirty="0" smtClean="0"/>
              <a:t>.</a:t>
            </a:r>
          </a:p>
          <a:p>
            <a:pPr algn="just"/>
            <a:r>
              <a:rPr lang="fr-FR" dirty="0"/>
              <a:t>Au-delà de 30 </a:t>
            </a:r>
            <a:r>
              <a:rPr lang="fr-FR" dirty="0" smtClean="0"/>
              <a:t>°C</a:t>
            </a:r>
            <a:r>
              <a:rPr lang="fr-FR" dirty="0"/>
              <a:t>, les </a:t>
            </a:r>
            <a:r>
              <a:rPr lang="fr-FR" b="1" dirty="0">
                <a:solidFill>
                  <a:srgbClr val="FF0000"/>
                </a:solidFill>
              </a:rPr>
              <a:t>stomates</a:t>
            </a:r>
            <a:r>
              <a:rPr lang="fr-FR" dirty="0"/>
              <a:t> </a:t>
            </a:r>
            <a:r>
              <a:rPr lang="fr-FR" u="sng" dirty="0"/>
              <a:t>se ferment</a:t>
            </a:r>
            <a:r>
              <a:rPr lang="fr-FR" dirty="0"/>
              <a:t>, la </a:t>
            </a:r>
            <a:r>
              <a:rPr lang="fr-FR" b="1" dirty="0">
                <a:solidFill>
                  <a:srgbClr val="FF0000"/>
                </a:solidFill>
              </a:rPr>
              <a:t>photosynthèse</a:t>
            </a:r>
            <a:r>
              <a:rPr lang="fr-FR" dirty="0"/>
              <a:t> baisse. Dès 45 </a:t>
            </a:r>
            <a:r>
              <a:rPr lang="fr-FR" dirty="0" smtClean="0"/>
              <a:t>°C</a:t>
            </a:r>
            <a:r>
              <a:rPr lang="fr-FR" dirty="0"/>
              <a:t>, elle est totalement inhibée</a:t>
            </a:r>
            <a:r>
              <a:rPr lang="fr-FR" dirty="0" smtClean="0"/>
              <a:t>. la réduction de la transpiration par la fermeture de stomate est  </a:t>
            </a:r>
            <a:r>
              <a:rPr lang="fr-FR" dirty="0"/>
              <a:t>p</a:t>
            </a:r>
            <a:r>
              <a:rPr lang="fr-FR" dirty="0" smtClean="0"/>
              <a:t>armi les mécanismes biochimiques de tolérance à la chaleur, </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fr-FR" sz="2800" dirty="0" smtClean="0">
                <a:latin typeface="Times New Roman" pitchFamily="18" charset="0"/>
                <a:cs typeface="Times New Roman" pitchFamily="18" charset="0"/>
              </a:rPr>
              <a:t>Pr contre ; Le </a:t>
            </a:r>
            <a:r>
              <a:rPr lang="fr-FR" sz="2800" dirty="0" smtClean="0">
                <a:solidFill>
                  <a:srgbClr val="FF0000"/>
                </a:solidFill>
                <a:latin typeface="Times New Roman" pitchFamily="18" charset="0"/>
                <a:cs typeface="Times New Roman" pitchFamily="18" charset="0"/>
              </a:rPr>
              <a:t>froid</a:t>
            </a:r>
            <a:r>
              <a:rPr lang="fr-FR" sz="2800" dirty="0" smtClean="0">
                <a:latin typeface="Times New Roman" pitchFamily="18" charset="0"/>
                <a:cs typeface="Times New Roman" pitchFamily="18" charset="0"/>
              </a:rPr>
              <a:t> créée des cristaux de glace dans les cellules ce qui entraine leur mort, généralement entre −5 °C et −15 °C. De plus, lorsque le sol est gelé, l'eau n'est plus disponible et cela amène un stress hydrique. </a:t>
            </a:r>
          </a:p>
          <a:p>
            <a:pPr algn="just"/>
            <a:r>
              <a:rPr lang="fr-FR" sz="2800" dirty="0" smtClean="0">
                <a:latin typeface="Times New Roman" pitchFamily="18" charset="0"/>
                <a:cs typeface="Times New Roman" pitchFamily="18" charset="0"/>
              </a:rPr>
              <a:t>L'acclimatation au froid se fait par </a:t>
            </a:r>
            <a:r>
              <a:rPr lang="fr-FR" sz="2800" b="1" dirty="0" smtClean="0">
                <a:latin typeface="Times New Roman" pitchFamily="18" charset="0"/>
                <a:cs typeface="Times New Roman" pitchFamily="18" charset="0"/>
              </a:rPr>
              <a:t>l'endurcissement des feuilles</a:t>
            </a:r>
            <a:r>
              <a:rPr lang="fr-FR" sz="2800" dirty="0" smtClean="0">
                <a:latin typeface="Times New Roman" pitchFamily="18" charset="0"/>
                <a:cs typeface="Times New Roman" pitchFamily="18" charset="0"/>
              </a:rPr>
              <a:t>, et par </a:t>
            </a:r>
            <a:r>
              <a:rPr lang="fr-FR" sz="2800" b="1" dirty="0" smtClean="0">
                <a:latin typeface="Times New Roman" pitchFamily="18" charset="0"/>
                <a:cs typeface="Times New Roman" pitchFamily="18" charset="0"/>
              </a:rPr>
              <a:t>l'augmentation de la concentration </a:t>
            </a:r>
            <a:r>
              <a:rPr lang="fr-FR" sz="2800" dirty="0" smtClean="0">
                <a:latin typeface="Times New Roman" pitchFamily="18" charset="0"/>
                <a:cs typeface="Times New Roman" pitchFamily="18" charset="0"/>
              </a:rPr>
              <a:t>en molécules protectrices, appelées </a:t>
            </a:r>
            <a:r>
              <a:rPr lang="fr-FR" sz="2800" dirty="0" err="1" smtClean="0">
                <a:solidFill>
                  <a:srgbClr val="FF0000"/>
                </a:solidFill>
                <a:latin typeface="Times New Roman" pitchFamily="18" charset="0"/>
                <a:cs typeface="Times New Roman" pitchFamily="18" charset="0"/>
              </a:rPr>
              <a:t>cryoprotecteurs</a:t>
            </a:r>
            <a:r>
              <a:rPr lang="fr-FR" sz="2800" dirty="0" smtClean="0">
                <a:solidFill>
                  <a:srgbClr val="FF0000"/>
                </a:solidFill>
                <a:latin typeface="Times New Roman" pitchFamily="18" charset="0"/>
                <a:cs typeface="Times New Roman" pitchFamily="18" charset="0"/>
              </a:rPr>
              <a:t>.</a:t>
            </a:r>
            <a:endParaRPr lang="fr-FR"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114800" cy="725470"/>
          </a:xfrm>
          <a:solidFill>
            <a:schemeClr val="accent4">
              <a:lumMod val="60000"/>
              <a:lumOff val="40000"/>
            </a:schemeClr>
          </a:solidFill>
        </p:spPr>
        <p:txBody>
          <a:bodyPr>
            <a:normAutofit fontScale="90000"/>
          </a:bodyPr>
          <a:lstStyle/>
          <a:p>
            <a:pPr algn="l"/>
            <a:r>
              <a:rPr lang="fr-FR" sz="2800" b="1" dirty="0">
                <a:latin typeface="Times New Roman" pitchFamily="18" charset="0"/>
                <a:cs typeface="Times New Roman" pitchFamily="18" charset="0"/>
              </a:rPr>
              <a:t>Effets sur la photosynthèse</a:t>
            </a:r>
            <a:r>
              <a:rPr lang="fr-FR" sz="2800" dirty="0">
                <a:latin typeface="Times New Roman" pitchFamily="18" charset="0"/>
                <a:cs typeface="Times New Roman" pitchFamily="18" charset="0"/>
              </a:rPr>
              <a:t> </a:t>
            </a:r>
            <a:endParaRPr lang="fr-FR" dirty="0"/>
          </a:p>
        </p:txBody>
      </p:sp>
      <p:sp>
        <p:nvSpPr>
          <p:cNvPr id="3" name="Espace réservé du contenu 2"/>
          <p:cNvSpPr>
            <a:spLocks noGrp="1"/>
          </p:cNvSpPr>
          <p:nvPr>
            <p:ph idx="1"/>
          </p:nvPr>
        </p:nvSpPr>
        <p:spPr>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r>
              <a:rPr lang="fr-FR" dirty="0"/>
              <a:t>l’assimilation photosynthétique du CO2 chez la plante </a:t>
            </a:r>
            <a:r>
              <a:rPr lang="fr-FR" dirty="0" smtClean="0"/>
              <a:t>supérieure s’annule </a:t>
            </a:r>
            <a:r>
              <a:rPr lang="fr-FR" dirty="0"/>
              <a:t>généralement lorsque la température atteint 45-50°C. Comme pour toutes les </a:t>
            </a:r>
            <a:r>
              <a:rPr lang="fr-FR" dirty="0" smtClean="0"/>
              <a:t>activités métaboliques</a:t>
            </a:r>
            <a:r>
              <a:rPr lang="fr-FR" dirty="0"/>
              <a:t>, on observe un effet positif de la température jusque vers 30°C en général, </a:t>
            </a:r>
            <a:r>
              <a:rPr lang="fr-FR" dirty="0" smtClean="0"/>
              <a:t>puis une </a:t>
            </a:r>
            <a:r>
              <a:rPr lang="fr-FR" dirty="0"/>
              <a:t>action dépressive avec annulation totale vers 45°C ; l’inhibition est plus marquée que </a:t>
            </a:r>
            <a:r>
              <a:rPr lang="fr-FR" dirty="0" smtClean="0"/>
              <a:t>la température </a:t>
            </a:r>
            <a:r>
              <a:rPr lang="fr-FR" dirty="0"/>
              <a:t>excessive est appliquée plus longtemps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14290"/>
            <a:ext cx="8229600" cy="500066"/>
          </a:xfrm>
          <a:solidFill>
            <a:schemeClr val="accent4">
              <a:lumMod val="60000"/>
              <a:lumOff val="40000"/>
            </a:schemeClr>
          </a:solidFill>
        </p:spPr>
        <p:txBody>
          <a:bodyPr>
            <a:normAutofit fontScale="90000"/>
          </a:bodyPr>
          <a:lstStyle/>
          <a:p>
            <a:pPr algn="l"/>
            <a:r>
              <a:rPr lang="fr-FR" sz="3600" dirty="0" smtClean="0">
                <a:latin typeface="Times New Roman" pitchFamily="18" charset="0"/>
                <a:cs typeface="Times New Roman" pitchFamily="18" charset="0"/>
              </a:rPr>
              <a:t>Effets sur les biomembranes lipoprotéiques </a:t>
            </a: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500034" y="1000108"/>
            <a:ext cx="8229600" cy="4525963"/>
          </a:xfr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just"/>
            <a:r>
              <a:rPr lang="fr-FR" dirty="0" smtClean="0"/>
              <a:t>toute </a:t>
            </a:r>
            <a:r>
              <a:rPr lang="fr-FR" dirty="0"/>
              <a:t>élévation de températures au-delà d’une certaine </a:t>
            </a:r>
            <a:r>
              <a:rPr lang="fr-FR" dirty="0" smtClean="0"/>
              <a:t>valeur provoque </a:t>
            </a:r>
            <a:r>
              <a:rPr lang="fr-FR" dirty="0"/>
              <a:t>soit la déstabilisation et la </a:t>
            </a:r>
            <a:r>
              <a:rPr lang="fr-FR" dirty="0" smtClean="0"/>
              <a:t>déformation (dénaturation</a:t>
            </a:r>
            <a:r>
              <a:rPr lang="fr-FR" dirty="0"/>
              <a:t>) des grosses molécules </a:t>
            </a:r>
            <a:r>
              <a:rPr lang="fr-FR" dirty="0" smtClean="0"/>
              <a:t>fragiles que </a:t>
            </a:r>
            <a:r>
              <a:rPr lang="fr-FR" dirty="0"/>
              <a:t>sont les </a:t>
            </a:r>
            <a:r>
              <a:rPr lang="fr-FR" dirty="0" smtClean="0"/>
              <a:t>protéines-enzymes</a:t>
            </a:r>
            <a:r>
              <a:rPr lang="fr-FR" dirty="0"/>
              <a:t>, soit même aussi la fonte des lipides membranaires qui conduit </a:t>
            </a:r>
            <a:r>
              <a:rPr lang="fr-FR" dirty="0" smtClean="0"/>
              <a:t>à la </a:t>
            </a:r>
            <a:r>
              <a:rPr lang="fr-FR" dirty="0"/>
              <a:t>rupture des membranes et à, la perte </a:t>
            </a:r>
            <a:r>
              <a:rPr lang="fr-FR" dirty="0" smtClean="0"/>
              <a:t>du contenu </a:t>
            </a:r>
            <a:r>
              <a:rPr lang="fr-FR" dirty="0"/>
              <a:t>cellulaire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290"/>
            <a:ext cx="8258204" cy="928710"/>
          </a:xfr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a:normAutofit/>
          </a:bodyPr>
          <a:lstStyle/>
          <a:p>
            <a:pPr algn="l"/>
            <a:r>
              <a:rPr lang="fr-FR" sz="3600" b="1" dirty="0">
                <a:latin typeface="Times New Roman" pitchFamily="18" charset="0"/>
                <a:cs typeface="Times New Roman" pitchFamily="18" charset="0"/>
              </a:rPr>
              <a:t>Réponse à la disponibilité en ressources</a:t>
            </a:r>
            <a:endParaRPr lang="fr-FR" sz="3600" dirty="0">
              <a:latin typeface="Times New Roman" pitchFamily="18" charset="0"/>
              <a:cs typeface="Times New Roman" pitchFamily="18" charset="0"/>
            </a:endParaRPr>
          </a:p>
        </p:txBody>
      </p:sp>
      <p:pic>
        <p:nvPicPr>
          <p:cNvPr id="4" name="Espace réservé du contenu 3" descr="Besoins des plantes - Parlons sciences"/>
          <p:cNvPicPr>
            <a:picLocks noGrp="1"/>
          </p:cNvPicPr>
          <p:nvPr>
            <p:ph idx="1"/>
          </p:nvPr>
        </p:nvPicPr>
        <p:blipFill>
          <a:blip r:embed="rId2"/>
          <a:srcRect/>
          <a:stretch>
            <a:fillRect/>
          </a:stretch>
        </p:blipFill>
        <p:spPr bwMode="auto">
          <a:xfrm>
            <a:off x="857224" y="2714620"/>
            <a:ext cx="7012381" cy="3429024"/>
          </a:xfrm>
          <a:prstGeom prst="rect">
            <a:avLst/>
          </a:prstGeom>
          <a:noFill/>
          <a:ln w="9525">
            <a:noFill/>
            <a:miter lim="800000"/>
            <a:headEnd/>
            <a:tailEnd/>
          </a:ln>
        </p:spPr>
      </p:pic>
      <p:sp>
        <p:nvSpPr>
          <p:cNvPr id="5" name="Rectangle 4"/>
          <p:cNvSpPr/>
          <p:nvPr/>
        </p:nvSpPr>
        <p:spPr>
          <a:xfrm>
            <a:off x="428596" y="1428736"/>
            <a:ext cx="8215370" cy="1200329"/>
          </a:xfrm>
          <a:prstGeom prst="rect">
            <a:avLst/>
          </a:prstGeom>
          <a:solidFill>
            <a:schemeClr val="accent2">
              <a:lumMod val="20000"/>
              <a:lumOff val="80000"/>
            </a:schemeClr>
          </a:solidFill>
        </p:spPr>
        <p:txBody>
          <a:bodyPr wrap="square">
            <a:spAutoFit/>
          </a:bodyPr>
          <a:lstStyle/>
          <a:p>
            <a:r>
              <a:rPr lang="fr-FR" sz="2400" dirty="0">
                <a:latin typeface="Times New Roman" pitchFamily="18" charset="0"/>
                <a:cs typeface="Times New Roman" pitchFamily="18" charset="0"/>
              </a:rPr>
              <a:t>Les plantes ont toujours besoin de différentes ressources pour se nourrit et pousser </a:t>
            </a:r>
            <a:r>
              <a:rPr lang="fr-FR" sz="2400" dirty="0" smtClean="0">
                <a:latin typeface="Times New Roman" pitchFamily="18" charset="0"/>
                <a:cs typeface="Times New Roman" pitchFamily="18" charset="0"/>
              </a:rPr>
              <a:t>normalement en </a:t>
            </a:r>
            <a:r>
              <a:rPr lang="fr-FR" sz="2400" dirty="0">
                <a:latin typeface="Times New Roman" pitchFamily="18" charset="0"/>
                <a:cs typeface="Times New Roman" pitchFamily="18" charset="0"/>
              </a:rPr>
              <a:t>remplissant leurs fonctions </a:t>
            </a:r>
            <a:r>
              <a:rPr lang="fr-FR" sz="2400" dirty="0" smtClean="0">
                <a:latin typeface="Times New Roman" pitchFamily="18" charset="0"/>
                <a:cs typeface="Times New Roman" pitchFamily="18" charset="0"/>
              </a:rPr>
              <a:t>vitales:</a:t>
            </a:r>
            <a:endParaRPr lang="fr-FR" sz="2400" dirty="0">
              <a:latin typeface="Times New Roman" pitchFamily="18" charset="0"/>
              <a:cs typeface="Times New Roman" pitchFamily="18" charset="0"/>
            </a:endParaRPr>
          </a:p>
        </p:txBody>
      </p:sp>
      <p:sp>
        <p:nvSpPr>
          <p:cNvPr id="6" name="Rectangle 5"/>
          <p:cNvSpPr/>
          <p:nvPr/>
        </p:nvSpPr>
        <p:spPr>
          <a:xfrm>
            <a:off x="4071934" y="5929330"/>
            <a:ext cx="4674678" cy="461665"/>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none">
            <a:spAutoFit/>
          </a:bodyPr>
          <a:lstStyle/>
          <a:p>
            <a:r>
              <a:rPr lang="fr-FR" sz="2400" dirty="0">
                <a:latin typeface="Times New Roman" pitchFamily="18" charset="0"/>
                <a:cs typeface="Times New Roman" pitchFamily="18" charset="0"/>
              </a:rPr>
              <a:t>l’azote, le phosphore et le potassium</a:t>
            </a:r>
          </a:p>
        </p:txBody>
      </p:sp>
      <p:sp>
        <p:nvSpPr>
          <p:cNvPr id="7" name="Flèche vers le bas 6"/>
          <p:cNvSpPr/>
          <p:nvPr/>
        </p:nvSpPr>
        <p:spPr>
          <a:xfrm>
            <a:off x="6215074" y="5715016"/>
            <a:ext cx="484632" cy="21431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pPr algn="just"/>
            <a:r>
              <a:rPr lang="fr-FR" dirty="0" smtClean="0"/>
              <a:t>-</a:t>
            </a:r>
            <a:r>
              <a:rPr lang="fr-FR" u="sng" dirty="0" smtClean="0">
                <a:solidFill>
                  <a:srgbClr val="FF0000"/>
                </a:solidFill>
              </a:rPr>
              <a:t>L'air</a:t>
            </a:r>
            <a:r>
              <a:rPr lang="fr-FR" dirty="0" smtClean="0"/>
              <a:t> </a:t>
            </a:r>
            <a:r>
              <a:rPr lang="fr-FR" dirty="0"/>
              <a:t>fournit à la plante, sous forme de gaz, le carbone nécessaire à la photosynthèse et </a:t>
            </a:r>
            <a:r>
              <a:rPr lang="fr-FR" dirty="0" smtClean="0"/>
              <a:t>à  l'assimilation </a:t>
            </a:r>
            <a:r>
              <a:rPr lang="fr-FR" dirty="0"/>
              <a:t>chlorophyllienne en plus de l'oxygène de l'air, qu'est présent aussi dans le sol </a:t>
            </a:r>
            <a:r>
              <a:rPr lang="fr-FR" dirty="0" smtClean="0"/>
              <a:t>est indispensable </a:t>
            </a:r>
            <a:r>
              <a:rPr lang="fr-FR" dirty="0"/>
              <a:t>à la respiration de la plante qui lui fournit son énergie.</a:t>
            </a:r>
          </a:p>
          <a:p>
            <a:pPr algn="just"/>
            <a:r>
              <a:rPr lang="fr-FR" dirty="0"/>
              <a:t>-</a:t>
            </a:r>
            <a:r>
              <a:rPr lang="fr-FR" dirty="0">
                <a:solidFill>
                  <a:srgbClr val="FF0000"/>
                </a:solidFill>
              </a:rPr>
              <a:t> </a:t>
            </a:r>
            <a:r>
              <a:rPr lang="fr-FR" u="sng" dirty="0">
                <a:solidFill>
                  <a:srgbClr val="FF0000"/>
                </a:solidFill>
              </a:rPr>
              <a:t>L'eau</a:t>
            </a:r>
            <a:r>
              <a:rPr lang="fr-FR" dirty="0"/>
              <a:t>, outre ses rôles multiples, est dissociée en hydrogène et oxygène au cours du processus </a:t>
            </a:r>
            <a:r>
              <a:rPr lang="fr-FR" dirty="0" smtClean="0"/>
              <a:t>de l'assimilation</a:t>
            </a:r>
            <a:r>
              <a:rPr lang="fr-FR" dirty="0"/>
              <a:t>. La plante émet de l'oxygène vers l'atmosphère.</a:t>
            </a:r>
          </a:p>
          <a:p>
            <a:pPr algn="just"/>
            <a:r>
              <a:rPr lang="fr-FR" dirty="0"/>
              <a:t>- </a:t>
            </a:r>
            <a:r>
              <a:rPr lang="fr-FR" u="sng" dirty="0">
                <a:solidFill>
                  <a:srgbClr val="FF0000"/>
                </a:solidFill>
              </a:rPr>
              <a:t>Le sol </a:t>
            </a:r>
            <a:r>
              <a:rPr lang="fr-FR" dirty="0"/>
              <a:t>fournit l'essentiel de l'eau et des éléments nutritifs sous forme d'ions minéraux.</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6715172" cy="642942"/>
          </a:xfrm>
        </p:spPr>
        <p:txBody>
          <a:bodyPr>
            <a:normAutofit/>
          </a:bodyPr>
          <a:lstStyle/>
          <a:p>
            <a:pPr algn="l"/>
            <a:r>
              <a:rPr lang="fr-FR" sz="3600" u="sng" dirty="0" smtClean="0">
                <a:solidFill>
                  <a:srgbClr val="FF0000"/>
                </a:solidFill>
                <a:latin typeface="Times New Roman" pitchFamily="18" charset="0"/>
                <a:cs typeface="Times New Roman" pitchFamily="18" charset="0"/>
              </a:rPr>
              <a:t>L'eau et   stress hydrique</a:t>
            </a:r>
            <a:endParaRPr lang="fr-FR" sz="3600" u="sng"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85720" y="1142984"/>
            <a:ext cx="4929222" cy="2286016"/>
          </a:xfrm>
        </p:spPr>
        <p:style>
          <a:lnRef idx="2">
            <a:schemeClr val="accent2"/>
          </a:lnRef>
          <a:fillRef idx="1">
            <a:schemeClr val="lt1"/>
          </a:fillRef>
          <a:effectRef idx="0">
            <a:schemeClr val="accent2"/>
          </a:effectRef>
          <a:fontRef idx="minor">
            <a:schemeClr val="dk1"/>
          </a:fontRef>
        </p:style>
        <p:txBody>
          <a:bodyPr>
            <a:normAutofit/>
          </a:bodyPr>
          <a:lstStyle/>
          <a:p>
            <a:pPr algn="just"/>
            <a:r>
              <a:rPr lang="fr-FR" sz="2400" dirty="0">
                <a:latin typeface="Times New Roman" pitchFamily="18" charset="0"/>
                <a:cs typeface="Times New Roman" pitchFamily="18" charset="0"/>
              </a:rPr>
              <a:t>L’état de la plante est déterminé essentiellement par le bilan transpiration – </a:t>
            </a:r>
            <a:r>
              <a:rPr lang="fr-FR" sz="2400" dirty="0" smtClean="0">
                <a:latin typeface="Times New Roman" pitchFamily="18" charset="0"/>
                <a:cs typeface="Times New Roman" pitchFamily="18" charset="0"/>
              </a:rPr>
              <a:t>absorption. La morphogenèse </a:t>
            </a:r>
            <a:r>
              <a:rPr lang="fr-FR" sz="2400" dirty="0">
                <a:latin typeface="Times New Roman" pitchFamily="18" charset="0"/>
                <a:cs typeface="Times New Roman" pitchFamily="18" charset="0"/>
              </a:rPr>
              <a:t>répond immédiatement à une dégradation de ce bilan hydrique.</a:t>
            </a:r>
          </a:p>
        </p:txBody>
      </p:sp>
      <p:pic>
        <p:nvPicPr>
          <p:cNvPr id="6" name="Image 5" descr="Les effets du stress hydrique chez les plantes et les moyens de les  atténuer - Futureco Bioscience"/>
          <p:cNvPicPr/>
          <p:nvPr/>
        </p:nvPicPr>
        <p:blipFill>
          <a:blip r:embed="rId2"/>
          <a:srcRect/>
          <a:stretch>
            <a:fillRect/>
          </a:stretch>
        </p:blipFill>
        <p:spPr bwMode="auto">
          <a:xfrm>
            <a:off x="5357818" y="1071546"/>
            <a:ext cx="3380426" cy="2416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428596" y="3786190"/>
            <a:ext cx="8358246"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buFont typeface="Wingdings" pitchFamily="2" charset="2"/>
              <a:buChar char="q"/>
            </a:pPr>
            <a:r>
              <a:rPr lang="fr-FR" sz="2400" dirty="0">
                <a:latin typeface="Times New Roman" pitchFamily="18" charset="0"/>
                <a:cs typeface="Times New Roman" pitchFamily="18" charset="0"/>
              </a:rPr>
              <a:t>Le </a:t>
            </a:r>
            <a:r>
              <a:rPr lang="fr-FR" sz="2400" b="1" dirty="0">
                <a:latin typeface="Times New Roman" pitchFamily="18" charset="0"/>
                <a:cs typeface="Times New Roman" pitchFamily="18" charset="0"/>
              </a:rPr>
              <a:t>stress hydrique</a:t>
            </a:r>
            <a:r>
              <a:rPr lang="fr-FR" sz="2400" dirty="0">
                <a:latin typeface="Times New Roman" pitchFamily="18" charset="0"/>
                <a:cs typeface="Times New Roman" pitchFamily="18" charset="0"/>
              </a:rPr>
              <a:t>, ou </a:t>
            </a:r>
            <a:r>
              <a:rPr lang="fr-FR" sz="2400" b="1" dirty="0">
                <a:latin typeface="Times New Roman" pitchFamily="18" charset="0"/>
                <a:cs typeface="Times New Roman" pitchFamily="18" charset="0"/>
              </a:rPr>
              <a:t>stress osmotique</a:t>
            </a:r>
            <a:r>
              <a:rPr lang="fr-FR" sz="2400" dirty="0">
                <a:latin typeface="Times New Roman" pitchFamily="18" charset="0"/>
                <a:cs typeface="Times New Roman" pitchFamily="18" charset="0"/>
              </a:rPr>
              <a:t>, est le </a:t>
            </a:r>
            <a:r>
              <a:rPr lang="fr-FR" sz="2400" b="1" dirty="0">
                <a:solidFill>
                  <a:srgbClr val="FF0000"/>
                </a:solidFill>
                <a:latin typeface="Times New Roman" pitchFamily="18" charset="0"/>
                <a:cs typeface="Times New Roman" pitchFamily="18" charset="0"/>
              </a:rPr>
              <a:t>stress abiotique</a:t>
            </a:r>
            <a:r>
              <a:rPr lang="fr-FR" sz="2400" dirty="0">
                <a:latin typeface="Times New Roman" pitchFamily="18" charset="0"/>
                <a:cs typeface="Times New Roman" pitchFamily="18" charset="0"/>
              </a:rPr>
              <a:t> (c'est-à-dire lié aux conditions physiques du milieu) subi par une plante placée dans un environnement amenant à ce que la quantité </a:t>
            </a:r>
            <a:r>
              <a:rPr lang="fr-FR" sz="2400" b="1" dirty="0">
                <a:solidFill>
                  <a:srgbClr val="FF0000"/>
                </a:solidFill>
                <a:latin typeface="Times New Roman" pitchFamily="18" charset="0"/>
                <a:cs typeface="Times New Roman" pitchFamily="18" charset="0"/>
              </a:rPr>
              <a:t>d'eau</a:t>
            </a:r>
            <a:r>
              <a:rPr lang="fr-FR" sz="2400" dirty="0">
                <a:latin typeface="Times New Roman" pitchFamily="18" charset="0"/>
                <a:cs typeface="Times New Roman" pitchFamily="18" charset="0"/>
              </a:rPr>
              <a:t> transpirée par la plante soit supérieure à la quantité qu'elle </a:t>
            </a:r>
            <a:r>
              <a:rPr lang="fr-FR" sz="2400" dirty="0" smtClean="0">
                <a:latin typeface="Times New Roman" pitchFamily="18" charset="0"/>
                <a:cs typeface="Times New Roman" pitchFamily="18" charset="0"/>
              </a:rPr>
              <a:t>absorbe. </a:t>
            </a:r>
            <a:r>
              <a:rPr lang="fr-FR" sz="2400" dirty="0">
                <a:latin typeface="Times New Roman" pitchFamily="18" charset="0"/>
                <a:cs typeface="Times New Roman" pitchFamily="18" charset="0"/>
              </a:rPr>
              <a:t>Ce stress se rencontre en période de</a:t>
            </a:r>
            <a:r>
              <a:rPr lang="fr-FR" sz="2400" dirty="0">
                <a:solidFill>
                  <a:srgbClr val="FF0000"/>
                </a:solidFill>
                <a:latin typeface="Times New Roman" pitchFamily="18" charset="0"/>
                <a:cs typeface="Times New Roman" pitchFamily="18" charset="0"/>
              </a:rPr>
              <a:t> sécheresse</a:t>
            </a:r>
            <a:r>
              <a:rPr lang="fr-FR" sz="2400" dirty="0">
                <a:latin typeface="Times New Roman" pitchFamily="18" charset="0"/>
                <a:cs typeface="Times New Roman" pitchFamily="18" charset="0"/>
              </a:rPr>
              <a:t> du sol ou de l'atmosphère, mais aussi lors de l'augmentation de la</a:t>
            </a:r>
            <a:r>
              <a:rPr lang="fr-FR" sz="2400" dirty="0">
                <a:solidFill>
                  <a:srgbClr val="FF0000"/>
                </a:solidFill>
                <a:latin typeface="Times New Roman" pitchFamily="18" charset="0"/>
                <a:cs typeface="Times New Roman" pitchFamily="18" charset="0"/>
              </a:rPr>
              <a:t> salinité </a:t>
            </a:r>
            <a:r>
              <a:rPr lang="fr-FR" sz="2400" dirty="0">
                <a:latin typeface="Times New Roman" pitchFamily="18" charset="0"/>
                <a:cs typeface="Times New Roman" pitchFamily="18" charset="0"/>
              </a:rPr>
              <a:t>du milieu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2971792" cy="296842"/>
          </a:xfrm>
        </p:spPr>
        <p:txBody>
          <a:bodyPr>
            <a:noAutofit/>
          </a:bodyPr>
          <a:lstStyle/>
          <a:p>
            <a:pPr algn="l"/>
            <a:r>
              <a:rPr lang="fr-FR" sz="2800" b="1" dirty="0" smtClean="0">
                <a:solidFill>
                  <a:srgbClr val="7030A0"/>
                </a:solidFill>
                <a:latin typeface="Times New Roman" pitchFamily="18" charset="0"/>
                <a:cs typeface="Times New Roman" pitchFamily="18" charset="0"/>
              </a:rPr>
              <a:t>1-Introduction </a:t>
            </a:r>
            <a:endParaRPr lang="fr-FR" sz="2800" b="1" dirty="0">
              <a:solidFill>
                <a:srgbClr val="7030A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85720" y="928670"/>
            <a:ext cx="8358246" cy="5572164"/>
          </a:xfrm>
        </p:spPr>
        <p:style>
          <a:lnRef idx="2">
            <a:schemeClr val="accent2"/>
          </a:lnRef>
          <a:fillRef idx="1">
            <a:schemeClr val="lt1"/>
          </a:fillRef>
          <a:effectRef idx="0">
            <a:schemeClr val="accent2"/>
          </a:effectRef>
          <a:fontRef idx="minor">
            <a:schemeClr val="dk1"/>
          </a:fontRef>
        </p:style>
        <p:txBody>
          <a:bodyPr>
            <a:normAutofit/>
          </a:bodyPr>
          <a:lstStyle/>
          <a:p>
            <a:pPr algn="just"/>
            <a:r>
              <a:rPr lang="fr-FR" sz="2800" dirty="0">
                <a:latin typeface="Times New Roman" pitchFamily="18" charset="0"/>
                <a:cs typeface="Times New Roman" pitchFamily="18" charset="0"/>
              </a:rPr>
              <a:t>Les êtres vivants sont soumis à </a:t>
            </a:r>
            <a:r>
              <a:rPr lang="fr-FR" sz="2800" dirty="0" smtClean="0">
                <a:latin typeface="Times New Roman" pitchFamily="18" charset="0"/>
                <a:cs typeface="Times New Roman" pitchFamily="18" charset="0"/>
              </a:rPr>
              <a:t>un environnement </a:t>
            </a:r>
            <a:r>
              <a:rPr lang="fr-FR" sz="2800" dirty="0">
                <a:latin typeface="Times New Roman" pitchFamily="18" charset="0"/>
                <a:cs typeface="Times New Roman" pitchFamily="18" charset="0"/>
              </a:rPr>
              <a:t>qui varie dans le temps et dans l'espace. </a:t>
            </a:r>
            <a:r>
              <a:rPr lang="fr-FR" sz="2800" dirty="0" smtClean="0">
                <a:latin typeface="Times New Roman" pitchFamily="18" charset="0"/>
                <a:cs typeface="Times New Roman" pitchFamily="18" charset="0"/>
              </a:rPr>
              <a:t>Un changement environnemental </a:t>
            </a:r>
            <a:r>
              <a:rPr lang="fr-FR" sz="2800" dirty="0">
                <a:latin typeface="Times New Roman" pitchFamily="18" charset="0"/>
                <a:cs typeface="Times New Roman" pitchFamily="18" charset="0"/>
              </a:rPr>
              <a:t>peut affecter le mode de vie et les types d’interactions entre ces </a:t>
            </a:r>
            <a:r>
              <a:rPr lang="fr-FR" sz="2800" dirty="0" smtClean="0">
                <a:latin typeface="Times New Roman" pitchFamily="18" charset="0"/>
                <a:cs typeface="Times New Roman" pitchFamily="18" charset="0"/>
              </a:rPr>
              <a:t>êtres vivants</a:t>
            </a:r>
            <a:r>
              <a:rPr lang="fr-FR" sz="2800" dirty="0">
                <a:latin typeface="Times New Roman" pitchFamily="18" charset="0"/>
                <a:cs typeface="Times New Roman" pitchFamily="18" charset="0"/>
              </a:rPr>
              <a:t>, et pourra être avantageux pour certaines espèces et désavantageux pour </a:t>
            </a:r>
            <a:r>
              <a:rPr lang="fr-FR" sz="2800" dirty="0" smtClean="0">
                <a:latin typeface="Times New Roman" pitchFamily="18" charset="0"/>
                <a:cs typeface="Times New Roman" pitchFamily="18" charset="0"/>
              </a:rPr>
              <a:t>certaines d’autre.</a:t>
            </a:r>
          </a:p>
          <a:p>
            <a:pPr algn="just"/>
            <a:r>
              <a:rPr lang="fr-FR" sz="2800" dirty="0">
                <a:latin typeface="Times New Roman" pitchFamily="18" charset="0"/>
                <a:cs typeface="Times New Roman" pitchFamily="18" charset="0"/>
              </a:rPr>
              <a:t>Il s'agit plus particulièrement des </a:t>
            </a:r>
            <a:r>
              <a:rPr lang="fr-FR" sz="2800" dirty="0">
                <a:solidFill>
                  <a:srgbClr val="FF0000"/>
                </a:solidFill>
                <a:latin typeface="Times New Roman" pitchFamily="18" charset="0"/>
                <a:cs typeface="Times New Roman" pitchFamily="18" charset="0"/>
              </a:rPr>
              <a:t>conditions climatiques et édaphiques</a:t>
            </a:r>
            <a:r>
              <a:rPr lang="fr-FR" sz="2800" dirty="0">
                <a:latin typeface="Times New Roman" pitchFamily="18" charset="0"/>
                <a:cs typeface="Times New Roman" pitchFamily="18" charset="0"/>
              </a:rPr>
              <a:t> qui assureront pour la plante, soit un environnement favorable à ces besoins, soit un environnement défavorable (</a:t>
            </a:r>
            <a:r>
              <a:rPr lang="fr-FR" sz="2800" dirty="0">
                <a:solidFill>
                  <a:srgbClr val="FF0000"/>
                </a:solidFill>
                <a:latin typeface="Times New Roman" pitchFamily="18" charset="0"/>
                <a:cs typeface="Times New Roman" pitchFamily="18" charset="0"/>
              </a:rPr>
              <a:t>stress biotique et abiotique</a:t>
            </a:r>
            <a:r>
              <a:rPr lang="fr-FR" sz="2800" dirty="0">
                <a:latin typeface="Times New Roman" pitchFamily="18" charset="0"/>
                <a:cs typeface="Times New Roman" pitchFamily="18" charset="0"/>
              </a:rPr>
              <a:t>) qui perturbe son métabolisme et va provoquer des anomalies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42853"/>
            <a:ext cx="8329642" cy="3286147"/>
          </a:xfrm>
        </p:spPr>
        <p:style>
          <a:lnRef idx="2">
            <a:schemeClr val="accent1"/>
          </a:lnRef>
          <a:fillRef idx="1">
            <a:schemeClr val="lt1"/>
          </a:fillRef>
          <a:effectRef idx="0">
            <a:schemeClr val="accent1"/>
          </a:effectRef>
          <a:fontRef idx="minor">
            <a:schemeClr val="dk1"/>
          </a:fontRef>
        </p:style>
        <p:txBody>
          <a:bodyPr>
            <a:noAutofit/>
          </a:bodyPr>
          <a:lstStyle/>
          <a:p>
            <a:pPr algn="just">
              <a:buNone/>
            </a:pPr>
            <a:r>
              <a:rPr lang="fr-FR" sz="2800"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Le manque d’eau peut entraîner des modifications sur les plans morphologique, anatomique, physiologique, biochimique et moléculaire, qui affectent le rendement et provoquent la mort de la plante si le stress perdure (Wang et al., 2003). Les conséquences du stress hydrique se traduisent essentiellement par une diminution de la croissance, de la surface foliaire (</a:t>
            </a:r>
            <a:r>
              <a:rPr lang="fr-FR" sz="2400" dirty="0" err="1" smtClean="0">
                <a:latin typeface="Times New Roman" pitchFamily="18" charset="0"/>
                <a:cs typeface="Times New Roman" pitchFamily="18" charset="0"/>
              </a:rPr>
              <a:t>Kramer</a:t>
            </a:r>
            <a:r>
              <a:rPr lang="fr-FR" sz="2400" dirty="0" smtClean="0">
                <a:latin typeface="Times New Roman" pitchFamily="18" charset="0"/>
                <a:cs typeface="Times New Roman" pitchFamily="18" charset="0"/>
              </a:rPr>
              <a:t> et Boyer, 1995) et de l’ouverture des stomates ainsi qu’une réduction de l’activité photosynthétique</a:t>
            </a:r>
            <a:endParaRPr lang="fr-FR" sz="2400" dirty="0">
              <a:latin typeface="Times New Roman" pitchFamily="18" charset="0"/>
              <a:cs typeface="Times New Roman" pitchFamily="18" charset="0"/>
            </a:endParaRPr>
          </a:p>
        </p:txBody>
      </p:sp>
      <p:pic>
        <p:nvPicPr>
          <p:cNvPr id="10242" name="Picture 2" descr="La tomate face au stress hydrique - Issuu"/>
          <p:cNvPicPr>
            <a:picLocks noChangeAspect="1" noChangeArrowheads="1"/>
          </p:cNvPicPr>
          <p:nvPr/>
        </p:nvPicPr>
        <p:blipFill>
          <a:blip r:embed="rId2"/>
          <a:srcRect/>
          <a:stretch>
            <a:fillRect/>
          </a:stretch>
        </p:blipFill>
        <p:spPr bwMode="auto">
          <a:xfrm>
            <a:off x="5929322" y="3786190"/>
            <a:ext cx="2952750" cy="2643206"/>
          </a:xfrm>
          <a:prstGeom prst="rect">
            <a:avLst/>
          </a:prstGeom>
          <a:noFill/>
        </p:spPr>
      </p:pic>
      <p:pic>
        <p:nvPicPr>
          <p:cNvPr id="10244" name="Picture 4" descr="https://glosario.wein.plus/uploads/editor/images/6739/5d05f985c8042_q80.jpg"/>
          <p:cNvPicPr>
            <a:picLocks noChangeAspect="1" noChangeArrowheads="1"/>
          </p:cNvPicPr>
          <p:nvPr/>
        </p:nvPicPr>
        <p:blipFill>
          <a:blip r:embed="rId3"/>
          <a:srcRect/>
          <a:stretch>
            <a:fillRect/>
          </a:stretch>
        </p:blipFill>
        <p:spPr bwMode="auto">
          <a:xfrm>
            <a:off x="285720" y="3357562"/>
            <a:ext cx="5429289" cy="326182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4357694"/>
            <a:ext cx="6657964" cy="1785942"/>
          </a:xfrm>
        </p:spPr>
        <p:txBody>
          <a:bodyPr>
            <a:normAutofit fontScale="90000"/>
          </a:bodyPr>
          <a:lstStyle/>
          <a:p>
            <a:r>
              <a:rPr lang="fr-FR" sz="2800" b="1" i="1" dirty="0" smtClean="0"/>
              <a:t>Les tomates tolèrent mieux le stress hydrique que d’autres cultures comme les poivrons et les concombres. Elles peuvent modifier leurs processus physiologiques afin de conserver l’eau tout en poursuivant leur croissance</a:t>
            </a:r>
            <a:endParaRPr lang="fr-FR" sz="2800" dirty="0">
              <a:latin typeface="Times New Roman" pitchFamily="18" charset="0"/>
              <a:cs typeface="Times New Roman" pitchFamily="18" charset="0"/>
            </a:endParaRPr>
          </a:p>
        </p:txBody>
      </p:sp>
      <p:pic>
        <p:nvPicPr>
          <p:cNvPr id="4" name="Espace réservé du contenu 3" descr="Les tomates tolèrent mieux le stress hydrique que d'autres cultures comme les poivrons et les concombres. Elles peuvent modifier leurs processus physiologiques afin de conserver l'eau tout en poursuivant leur croissance. L'exposition au stress hydrique tôt dans la saison (durcissement) rend la plante plus tolérante à tout autre épisode de stress survenant plus tard dans la saison. Bien que cette adaptation permette à la tomate de survivre là où d'autres cultures auraient subi des torts irréparables, un stress hydrique prolongé affecte toutefois le rendement, car il en coûte à la culture beaucoup d'énergie."/>
          <p:cNvPicPr>
            <a:picLocks noGrp="1"/>
          </p:cNvPicPr>
          <p:nvPr>
            <p:ph idx="1"/>
          </p:nvPr>
        </p:nvPicPr>
        <p:blipFill>
          <a:blip r:embed="rId2" cstate="print"/>
          <a:srcRect/>
          <a:stretch>
            <a:fillRect/>
          </a:stretch>
        </p:blipFill>
        <p:spPr bwMode="auto">
          <a:xfrm>
            <a:off x="785786" y="500042"/>
            <a:ext cx="7715304" cy="3714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style>
          <a:lnRef idx="1">
            <a:schemeClr val="accent4"/>
          </a:lnRef>
          <a:fillRef idx="2">
            <a:schemeClr val="accent4"/>
          </a:fillRef>
          <a:effectRef idx="1">
            <a:schemeClr val="accent4"/>
          </a:effectRef>
          <a:fontRef idx="minor">
            <a:schemeClr val="dk1"/>
          </a:fontRef>
        </p:style>
        <p:txBody>
          <a:bodyPr>
            <a:noAutofit/>
          </a:bodyPr>
          <a:lstStyle/>
          <a:p>
            <a:r>
              <a:rPr lang="fr-FR" sz="3200" b="1" dirty="0" smtClean="0">
                <a:latin typeface="Times New Roman" pitchFamily="18" charset="0"/>
                <a:cs typeface="Times New Roman" pitchFamily="18" charset="0"/>
              </a:rPr>
              <a:t>Mécanismes de résistance à la sécheresse</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642910" y="857232"/>
            <a:ext cx="8229600" cy="1143008"/>
          </a:xfrm>
        </p:spPr>
        <p:txBody>
          <a:bodyPr>
            <a:normAutofit/>
          </a:bodyPr>
          <a:lstStyle/>
          <a:p>
            <a:r>
              <a:rPr lang="fr-FR" dirty="0" smtClean="0"/>
              <a:t>Les mécanismes de résistance des plantes à la sécheresse sont:</a:t>
            </a:r>
            <a:endParaRPr lang="fr-FR" dirty="0"/>
          </a:p>
        </p:txBody>
      </p:sp>
      <p:sp>
        <p:nvSpPr>
          <p:cNvPr id="5" name="Ellipse 4"/>
          <p:cNvSpPr/>
          <p:nvPr/>
        </p:nvSpPr>
        <p:spPr>
          <a:xfrm>
            <a:off x="4786314" y="2357430"/>
            <a:ext cx="3429024" cy="914400"/>
          </a:xfrm>
          <a:prstGeom prst="ellipse">
            <a:avLst/>
          </a:prstGeom>
          <a:solidFill>
            <a:schemeClr val="accent4">
              <a:lumMod val="60000"/>
              <a:lumOff val="40000"/>
            </a:schemeClr>
          </a:solidFill>
          <a:ln>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smtClean="0">
                <a:latin typeface="Times New Roman" pitchFamily="18" charset="0"/>
                <a:cs typeface="Times New Roman" pitchFamily="18" charset="0"/>
              </a:rPr>
              <a:t>La tolérance </a:t>
            </a:r>
            <a:endParaRPr lang="fr-FR" sz="3200" dirty="0">
              <a:latin typeface="Times New Roman" pitchFamily="18" charset="0"/>
              <a:cs typeface="Times New Roman" pitchFamily="18" charset="0"/>
            </a:endParaRPr>
          </a:p>
        </p:txBody>
      </p:sp>
      <p:sp>
        <p:nvSpPr>
          <p:cNvPr id="6" name="Ellipse 5"/>
          <p:cNvSpPr/>
          <p:nvPr/>
        </p:nvSpPr>
        <p:spPr>
          <a:xfrm>
            <a:off x="2928926" y="3857628"/>
            <a:ext cx="3214710" cy="914400"/>
          </a:xfrm>
          <a:prstGeom prst="ellipse">
            <a:avLst/>
          </a:prstGeom>
          <a:solidFill>
            <a:schemeClr val="accent2">
              <a:lumMod val="40000"/>
              <a:lumOff val="60000"/>
            </a:schemeClr>
          </a:solidFill>
          <a:ln>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smtClean="0">
                <a:solidFill>
                  <a:schemeClr val="tx1"/>
                </a:solidFill>
                <a:latin typeface="Times New Roman" pitchFamily="18" charset="0"/>
                <a:cs typeface="Times New Roman" pitchFamily="18" charset="0"/>
              </a:rPr>
              <a:t>l'évitement</a:t>
            </a:r>
            <a:endParaRPr lang="fr-FR" sz="3200" dirty="0">
              <a:solidFill>
                <a:schemeClr val="tx1"/>
              </a:solidFill>
              <a:latin typeface="Times New Roman" pitchFamily="18" charset="0"/>
              <a:cs typeface="Times New Roman" pitchFamily="18" charset="0"/>
            </a:endParaRPr>
          </a:p>
        </p:txBody>
      </p:sp>
      <p:sp>
        <p:nvSpPr>
          <p:cNvPr id="7" name="Ellipse 6"/>
          <p:cNvSpPr/>
          <p:nvPr/>
        </p:nvSpPr>
        <p:spPr>
          <a:xfrm>
            <a:off x="714348" y="2500306"/>
            <a:ext cx="3714776" cy="914400"/>
          </a:xfrm>
          <a:prstGeom prst="ellipse">
            <a:avLst/>
          </a:prstGeom>
          <a:solidFill>
            <a:schemeClr val="accent5">
              <a:lumMod val="20000"/>
              <a:lumOff val="80000"/>
            </a:schemeClr>
          </a:solidFill>
          <a:ln>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smtClean="0">
                <a:latin typeface="Times New Roman" pitchFamily="18" charset="0"/>
                <a:cs typeface="Times New Roman" pitchFamily="18" charset="0"/>
              </a:rPr>
              <a:t>l'échappement</a:t>
            </a:r>
            <a:endParaRPr lang="fr-FR" sz="32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2971792" cy="36828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l"/>
            <a:r>
              <a:rPr lang="fr-FR" sz="4000" dirty="0" smtClean="0">
                <a:latin typeface="Times New Roman" pitchFamily="18" charset="0"/>
                <a:cs typeface="Times New Roman" pitchFamily="18" charset="0"/>
              </a:rPr>
              <a:t>La tolérance</a:t>
            </a:r>
            <a:endParaRPr lang="fr-FR" sz="40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428596" y="785794"/>
            <a:ext cx="8229600" cy="2857520"/>
          </a:xfrm>
        </p:spPr>
        <p:style>
          <a:lnRef idx="1">
            <a:schemeClr val="accent6"/>
          </a:lnRef>
          <a:fillRef idx="2">
            <a:schemeClr val="accent6"/>
          </a:fillRef>
          <a:effectRef idx="1">
            <a:schemeClr val="accent6"/>
          </a:effectRef>
          <a:fontRef idx="minor">
            <a:schemeClr val="dk1"/>
          </a:fontRef>
        </p:style>
        <p:txBody>
          <a:bodyPr>
            <a:normAutofit/>
          </a:bodyPr>
          <a:lstStyle/>
          <a:p>
            <a:r>
              <a:rPr lang="fr-FR" sz="2400" dirty="0" smtClean="0">
                <a:latin typeface="Times New Roman" pitchFamily="18" charset="0"/>
                <a:cs typeface="Times New Roman" pitchFamily="18" charset="0"/>
              </a:rPr>
              <a:t>La tolérance à la sécheresse correspond à la capacité des plantes à supporter des niveaux de déficit hydrique élevés. Ce mécanisme est rendu possible par l'élévation de la viscosité du cytoplasme des cellules, par la protection des enzymes et des membranes par certains </a:t>
            </a:r>
            <a:r>
              <a:rPr lang="fr-FR" sz="2400" dirty="0" err="1" smtClean="0">
                <a:latin typeface="Times New Roman" pitchFamily="18" charset="0"/>
                <a:cs typeface="Times New Roman" pitchFamily="18" charset="0"/>
              </a:rPr>
              <a:t>osmoprotectants</a:t>
            </a:r>
            <a:r>
              <a:rPr lang="fr-FR" sz="2400" dirty="0" smtClean="0">
                <a:latin typeface="Times New Roman" pitchFamily="18" charset="0"/>
                <a:cs typeface="Times New Roman" pitchFamily="18" charset="0"/>
              </a:rPr>
              <a:t> et antioxydants, et par la modification de la composition phospholipidiques des membranes cellulaires</a:t>
            </a:r>
          </a:p>
          <a:p>
            <a:endParaRPr lang="fr-FR" sz="2800" dirty="0">
              <a:latin typeface="Times New Roman" pitchFamily="18" charset="0"/>
              <a:cs typeface="Times New Roman" pitchFamily="18" charset="0"/>
            </a:endParaRPr>
          </a:p>
        </p:txBody>
      </p:sp>
      <p:sp>
        <p:nvSpPr>
          <p:cNvPr id="5" name="Rectangle 4"/>
          <p:cNvSpPr/>
          <p:nvPr/>
        </p:nvSpPr>
        <p:spPr>
          <a:xfrm>
            <a:off x="357158" y="4572008"/>
            <a:ext cx="8501122"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400" dirty="0" smtClean="0">
                <a:latin typeface="Times New Roman" pitchFamily="18" charset="0"/>
                <a:cs typeface="Times New Roman" pitchFamily="18" charset="0"/>
              </a:rPr>
              <a:t>L'échappement correspond à la capacité de la plante d'achever son cycle de croissance lors de périodes favorables, évitant ainsi les périodes de contrainte hydrique (cas des plantes en milieux désertiques).</a:t>
            </a:r>
            <a:endParaRPr lang="fr-FR" sz="2400" dirty="0">
              <a:latin typeface="Times New Roman" pitchFamily="18" charset="0"/>
              <a:cs typeface="Times New Roman" pitchFamily="18" charset="0"/>
            </a:endParaRPr>
          </a:p>
        </p:txBody>
      </p:sp>
      <p:sp>
        <p:nvSpPr>
          <p:cNvPr id="7" name="ZoneTexte 6"/>
          <p:cNvSpPr txBox="1"/>
          <p:nvPr/>
        </p:nvSpPr>
        <p:spPr>
          <a:xfrm>
            <a:off x="500034" y="3786190"/>
            <a:ext cx="2986715" cy="646331"/>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fr-FR" sz="3600" dirty="0" smtClean="0">
                <a:latin typeface="Times New Roman" pitchFamily="18" charset="0"/>
                <a:cs typeface="Times New Roman" pitchFamily="18" charset="0"/>
              </a:rPr>
              <a:t>L'échappement</a:t>
            </a:r>
            <a:endParaRPr lang="fr-FR"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2471726" cy="571504"/>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l"/>
            <a:r>
              <a:rPr lang="fr-FR" sz="4000" dirty="0" smtClean="0">
                <a:latin typeface="Times New Roman" pitchFamily="18" charset="0"/>
                <a:cs typeface="Times New Roman" pitchFamily="18" charset="0"/>
              </a:rPr>
              <a:t>L'évitement</a:t>
            </a:r>
            <a:endParaRPr lang="fr-FR" sz="40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214282" y="1071546"/>
            <a:ext cx="8572592" cy="3500462"/>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fr-FR" sz="2800" dirty="0" smtClean="0">
                <a:latin typeface="Times New Roman" pitchFamily="18" charset="0"/>
                <a:cs typeface="Times New Roman" pitchFamily="18" charset="0"/>
              </a:rPr>
              <a:t>Dans le cas de l'évitement, </a:t>
            </a:r>
            <a:r>
              <a:rPr lang="fr-FR" sz="2800" dirty="0" smtClean="0">
                <a:solidFill>
                  <a:srgbClr val="FF0000"/>
                </a:solidFill>
                <a:latin typeface="Times New Roman" pitchFamily="18" charset="0"/>
                <a:cs typeface="Times New Roman" pitchFamily="18" charset="0"/>
              </a:rPr>
              <a:t>la réduction de la transpiration </a:t>
            </a:r>
            <a:r>
              <a:rPr lang="fr-FR" sz="2800" dirty="0" smtClean="0">
                <a:latin typeface="Times New Roman" pitchFamily="18" charset="0"/>
                <a:cs typeface="Times New Roman" pitchFamily="18" charset="0"/>
              </a:rPr>
              <a:t>est un élément essentiel de la résistance à la sécheresse car elle permet le maintien d'un potentiel hydrique élevé. Cette diminution s'obtient par la réduction et la protection de la surface transpirante, ou encore </a:t>
            </a:r>
            <a:r>
              <a:rPr lang="fr-FR" sz="2800" dirty="0" smtClean="0">
                <a:solidFill>
                  <a:srgbClr val="FF0000"/>
                </a:solidFill>
                <a:latin typeface="Times New Roman" pitchFamily="18" charset="0"/>
                <a:cs typeface="Times New Roman" pitchFamily="18" charset="0"/>
              </a:rPr>
              <a:t>la fermeture des stomates</a:t>
            </a:r>
            <a:r>
              <a:rPr lang="fr-FR" sz="2800" dirty="0" smtClean="0">
                <a:latin typeface="Times New Roman" pitchFamily="18" charset="0"/>
                <a:cs typeface="Times New Roman" pitchFamily="18" charset="0"/>
              </a:rPr>
              <a:t>, et même </a:t>
            </a:r>
            <a:r>
              <a:rPr lang="fr-FR" sz="2800" dirty="0" smtClean="0">
                <a:solidFill>
                  <a:srgbClr val="FF0000"/>
                </a:solidFill>
                <a:latin typeface="Times New Roman" pitchFamily="18" charset="0"/>
                <a:cs typeface="Times New Roman" pitchFamily="18" charset="0"/>
              </a:rPr>
              <a:t>la production d'hormones comme la </a:t>
            </a:r>
            <a:r>
              <a:rPr lang="fr-FR" sz="2800" dirty="0" err="1" smtClean="0">
                <a:solidFill>
                  <a:srgbClr val="FF0000"/>
                </a:solidFill>
                <a:latin typeface="Times New Roman" pitchFamily="18" charset="0"/>
                <a:cs typeface="Times New Roman" pitchFamily="18" charset="0"/>
              </a:rPr>
              <a:t>cytokinine</a:t>
            </a:r>
            <a:r>
              <a:rPr lang="fr-FR" sz="2800" dirty="0" smtClean="0">
                <a:latin typeface="Times New Roman" pitchFamily="18" charset="0"/>
                <a:cs typeface="Times New Roman" pitchFamily="18" charset="0"/>
              </a:rPr>
              <a:t>. Exemple d'espèces adaptées au stress hydrique :</a:t>
            </a:r>
          </a:p>
          <a:p>
            <a:pPr algn="just">
              <a:buNone/>
            </a:pPr>
            <a:r>
              <a:rPr lang="fr-FR" sz="2800" dirty="0" smtClean="0">
                <a:latin typeface="Times New Roman" pitchFamily="18" charset="0"/>
                <a:cs typeface="Times New Roman" pitchFamily="18" charset="0"/>
              </a:rPr>
              <a:t> </a:t>
            </a:r>
            <a:r>
              <a:rPr lang="fr-FR" sz="2800" b="1" dirty="0" err="1" smtClean="0">
                <a:solidFill>
                  <a:srgbClr val="FF0000"/>
                </a:solidFill>
                <a:latin typeface="Times New Roman" pitchFamily="18" charset="0"/>
                <a:cs typeface="Times New Roman" pitchFamily="18" charset="0"/>
              </a:rPr>
              <a:t>sclérophytes</a:t>
            </a:r>
            <a:endParaRPr lang="fr-FR" sz="2800" b="1" dirty="0">
              <a:solidFill>
                <a:srgbClr val="FF0000"/>
              </a:solidFill>
              <a:latin typeface="Times New Roman" pitchFamily="18" charset="0"/>
              <a:cs typeface="Times New Roman" pitchFamily="18" charset="0"/>
            </a:endParaRPr>
          </a:p>
        </p:txBody>
      </p:sp>
      <p:pic>
        <p:nvPicPr>
          <p:cNvPr id="6146" name="Picture 2" descr="https://upload.wikimedia.org/wikipedia/commons/thumb/9/98/Euphorbia-virosa.jpg/220px-Euphorbia-virosa.jpg"/>
          <p:cNvPicPr>
            <a:picLocks noChangeAspect="1" noChangeArrowheads="1"/>
          </p:cNvPicPr>
          <p:nvPr/>
        </p:nvPicPr>
        <p:blipFill>
          <a:blip r:embed="rId2"/>
          <a:srcRect/>
          <a:stretch>
            <a:fillRect/>
          </a:stretch>
        </p:blipFill>
        <p:spPr bwMode="auto">
          <a:xfrm>
            <a:off x="5072066" y="4143380"/>
            <a:ext cx="3452822" cy="271462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2257412" cy="796908"/>
          </a:xfrm>
        </p:spPr>
        <p:style>
          <a:lnRef idx="2">
            <a:schemeClr val="accent1"/>
          </a:lnRef>
          <a:fillRef idx="1">
            <a:schemeClr val="lt1"/>
          </a:fillRef>
          <a:effectRef idx="0">
            <a:schemeClr val="accent1"/>
          </a:effectRef>
          <a:fontRef idx="minor">
            <a:schemeClr val="dk1"/>
          </a:fontRef>
        </p:style>
        <p:txBody>
          <a:bodyPr/>
          <a:lstStyle/>
          <a:p>
            <a:pPr algn="l"/>
            <a:r>
              <a:rPr lang="fr-FR" b="1" dirty="0" smtClean="0"/>
              <a:t>Le CO2</a:t>
            </a:r>
            <a:endParaRPr lang="fr-FR" dirty="0"/>
          </a:p>
        </p:txBody>
      </p:sp>
      <p:sp>
        <p:nvSpPr>
          <p:cNvPr id="3" name="Espace réservé du contenu 2"/>
          <p:cNvSpPr>
            <a:spLocks noGrp="1"/>
          </p:cNvSpPr>
          <p:nvPr>
            <p:ph idx="1"/>
          </p:nvPr>
        </p:nvSpPr>
        <p:spPr>
          <a:xfrm>
            <a:off x="500034" y="1214422"/>
            <a:ext cx="8358246" cy="4714908"/>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fr-FR" dirty="0" smtClean="0">
                <a:latin typeface="Times New Roman" pitchFamily="18" charset="0"/>
                <a:cs typeface="Times New Roman" pitchFamily="18" charset="0"/>
              </a:rPr>
              <a:t>L’augmentation de la teneur en CO2 est un facteur favorable pour les plantes</a:t>
            </a:r>
          </a:p>
          <a:p>
            <a:pPr algn="just"/>
            <a:r>
              <a:rPr lang="fr-FR" dirty="0" smtClean="0">
                <a:latin typeface="Times New Roman" pitchFamily="18" charset="0"/>
                <a:cs typeface="Times New Roman" pitchFamily="18" charset="0"/>
              </a:rPr>
              <a:t>L’accroissement de la teneur en CO2 atmosphérique (Ca) engendre mécaniquement celle de la teneur en CO2 interne aux feuilles  et une augmentation </a:t>
            </a:r>
            <a:r>
              <a:rPr lang="fr-FR" b="1" dirty="0" smtClean="0">
                <a:solidFill>
                  <a:srgbClr val="FF0000"/>
                </a:solidFill>
                <a:latin typeface="Times New Roman" pitchFamily="18" charset="0"/>
                <a:cs typeface="Times New Roman" pitchFamily="18" charset="0"/>
              </a:rPr>
              <a:t>de la photosynthèse</a:t>
            </a:r>
          </a:p>
          <a:p>
            <a:pPr algn="just"/>
            <a:r>
              <a:rPr lang="fr-FR" dirty="0" smtClean="0">
                <a:latin typeface="Times New Roman" pitchFamily="18" charset="0"/>
                <a:cs typeface="Times New Roman" pitchFamily="18" charset="0"/>
              </a:rPr>
              <a:t>L'augmentation du CO2 entraîne une </a:t>
            </a:r>
            <a:r>
              <a:rPr lang="fr-FR" b="1" dirty="0" smtClean="0">
                <a:latin typeface="Times New Roman" pitchFamily="18" charset="0"/>
                <a:cs typeface="Times New Roman" pitchFamily="18" charset="0"/>
              </a:rPr>
              <a:t>augmentation</a:t>
            </a:r>
            <a:r>
              <a:rPr lang="fr-FR" dirty="0" smtClean="0">
                <a:latin typeface="Times New Roman" pitchFamily="18" charset="0"/>
                <a:cs typeface="Times New Roman" pitchFamily="18" charset="0"/>
              </a:rPr>
              <a:t> considérable du </a:t>
            </a:r>
            <a:r>
              <a:rPr lang="fr-FR" dirty="0" smtClean="0">
                <a:solidFill>
                  <a:srgbClr val="FF0000"/>
                </a:solidFill>
                <a:latin typeface="Times New Roman" pitchFamily="18" charset="0"/>
                <a:cs typeface="Times New Roman" pitchFamily="18" charset="0"/>
              </a:rPr>
              <a:t>poids</a:t>
            </a:r>
            <a:r>
              <a:rPr lang="fr-FR" dirty="0" smtClean="0">
                <a:latin typeface="Times New Roman" pitchFamily="18" charset="0"/>
                <a:cs typeface="Times New Roman" pitchFamily="18" charset="0"/>
              </a:rPr>
              <a:t> des </a:t>
            </a:r>
            <a:r>
              <a:rPr lang="fr-FR" dirty="0" smtClean="0">
                <a:solidFill>
                  <a:srgbClr val="FF0000"/>
                </a:solidFill>
                <a:latin typeface="Times New Roman" pitchFamily="18" charset="0"/>
                <a:cs typeface="Times New Roman" pitchFamily="18" charset="0"/>
              </a:rPr>
              <a:t>racines</a:t>
            </a:r>
            <a:r>
              <a:rPr lang="fr-FR" dirty="0" smtClean="0">
                <a:latin typeface="Times New Roman" pitchFamily="18" charset="0"/>
                <a:cs typeface="Times New Roman" pitchFamily="18" charset="0"/>
              </a:rPr>
              <a:t>, des </a:t>
            </a:r>
            <a:r>
              <a:rPr lang="fr-FR" dirty="0" smtClean="0">
                <a:solidFill>
                  <a:srgbClr val="FF0000"/>
                </a:solidFill>
                <a:latin typeface="Times New Roman" pitchFamily="18" charset="0"/>
                <a:cs typeface="Times New Roman" pitchFamily="18" charset="0"/>
              </a:rPr>
              <a:t>tiges</a:t>
            </a:r>
            <a:r>
              <a:rPr lang="fr-FR" dirty="0" smtClean="0">
                <a:latin typeface="Times New Roman" pitchFamily="18" charset="0"/>
                <a:cs typeface="Times New Roman" pitchFamily="18" charset="0"/>
              </a:rPr>
              <a:t> et de la </a:t>
            </a:r>
            <a:r>
              <a:rPr lang="fr-FR" dirty="0" smtClean="0">
                <a:solidFill>
                  <a:srgbClr val="FF0000"/>
                </a:solidFill>
                <a:latin typeface="Times New Roman" pitchFamily="18" charset="0"/>
                <a:cs typeface="Times New Roman" pitchFamily="18" charset="0"/>
              </a:rPr>
              <a:t>surface  foliaire.</a:t>
            </a:r>
            <a:endParaRPr lang="fr-FR"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043362" cy="725470"/>
          </a:xfrm>
          <a:solidFill>
            <a:schemeClr val="accent4">
              <a:lumMod val="40000"/>
              <a:lumOff val="60000"/>
            </a:schemeClr>
          </a:solidFill>
          <a:ln>
            <a:solidFill>
              <a:srgbClr val="7030A0"/>
            </a:solidFill>
          </a:ln>
        </p:spPr>
        <p:txBody>
          <a:bodyPr>
            <a:normAutofit/>
          </a:bodyPr>
          <a:lstStyle/>
          <a:p>
            <a:pPr algn="l"/>
            <a:r>
              <a:rPr lang="fr-FR" sz="3600" b="1" dirty="0" smtClean="0"/>
              <a:t>Les sels minéraux</a:t>
            </a:r>
            <a:endParaRPr lang="fr-FR" sz="3600" b="1" dirty="0"/>
          </a:p>
        </p:txBody>
      </p:sp>
      <p:sp>
        <p:nvSpPr>
          <p:cNvPr id="3" name="Espace réservé du contenu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gn="just"/>
            <a:r>
              <a:rPr lang="fr-FR" dirty="0" smtClean="0">
                <a:latin typeface="Times New Roman" pitchFamily="18" charset="0"/>
                <a:cs typeface="Times New Roman" pitchFamily="18" charset="0"/>
              </a:rPr>
              <a:t>Pour assurer leurs croissances et leurs développements, les plantes sélectionnent et prélèvent les éléments dont elles ont besoin dans le milieu environnant : le carbone à partir du dioxyde de carbone atmosphérique, l’oxygène dans l’air et dans le sol et enfin l’eau et les autres </a:t>
            </a:r>
            <a:r>
              <a:rPr lang="fr-FR" b="1" u="sng" dirty="0" smtClean="0">
                <a:latin typeface="Times New Roman" pitchFamily="18" charset="0"/>
                <a:cs typeface="Times New Roman" pitchFamily="18" charset="0"/>
              </a:rPr>
              <a:t>éléments nutritifs </a:t>
            </a:r>
            <a:r>
              <a:rPr lang="fr-FR" dirty="0" smtClean="0">
                <a:latin typeface="Times New Roman" pitchFamily="18" charset="0"/>
                <a:cs typeface="Times New Roman" pitchFamily="18" charset="0"/>
              </a:rPr>
              <a:t>qu’elle contient principalement à partir du sol.</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285728"/>
            <a:ext cx="8229600" cy="4525963"/>
          </a:xfrm>
          <a:solidFill>
            <a:schemeClr val="accent4">
              <a:lumMod val="40000"/>
              <a:lumOff val="60000"/>
            </a:schemeClr>
          </a:solidFill>
          <a:ln>
            <a:solidFill>
              <a:srgbClr val="7030A0"/>
            </a:solidFill>
          </a:ln>
        </p:spPr>
        <p:txBody>
          <a:bodyPr>
            <a:normAutofit fontScale="92500"/>
          </a:bodyPr>
          <a:lstStyle/>
          <a:p>
            <a:pPr algn="just"/>
            <a:r>
              <a:rPr lang="fr-FR" dirty="0" smtClean="0">
                <a:latin typeface="Times New Roman" pitchFamily="18" charset="0"/>
                <a:cs typeface="Times New Roman" pitchFamily="18" charset="0"/>
              </a:rPr>
              <a:t>Les racines absorbent ces éléments de façon sélective et généralement les concentrent à partir de l'eau du sol qui constitue une solution très diluée en ions (N, P, K, Ca, Mg, S et les oligo-éléments).</a:t>
            </a:r>
          </a:p>
          <a:p>
            <a:pPr algn="just"/>
            <a:r>
              <a:rPr lang="fr-FR" dirty="0" smtClean="0">
                <a:latin typeface="Times New Roman" pitchFamily="18" charset="0"/>
                <a:cs typeface="Times New Roman" pitchFamily="18" charset="0"/>
              </a:rPr>
              <a:t>Les feuilles ne peuvent pas remplacer les racines dans leur rôle nutritif, mais elles constituent une voie complémentaire d'absorption d'eau et d'éléments minéraux utile dans certains cas.</a:t>
            </a:r>
            <a:endParaRPr lang="fr-FR"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142852"/>
            <a:ext cx="2686040" cy="654032"/>
          </a:xfrm>
        </p:spPr>
        <p:txBody>
          <a:bodyPr>
            <a:normAutofit/>
          </a:bodyPr>
          <a:lstStyle/>
          <a:p>
            <a:pPr algn="l"/>
            <a:r>
              <a:rPr lang="fr-FR" sz="3200" b="1" u="sng" dirty="0" smtClean="0">
                <a:latin typeface="Times New Roman" pitchFamily="18" charset="0"/>
                <a:cs typeface="Times New Roman" pitchFamily="18" charset="0"/>
              </a:rPr>
              <a:t>On distingue :</a:t>
            </a:r>
            <a:endParaRPr lang="fr-FR" sz="3200" b="1" u="sng" dirty="0">
              <a:latin typeface="Times New Roman" pitchFamily="18" charset="0"/>
              <a:cs typeface="Times New Roman" pitchFamily="18" charset="0"/>
            </a:endParaRPr>
          </a:p>
        </p:txBody>
      </p:sp>
      <p:sp>
        <p:nvSpPr>
          <p:cNvPr id="3" name="Espace réservé du contenu 2"/>
          <p:cNvSpPr>
            <a:spLocks noGrp="1"/>
          </p:cNvSpPr>
          <p:nvPr>
            <p:ph idx="1"/>
          </p:nvPr>
        </p:nvSpPr>
        <p:spPr>
          <a:xfrm>
            <a:off x="428596" y="1000108"/>
            <a:ext cx="8229600" cy="5572164"/>
          </a:xfrm>
        </p:spPr>
        <p:style>
          <a:lnRef idx="1">
            <a:schemeClr val="dk1"/>
          </a:lnRef>
          <a:fillRef idx="2">
            <a:schemeClr val="dk1"/>
          </a:fillRef>
          <a:effectRef idx="1">
            <a:schemeClr val="dk1"/>
          </a:effectRef>
          <a:fontRef idx="minor">
            <a:schemeClr val="dk1"/>
          </a:fontRef>
        </p:style>
        <p:txBody>
          <a:bodyPr>
            <a:noAutofit/>
          </a:bodyPr>
          <a:lstStyle/>
          <a:p>
            <a:r>
              <a:rPr lang="fr-FR" dirty="0" smtClean="0">
                <a:solidFill>
                  <a:srgbClr val="FF0000"/>
                </a:solidFill>
                <a:latin typeface="Times New Roman" pitchFamily="18" charset="0"/>
                <a:cs typeface="Times New Roman" pitchFamily="18" charset="0"/>
              </a:rPr>
              <a:t>Les </a:t>
            </a:r>
            <a:r>
              <a:rPr lang="fr-FR" dirty="0" err="1" smtClean="0">
                <a:solidFill>
                  <a:srgbClr val="FF0000"/>
                </a:solidFill>
                <a:latin typeface="Times New Roman" pitchFamily="18" charset="0"/>
                <a:cs typeface="Times New Roman" pitchFamily="18" charset="0"/>
              </a:rPr>
              <a:t>macro-éléments</a:t>
            </a:r>
            <a:r>
              <a:rPr lang="fr-FR" dirty="0" smtClean="0">
                <a:solidFill>
                  <a:srgbClr val="FF0000"/>
                </a:solidFill>
                <a:latin typeface="Times New Roman" pitchFamily="18" charset="0"/>
                <a:cs typeface="Times New Roman" pitchFamily="18" charset="0"/>
              </a:rPr>
              <a:t> </a:t>
            </a:r>
            <a:r>
              <a:rPr lang="fr-FR" dirty="0" smtClean="0">
                <a:latin typeface="Times New Roman" pitchFamily="18" charset="0"/>
                <a:cs typeface="Times New Roman" pitchFamily="18" charset="0"/>
              </a:rPr>
              <a:t>: Carbone, Oxygène, Azote, Phosphore, Soufre, Potassium, Calcium, Magnésium, forment les tissus et représentent 99% de la matière sèche. S’y ajoutent en quantité plus faible et très variable selon les espèces : le sodium, le chlore et le silicium</a:t>
            </a:r>
            <a:r>
              <a:rPr lang="fr-FR" i="1" dirty="0" smtClean="0">
                <a:latin typeface="Times New Roman" pitchFamily="18" charset="0"/>
                <a:cs typeface="Times New Roman" pitchFamily="18" charset="0"/>
              </a:rPr>
              <a:t>.</a:t>
            </a:r>
          </a:p>
          <a:p>
            <a:r>
              <a:rPr lang="fr-FR" dirty="0" smtClean="0">
                <a:latin typeface="Times New Roman" pitchFamily="18" charset="0"/>
                <a:cs typeface="Times New Roman" pitchFamily="18" charset="0"/>
              </a:rPr>
              <a:t>- </a:t>
            </a:r>
            <a:r>
              <a:rPr lang="fr-FR" dirty="0" smtClean="0">
                <a:solidFill>
                  <a:srgbClr val="FF0000"/>
                </a:solidFill>
                <a:latin typeface="Times New Roman" pitchFamily="18" charset="0"/>
                <a:cs typeface="Times New Roman" pitchFamily="18" charset="0"/>
              </a:rPr>
              <a:t>Les oligo-éléments </a:t>
            </a:r>
            <a:r>
              <a:rPr lang="fr-FR" dirty="0" smtClean="0">
                <a:latin typeface="Times New Roman" pitchFamily="18" charset="0"/>
                <a:cs typeface="Times New Roman" pitchFamily="18" charset="0"/>
              </a:rPr>
              <a:t>: Fer, Manganèse, Cuivre, Zinc, Bore, Molybdène, Cobalt, Nickel, sont actifs en très petites quantités dans l’activation de nombreux complexes enzymatiques.</a:t>
            </a:r>
            <a:endParaRPr lang="fr-FR"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357167"/>
            <a:ext cx="8229600" cy="928693"/>
          </a:xfrm>
        </p:spPr>
        <p:txBody>
          <a:bodyPr>
            <a:normAutofit fontScale="77500" lnSpcReduction="20000"/>
          </a:bodyPr>
          <a:lstStyle/>
          <a:p>
            <a:pPr algn="just"/>
            <a:r>
              <a:rPr lang="fr-FR" sz="2800" dirty="0" smtClean="0">
                <a:latin typeface="Times New Roman" pitchFamily="18" charset="0"/>
                <a:cs typeface="Times New Roman" pitchFamily="18" charset="0"/>
              </a:rPr>
              <a:t>Les </a:t>
            </a:r>
            <a:r>
              <a:rPr lang="fr-FR" sz="2800" b="1" dirty="0" smtClean="0">
                <a:latin typeface="Times New Roman" pitchFamily="18" charset="0"/>
                <a:cs typeface="Times New Roman" pitchFamily="18" charset="0"/>
              </a:rPr>
              <a:t>plantes carencées </a:t>
            </a:r>
            <a:r>
              <a:rPr lang="fr-FR" sz="2800" dirty="0" smtClean="0">
                <a:latin typeface="Times New Roman" pitchFamily="18" charset="0"/>
                <a:cs typeface="Times New Roman" pitchFamily="18" charset="0"/>
              </a:rPr>
              <a:t>présentent alors des symptômes caractéristiques particulière tels que des </a:t>
            </a:r>
            <a:r>
              <a:rPr lang="fr-FR" sz="2800" dirty="0" smtClean="0">
                <a:solidFill>
                  <a:srgbClr val="FF0000"/>
                </a:solidFill>
                <a:latin typeface="Times New Roman" pitchFamily="18" charset="0"/>
                <a:cs typeface="Times New Roman" pitchFamily="18" charset="0"/>
              </a:rPr>
              <a:t>chloroses</a:t>
            </a:r>
            <a:r>
              <a:rPr lang="fr-FR" sz="2800" dirty="0" smtClean="0">
                <a:latin typeface="Times New Roman" pitchFamily="18" charset="0"/>
                <a:cs typeface="Times New Roman" pitchFamily="18" charset="0"/>
              </a:rPr>
              <a:t>, des déformations ou des </a:t>
            </a:r>
            <a:r>
              <a:rPr lang="fr-FR" sz="2800" dirty="0" smtClean="0">
                <a:solidFill>
                  <a:srgbClr val="FF0000"/>
                </a:solidFill>
                <a:latin typeface="Times New Roman" pitchFamily="18" charset="0"/>
                <a:cs typeface="Times New Roman" pitchFamily="18" charset="0"/>
              </a:rPr>
              <a:t>nécroses</a:t>
            </a:r>
            <a:r>
              <a:rPr lang="fr-FR" sz="2800" dirty="0" smtClean="0">
                <a:latin typeface="Times New Roman" pitchFamily="18" charset="0"/>
                <a:cs typeface="Times New Roman" pitchFamily="18" charset="0"/>
              </a:rPr>
              <a:t> d'organes qu'il faut observer avec méthode.</a:t>
            </a:r>
            <a:endParaRPr lang="fr-FR" sz="2800" dirty="0">
              <a:latin typeface="Times New Roman" pitchFamily="18" charset="0"/>
              <a:cs typeface="Times New Roman" pitchFamily="18" charset="0"/>
            </a:endParaRPr>
          </a:p>
        </p:txBody>
      </p:sp>
      <p:sp>
        <p:nvSpPr>
          <p:cNvPr id="9218" name="AutoShape 2" descr="https://www.encyclopedie-environnement.org/app/uploads/2020/06/Plantes_fig4-carence-mineraux-plant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219" name="Picture 3"/>
          <p:cNvPicPr>
            <a:picLocks noChangeAspect="1" noChangeArrowheads="1"/>
          </p:cNvPicPr>
          <p:nvPr/>
        </p:nvPicPr>
        <p:blipFill>
          <a:blip r:embed="rId2"/>
          <a:srcRect/>
          <a:stretch>
            <a:fillRect/>
          </a:stretch>
        </p:blipFill>
        <p:spPr bwMode="auto">
          <a:xfrm>
            <a:off x="928662" y="1214422"/>
            <a:ext cx="7429552" cy="4995869"/>
          </a:xfrm>
          <a:prstGeom prst="rect">
            <a:avLst/>
          </a:prstGeom>
          <a:noFill/>
          <a:ln w="9525">
            <a:noFill/>
            <a:miter lim="800000"/>
            <a:headEnd/>
            <a:tailEnd/>
          </a:ln>
          <a:effectLst/>
        </p:spPr>
      </p:pic>
      <p:sp>
        <p:nvSpPr>
          <p:cNvPr id="6" name="Rectangle 5"/>
          <p:cNvSpPr/>
          <p:nvPr/>
        </p:nvSpPr>
        <p:spPr>
          <a:xfrm>
            <a:off x="642878" y="6000768"/>
            <a:ext cx="8501122" cy="646331"/>
          </a:xfrm>
          <a:prstGeom prst="rect">
            <a:avLst/>
          </a:prstGeom>
        </p:spPr>
        <p:txBody>
          <a:bodyPr wrap="square">
            <a:spAutoFit/>
          </a:bodyPr>
          <a:lstStyle/>
          <a:p>
            <a:r>
              <a:rPr lang="fr-FR" b="1" dirty="0" smtClean="0">
                <a:latin typeface="Times New Roman" pitchFamily="18" charset="0"/>
                <a:cs typeface="Times New Roman" pitchFamily="18" charset="0"/>
              </a:rPr>
              <a:t>Figure: exemple des symptômes dans le cas de carences en éléments minéraux pour les plantes</a:t>
            </a:r>
            <a:endParaRPr lang="fr-FR"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357166"/>
            <a:ext cx="8229600" cy="6143668"/>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r>
              <a:rPr lang="fr-FR" sz="2800" dirty="0" smtClean="0">
                <a:latin typeface="Times New Roman" pitchFamily="18" charset="0"/>
                <a:cs typeface="Times New Roman" pitchFamily="18" charset="0"/>
              </a:rPr>
              <a:t>Contrairement aux animaux qui peuvent se déplacer lorsque les conditions de vie ne leur sont plus favorables, les plantes sont pour la plupart fixées. Elles ont de ce fait développé des stratégies d'adaptation pour répondre aux changements environnementaux en modulant et en ajustant en permanence leurs systèmes métaboliques.</a:t>
            </a:r>
          </a:p>
          <a:p>
            <a:pPr algn="just">
              <a:buNone/>
            </a:pPr>
            <a:endParaRPr lang="fr-FR" sz="2800" dirty="0" smtClean="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Les plantes doivent affronter différents types d'agressions ou de </a:t>
            </a:r>
            <a:r>
              <a:rPr lang="fr-FR" sz="2800" u="sng" dirty="0">
                <a:solidFill>
                  <a:srgbClr val="FF0000"/>
                </a:solidFill>
                <a:latin typeface="Times New Roman" pitchFamily="18" charset="0"/>
                <a:cs typeface="Times New Roman" pitchFamily="18" charset="0"/>
              </a:rPr>
              <a:t>stress abiotiques </a:t>
            </a:r>
            <a:r>
              <a:rPr lang="fr-FR" sz="2800" dirty="0">
                <a:latin typeface="Times New Roman" pitchFamily="18" charset="0"/>
                <a:cs typeface="Times New Roman" pitchFamily="18" charset="0"/>
              </a:rPr>
              <a:t>et s'y adapter : le manque ou l'excès d'eau, les fortes ou faibles luminosités, la pollution de l'air, la salinité des sols, les températures extrêmes et le vent. Elles subissent également d'autres types </a:t>
            </a:r>
            <a:r>
              <a:rPr lang="fr-FR" sz="2800" dirty="0">
                <a:solidFill>
                  <a:srgbClr val="FF0000"/>
                </a:solidFill>
                <a:latin typeface="Times New Roman" pitchFamily="18" charset="0"/>
                <a:cs typeface="Times New Roman" pitchFamily="18" charset="0"/>
              </a:rPr>
              <a:t>d'agressions</a:t>
            </a:r>
            <a:r>
              <a:rPr lang="fr-FR" sz="2800" dirty="0">
                <a:latin typeface="Times New Roman" pitchFamily="18" charset="0"/>
                <a:cs typeface="Times New Roman" pitchFamily="18" charset="0"/>
              </a:rPr>
              <a:t> par des organismes vivants, on parle alors de stress </a:t>
            </a:r>
            <a:r>
              <a:rPr lang="fr-FR" sz="2800" u="sng" dirty="0">
                <a:solidFill>
                  <a:srgbClr val="FF0000"/>
                </a:solidFill>
                <a:latin typeface="Times New Roman" pitchFamily="18" charset="0"/>
                <a:cs typeface="Times New Roman" pitchFamily="18" charset="0"/>
              </a:rPr>
              <a:t>biotiques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None/>
            </a:pPr>
            <a:endPar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buNone/>
            </a:pPr>
            <a:r>
              <a:rPr lang="fr-FR" sz="36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Chapitre IV : </a:t>
            </a:r>
          </a:p>
          <a:p>
            <a:pPr algn="ctr">
              <a:buNone/>
            </a:pPr>
            <a:r>
              <a:rPr lang="fr-F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FONCTIONNEMENT DES COMMUNAUTES VEGETALES</a:t>
            </a:r>
            <a:endParaRPr lang="fr-F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fr-FR" b="1" dirty="0" smtClean="0"/>
              <a:t>1- Variations spatio-temporelles des communautés végétales</a:t>
            </a:r>
            <a:endParaRPr lang="fr-FR" dirty="0"/>
          </a:p>
        </p:txBody>
      </p:sp>
      <p:sp>
        <p:nvSpPr>
          <p:cNvPr id="3" name="Espace réservé du contenu 2"/>
          <p:cNvSpPr>
            <a:spLocks noGrp="1"/>
          </p:cNvSpPr>
          <p:nvPr>
            <p:ph idx="1"/>
          </p:nvPr>
        </p:nvSpPr>
        <p:spPr>
          <a:xfrm>
            <a:off x="457200" y="1357298"/>
            <a:ext cx="8229600" cy="5143536"/>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r>
              <a:rPr lang="fr-FR" b="1" dirty="0" smtClean="0">
                <a:latin typeface="Times New Roman" pitchFamily="18" charset="0"/>
                <a:cs typeface="Times New Roman" pitchFamily="18" charset="0"/>
              </a:rPr>
              <a:t>1-1- Variations spatiales</a:t>
            </a:r>
          </a:p>
          <a:p>
            <a:pPr algn="just"/>
            <a:r>
              <a:rPr lang="fr-FR" dirty="0" smtClean="0">
                <a:latin typeface="Times New Roman" pitchFamily="18" charset="0"/>
                <a:cs typeface="Times New Roman" pitchFamily="18" charset="0"/>
              </a:rPr>
              <a:t>La répartition spatiale actuelle d’une espèce végétale est le résultat de différents facteurs :</a:t>
            </a:r>
          </a:p>
          <a:p>
            <a:pPr algn="just">
              <a:buNone/>
            </a:pPr>
            <a:r>
              <a:rPr lang="fr-FR" b="1" dirty="0" smtClean="0">
                <a:latin typeface="Times New Roman" pitchFamily="18" charset="0"/>
                <a:cs typeface="Times New Roman" pitchFamily="18" charset="0"/>
              </a:rPr>
              <a:t>environnementaux </a:t>
            </a:r>
            <a:r>
              <a:rPr lang="fr-FR" dirty="0" smtClean="0">
                <a:latin typeface="Times New Roman" pitchFamily="18" charset="0"/>
                <a:cs typeface="Times New Roman" pitchFamily="18" charset="0"/>
              </a:rPr>
              <a:t>(conditions climatique, édaphique, topographique...), </a:t>
            </a:r>
            <a:r>
              <a:rPr lang="fr-FR" b="1" dirty="0" smtClean="0">
                <a:latin typeface="Times New Roman" pitchFamily="18" charset="0"/>
                <a:cs typeface="Times New Roman" pitchFamily="18" charset="0"/>
              </a:rPr>
              <a:t>historiques</a:t>
            </a:r>
            <a:r>
              <a:rPr lang="fr-FR" dirty="0" smtClean="0">
                <a:latin typeface="Times New Roman" pitchFamily="18" charset="0"/>
                <a:cs typeface="Times New Roman" pitchFamily="18" charset="0"/>
              </a:rPr>
              <a:t> (processus passés qui ont agi sur les populations antérieures): les perturbations naturelles (comme les incendies), les activités humaines (comme la déforestation et l'agriculture)  et </a:t>
            </a:r>
            <a:r>
              <a:rPr lang="fr-FR" b="1" dirty="0" smtClean="0">
                <a:latin typeface="Times New Roman" pitchFamily="18" charset="0"/>
                <a:cs typeface="Times New Roman" pitchFamily="18" charset="0"/>
              </a:rPr>
              <a:t>biotiques </a:t>
            </a:r>
            <a:r>
              <a:rPr lang="fr-FR" dirty="0" smtClean="0">
                <a:latin typeface="Times New Roman" pitchFamily="18" charset="0"/>
                <a:cs typeface="Times New Roman" pitchFamily="18" charset="0"/>
              </a:rPr>
              <a:t>(capacité intrinsèque de l’espèce et processus d’interactions interspécifiques).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642919"/>
            <a:ext cx="8643998" cy="3786214"/>
          </a:xfrm>
        </p:spPr>
        <p:style>
          <a:lnRef idx="2">
            <a:schemeClr val="accent2"/>
          </a:lnRef>
          <a:fillRef idx="1">
            <a:schemeClr val="lt1"/>
          </a:fillRef>
          <a:effectRef idx="0">
            <a:schemeClr val="accent2"/>
          </a:effectRef>
          <a:fontRef idx="minor">
            <a:schemeClr val="dk1"/>
          </a:fontRef>
        </p:style>
        <p:txBody>
          <a:bodyPr>
            <a:normAutofit/>
          </a:bodyPr>
          <a:lstStyle/>
          <a:p>
            <a:r>
              <a:rPr lang="fr-FR" dirty="0" smtClean="0"/>
              <a:t>Les espèces végétales qui coexistent forment des assemblages caractéristiques appelés </a:t>
            </a:r>
            <a:r>
              <a:rPr lang="fr-FR" b="1" dirty="0" smtClean="0"/>
              <a:t>communautés</a:t>
            </a:r>
            <a:r>
              <a:rPr lang="fr-FR" dirty="0" smtClean="0"/>
              <a:t>. Celles-ci peuvent être étudiées et caractérisées en relation avec l’environnement sans évaluer l’écologie de chacune des espèces constitutives indépendamment : c’est le champ de </a:t>
            </a:r>
            <a:r>
              <a:rPr lang="fr-FR" dirty="0" smtClean="0">
                <a:solidFill>
                  <a:srgbClr val="FF0000"/>
                </a:solidFill>
              </a:rPr>
              <a:t>l’écologie des communautés</a:t>
            </a:r>
            <a:endParaRPr lang="fr-FR" dirty="0">
              <a:solidFill>
                <a:srgbClr val="FF0000"/>
              </a:solidFill>
            </a:endParaRPr>
          </a:p>
        </p:txBody>
      </p:sp>
      <p:sp>
        <p:nvSpPr>
          <p:cNvPr id="4" name="Rectangle 3"/>
          <p:cNvSpPr/>
          <p:nvPr/>
        </p:nvSpPr>
        <p:spPr>
          <a:xfrm>
            <a:off x="428596" y="5072074"/>
            <a:ext cx="3000396"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2400" b="1" dirty="0" smtClean="0">
                <a:latin typeface="Times New Roman" pitchFamily="18" charset="0"/>
                <a:cs typeface="Times New Roman" pitchFamily="18" charset="0"/>
              </a:rPr>
              <a:t>*Association végétale</a:t>
            </a:r>
            <a:endParaRPr lang="fr-FR" sz="24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a:t>
            </a:r>
            <a:r>
              <a:rPr lang="fr-FR" sz="2400" b="1" dirty="0" err="1" smtClean="0">
                <a:latin typeface="Times New Roman" pitchFamily="18" charset="0"/>
                <a:cs typeface="Times New Roman" pitchFamily="18" charset="0"/>
              </a:rPr>
              <a:t>Phytocénose</a:t>
            </a:r>
            <a:endParaRPr lang="fr-FR" sz="2400" dirty="0">
              <a:latin typeface="Times New Roman" pitchFamily="18" charset="0"/>
              <a:cs typeface="Times New Roman" pitchFamily="18" charset="0"/>
            </a:endParaRPr>
          </a:p>
        </p:txBody>
      </p:sp>
      <p:sp>
        <p:nvSpPr>
          <p:cNvPr id="5" name="Flèche vers le bas 4"/>
          <p:cNvSpPr/>
          <p:nvPr/>
        </p:nvSpPr>
        <p:spPr>
          <a:xfrm rot="16200000">
            <a:off x="3818756" y="5110938"/>
            <a:ext cx="627508" cy="8355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643438" y="4929198"/>
            <a:ext cx="357190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2400" dirty="0" smtClean="0">
                <a:latin typeface="Times New Roman" pitchFamily="18" charset="0"/>
                <a:cs typeface="Times New Roman" pitchFamily="18" charset="0"/>
              </a:rPr>
              <a:t>Par exemple, la </a:t>
            </a:r>
            <a:r>
              <a:rPr lang="fr-FR" sz="2400" dirty="0" smtClean="0">
                <a:solidFill>
                  <a:srgbClr val="FF0000"/>
                </a:solidFill>
                <a:latin typeface="Times New Roman" pitchFamily="18" charset="0"/>
                <a:cs typeface="Times New Roman" pitchFamily="18" charset="0"/>
              </a:rPr>
              <a:t>forêt</a:t>
            </a:r>
            <a:r>
              <a:rPr lang="fr-FR" sz="2400" dirty="0" smtClean="0">
                <a:latin typeface="Times New Roman" pitchFamily="18" charset="0"/>
                <a:cs typeface="Times New Roman" pitchFamily="18" charset="0"/>
              </a:rPr>
              <a:t> est une communauté végétale.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4114800" cy="582594"/>
          </a:xfrm>
        </p:spPr>
        <p:style>
          <a:lnRef idx="1">
            <a:schemeClr val="accent2"/>
          </a:lnRef>
          <a:fillRef idx="2">
            <a:schemeClr val="accent2"/>
          </a:fillRef>
          <a:effectRef idx="1">
            <a:schemeClr val="accent2"/>
          </a:effectRef>
          <a:fontRef idx="minor">
            <a:schemeClr val="dk1"/>
          </a:fontRef>
        </p:style>
        <p:txBody>
          <a:bodyPr>
            <a:noAutofit/>
          </a:bodyPr>
          <a:lstStyle/>
          <a:p>
            <a:pPr algn="l">
              <a:buFont typeface="Wingdings" pitchFamily="2" charset="2"/>
              <a:buChar char="Ø"/>
            </a:pPr>
            <a:r>
              <a:rPr lang="fr-FR" sz="3600" u="sng" dirty="0" smtClean="0">
                <a:latin typeface="Times New Roman" pitchFamily="18" charset="0"/>
                <a:cs typeface="Times New Roman" pitchFamily="18" charset="0"/>
              </a:rPr>
              <a:t>Formation végétale</a:t>
            </a:r>
            <a:endParaRPr lang="fr-FR" sz="3600" u="sng" dirty="0">
              <a:latin typeface="Times New Roman" pitchFamily="18" charset="0"/>
              <a:cs typeface="Times New Roman" pitchFamily="18" charset="0"/>
            </a:endParaRPr>
          </a:p>
        </p:txBody>
      </p:sp>
      <p:sp>
        <p:nvSpPr>
          <p:cNvPr id="3" name="Espace réservé du contenu 2"/>
          <p:cNvSpPr>
            <a:spLocks noGrp="1"/>
          </p:cNvSpPr>
          <p:nvPr>
            <p:ph idx="1"/>
          </p:nvPr>
        </p:nvSpPr>
        <p:spPr>
          <a:xfrm>
            <a:off x="428596" y="1142984"/>
            <a:ext cx="8501122" cy="5357850"/>
          </a:xfrm>
        </p:spPr>
        <p:txBody>
          <a:bodyPr>
            <a:normAutofit lnSpcReduction="10000"/>
          </a:bodyPr>
          <a:lstStyle/>
          <a:p>
            <a:pPr algn="just"/>
            <a:r>
              <a:rPr lang="fr-FR" dirty="0" smtClean="0">
                <a:latin typeface="Times New Roman" pitchFamily="18" charset="0"/>
                <a:cs typeface="Times New Roman" pitchFamily="18" charset="0"/>
              </a:rPr>
              <a:t>Une formation végétale désigne une </a:t>
            </a:r>
            <a:r>
              <a:rPr lang="fr-FR" dirty="0" smtClean="0">
                <a:solidFill>
                  <a:srgbClr val="FF0000"/>
                </a:solidFill>
                <a:latin typeface="Times New Roman" pitchFamily="18" charset="0"/>
                <a:cs typeface="Times New Roman" pitchFamily="18" charset="0"/>
              </a:rPr>
              <a:t>communauté d'espèces végétales</a:t>
            </a:r>
            <a:r>
              <a:rPr lang="fr-FR" dirty="0" smtClean="0">
                <a:latin typeface="Times New Roman" pitchFamily="18" charset="0"/>
                <a:cs typeface="Times New Roman" pitchFamily="18" charset="0"/>
              </a:rPr>
              <a:t>, caractérisée par une certaine </a:t>
            </a:r>
            <a:r>
              <a:rPr lang="fr-FR" dirty="0" smtClean="0">
                <a:solidFill>
                  <a:srgbClr val="FF0000"/>
                </a:solidFill>
                <a:latin typeface="Times New Roman" pitchFamily="18" charset="0"/>
                <a:cs typeface="Times New Roman" pitchFamily="18" charset="0"/>
              </a:rPr>
              <a:t>physionomie</a:t>
            </a:r>
            <a:r>
              <a:rPr lang="fr-FR" dirty="0" smtClean="0">
                <a:latin typeface="Times New Roman" pitchFamily="18" charset="0"/>
                <a:cs typeface="Times New Roman" pitchFamily="18" charset="0"/>
              </a:rPr>
              <a:t>, et qui détermine un paysage caractéristique. Cette physionomie, on dit aussi, « végétation », qui permet de faire une description générale à une échelle assez étendue, dépend des espèces qui composent la</a:t>
            </a:r>
          </a:p>
          <a:p>
            <a:pPr algn="just">
              <a:buNone/>
            </a:pPr>
            <a:r>
              <a:rPr lang="fr-FR" dirty="0" smtClean="0">
                <a:latin typeface="Times New Roman" pitchFamily="18" charset="0"/>
                <a:cs typeface="Times New Roman" pitchFamily="18" charset="0"/>
              </a:rPr>
              <a:t> formation végétale et du milieu qui les accueille</a:t>
            </a:r>
            <a:r>
              <a:rPr lang="fr-FR" dirty="0" smtClean="0"/>
              <a:t>.</a:t>
            </a:r>
          </a:p>
          <a:p>
            <a:r>
              <a:rPr lang="fr-FR" dirty="0" smtClean="0">
                <a:latin typeface="Times New Roman" pitchFamily="18" charset="0"/>
                <a:cs typeface="Times New Roman" pitchFamily="18" charset="0"/>
              </a:rPr>
              <a:t>On distingue par exemple, la forêt, la mangrove, la steppe, la savane, la </a:t>
            </a:r>
            <a:r>
              <a:rPr lang="fr-FR" u="sng" dirty="0" smtClean="0">
                <a:latin typeface="Times New Roman" pitchFamily="18" charset="0"/>
                <a:cs typeface="Times New Roman" pitchFamily="18" charset="0"/>
              </a:rPr>
              <a:t>lande</a:t>
            </a:r>
            <a:r>
              <a:rPr lang="fr-FR" dirty="0" smtClean="0">
                <a:latin typeface="Times New Roman" pitchFamily="18" charset="0"/>
                <a:cs typeface="Times New Roman" pitchFamily="18" charset="0"/>
              </a:rPr>
              <a:t>, la </a:t>
            </a:r>
            <a:r>
              <a:rPr lang="fr-FR" u="sng" dirty="0" err="1" smtClean="0">
                <a:latin typeface="Times New Roman" pitchFamily="18" charset="0"/>
                <a:cs typeface="Times New Roman" pitchFamily="18" charset="0"/>
              </a:rPr>
              <a:t>mégaphorbiaie</a:t>
            </a:r>
            <a:r>
              <a:rPr lang="fr-FR" dirty="0" smtClean="0">
                <a:latin typeface="Times New Roman" pitchFamily="18" charset="0"/>
                <a:cs typeface="Times New Roman" pitchFamily="18" charset="0"/>
              </a:rPr>
              <a:t>, etc.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pPr algn="l"/>
            <a:r>
              <a:rPr lang="fr-FR" dirty="0" err="1" smtClean="0">
                <a:latin typeface="Times New Roman" pitchFamily="18" charset="0"/>
                <a:cs typeface="Times New Roman" pitchFamily="18" charset="0"/>
              </a:rPr>
              <a:t>mégaphorbiaie</a:t>
            </a:r>
            <a:endParaRPr lang="fr-FR" dirty="0"/>
          </a:p>
        </p:txBody>
      </p:sp>
      <p:pic>
        <p:nvPicPr>
          <p:cNvPr id="4" name="Espace réservé du contenu 3" descr="https://www.lifeprairiesbocageres.eu/fileadmin/_processed_/csm_megaphorbiaie___e9853d47c5.jpg"/>
          <p:cNvPicPr>
            <a:picLocks noGrp="1"/>
          </p:cNvPicPr>
          <p:nvPr>
            <p:ph idx="1"/>
          </p:nvPr>
        </p:nvPicPr>
        <p:blipFill>
          <a:blip r:embed="rId2"/>
          <a:srcRect/>
          <a:stretch>
            <a:fillRect/>
          </a:stretch>
        </p:blipFill>
        <p:spPr bwMode="auto">
          <a:xfrm>
            <a:off x="1071538" y="857232"/>
            <a:ext cx="7500990" cy="4071966"/>
          </a:xfrm>
          <a:prstGeom prst="rect">
            <a:avLst/>
          </a:prstGeom>
          <a:noFill/>
          <a:ln w="9525">
            <a:noFill/>
            <a:miter lim="800000"/>
            <a:headEnd/>
            <a:tailEnd/>
          </a:ln>
        </p:spPr>
      </p:pic>
      <p:sp>
        <p:nvSpPr>
          <p:cNvPr id="5" name="Rectangle 4"/>
          <p:cNvSpPr/>
          <p:nvPr/>
        </p:nvSpPr>
        <p:spPr>
          <a:xfrm>
            <a:off x="642910" y="5143512"/>
            <a:ext cx="7858180" cy="923330"/>
          </a:xfrm>
          <a:prstGeom prst="rect">
            <a:avLst/>
          </a:prstGeom>
        </p:spPr>
        <p:txBody>
          <a:bodyPr wrap="square">
            <a:spAutoFit/>
          </a:bodyPr>
          <a:lstStyle/>
          <a:p>
            <a:r>
              <a:rPr lang="fr-FR" dirty="0" smtClean="0">
                <a:latin typeface="Times New Roman" pitchFamily="18" charset="0"/>
                <a:cs typeface="Times New Roman" pitchFamily="18" charset="0"/>
              </a:rPr>
              <a:t>est une formation végétale </a:t>
            </a:r>
            <a:r>
              <a:rPr lang="fr-FR" dirty="0" err="1" smtClean="0">
                <a:latin typeface="Times New Roman" pitchFamily="18" charset="0"/>
                <a:cs typeface="Times New Roman" pitchFamily="18" charset="0"/>
              </a:rPr>
              <a:t>prairiale</a:t>
            </a:r>
            <a:r>
              <a:rPr lang="fr-FR" dirty="0" smtClean="0">
                <a:latin typeface="Times New Roman" pitchFamily="18" charset="0"/>
                <a:cs typeface="Times New Roman" pitchFamily="18" charset="0"/>
              </a:rPr>
              <a:t> hétérogène (parfois arbustive ou arborée) constituée de grandes herbes, généralement des </a:t>
            </a:r>
            <a:r>
              <a:rPr lang="fr-FR" dirty="0" smtClean="0">
                <a:latin typeface="Times New Roman" pitchFamily="18" charset="0"/>
                <a:cs typeface="Times New Roman" pitchFamily="18" charset="0"/>
                <a:hlinkClick r:id="rId3" tooltip="Dicotylédone"/>
              </a:rPr>
              <a:t>dicotylédones</a:t>
            </a:r>
            <a:r>
              <a:rPr lang="fr-FR" dirty="0" smtClean="0">
                <a:latin typeface="Times New Roman" pitchFamily="18" charset="0"/>
                <a:cs typeface="Times New Roman" pitchFamily="18" charset="0"/>
              </a:rPr>
              <a:t> à larges feuilles et à </a:t>
            </a:r>
            <a:r>
              <a:rPr lang="fr-FR" dirty="0" smtClean="0">
                <a:latin typeface="Times New Roman" pitchFamily="18" charset="0"/>
                <a:cs typeface="Times New Roman" pitchFamily="18" charset="0"/>
                <a:hlinkClick r:id="rId4" tooltip="Inflorescence"/>
              </a:rPr>
              <a:t>inflorescences</a:t>
            </a:r>
            <a:r>
              <a:rPr lang="fr-FR" dirty="0" smtClean="0">
                <a:latin typeface="Times New Roman" pitchFamily="18" charset="0"/>
                <a:cs typeface="Times New Roman" pitchFamily="18" charset="0"/>
              </a:rPr>
              <a:t> vives, se développant sur des sols riches et humides.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2185974" cy="654032"/>
          </a:xfrm>
        </p:spPr>
        <p:style>
          <a:lnRef idx="2">
            <a:schemeClr val="accent5"/>
          </a:lnRef>
          <a:fillRef idx="1">
            <a:schemeClr val="lt1"/>
          </a:fillRef>
          <a:effectRef idx="0">
            <a:schemeClr val="accent5"/>
          </a:effectRef>
          <a:fontRef idx="minor">
            <a:schemeClr val="dk1"/>
          </a:fontRef>
        </p:style>
        <p:txBody>
          <a:bodyPr>
            <a:normAutofit fontScale="90000"/>
          </a:bodyPr>
          <a:lstStyle/>
          <a:p>
            <a:pPr algn="l"/>
            <a:r>
              <a:rPr lang="fr-FR" dirty="0" smtClean="0">
                <a:latin typeface="Times New Roman" pitchFamily="18" charset="0"/>
                <a:cs typeface="Times New Roman" pitchFamily="18" charset="0"/>
              </a:rPr>
              <a:t>la </a:t>
            </a:r>
            <a:r>
              <a:rPr lang="fr-FR" u="sng" dirty="0" smtClean="0">
                <a:latin typeface="Times New Roman" pitchFamily="18" charset="0"/>
                <a:cs typeface="Times New Roman" pitchFamily="18" charset="0"/>
              </a:rPr>
              <a:t>lande</a:t>
            </a:r>
            <a:endParaRPr lang="fr-FR" dirty="0"/>
          </a:p>
        </p:txBody>
      </p:sp>
      <p:sp>
        <p:nvSpPr>
          <p:cNvPr id="3" name="Espace réservé du contenu 2"/>
          <p:cNvSpPr>
            <a:spLocks noGrp="1"/>
          </p:cNvSpPr>
          <p:nvPr>
            <p:ph idx="1"/>
          </p:nvPr>
        </p:nvSpPr>
        <p:spPr>
          <a:xfrm>
            <a:off x="357158" y="1142984"/>
            <a:ext cx="8401080" cy="4525963"/>
          </a:xfrm>
        </p:spPr>
        <p:style>
          <a:lnRef idx="1">
            <a:schemeClr val="accent5"/>
          </a:lnRef>
          <a:fillRef idx="2">
            <a:schemeClr val="accent5"/>
          </a:fillRef>
          <a:effectRef idx="1">
            <a:schemeClr val="accent5"/>
          </a:effectRef>
          <a:fontRef idx="minor">
            <a:schemeClr val="dk1"/>
          </a:fontRef>
        </p:style>
        <p:txBody>
          <a:bodyPr>
            <a:noAutofit/>
          </a:bodyPr>
          <a:lstStyle/>
          <a:p>
            <a:r>
              <a:rPr lang="fr-FR" dirty="0" smtClean="0">
                <a:latin typeface="Times New Roman" pitchFamily="18" charset="0"/>
                <a:cs typeface="Times New Roman" pitchFamily="18" charset="0"/>
              </a:rPr>
              <a:t>une formation où dominent des </a:t>
            </a:r>
            <a:r>
              <a:rPr lang="fr-FR" dirty="0" smtClean="0">
                <a:solidFill>
                  <a:srgbClr val="FF0000"/>
                </a:solidFill>
                <a:latin typeface="Times New Roman" pitchFamily="18" charset="0"/>
                <a:cs typeface="Times New Roman" pitchFamily="18" charset="0"/>
              </a:rPr>
              <a:t>arbrisseaux</a:t>
            </a:r>
            <a:r>
              <a:rPr lang="fr-FR" dirty="0" smtClean="0">
                <a:latin typeface="Times New Roman" pitchFamily="18" charset="0"/>
                <a:cs typeface="Times New Roman" pitchFamily="18" charset="0"/>
              </a:rPr>
              <a:t> et des sous-arbrisseaux ;</a:t>
            </a:r>
          </a:p>
          <a:p>
            <a:pPr>
              <a:buNone/>
            </a:pPr>
            <a:r>
              <a:rPr lang="fr-FR" dirty="0" smtClean="0">
                <a:latin typeface="Times New Roman" pitchFamily="18" charset="0"/>
                <a:cs typeface="Times New Roman" pitchFamily="18" charset="0"/>
              </a:rPr>
              <a:t>(est une plante ligneuse de moins de quatre mètres de hauteur, se ramifiant dès la base et dépourvue de tronc, ce qui le distingue de l'arbuste  qui a un tronc et fait entre quatre et sept mètres de hauteur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lande — Wiktionnaire, le dictionnaire libre"/>
          <p:cNvPicPr>
            <a:picLocks noGrp="1"/>
          </p:cNvPicPr>
          <p:nvPr>
            <p:ph idx="1"/>
          </p:nvPr>
        </p:nvPicPr>
        <p:blipFill>
          <a:blip r:embed="rId2"/>
          <a:srcRect/>
          <a:stretch>
            <a:fillRect/>
          </a:stretch>
        </p:blipFill>
        <p:spPr bwMode="auto">
          <a:xfrm>
            <a:off x="1285852" y="928670"/>
            <a:ext cx="6786609" cy="51974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lstStyle/>
          <a:p>
            <a:r>
              <a:rPr lang="fr-FR" dirty="0" smtClean="0"/>
              <a:t>Mangrove </a:t>
            </a:r>
            <a:endParaRPr lang="fr-FR" dirty="0"/>
          </a:p>
        </p:txBody>
      </p:sp>
      <p:pic>
        <p:nvPicPr>
          <p:cNvPr id="4" name="Espace réservé du contenu 3" descr="Mangrove - Wikipedia"/>
          <p:cNvPicPr>
            <a:picLocks noGrp="1"/>
          </p:cNvPicPr>
          <p:nvPr>
            <p:ph idx="1"/>
          </p:nvPr>
        </p:nvPicPr>
        <p:blipFill>
          <a:blip r:embed="rId2"/>
          <a:srcRect/>
          <a:stretch>
            <a:fillRect/>
          </a:stretch>
        </p:blipFill>
        <p:spPr bwMode="auto">
          <a:xfrm>
            <a:off x="571472" y="1928802"/>
            <a:ext cx="7072362"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lumMod val="20000"/>
              <a:lumOff val="80000"/>
            </a:schemeClr>
          </a:solidFill>
        </p:spPr>
        <p:txBody>
          <a:bodyPr/>
          <a:lstStyle/>
          <a:p>
            <a:r>
              <a:rPr lang="fr-FR" b="1" dirty="0" smtClean="0"/>
              <a:t>Variations temporelles</a:t>
            </a:r>
            <a:endParaRPr lang="fr-FR" dirty="0"/>
          </a:p>
        </p:txBody>
      </p:sp>
      <p:sp>
        <p:nvSpPr>
          <p:cNvPr id="3" name="Espace réservé du contenu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r>
              <a:rPr lang="fr-FR" b="1" dirty="0" smtClean="0"/>
              <a:t>Histoire évolutive des végétaux</a:t>
            </a:r>
          </a:p>
          <a:p>
            <a:r>
              <a:rPr lang="fr-FR" dirty="0" smtClean="0"/>
              <a:t>L’histoire évolutive des végétaux est un processus de complexification croissante, depuis les premières algues, en passant par les bryophytes, les lycopodes et les fougères, jusqu'aux complexes gymnospermes et angiospermes actuels. Bien que les végétaux plus primitifs continuent de prospérer, particulièrement dans leur milieu d'origine, chaque nouveau degré d'organisation évolue et développe de nouvelles capacités qui lui permettent de mieux s'adapter à de nouveaux milieux.</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5715040"/>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fr-FR" dirty="0" smtClean="0"/>
              <a:t>Les précurseurs des végétaux semblent être des </a:t>
            </a:r>
            <a:r>
              <a:rPr lang="fr-FR" b="1" dirty="0" smtClean="0"/>
              <a:t>Cyanobactéries</a:t>
            </a:r>
            <a:r>
              <a:rPr lang="fr-FR" dirty="0" smtClean="0"/>
              <a:t>, qu'on classait traditionnellement parmi les algues, sous le nom de cyanophytes ou algues bleu-vert. Elles apparaissent déjà dans des fossiles du </a:t>
            </a:r>
            <a:r>
              <a:rPr lang="fr-FR" u="sng" dirty="0" smtClean="0"/>
              <a:t>Précambrien</a:t>
            </a:r>
            <a:r>
              <a:rPr lang="fr-FR" dirty="0" smtClean="0"/>
              <a:t>, datant d'environ 3,8 milliards d'années. Elles auraient joué un grand rôle dans la production du dioxygène de l'atmosphère. Leurs cellules ont une structure procaryote typique des bactéries, la photosynthèse se produisant directement dans le cytoplasme</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571480"/>
            <a:ext cx="8229600" cy="5929354"/>
          </a:xfr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fr-FR" dirty="0" smtClean="0">
                <a:latin typeface="Times New Roman" pitchFamily="18" charset="0"/>
                <a:cs typeface="Times New Roman" pitchFamily="18" charset="0"/>
              </a:rPr>
              <a:t>Les principaux stress environnementaux auxquels les plantes sont confrontées. </a:t>
            </a:r>
          </a:p>
          <a:p>
            <a:r>
              <a:rPr lang="fr-FR" b="1" u="sng" dirty="0" smtClean="0">
                <a:solidFill>
                  <a:srgbClr val="FF0000"/>
                </a:solidFill>
                <a:latin typeface="Times New Roman" pitchFamily="18" charset="0"/>
                <a:cs typeface="Times New Roman" pitchFamily="18" charset="0"/>
              </a:rPr>
              <a:t>Abiotiques </a:t>
            </a:r>
          </a:p>
          <a:p>
            <a:r>
              <a:rPr lang="fr-FR" dirty="0" smtClean="0">
                <a:latin typeface="Times New Roman" pitchFamily="18" charset="0"/>
                <a:cs typeface="Times New Roman" pitchFamily="18" charset="0"/>
              </a:rPr>
              <a:t> Température élevée (chaleur) </a:t>
            </a:r>
          </a:p>
          <a:p>
            <a:r>
              <a:rPr lang="fr-FR" dirty="0" smtClean="0">
                <a:latin typeface="Times New Roman" pitchFamily="18" charset="0"/>
                <a:cs typeface="Times New Roman" pitchFamily="18" charset="0"/>
              </a:rPr>
              <a:t> Faibles températures (froid et gel) </a:t>
            </a:r>
          </a:p>
          <a:p>
            <a:r>
              <a:rPr lang="fr-FR" dirty="0" smtClean="0">
                <a:latin typeface="Times New Roman" pitchFamily="18" charset="0"/>
                <a:cs typeface="Times New Roman" pitchFamily="18" charset="0"/>
              </a:rPr>
              <a:t> Excès d'eau (inondation, anoxie)</a:t>
            </a:r>
          </a:p>
          <a:p>
            <a:r>
              <a:rPr lang="fr-FR" dirty="0" smtClean="0">
                <a:latin typeface="Times New Roman" pitchFamily="18" charset="0"/>
                <a:cs typeface="Times New Roman" pitchFamily="18" charset="0"/>
              </a:rPr>
              <a:t>  Déficit hydrique (sécheresse) </a:t>
            </a:r>
          </a:p>
          <a:p>
            <a:r>
              <a:rPr lang="fr-FR" dirty="0" smtClean="0">
                <a:latin typeface="Times New Roman" pitchFamily="18" charset="0"/>
                <a:cs typeface="Times New Roman" pitchFamily="18" charset="0"/>
              </a:rPr>
              <a:t> Salinité</a:t>
            </a:r>
          </a:p>
          <a:p>
            <a:r>
              <a:rPr lang="fr-FR" dirty="0" smtClean="0">
                <a:latin typeface="Times New Roman" pitchFamily="18" charset="0"/>
                <a:cs typeface="Times New Roman" pitchFamily="18" charset="0"/>
              </a:rPr>
              <a:t>  Radiations (lumière visible, ultraviolet) </a:t>
            </a:r>
          </a:p>
          <a:p>
            <a:r>
              <a:rPr lang="fr-FR" dirty="0" smtClean="0">
                <a:latin typeface="Times New Roman" pitchFamily="18" charset="0"/>
                <a:cs typeface="Times New Roman" pitchFamily="18" charset="0"/>
              </a:rPr>
              <a:t> Produits chimiques (pesticides, métaux lourds, polluants atmosphériques) </a:t>
            </a:r>
          </a:p>
          <a:p>
            <a:r>
              <a:rPr lang="fr-FR" b="1" u="sng" dirty="0" smtClean="0">
                <a:solidFill>
                  <a:srgbClr val="FF0000"/>
                </a:solidFill>
                <a:latin typeface="Times New Roman" pitchFamily="18" charset="0"/>
                <a:cs typeface="Times New Roman" pitchFamily="18" charset="0"/>
              </a:rPr>
              <a:t>Biotiques</a:t>
            </a:r>
            <a:r>
              <a:rPr lang="fr-FR" dirty="0" smtClean="0">
                <a:latin typeface="Times New Roman" pitchFamily="18" charset="0"/>
                <a:cs typeface="Times New Roman" pitchFamily="18" charset="0"/>
              </a:rPr>
              <a:t>  (pathogènes, compétition) </a:t>
            </a:r>
          </a:p>
          <a:p>
            <a:r>
              <a:rPr lang="fr-FR" dirty="0" smtClean="0">
                <a:latin typeface="Times New Roman" pitchFamily="18" charset="0"/>
                <a:cs typeface="Times New Roman" pitchFamily="18" charset="0"/>
              </a:rPr>
              <a:t>Les végétaux se protègent contre ces agressions du milieu via différents mécanismes de défense.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defined"/>
          <p:cNvPicPr/>
          <p:nvPr/>
        </p:nvPicPr>
        <p:blipFill>
          <a:blip r:embed="rId2"/>
          <a:srcRect/>
          <a:stretch>
            <a:fillRect/>
          </a:stretch>
        </p:blipFill>
        <p:spPr bwMode="auto">
          <a:xfrm>
            <a:off x="714348" y="285728"/>
            <a:ext cx="6858048" cy="6286545"/>
          </a:xfrm>
          <a:prstGeom prst="rect">
            <a:avLst/>
          </a:prstGeom>
          <a:noFill/>
          <a:ln w="9525">
            <a:noFill/>
            <a:miter lim="800000"/>
            <a:headEnd/>
            <a:tailEnd/>
          </a:ln>
        </p:spPr>
      </p:pic>
      <p:sp>
        <p:nvSpPr>
          <p:cNvPr id="5" name="Rectangle 4"/>
          <p:cNvSpPr/>
          <p:nvPr/>
        </p:nvSpPr>
        <p:spPr>
          <a:xfrm>
            <a:off x="5500694" y="6488668"/>
            <a:ext cx="3124958" cy="369332"/>
          </a:xfrm>
          <a:prstGeom prst="rect">
            <a:avLst/>
          </a:prstGeom>
        </p:spPr>
        <p:txBody>
          <a:bodyPr wrap="none">
            <a:spAutoFit/>
          </a:bodyPr>
          <a:lstStyle/>
          <a:p>
            <a:r>
              <a:rPr lang="fr-FR" dirty="0" smtClean="0">
                <a:hlinkClick r:id="rId3" tooltip="Arbre phylogénétique"/>
              </a:rPr>
              <a:t>Arbre de parenté</a:t>
            </a:r>
            <a:r>
              <a:rPr lang="fr-FR" dirty="0" smtClean="0"/>
              <a:t> des végétaux.</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01080" cy="1143000"/>
          </a:xfrm>
        </p:spPr>
        <p:txBody>
          <a:bodyPr>
            <a:normAutofit fontScale="90000"/>
          </a:bodyPr>
          <a:lstStyle/>
          <a:p>
            <a:r>
              <a:rPr lang="fr-FR" b="1" dirty="0" smtClean="0"/>
              <a:t>Évolution des cycles de vie et phénologie</a:t>
            </a:r>
            <a:endParaRPr lang="fr-FR" dirty="0"/>
          </a:p>
        </p:txBody>
      </p:sp>
      <p:pic>
        <p:nvPicPr>
          <p:cNvPr id="4" name="Image 3" descr="Cycle de vie des végétaux ( botanique)"/>
          <p:cNvPicPr/>
          <p:nvPr/>
        </p:nvPicPr>
        <p:blipFill>
          <a:blip r:embed="rId2"/>
          <a:srcRect/>
          <a:stretch>
            <a:fillRect/>
          </a:stretch>
        </p:blipFill>
        <p:spPr bwMode="auto">
          <a:xfrm>
            <a:off x="857224" y="1714488"/>
            <a:ext cx="7715304" cy="45005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t>Toutes les plantes multicellulaires ont un cycle de vie formé de </a:t>
            </a:r>
            <a:r>
              <a:rPr lang="fr-FR" dirty="0" smtClean="0">
                <a:solidFill>
                  <a:srgbClr val="FF0000"/>
                </a:solidFill>
              </a:rPr>
              <a:t>deux phases </a:t>
            </a:r>
            <a:r>
              <a:rPr lang="fr-FR" dirty="0" smtClean="0"/>
              <a:t>(</a:t>
            </a:r>
            <a:r>
              <a:rPr lang="fr-FR" u="sng" dirty="0" err="1" smtClean="0"/>
              <a:t>haplophase</a:t>
            </a:r>
            <a:r>
              <a:rPr lang="fr-FR" u="sng" dirty="0" smtClean="0"/>
              <a:t> et </a:t>
            </a:r>
            <a:r>
              <a:rPr lang="fr-FR" u="sng" dirty="0" err="1" smtClean="0"/>
              <a:t>diplophase</a:t>
            </a:r>
            <a:r>
              <a:rPr lang="fr-FR" dirty="0" smtClean="0"/>
              <a:t>) se superposant</a:t>
            </a:r>
          </a:p>
          <a:p>
            <a:r>
              <a:rPr lang="fr-FR" dirty="0" smtClean="0"/>
              <a:t>pour ces plantes, à deux générations. L'une, appelée </a:t>
            </a:r>
            <a:r>
              <a:rPr lang="fr-FR" b="1" dirty="0" smtClean="0"/>
              <a:t>gamétophyte</a:t>
            </a:r>
            <a:r>
              <a:rPr lang="fr-FR" dirty="0" smtClean="0"/>
              <a:t>, produit des gamètes (mâles ou femelles), et correspond à </a:t>
            </a:r>
            <a:r>
              <a:rPr lang="fr-FR" dirty="0" smtClean="0">
                <a:solidFill>
                  <a:srgbClr val="FF0000"/>
                </a:solidFill>
              </a:rPr>
              <a:t>l'</a:t>
            </a:r>
            <a:r>
              <a:rPr lang="fr-FR" dirty="0" err="1" smtClean="0">
                <a:solidFill>
                  <a:srgbClr val="FF0000"/>
                </a:solidFill>
              </a:rPr>
              <a:t>haplophase</a:t>
            </a:r>
            <a:r>
              <a:rPr lang="fr-FR" dirty="0" smtClean="0"/>
              <a:t> : les cellules possèdent un seul</a:t>
            </a:r>
          </a:p>
          <a:p>
            <a:pPr>
              <a:buNone/>
            </a:pPr>
            <a:r>
              <a:rPr lang="fr-FR" dirty="0" smtClean="0"/>
              <a:t> jeu de chromosomes (</a:t>
            </a:r>
            <a:r>
              <a:rPr lang="fr-FR" dirty="0" smtClean="0">
                <a:solidFill>
                  <a:srgbClr val="FF0000"/>
                </a:solidFill>
              </a:rPr>
              <a:t>noté 1N).</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85729"/>
            <a:ext cx="8229600" cy="2143140"/>
          </a:xfrm>
        </p:spPr>
        <p:txBody>
          <a:bodyPr/>
          <a:lstStyle/>
          <a:p>
            <a:r>
              <a:rPr lang="fr-FR" dirty="0" smtClean="0"/>
              <a:t>L'autre, appelée </a:t>
            </a:r>
            <a:r>
              <a:rPr lang="fr-FR" b="1" dirty="0" smtClean="0"/>
              <a:t>sporophyte</a:t>
            </a:r>
            <a:r>
              <a:rPr lang="fr-FR" dirty="0" smtClean="0"/>
              <a:t>, produit des </a:t>
            </a:r>
            <a:r>
              <a:rPr lang="fr-FR" dirty="0" smtClean="0">
                <a:solidFill>
                  <a:srgbClr val="FF0000"/>
                </a:solidFill>
              </a:rPr>
              <a:t>spores</a:t>
            </a:r>
            <a:r>
              <a:rPr lang="fr-FR" dirty="0" smtClean="0"/>
              <a:t>, et correspond à la </a:t>
            </a:r>
            <a:r>
              <a:rPr lang="fr-FR" b="1" dirty="0" err="1" smtClean="0">
                <a:solidFill>
                  <a:srgbClr val="FF0000"/>
                </a:solidFill>
              </a:rPr>
              <a:t>diplophase</a:t>
            </a:r>
            <a:r>
              <a:rPr lang="fr-FR" dirty="0" smtClean="0"/>
              <a:t> : les cellules possèdent deux jeux de chromosomes regroupés en paires </a:t>
            </a:r>
            <a:r>
              <a:rPr lang="fr-FR" dirty="0" smtClean="0">
                <a:solidFill>
                  <a:srgbClr val="FF0000"/>
                </a:solidFill>
              </a:rPr>
              <a:t>(notés 2N</a:t>
            </a:r>
            <a:r>
              <a:rPr lang="fr-FR" dirty="0" smtClean="0"/>
              <a:t>).</a:t>
            </a: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pPr algn="l"/>
            <a:r>
              <a:rPr lang="fr-FR" sz="3200" dirty="0" smtClean="0"/>
              <a:t>Les plantes se caractérisent ainsi  par </a:t>
            </a:r>
            <a:r>
              <a:rPr lang="fr-FR" sz="3200" u="sng" dirty="0" smtClean="0"/>
              <a:t>différents états</a:t>
            </a:r>
            <a:r>
              <a:rPr lang="fr-FR" sz="3200" dirty="0" smtClean="0"/>
              <a:t>,</a:t>
            </a:r>
            <a:endParaRPr lang="fr-FR" sz="3200" dirty="0"/>
          </a:p>
        </p:txBody>
      </p:sp>
      <p:sp>
        <p:nvSpPr>
          <p:cNvPr id="3" name="Espace réservé du contenu 2"/>
          <p:cNvSpPr>
            <a:spLocks noGrp="1"/>
          </p:cNvSpPr>
          <p:nvPr>
            <p:ph idx="1"/>
          </p:nvPr>
        </p:nvSpPr>
        <p:spPr>
          <a:xfrm>
            <a:off x="457200" y="928670"/>
            <a:ext cx="8401080" cy="5643602"/>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just"/>
            <a:r>
              <a:rPr lang="fr-FR" u="sng" dirty="0" smtClean="0">
                <a:solidFill>
                  <a:srgbClr val="FF0000"/>
                </a:solidFill>
                <a:latin typeface="Times New Roman" pitchFamily="18" charset="0"/>
                <a:cs typeface="Times New Roman" pitchFamily="18" charset="0"/>
              </a:rPr>
              <a:t>1-Etats Végétatifs</a:t>
            </a:r>
            <a:r>
              <a:rPr lang="fr-FR" u="sng"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(feuilles, racines):</a:t>
            </a:r>
          </a:p>
          <a:p>
            <a:pPr algn="just" fontAlgn="base"/>
            <a:r>
              <a:rPr lang="fr-FR" dirty="0" smtClean="0">
                <a:latin typeface="Times New Roman" pitchFamily="18" charset="0"/>
                <a:cs typeface="Times New Roman" pitchFamily="18" charset="0"/>
              </a:rPr>
              <a:t>Une fois que le système racinaire est suffisamment fort, il sera capable de soutenir la croissance. C’est alors que commence l’étape suivante, </a:t>
            </a:r>
            <a:r>
              <a:rPr lang="fr-FR" b="1" dirty="0" smtClean="0">
                <a:solidFill>
                  <a:srgbClr val="FF0000"/>
                </a:solidFill>
                <a:latin typeface="Times New Roman" pitchFamily="18" charset="0"/>
                <a:cs typeface="Times New Roman" pitchFamily="18" charset="0"/>
              </a:rPr>
              <a:t>la phase végétative</a:t>
            </a:r>
            <a:r>
              <a:rPr lang="fr-FR" dirty="0" smtClean="0">
                <a:latin typeface="Times New Roman" pitchFamily="18" charset="0"/>
                <a:cs typeface="Times New Roman" pitchFamily="18" charset="0"/>
              </a:rPr>
              <a:t>.</a:t>
            </a:r>
          </a:p>
          <a:p>
            <a:pPr algn="just" fontAlgn="base"/>
            <a:r>
              <a:rPr lang="fr-FR" dirty="0" smtClean="0">
                <a:latin typeface="Times New Roman" pitchFamily="18" charset="0"/>
                <a:cs typeface="Times New Roman" pitchFamily="18" charset="0"/>
              </a:rPr>
              <a:t>La plante se consacre principalement à la croissance des tiges, des feuilles et des branches.</a:t>
            </a:r>
          </a:p>
          <a:p>
            <a:pPr algn="just"/>
            <a:r>
              <a:rPr lang="fr-FR" u="sng" dirty="0" smtClean="0">
                <a:solidFill>
                  <a:srgbClr val="FF0000"/>
                </a:solidFill>
                <a:latin typeface="Times New Roman" pitchFamily="18" charset="0"/>
                <a:cs typeface="Times New Roman" pitchFamily="18" charset="0"/>
              </a:rPr>
              <a:t>2-Etats reproducteurs</a:t>
            </a:r>
            <a:r>
              <a:rPr lang="fr-FR" u="sng"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phase reproductive </a:t>
            </a:r>
            <a:r>
              <a:rPr lang="fr-FR" dirty="0" smtClean="0">
                <a:latin typeface="Times New Roman" pitchFamily="18" charset="0"/>
                <a:cs typeface="Times New Roman" pitchFamily="18" charset="0"/>
              </a:rPr>
              <a:t>): Le stade suivant et final de la croissance des plantes est connu sous le nom de </a:t>
            </a:r>
            <a:r>
              <a:rPr lang="fr-FR" dirty="0" smtClean="0">
                <a:solidFill>
                  <a:srgbClr val="FF0000"/>
                </a:solidFill>
                <a:latin typeface="Times New Roman" pitchFamily="18" charset="0"/>
                <a:cs typeface="Times New Roman" pitchFamily="18" charset="0"/>
              </a:rPr>
              <a:t>stade de la reproduction</a:t>
            </a:r>
            <a:r>
              <a:rPr lang="fr-FR" dirty="0" smtClean="0">
                <a:latin typeface="Times New Roman" pitchFamily="18" charset="0"/>
                <a:cs typeface="Times New Roman" pitchFamily="18" charset="0"/>
              </a:rPr>
              <a:t>. Ainsi, toute son énergie est dirigée vers la production de fleurs, de fruits et </a:t>
            </a:r>
            <a:r>
              <a:rPr lang="fr-FR" b="1" dirty="0" smtClean="0">
                <a:latin typeface="Times New Roman" pitchFamily="18" charset="0"/>
                <a:cs typeface="Times New Roman" pitchFamily="18" charset="0"/>
              </a:rPr>
              <a:t>de graines</a:t>
            </a:r>
            <a:r>
              <a:rPr lang="fr-FR" dirty="0" smtClean="0">
                <a:latin typeface="Times New Roman" pitchFamily="18" charset="0"/>
                <a:cs typeface="Times New Roman" pitchFamily="18" charset="0"/>
              </a:rPr>
              <a:t>.</a:t>
            </a:r>
          </a:p>
          <a:p>
            <a:pPr algn="just"/>
            <a:endParaRPr lang="fr-FR"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ycle vegetal"/>
          <p:cNvPicPr/>
          <p:nvPr/>
        </p:nvPicPr>
        <p:blipFill>
          <a:blip r:embed="rId2"/>
          <a:srcRect/>
          <a:stretch>
            <a:fillRect/>
          </a:stretch>
        </p:blipFill>
        <p:spPr bwMode="auto">
          <a:xfrm>
            <a:off x="571472" y="642918"/>
            <a:ext cx="8001056" cy="3357586"/>
          </a:xfrm>
          <a:prstGeom prst="rect">
            <a:avLst/>
          </a:prstGeom>
          <a:noFill/>
          <a:ln w="9525">
            <a:noFill/>
            <a:miter lim="800000"/>
            <a:headEnd/>
            <a:tailEnd/>
          </a:ln>
        </p:spPr>
      </p:pic>
      <p:sp>
        <p:nvSpPr>
          <p:cNvPr id="7" name="ZoneTexte 6"/>
          <p:cNvSpPr txBox="1"/>
          <p:nvPr/>
        </p:nvSpPr>
        <p:spPr>
          <a:xfrm>
            <a:off x="2428860" y="4214818"/>
            <a:ext cx="5942652" cy="400110"/>
          </a:xfrm>
          <a:prstGeom prst="rect">
            <a:avLst/>
          </a:prstGeom>
          <a:noFill/>
        </p:spPr>
        <p:txBody>
          <a:bodyPr wrap="none" rtlCol="0">
            <a:spAutoFit/>
          </a:bodyPr>
          <a:lstStyle/>
          <a:p>
            <a:r>
              <a:rPr lang="fr-FR" sz="2000" u="sng" dirty="0" smtClean="0">
                <a:latin typeface="Times New Roman" pitchFamily="18" charset="0"/>
                <a:cs typeface="Times New Roman" pitchFamily="18" charset="0"/>
              </a:rPr>
              <a:t>Figure : </a:t>
            </a:r>
            <a:r>
              <a:rPr lang="fr-FR" sz="2000" u="sng" dirty="0" err="1" smtClean="0">
                <a:latin typeface="Times New Roman" pitchFamily="18" charset="0"/>
                <a:cs typeface="Times New Roman" pitchFamily="18" charset="0"/>
              </a:rPr>
              <a:t>Shéma</a:t>
            </a:r>
            <a:r>
              <a:rPr lang="fr-FR" sz="2000" u="sng" dirty="0" smtClean="0">
                <a:latin typeface="Times New Roman" pitchFamily="18" charset="0"/>
                <a:cs typeface="Times New Roman" pitchFamily="18" charset="0"/>
              </a:rPr>
              <a:t> simplifié d’un cycle de vie d’une plante </a:t>
            </a:r>
            <a:endParaRPr lang="fr-FR" sz="2000"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neopouss.com/wp-content/uploads/2022/06/cycle_vie_mais-932x1024.jpeg"/>
          <p:cNvPicPr>
            <a:picLocks noGrp="1"/>
          </p:cNvPicPr>
          <p:nvPr>
            <p:ph idx="1"/>
          </p:nvPr>
        </p:nvPicPr>
        <p:blipFill>
          <a:blip r:embed="rId2"/>
          <a:srcRect/>
          <a:stretch>
            <a:fillRect/>
          </a:stretch>
        </p:blipFill>
        <p:spPr bwMode="auto">
          <a:xfrm>
            <a:off x="642910" y="428604"/>
            <a:ext cx="7286676" cy="6000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00034" y="2071678"/>
            <a:ext cx="8229600" cy="1143000"/>
          </a:xfrm>
        </p:spPr>
        <p:style>
          <a:lnRef idx="1">
            <a:schemeClr val="accent5"/>
          </a:lnRef>
          <a:fillRef idx="2">
            <a:schemeClr val="accent5"/>
          </a:fillRef>
          <a:effectRef idx="1">
            <a:schemeClr val="accent5"/>
          </a:effectRef>
          <a:fontRef idx="minor">
            <a:schemeClr val="dk1"/>
          </a:fontRef>
        </p:style>
        <p:txBody>
          <a:bodyPr>
            <a:noAutofit/>
          </a:bodyPr>
          <a:lstStyle/>
          <a:p>
            <a:pPr algn="l"/>
            <a:r>
              <a:rPr lang="fr-FR" sz="3600" b="1" dirty="0" smtClean="0">
                <a:latin typeface="Times New Roman" pitchFamily="18" charset="0"/>
                <a:cs typeface="Times New Roman" pitchFamily="18" charset="0"/>
              </a:rPr>
              <a:t>Fonctionnement des communautés et cycles biogéochimiques</a:t>
            </a:r>
            <a:endParaRPr lang="fr-FR"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svtenseconde.wordpress.com/wp-content/uploads/2012/09/flux.jpg"/>
          <p:cNvPicPr/>
          <p:nvPr/>
        </p:nvPicPr>
        <p:blipFill>
          <a:blip r:embed="rId2"/>
          <a:srcRect/>
          <a:stretch>
            <a:fillRect/>
          </a:stretch>
        </p:blipFill>
        <p:spPr bwMode="auto">
          <a:xfrm>
            <a:off x="857224" y="1428736"/>
            <a:ext cx="6286544" cy="4297368"/>
          </a:xfrm>
          <a:prstGeom prst="rect">
            <a:avLst/>
          </a:prstGeom>
          <a:noFill/>
          <a:ln w="9525">
            <a:noFill/>
            <a:miter lim="800000"/>
            <a:headEnd/>
            <a:tailEnd/>
          </a:ln>
        </p:spPr>
      </p:pic>
      <p:cxnSp>
        <p:nvCxnSpPr>
          <p:cNvPr id="6" name="Connecteur en arc 5"/>
          <p:cNvCxnSpPr/>
          <p:nvPr/>
        </p:nvCxnSpPr>
        <p:spPr>
          <a:xfrm>
            <a:off x="6929454" y="5214950"/>
            <a:ext cx="642942" cy="35719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7572396" y="5357826"/>
            <a:ext cx="139653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b="1" dirty="0" smtClean="0">
                <a:latin typeface="Times New Roman" pitchFamily="18" charset="0"/>
                <a:cs typeface="Times New Roman" pitchFamily="18" charset="0"/>
              </a:rPr>
              <a:t>Respiration </a:t>
            </a:r>
            <a:endParaRPr lang="fr-FR" b="1" dirty="0">
              <a:latin typeface="Times New Roman" pitchFamily="18" charset="0"/>
              <a:cs typeface="Times New Roman" pitchFamily="18" charset="0"/>
            </a:endParaRPr>
          </a:p>
        </p:txBody>
      </p:sp>
      <p:sp>
        <p:nvSpPr>
          <p:cNvPr id="9" name="Titre 8"/>
          <p:cNvSpPr>
            <a:spLocks noGrp="1"/>
          </p:cNvSpPr>
          <p:nvPr>
            <p:ph type="title"/>
          </p:nvPr>
        </p:nvSpPr>
        <p:spPr>
          <a:xfrm>
            <a:off x="457200" y="274638"/>
            <a:ext cx="8229600" cy="1082660"/>
          </a:xfrm>
        </p:spPr>
        <p:txBody>
          <a:bodyPr>
            <a:normAutofit fontScale="90000"/>
          </a:bodyPr>
          <a:lstStyle/>
          <a:p>
            <a:pPr algn="l"/>
            <a:r>
              <a:rPr lang="fr-FR" sz="3200" b="1" u="sng" dirty="0" smtClean="0">
                <a:latin typeface="Times New Roman" pitchFamily="18" charset="0"/>
                <a:cs typeface="Times New Roman" pitchFamily="18" charset="0"/>
              </a:rPr>
              <a:t>Le flux d’énergie et le cycle de la matière dans les écosystèmes:</a:t>
            </a:r>
            <a:br>
              <a:rPr lang="fr-FR" sz="3200" b="1" u="sng" dirty="0" smtClean="0">
                <a:latin typeface="Times New Roman" pitchFamily="18" charset="0"/>
                <a:cs typeface="Times New Roman" pitchFamily="18" charset="0"/>
              </a:rPr>
            </a:br>
            <a:endParaRPr lang="fr-FR" sz="3200" dirty="0"/>
          </a:p>
        </p:txBody>
      </p:sp>
      <p:sp>
        <p:nvSpPr>
          <p:cNvPr id="10" name="Rectangle 9"/>
          <p:cNvSpPr/>
          <p:nvPr/>
        </p:nvSpPr>
        <p:spPr>
          <a:xfrm>
            <a:off x="571472" y="6000768"/>
            <a:ext cx="8286808" cy="707886"/>
          </a:xfrm>
          <a:prstGeom prst="rect">
            <a:avLst/>
          </a:prstGeom>
        </p:spPr>
        <p:txBody>
          <a:bodyPr wrap="square">
            <a:spAutoFit/>
          </a:bodyPr>
          <a:lstStyle/>
          <a:p>
            <a:r>
              <a:rPr lang="fr-FR" sz="2000" dirty="0" smtClean="0">
                <a:latin typeface="Times New Roman" pitchFamily="18" charset="0"/>
                <a:cs typeface="Times New Roman" pitchFamily="18" charset="0"/>
              </a:rPr>
              <a:t>Figure : Flux de la matière et de l'énergie </a:t>
            </a:r>
            <a:r>
              <a:rPr lang="fr-FR" sz="2000" b="1" dirty="0" smtClean="0">
                <a:latin typeface="Times New Roman" pitchFamily="18" charset="0"/>
                <a:cs typeface="Times New Roman" pitchFamily="18" charset="0"/>
              </a:rPr>
              <a:t>(rôle de la photosynthèse et de la</a:t>
            </a:r>
          </a:p>
          <a:p>
            <a:r>
              <a:rPr lang="fr-FR" sz="2000" dirty="0" smtClean="0">
                <a:latin typeface="Times New Roman" pitchFamily="18" charset="0"/>
                <a:cs typeface="Times New Roman" pitchFamily="18" charset="0"/>
              </a:rPr>
              <a:t>respiration)</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500042"/>
            <a:ext cx="8229600" cy="5929354"/>
          </a:xfrm>
        </p:spPr>
        <p:txBody>
          <a:bodyPr>
            <a:normAutofit fontScale="92500" lnSpcReduction="10000"/>
          </a:bodyPr>
          <a:lstStyle/>
          <a:p>
            <a:pPr algn="just"/>
            <a:r>
              <a:rPr lang="fr-FR" dirty="0" smtClean="0"/>
              <a:t>Le seul intrant énergétique des écosystèmes est constitué par </a:t>
            </a:r>
            <a:r>
              <a:rPr lang="fr-FR" b="1" dirty="0" smtClean="0">
                <a:solidFill>
                  <a:srgbClr val="FF0000"/>
                </a:solidFill>
              </a:rPr>
              <a:t>l’énergie solaire </a:t>
            </a:r>
            <a:r>
              <a:rPr lang="fr-FR" dirty="0" smtClean="0"/>
              <a:t>dont une fraction est transformé en énergie biochimique par la fixation photosynthétique des autotrophes. À chaque étape de sa circulation dans les écosystèmes, une partie de l’énergie est transformé en travail cellulaire grâce à la respiration.</a:t>
            </a:r>
          </a:p>
          <a:p>
            <a:pPr algn="just"/>
            <a:r>
              <a:rPr lang="fr-FR" dirty="0" smtClean="0"/>
              <a:t>La circulation de l’énergie et automatiquement) celle de la matière s’effectuent dans les biocœnoses au travers des </a:t>
            </a:r>
            <a:r>
              <a:rPr lang="fr-FR" dirty="0" smtClean="0">
                <a:solidFill>
                  <a:srgbClr val="FF0000"/>
                </a:solidFill>
              </a:rPr>
              <a:t>chaînes trophiques </a:t>
            </a:r>
            <a:r>
              <a:rPr lang="fr-FR" dirty="0" smtClean="0"/>
              <a:t>(alimentaires), interconnectées sous forme de réseaux trophiques</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846158"/>
          </a:xfrm>
        </p:spPr>
        <p:txBody>
          <a:bodyPr>
            <a:noAutofit/>
          </a:bodyPr>
          <a:lstStyle/>
          <a:p>
            <a:r>
              <a:rPr lang="fr-FR" sz="3600" b="1" dirty="0" smtClean="0">
                <a:solidFill>
                  <a:srgbClr val="FF0000"/>
                </a:solidFill>
                <a:latin typeface="Times New Roman" pitchFamily="18" charset="0"/>
                <a:cs typeface="Times New Roman" pitchFamily="18" charset="0"/>
              </a:rPr>
              <a:t>2-Mécanismes </a:t>
            </a:r>
            <a:r>
              <a:rPr lang="fr-FR" sz="3600" b="1" dirty="0">
                <a:solidFill>
                  <a:srgbClr val="FF0000"/>
                </a:solidFill>
                <a:latin typeface="Times New Roman" pitchFamily="18" charset="0"/>
                <a:cs typeface="Times New Roman" pitchFamily="18" charset="0"/>
              </a:rPr>
              <a:t>généraux de réponse des plantes aux facteurs de l'environnement</a:t>
            </a:r>
            <a:endParaRPr lang="fr-FR" sz="36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algn="just"/>
            <a:r>
              <a:rPr lang="fr-FR" sz="2800" dirty="0" smtClean="0">
                <a:latin typeface="Times New Roman" pitchFamily="18" charset="0"/>
                <a:cs typeface="Times New Roman" pitchFamily="18" charset="0"/>
              </a:rPr>
              <a:t>Contrairement aux animaux qui peuvent se déplacer lorsque les conditions de vie ne leur sont plus favorables, les plantes sont pour la plupart fixées. Elles ont de ce fait développé des stratégies d'adaptation pour répondre aux changements environnementaux en modulant et en ajustant en permanence leurs systèmes métaboliques.</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fontScale="92500" lnSpcReduction="10000"/>
          </a:bodyPr>
          <a:lstStyle/>
          <a:p>
            <a:r>
              <a:rPr lang="fr-FR" dirty="0" smtClean="0"/>
              <a:t>En même temps, les communautés d'espèces s'interagissent entre elles à travers des échanges de matière de différentes façons (</a:t>
            </a:r>
            <a:r>
              <a:rPr lang="fr-FR" dirty="0" err="1" smtClean="0"/>
              <a:t>fig.préc</a:t>
            </a:r>
            <a:r>
              <a:rPr lang="fr-FR" dirty="0" smtClean="0"/>
              <a:t>).</a:t>
            </a:r>
          </a:p>
          <a:p>
            <a:r>
              <a:rPr lang="fr-FR" b="1" dirty="0" smtClean="0">
                <a:solidFill>
                  <a:srgbClr val="FF0000"/>
                </a:solidFill>
              </a:rPr>
              <a:t>Ces interactions </a:t>
            </a:r>
            <a:r>
              <a:rPr lang="fr-FR" dirty="0" smtClean="0"/>
              <a:t>peuvent être </a:t>
            </a:r>
            <a:r>
              <a:rPr lang="fr-FR" dirty="0" smtClean="0">
                <a:solidFill>
                  <a:srgbClr val="FF0000"/>
                </a:solidFill>
              </a:rPr>
              <a:t>négatives</a:t>
            </a:r>
            <a:r>
              <a:rPr lang="fr-FR" dirty="0" smtClean="0"/>
              <a:t> comme :</a:t>
            </a:r>
          </a:p>
          <a:p>
            <a:r>
              <a:rPr lang="fr-FR" dirty="0" smtClean="0"/>
              <a:t> i) </a:t>
            </a:r>
            <a:r>
              <a:rPr lang="fr-FR" b="1" u="sng" dirty="0" smtClean="0"/>
              <a:t>la compétition</a:t>
            </a:r>
            <a:r>
              <a:rPr lang="fr-FR" dirty="0" smtClean="0"/>
              <a:t>, par exemple concurrence pour l’eau entre les arbustes et les arbres ;</a:t>
            </a:r>
          </a:p>
          <a:p>
            <a:r>
              <a:rPr lang="fr-FR" dirty="0" smtClean="0"/>
              <a:t> ii) </a:t>
            </a:r>
            <a:r>
              <a:rPr lang="fr-FR" b="1" u="sng" dirty="0" smtClean="0"/>
              <a:t>le parasitisme</a:t>
            </a:r>
            <a:r>
              <a:rPr lang="fr-FR" dirty="0" smtClean="0"/>
              <a:t>, par exemple développement du gui aux dépens d’un peuplier ; </a:t>
            </a:r>
          </a:p>
          <a:p>
            <a:r>
              <a:rPr lang="fr-FR" dirty="0" smtClean="0"/>
              <a:t>iii) </a:t>
            </a:r>
            <a:r>
              <a:rPr lang="fr-FR" b="1" u="sng" dirty="0" smtClean="0"/>
              <a:t>l’</a:t>
            </a:r>
            <a:r>
              <a:rPr lang="fr-FR" b="1" u="sng" dirty="0" err="1" smtClean="0"/>
              <a:t>herbivorie</a:t>
            </a:r>
            <a:r>
              <a:rPr lang="fr-FR" dirty="0" smtClean="0"/>
              <a:t>, par exemple consommation du feuillage par les insectes phytophages ;</a:t>
            </a:r>
          </a:p>
          <a:p>
            <a:r>
              <a:rPr lang="fr-FR" dirty="0" smtClean="0"/>
              <a:t> iv</a:t>
            </a:r>
            <a:r>
              <a:rPr lang="fr-FR" b="1" u="sng" dirty="0" smtClean="0"/>
              <a:t>) la prédation</a:t>
            </a:r>
            <a:r>
              <a:rPr lang="fr-FR" dirty="0" smtClean="0"/>
              <a:t>, par exemple lombric avalé par une mésange. </a:t>
            </a:r>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lstStyle/>
          <a:p>
            <a:r>
              <a:rPr lang="fr-FR" dirty="0" smtClean="0"/>
              <a:t>Elles peuvent être aussi </a:t>
            </a:r>
            <a:r>
              <a:rPr lang="fr-FR" u="sng" dirty="0" smtClean="0">
                <a:solidFill>
                  <a:srgbClr val="FF0000"/>
                </a:solidFill>
              </a:rPr>
              <a:t>positives</a:t>
            </a:r>
            <a:r>
              <a:rPr lang="fr-FR" dirty="0" smtClean="0"/>
              <a:t> comme :</a:t>
            </a:r>
          </a:p>
          <a:p>
            <a:r>
              <a:rPr lang="fr-FR" dirty="0" smtClean="0"/>
              <a:t> i) </a:t>
            </a:r>
            <a:r>
              <a:rPr lang="fr-FR" b="1" u="sng" dirty="0" smtClean="0"/>
              <a:t>la facilitation</a:t>
            </a:r>
            <a:r>
              <a:rPr lang="fr-FR" dirty="0" smtClean="0"/>
              <a:t>, par exemple une plante d’une espèce va bénéficier d’une disponibilité accrue d’azote dans le sol du fait de son voisinage avec une plante d’une autre espèce fixatrice d’azote ;</a:t>
            </a:r>
          </a:p>
          <a:p>
            <a:r>
              <a:rPr lang="fr-FR" dirty="0" smtClean="0"/>
              <a:t> ii) </a:t>
            </a:r>
            <a:r>
              <a:rPr lang="fr-FR" b="1" u="sng" dirty="0" smtClean="0"/>
              <a:t>la symbiose</a:t>
            </a:r>
            <a:r>
              <a:rPr lang="fr-FR" dirty="0" smtClean="0"/>
              <a:t>, par exemple l’association </a:t>
            </a:r>
            <a:r>
              <a:rPr lang="fr-FR" dirty="0" err="1" smtClean="0"/>
              <a:t>mycorhizienne</a:t>
            </a:r>
            <a:r>
              <a:rPr lang="fr-FR" dirty="0" smtClean="0"/>
              <a:t> champignon-arbre au bénéfice réciproque de nutrition.</a:t>
            </a:r>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357166"/>
            <a:ext cx="8229600" cy="4525963"/>
          </a:xfrm>
        </p:spPr>
        <p:txBody>
          <a:bodyPr/>
          <a:lstStyle/>
          <a:p>
            <a:r>
              <a:rPr lang="fr-FR" dirty="0" smtClean="0"/>
              <a:t>On constate alors que le fonctionnement des communautés se traduit à travers </a:t>
            </a:r>
            <a:r>
              <a:rPr lang="fr-FR" u="sng" dirty="0" smtClean="0"/>
              <a:t>deux processus fondamentaux :</a:t>
            </a:r>
          </a:p>
          <a:p>
            <a:r>
              <a:rPr lang="fr-FR" dirty="0" smtClean="0"/>
              <a:t> Le transfert ou flux d'énergie que doit assurer par </a:t>
            </a:r>
            <a:r>
              <a:rPr lang="fr-FR" dirty="0" smtClean="0">
                <a:solidFill>
                  <a:srgbClr val="FF0000"/>
                </a:solidFill>
              </a:rPr>
              <a:t>les chaines trophiques</a:t>
            </a:r>
          </a:p>
          <a:p>
            <a:r>
              <a:rPr lang="fr-FR" dirty="0" smtClean="0"/>
              <a:t> La transformation ou flux de matière que doit assurer par </a:t>
            </a:r>
            <a:r>
              <a:rPr lang="fr-FR" dirty="0" smtClean="0">
                <a:solidFill>
                  <a:srgbClr val="FF0000"/>
                </a:solidFill>
              </a:rPr>
              <a:t>les cycles biogéochimiques</a:t>
            </a:r>
            <a:r>
              <a:rPr lang="fr-FR" dirty="0" smtClean="0"/>
              <a:t>.</a:t>
            </a:r>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01080" cy="654032"/>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fr-FR" sz="3600" b="1" dirty="0" smtClean="0">
                <a:latin typeface="Times New Roman" pitchFamily="18" charset="0"/>
                <a:cs typeface="Times New Roman" pitchFamily="18" charset="0"/>
              </a:rPr>
              <a:t>Les chaines trophiques ou alimentaires</a:t>
            </a:r>
            <a:endParaRPr lang="fr-FR" sz="3600" dirty="0">
              <a:latin typeface="Times New Roman" pitchFamily="18" charset="0"/>
              <a:cs typeface="Times New Roman" pitchFamily="18" charset="0"/>
            </a:endParaRPr>
          </a:p>
        </p:txBody>
      </p:sp>
      <p:sp>
        <p:nvSpPr>
          <p:cNvPr id="5" name="Rectangle 4"/>
          <p:cNvSpPr/>
          <p:nvPr/>
        </p:nvSpPr>
        <p:spPr>
          <a:xfrm>
            <a:off x="500034" y="1500174"/>
            <a:ext cx="8286808"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sz="2400" dirty="0" smtClean="0">
                <a:latin typeface="Times New Roman" pitchFamily="18" charset="0"/>
                <a:cs typeface="Times New Roman" pitchFamily="18" charset="0"/>
              </a:rPr>
              <a:t>C'est l'ensemble des relations qui s’établissent entre des organismes en fonction de la façon don ceux-ci se nourrissent . Elles Comprennent </a:t>
            </a:r>
            <a:r>
              <a:rPr lang="fr-FR" sz="2400" dirty="0" smtClean="0">
                <a:solidFill>
                  <a:srgbClr val="FF0000"/>
                </a:solidFill>
                <a:latin typeface="Times New Roman" pitchFamily="18" charset="0"/>
                <a:cs typeface="Times New Roman" pitchFamily="18" charset="0"/>
              </a:rPr>
              <a:t>des producteurs </a:t>
            </a:r>
            <a:r>
              <a:rPr lang="fr-FR" sz="2400" dirty="0" smtClean="0">
                <a:latin typeface="Times New Roman" pitchFamily="18" charset="0"/>
                <a:cs typeface="Times New Roman" pitchFamily="18" charset="0"/>
              </a:rPr>
              <a:t>(algues, par exemple), </a:t>
            </a:r>
            <a:r>
              <a:rPr lang="fr-FR" sz="2400" dirty="0" smtClean="0">
                <a:solidFill>
                  <a:srgbClr val="FF0000"/>
                </a:solidFill>
                <a:latin typeface="Times New Roman" pitchFamily="18" charset="0"/>
                <a:cs typeface="Times New Roman" pitchFamily="18" charset="0"/>
              </a:rPr>
              <a:t>des</a:t>
            </a:r>
          </a:p>
          <a:p>
            <a:r>
              <a:rPr lang="fr-FR" sz="2400" dirty="0" smtClean="0">
                <a:solidFill>
                  <a:srgbClr val="FF0000"/>
                </a:solidFill>
                <a:latin typeface="Times New Roman" pitchFamily="18" charset="0"/>
                <a:cs typeface="Times New Roman" pitchFamily="18" charset="0"/>
              </a:rPr>
              <a:t>consommateurs primaires </a:t>
            </a:r>
            <a:r>
              <a:rPr lang="fr-FR" sz="2400" dirty="0" smtClean="0">
                <a:latin typeface="Times New Roman" pitchFamily="18" charset="0"/>
                <a:cs typeface="Times New Roman" pitchFamily="18" charset="0"/>
              </a:rPr>
              <a:t>(herbivores), </a:t>
            </a:r>
            <a:r>
              <a:rPr lang="fr-FR" sz="2400" dirty="0" smtClean="0">
                <a:solidFill>
                  <a:srgbClr val="FF0000"/>
                </a:solidFill>
                <a:latin typeface="Times New Roman" pitchFamily="18" charset="0"/>
                <a:cs typeface="Times New Roman" pitchFamily="18" charset="0"/>
              </a:rPr>
              <a:t>des consommateurs secondaires</a:t>
            </a:r>
            <a:r>
              <a:rPr lang="fr-FR" sz="2400" dirty="0" smtClean="0">
                <a:latin typeface="Times New Roman" pitchFamily="18" charset="0"/>
                <a:cs typeface="Times New Roman" pitchFamily="18" charset="0"/>
              </a:rPr>
              <a:t> (carnivores) et des</a:t>
            </a:r>
          </a:p>
          <a:p>
            <a:r>
              <a:rPr lang="fr-FR" sz="2400" dirty="0" smtClean="0">
                <a:solidFill>
                  <a:srgbClr val="FF0000"/>
                </a:solidFill>
                <a:latin typeface="Times New Roman" pitchFamily="18" charset="0"/>
                <a:cs typeface="Times New Roman" pitchFamily="18" charset="0"/>
              </a:rPr>
              <a:t>décomposeurs (ou détritivores) </a:t>
            </a:r>
            <a:r>
              <a:rPr lang="fr-FR" sz="2400" dirty="0" smtClean="0">
                <a:latin typeface="Times New Roman" pitchFamily="18" charset="0"/>
                <a:cs typeface="Times New Roman" pitchFamily="18" charset="0"/>
              </a:rPr>
              <a:t>. </a:t>
            </a:r>
          </a:p>
          <a:p>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C'est une suite de relations alimentaires existant entre les êtres vivants. Cependant, on parle de réseau trophique pour un ensemble de chaînes alimentaires</a:t>
            </a:r>
          </a:p>
          <a:p>
            <a:r>
              <a:rPr lang="fr-FR" sz="2400" dirty="0" smtClean="0">
                <a:latin typeface="Times New Roman" pitchFamily="18" charset="0"/>
                <a:cs typeface="Times New Roman" pitchFamily="18" charset="0"/>
              </a:rPr>
              <a:t>reliées entre elles au sein d'un écosystème et par lesquelles l'énergie et la biomasse circulent</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Les chaînes alimentaires"/>
          <p:cNvPicPr>
            <a:picLocks/>
          </p:cNvPicPr>
          <p:nvPr/>
        </p:nvPicPr>
        <p:blipFill>
          <a:blip r:embed="rId2"/>
          <a:srcRect/>
          <a:stretch>
            <a:fillRect/>
          </a:stretch>
        </p:blipFill>
        <p:spPr bwMode="auto">
          <a:xfrm>
            <a:off x="4643438" y="1214422"/>
            <a:ext cx="4262454" cy="4214818"/>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285720" y="1142984"/>
            <a:ext cx="4214822" cy="4143404"/>
          </a:xfrm>
          <a:prstGeom prst="rect">
            <a:avLst/>
          </a:prstGeom>
          <a:noFill/>
          <a:ln w="9525">
            <a:noFill/>
            <a:miter lim="800000"/>
            <a:headEnd/>
            <a:tailEnd/>
          </a:ln>
          <a:effectLst/>
        </p:spPr>
      </p:pic>
      <p:sp>
        <p:nvSpPr>
          <p:cNvPr id="7" name="Rectangle 6"/>
          <p:cNvSpPr/>
          <p:nvPr/>
        </p:nvSpPr>
        <p:spPr>
          <a:xfrm>
            <a:off x="1571604" y="5857892"/>
            <a:ext cx="6786610" cy="646331"/>
          </a:xfrm>
          <a:prstGeom prst="rect">
            <a:avLst/>
          </a:prstGeom>
        </p:spPr>
        <p:txBody>
          <a:bodyPr wrap="square">
            <a:spAutoFit/>
          </a:bodyPr>
          <a:lstStyle/>
          <a:p>
            <a:r>
              <a:rPr lang="fr-FR" b="1" dirty="0" smtClean="0"/>
              <a:t>Figure  : Exemple de chaînes trophiques, aquatique (à gauche) et terrestre (à droite)</a:t>
            </a:r>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7 800+ Chaîne Alimentaire Photos, taleaux et images libre de droits -  iStock | Usine alimentaire"/>
          <p:cNvPicPr/>
          <p:nvPr/>
        </p:nvPicPr>
        <p:blipFill>
          <a:blip r:embed="rId2"/>
          <a:srcRect/>
          <a:stretch>
            <a:fillRect/>
          </a:stretch>
        </p:blipFill>
        <p:spPr bwMode="auto">
          <a:xfrm>
            <a:off x="785786" y="285728"/>
            <a:ext cx="7429552" cy="5513856"/>
          </a:xfrm>
          <a:prstGeom prst="rect">
            <a:avLst/>
          </a:prstGeom>
          <a:noFill/>
          <a:ln w="9525">
            <a:noFill/>
            <a:miter lim="800000"/>
            <a:headEnd/>
            <a:tailEnd/>
          </a:ln>
        </p:spPr>
      </p:pic>
      <p:sp>
        <p:nvSpPr>
          <p:cNvPr id="5" name="Rectangle 4"/>
          <p:cNvSpPr/>
          <p:nvPr/>
        </p:nvSpPr>
        <p:spPr>
          <a:xfrm>
            <a:off x="1714480" y="5857892"/>
            <a:ext cx="5929354" cy="369332"/>
          </a:xfrm>
          <a:prstGeom prst="rect">
            <a:avLst/>
          </a:prstGeom>
        </p:spPr>
        <p:txBody>
          <a:bodyPr wrap="square">
            <a:spAutoFit/>
          </a:bodyPr>
          <a:lstStyle/>
          <a:p>
            <a:r>
              <a:rPr lang="fr-FR" b="1" dirty="0" smtClean="0"/>
              <a:t>Figure : Exemple de réseau trophique terrestre</a:t>
            </a:r>
            <a:endParaRPr lang="fr-F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357166"/>
            <a:ext cx="8229600" cy="6357982"/>
          </a:xfrm>
        </p:spPr>
        <p:style>
          <a:lnRef idx="1">
            <a:schemeClr val="dk1"/>
          </a:lnRef>
          <a:fillRef idx="2">
            <a:schemeClr val="dk1"/>
          </a:fillRef>
          <a:effectRef idx="1">
            <a:schemeClr val="dk1"/>
          </a:effectRef>
          <a:fontRef idx="minor">
            <a:schemeClr val="dk1"/>
          </a:fontRef>
        </p:style>
        <p:txBody>
          <a:bodyPr>
            <a:normAutofit fontScale="92500"/>
          </a:bodyPr>
          <a:lstStyle/>
          <a:p>
            <a:r>
              <a:rPr lang="fr-FR" sz="2400" dirty="0" smtClean="0">
                <a:latin typeface="Times New Roman" pitchFamily="18" charset="0"/>
                <a:cs typeface="Times New Roman" pitchFamily="18" charset="0"/>
              </a:rPr>
              <a:t>Les différents niveaux trophiques sont déterminés selon la manière dont s'obtient la matière et l'énergie, ce qu'on distingue les suivants :</a:t>
            </a:r>
          </a:p>
          <a:p>
            <a:pPr>
              <a:buNone/>
            </a:pPr>
            <a:r>
              <a:rPr lang="fr-FR" sz="2400" b="1" u="sng" dirty="0" smtClean="0">
                <a:latin typeface="Times New Roman" pitchFamily="18" charset="0"/>
                <a:cs typeface="Times New Roman" pitchFamily="18" charset="0"/>
              </a:rPr>
              <a:t>1-Les Producteurs </a:t>
            </a:r>
            <a:r>
              <a:rPr lang="fr-FR" sz="2400" dirty="0" smtClean="0">
                <a:latin typeface="Times New Roman" pitchFamily="18" charset="0"/>
                <a:cs typeface="Times New Roman" pitchFamily="18" charset="0"/>
              </a:rPr>
              <a:t>: C’est l’ensemble des végétaux chlorophylliens qui vont fixer l’énergie de la lumière solaire (photosynthèse). Il y a en moyenne 1 à 5% de l’énergie solaire qui est captée par les plantes.</a:t>
            </a:r>
          </a:p>
          <a:p>
            <a:pPr>
              <a:buNone/>
            </a:pPr>
            <a:r>
              <a:rPr lang="fr-FR" sz="2400" b="1" u="sng" dirty="0" smtClean="0">
                <a:latin typeface="Times New Roman" pitchFamily="18" charset="0"/>
                <a:cs typeface="Times New Roman" pitchFamily="18" charset="0"/>
              </a:rPr>
              <a:t>2-Les Consommateurs </a:t>
            </a:r>
            <a:r>
              <a:rPr lang="fr-FR" sz="2400" dirty="0" smtClean="0">
                <a:latin typeface="Times New Roman" pitchFamily="18" charset="0"/>
                <a:cs typeface="Times New Roman" pitchFamily="18" charset="0"/>
              </a:rPr>
              <a:t>: Ce sont les organismes hétérotrophes qui se nourrissent des producteurs obtenant ainsi la matière et l'énergie nécessaires. Ces derniers sont divisés en consommateurs primaires, consommateurs secondaires et consommateurs tertiaires, selon leur relation de prédation. Cette production d’énergie s’effectue essentiellement à partir de la dégradation par voie oxydative (respiration) de la matière organique (catabolisme). Ensuite, il y aura édification de la propre matière (organique) de ces consommateurs (anabolisme). </a:t>
            </a:r>
          </a:p>
          <a:p>
            <a:r>
              <a:rPr lang="fr-FR" sz="2400" dirty="0" smtClean="0">
                <a:latin typeface="Times New Roman" pitchFamily="18" charset="0"/>
                <a:cs typeface="Times New Roman" pitchFamily="18" charset="0"/>
              </a:rPr>
              <a:t>On distingue plusieurs catégories de consommateurs selon le régime alimentaire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357166"/>
            <a:ext cx="8501122" cy="6215106"/>
          </a:xfrm>
        </p:spPr>
        <p:txBody>
          <a:bodyPr>
            <a:normAutofit fontScale="92500" lnSpcReduction="10000"/>
          </a:bodyPr>
          <a:lstStyle/>
          <a:p>
            <a:r>
              <a:rPr lang="fr-FR" sz="2800" b="1" dirty="0" smtClean="0">
                <a:solidFill>
                  <a:srgbClr val="FF0000"/>
                </a:solidFill>
                <a:latin typeface="Times New Roman" pitchFamily="18" charset="0"/>
                <a:cs typeface="Times New Roman" pitchFamily="18" charset="0"/>
              </a:rPr>
              <a:t>Les herbivores </a:t>
            </a:r>
            <a:r>
              <a:rPr lang="fr-FR" sz="2800" b="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ce sont les consommateurs des végétaux : par exemple : les Cétacées consomment les phytoplanctons ; les algues sont mangées par les gastéropodes, les tortues marines, etc. ; les lichens constituent la nourriture des gastéropodes terrestres, etc. </a:t>
            </a:r>
          </a:p>
          <a:p>
            <a:r>
              <a:rPr lang="fr-FR" sz="2800" b="1" dirty="0" smtClean="0">
                <a:solidFill>
                  <a:srgbClr val="FF0000"/>
                </a:solidFill>
              </a:rPr>
              <a:t>Les saprophages </a:t>
            </a:r>
            <a:r>
              <a:rPr lang="fr-FR" sz="2800" b="1" dirty="0" smtClean="0"/>
              <a:t>: </a:t>
            </a:r>
            <a:r>
              <a:rPr lang="fr-FR" sz="2800" dirty="0" smtClean="0">
                <a:latin typeface="Times New Roman" pitchFamily="18" charset="0"/>
                <a:cs typeface="Times New Roman" pitchFamily="18" charset="0"/>
              </a:rPr>
              <a:t>consomment des végétaux et des animaux morts, leur rôle est en quelque sorte de recycler la matière organique avant d’être déminéralisée par les décomposeurs.</a:t>
            </a:r>
          </a:p>
          <a:p>
            <a:r>
              <a:rPr lang="fr-FR" sz="2800" b="1" dirty="0" smtClean="0">
                <a:solidFill>
                  <a:srgbClr val="FF0000"/>
                </a:solidFill>
              </a:rPr>
              <a:t>Les carnivores : </a:t>
            </a:r>
            <a:r>
              <a:rPr lang="fr-FR" sz="2800" dirty="0" smtClean="0">
                <a:latin typeface="Times New Roman" pitchFamily="18" charset="0"/>
                <a:cs typeface="Times New Roman" pitchFamily="18" charset="0"/>
              </a:rPr>
              <a:t>se nourrissent d’autres animaux dont ils vont digérer la matière organique, ce qu'on les appelle aussi les prédateurs. On en distingue trois catégories : Prédateurs de premier ordre qui mangent les herbivores (chacal, lion, etc.), prédateurs de 2° ordre qui mangent les prédateurs de 1° ordre (serpents, etc.) et les prédateurs de 3° ordre (les rapaces qui mangent les serpents, etc.).</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500042"/>
            <a:ext cx="8229600" cy="4525963"/>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fr-FR" u="sng" dirty="0" smtClean="0"/>
              <a:t>3-</a:t>
            </a:r>
            <a:r>
              <a:rPr lang="fr-FR" b="1" u="sng" dirty="0" smtClean="0"/>
              <a:t>Les Décomposeurs : </a:t>
            </a:r>
            <a:r>
              <a:rPr lang="fr-FR" dirty="0" smtClean="0"/>
              <a:t>Ce sont surtout des bactéries et des champignons. Ils se nourrissent de la matière organique morte (cadavres, litières, etc.). Leur rôle est de décomposer la matière organique ou la minéraliser (en CO2, NH3, H2S, etc.). Ces éléments minéraux seront repris par d’autres bactéries. Par exemple : bactéries nitrifiantes → nitrates, bactéries </a:t>
            </a:r>
            <a:r>
              <a:rPr lang="fr-FR" dirty="0" err="1" smtClean="0"/>
              <a:t>sulfurantes</a:t>
            </a:r>
            <a:r>
              <a:rPr lang="fr-FR" dirty="0" smtClean="0"/>
              <a:t> → sulfates, etc. Les nitrates et les sulfates sont mieux assimilés par les plantes.</a:t>
            </a:r>
            <a:endParaRPr lang="fr-FR" dirty="0"/>
          </a:p>
        </p:txBody>
      </p:sp>
      <p:sp>
        <p:nvSpPr>
          <p:cNvPr id="4" name="Rectangle 3"/>
          <p:cNvSpPr/>
          <p:nvPr/>
        </p:nvSpPr>
        <p:spPr>
          <a:xfrm>
            <a:off x="642910" y="5143512"/>
            <a:ext cx="8215370" cy="1200329"/>
          </a:xfrm>
          <a:prstGeom prst="rect">
            <a:avLst/>
          </a:prstGeom>
        </p:spPr>
        <p:txBody>
          <a:bodyPr wrap="square">
            <a:spAutoFit/>
          </a:bodyPr>
          <a:lstStyle/>
          <a:p>
            <a:r>
              <a:rPr lang="fr-FR" sz="2400" dirty="0" smtClean="0"/>
              <a:t>Il existe des êtres animaux qui sont capables de tout consommer : ils sont dits </a:t>
            </a:r>
            <a:r>
              <a:rPr lang="fr-FR" sz="2400" dirty="0" smtClean="0">
                <a:solidFill>
                  <a:srgbClr val="FF0000"/>
                </a:solidFill>
              </a:rPr>
              <a:t>omnivores</a:t>
            </a:r>
            <a:r>
              <a:rPr lang="fr-FR" sz="2400" dirty="0" smtClean="0"/>
              <a:t> ou </a:t>
            </a:r>
            <a:r>
              <a:rPr lang="fr-FR" sz="2400" dirty="0" err="1" smtClean="0"/>
              <a:t>diversivores</a:t>
            </a:r>
            <a:r>
              <a:rPr lang="fr-FR" sz="2400" dirty="0" smtClean="0"/>
              <a:t> (Homme, Sanglier, Hérisson, etc.).</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style>
          <a:lnRef idx="2">
            <a:schemeClr val="accent2"/>
          </a:lnRef>
          <a:fillRef idx="1">
            <a:schemeClr val="lt1"/>
          </a:fillRef>
          <a:effectRef idx="0">
            <a:schemeClr val="accent2"/>
          </a:effectRef>
          <a:fontRef idx="minor">
            <a:schemeClr val="dk1"/>
          </a:fontRef>
        </p:style>
        <p:txBody>
          <a:bodyPr>
            <a:normAutofit/>
          </a:bodyPr>
          <a:lstStyle/>
          <a:p>
            <a:pPr algn="just"/>
            <a:r>
              <a:rPr lang="fr-FR" sz="2800" dirty="0">
                <a:latin typeface="Times New Roman" pitchFamily="18" charset="0"/>
                <a:cs typeface="Times New Roman" pitchFamily="18" charset="0"/>
              </a:rPr>
              <a:t>Les mécanismes par lesquels les plantes perçoivent les signaux environnementaux et </a:t>
            </a:r>
            <a:r>
              <a:rPr lang="fr-FR" sz="2800" dirty="0" smtClean="0">
                <a:latin typeface="Times New Roman" pitchFamily="18" charset="0"/>
                <a:cs typeface="Times New Roman" pitchFamily="18" charset="0"/>
              </a:rPr>
              <a:t>les transmettent </a:t>
            </a:r>
            <a:r>
              <a:rPr lang="fr-FR" sz="2800" dirty="0">
                <a:latin typeface="Times New Roman" pitchFamily="18" charset="0"/>
                <a:cs typeface="Times New Roman" pitchFamily="18" charset="0"/>
              </a:rPr>
              <a:t>à la machinerie cellulaire pour activer des mécanismes de réponses </a:t>
            </a:r>
            <a:r>
              <a:rPr lang="fr-FR" sz="2800" dirty="0" smtClean="0">
                <a:latin typeface="Times New Roman" pitchFamily="18" charset="0"/>
                <a:cs typeface="Times New Roman" pitchFamily="18" charset="0"/>
              </a:rPr>
              <a:t>adaptées déterminent </a:t>
            </a:r>
            <a:r>
              <a:rPr lang="fr-FR" sz="2800" dirty="0">
                <a:latin typeface="Times New Roman" pitchFamily="18" charset="0"/>
                <a:cs typeface="Times New Roman" pitchFamily="18" charset="0"/>
              </a:rPr>
              <a:t>chaque jour leur survie. La transmission ou transduction de signaux de stress constitue </a:t>
            </a:r>
            <a:r>
              <a:rPr lang="fr-FR" sz="2800" dirty="0" smtClean="0">
                <a:latin typeface="Times New Roman" pitchFamily="18" charset="0"/>
                <a:cs typeface="Times New Roman" pitchFamily="18" charset="0"/>
              </a:rPr>
              <a:t>la première </a:t>
            </a:r>
            <a:r>
              <a:rPr lang="fr-FR" sz="2800" dirty="0">
                <a:latin typeface="Times New Roman" pitchFamily="18" charset="0"/>
                <a:cs typeface="Times New Roman" pitchFamily="18" charset="0"/>
              </a:rPr>
              <a:t>étape physiologique par laquelle la plante met en place sa machinerie d'adaptation ou </a:t>
            </a:r>
            <a:r>
              <a:rPr lang="fr-FR" sz="2800" dirty="0" smtClean="0">
                <a:latin typeface="Times New Roman" pitchFamily="18" charset="0"/>
                <a:cs typeface="Times New Roman" pitchFamily="18" charset="0"/>
              </a:rPr>
              <a:t>de réponse </a:t>
            </a:r>
            <a:r>
              <a:rPr lang="fr-FR" sz="2800" dirty="0">
                <a:latin typeface="Times New Roman" pitchFamily="18" charset="0"/>
                <a:cs typeface="Times New Roman" pitchFamily="18" charset="0"/>
              </a:rPr>
              <a:t>aux différents stress environnementaux</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500034" y="857232"/>
            <a:ext cx="8229600" cy="4819781"/>
          </a:xfrm>
          <a:prstGeom prst="rect">
            <a:avLst/>
          </a:prstGeom>
        </p:spPr>
        <p:txBody>
          <a:bodyPr wrap="square">
            <a:spAutoFit/>
          </a:bodyPr>
          <a:lstStyle/>
          <a:p>
            <a:r>
              <a:rPr lang="fr-FR" sz="2400" dirty="0" smtClean="0"/>
              <a:t>En conclusion on peut dire que les décomposeurs jouent un rôle essentiel dans le cycle </a:t>
            </a:r>
            <a:r>
              <a:rPr lang="fr-FR" sz="2400" dirty="0" smtClean="0">
                <a:solidFill>
                  <a:srgbClr val="FF0000"/>
                </a:solidFill>
              </a:rPr>
              <a:t>biogéochimique</a:t>
            </a:r>
            <a:r>
              <a:rPr lang="fr-FR" sz="2400" dirty="0" smtClean="0"/>
              <a:t>.</a:t>
            </a:r>
          </a:p>
          <a:p>
            <a:r>
              <a:rPr lang="fr-FR" sz="2400" dirty="0" smtClean="0"/>
              <a:t>On constate ici un transfert </a:t>
            </a:r>
            <a:r>
              <a:rPr lang="fr-FR" sz="2400" b="1" dirty="0" smtClean="0"/>
              <a:t>d’énergie</a:t>
            </a:r>
            <a:r>
              <a:rPr lang="fr-FR" sz="2400" dirty="0" smtClean="0"/>
              <a:t> d’un niveau trophique à un autre :</a:t>
            </a:r>
          </a:p>
          <a:p>
            <a:r>
              <a:rPr lang="fr-FR" sz="2400" dirty="0" smtClean="0"/>
              <a:t>Energie solaire → (lumière + chaleur) Photosynthèse </a:t>
            </a:r>
            <a:r>
              <a:rPr lang="fr-FR" sz="2400" dirty="0" err="1" smtClean="0"/>
              <a:t>mtière</a:t>
            </a:r>
            <a:r>
              <a:rPr lang="fr-FR" sz="2400" dirty="0" smtClean="0"/>
              <a:t> organiques végétales → matière organique herbivore      matière organique carnivore I      matière organique carnivore II      matière organique carnivore III. , etc.</a:t>
            </a:r>
            <a:endParaRPr lang="fr-FR"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Les relations trophiques qui existent entre les niveaux d’une chaîne trophique se traduisent par des transferts  de la matière et d’énergie d’un niveau à l’autre</a:t>
            </a:r>
          </a:p>
          <a:p>
            <a:r>
              <a:rPr lang="fr-FR" sz="2400" dirty="0" smtClean="0">
                <a:latin typeface="Times New Roman" pitchFamily="18" charset="0"/>
                <a:cs typeface="Times New Roman" pitchFamily="18" charset="0"/>
              </a:rPr>
              <a:t>Exemple: </a:t>
            </a:r>
            <a:r>
              <a:rPr lang="fr-FR" sz="2400" b="1" dirty="0" smtClean="0">
                <a:latin typeface="Times New Roman" pitchFamily="18" charset="0"/>
                <a:cs typeface="Times New Roman" pitchFamily="18" charset="0"/>
              </a:rPr>
              <a:t>cycle de carbone</a:t>
            </a:r>
            <a:endParaRPr lang="fr-FR" sz="2400" b="1" dirty="0">
              <a:latin typeface="Times New Roman" pitchFamily="18" charset="0"/>
              <a:cs typeface="Times New Roman" pitchFamily="18" charset="0"/>
            </a:endParaRPr>
          </a:p>
        </p:txBody>
      </p:sp>
      <p:cxnSp>
        <p:nvCxnSpPr>
          <p:cNvPr id="6" name="Connecteur droit avec flèche 5"/>
          <p:cNvCxnSpPr/>
          <p:nvPr/>
        </p:nvCxnSpPr>
        <p:spPr>
          <a:xfrm>
            <a:off x="7572396" y="3071810"/>
            <a:ext cx="285752" cy="15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3" name="Connecteur droit avec flèche 12"/>
          <p:cNvCxnSpPr/>
          <p:nvPr/>
        </p:nvCxnSpPr>
        <p:spPr>
          <a:xfrm>
            <a:off x="1142976" y="3786190"/>
            <a:ext cx="285752" cy="15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4" name="Connecteur droit avec flèche 13"/>
          <p:cNvCxnSpPr/>
          <p:nvPr/>
        </p:nvCxnSpPr>
        <p:spPr>
          <a:xfrm>
            <a:off x="4572000" y="3429000"/>
            <a:ext cx="285752" cy="158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cycles biogéochimiques</a:t>
            </a:r>
            <a:endParaRPr lang="fr-FR" dirty="0"/>
          </a:p>
        </p:txBody>
      </p:sp>
      <p:sp>
        <p:nvSpPr>
          <p:cNvPr id="5" name="Espace réservé du contenu 2"/>
          <p:cNvSpPr>
            <a:spLocks noGrp="1"/>
          </p:cNvSpPr>
          <p:nvPr>
            <p:ph idx="1"/>
          </p:nvPr>
        </p:nvSpPr>
        <p:spPr/>
        <p:txBody>
          <a:bodyPr>
            <a:normAutofit fontScale="77500" lnSpcReduction="20000"/>
          </a:bodyPr>
          <a:lstStyle/>
          <a:p>
            <a:pPr algn="just"/>
            <a:r>
              <a:rPr lang="fr-FR" dirty="0" smtClean="0"/>
              <a:t>Il existe une </a:t>
            </a:r>
            <a:r>
              <a:rPr lang="fr-FR" b="1" dirty="0" smtClean="0"/>
              <a:t>circulation de la matière </a:t>
            </a:r>
            <a:r>
              <a:rPr lang="fr-FR" dirty="0" smtClean="0"/>
              <a:t>dans chaque écosystème où des molécules ou des éléments chimiques, reviennent sans cesse à leur point de départ et que l’on peut qualifier de cyclique, à la différence des transferts d’énergie. </a:t>
            </a:r>
          </a:p>
          <a:p>
            <a:pPr algn="just"/>
            <a:endParaRPr lang="fr-FR" dirty="0" smtClean="0"/>
          </a:p>
          <a:p>
            <a:pPr algn="just"/>
            <a:r>
              <a:rPr lang="fr-FR" dirty="0" smtClean="0"/>
              <a:t>Le passage alternatif des éléments, ou molécules, entre milieu inorganique et matière vivante, est appelé cycle biogéochimique. Celui-ci correspond à un cycle biologique (cycle interne à l’écosystème qui correspond aux échanges entre les organismes) auquel se greffe un cycle géochimique (cycle de grandes dimensions, pouvant intéresser la biosphère entière et qui concernent les transports dans le milieu non vivant).</a:t>
            </a:r>
          </a:p>
          <a:p>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357166"/>
            <a:ext cx="8229600" cy="6286544"/>
          </a:xfrm>
        </p:spPr>
        <p:txBody>
          <a:bodyPr>
            <a:normAutofit fontScale="85000" lnSpcReduction="10000"/>
          </a:bodyPr>
          <a:lstStyle/>
          <a:p>
            <a:r>
              <a:rPr lang="fr-FR" dirty="0" smtClean="0"/>
              <a:t>Les cycles biogéochimiques s'intéressent alors plus spécialement aux éléments chimiques qui sont en relation directe avec la vie et ce, qu'ils soient majeurs (C, N, P, K, etc.) ou en traces (Mg, </a:t>
            </a:r>
            <a:r>
              <a:rPr lang="fr-FR" dirty="0" err="1" smtClean="0"/>
              <a:t>fe</a:t>
            </a:r>
            <a:r>
              <a:rPr lang="fr-FR" dirty="0" smtClean="0"/>
              <a:t>, </a:t>
            </a:r>
            <a:r>
              <a:rPr lang="fr-FR" dirty="0" err="1" smtClean="0"/>
              <a:t>cu</a:t>
            </a:r>
            <a:r>
              <a:rPr lang="fr-FR" dirty="0" smtClean="0"/>
              <a:t>, etc.) et par ailleurs qu'ils soient indispensables (éléments plastiques d'ordre constitutionnel et oligoéléments à activité métabolique) ou bien toxiques.</a:t>
            </a:r>
          </a:p>
          <a:p>
            <a:r>
              <a:rPr lang="fr-FR" dirty="0" smtClean="0"/>
              <a:t>Les cycles biogéochimiques démontrent un </a:t>
            </a:r>
            <a:r>
              <a:rPr lang="fr-FR" dirty="0" smtClean="0">
                <a:solidFill>
                  <a:srgbClr val="FF0000"/>
                </a:solidFill>
              </a:rPr>
              <a:t>flux continue de matière</a:t>
            </a:r>
            <a:r>
              <a:rPr lang="fr-FR" dirty="0" smtClean="0"/>
              <a:t> entre biotope et biocénose sous forme de substances qui passe alternativement de l’état organique à l’état minéral et inversement. Notant ainsi, que ces cycles de matière sont </a:t>
            </a:r>
            <a:r>
              <a:rPr lang="fr-FR" b="1" dirty="0" smtClean="0"/>
              <a:t>interdépendants</a:t>
            </a:r>
            <a:r>
              <a:rPr lang="fr-FR" dirty="0" smtClean="0"/>
              <a:t> (O et C par exemple). </a:t>
            </a:r>
          </a:p>
          <a:p>
            <a:r>
              <a:rPr lang="fr-FR" dirty="0" smtClean="0"/>
              <a:t>A titre d'exemple le cas du </a:t>
            </a:r>
            <a:r>
              <a:rPr lang="fr-FR" dirty="0" smtClean="0">
                <a:solidFill>
                  <a:srgbClr val="FF0000"/>
                </a:solidFill>
              </a:rPr>
              <a:t>cycle de carbone (C) </a:t>
            </a:r>
            <a:r>
              <a:rPr lang="fr-FR" dirty="0" smtClean="0"/>
              <a:t>par rapport à l'oxygène (O) dont on s'intéresse dans l'exemple suivant :</a:t>
            </a:r>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7290" y="274638"/>
            <a:ext cx="6000792" cy="1143000"/>
          </a:xfrm>
        </p:spPr>
        <p:style>
          <a:lnRef idx="2">
            <a:schemeClr val="dk1"/>
          </a:lnRef>
          <a:fillRef idx="1">
            <a:schemeClr val="lt1"/>
          </a:fillRef>
          <a:effectRef idx="0">
            <a:schemeClr val="dk1"/>
          </a:effectRef>
          <a:fontRef idx="minor">
            <a:schemeClr val="dk1"/>
          </a:fontRef>
        </p:style>
        <p:txBody>
          <a:bodyPr>
            <a:normAutofit fontScale="90000"/>
          </a:bodyPr>
          <a:lstStyle/>
          <a:p>
            <a:r>
              <a:rPr lang="fr-FR" b="1" dirty="0" smtClean="0"/>
              <a:t>Le cycle du carbone</a:t>
            </a:r>
            <a:br>
              <a:rPr lang="fr-FR" b="1" dirty="0" smtClean="0"/>
            </a:br>
            <a:endParaRPr lang="fr-FR" dirty="0"/>
          </a:p>
        </p:txBody>
      </p:sp>
      <p:sp>
        <p:nvSpPr>
          <p:cNvPr id="3" name="Espace réservé du contenu 2"/>
          <p:cNvSpPr>
            <a:spLocks noGrp="1"/>
          </p:cNvSpPr>
          <p:nvPr>
            <p:ph idx="1"/>
          </p:nvPr>
        </p:nvSpPr>
        <p:spPr>
          <a:xfrm>
            <a:off x="500034" y="1714488"/>
            <a:ext cx="8229600" cy="4714908"/>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a:r>
              <a:rPr lang="fr-FR" dirty="0" smtClean="0"/>
              <a:t>Le cycle du carbone représente 50% de la biomasse, et 25% des atomes de la biosphère. Le CO2 sera incorporé dans les producteurs primaires essentiellement par photosynthèse. Cette énergie sera respirée par les P1, formant de la biomasse consommée par les consommateurs. Les consommateurs vont faire de la respiration et mourir, permettant le recyclage de MO par les décomposeurs. Les décomposeurs vont aussi dégrader des P1, permettant le retour du CO2 disponible, permettant à la vie de continuer sur notre planète (fig.</a:t>
            </a:r>
            <a:endParaRPr lang="fr-F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5000636"/>
            <a:ext cx="8229600" cy="654032"/>
          </a:xfrm>
        </p:spPr>
        <p:txBody>
          <a:bodyPr>
            <a:normAutofit/>
          </a:bodyPr>
          <a:lstStyle/>
          <a:p>
            <a:r>
              <a:rPr lang="fr-FR" sz="2400" b="1" dirty="0" smtClean="0">
                <a:latin typeface="Times New Roman" pitchFamily="18" charset="0"/>
                <a:cs typeface="Times New Roman" pitchFamily="18" charset="0"/>
              </a:rPr>
              <a:t>Figure  : Cycle simplifié du carbone</a:t>
            </a:r>
            <a:endParaRPr lang="fr-FR" sz="2400"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1357290" y="500042"/>
            <a:ext cx="5670145"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01080" cy="1143000"/>
          </a:xfrm>
        </p:spPr>
        <p:txBody>
          <a:bodyPr>
            <a:noAutofit/>
          </a:bodyPr>
          <a:lstStyle/>
          <a:p>
            <a:r>
              <a:rPr lang="fr-FR" sz="3600" b="1" dirty="0" smtClean="0">
                <a:latin typeface="Times New Roman" pitchFamily="18" charset="0"/>
                <a:cs typeface="Times New Roman" pitchFamily="18" charset="0"/>
              </a:rPr>
              <a:t>Actions de l’homme sur le fonctionnement des couverts végétaux</a:t>
            </a: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lstStyle/>
          <a:p>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642918"/>
            <a:ext cx="8229600" cy="5500726"/>
          </a:xfrm>
        </p:spPr>
        <p:style>
          <a:lnRef idx="2">
            <a:schemeClr val="accent2"/>
          </a:lnRef>
          <a:fillRef idx="1">
            <a:schemeClr val="lt1"/>
          </a:fillRef>
          <a:effectRef idx="0">
            <a:schemeClr val="accent2"/>
          </a:effectRef>
          <a:fontRef idx="minor">
            <a:schemeClr val="dk1"/>
          </a:fontRef>
        </p:style>
        <p:txBody>
          <a:bodyPr>
            <a:noAutofit/>
          </a:bodyPr>
          <a:lstStyle/>
          <a:p>
            <a:pPr algn="just"/>
            <a:r>
              <a:rPr lang="fr-FR" dirty="0">
                <a:latin typeface="Times New Roman" pitchFamily="18" charset="0"/>
                <a:cs typeface="Times New Roman" pitchFamily="18" charset="0"/>
              </a:rPr>
              <a:t>Ainsi, une voie de transduction d'un signal commence par la perception de ce signal au niveau </a:t>
            </a:r>
            <a:r>
              <a:rPr lang="fr-FR" dirty="0" smtClean="0">
                <a:latin typeface="Times New Roman" pitchFamily="18" charset="0"/>
                <a:cs typeface="Times New Roman" pitchFamily="18" charset="0"/>
              </a:rPr>
              <a:t>de la membrane, </a:t>
            </a:r>
            <a:r>
              <a:rPr lang="fr-FR" dirty="0">
                <a:latin typeface="Times New Roman" pitchFamily="18" charset="0"/>
                <a:cs typeface="Times New Roman" pitchFamily="18" charset="0"/>
              </a:rPr>
              <a:t>suivie par la production de seconds messagers </a:t>
            </a:r>
            <a:r>
              <a:rPr lang="fr-FR" dirty="0" smtClean="0">
                <a:latin typeface="Times New Roman" pitchFamily="18" charset="0"/>
                <a:cs typeface="Times New Roman" pitchFamily="18" charset="0"/>
              </a:rPr>
              <a:t>et, éventuellement</a:t>
            </a:r>
            <a:r>
              <a:rPr lang="fr-FR" dirty="0">
                <a:latin typeface="Times New Roman" pitchFamily="18" charset="0"/>
                <a:cs typeface="Times New Roman" pitchFamily="18" charset="0"/>
              </a:rPr>
              <a:t>, de facteurs de </a:t>
            </a:r>
            <a:r>
              <a:rPr lang="fr-FR" dirty="0">
                <a:solidFill>
                  <a:srgbClr val="FF0000"/>
                </a:solidFill>
                <a:latin typeface="Times New Roman" pitchFamily="18" charset="0"/>
                <a:cs typeface="Times New Roman" pitchFamily="18" charset="0"/>
              </a:rPr>
              <a:t>transcription</a:t>
            </a:r>
            <a:r>
              <a:rPr lang="fr-FR" dirty="0">
                <a:latin typeface="Times New Roman" pitchFamily="18" charset="0"/>
                <a:cs typeface="Times New Roman" pitchFamily="18" charset="0"/>
              </a:rPr>
              <a:t>. Ces facteurs de transcription contrôlent </a:t>
            </a:r>
            <a:r>
              <a:rPr lang="fr-FR" dirty="0">
                <a:solidFill>
                  <a:srgbClr val="FF0000"/>
                </a:solidFill>
                <a:latin typeface="Times New Roman" pitchFamily="18" charset="0"/>
                <a:cs typeface="Times New Roman" pitchFamily="18" charset="0"/>
              </a:rPr>
              <a:t>l'expression</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de </a:t>
            </a:r>
            <a:r>
              <a:rPr lang="fr-FR" dirty="0" smtClean="0">
                <a:solidFill>
                  <a:srgbClr val="FF0000"/>
                </a:solidFill>
                <a:latin typeface="Times New Roman" pitchFamily="18" charset="0"/>
                <a:cs typeface="Times New Roman" pitchFamily="18" charset="0"/>
              </a:rPr>
              <a:t>gènes</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impliqués dans la réponse au stress, incluant des </a:t>
            </a:r>
            <a:r>
              <a:rPr lang="fr-FR" dirty="0">
                <a:solidFill>
                  <a:srgbClr val="FF0000"/>
                </a:solidFill>
                <a:latin typeface="Times New Roman" pitchFamily="18" charset="0"/>
                <a:cs typeface="Times New Roman" pitchFamily="18" charset="0"/>
              </a:rPr>
              <a:t>changements</a:t>
            </a:r>
            <a:r>
              <a:rPr lang="fr-FR" dirty="0">
                <a:latin typeface="Times New Roman" pitchFamily="18" charset="0"/>
                <a:cs typeface="Times New Roman" pitchFamily="18" charset="0"/>
              </a:rPr>
              <a:t> morphologiques, </a:t>
            </a:r>
            <a:r>
              <a:rPr lang="fr-FR" dirty="0" smtClean="0">
                <a:latin typeface="Times New Roman" pitchFamily="18" charset="0"/>
                <a:cs typeface="Times New Roman" pitchFamily="18" charset="0"/>
              </a:rPr>
              <a:t>biochimiques et </a:t>
            </a:r>
            <a:r>
              <a:rPr lang="fr-FR" dirty="0">
                <a:latin typeface="Times New Roman" pitchFamily="18" charset="0"/>
                <a:cs typeface="Times New Roman" pitchFamily="18" charset="0"/>
              </a:rPr>
              <a:t>physiologiques à court et à plus long terme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40000"/>
              <a:lumOff val="60000"/>
            </a:schemeClr>
          </a:solidFill>
        </p:spPr>
        <p:txBody>
          <a:bodyPr/>
          <a:lstStyle/>
          <a:p>
            <a:r>
              <a:rPr lang="fr-FR" b="1" dirty="0"/>
              <a:t>Réponse à la température</a:t>
            </a:r>
            <a:endParaRPr lang="fr-FR" dirty="0"/>
          </a:p>
        </p:txBody>
      </p:sp>
      <p:sp>
        <p:nvSpPr>
          <p:cNvPr id="3" name="Espace réservé du contenu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fr-FR" dirty="0" smtClean="0"/>
              <a:t>La température joue un rôle très important dans le développement et le maintient des organismes vivants : Elle agit directement sur les activités enzymatiques et tous les phénomènes physico-chimiques de la cellule, elle contrôle donc la respiration, la photosynthèse, la croissance et l'évapotranspiration. Elle conditionne la répartition des espèces et des communautés de population dans la biosphère.</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just"/>
            <a:r>
              <a:rPr lang="fr-FR" sz="2800" dirty="0">
                <a:latin typeface="Times New Roman" pitchFamily="18" charset="0"/>
                <a:cs typeface="Times New Roman" pitchFamily="18" charset="0"/>
              </a:rPr>
              <a:t>Le </a:t>
            </a:r>
            <a:r>
              <a:rPr lang="fr-FR" sz="2800" b="1" dirty="0">
                <a:latin typeface="Times New Roman" pitchFamily="18" charset="0"/>
                <a:cs typeface="Times New Roman" pitchFamily="18" charset="0"/>
              </a:rPr>
              <a:t>stress thermique chez les végétaux</a:t>
            </a:r>
            <a:r>
              <a:rPr lang="fr-FR" sz="2800" dirty="0">
                <a:latin typeface="Times New Roman" pitchFamily="18" charset="0"/>
                <a:cs typeface="Times New Roman" pitchFamily="18" charset="0"/>
              </a:rPr>
              <a:t> est l'ensemble des modifications </a:t>
            </a:r>
            <a:r>
              <a:rPr lang="fr-FR" sz="2800" dirty="0" smtClean="0">
                <a:latin typeface="Times New Roman" pitchFamily="18" charset="0"/>
                <a:cs typeface="Times New Roman" pitchFamily="18" charset="0"/>
              </a:rPr>
              <a:t>de la</a:t>
            </a:r>
            <a:r>
              <a:rPr lang="fr-FR" sz="2800" dirty="0">
                <a:latin typeface="Times New Roman" pitchFamily="18" charset="0"/>
                <a:cs typeface="Times New Roman" pitchFamily="18" charset="0"/>
              </a:rPr>
              <a:t> </a:t>
            </a:r>
            <a:r>
              <a:rPr lang="fr-FR" sz="2800" dirty="0">
                <a:solidFill>
                  <a:srgbClr val="FF0000"/>
                </a:solidFill>
                <a:latin typeface="Times New Roman" pitchFamily="18" charset="0"/>
                <a:cs typeface="Times New Roman" pitchFamily="18" charset="0"/>
              </a:rPr>
              <a:t>physiologie</a:t>
            </a:r>
            <a:r>
              <a:rPr lang="fr-FR" sz="2800" dirty="0">
                <a:latin typeface="Times New Roman" pitchFamily="18" charset="0"/>
                <a:cs typeface="Times New Roman" pitchFamily="18" charset="0"/>
              </a:rPr>
              <a:t> des végétaux </a:t>
            </a:r>
            <a:r>
              <a:rPr lang="fr-FR" sz="2800" dirty="0" smtClean="0">
                <a:latin typeface="Times New Roman" pitchFamily="18" charset="0"/>
                <a:cs typeface="Times New Roman" pitchFamily="18" charset="0"/>
              </a:rPr>
              <a:t>lorsque la</a:t>
            </a:r>
            <a:r>
              <a:rPr lang="fr-FR" sz="2800" dirty="0">
                <a:latin typeface="Times New Roman" pitchFamily="18" charset="0"/>
                <a:cs typeface="Times New Roman" pitchFamily="18" charset="0"/>
              </a:rPr>
              <a:t> </a:t>
            </a:r>
            <a:r>
              <a:rPr lang="fr-FR" sz="2800" dirty="0">
                <a:solidFill>
                  <a:srgbClr val="FF0000"/>
                </a:solidFill>
                <a:latin typeface="Times New Roman" pitchFamily="18" charset="0"/>
                <a:cs typeface="Times New Roman" pitchFamily="18" charset="0"/>
              </a:rPr>
              <a:t>température</a:t>
            </a:r>
            <a:r>
              <a:rPr lang="fr-FR" sz="2800" dirty="0">
                <a:latin typeface="Times New Roman" pitchFamily="18" charset="0"/>
                <a:cs typeface="Times New Roman" pitchFamily="18" charset="0"/>
              </a:rPr>
              <a:t> </a:t>
            </a:r>
            <a:r>
              <a:rPr lang="fr-FR" sz="2800" b="1" dirty="0">
                <a:latin typeface="Times New Roman" pitchFamily="18" charset="0"/>
                <a:cs typeface="Times New Roman" pitchFamily="18" charset="0"/>
              </a:rPr>
              <a:t>s'élève ou s'abaisse </a:t>
            </a:r>
            <a:r>
              <a:rPr lang="fr-FR" sz="2800" dirty="0" smtClean="0">
                <a:latin typeface="Times New Roman" pitchFamily="18" charset="0"/>
                <a:cs typeface="Times New Roman" pitchFamily="18" charset="0"/>
              </a:rPr>
              <a:t>au-delà des </a:t>
            </a:r>
            <a:r>
              <a:rPr lang="fr-FR" sz="2800" dirty="0">
                <a:latin typeface="Times New Roman" pitchFamily="18" charset="0"/>
                <a:cs typeface="Times New Roman" pitchFamily="18" charset="0"/>
              </a:rPr>
              <a:t>conditions habituelles. Il diffère selon les espèces et la forme et ampleur du changement de température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3866</TotalTime>
  <Words>3521</Words>
  <Application>Microsoft Office PowerPoint</Application>
  <PresentationFormat>Affichage à l'écran (4:3)</PresentationFormat>
  <Paragraphs>168</Paragraphs>
  <Slides>65</Slides>
  <Notes>1</Notes>
  <HiddenSlides>0</HiddenSlides>
  <MMClips>0</MMClips>
  <ScaleCrop>false</ScaleCrop>
  <HeadingPairs>
    <vt:vector size="4" baseType="variant">
      <vt:variant>
        <vt:lpstr>Thème</vt:lpstr>
      </vt:variant>
      <vt:variant>
        <vt:i4>1</vt:i4>
      </vt:variant>
      <vt:variant>
        <vt:lpstr>Titres des diapositives</vt:lpstr>
      </vt:variant>
      <vt:variant>
        <vt:i4>65</vt:i4>
      </vt:variant>
    </vt:vector>
  </HeadingPairs>
  <TitlesOfParts>
    <vt:vector size="66" baseType="lpstr">
      <vt:lpstr>Thème Office</vt:lpstr>
      <vt:lpstr>CHAPITRE III :</vt:lpstr>
      <vt:lpstr>1-Introduction </vt:lpstr>
      <vt:lpstr>Diapositive 3</vt:lpstr>
      <vt:lpstr>Diapositive 4</vt:lpstr>
      <vt:lpstr>2-Mécanismes généraux de réponse des plantes aux facteurs de l'environnement</vt:lpstr>
      <vt:lpstr>Diapositive 6</vt:lpstr>
      <vt:lpstr>Diapositive 7</vt:lpstr>
      <vt:lpstr>Réponse à la température</vt:lpstr>
      <vt:lpstr>Diapositive 9</vt:lpstr>
      <vt:lpstr>Diapositive 10</vt:lpstr>
      <vt:lpstr>Effet sur la respiration </vt:lpstr>
      <vt:lpstr>Effet sur la transpiration </vt:lpstr>
      <vt:lpstr>Diapositive 13</vt:lpstr>
      <vt:lpstr>Diapositive 14</vt:lpstr>
      <vt:lpstr>Effets sur la photosynthèse </vt:lpstr>
      <vt:lpstr>Effets sur les biomembranes lipoprotéiques </vt:lpstr>
      <vt:lpstr>Réponse à la disponibilité en ressources</vt:lpstr>
      <vt:lpstr>Diapositive 18</vt:lpstr>
      <vt:lpstr>L'eau et   stress hydrique</vt:lpstr>
      <vt:lpstr>Diapositive 20</vt:lpstr>
      <vt:lpstr>Les tomates tolèrent mieux le stress hydrique que d’autres cultures comme les poivrons et les concombres. Elles peuvent modifier leurs processus physiologiques afin de conserver l’eau tout en poursuivant leur croissance</vt:lpstr>
      <vt:lpstr>Mécanismes de résistance à la sécheresse</vt:lpstr>
      <vt:lpstr>La tolérance</vt:lpstr>
      <vt:lpstr>L'évitement</vt:lpstr>
      <vt:lpstr>Le CO2</vt:lpstr>
      <vt:lpstr>Les sels minéraux</vt:lpstr>
      <vt:lpstr>Diapositive 27</vt:lpstr>
      <vt:lpstr>On distingue :</vt:lpstr>
      <vt:lpstr>Diapositive 29</vt:lpstr>
      <vt:lpstr>Diapositive 30</vt:lpstr>
      <vt:lpstr>1- Variations spatio-temporelles des communautés végétales</vt:lpstr>
      <vt:lpstr>Diapositive 32</vt:lpstr>
      <vt:lpstr>Formation végétale</vt:lpstr>
      <vt:lpstr>mégaphorbiaie</vt:lpstr>
      <vt:lpstr>la lande</vt:lpstr>
      <vt:lpstr>Diapositive 36</vt:lpstr>
      <vt:lpstr>Mangrove </vt:lpstr>
      <vt:lpstr>Variations temporelles</vt:lpstr>
      <vt:lpstr>Diapositive 39</vt:lpstr>
      <vt:lpstr>Diapositive 40</vt:lpstr>
      <vt:lpstr>Évolution des cycles de vie et phénologie</vt:lpstr>
      <vt:lpstr>Diapositive 42</vt:lpstr>
      <vt:lpstr>Diapositive 43</vt:lpstr>
      <vt:lpstr>Les plantes se caractérisent ainsi  par différents états,</vt:lpstr>
      <vt:lpstr>Diapositive 45</vt:lpstr>
      <vt:lpstr>Diapositive 46</vt:lpstr>
      <vt:lpstr>Fonctionnement des communautés et cycles biogéochimiques</vt:lpstr>
      <vt:lpstr>Le flux d’énergie et le cycle de la matière dans les écosystèmes: </vt:lpstr>
      <vt:lpstr>Diapositive 49</vt:lpstr>
      <vt:lpstr>Diapositive 50</vt:lpstr>
      <vt:lpstr>Diapositive 51</vt:lpstr>
      <vt:lpstr>Diapositive 52</vt:lpstr>
      <vt:lpstr>Les chaines trophiques ou alimentaires</vt:lpstr>
      <vt:lpstr>Diapositive 54</vt:lpstr>
      <vt:lpstr>Diapositive 55</vt:lpstr>
      <vt:lpstr>Diapositive 56</vt:lpstr>
      <vt:lpstr>Diapositive 57</vt:lpstr>
      <vt:lpstr>Diapositive 58</vt:lpstr>
      <vt:lpstr>Diapositive 59</vt:lpstr>
      <vt:lpstr>Diapositive 60</vt:lpstr>
      <vt:lpstr>Les cycles biogéochimiques</vt:lpstr>
      <vt:lpstr>Diapositive 62</vt:lpstr>
      <vt:lpstr>Le cycle du carbone </vt:lpstr>
      <vt:lpstr>Figure  : Cycle simplifié du carbone</vt:lpstr>
      <vt:lpstr>Actions de l’homme sur le fonctionnement des couverts végétaux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III :</dc:title>
  <dc:creator>Samira</dc:creator>
  <cp:lastModifiedBy>Samira</cp:lastModifiedBy>
  <cp:revision>70</cp:revision>
  <dcterms:created xsi:type="dcterms:W3CDTF">2025-02-16T11:10:04Z</dcterms:created>
  <dcterms:modified xsi:type="dcterms:W3CDTF">2025-04-14T21:41:50Z</dcterms:modified>
</cp:coreProperties>
</file>