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6" r:id="rId2"/>
    <p:sldId id="257" r:id="rId3"/>
    <p:sldId id="258" r:id="rId4"/>
    <p:sldId id="259" r:id="rId5"/>
    <p:sldId id="260" r:id="rId6"/>
    <p:sldId id="279" r:id="rId7"/>
    <p:sldId id="261" r:id="rId8"/>
    <p:sldId id="262" r:id="rId9"/>
    <p:sldId id="263" r:id="rId10"/>
    <p:sldId id="264"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9933" autoAdjust="0"/>
    <p:restoredTop sz="94660"/>
  </p:normalViewPr>
  <p:slideViewPr>
    <p:cSldViewPr snapToGrid="0">
      <p:cViewPr varScale="1">
        <p:scale>
          <a:sx n="92" d="100"/>
          <a:sy n="92" d="100"/>
        </p:scale>
        <p:origin x="252"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fr-FR" smtClean="0"/>
              <a:t>Modifiez le style du titre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D24D61EB-1656-43C1-A610-60D596B17FEC}" type="datetimeFigureOut">
              <a:rPr lang="fr-FR" smtClean="0"/>
              <a:t>22/08/2013</a:t>
            </a:fld>
            <a:endParaRPr lang="fr-FR"/>
          </a:p>
        </p:txBody>
      </p:sp>
      <p:sp>
        <p:nvSpPr>
          <p:cNvPr id="5" name="Footer Placeholder 4"/>
          <p:cNvSpPr>
            <a:spLocks noGrp="1"/>
          </p:cNvSpPr>
          <p:nvPr>
            <p:ph type="ftr" sz="quarter" idx="11"/>
          </p:nvPr>
        </p:nvSpPr>
        <p:spPr/>
        <p:txBody>
          <a:bodyPr/>
          <a:lstStyle/>
          <a:p>
            <a:endParaRPr lang="fr-F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7C3C8B97-D519-4116-9DC8-D7AEF2C00F01}" type="slidenum">
              <a:rPr lang="fr-FR" smtClean="0"/>
              <a:t>‹N°›</a:t>
            </a:fld>
            <a:endParaRPr lang="fr-FR"/>
          </a:p>
        </p:txBody>
      </p:sp>
    </p:spTree>
    <p:extLst>
      <p:ext uri="{BB962C8B-B14F-4D97-AF65-F5344CB8AC3E}">
        <p14:creationId xmlns:p14="http://schemas.microsoft.com/office/powerpoint/2010/main" val="11427796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fr-FR" smtClean="0"/>
              <a:t>Modifiez le style du titre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D24D61EB-1656-43C1-A610-60D596B17FEC}" type="datetimeFigureOut">
              <a:rPr lang="fr-FR" smtClean="0"/>
              <a:t>22/08/2013</a:t>
            </a:fld>
            <a:endParaRPr lang="fr-FR"/>
          </a:p>
        </p:txBody>
      </p:sp>
      <p:sp>
        <p:nvSpPr>
          <p:cNvPr id="5" name="Footer Placeholder 4"/>
          <p:cNvSpPr>
            <a:spLocks noGrp="1"/>
          </p:cNvSpPr>
          <p:nvPr>
            <p:ph type="ftr" sz="quarter" idx="11"/>
          </p:nvPr>
        </p:nvSpPr>
        <p:spPr/>
        <p:txBody>
          <a:bodyPr/>
          <a:lstStyle/>
          <a:p>
            <a:endParaRPr lang="fr-F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C3C8B97-D519-4116-9DC8-D7AEF2C00F01}" type="slidenum">
              <a:rPr lang="fr-FR" smtClean="0"/>
              <a:t>‹N°›</a:t>
            </a:fld>
            <a:endParaRPr lang="fr-FR"/>
          </a:p>
        </p:txBody>
      </p:sp>
    </p:spTree>
    <p:extLst>
      <p:ext uri="{BB962C8B-B14F-4D97-AF65-F5344CB8AC3E}">
        <p14:creationId xmlns:p14="http://schemas.microsoft.com/office/powerpoint/2010/main" val="3818165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smtClean="0"/>
              <a:t>Modifiez le style du titre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D24D61EB-1656-43C1-A610-60D596B17FEC}" type="datetimeFigureOut">
              <a:rPr lang="fr-FR" smtClean="0"/>
              <a:t>22/08/2013</a:t>
            </a:fld>
            <a:endParaRPr lang="fr-FR"/>
          </a:p>
        </p:txBody>
      </p:sp>
      <p:sp>
        <p:nvSpPr>
          <p:cNvPr id="5" name="Footer Placeholder 4"/>
          <p:cNvSpPr>
            <a:spLocks noGrp="1"/>
          </p:cNvSpPr>
          <p:nvPr>
            <p:ph type="ftr" sz="quarter" idx="11"/>
          </p:nvPr>
        </p:nvSpPr>
        <p:spPr/>
        <p:txBody>
          <a:bodyPr/>
          <a:lstStyle/>
          <a:p>
            <a:endParaRPr lang="fr-F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C3C8B97-D519-4116-9DC8-D7AEF2C00F01}" type="slidenum">
              <a:rPr lang="fr-FR" smtClean="0"/>
              <a:t>‹N°›</a:t>
            </a:fld>
            <a:endParaRPr lang="fr-F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107988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fr-FR" smtClean="0"/>
              <a:t>Modifiez le style du titre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fld id="{D24D61EB-1656-43C1-A610-60D596B17FEC}" type="datetimeFigureOut">
              <a:rPr lang="fr-FR" smtClean="0"/>
              <a:t>22/08/2013</a:t>
            </a:fld>
            <a:endParaRPr lang="fr-FR"/>
          </a:p>
        </p:txBody>
      </p:sp>
      <p:sp>
        <p:nvSpPr>
          <p:cNvPr id="6" name="Footer Placeholder 5"/>
          <p:cNvSpPr>
            <a:spLocks noGrp="1"/>
          </p:cNvSpPr>
          <p:nvPr>
            <p:ph type="ftr" sz="quarter" idx="11"/>
          </p:nvPr>
        </p:nvSpPr>
        <p:spPr/>
        <p:txBody>
          <a:bodyPr/>
          <a:lstStyle/>
          <a:p>
            <a:endParaRPr lang="fr-F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C3C8B97-D519-4116-9DC8-D7AEF2C00F01}" type="slidenum">
              <a:rPr lang="fr-FR" smtClean="0"/>
              <a:t>‹N°›</a:t>
            </a:fld>
            <a:endParaRPr lang="fr-FR"/>
          </a:p>
        </p:txBody>
      </p:sp>
    </p:spTree>
    <p:extLst>
      <p:ext uri="{BB962C8B-B14F-4D97-AF65-F5344CB8AC3E}">
        <p14:creationId xmlns:p14="http://schemas.microsoft.com/office/powerpoint/2010/main" val="4939750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smtClean="0"/>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fld id="{D24D61EB-1656-43C1-A610-60D596B17FEC}" type="datetimeFigureOut">
              <a:rPr lang="fr-FR" smtClean="0"/>
              <a:t>22/08/2013</a:t>
            </a:fld>
            <a:endParaRPr lang="fr-FR"/>
          </a:p>
        </p:txBody>
      </p:sp>
      <p:sp>
        <p:nvSpPr>
          <p:cNvPr id="6" name="Footer Placeholder 5"/>
          <p:cNvSpPr>
            <a:spLocks noGrp="1"/>
          </p:cNvSpPr>
          <p:nvPr>
            <p:ph type="ftr" sz="quarter" idx="11"/>
          </p:nvPr>
        </p:nvSpPr>
        <p:spPr/>
        <p:txBody>
          <a:bodyPr/>
          <a:lstStyle/>
          <a:p>
            <a:endParaRPr lang="fr-F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C3C8B97-D519-4116-9DC8-D7AEF2C00F01}" type="slidenum">
              <a:rPr lang="fr-FR" smtClean="0"/>
              <a:t>‹N°›</a:t>
            </a:fld>
            <a:endParaRPr lang="fr-F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2304210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fr-FR" smtClean="0"/>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fld id="{D24D61EB-1656-43C1-A610-60D596B17FEC}" type="datetimeFigureOut">
              <a:rPr lang="fr-FR" smtClean="0"/>
              <a:t>22/08/2013</a:t>
            </a:fld>
            <a:endParaRPr lang="fr-FR"/>
          </a:p>
        </p:txBody>
      </p:sp>
      <p:sp>
        <p:nvSpPr>
          <p:cNvPr id="6" name="Footer Placeholder 5"/>
          <p:cNvSpPr>
            <a:spLocks noGrp="1"/>
          </p:cNvSpPr>
          <p:nvPr>
            <p:ph type="ftr" sz="quarter" idx="11"/>
          </p:nvPr>
        </p:nvSpPr>
        <p:spPr/>
        <p:txBody>
          <a:bodyPr/>
          <a:lstStyle/>
          <a:p>
            <a:endParaRPr lang="fr-F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C3C8B97-D519-4116-9DC8-D7AEF2C00F01}" type="slidenum">
              <a:rPr lang="fr-FR" smtClean="0"/>
              <a:t>‹N°›</a:t>
            </a:fld>
            <a:endParaRPr lang="fr-FR"/>
          </a:p>
        </p:txBody>
      </p:sp>
    </p:spTree>
    <p:extLst>
      <p:ext uri="{BB962C8B-B14F-4D97-AF65-F5344CB8AC3E}">
        <p14:creationId xmlns:p14="http://schemas.microsoft.com/office/powerpoint/2010/main" val="24084543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D24D61EB-1656-43C1-A610-60D596B17FEC}" type="datetimeFigureOut">
              <a:rPr lang="fr-FR" smtClean="0"/>
              <a:t>22/08/2013</a:t>
            </a:fld>
            <a:endParaRPr lang="fr-FR"/>
          </a:p>
        </p:txBody>
      </p:sp>
      <p:sp>
        <p:nvSpPr>
          <p:cNvPr id="5" name="Footer Placeholder 4"/>
          <p:cNvSpPr>
            <a:spLocks noGrp="1"/>
          </p:cNvSpPr>
          <p:nvPr>
            <p:ph type="ftr" sz="quarter" idx="11"/>
          </p:nvPr>
        </p:nvSpPr>
        <p:spPr/>
        <p:txBody>
          <a:bodyPr/>
          <a:lstStyle/>
          <a:p>
            <a:endParaRPr lang="fr-F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C3C8B97-D519-4116-9DC8-D7AEF2C00F01}" type="slidenum">
              <a:rPr lang="fr-FR" smtClean="0"/>
              <a:t>‹N°›</a:t>
            </a:fld>
            <a:endParaRPr lang="fr-FR"/>
          </a:p>
        </p:txBody>
      </p:sp>
    </p:spTree>
    <p:extLst>
      <p:ext uri="{BB962C8B-B14F-4D97-AF65-F5344CB8AC3E}">
        <p14:creationId xmlns:p14="http://schemas.microsoft.com/office/powerpoint/2010/main" val="9162716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fr-FR" smtClean="0"/>
              <a:t>Modifiez le style du titre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D24D61EB-1656-43C1-A610-60D596B17FEC}" type="datetimeFigureOut">
              <a:rPr lang="fr-FR" smtClean="0"/>
              <a:t>22/08/2013</a:t>
            </a:fld>
            <a:endParaRPr lang="fr-FR"/>
          </a:p>
        </p:txBody>
      </p:sp>
      <p:sp>
        <p:nvSpPr>
          <p:cNvPr id="5" name="Footer Placeholder 4"/>
          <p:cNvSpPr>
            <a:spLocks noGrp="1"/>
          </p:cNvSpPr>
          <p:nvPr>
            <p:ph type="ftr" sz="quarter" idx="11"/>
          </p:nvPr>
        </p:nvSpPr>
        <p:spPr/>
        <p:txBody>
          <a:bodyPr/>
          <a:lstStyle/>
          <a:p>
            <a:endParaRPr lang="fr-F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C3C8B97-D519-4116-9DC8-D7AEF2C00F01}" type="slidenum">
              <a:rPr lang="fr-FR" smtClean="0"/>
              <a:t>‹N°›</a:t>
            </a:fld>
            <a:endParaRPr lang="fr-FR"/>
          </a:p>
        </p:txBody>
      </p:sp>
    </p:spTree>
    <p:extLst>
      <p:ext uri="{BB962C8B-B14F-4D97-AF65-F5344CB8AC3E}">
        <p14:creationId xmlns:p14="http://schemas.microsoft.com/office/powerpoint/2010/main" val="552274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fr-FR" smtClean="0"/>
              <a:t>Modifiez le style du titre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D24D61EB-1656-43C1-A610-60D596B17FEC}" type="datetimeFigureOut">
              <a:rPr lang="fr-FR" smtClean="0"/>
              <a:t>22/08/2013</a:t>
            </a:fld>
            <a:endParaRPr lang="fr-FR"/>
          </a:p>
        </p:txBody>
      </p:sp>
      <p:sp>
        <p:nvSpPr>
          <p:cNvPr id="5" name="Footer Placeholder 4"/>
          <p:cNvSpPr>
            <a:spLocks noGrp="1"/>
          </p:cNvSpPr>
          <p:nvPr>
            <p:ph type="ftr" sz="quarter" idx="11"/>
          </p:nvPr>
        </p:nvSpPr>
        <p:spPr/>
        <p:txBody>
          <a:bodyPr/>
          <a:lstStyle/>
          <a:p>
            <a:endParaRPr lang="fr-F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C3C8B97-D519-4116-9DC8-D7AEF2C00F01}" type="slidenum">
              <a:rPr lang="fr-FR" smtClean="0"/>
              <a:t>‹N°›</a:t>
            </a:fld>
            <a:endParaRPr lang="fr-FR"/>
          </a:p>
        </p:txBody>
      </p:sp>
    </p:spTree>
    <p:extLst>
      <p:ext uri="{BB962C8B-B14F-4D97-AF65-F5344CB8AC3E}">
        <p14:creationId xmlns:p14="http://schemas.microsoft.com/office/powerpoint/2010/main" val="356851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D24D61EB-1656-43C1-A610-60D596B17FEC}" type="datetimeFigureOut">
              <a:rPr lang="fr-FR" smtClean="0"/>
              <a:t>22/08/2013</a:t>
            </a:fld>
            <a:endParaRPr lang="fr-FR"/>
          </a:p>
        </p:txBody>
      </p:sp>
      <p:sp>
        <p:nvSpPr>
          <p:cNvPr id="5" name="Footer Placeholder 4"/>
          <p:cNvSpPr>
            <a:spLocks noGrp="1"/>
          </p:cNvSpPr>
          <p:nvPr>
            <p:ph type="ftr" sz="quarter" idx="11"/>
          </p:nvPr>
        </p:nvSpPr>
        <p:spPr/>
        <p:txBody>
          <a:bodyPr/>
          <a:lstStyle/>
          <a:p>
            <a:endParaRPr lang="fr-F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C3C8B97-D519-4116-9DC8-D7AEF2C00F01}" type="slidenum">
              <a:rPr lang="fr-FR" smtClean="0"/>
              <a:t>‹N°›</a:t>
            </a:fld>
            <a:endParaRPr lang="fr-FR"/>
          </a:p>
        </p:txBody>
      </p:sp>
    </p:spTree>
    <p:extLst>
      <p:ext uri="{BB962C8B-B14F-4D97-AF65-F5344CB8AC3E}">
        <p14:creationId xmlns:p14="http://schemas.microsoft.com/office/powerpoint/2010/main" val="63592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D24D61EB-1656-43C1-A610-60D596B17FEC}" type="datetimeFigureOut">
              <a:rPr lang="fr-FR" smtClean="0"/>
              <a:t>22/08/2013</a:t>
            </a:fld>
            <a:endParaRPr lang="fr-FR"/>
          </a:p>
        </p:txBody>
      </p:sp>
      <p:sp>
        <p:nvSpPr>
          <p:cNvPr id="6" name="Footer Placeholder 5"/>
          <p:cNvSpPr>
            <a:spLocks noGrp="1"/>
          </p:cNvSpPr>
          <p:nvPr>
            <p:ph type="ftr" sz="quarter" idx="11"/>
          </p:nvPr>
        </p:nvSpPr>
        <p:spPr/>
        <p:txBody>
          <a:bodyPr/>
          <a:lstStyle/>
          <a:p>
            <a:endParaRPr lang="fr-F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7C3C8B97-D519-4116-9DC8-D7AEF2C00F01}" type="slidenum">
              <a:rPr lang="fr-FR" smtClean="0"/>
              <a:t>‹N°›</a:t>
            </a:fld>
            <a:endParaRPr lang="fr-FR"/>
          </a:p>
        </p:txBody>
      </p:sp>
    </p:spTree>
    <p:extLst>
      <p:ext uri="{BB962C8B-B14F-4D97-AF65-F5344CB8AC3E}">
        <p14:creationId xmlns:p14="http://schemas.microsoft.com/office/powerpoint/2010/main" val="2644664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smtClean="0"/>
              <a:t>Modifiez le style du titre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D24D61EB-1656-43C1-A610-60D596B17FEC}" type="datetimeFigureOut">
              <a:rPr lang="fr-FR" smtClean="0"/>
              <a:t>22/08/2013</a:t>
            </a:fld>
            <a:endParaRPr lang="fr-FR"/>
          </a:p>
        </p:txBody>
      </p:sp>
      <p:sp>
        <p:nvSpPr>
          <p:cNvPr id="8" name="Footer Placeholder 7"/>
          <p:cNvSpPr>
            <a:spLocks noGrp="1"/>
          </p:cNvSpPr>
          <p:nvPr>
            <p:ph type="ftr" sz="quarter" idx="11"/>
          </p:nvPr>
        </p:nvSpPr>
        <p:spPr/>
        <p:txBody>
          <a:bodyPr/>
          <a:lstStyle/>
          <a:p>
            <a:endParaRPr lang="fr-F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7C3C8B97-D519-4116-9DC8-D7AEF2C00F01}" type="slidenum">
              <a:rPr lang="fr-FR" smtClean="0"/>
              <a:t>‹N°›</a:t>
            </a:fld>
            <a:endParaRPr lang="fr-FR"/>
          </a:p>
        </p:txBody>
      </p:sp>
    </p:spTree>
    <p:extLst>
      <p:ext uri="{BB962C8B-B14F-4D97-AF65-F5344CB8AC3E}">
        <p14:creationId xmlns:p14="http://schemas.microsoft.com/office/powerpoint/2010/main" val="1258199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D24D61EB-1656-43C1-A610-60D596B17FEC}" type="datetimeFigureOut">
              <a:rPr lang="fr-FR" smtClean="0"/>
              <a:t>22/08/2013</a:t>
            </a:fld>
            <a:endParaRPr lang="fr-FR"/>
          </a:p>
        </p:txBody>
      </p:sp>
      <p:sp>
        <p:nvSpPr>
          <p:cNvPr id="4" name="Footer Placeholder 3"/>
          <p:cNvSpPr>
            <a:spLocks noGrp="1"/>
          </p:cNvSpPr>
          <p:nvPr>
            <p:ph type="ftr" sz="quarter" idx="11"/>
          </p:nvPr>
        </p:nvSpPr>
        <p:spPr/>
        <p:txBody>
          <a:bodyPr/>
          <a:lstStyle/>
          <a:p>
            <a:endParaRPr lang="fr-F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7C3C8B97-D519-4116-9DC8-D7AEF2C00F01}" type="slidenum">
              <a:rPr lang="fr-FR" smtClean="0"/>
              <a:t>‹N°›</a:t>
            </a:fld>
            <a:endParaRPr lang="fr-FR"/>
          </a:p>
        </p:txBody>
      </p:sp>
    </p:spTree>
    <p:extLst>
      <p:ext uri="{BB962C8B-B14F-4D97-AF65-F5344CB8AC3E}">
        <p14:creationId xmlns:p14="http://schemas.microsoft.com/office/powerpoint/2010/main" val="2587295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4D61EB-1656-43C1-A610-60D596B17FEC}" type="datetimeFigureOut">
              <a:rPr lang="fr-FR" smtClean="0"/>
              <a:t>22/08/2013</a:t>
            </a:fld>
            <a:endParaRPr lang="fr-FR"/>
          </a:p>
        </p:txBody>
      </p:sp>
      <p:sp>
        <p:nvSpPr>
          <p:cNvPr id="3" name="Footer Placeholder 2"/>
          <p:cNvSpPr>
            <a:spLocks noGrp="1"/>
          </p:cNvSpPr>
          <p:nvPr>
            <p:ph type="ftr" sz="quarter" idx="11"/>
          </p:nvPr>
        </p:nvSpPr>
        <p:spPr/>
        <p:txBody>
          <a:bodyPr/>
          <a:lstStyle/>
          <a:p>
            <a:endParaRPr lang="fr-F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7C3C8B97-D519-4116-9DC8-D7AEF2C00F01}" type="slidenum">
              <a:rPr lang="fr-FR" smtClean="0"/>
              <a:t>‹N°›</a:t>
            </a:fld>
            <a:endParaRPr lang="fr-FR"/>
          </a:p>
        </p:txBody>
      </p:sp>
    </p:spTree>
    <p:extLst>
      <p:ext uri="{BB962C8B-B14F-4D97-AF65-F5344CB8AC3E}">
        <p14:creationId xmlns:p14="http://schemas.microsoft.com/office/powerpoint/2010/main" val="8339526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fr-FR" smtClean="0"/>
              <a:t>Modifiez le style du titre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D24D61EB-1656-43C1-A610-60D596B17FEC}" type="datetimeFigureOut">
              <a:rPr lang="fr-FR" smtClean="0"/>
              <a:t>22/08/2013</a:t>
            </a:fld>
            <a:endParaRPr lang="fr-FR"/>
          </a:p>
        </p:txBody>
      </p:sp>
      <p:sp>
        <p:nvSpPr>
          <p:cNvPr id="6" name="Footer Placeholder 5"/>
          <p:cNvSpPr>
            <a:spLocks noGrp="1"/>
          </p:cNvSpPr>
          <p:nvPr>
            <p:ph type="ftr" sz="quarter" idx="11"/>
          </p:nvPr>
        </p:nvSpPr>
        <p:spPr/>
        <p:txBody>
          <a:bodyPr/>
          <a:lstStyle/>
          <a:p>
            <a:endParaRPr lang="fr-F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7C3C8B97-D519-4116-9DC8-D7AEF2C00F01}" type="slidenum">
              <a:rPr lang="fr-FR" smtClean="0"/>
              <a:t>‹N°›</a:t>
            </a:fld>
            <a:endParaRPr lang="fr-FR"/>
          </a:p>
        </p:txBody>
      </p:sp>
    </p:spTree>
    <p:extLst>
      <p:ext uri="{BB962C8B-B14F-4D97-AF65-F5344CB8AC3E}">
        <p14:creationId xmlns:p14="http://schemas.microsoft.com/office/powerpoint/2010/main" val="2645789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D24D61EB-1656-43C1-A610-60D596B17FEC}" type="datetimeFigureOut">
              <a:rPr lang="fr-FR" smtClean="0"/>
              <a:t>22/08/2013</a:t>
            </a:fld>
            <a:endParaRPr lang="fr-FR"/>
          </a:p>
        </p:txBody>
      </p:sp>
      <p:sp>
        <p:nvSpPr>
          <p:cNvPr id="6" name="Footer Placeholder 5"/>
          <p:cNvSpPr>
            <a:spLocks noGrp="1"/>
          </p:cNvSpPr>
          <p:nvPr>
            <p:ph type="ftr" sz="quarter" idx="11"/>
          </p:nvPr>
        </p:nvSpPr>
        <p:spPr/>
        <p:txBody>
          <a:bodyPr/>
          <a:lstStyle/>
          <a:p>
            <a:endParaRPr lang="fr-F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C3C8B97-D519-4116-9DC8-D7AEF2C00F01}" type="slidenum">
              <a:rPr lang="fr-FR" smtClean="0"/>
              <a:t>‹N°›</a:t>
            </a:fld>
            <a:endParaRPr lang="fr-FR"/>
          </a:p>
        </p:txBody>
      </p:sp>
    </p:spTree>
    <p:extLst>
      <p:ext uri="{BB962C8B-B14F-4D97-AF65-F5344CB8AC3E}">
        <p14:creationId xmlns:p14="http://schemas.microsoft.com/office/powerpoint/2010/main" val="3872041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fr-FR" smtClean="0"/>
              <a:t>Modifiez le style du titre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D24D61EB-1656-43C1-A610-60D596B17FEC}" type="datetimeFigureOut">
              <a:rPr lang="fr-FR" smtClean="0"/>
              <a:t>22/08/2013</a:t>
            </a:fld>
            <a:endParaRPr lang="fr-F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7C3C8B97-D519-4116-9DC8-D7AEF2C00F01}" type="slidenum">
              <a:rPr lang="fr-FR" smtClean="0"/>
              <a:t>‹N°›</a:t>
            </a:fld>
            <a:endParaRPr lang="fr-FR"/>
          </a:p>
        </p:txBody>
      </p:sp>
    </p:spTree>
    <p:extLst>
      <p:ext uri="{BB962C8B-B14F-4D97-AF65-F5344CB8AC3E}">
        <p14:creationId xmlns:p14="http://schemas.microsoft.com/office/powerpoint/2010/main" val="23253772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audio" Target="../media/audio8.wav"/><Relationship Id="rId1" Type="http://schemas.openxmlformats.org/officeDocument/2006/relationships/slideLayout" Target="../slideLayouts/slideLayout4.xml"/><Relationship Id="rId4" Type="http://schemas.openxmlformats.org/officeDocument/2006/relationships/audio" Target="../media/audio8.wav"/></Relationships>
</file>

<file path=ppt/slides/_rels/slide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audio" Target="../media/audio9.wav"/><Relationship Id="rId1" Type="http://schemas.openxmlformats.org/officeDocument/2006/relationships/slideLayout" Target="../slideLayouts/slideLayout2.xml"/><Relationship Id="rId4" Type="http://schemas.openxmlformats.org/officeDocument/2006/relationships/audio" Target="../media/audio9.wav"/></Relationships>
</file>

<file path=ppt/slides/_rels/slide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audio" Target="../media/audio6.wav"/><Relationship Id="rId1" Type="http://schemas.openxmlformats.org/officeDocument/2006/relationships/slideLayout" Target="../slideLayouts/slideLayout4.xml"/><Relationship Id="rId4" Type="http://schemas.openxmlformats.org/officeDocument/2006/relationships/audio" Target="../media/audio6.wav"/></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audio" Target="../media/audio6.wav"/><Relationship Id="rId1" Type="http://schemas.openxmlformats.org/officeDocument/2006/relationships/slideLayout" Target="../slideLayouts/slideLayout4.xml"/><Relationship Id="rId5" Type="http://schemas.openxmlformats.org/officeDocument/2006/relationships/audio" Target="../media/audio6.wav"/><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audio" Target="../media/audio6.wav"/><Relationship Id="rId1" Type="http://schemas.openxmlformats.org/officeDocument/2006/relationships/slideLayout" Target="../slideLayouts/slideLayout4.xml"/><Relationship Id="rId4" Type="http://schemas.openxmlformats.org/officeDocument/2006/relationships/audio" Target="../media/audio6.wav"/></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audio" Target="../media/audio10.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audio" Target="../media/audio10.wav"/><Relationship Id="rId1" Type="http://schemas.openxmlformats.org/officeDocument/2006/relationships/slideLayout" Target="../slideLayouts/slideLayout7.xml"/><Relationship Id="rId4" Type="http://schemas.openxmlformats.org/officeDocument/2006/relationships/audio" Target="../media/audio10.wav"/></Relationships>
</file>

<file path=ppt/slides/_rels/slide21.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audio" Target="../media/audio10.wav"/><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4.wav"/><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audio" Target="../media/audio5.wav"/><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6.wav"/><Relationship Id="rId1" Type="http://schemas.openxmlformats.org/officeDocument/2006/relationships/slideLayout" Target="../slideLayouts/slideLayout4.xml"/><Relationship Id="rId5" Type="http://schemas.openxmlformats.org/officeDocument/2006/relationships/audio" Target="../media/audio6.wav"/><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audio" Target="../media/audio7.wav"/><Relationship Id="rId1" Type="http://schemas.openxmlformats.org/officeDocument/2006/relationships/slideLayout" Target="../slideLayouts/slideLayout4.xml"/><Relationship Id="rId5" Type="http://schemas.openxmlformats.org/officeDocument/2006/relationships/audio" Target="../media/audio7.wav"/><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rtl="1"/>
            <a:r>
              <a:rPr lang="ar-DZ" sz="6600" dirty="0" smtClean="0"/>
              <a:t>الوفيات</a:t>
            </a:r>
            <a:endParaRPr lang="fr-FR" sz="6600" dirty="0"/>
          </a:p>
        </p:txBody>
      </p:sp>
      <p:sp>
        <p:nvSpPr>
          <p:cNvPr id="3" name="Espace réservé du contenu 2"/>
          <p:cNvSpPr>
            <a:spLocks noGrp="1"/>
          </p:cNvSpPr>
          <p:nvPr>
            <p:ph idx="1"/>
          </p:nvPr>
        </p:nvSpPr>
        <p:spPr/>
        <p:txBody>
          <a:bodyPr>
            <a:normAutofit/>
          </a:bodyPr>
          <a:lstStyle/>
          <a:p>
            <a:pPr algn="r" rtl="1"/>
            <a:r>
              <a:rPr lang="ar-DZ" sz="4000" dirty="0" smtClean="0"/>
              <a:t>د. لونيسي عبد الحكيم</a:t>
            </a:r>
            <a:endParaRPr lang="fr-FR" sz="4000" dirty="0"/>
          </a:p>
        </p:txBody>
      </p:sp>
    </p:spTree>
    <p:extLst>
      <p:ext uri="{BB962C8B-B14F-4D97-AF65-F5344CB8AC3E}">
        <p14:creationId xmlns:p14="http://schemas.microsoft.com/office/powerpoint/2010/main" val="24227683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sndAc>
          <p:stSnd>
            <p:snd r:embed="rId2" name="applause.wav"/>
          </p:stSnd>
        </p:sndAc>
      </p:transition>
    </mc:Choice>
    <mc:Fallback xmlns="">
      <p:transition spd="slow">
        <p:fade/>
        <p:sndAc>
          <p:stSnd>
            <p:snd r:embed="rId3" name="applaus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80">
                                          <p:stCondLst>
                                            <p:cond delay="0"/>
                                          </p:stCondLst>
                                        </p:cTn>
                                        <p:tgtEl>
                                          <p:spTgt spid="3">
                                            <p:txEl>
                                              <p:pRg st="0" end="0"/>
                                            </p:txEl>
                                          </p:spTgt>
                                        </p:tgtEl>
                                      </p:cBhvr>
                                    </p:animEffect>
                                    <p:anim calcmode="lin" valueType="num">
                                      <p:cBhvr>
                                        <p:cTn id="13"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xEl>
                                              <p:pRg st="0" end="0"/>
                                            </p:txEl>
                                          </p:spTgt>
                                        </p:tgtEl>
                                      </p:cBhvr>
                                      <p:to x="100000" y="60000"/>
                                    </p:animScale>
                                    <p:animScale>
                                      <p:cBhvr>
                                        <p:cTn id="19" dur="166" decel="50000">
                                          <p:stCondLst>
                                            <p:cond delay="676"/>
                                          </p:stCondLst>
                                        </p:cTn>
                                        <p:tgtEl>
                                          <p:spTgt spid="3">
                                            <p:txEl>
                                              <p:pRg st="0" end="0"/>
                                            </p:txEl>
                                          </p:spTgt>
                                        </p:tgtEl>
                                      </p:cBhvr>
                                      <p:to x="100000" y="100000"/>
                                    </p:animScale>
                                    <p:animScale>
                                      <p:cBhvr>
                                        <p:cTn id="20" dur="26">
                                          <p:stCondLst>
                                            <p:cond delay="1312"/>
                                          </p:stCondLst>
                                        </p:cTn>
                                        <p:tgtEl>
                                          <p:spTgt spid="3">
                                            <p:txEl>
                                              <p:pRg st="0" end="0"/>
                                            </p:txEl>
                                          </p:spTgt>
                                        </p:tgtEl>
                                      </p:cBhvr>
                                      <p:to x="100000" y="80000"/>
                                    </p:animScale>
                                    <p:animScale>
                                      <p:cBhvr>
                                        <p:cTn id="21" dur="166" decel="50000">
                                          <p:stCondLst>
                                            <p:cond delay="1338"/>
                                          </p:stCondLst>
                                        </p:cTn>
                                        <p:tgtEl>
                                          <p:spTgt spid="3">
                                            <p:txEl>
                                              <p:pRg st="0" end="0"/>
                                            </p:txEl>
                                          </p:spTgt>
                                        </p:tgtEl>
                                      </p:cBhvr>
                                      <p:to x="100000" y="100000"/>
                                    </p:animScale>
                                    <p:animScale>
                                      <p:cBhvr>
                                        <p:cTn id="22" dur="26">
                                          <p:stCondLst>
                                            <p:cond delay="1642"/>
                                          </p:stCondLst>
                                        </p:cTn>
                                        <p:tgtEl>
                                          <p:spTgt spid="3">
                                            <p:txEl>
                                              <p:pRg st="0" end="0"/>
                                            </p:txEl>
                                          </p:spTgt>
                                        </p:tgtEl>
                                      </p:cBhvr>
                                      <p:to x="100000" y="90000"/>
                                    </p:animScale>
                                    <p:animScale>
                                      <p:cBhvr>
                                        <p:cTn id="23" dur="166" decel="50000">
                                          <p:stCondLst>
                                            <p:cond delay="1668"/>
                                          </p:stCondLst>
                                        </p:cTn>
                                        <p:tgtEl>
                                          <p:spTgt spid="3">
                                            <p:txEl>
                                              <p:pRg st="0" end="0"/>
                                            </p:txEl>
                                          </p:spTgt>
                                        </p:tgtEl>
                                      </p:cBhvr>
                                      <p:to x="100000" y="100000"/>
                                    </p:animScale>
                                    <p:animScale>
                                      <p:cBhvr>
                                        <p:cTn id="24" dur="26">
                                          <p:stCondLst>
                                            <p:cond delay="1808"/>
                                          </p:stCondLst>
                                        </p:cTn>
                                        <p:tgtEl>
                                          <p:spTgt spid="3">
                                            <p:txEl>
                                              <p:pRg st="0" end="0"/>
                                            </p:txEl>
                                          </p:spTgt>
                                        </p:tgtEl>
                                      </p:cBhvr>
                                      <p:to x="100000" y="95000"/>
                                    </p:animScale>
                                    <p:animScale>
                                      <p:cBhvr>
                                        <p:cTn id="25"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92925" y="0"/>
            <a:ext cx="8911687" cy="957040"/>
          </a:xfrm>
        </p:spPr>
        <p:txBody>
          <a:bodyPr/>
          <a:lstStyle/>
          <a:p>
            <a:pPr algn="ctr" rtl="1"/>
            <a:r>
              <a:rPr lang="ar-DZ" dirty="0" smtClean="0"/>
              <a:t>أمل الحياة عند الولادة</a:t>
            </a:r>
            <a:endParaRPr lang="fr-FR" dirty="0"/>
          </a:p>
        </p:txBody>
      </p:sp>
      <mc:AlternateContent xmlns:mc="http://schemas.openxmlformats.org/markup-compatibility/2006" xmlns:a14="http://schemas.microsoft.com/office/drawing/2010/main">
        <mc:Choice Requires="a14">
          <p:sp>
            <p:nvSpPr>
              <p:cNvPr id="3" name="Espace réservé du contenu 2"/>
              <p:cNvSpPr>
                <a:spLocks noGrp="1"/>
              </p:cNvSpPr>
              <p:nvPr>
                <p:ph idx="1"/>
              </p:nvPr>
            </p:nvSpPr>
            <p:spPr>
              <a:xfrm>
                <a:off x="1962150" y="957040"/>
                <a:ext cx="9542462" cy="5900960"/>
              </a:xfrm>
            </p:spPr>
            <p:txBody>
              <a:bodyPr>
                <a:noAutofit/>
              </a:bodyPr>
              <a:lstStyle/>
              <a:p>
                <a:pPr algn="r" rtl="1"/>
                <a:r>
                  <a:rPr lang="ar-DZ" sz="2400" dirty="0" smtClean="0"/>
                  <a:t> </a:t>
                </a:r>
                <a:r>
                  <a:rPr lang="ar-DZ" sz="2400" dirty="0"/>
                  <a:t>يسمى أيضا متوسط العمر المتوقع عند الولادة ، أو العمر المأمول.</a:t>
                </a:r>
              </a:p>
              <a:p>
                <a:pPr algn="r" rtl="1"/>
                <a:r>
                  <a:rPr lang="ar-DZ" sz="2400" dirty="0" smtClean="0"/>
                  <a:t> </a:t>
                </a:r>
                <a:r>
                  <a:rPr lang="ar-DZ" sz="2400" dirty="0"/>
                  <a:t>هو متوسط عدد السنوات التي من المتوقع أن يعيشها مولود جديد ، إذا ظلت </a:t>
                </a:r>
                <a:r>
                  <a:rPr lang="ar-DZ" sz="2400" dirty="0" smtClean="0"/>
                  <a:t>ظروف الوفيات </a:t>
                </a:r>
                <a:r>
                  <a:rPr lang="ar-DZ" sz="2400" dirty="0"/>
                  <a:t>السائدة خلال الفترة التي شملتها الدراسة مستدامة ودون تغيير طيلة حياته.</a:t>
                </a:r>
              </a:p>
              <a:p>
                <a:pPr algn="r" rtl="1"/>
                <a:r>
                  <a:rPr lang="ar-DZ" sz="2400" dirty="0" smtClean="0"/>
                  <a:t>يرمز </a:t>
                </a:r>
                <a:r>
                  <a:rPr lang="ar-DZ" sz="2400" dirty="0"/>
                  <a:t>إليه </a:t>
                </a:r>
                <a:r>
                  <a:rPr lang="ar-DZ" sz="2400" dirty="0" smtClean="0"/>
                  <a:t>بـ </a:t>
                </a:r>
                <a14:m>
                  <m:oMath xmlns:m="http://schemas.openxmlformats.org/officeDocument/2006/math">
                    <m:sSub>
                      <m:sSubPr>
                        <m:ctrlPr>
                          <a:rPr lang="ar-DZ" sz="3200" i="1" smtClean="0">
                            <a:solidFill>
                              <a:srgbClr val="FF0000"/>
                            </a:solidFill>
                            <a:latin typeface="Cambria Math" panose="02040503050406030204" pitchFamily="18" charset="0"/>
                          </a:rPr>
                        </m:ctrlPr>
                      </m:sSubPr>
                      <m:e>
                        <m:r>
                          <a:rPr lang="fr-FR" sz="3200" b="0" i="1" smtClean="0">
                            <a:solidFill>
                              <a:srgbClr val="FF0000"/>
                            </a:solidFill>
                            <a:latin typeface="Cambria Math" panose="02040503050406030204" pitchFamily="18" charset="0"/>
                          </a:rPr>
                          <m:t>𝑒</m:t>
                        </m:r>
                      </m:e>
                      <m:sub>
                        <m:r>
                          <a:rPr lang="fr-FR" sz="3200" b="0" i="1" smtClean="0">
                            <a:solidFill>
                              <a:srgbClr val="FF0000"/>
                            </a:solidFill>
                            <a:latin typeface="Cambria Math" panose="02040503050406030204" pitchFamily="18" charset="0"/>
                          </a:rPr>
                          <m:t>0</m:t>
                        </m:r>
                      </m:sub>
                    </m:sSub>
                  </m:oMath>
                </a14:m>
                <a:r>
                  <a:rPr lang="ar-DZ" sz="2400" dirty="0" smtClean="0"/>
                  <a:t> </a:t>
                </a:r>
              </a:p>
              <a:p>
                <a:pPr algn="r" rtl="1"/>
                <a:r>
                  <a:rPr lang="ar-DZ" sz="2400" dirty="0" smtClean="0"/>
                  <a:t>هو أحد </a:t>
                </a:r>
                <a:r>
                  <a:rPr lang="ar-DZ" sz="2400" dirty="0"/>
                  <a:t>مؤشرات صحة السكان، أين يتيح إجراء مقارنات موثوقة بمرور الوقت </a:t>
                </a:r>
                <a:r>
                  <a:rPr lang="ar-DZ" sz="2400" dirty="0" smtClean="0"/>
                  <a:t>وبين البلدان </a:t>
                </a:r>
                <a:r>
                  <a:rPr lang="ar-DZ" sz="2400" dirty="0"/>
                  <a:t>المختلفة</a:t>
                </a:r>
                <a:r>
                  <a:rPr lang="ar-DZ" sz="2400" dirty="0" smtClean="0"/>
                  <a:t>.</a:t>
                </a:r>
                <a:endParaRPr lang="fr-FR" sz="2400" dirty="0" smtClean="0"/>
              </a:p>
              <a:p>
                <a:pPr marL="0" indent="0" algn="r" rtl="1">
                  <a:buNone/>
                </a:pPr>
                <a:r>
                  <a:rPr lang="fr-FR" sz="2400" dirty="0" smtClean="0"/>
                  <a:t>---------------------------------------------------------</a:t>
                </a:r>
              </a:p>
              <a:p>
                <a:r>
                  <a:rPr lang="fr-FR" sz="2400" dirty="0">
                    <a:latin typeface="Times New Roman" panose="02020603050405020304" pitchFamily="18" charset="0"/>
                    <a:cs typeface="Times New Roman" panose="02020603050405020304" pitchFamily="18" charset="0"/>
                  </a:rPr>
                  <a:t>L’</a:t>
                </a:r>
                <a:r>
                  <a:rPr lang="fr-FR" sz="2400" dirty="0" err="1">
                    <a:latin typeface="Times New Roman" panose="02020603050405020304" pitchFamily="18" charset="0"/>
                    <a:cs typeface="Times New Roman" panose="02020603050405020304" pitchFamily="18" charset="0"/>
                  </a:rPr>
                  <a:t>espérence</a:t>
                </a:r>
                <a:r>
                  <a:rPr lang="fr-FR" sz="2400" dirty="0">
                    <a:latin typeface="Times New Roman" panose="02020603050405020304" pitchFamily="18" charset="0"/>
                    <a:cs typeface="Times New Roman" panose="02020603050405020304" pitchFamily="18" charset="0"/>
                  </a:rPr>
                  <a:t> de vie à la naissance</a:t>
                </a:r>
              </a:p>
              <a:p>
                <a:r>
                  <a:rPr lang="fr-FR" sz="2400" dirty="0">
                    <a:latin typeface="Times New Roman" panose="02020603050405020304" pitchFamily="18" charset="0"/>
                    <a:cs typeface="Times New Roman" panose="02020603050405020304" pitchFamily="18" charset="0"/>
                  </a:rPr>
                  <a:t>Life </a:t>
                </a:r>
                <a:r>
                  <a:rPr lang="fr-FR" sz="2400" dirty="0" err="1">
                    <a:latin typeface="Times New Roman" panose="02020603050405020304" pitchFamily="18" charset="0"/>
                    <a:cs typeface="Times New Roman" panose="02020603050405020304" pitchFamily="18" charset="0"/>
                  </a:rPr>
                  <a:t>expectancy</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at</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birth</a:t>
                </a:r>
                <a:endParaRPr lang="fr-FR" sz="2400" dirty="0"/>
              </a:p>
            </p:txBody>
          </p:sp>
        </mc:Choice>
        <mc:Fallback xmlns="">
          <p:sp>
            <p:nvSpPr>
              <p:cNvPr id="3" name="Espace réservé du contenu 2"/>
              <p:cNvSpPr>
                <a:spLocks noGrp="1" noRot="1" noChangeAspect="1" noMove="1" noResize="1" noEditPoints="1" noAdjustHandles="1" noChangeArrowheads="1" noChangeShapeType="1" noTextEdit="1"/>
              </p:cNvSpPr>
              <p:nvPr>
                <p:ph idx="1"/>
              </p:nvPr>
            </p:nvSpPr>
            <p:spPr>
              <a:xfrm>
                <a:off x="1962150" y="957040"/>
                <a:ext cx="9542462" cy="5900960"/>
              </a:xfrm>
              <a:blipFill rotWithShape="0">
                <a:blip r:embed="rId2"/>
                <a:stretch>
                  <a:fillRect l="-1597" t="-826" r="-1022"/>
                </a:stretch>
              </a:blipFill>
            </p:spPr>
            <p:txBody>
              <a:bodyPr/>
              <a:lstStyle/>
              <a:p>
                <a:r>
                  <a:rPr lang="fr-FR">
                    <a:noFill/>
                  </a:rPr>
                  <a:t> </a:t>
                </a:r>
              </a:p>
            </p:txBody>
          </p:sp>
        </mc:Fallback>
      </mc:AlternateContent>
    </p:spTree>
    <p:extLst>
      <p:ext uri="{BB962C8B-B14F-4D97-AF65-F5344CB8AC3E}">
        <p14:creationId xmlns:p14="http://schemas.microsoft.com/office/powerpoint/2010/main" val="33022948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80">
                                          <p:stCondLst>
                                            <p:cond delay="0"/>
                                          </p:stCondLst>
                                        </p:cTn>
                                        <p:tgtEl>
                                          <p:spTgt spid="3">
                                            <p:txEl>
                                              <p:pRg st="0" end="0"/>
                                            </p:txEl>
                                          </p:spTgt>
                                        </p:tgtEl>
                                      </p:cBhvr>
                                    </p:animEffect>
                                    <p:anim calcmode="lin" valueType="num">
                                      <p:cBhvr>
                                        <p:cTn id="13"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xEl>
                                              <p:pRg st="0" end="0"/>
                                            </p:txEl>
                                          </p:spTgt>
                                        </p:tgtEl>
                                      </p:cBhvr>
                                      <p:to x="100000" y="60000"/>
                                    </p:animScale>
                                    <p:animScale>
                                      <p:cBhvr>
                                        <p:cTn id="19" dur="166" decel="50000">
                                          <p:stCondLst>
                                            <p:cond delay="676"/>
                                          </p:stCondLst>
                                        </p:cTn>
                                        <p:tgtEl>
                                          <p:spTgt spid="3">
                                            <p:txEl>
                                              <p:pRg st="0" end="0"/>
                                            </p:txEl>
                                          </p:spTgt>
                                        </p:tgtEl>
                                      </p:cBhvr>
                                      <p:to x="100000" y="100000"/>
                                    </p:animScale>
                                    <p:animScale>
                                      <p:cBhvr>
                                        <p:cTn id="20" dur="26">
                                          <p:stCondLst>
                                            <p:cond delay="1312"/>
                                          </p:stCondLst>
                                        </p:cTn>
                                        <p:tgtEl>
                                          <p:spTgt spid="3">
                                            <p:txEl>
                                              <p:pRg st="0" end="0"/>
                                            </p:txEl>
                                          </p:spTgt>
                                        </p:tgtEl>
                                      </p:cBhvr>
                                      <p:to x="100000" y="80000"/>
                                    </p:animScale>
                                    <p:animScale>
                                      <p:cBhvr>
                                        <p:cTn id="21" dur="166" decel="50000">
                                          <p:stCondLst>
                                            <p:cond delay="1338"/>
                                          </p:stCondLst>
                                        </p:cTn>
                                        <p:tgtEl>
                                          <p:spTgt spid="3">
                                            <p:txEl>
                                              <p:pRg st="0" end="0"/>
                                            </p:txEl>
                                          </p:spTgt>
                                        </p:tgtEl>
                                      </p:cBhvr>
                                      <p:to x="100000" y="100000"/>
                                    </p:animScale>
                                    <p:animScale>
                                      <p:cBhvr>
                                        <p:cTn id="22" dur="26">
                                          <p:stCondLst>
                                            <p:cond delay="1642"/>
                                          </p:stCondLst>
                                        </p:cTn>
                                        <p:tgtEl>
                                          <p:spTgt spid="3">
                                            <p:txEl>
                                              <p:pRg st="0" end="0"/>
                                            </p:txEl>
                                          </p:spTgt>
                                        </p:tgtEl>
                                      </p:cBhvr>
                                      <p:to x="100000" y="90000"/>
                                    </p:animScale>
                                    <p:animScale>
                                      <p:cBhvr>
                                        <p:cTn id="23" dur="166" decel="50000">
                                          <p:stCondLst>
                                            <p:cond delay="1668"/>
                                          </p:stCondLst>
                                        </p:cTn>
                                        <p:tgtEl>
                                          <p:spTgt spid="3">
                                            <p:txEl>
                                              <p:pRg st="0" end="0"/>
                                            </p:txEl>
                                          </p:spTgt>
                                        </p:tgtEl>
                                      </p:cBhvr>
                                      <p:to x="100000" y="100000"/>
                                    </p:animScale>
                                    <p:animScale>
                                      <p:cBhvr>
                                        <p:cTn id="24" dur="26">
                                          <p:stCondLst>
                                            <p:cond delay="1808"/>
                                          </p:stCondLst>
                                        </p:cTn>
                                        <p:tgtEl>
                                          <p:spTgt spid="3">
                                            <p:txEl>
                                              <p:pRg st="0" end="0"/>
                                            </p:txEl>
                                          </p:spTgt>
                                        </p:tgtEl>
                                      </p:cBhvr>
                                      <p:to x="100000" y="95000"/>
                                    </p:animScale>
                                    <p:animScale>
                                      <p:cBhvr>
                                        <p:cTn id="25" dur="166" decel="50000">
                                          <p:stCondLst>
                                            <p:cond delay="1834"/>
                                          </p:stCondLst>
                                        </p:cTn>
                                        <p:tgtEl>
                                          <p:spTgt spid="3">
                                            <p:txEl>
                                              <p:pRg st="0" end="0"/>
                                            </p:txEl>
                                          </p:spTgt>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circle(in)">
                                      <p:cBhvr>
                                        <p:cTn id="30" dur="2000"/>
                                        <p:tgtEl>
                                          <p:spTgt spid="3">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wipe(down)">
                                      <p:cBhvr>
                                        <p:cTn id="35" dur="580">
                                          <p:stCondLst>
                                            <p:cond delay="0"/>
                                          </p:stCondLst>
                                        </p:cTn>
                                        <p:tgtEl>
                                          <p:spTgt spid="3">
                                            <p:txEl>
                                              <p:pRg st="2" end="2"/>
                                            </p:txEl>
                                          </p:spTgt>
                                        </p:tgtEl>
                                      </p:cBhvr>
                                    </p:animEffect>
                                    <p:anim calcmode="lin" valueType="num">
                                      <p:cBhvr>
                                        <p:cTn id="36"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1" dur="26">
                                          <p:stCondLst>
                                            <p:cond delay="650"/>
                                          </p:stCondLst>
                                        </p:cTn>
                                        <p:tgtEl>
                                          <p:spTgt spid="3">
                                            <p:txEl>
                                              <p:pRg st="2" end="2"/>
                                            </p:txEl>
                                          </p:spTgt>
                                        </p:tgtEl>
                                      </p:cBhvr>
                                      <p:to x="100000" y="60000"/>
                                    </p:animScale>
                                    <p:animScale>
                                      <p:cBhvr>
                                        <p:cTn id="42" dur="166" decel="50000">
                                          <p:stCondLst>
                                            <p:cond delay="676"/>
                                          </p:stCondLst>
                                        </p:cTn>
                                        <p:tgtEl>
                                          <p:spTgt spid="3">
                                            <p:txEl>
                                              <p:pRg st="2" end="2"/>
                                            </p:txEl>
                                          </p:spTgt>
                                        </p:tgtEl>
                                      </p:cBhvr>
                                      <p:to x="100000" y="100000"/>
                                    </p:animScale>
                                    <p:animScale>
                                      <p:cBhvr>
                                        <p:cTn id="43" dur="26">
                                          <p:stCondLst>
                                            <p:cond delay="1312"/>
                                          </p:stCondLst>
                                        </p:cTn>
                                        <p:tgtEl>
                                          <p:spTgt spid="3">
                                            <p:txEl>
                                              <p:pRg st="2" end="2"/>
                                            </p:txEl>
                                          </p:spTgt>
                                        </p:tgtEl>
                                      </p:cBhvr>
                                      <p:to x="100000" y="80000"/>
                                    </p:animScale>
                                    <p:animScale>
                                      <p:cBhvr>
                                        <p:cTn id="44" dur="166" decel="50000">
                                          <p:stCondLst>
                                            <p:cond delay="1338"/>
                                          </p:stCondLst>
                                        </p:cTn>
                                        <p:tgtEl>
                                          <p:spTgt spid="3">
                                            <p:txEl>
                                              <p:pRg st="2" end="2"/>
                                            </p:txEl>
                                          </p:spTgt>
                                        </p:tgtEl>
                                      </p:cBhvr>
                                      <p:to x="100000" y="100000"/>
                                    </p:animScale>
                                    <p:animScale>
                                      <p:cBhvr>
                                        <p:cTn id="45" dur="26">
                                          <p:stCondLst>
                                            <p:cond delay="1642"/>
                                          </p:stCondLst>
                                        </p:cTn>
                                        <p:tgtEl>
                                          <p:spTgt spid="3">
                                            <p:txEl>
                                              <p:pRg st="2" end="2"/>
                                            </p:txEl>
                                          </p:spTgt>
                                        </p:tgtEl>
                                      </p:cBhvr>
                                      <p:to x="100000" y="90000"/>
                                    </p:animScale>
                                    <p:animScale>
                                      <p:cBhvr>
                                        <p:cTn id="46" dur="166" decel="50000">
                                          <p:stCondLst>
                                            <p:cond delay="1668"/>
                                          </p:stCondLst>
                                        </p:cTn>
                                        <p:tgtEl>
                                          <p:spTgt spid="3">
                                            <p:txEl>
                                              <p:pRg st="2" end="2"/>
                                            </p:txEl>
                                          </p:spTgt>
                                        </p:tgtEl>
                                      </p:cBhvr>
                                      <p:to x="100000" y="100000"/>
                                    </p:animScale>
                                    <p:animScale>
                                      <p:cBhvr>
                                        <p:cTn id="47" dur="26">
                                          <p:stCondLst>
                                            <p:cond delay="1808"/>
                                          </p:stCondLst>
                                        </p:cTn>
                                        <p:tgtEl>
                                          <p:spTgt spid="3">
                                            <p:txEl>
                                              <p:pRg st="2" end="2"/>
                                            </p:txEl>
                                          </p:spTgt>
                                        </p:tgtEl>
                                      </p:cBhvr>
                                      <p:to x="100000" y="95000"/>
                                    </p:animScale>
                                    <p:animScale>
                                      <p:cBhvr>
                                        <p:cTn id="48" dur="166" decel="50000">
                                          <p:stCondLst>
                                            <p:cond delay="1834"/>
                                          </p:stCondLst>
                                        </p:cTn>
                                        <p:tgtEl>
                                          <p:spTgt spid="3">
                                            <p:txEl>
                                              <p:pRg st="2" end="2"/>
                                            </p:txEl>
                                          </p:spTgt>
                                        </p:tgtEl>
                                      </p:cBhvr>
                                      <p:to x="100000" y="100000"/>
                                    </p:animScale>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3">
                                            <p:txEl>
                                              <p:pRg st="3" end="3"/>
                                            </p:txEl>
                                          </p:spTgt>
                                        </p:tgtEl>
                                        <p:attrNameLst>
                                          <p:attrName>style.visibility</p:attrName>
                                        </p:attrNameLst>
                                      </p:cBhvr>
                                      <p:to>
                                        <p:strVal val="visible"/>
                                      </p:to>
                                    </p:set>
                                    <p:animEffect transition="in" filter="fade">
                                      <p:cBhvr>
                                        <p:cTn id="53" dur="1000"/>
                                        <p:tgtEl>
                                          <p:spTgt spid="3">
                                            <p:txEl>
                                              <p:pRg st="3" end="3"/>
                                            </p:txEl>
                                          </p:spTgt>
                                        </p:tgtEl>
                                      </p:cBhvr>
                                    </p:animEffect>
                                    <p:anim calcmode="lin" valueType="num">
                                      <p:cBhvr>
                                        <p:cTn id="5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5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nodeType="clickEffect">
                                  <p:stCondLst>
                                    <p:cond delay="0"/>
                                  </p:stCondLst>
                                  <p:childTnLst>
                                    <p:set>
                                      <p:cBhvr>
                                        <p:cTn id="59" dur="1" fill="hold">
                                          <p:stCondLst>
                                            <p:cond delay="0"/>
                                          </p:stCondLst>
                                        </p:cTn>
                                        <p:tgtEl>
                                          <p:spTgt spid="3">
                                            <p:txEl>
                                              <p:pRg st="5" end="5"/>
                                            </p:txEl>
                                          </p:spTgt>
                                        </p:tgtEl>
                                        <p:attrNameLst>
                                          <p:attrName>style.visibility</p:attrName>
                                        </p:attrNameLst>
                                      </p:cBhvr>
                                      <p:to>
                                        <p:strVal val="visible"/>
                                      </p:to>
                                    </p:set>
                                    <p:animEffect transition="in" filter="fade">
                                      <p:cBhvr>
                                        <p:cTn id="60" dur="1000"/>
                                        <p:tgtEl>
                                          <p:spTgt spid="3">
                                            <p:txEl>
                                              <p:pRg st="5" end="5"/>
                                            </p:txEl>
                                          </p:spTgt>
                                        </p:tgtEl>
                                      </p:cBhvr>
                                    </p:animEffect>
                                    <p:anim calcmode="lin" valueType="num">
                                      <p:cBhvr>
                                        <p:cTn id="6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nodeType="clickEffect">
                                  <p:stCondLst>
                                    <p:cond delay="0"/>
                                  </p:stCondLst>
                                  <p:childTnLst>
                                    <p:set>
                                      <p:cBhvr>
                                        <p:cTn id="66" dur="1" fill="hold">
                                          <p:stCondLst>
                                            <p:cond delay="0"/>
                                          </p:stCondLst>
                                        </p:cTn>
                                        <p:tgtEl>
                                          <p:spTgt spid="3">
                                            <p:txEl>
                                              <p:pRg st="6" end="6"/>
                                            </p:txEl>
                                          </p:spTgt>
                                        </p:tgtEl>
                                        <p:attrNameLst>
                                          <p:attrName>style.visibility</p:attrName>
                                        </p:attrNameLst>
                                      </p:cBhvr>
                                      <p:to>
                                        <p:strVal val="visible"/>
                                      </p:to>
                                    </p:set>
                                    <p:animEffect transition="in" filter="fade">
                                      <p:cBhvr>
                                        <p:cTn id="67" dur="1000"/>
                                        <p:tgtEl>
                                          <p:spTgt spid="3">
                                            <p:txEl>
                                              <p:pRg st="6" end="6"/>
                                            </p:txEl>
                                          </p:spTgt>
                                        </p:tgtEl>
                                      </p:cBhvr>
                                    </p:animEffect>
                                    <p:anim calcmode="lin" valueType="num">
                                      <p:cBhvr>
                                        <p:cTn id="6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6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92924" y="243110"/>
            <a:ext cx="8911687" cy="747490"/>
          </a:xfrm>
        </p:spPr>
        <p:txBody>
          <a:bodyPr>
            <a:normAutofit/>
          </a:bodyPr>
          <a:lstStyle/>
          <a:p>
            <a:r>
              <a:rPr lang="ar-DZ" sz="2400" dirty="0"/>
              <a:t>تطور سريع لأمل الحياة عند الولادة في شمال إفريقيا 1950 - </a:t>
            </a:r>
            <a:r>
              <a:rPr lang="ar-DZ" sz="2400" dirty="0" smtClean="0"/>
              <a:t>2000</a:t>
            </a:r>
            <a:endParaRPr lang="fr-FR" sz="2400" dirty="0"/>
          </a:p>
        </p:txBody>
      </p:sp>
      <p:sp>
        <p:nvSpPr>
          <p:cNvPr id="3" name="Espace réservé du contenu 2"/>
          <p:cNvSpPr>
            <a:spLocks noGrp="1"/>
          </p:cNvSpPr>
          <p:nvPr>
            <p:ph sz="half" idx="1"/>
          </p:nvPr>
        </p:nvSpPr>
        <p:spPr>
          <a:xfrm>
            <a:off x="2152650" y="1238250"/>
            <a:ext cx="4750426" cy="5257800"/>
          </a:xfrm>
        </p:spPr>
        <p:txBody>
          <a:bodyPr>
            <a:normAutofit/>
          </a:bodyPr>
          <a:lstStyle/>
          <a:p>
            <a:pPr algn="r" rtl="1"/>
            <a:r>
              <a:rPr lang="ar-DZ" sz="2000" dirty="0" smtClean="0"/>
              <a:t>التعليق:</a:t>
            </a:r>
          </a:p>
          <a:p>
            <a:pPr marL="0" indent="0" algn="just" rtl="1">
              <a:buNone/>
            </a:pPr>
            <a:r>
              <a:rPr lang="ar-DZ" sz="2000" dirty="0" smtClean="0"/>
              <a:t>     نلاحظ من الشكل أن هناك تقارب كبير بن دول المغرب العربي فيما يخص أمل الحياة عند الولادة، حيث أنه وبصفة عامة كان هناك تحسن في العمر المرجو. انتقل من حدود 45 سنة في سنة بداية الملاحظة (1950) ليصل إلى حدود 70 سنة في سنة </a:t>
            </a:r>
            <a:r>
              <a:rPr lang="ar-DZ" sz="2000" dirty="0"/>
              <a:t>ن</a:t>
            </a:r>
            <a:r>
              <a:rPr lang="ar-DZ" sz="2000" dirty="0" smtClean="0"/>
              <a:t>هاية الملاحظة ( 2000 ).</a:t>
            </a:r>
          </a:p>
          <a:p>
            <a:pPr marL="0" indent="0" algn="just" rtl="1">
              <a:buNone/>
            </a:pPr>
            <a:r>
              <a:rPr lang="ar-DZ" sz="2000" dirty="0" smtClean="0"/>
              <a:t>أما حسب الدول فقد كانت ليبيا أحسن وضع، واحتلت مصر  المرتبة الأخير. بالنسبة للجزائر فقد توسطت الدول. </a:t>
            </a:r>
          </a:p>
          <a:p>
            <a:pPr marL="0" indent="0" algn="just" rtl="1">
              <a:buNone/>
            </a:pPr>
            <a:r>
              <a:rPr lang="ar-DZ" sz="2000" dirty="0" smtClean="0"/>
              <a:t>رغم ذلك يمكن القول أنه هناك فروق طفيفة بين دول المغرب العربي فيما يخص أمل الحياة عند الولادة للفترة الممتدة بين 1950 و 2000</a:t>
            </a:r>
            <a:endParaRPr lang="fr-FR" sz="2000" dirty="0"/>
          </a:p>
        </p:txBody>
      </p:sp>
      <p:pic>
        <p:nvPicPr>
          <p:cNvPr id="5" name="Espace réservé du contenu 4"/>
          <p:cNvPicPr>
            <a:picLocks noGrp="1" noChangeAspect="1"/>
          </p:cNvPicPr>
          <p:nvPr>
            <p:ph sz="half" idx="2"/>
          </p:nvPr>
        </p:nvPicPr>
        <p:blipFill>
          <a:blip r:embed="rId3"/>
          <a:stretch>
            <a:fillRect/>
          </a:stretch>
        </p:blipFill>
        <p:spPr>
          <a:xfrm>
            <a:off x="7200901" y="1238250"/>
            <a:ext cx="4303710" cy="5257800"/>
          </a:xfrm>
          <a:prstGeom prst="rect">
            <a:avLst/>
          </a:prstGeom>
        </p:spPr>
      </p:pic>
    </p:spTree>
    <p:extLst>
      <p:ext uri="{BB962C8B-B14F-4D97-AF65-F5344CB8AC3E}">
        <p14:creationId xmlns:p14="http://schemas.microsoft.com/office/powerpoint/2010/main" val="32105080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sndAc>
          <p:stSnd>
            <p:snd r:embed="rId2" name="suction.wav"/>
          </p:stSnd>
        </p:sndAc>
      </p:transition>
    </mc:Choice>
    <mc:Fallback xmlns="">
      <p:transition spd="slow">
        <p:fade/>
        <p:sndAc>
          <p:stSnd>
            <p:snd r:embed="rId4" name="suctio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circle(in)">
                                      <p:cBhvr>
                                        <p:cTn id="17" dur="2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wheel(1)">
                                      <p:cBhvr>
                                        <p:cTn id="22" dur="20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wheel(1)">
                                      <p:cBhvr>
                                        <p:cTn id="27" dur="20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wheel(1)">
                                      <p:cBhvr>
                                        <p:cTn id="3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92925" y="243110"/>
            <a:ext cx="8911687" cy="690340"/>
          </a:xfrm>
        </p:spPr>
        <p:txBody>
          <a:bodyPr/>
          <a:lstStyle/>
          <a:p>
            <a:pPr algn="ctr" rtl="1"/>
            <a:r>
              <a:rPr lang="ar-DZ" dirty="0" smtClean="0"/>
              <a:t>وفيات الرضع والأطفال</a:t>
            </a:r>
            <a:endParaRPr lang="fr-FR" dirty="0"/>
          </a:p>
        </p:txBody>
      </p:sp>
      <p:pic>
        <p:nvPicPr>
          <p:cNvPr id="4" name="Espace réservé du contenu 3"/>
          <p:cNvPicPr>
            <a:picLocks noGrp="1" noChangeAspect="1"/>
          </p:cNvPicPr>
          <p:nvPr>
            <p:ph idx="1"/>
          </p:nvPr>
        </p:nvPicPr>
        <p:blipFill>
          <a:blip r:embed="rId2"/>
          <a:stretch>
            <a:fillRect/>
          </a:stretch>
        </p:blipFill>
        <p:spPr>
          <a:xfrm>
            <a:off x="2152650" y="1181100"/>
            <a:ext cx="9163050" cy="5410200"/>
          </a:xfrm>
          <a:prstGeom prst="rect">
            <a:avLst/>
          </a:prstGeom>
        </p:spPr>
      </p:pic>
    </p:spTree>
    <p:extLst>
      <p:ext uri="{BB962C8B-B14F-4D97-AF65-F5344CB8AC3E}">
        <p14:creationId xmlns:p14="http://schemas.microsoft.com/office/powerpoint/2010/main" val="31162413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92925" y="281210"/>
            <a:ext cx="8911687" cy="861790"/>
          </a:xfrm>
        </p:spPr>
        <p:txBody>
          <a:bodyPr/>
          <a:lstStyle/>
          <a:p>
            <a:pPr algn="ctr"/>
            <a:r>
              <a:rPr lang="ar-DZ" dirty="0" smtClean="0"/>
              <a:t>معدل وفيات الرضع</a:t>
            </a:r>
            <a:endParaRPr lang="fr-FR" dirty="0"/>
          </a:p>
        </p:txBody>
      </p:sp>
      <mc:AlternateContent xmlns:mc="http://schemas.openxmlformats.org/markup-compatibility/2006" xmlns:a14="http://schemas.microsoft.com/office/drawing/2010/main">
        <mc:Choice Requires="a14">
          <p:sp>
            <p:nvSpPr>
              <p:cNvPr id="3" name="Espace réservé du contenu 2"/>
              <p:cNvSpPr>
                <a:spLocks noGrp="1"/>
              </p:cNvSpPr>
              <p:nvPr>
                <p:ph idx="1"/>
              </p:nvPr>
            </p:nvSpPr>
            <p:spPr>
              <a:xfrm>
                <a:off x="1695450" y="1333500"/>
                <a:ext cx="9809162" cy="5524500"/>
              </a:xfrm>
            </p:spPr>
            <p:txBody>
              <a:bodyPr>
                <a:normAutofit lnSpcReduction="10000"/>
              </a:bodyPr>
              <a:lstStyle/>
              <a:p>
                <a:pPr algn="r" rtl="1"/>
                <a:r>
                  <a:rPr lang="ar-DZ" sz="3200" dirty="0" smtClean="0"/>
                  <a:t>وفيات الرضع: الوفيات الأقل من 1 سنة</a:t>
                </a:r>
              </a:p>
              <a:p>
                <a:pPr algn="r" rtl="1"/>
                <a:r>
                  <a:rPr lang="ar-DZ" sz="3200" dirty="0" smtClean="0"/>
                  <a:t>حاصل قسمة عدد الوفيات الرضع أقل من 1 سنة (</a:t>
                </a:r>
                <a14:m>
                  <m:oMath xmlns:m="http://schemas.openxmlformats.org/officeDocument/2006/math">
                    <m:sSub>
                      <m:sSubPr>
                        <m:ctrlPr>
                          <a:rPr lang="ar-DZ" sz="3200" i="1" smtClean="0">
                            <a:latin typeface="Cambria Math" panose="02040503050406030204" pitchFamily="18" charset="0"/>
                          </a:rPr>
                        </m:ctrlPr>
                      </m:sSubPr>
                      <m:e>
                        <m:r>
                          <a:rPr lang="fr-FR" sz="3200" b="0" i="1" smtClean="0">
                            <a:latin typeface="Cambria Math" panose="02040503050406030204" pitchFamily="18" charset="0"/>
                          </a:rPr>
                          <m:t>𝐷</m:t>
                        </m:r>
                      </m:e>
                      <m:sub>
                        <m:r>
                          <a:rPr lang="fr-FR" sz="3200" b="0" i="1" smtClean="0">
                            <a:latin typeface="Cambria Math" panose="02040503050406030204" pitchFamily="18" charset="0"/>
                          </a:rPr>
                          <m:t>0</m:t>
                        </m:r>
                      </m:sub>
                    </m:sSub>
                  </m:oMath>
                </a14:m>
                <a:r>
                  <a:rPr lang="ar-DZ" sz="3200" dirty="0" smtClean="0"/>
                  <a:t>)</a:t>
                </a:r>
                <a:r>
                  <a:rPr lang="fr-FR" sz="3200" dirty="0" smtClean="0"/>
                  <a:t> </a:t>
                </a:r>
                <a:r>
                  <a:rPr lang="ar-DZ" sz="3200" dirty="0" smtClean="0"/>
                  <a:t>على عدد الوفيات الحية (</a:t>
                </a:r>
                <a14:m>
                  <m:oMath xmlns:m="http://schemas.openxmlformats.org/officeDocument/2006/math">
                    <m:sSub>
                      <m:sSubPr>
                        <m:ctrlPr>
                          <a:rPr lang="ar-DZ" sz="3200" i="1">
                            <a:solidFill>
                              <a:prstClr val="black">
                                <a:lumMod val="75000"/>
                                <a:lumOff val="25000"/>
                              </a:prstClr>
                            </a:solidFill>
                            <a:latin typeface="Cambria Math" panose="02040503050406030204" pitchFamily="18" charset="0"/>
                          </a:rPr>
                        </m:ctrlPr>
                      </m:sSubPr>
                      <m:e>
                        <m:r>
                          <a:rPr lang="fr-FR" sz="3200" b="0" i="1" smtClean="0">
                            <a:solidFill>
                              <a:prstClr val="black">
                                <a:lumMod val="75000"/>
                                <a:lumOff val="25000"/>
                              </a:prstClr>
                            </a:solidFill>
                            <a:latin typeface="Cambria Math" panose="02040503050406030204" pitchFamily="18" charset="0"/>
                          </a:rPr>
                          <m:t>𝑁</m:t>
                        </m:r>
                      </m:e>
                      <m:sub>
                        <m:r>
                          <a:rPr lang="fr-FR" sz="3200" b="0" i="1" smtClean="0">
                            <a:solidFill>
                              <a:prstClr val="black">
                                <a:lumMod val="75000"/>
                                <a:lumOff val="25000"/>
                              </a:prstClr>
                            </a:solidFill>
                            <a:latin typeface="Cambria Math" panose="02040503050406030204" pitchFamily="18" charset="0"/>
                          </a:rPr>
                          <m:t>𝑣</m:t>
                        </m:r>
                      </m:sub>
                    </m:sSub>
                  </m:oMath>
                </a14:m>
                <a:r>
                  <a:rPr lang="ar-DZ" sz="3200" dirty="0" smtClean="0"/>
                  <a:t>) في نفس السنة</a:t>
                </a:r>
              </a:p>
              <a:p>
                <a:pPr algn="r" rtl="1"/>
                <a14:m>
                  <m:oMath xmlns:m="http://schemas.openxmlformats.org/officeDocument/2006/math">
                    <m:r>
                      <a:rPr lang="fr-FR" sz="3200" b="0" i="1" smtClean="0">
                        <a:latin typeface="Cambria Math" panose="02040503050406030204" pitchFamily="18" charset="0"/>
                      </a:rPr>
                      <m:t>𝑇𝑀𝐼</m:t>
                    </m:r>
                    <m:r>
                      <a:rPr lang="fr-FR" sz="3200" b="0" i="1" smtClean="0">
                        <a:latin typeface="Cambria Math" panose="02040503050406030204" pitchFamily="18" charset="0"/>
                      </a:rPr>
                      <m:t>=</m:t>
                    </m:r>
                    <m:f>
                      <m:fPr>
                        <m:ctrlPr>
                          <a:rPr lang="fr-FR" sz="3200" b="0" i="1" smtClean="0">
                            <a:latin typeface="Cambria Math" panose="02040503050406030204" pitchFamily="18" charset="0"/>
                          </a:rPr>
                        </m:ctrlPr>
                      </m:fPr>
                      <m:num>
                        <m:sSub>
                          <m:sSubPr>
                            <m:ctrlPr>
                              <a:rPr lang="fr-FR" sz="3200" b="0" i="1" smtClean="0">
                                <a:latin typeface="Cambria Math" panose="02040503050406030204" pitchFamily="18" charset="0"/>
                              </a:rPr>
                            </m:ctrlPr>
                          </m:sSubPr>
                          <m:e>
                            <m:r>
                              <a:rPr lang="fr-FR" sz="3200" b="0" i="1" smtClean="0">
                                <a:latin typeface="Cambria Math" panose="02040503050406030204" pitchFamily="18" charset="0"/>
                              </a:rPr>
                              <m:t>𝐷</m:t>
                            </m:r>
                          </m:e>
                          <m:sub>
                            <m:r>
                              <a:rPr lang="fr-FR" sz="3200" b="0" i="1" smtClean="0">
                                <a:latin typeface="Cambria Math" panose="02040503050406030204" pitchFamily="18" charset="0"/>
                              </a:rPr>
                              <m:t>0</m:t>
                            </m:r>
                          </m:sub>
                        </m:sSub>
                      </m:num>
                      <m:den>
                        <m:sSub>
                          <m:sSubPr>
                            <m:ctrlPr>
                              <a:rPr lang="fr-FR" sz="3200" b="0" i="1" smtClean="0">
                                <a:latin typeface="Cambria Math" panose="02040503050406030204" pitchFamily="18" charset="0"/>
                              </a:rPr>
                            </m:ctrlPr>
                          </m:sSubPr>
                          <m:e>
                            <m:r>
                              <a:rPr lang="fr-FR" sz="3200" b="0" i="1" smtClean="0">
                                <a:latin typeface="Cambria Math" panose="02040503050406030204" pitchFamily="18" charset="0"/>
                              </a:rPr>
                              <m:t>𝑁</m:t>
                            </m:r>
                          </m:e>
                          <m:sub>
                            <m:r>
                              <a:rPr lang="fr-FR" sz="3200" b="0" i="1" smtClean="0">
                                <a:latin typeface="Cambria Math" panose="02040503050406030204" pitchFamily="18" charset="0"/>
                              </a:rPr>
                              <m:t>𝑣</m:t>
                            </m:r>
                          </m:sub>
                        </m:sSub>
                      </m:den>
                    </m:f>
                    <m:r>
                      <a:rPr lang="fr-FR" sz="3200" b="0" i="1" smtClean="0">
                        <a:latin typeface="Cambria Math" panose="02040503050406030204" pitchFamily="18" charset="0"/>
                      </a:rPr>
                      <m:t>∗</m:t>
                    </m:r>
                    <m:r>
                      <a:rPr lang="fr-FR" sz="3200" b="0" i="1" smtClean="0">
                        <a:latin typeface="Cambria Math" panose="02040503050406030204" pitchFamily="18" charset="0"/>
                      </a:rPr>
                      <m:t>1000</m:t>
                    </m:r>
                  </m:oMath>
                </a14:m>
                <a:endParaRPr lang="fr-FR" sz="3200" b="0" dirty="0" smtClean="0"/>
              </a:p>
              <a:p>
                <a:pPr algn="r" rtl="1"/>
                <a:r>
                  <a:rPr lang="ar-DZ" sz="3200" dirty="0" smtClean="0"/>
                  <a:t>مثال: الجزائر 1990</a:t>
                </a:r>
              </a:p>
              <a:p>
                <a:pPr lvl="0" algn="r" rtl="1">
                  <a:buClr>
                    <a:srgbClr val="A53010"/>
                  </a:buClr>
                </a:pPr>
                <a14:m>
                  <m:oMath xmlns:m="http://schemas.openxmlformats.org/officeDocument/2006/math">
                    <m:r>
                      <a:rPr lang="fr-FR" sz="3200" i="1">
                        <a:solidFill>
                          <a:prstClr val="black">
                            <a:lumMod val="75000"/>
                            <a:lumOff val="25000"/>
                          </a:prstClr>
                        </a:solidFill>
                        <a:latin typeface="Cambria Math" panose="02040503050406030204" pitchFamily="18" charset="0"/>
                      </a:rPr>
                      <m:t>𝑇𝑀𝐼</m:t>
                    </m:r>
                    <m:r>
                      <a:rPr lang="fr-FR" sz="3200" i="1">
                        <a:solidFill>
                          <a:prstClr val="black">
                            <a:lumMod val="75000"/>
                            <a:lumOff val="25000"/>
                          </a:prstClr>
                        </a:solidFill>
                        <a:latin typeface="Cambria Math" panose="02040503050406030204" pitchFamily="18" charset="0"/>
                      </a:rPr>
                      <m:t>=</m:t>
                    </m:r>
                    <m:f>
                      <m:fPr>
                        <m:ctrlPr>
                          <a:rPr lang="fr-FR" sz="3200" i="1">
                            <a:solidFill>
                              <a:prstClr val="black">
                                <a:lumMod val="75000"/>
                                <a:lumOff val="25000"/>
                              </a:prstClr>
                            </a:solidFill>
                            <a:latin typeface="Cambria Math" panose="02040503050406030204" pitchFamily="18" charset="0"/>
                          </a:rPr>
                        </m:ctrlPr>
                      </m:fPr>
                      <m:num>
                        <m:r>
                          <a:rPr lang="ar-DZ" sz="3200" b="0" i="1" smtClean="0">
                            <a:solidFill>
                              <a:prstClr val="black">
                                <a:lumMod val="75000"/>
                                <a:lumOff val="25000"/>
                              </a:prstClr>
                            </a:solidFill>
                            <a:latin typeface="Cambria Math" panose="02040503050406030204" pitchFamily="18" charset="0"/>
                          </a:rPr>
                          <m:t>36270</m:t>
                        </m:r>
                      </m:num>
                      <m:den>
                        <m:r>
                          <a:rPr lang="ar-DZ" sz="3200" i="1" smtClean="0">
                            <a:solidFill>
                              <a:prstClr val="black">
                                <a:lumMod val="75000"/>
                                <a:lumOff val="25000"/>
                              </a:prstClr>
                            </a:solidFill>
                            <a:latin typeface="Cambria Math" panose="02040503050406030204" pitchFamily="18" charset="0"/>
                          </a:rPr>
                          <m:t>7</m:t>
                        </m:r>
                        <m:r>
                          <a:rPr lang="ar-DZ" sz="3200" b="0" i="1" smtClean="0">
                            <a:solidFill>
                              <a:prstClr val="black">
                                <a:lumMod val="75000"/>
                                <a:lumOff val="25000"/>
                              </a:prstClr>
                            </a:solidFill>
                            <a:latin typeface="Cambria Math" panose="02040503050406030204" pitchFamily="18" charset="0"/>
                          </a:rPr>
                          <m:t>75000</m:t>
                        </m:r>
                      </m:den>
                    </m:f>
                    <m:r>
                      <a:rPr lang="fr-FR" sz="3200" i="1">
                        <a:solidFill>
                          <a:prstClr val="black">
                            <a:lumMod val="75000"/>
                            <a:lumOff val="25000"/>
                          </a:prstClr>
                        </a:solidFill>
                        <a:latin typeface="Cambria Math" panose="02040503050406030204" pitchFamily="18" charset="0"/>
                      </a:rPr>
                      <m:t>∗</m:t>
                    </m:r>
                    <m:r>
                      <a:rPr lang="fr-FR" sz="3200" i="1">
                        <a:solidFill>
                          <a:prstClr val="black">
                            <a:lumMod val="75000"/>
                            <a:lumOff val="25000"/>
                          </a:prstClr>
                        </a:solidFill>
                        <a:latin typeface="Cambria Math" panose="02040503050406030204" pitchFamily="18" charset="0"/>
                      </a:rPr>
                      <m:t>1000</m:t>
                    </m:r>
                    <m:r>
                      <a:rPr lang="ar-DZ" sz="3200" b="0" i="1" smtClean="0">
                        <a:solidFill>
                          <a:srgbClr val="FF0000"/>
                        </a:solidFill>
                        <a:latin typeface="Cambria Math" panose="02040503050406030204" pitchFamily="18" charset="0"/>
                      </a:rPr>
                      <m:t>=</m:t>
                    </m:r>
                    <m:r>
                      <a:rPr lang="ar-DZ" sz="3200" b="0" i="1" smtClean="0">
                        <a:solidFill>
                          <a:srgbClr val="FF0000"/>
                        </a:solidFill>
                        <a:latin typeface="Cambria Math" panose="02040503050406030204" pitchFamily="18" charset="0"/>
                      </a:rPr>
                      <m:t>46</m:t>
                    </m:r>
                    <m:r>
                      <a:rPr lang="ar-DZ" sz="3200" b="0" i="1" smtClean="0">
                        <a:solidFill>
                          <a:srgbClr val="FF0000"/>
                        </a:solidFill>
                        <a:latin typeface="Cambria Math" panose="02040503050406030204" pitchFamily="18" charset="0"/>
                      </a:rPr>
                      <m:t>,</m:t>
                    </m:r>
                    <m:r>
                      <a:rPr lang="ar-DZ" sz="3200" b="0" i="1" smtClean="0">
                        <a:solidFill>
                          <a:srgbClr val="FF0000"/>
                        </a:solidFill>
                        <a:latin typeface="Cambria Math" panose="02040503050406030204" pitchFamily="18" charset="0"/>
                      </a:rPr>
                      <m:t>8</m:t>
                    </m:r>
                    <m:r>
                      <a:rPr lang="ar-DZ" sz="3200" b="0" i="1" smtClean="0">
                        <a:solidFill>
                          <a:srgbClr val="FF0000"/>
                        </a:solidFill>
                        <a:latin typeface="Cambria Math" panose="02040503050406030204" pitchFamily="18" charset="0"/>
                      </a:rPr>
                      <m:t>‰</m:t>
                    </m:r>
                  </m:oMath>
                </a14:m>
                <a:endParaRPr lang="ar-DZ" sz="3200" b="0" dirty="0" smtClean="0">
                  <a:solidFill>
                    <a:srgbClr val="FF0000"/>
                  </a:solidFill>
                </a:endParaRPr>
              </a:p>
              <a:p>
                <a:pPr marL="0" lvl="0" indent="0" algn="r" rtl="1">
                  <a:buClr>
                    <a:srgbClr val="A53010"/>
                  </a:buClr>
                  <a:buNone/>
                </a:pPr>
                <a:r>
                  <a:rPr lang="ar-DZ" sz="3200" dirty="0" smtClean="0">
                    <a:solidFill>
                      <a:prstClr val="black">
                        <a:lumMod val="75000"/>
                        <a:lumOff val="25000"/>
                      </a:prstClr>
                    </a:solidFill>
                  </a:rPr>
                  <a:t>---------------------------------------------</a:t>
                </a:r>
              </a:p>
              <a:p>
                <a:r>
                  <a:rPr lang="fr-FR" sz="3200" dirty="0">
                    <a:solidFill>
                      <a:srgbClr val="000000"/>
                    </a:solidFill>
                    <a:latin typeface="Times New Roman" panose="02020603050405020304" pitchFamily="18" charset="0"/>
                  </a:rPr>
                  <a:t>La Mortalité Infantile « </a:t>
                </a:r>
                <a:r>
                  <a:rPr lang="fr-FR" sz="3200" dirty="0">
                    <a:solidFill>
                      <a:srgbClr val="1F497D"/>
                    </a:solidFill>
                    <a:latin typeface="Times New Roman" panose="02020603050405020304" pitchFamily="18" charset="0"/>
                  </a:rPr>
                  <a:t>MI </a:t>
                </a:r>
                <a:r>
                  <a:rPr lang="fr-FR" sz="3200" dirty="0">
                    <a:solidFill>
                      <a:srgbClr val="000000"/>
                    </a:solidFill>
                    <a:latin typeface="Times New Roman" panose="02020603050405020304" pitchFamily="18" charset="0"/>
                  </a:rPr>
                  <a:t>»</a:t>
                </a:r>
              </a:p>
              <a:p>
                <a:r>
                  <a:rPr lang="fr-FR" sz="3200" dirty="0">
                    <a:solidFill>
                      <a:srgbClr val="000000"/>
                    </a:solidFill>
                    <a:latin typeface="Times New Roman" panose="02020603050405020304" pitchFamily="18" charset="0"/>
                  </a:rPr>
                  <a:t>Infant </a:t>
                </a:r>
                <a:r>
                  <a:rPr lang="fr-FR" sz="3200" dirty="0" err="1">
                    <a:solidFill>
                      <a:srgbClr val="000000"/>
                    </a:solidFill>
                    <a:latin typeface="Times New Roman" panose="02020603050405020304" pitchFamily="18" charset="0"/>
                  </a:rPr>
                  <a:t>Mortality</a:t>
                </a:r>
                <a:r>
                  <a:rPr lang="fr-FR" sz="3200" dirty="0">
                    <a:solidFill>
                      <a:srgbClr val="000000"/>
                    </a:solidFill>
                    <a:latin typeface="Times New Roman" panose="02020603050405020304" pitchFamily="18" charset="0"/>
                  </a:rPr>
                  <a:t> « </a:t>
                </a:r>
                <a:r>
                  <a:rPr lang="fr-FR" sz="3200" dirty="0">
                    <a:solidFill>
                      <a:srgbClr val="1F497D"/>
                    </a:solidFill>
                    <a:latin typeface="Times New Roman" panose="02020603050405020304" pitchFamily="18" charset="0"/>
                  </a:rPr>
                  <a:t>IM </a:t>
                </a:r>
                <a:r>
                  <a:rPr lang="fr-FR" sz="3200" dirty="0">
                    <a:solidFill>
                      <a:srgbClr val="000000"/>
                    </a:solidFill>
                    <a:latin typeface="Times New Roman" panose="02020603050405020304" pitchFamily="18" charset="0"/>
                  </a:rPr>
                  <a:t>»</a:t>
                </a:r>
                <a:endParaRPr lang="fr-FR" sz="3200" dirty="0">
                  <a:solidFill>
                    <a:prstClr val="black">
                      <a:lumMod val="75000"/>
                      <a:lumOff val="25000"/>
                    </a:prstClr>
                  </a:solidFill>
                </a:endParaRPr>
              </a:p>
              <a:p>
                <a:pPr algn="r" rtl="1"/>
                <a:endParaRPr lang="ar-DZ" sz="3200" dirty="0" smtClean="0"/>
              </a:p>
              <a:p>
                <a:pPr algn="r" rtl="1"/>
                <a:endParaRPr lang="fr-FR" sz="2800" dirty="0"/>
              </a:p>
            </p:txBody>
          </p:sp>
        </mc:Choice>
        <mc:Fallback xmlns="">
          <p:sp>
            <p:nvSpPr>
              <p:cNvPr id="3" name="Espace réservé du contenu 2"/>
              <p:cNvSpPr>
                <a:spLocks noGrp="1" noRot="1" noChangeAspect="1" noMove="1" noResize="1" noEditPoints="1" noAdjustHandles="1" noChangeArrowheads="1" noChangeShapeType="1" noTextEdit="1"/>
              </p:cNvSpPr>
              <p:nvPr>
                <p:ph idx="1"/>
              </p:nvPr>
            </p:nvSpPr>
            <p:spPr>
              <a:xfrm>
                <a:off x="1695450" y="1333500"/>
                <a:ext cx="9809162" cy="5524500"/>
              </a:xfrm>
              <a:blipFill rotWithShape="0">
                <a:blip r:embed="rId3"/>
                <a:stretch>
                  <a:fillRect l="-1429" t="-2318" r="-1616" b="-3091"/>
                </a:stretch>
              </a:blipFill>
            </p:spPr>
            <p:txBody>
              <a:bodyPr/>
              <a:lstStyle/>
              <a:p>
                <a:r>
                  <a:rPr lang="fr-FR">
                    <a:noFill/>
                  </a:rPr>
                  <a:t> </a:t>
                </a:r>
              </a:p>
            </p:txBody>
          </p:sp>
        </mc:Fallback>
      </mc:AlternateContent>
    </p:spTree>
    <p:extLst>
      <p:ext uri="{BB962C8B-B14F-4D97-AF65-F5344CB8AC3E}">
        <p14:creationId xmlns:p14="http://schemas.microsoft.com/office/powerpoint/2010/main" val="155979696"/>
      </p:ext>
    </p:extLst>
  </p:cSld>
  <p:clrMapOvr>
    <a:masterClrMapping/>
  </p:clrMapOvr>
  <mc:AlternateContent xmlns:mc="http://schemas.openxmlformats.org/markup-compatibility/2006" xmlns:p14="http://schemas.microsoft.com/office/powerpoint/2010/main">
    <mc:Choice Requires="p14">
      <p:transition spd="slow" p14:dur="1250">
        <p14:switch dir="r"/>
        <p:sndAc>
          <p:stSnd>
            <p:snd r:embed="rId2" name="click.wav"/>
          </p:stSnd>
        </p:sndAc>
      </p:transition>
    </mc:Choice>
    <mc:Fallback xmlns="">
      <p:transition spd="slow">
        <p:fade/>
        <p:sndAc>
          <p:stSnd>
            <p:snd r:embed="rId4"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80">
                                          <p:stCondLst>
                                            <p:cond delay="0"/>
                                          </p:stCondLst>
                                        </p:cTn>
                                        <p:tgtEl>
                                          <p:spTgt spid="3">
                                            <p:txEl>
                                              <p:pRg st="0" end="0"/>
                                            </p:txEl>
                                          </p:spTgt>
                                        </p:tgtEl>
                                      </p:cBhvr>
                                    </p:animEffect>
                                    <p:anim calcmode="lin" valueType="num">
                                      <p:cBhvr>
                                        <p:cTn id="13"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xEl>
                                              <p:pRg st="0" end="0"/>
                                            </p:txEl>
                                          </p:spTgt>
                                        </p:tgtEl>
                                      </p:cBhvr>
                                      <p:to x="100000" y="60000"/>
                                    </p:animScale>
                                    <p:animScale>
                                      <p:cBhvr>
                                        <p:cTn id="19" dur="166" decel="50000">
                                          <p:stCondLst>
                                            <p:cond delay="676"/>
                                          </p:stCondLst>
                                        </p:cTn>
                                        <p:tgtEl>
                                          <p:spTgt spid="3">
                                            <p:txEl>
                                              <p:pRg st="0" end="0"/>
                                            </p:txEl>
                                          </p:spTgt>
                                        </p:tgtEl>
                                      </p:cBhvr>
                                      <p:to x="100000" y="100000"/>
                                    </p:animScale>
                                    <p:animScale>
                                      <p:cBhvr>
                                        <p:cTn id="20" dur="26">
                                          <p:stCondLst>
                                            <p:cond delay="1312"/>
                                          </p:stCondLst>
                                        </p:cTn>
                                        <p:tgtEl>
                                          <p:spTgt spid="3">
                                            <p:txEl>
                                              <p:pRg st="0" end="0"/>
                                            </p:txEl>
                                          </p:spTgt>
                                        </p:tgtEl>
                                      </p:cBhvr>
                                      <p:to x="100000" y="80000"/>
                                    </p:animScale>
                                    <p:animScale>
                                      <p:cBhvr>
                                        <p:cTn id="21" dur="166" decel="50000">
                                          <p:stCondLst>
                                            <p:cond delay="1338"/>
                                          </p:stCondLst>
                                        </p:cTn>
                                        <p:tgtEl>
                                          <p:spTgt spid="3">
                                            <p:txEl>
                                              <p:pRg st="0" end="0"/>
                                            </p:txEl>
                                          </p:spTgt>
                                        </p:tgtEl>
                                      </p:cBhvr>
                                      <p:to x="100000" y="100000"/>
                                    </p:animScale>
                                    <p:animScale>
                                      <p:cBhvr>
                                        <p:cTn id="22" dur="26">
                                          <p:stCondLst>
                                            <p:cond delay="1642"/>
                                          </p:stCondLst>
                                        </p:cTn>
                                        <p:tgtEl>
                                          <p:spTgt spid="3">
                                            <p:txEl>
                                              <p:pRg st="0" end="0"/>
                                            </p:txEl>
                                          </p:spTgt>
                                        </p:tgtEl>
                                      </p:cBhvr>
                                      <p:to x="100000" y="90000"/>
                                    </p:animScale>
                                    <p:animScale>
                                      <p:cBhvr>
                                        <p:cTn id="23" dur="166" decel="50000">
                                          <p:stCondLst>
                                            <p:cond delay="1668"/>
                                          </p:stCondLst>
                                        </p:cTn>
                                        <p:tgtEl>
                                          <p:spTgt spid="3">
                                            <p:txEl>
                                              <p:pRg st="0" end="0"/>
                                            </p:txEl>
                                          </p:spTgt>
                                        </p:tgtEl>
                                      </p:cBhvr>
                                      <p:to x="100000" y="100000"/>
                                    </p:animScale>
                                    <p:animScale>
                                      <p:cBhvr>
                                        <p:cTn id="24" dur="26">
                                          <p:stCondLst>
                                            <p:cond delay="1808"/>
                                          </p:stCondLst>
                                        </p:cTn>
                                        <p:tgtEl>
                                          <p:spTgt spid="3">
                                            <p:txEl>
                                              <p:pRg st="0" end="0"/>
                                            </p:txEl>
                                          </p:spTgt>
                                        </p:tgtEl>
                                      </p:cBhvr>
                                      <p:to x="100000" y="95000"/>
                                    </p:animScale>
                                    <p:animScale>
                                      <p:cBhvr>
                                        <p:cTn id="25" dur="166" decel="50000">
                                          <p:stCondLst>
                                            <p:cond delay="1834"/>
                                          </p:stCondLst>
                                        </p:cTn>
                                        <p:tgtEl>
                                          <p:spTgt spid="3">
                                            <p:txEl>
                                              <p:pRg st="0" end="0"/>
                                            </p:txEl>
                                          </p:spTgt>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wheel(1)">
                                      <p:cBhvr>
                                        <p:cTn id="30" dur="2000"/>
                                        <p:tgtEl>
                                          <p:spTgt spid="3">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wipe(down)">
                                      <p:cBhvr>
                                        <p:cTn id="35" dur="580">
                                          <p:stCondLst>
                                            <p:cond delay="0"/>
                                          </p:stCondLst>
                                        </p:cTn>
                                        <p:tgtEl>
                                          <p:spTgt spid="3">
                                            <p:txEl>
                                              <p:pRg st="2" end="2"/>
                                            </p:txEl>
                                          </p:spTgt>
                                        </p:tgtEl>
                                      </p:cBhvr>
                                    </p:animEffect>
                                    <p:anim calcmode="lin" valueType="num">
                                      <p:cBhvr>
                                        <p:cTn id="36"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1" dur="26">
                                          <p:stCondLst>
                                            <p:cond delay="650"/>
                                          </p:stCondLst>
                                        </p:cTn>
                                        <p:tgtEl>
                                          <p:spTgt spid="3">
                                            <p:txEl>
                                              <p:pRg st="2" end="2"/>
                                            </p:txEl>
                                          </p:spTgt>
                                        </p:tgtEl>
                                      </p:cBhvr>
                                      <p:to x="100000" y="60000"/>
                                    </p:animScale>
                                    <p:animScale>
                                      <p:cBhvr>
                                        <p:cTn id="42" dur="166" decel="50000">
                                          <p:stCondLst>
                                            <p:cond delay="676"/>
                                          </p:stCondLst>
                                        </p:cTn>
                                        <p:tgtEl>
                                          <p:spTgt spid="3">
                                            <p:txEl>
                                              <p:pRg st="2" end="2"/>
                                            </p:txEl>
                                          </p:spTgt>
                                        </p:tgtEl>
                                      </p:cBhvr>
                                      <p:to x="100000" y="100000"/>
                                    </p:animScale>
                                    <p:animScale>
                                      <p:cBhvr>
                                        <p:cTn id="43" dur="26">
                                          <p:stCondLst>
                                            <p:cond delay="1312"/>
                                          </p:stCondLst>
                                        </p:cTn>
                                        <p:tgtEl>
                                          <p:spTgt spid="3">
                                            <p:txEl>
                                              <p:pRg st="2" end="2"/>
                                            </p:txEl>
                                          </p:spTgt>
                                        </p:tgtEl>
                                      </p:cBhvr>
                                      <p:to x="100000" y="80000"/>
                                    </p:animScale>
                                    <p:animScale>
                                      <p:cBhvr>
                                        <p:cTn id="44" dur="166" decel="50000">
                                          <p:stCondLst>
                                            <p:cond delay="1338"/>
                                          </p:stCondLst>
                                        </p:cTn>
                                        <p:tgtEl>
                                          <p:spTgt spid="3">
                                            <p:txEl>
                                              <p:pRg st="2" end="2"/>
                                            </p:txEl>
                                          </p:spTgt>
                                        </p:tgtEl>
                                      </p:cBhvr>
                                      <p:to x="100000" y="100000"/>
                                    </p:animScale>
                                    <p:animScale>
                                      <p:cBhvr>
                                        <p:cTn id="45" dur="26">
                                          <p:stCondLst>
                                            <p:cond delay="1642"/>
                                          </p:stCondLst>
                                        </p:cTn>
                                        <p:tgtEl>
                                          <p:spTgt spid="3">
                                            <p:txEl>
                                              <p:pRg st="2" end="2"/>
                                            </p:txEl>
                                          </p:spTgt>
                                        </p:tgtEl>
                                      </p:cBhvr>
                                      <p:to x="100000" y="90000"/>
                                    </p:animScale>
                                    <p:animScale>
                                      <p:cBhvr>
                                        <p:cTn id="46" dur="166" decel="50000">
                                          <p:stCondLst>
                                            <p:cond delay="1668"/>
                                          </p:stCondLst>
                                        </p:cTn>
                                        <p:tgtEl>
                                          <p:spTgt spid="3">
                                            <p:txEl>
                                              <p:pRg st="2" end="2"/>
                                            </p:txEl>
                                          </p:spTgt>
                                        </p:tgtEl>
                                      </p:cBhvr>
                                      <p:to x="100000" y="100000"/>
                                    </p:animScale>
                                    <p:animScale>
                                      <p:cBhvr>
                                        <p:cTn id="47" dur="26">
                                          <p:stCondLst>
                                            <p:cond delay="1808"/>
                                          </p:stCondLst>
                                        </p:cTn>
                                        <p:tgtEl>
                                          <p:spTgt spid="3">
                                            <p:txEl>
                                              <p:pRg st="2" end="2"/>
                                            </p:txEl>
                                          </p:spTgt>
                                        </p:tgtEl>
                                      </p:cBhvr>
                                      <p:to x="100000" y="95000"/>
                                    </p:animScale>
                                    <p:animScale>
                                      <p:cBhvr>
                                        <p:cTn id="48" dur="166" decel="50000">
                                          <p:stCondLst>
                                            <p:cond delay="1834"/>
                                          </p:stCondLst>
                                        </p:cTn>
                                        <p:tgtEl>
                                          <p:spTgt spid="3">
                                            <p:txEl>
                                              <p:pRg st="2" end="2"/>
                                            </p:txEl>
                                          </p:spTgt>
                                        </p:tgtEl>
                                      </p:cBhvr>
                                      <p:to x="100000" y="100000"/>
                                    </p:animScale>
                                  </p:childTnLst>
                                </p:cTn>
                              </p:par>
                            </p:childTnLst>
                          </p:cTn>
                        </p:par>
                      </p:childTnLst>
                    </p:cTn>
                  </p:par>
                  <p:par>
                    <p:cTn id="49" fill="hold">
                      <p:stCondLst>
                        <p:cond delay="indefinite"/>
                      </p:stCondLst>
                      <p:childTnLst>
                        <p:par>
                          <p:cTn id="50" fill="hold">
                            <p:stCondLst>
                              <p:cond delay="0"/>
                            </p:stCondLst>
                            <p:childTnLst>
                              <p:par>
                                <p:cTn id="51" presetID="26" presetClass="entr" presetSubtype="0" fill="hold" nodeType="clickEffect">
                                  <p:stCondLst>
                                    <p:cond delay="0"/>
                                  </p:stCondLst>
                                  <p:childTnLst>
                                    <p:set>
                                      <p:cBhvr>
                                        <p:cTn id="52" dur="1" fill="hold">
                                          <p:stCondLst>
                                            <p:cond delay="0"/>
                                          </p:stCondLst>
                                        </p:cTn>
                                        <p:tgtEl>
                                          <p:spTgt spid="3">
                                            <p:txEl>
                                              <p:pRg st="3" end="3"/>
                                            </p:txEl>
                                          </p:spTgt>
                                        </p:tgtEl>
                                        <p:attrNameLst>
                                          <p:attrName>style.visibility</p:attrName>
                                        </p:attrNameLst>
                                      </p:cBhvr>
                                      <p:to>
                                        <p:strVal val="visible"/>
                                      </p:to>
                                    </p:set>
                                    <p:animEffect transition="in" filter="wipe(down)">
                                      <p:cBhvr>
                                        <p:cTn id="53" dur="580">
                                          <p:stCondLst>
                                            <p:cond delay="0"/>
                                          </p:stCondLst>
                                        </p:cTn>
                                        <p:tgtEl>
                                          <p:spTgt spid="3">
                                            <p:txEl>
                                              <p:pRg st="3" end="3"/>
                                            </p:txEl>
                                          </p:spTgt>
                                        </p:tgtEl>
                                      </p:cBhvr>
                                    </p:animEffect>
                                    <p:anim calcmode="lin" valueType="num">
                                      <p:cBhvr>
                                        <p:cTn id="54"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59" dur="26">
                                          <p:stCondLst>
                                            <p:cond delay="650"/>
                                          </p:stCondLst>
                                        </p:cTn>
                                        <p:tgtEl>
                                          <p:spTgt spid="3">
                                            <p:txEl>
                                              <p:pRg st="3" end="3"/>
                                            </p:txEl>
                                          </p:spTgt>
                                        </p:tgtEl>
                                      </p:cBhvr>
                                      <p:to x="100000" y="60000"/>
                                    </p:animScale>
                                    <p:animScale>
                                      <p:cBhvr>
                                        <p:cTn id="60" dur="166" decel="50000">
                                          <p:stCondLst>
                                            <p:cond delay="676"/>
                                          </p:stCondLst>
                                        </p:cTn>
                                        <p:tgtEl>
                                          <p:spTgt spid="3">
                                            <p:txEl>
                                              <p:pRg st="3" end="3"/>
                                            </p:txEl>
                                          </p:spTgt>
                                        </p:tgtEl>
                                      </p:cBhvr>
                                      <p:to x="100000" y="100000"/>
                                    </p:animScale>
                                    <p:animScale>
                                      <p:cBhvr>
                                        <p:cTn id="61" dur="26">
                                          <p:stCondLst>
                                            <p:cond delay="1312"/>
                                          </p:stCondLst>
                                        </p:cTn>
                                        <p:tgtEl>
                                          <p:spTgt spid="3">
                                            <p:txEl>
                                              <p:pRg st="3" end="3"/>
                                            </p:txEl>
                                          </p:spTgt>
                                        </p:tgtEl>
                                      </p:cBhvr>
                                      <p:to x="100000" y="80000"/>
                                    </p:animScale>
                                    <p:animScale>
                                      <p:cBhvr>
                                        <p:cTn id="62" dur="166" decel="50000">
                                          <p:stCondLst>
                                            <p:cond delay="1338"/>
                                          </p:stCondLst>
                                        </p:cTn>
                                        <p:tgtEl>
                                          <p:spTgt spid="3">
                                            <p:txEl>
                                              <p:pRg st="3" end="3"/>
                                            </p:txEl>
                                          </p:spTgt>
                                        </p:tgtEl>
                                      </p:cBhvr>
                                      <p:to x="100000" y="100000"/>
                                    </p:animScale>
                                    <p:animScale>
                                      <p:cBhvr>
                                        <p:cTn id="63" dur="26">
                                          <p:stCondLst>
                                            <p:cond delay="1642"/>
                                          </p:stCondLst>
                                        </p:cTn>
                                        <p:tgtEl>
                                          <p:spTgt spid="3">
                                            <p:txEl>
                                              <p:pRg st="3" end="3"/>
                                            </p:txEl>
                                          </p:spTgt>
                                        </p:tgtEl>
                                      </p:cBhvr>
                                      <p:to x="100000" y="90000"/>
                                    </p:animScale>
                                    <p:animScale>
                                      <p:cBhvr>
                                        <p:cTn id="64" dur="166" decel="50000">
                                          <p:stCondLst>
                                            <p:cond delay="1668"/>
                                          </p:stCondLst>
                                        </p:cTn>
                                        <p:tgtEl>
                                          <p:spTgt spid="3">
                                            <p:txEl>
                                              <p:pRg st="3" end="3"/>
                                            </p:txEl>
                                          </p:spTgt>
                                        </p:tgtEl>
                                      </p:cBhvr>
                                      <p:to x="100000" y="100000"/>
                                    </p:animScale>
                                    <p:animScale>
                                      <p:cBhvr>
                                        <p:cTn id="65" dur="26">
                                          <p:stCondLst>
                                            <p:cond delay="1808"/>
                                          </p:stCondLst>
                                        </p:cTn>
                                        <p:tgtEl>
                                          <p:spTgt spid="3">
                                            <p:txEl>
                                              <p:pRg st="3" end="3"/>
                                            </p:txEl>
                                          </p:spTgt>
                                        </p:tgtEl>
                                      </p:cBhvr>
                                      <p:to x="100000" y="95000"/>
                                    </p:animScale>
                                    <p:animScale>
                                      <p:cBhvr>
                                        <p:cTn id="66" dur="166" decel="50000">
                                          <p:stCondLst>
                                            <p:cond delay="1834"/>
                                          </p:stCondLst>
                                        </p:cTn>
                                        <p:tgtEl>
                                          <p:spTgt spid="3">
                                            <p:txEl>
                                              <p:pRg st="3" end="3"/>
                                            </p:txEl>
                                          </p:spTgt>
                                        </p:tgtEl>
                                      </p:cBhvr>
                                      <p:to x="100000" y="100000"/>
                                    </p:animScale>
                                  </p:childTnLst>
                                </p:cTn>
                              </p:par>
                            </p:childTnLst>
                          </p:cTn>
                        </p:par>
                      </p:childTnLst>
                    </p:cTn>
                  </p:par>
                  <p:par>
                    <p:cTn id="67" fill="hold">
                      <p:stCondLst>
                        <p:cond delay="indefinite"/>
                      </p:stCondLst>
                      <p:childTnLst>
                        <p:par>
                          <p:cTn id="68" fill="hold">
                            <p:stCondLst>
                              <p:cond delay="0"/>
                            </p:stCondLst>
                            <p:childTnLst>
                              <p:par>
                                <p:cTn id="69" presetID="21" presetClass="entr" presetSubtype="1" fill="hold" nodeType="clickEffect">
                                  <p:stCondLst>
                                    <p:cond delay="0"/>
                                  </p:stCondLst>
                                  <p:childTnLst>
                                    <p:set>
                                      <p:cBhvr>
                                        <p:cTn id="70" dur="1" fill="hold">
                                          <p:stCondLst>
                                            <p:cond delay="0"/>
                                          </p:stCondLst>
                                        </p:cTn>
                                        <p:tgtEl>
                                          <p:spTgt spid="3">
                                            <p:txEl>
                                              <p:pRg st="4" end="4"/>
                                            </p:txEl>
                                          </p:spTgt>
                                        </p:tgtEl>
                                        <p:attrNameLst>
                                          <p:attrName>style.visibility</p:attrName>
                                        </p:attrNameLst>
                                      </p:cBhvr>
                                      <p:to>
                                        <p:strVal val="visible"/>
                                      </p:to>
                                    </p:set>
                                    <p:animEffect transition="in" filter="wheel(1)">
                                      <p:cBhvr>
                                        <p:cTn id="71" dur="2000"/>
                                        <p:tgtEl>
                                          <p:spTgt spid="3">
                                            <p:txEl>
                                              <p:pRg st="4" end="4"/>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nodeType="clickEffect">
                                  <p:stCondLst>
                                    <p:cond delay="0"/>
                                  </p:stCondLst>
                                  <p:childTnLst>
                                    <p:set>
                                      <p:cBhvr>
                                        <p:cTn id="75" dur="1" fill="hold">
                                          <p:stCondLst>
                                            <p:cond delay="0"/>
                                          </p:stCondLst>
                                        </p:cTn>
                                        <p:tgtEl>
                                          <p:spTgt spid="3">
                                            <p:txEl>
                                              <p:pRg st="6" end="6"/>
                                            </p:txEl>
                                          </p:spTgt>
                                        </p:tgtEl>
                                        <p:attrNameLst>
                                          <p:attrName>style.visibility</p:attrName>
                                        </p:attrNameLst>
                                      </p:cBhvr>
                                      <p:to>
                                        <p:strVal val="visible"/>
                                      </p:to>
                                    </p:set>
                                    <p:animEffect transition="in" filter="fade">
                                      <p:cBhvr>
                                        <p:cTn id="76" dur="1000"/>
                                        <p:tgtEl>
                                          <p:spTgt spid="3">
                                            <p:txEl>
                                              <p:pRg st="6" end="6"/>
                                            </p:txEl>
                                          </p:spTgt>
                                        </p:tgtEl>
                                      </p:cBhvr>
                                    </p:animEffect>
                                    <p:anim calcmode="lin" valueType="num">
                                      <p:cBhvr>
                                        <p:cTn id="7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7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42" presetClass="entr" presetSubtype="0" fill="hold" nodeType="clickEffect">
                                  <p:stCondLst>
                                    <p:cond delay="0"/>
                                  </p:stCondLst>
                                  <p:childTnLst>
                                    <p:set>
                                      <p:cBhvr>
                                        <p:cTn id="82" dur="1" fill="hold">
                                          <p:stCondLst>
                                            <p:cond delay="0"/>
                                          </p:stCondLst>
                                        </p:cTn>
                                        <p:tgtEl>
                                          <p:spTgt spid="3">
                                            <p:txEl>
                                              <p:pRg st="7" end="7"/>
                                            </p:txEl>
                                          </p:spTgt>
                                        </p:tgtEl>
                                        <p:attrNameLst>
                                          <p:attrName>style.visibility</p:attrName>
                                        </p:attrNameLst>
                                      </p:cBhvr>
                                      <p:to>
                                        <p:strVal val="visible"/>
                                      </p:to>
                                    </p:set>
                                    <p:animEffect transition="in" filter="fade">
                                      <p:cBhvr>
                                        <p:cTn id="83" dur="1000"/>
                                        <p:tgtEl>
                                          <p:spTgt spid="3">
                                            <p:txEl>
                                              <p:pRg st="7" end="7"/>
                                            </p:txEl>
                                          </p:spTgt>
                                        </p:tgtEl>
                                      </p:cBhvr>
                                    </p:animEffect>
                                    <p:anim calcmode="lin" valueType="num">
                                      <p:cBhvr>
                                        <p:cTn id="8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85"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324100" y="206666"/>
            <a:ext cx="9180511" cy="690340"/>
          </a:xfrm>
        </p:spPr>
        <p:txBody>
          <a:bodyPr>
            <a:normAutofit/>
          </a:bodyPr>
          <a:lstStyle/>
          <a:p>
            <a:pPr algn="r" rtl="1"/>
            <a:r>
              <a:rPr lang="ar-DZ" sz="2400" b="1" dirty="0">
                <a:solidFill>
                  <a:srgbClr val="1F497D"/>
                </a:solidFill>
                <a:latin typeface="Arial,Bold"/>
              </a:rPr>
              <a:t>معدل وفيات الرضع في بلدان المغرب العربي بين 1980 - 2020</a:t>
            </a:r>
            <a:endParaRPr lang="fr-FR" sz="2400" dirty="0"/>
          </a:p>
        </p:txBody>
      </p:sp>
      <p:sp>
        <p:nvSpPr>
          <p:cNvPr id="3" name="Espace réservé du contenu 2"/>
          <p:cNvSpPr>
            <a:spLocks noGrp="1"/>
          </p:cNvSpPr>
          <p:nvPr>
            <p:ph sz="half" idx="1"/>
          </p:nvPr>
        </p:nvSpPr>
        <p:spPr>
          <a:xfrm>
            <a:off x="1431236" y="916884"/>
            <a:ext cx="5049078" cy="5770494"/>
          </a:xfrm>
        </p:spPr>
        <p:txBody>
          <a:bodyPr/>
          <a:lstStyle/>
          <a:p>
            <a:pPr algn="r" rtl="1"/>
            <a:r>
              <a:rPr lang="ar-DZ" sz="2200" dirty="0" smtClean="0"/>
              <a:t>التعليق:</a:t>
            </a:r>
          </a:p>
          <a:p>
            <a:pPr marL="0" indent="0" algn="just" rtl="1">
              <a:buNone/>
            </a:pPr>
            <a:r>
              <a:rPr lang="ar-DZ" sz="2200" dirty="0"/>
              <a:t> </a:t>
            </a:r>
            <a:r>
              <a:rPr lang="ar-DZ" sz="2200" dirty="0" smtClean="0"/>
              <a:t>  نلاحظ من خلال الشكل وبصفة عامة أنه هناك انخفاض في معدل وفيات الرضع للبلدان الخمسة.</a:t>
            </a:r>
          </a:p>
          <a:p>
            <a:pPr marL="0" indent="0" algn="just" rtl="1">
              <a:buNone/>
            </a:pPr>
            <a:r>
              <a:rPr lang="ar-DZ" sz="2200" dirty="0"/>
              <a:t> </a:t>
            </a:r>
            <a:r>
              <a:rPr lang="ar-DZ" sz="2200" dirty="0" smtClean="0"/>
              <a:t>  في بداية الملاحظة (1980-1985) كانت فروق واضحة بين الدول الخمسة، أين سجلت ليبيا اقل معدل وموريتانيا أكبر معدل.</a:t>
            </a:r>
          </a:p>
          <a:p>
            <a:pPr marL="0" indent="0" algn="just" rtl="1">
              <a:buNone/>
            </a:pPr>
            <a:r>
              <a:rPr lang="ar-DZ" sz="2200" dirty="0" smtClean="0"/>
              <a:t>  في نهاية الملاحظة (2015-2020) انخفضت الفروق التي كانت بين الدول باستثناء موريتانيا التي سجلت أعلى معدل 53‰، وكان هناك تقارب أكبر بين الجزائر والمغرب (20‰)، أما تونس وليبيا قد سجل فيها أقل معدل لوفيات الرضع (10‰)</a:t>
            </a:r>
          </a:p>
          <a:p>
            <a:pPr algn="r" rtl="1"/>
            <a:endParaRPr lang="fr-FR" dirty="0"/>
          </a:p>
        </p:txBody>
      </p:sp>
      <p:pic>
        <p:nvPicPr>
          <p:cNvPr id="5" name="Espace réservé du contenu 4"/>
          <p:cNvPicPr>
            <a:picLocks noGrp="1" noChangeAspect="1"/>
          </p:cNvPicPr>
          <p:nvPr>
            <p:ph sz="half" idx="2"/>
          </p:nvPr>
        </p:nvPicPr>
        <p:blipFill>
          <a:blip r:embed="rId3"/>
          <a:stretch>
            <a:fillRect/>
          </a:stretch>
        </p:blipFill>
        <p:spPr>
          <a:xfrm>
            <a:off x="6480314" y="897006"/>
            <a:ext cx="5540235" cy="5960994"/>
          </a:xfrm>
          <a:prstGeom prst="rect">
            <a:avLst/>
          </a:prstGeom>
        </p:spPr>
      </p:pic>
    </p:spTree>
    <p:extLst>
      <p:ext uri="{BB962C8B-B14F-4D97-AF65-F5344CB8AC3E}">
        <p14:creationId xmlns:p14="http://schemas.microsoft.com/office/powerpoint/2010/main" val="923545086"/>
      </p:ext>
    </p:extLst>
  </p:cSld>
  <p:clrMapOvr>
    <a:masterClrMapping/>
  </p:clrMapOvr>
  <mc:AlternateContent xmlns:mc="http://schemas.openxmlformats.org/markup-compatibility/2006" xmlns:p14="http://schemas.microsoft.com/office/powerpoint/2010/main">
    <mc:Choice Requires="p14">
      <p:transition spd="slow" p14:dur="1250">
        <p14:switch dir="r"/>
        <p:sndAc>
          <p:stSnd>
            <p:snd r:embed="rId2" name="chimes.wav"/>
          </p:stSnd>
        </p:sndAc>
      </p:transition>
    </mc:Choice>
    <mc:Fallback xmlns="">
      <p:transition spd="slow">
        <p:fade/>
        <p:sndAc>
          <p:stSnd>
            <p:snd r:embed="rId4"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down)">
                                      <p:cBhvr>
                                        <p:cTn id="17" dur="580">
                                          <p:stCondLst>
                                            <p:cond delay="0"/>
                                          </p:stCondLst>
                                        </p:cTn>
                                        <p:tgtEl>
                                          <p:spTgt spid="3">
                                            <p:txEl>
                                              <p:pRg st="0" end="0"/>
                                            </p:txEl>
                                          </p:spTgt>
                                        </p:tgtEl>
                                      </p:cBhvr>
                                    </p:animEffect>
                                    <p:anim calcmode="lin" valueType="num">
                                      <p:cBhvr>
                                        <p:cTn id="1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3" dur="26">
                                          <p:stCondLst>
                                            <p:cond delay="650"/>
                                          </p:stCondLst>
                                        </p:cTn>
                                        <p:tgtEl>
                                          <p:spTgt spid="3">
                                            <p:txEl>
                                              <p:pRg st="0" end="0"/>
                                            </p:txEl>
                                          </p:spTgt>
                                        </p:tgtEl>
                                      </p:cBhvr>
                                      <p:to x="100000" y="60000"/>
                                    </p:animScale>
                                    <p:animScale>
                                      <p:cBhvr>
                                        <p:cTn id="24" dur="166" decel="50000">
                                          <p:stCondLst>
                                            <p:cond delay="676"/>
                                          </p:stCondLst>
                                        </p:cTn>
                                        <p:tgtEl>
                                          <p:spTgt spid="3">
                                            <p:txEl>
                                              <p:pRg st="0" end="0"/>
                                            </p:txEl>
                                          </p:spTgt>
                                        </p:tgtEl>
                                      </p:cBhvr>
                                      <p:to x="100000" y="100000"/>
                                    </p:animScale>
                                    <p:animScale>
                                      <p:cBhvr>
                                        <p:cTn id="25" dur="26">
                                          <p:stCondLst>
                                            <p:cond delay="1312"/>
                                          </p:stCondLst>
                                        </p:cTn>
                                        <p:tgtEl>
                                          <p:spTgt spid="3">
                                            <p:txEl>
                                              <p:pRg st="0" end="0"/>
                                            </p:txEl>
                                          </p:spTgt>
                                        </p:tgtEl>
                                      </p:cBhvr>
                                      <p:to x="100000" y="80000"/>
                                    </p:animScale>
                                    <p:animScale>
                                      <p:cBhvr>
                                        <p:cTn id="26" dur="166" decel="50000">
                                          <p:stCondLst>
                                            <p:cond delay="1338"/>
                                          </p:stCondLst>
                                        </p:cTn>
                                        <p:tgtEl>
                                          <p:spTgt spid="3">
                                            <p:txEl>
                                              <p:pRg st="0" end="0"/>
                                            </p:txEl>
                                          </p:spTgt>
                                        </p:tgtEl>
                                      </p:cBhvr>
                                      <p:to x="100000" y="100000"/>
                                    </p:animScale>
                                    <p:animScale>
                                      <p:cBhvr>
                                        <p:cTn id="27" dur="26">
                                          <p:stCondLst>
                                            <p:cond delay="1642"/>
                                          </p:stCondLst>
                                        </p:cTn>
                                        <p:tgtEl>
                                          <p:spTgt spid="3">
                                            <p:txEl>
                                              <p:pRg st="0" end="0"/>
                                            </p:txEl>
                                          </p:spTgt>
                                        </p:tgtEl>
                                      </p:cBhvr>
                                      <p:to x="100000" y="90000"/>
                                    </p:animScale>
                                    <p:animScale>
                                      <p:cBhvr>
                                        <p:cTn id="28" dur="166" decel="50000">
                                          <p:stCondLst>
                                            <p:cond delay="1668"/>
                                          </p:stCondLst>
                                        </p:cTn>
                                        <p:tgtEl>
                                          <p:spTgt spid="3">
                                            <p:txEl>
                                              <p:pRg st="0" end="0"/>
                                            </p:txEl>
                                          </p:spTgt>
                                        </p:tgtEl>
                                      </p:cBhvr>
                                      <p:to x="100000" y="100000"/>
                                    </p:animScale>
                                    <p:animScale>
                                      <p:cBhvr>
                                        <p:cTn id="29" dur="26">
                                          <p:stCondLst>
                                            <p:cond delay="1808"/>
                                          </p:stCondLst>
                                        </p:cTn>
                                        <p:tgtEl>
                                          <p:spTgt spid="3">
                                            <p:txEl>
                                              <p:pRg st="0" end="0"/>
                                            </p:txEl>
                                          </p:spTgt>
                                        </p:tgtEl>
                                      </p:cBhvr>
                                      <p:to x="100000" y="95000"/>
                                    </p:animScale>
                                    <p:animScale>
                                      <p:cBhvr>
                                        <p:cTn id="30" dur="166" decel="50000">
                                          <p:stCondLst>
                                            <p:cond delay="1834"/>
                                          </p:stCondLst>
                                        </p:cTn>
                                        <p:tgtEl>
                                          <p:spTgt spid="3">
                                            <p:txEl>
                                              <p:pRg st="0" end="0"/>
                                            </p:txEl>
                                          </p:spTgt>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nodeType="clickEffect">
                                  <p:stCondLst>
                                    <p:cond delay="0"/>
                                  </p:stCondLst>
                                  <p:childTnLst>
                                    <p:set>
                                      <p:cBhvr>
                                        <p:cTn id="34" dur="1" fill="hold">
                                          <p:stCondLst>
                                            <p:cond delay="0"/>
                                          </p:stCondLst>
                                        </p:cTn>
                                        <p:tgtEl>
                                          <p:spTgt spid="3">
                                            <p:txEl>
                                              <p:pRg st="1" end="1"/>
                                            </p:txEl>
                                          </p:spTgt>
                                        </p:tgtEl>
                                        <p:attrNameLst>
                                          <p:attrName>style.visibility</p:attrName>
                                        </p:attrNameLst>
                                      </p:cBhvr>
                                      <p:to>
                                        <p:strVal val="visible"/>
                                      </p:to>
                                    </p:set>
                                    <p:animEffect transition="in" filter="wipe(down)">
                                      <p:cBhvr>
                                        <p:cTn id="35" dur="580">
                                          <p:stCondLst>
                                            <p:cond delay="0"/>
                                          </p:stCondLst>
                                        </p:cTn>
                                        <p:tgtEl>
                                          <p:spTgt spid="3">
                                            <p:txEl>
                                              <p:pRg st="1" end="1"/>
                                            </p:txEl>
                                          </p:spTgt>
                                        </p:tgtEl>
                                      </p:cBhvr>
                                    </p:animEffect>
                                    <p:anim calcmode="lin" valueType="num">
                                      <p:cBhvr>
                                        <p:cTn id="3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41" dur="26">
                                          <p:stCondLst>
                                            <p:cond delay="650"/>
                                          </p:stCondLst>
                                        </p:cTn>
                                        <p:tgtEl>
                                          <p:spTgt spid="3">
                                            <p:txEl>
                                              <p:pRg st="1" end="1"/>
                                            </p:txEl>
                                          </p:spTgt>
                                        </p:tgtEl>
                                      </p:cBhvr>
                                      <p:to x="100000" y="60000"/>
                                    </p:animScale>
                                    <p:animScale>
                                      <p:cBhvr>
                                        <p:cTn id="42" dur="166" decel="50000">
                                          <p:stCondLst>
                                            <p:cond delay="676"/>
                                          </p:stCondLst>
                                        </p:cTn>
                                        <p:tgtEl>
                                          <p:spTgt spid="3">
                                            <p:txEl>
                                              <p:pRg st="1" end="1"/>
                                            </p:txEl>
                                          </p:spTgt>
                                        </p:tgtEl>
                                      </p:cBhvr>
                                      <p:to x="100000" y="100000"/>
                                    </p:animScale>
                                    <p:animScale>
                                      <p:cBhvr>
                                        <p:cTn id="43" dur="26">
                                          <p:stCondLst>
                                            <p:cond delay="1312"/>
                                          </p:stCondLst>
                                        </p:cTn>
                                        <p:tgtEl>
                                          <p:spTgt spid="3">
                                            <p:txEl>
                                              <p:pRg st="1" end="1"/>
                                            </p:txEl>
                                          </p:spTgt>
                                        </p:tgtEl>
                                      </p:cBhvr>
                                      <p:to x="100000" y="80000"/>
                                    </p:animScale>
                                    <p:animScale>
                                      <p:cBhvr>
                                        <p:cTn id="44" dur="166" decel="50000">
                                          <p:stCondLst>
                                            <p:cond delay="1338"/>
                                          </p:stCondLst>
                                        </p:cTn>
                                        <p:tgtEl>
                                          <p:spTgt spid="3">
                                            <p:txEl>
                                              <p:pRg st="1" end="1"/>
                                            </p:txEl>
                                          </p:spTgt>
                                        </p:tgtEl>
                                      </p:cBhvr>
                                      <p:to x="100000" y="100000"/>
                                    </p:animScale>
                                    <p:animScale>
                                      <p:cBhvr>
                                        <p:cTn id="45" dur="26">
                                          <p:stCondLst>
                                            <p:cond delay="1642"/>
                                          </p:stCondLst>
                                        </p:cTn>
                                        <p:tgtEl>
                                          <p:spTgt spid="3">
                                            <p:txEl>
                                              <p:pRg st="1" end="1"/>
                                            </p:txEl>
                                          </p:spTgt>
                                        </p:tgtEl>
                                      </p:cBhvr>
                                      <p:to x="100000" y="90000"/>
                                    </p:animScale>
                                    <p:animScale>
                                      <p:cBhvr>
                                        <p:cTn id="46" dur="166" decel="50000">
                                          <p:stCondLst>
                                            <p:cond delay="1668"/>
                                          </p:stCondLst>
                                        </p:cTn>
                                        <p:tgtEl>
                                          <p:spTgt spid="3">
                                            <p:txEl>
                                              <p:pRg st="1" end="1"/>
                                            </p:txEl>
                                          </p:spTgt>
                                        </p:tgtEl>
                                      </p:cBhvr>
                                      <p:to x="100000" y="100000"/>
                                    </p:animScale>
                                    <p:animScale>
                                      <p:cBhvr>
                                        <p:cTn id="47" dur="26">
                                          <p:stCondLst>
                                            <p:cond delay="1808"/>
                                          </p:stCondLst>
                                        </p:cTn>
                                        <p:tgtEl>
                                          <p:spTgt spid="3">
                                            <p:txEl>
                                              <p:pRg st="1" end="1"/>
                                            </p:txEl>
                                          </p:spTgt>
                                        </p:tgtEl>
                                      </p:cBhvr>
                                      <p:to x="100000" y="95000"/>
                                    </p:animScale>
                                    <p:animScale>
                                      <p:cBhvr>
                                        <p:cTn id="48" dur="166" decel="50000">
                                          <p:stCondLst>
                                            <p:cond delay="1834"/>
                                          </p:stCondLst>
                                        </p:cTn>
                                        <p:tgtEl>
                                          <p:spTgt spid="3">
                                            <p:txEl>
                                              <p:pRg st="1" end="1"/>
                                            </p:txEl>
                                          </p:spTgt>
                                        </p:tgtEl>
                                      </p:cBhvr>
                                      <p:to x="100000" y="100000"/>
                                    </p:animScale>
                                  </p:childTnLst>
                                </p:cTn>
                              </p:par>
                            </p:childTnLst>
                          </p:cTn>
                        </p:par>
                      </p:childTnLst>
                    </p:cTn>
                  </p:par>
                  <p:par>
                    <p:cTn id="49" fill="hold">
                      <p:stCondLst>
                        <p:cond delay="indefinite"/>
                      </p:stCondLst>
                      <p:childTnLst>
                        <p:par>
                          <p:cTn id="50" fill="hold">
                            <p:stCondLst>
                              <p:cond delay="0"/>
                            </p:stCondLst>
                            <p:childTnLst>
                              <p:par>
                                <p:cTn id="51" presetID="26" presetClass="entr" presetSubtype="0" fill="hold" nodeType="clickEffect">
                                  <p:stCondLst>
                                    <p:cond delay="0"/>
                                  </p:stCondLst>
                                  <p:childTnLst>
                                    <p:set>
                                      <p:cBhvr>
                                        <p:cTn id="52" dur="1" fill="hold">
                                          <p:stCondLst>
                                            <p:cond delay="0"/>
                                          </p:stCondLst>
                                        </p:cTn>
                                        <p:tgtEl>
                                          <p:spTgt spid="3">
                                            <p:txEl>
                                              <p:pRg st="2" end="2"/>
                                            </p:txEl>
                                          </p:spTgt>
                                        </p:tgtEl>
                                        <p:attrNameLst>
                                          <p:attrName>style.visibility</p:attrName>
                                        </p:attrNameLst>
                                      </p:cBhvr>
                                      <p:to>
                                        <p:strVal val="visible"/>
                                      </p:to>
                                    </p:set>
                                    <p:animEffect transition="in" filter="wipe(down)">
                                      <p:cBhvr>
                                        <p:cTn id="53" dur="580">
                                          <p:stCondLst>
                                            <p:cond delay="0"/>
                                          </p:stCondLst>
                                        </p:cTn>
                                        <p:tgtEl>
                                          <p:spTgt spid="3">
                                            <p:txEl>
                                              <p:pRg st="2" end="2"/>
                                            </p:txEl>
                                          </p:spTgt>
                                        </p:tgtEl>
                                      </p:cBhvr>
                                    </p:animEffect>
                                    <p:anim calcmode="lin" valueType="num">
                                      <p:cBhvr>
                                        <p:cTn id="54"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59" dur="26">
                                          <p:stCondLst>
                                            <p:cond delay="650"/>
                                          </p:stCondLst>
                                        </p:cTn>
                                        <p:tgtEl>
                                          <p:spTgt spid="3">
                                            <p:txEl>
                                              <p:pRg st="2" end="2"/>
                                            </p:txEl>
                                          </p:spTgt>
                                        </p:tgtEl>
                                      </p:cBhvr>
                                      <p:to x="100000" y="60000"/>
                                    </p:animScale>
                                    <p:animScale>
                                      <p:cBhvr>
                                        <p:cTn id="60" dur="166" decel="50000">
                                          <p:stCondLst>
                                            <p:cond delay="676"/>
                                          </p:stCondLst>
                                        </p:cTn>
                                        <p:tgtEl>
                                          <p:spTgt spid="3">
                                            <p:txEl>
                                              <p:pRg st="2" end="2"/>
                                            </p:txEl>
                                          </p:spTgt>
                                        </p:tgtEl>
                                      </p:cBhvr>
                                      <p:to x="100000" y="100000"/>
                                    </p:animScale>
                                    <p:animScale>
                                      <p:cBhvr>
                                        <p:cTn id="61" dur="26">
                                          <p:stCondLst>
                                            <p:cond delay="1312"/>
                                          </p:stCondLst>
                                        </p:cTn>
                                        <p:tgtEl>
                                          <p:spTgt spid="3">
                                            <p:txEl>
                                              <p:pRg st="2" end="2"/>
                                            </p:txEl>
                                          </p:spTgt>
                                        </p:tgtEl>
                                      </p:cBhvr>
                                      <p:to x="100000" y="80000"/>
                                    </p:animScale>
                                    <p:animScale>
                                      <p:cBhvr>
                                        <p:cTn id="62" dur="166" decel="50000">
                                          <p:stCondLst>
                                            <p:cond delay="1338"/>
                                          </p:stCondLst>
                                        </p:cTn>
                                        <p:tgtEl>
                                          <p:spTgt spid="3">
                                            <p:txEl>
                                              <p:pRg st="2" end="2"/>
                                            </p:txEl>
                                          </p:spTgt>
                                        </p:tgtEl>
                                      </p:cBhvr>
                                      <p:to x="100000" y="100000"/>
                                    </p:animScale>
                                    <p:animScale>
                                      <p:cBhvr>
                                        <p:cTn id="63" dur="26">
                                          <p:stCondLst>
                                            <p:cond delay="1642"/>
                                          </p:stCondLst>
                                        </p:cTn>
                                        <p:tgtEl>
                                          <p:spTgt spid="3">
                                            <p:txEl>
                                              <p:pRg st="2" end="2"/>
                                            </p:txEl>
                                          </p:spTgt>
                                        </p:tgtEl>
                                      </p:cBhvr>
                                      <p:to x="100000" y="90000"/>
                                    </p:animScale>
                                    <p:animScale>
                                      <p:cBhvr>
                                        <p:cTn id="64" dur="166" decel="50000">
                                          <p:stCondLst>
                                            <p:cond delay="1668"/>
                                          </p:stCondLst>
                                        </p:cTn>
                                        <p:tgtEl>
                                          <p:spTgt spid="3">
                                            <p:txEl>
                                              <p:pRg st="2" end="2"/>
                                            </p:txEl>
                                          </p:spTgt>
                                        </p:tgtEl>
                                      </p:cBhvr>
                                      <p:to x="100000" y="100000"/>
                                    </p:animScale>
                                    <p:animScale>
                                      <p:cBhvr>
                                        <p:cTn id="65" dur="26">
                                          <p:stCondLst>
                                            <p:cond delay="1808"/>
                                          </p:stCondLst>
                                        </p:cTn>
                                        <p:tgtEl>
                                          <p:spTgt spid="3">
                                            <p:txEl>
                                              <p:pRg st="2" end="2"/>
                                            </p:txEl>
                                          </p:spTgt>
                                        </p:tgtEl>
                                      </p:cBhvr>
                                      <p:to x="100000" y="95000"/>
                                    </p:animScale>
                                    <p:animScale>
                                      <p:cBhvr>
                                        <p:cTn id="66" dur="166" decel="50000">
                                          <p:stCondLst>
                                            <p:cond delay="1834"/>
                                          </p:stCondLst>
                                        </p:cTn>
                                        <p:tgtEl>
                                          <p:spTgt spid="3">
                                            <p:txEl>
                                              <p:pRg st="2" end="2"/>
                                            </p:txEl>
                                          </p:spTgt>
                                        </p:tgtEl>
                                      </p:cBhvr>
                                      <p:to x="100000" y="100000"/>
                                    </p:animScale>
                                  </p:childTnLst>
                                </p:cTn>
                              </p:par>
                            </p:childTnLst>
                          </p:cTn>
                        </p:par>
                      </p:childTnLst>
                    </p:cTn>
                  </p:par>
                  <p:par>
                    <p:cTn id="67" fill="hold">
                      <p:stCondLst>
                        <p:cond delay="indefinite"/>
                      </p:stCondLst>
                      <p:childTnLst>
                        <p:par>
                          <p:cTn id="68" fill="hold">
                            <p:stCondLst>
                              <p:cond delay="0"/>
                            </p:stCondLst>
                            <p:childTnLst>
                              <p:par>
                                <p:cTn id="69" presetID="26" presetClass="entr" presetSubtype="0" fill="hold" nodeType="clickEffect">
                                  <p:stCondLst>
                                    <p:cond delay="0"/>
                                  </p:stCondLst>
                                  <p:childTnLst>
                                    <p:set>
                                      <p:cBhvr>
                                        <p:cTn id="70" dur="1" fill="hold">
                                          <p:stCondLst>
                                            <p:cond delay="0"/>
                                          </p:stCondLst>
                                        </p:cTn>
                                        <p:tgtEl>
                                          <p:spTgt spid="3">
                                            <p:txEl>
                                              <p:pRg st="3" end="3"/>
                                            </p:txEl>
                                          </p:spTgt>
                                        </p:tgtEl>
                                        <p:attrNameLst>
                                          <p:attrName>style.visibility</p:attrName>
                                        </p:attrNameLst>
                                      </p:cBhvr>
                                      <p:to>
                                        <p:strVal val="visible"/>
                                      </p:to>
                                    </p:set>
                                    <p:animEffect transition="in" filter="wipe(down)">
                                      <p:cBhvr>
                                        <p:cTn id="71" dur="580">
                                          <p:stCondLst>
                                            <p:cond delay="0"/>
                                          </p:stCondLst>
                                        </p:cTn>
                                        <p:tgtEl>
                                          <p:spTgt spid="3">
                                            <p:txEl>
                                              <p:pRg st="3" end="3"/>
                                            </p:txEl>
                                          </p:spTgt>
                                        </p:tgtEl>
                                      </p:cBhvr>
                                    </p:animEffect>
                                    <p:anim calcmode="lin" valueType="num">
                                      <p:cBhvr>
                                        <p:cTn id="72"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77" dur="26">
                                          <p:stCondLst>
                                            <p:cond delay="650"/>
                                          </p:stCondLst>
                                        </p:cTn>
                                        <p:tgtEl>
                                          <p:spTgt spid="3">
                                            <p:txEl>
                                              <p:pRg st="3" end="3"/>
                                            </p:txEl>
                                          </p:spTgt>
                                        </p:tgtEl>
                                      </p:cBhvr>
                                      <p:to x="100000" y="60000"/>
                                    </p:animScale>
                                    <p:animScale>
                                      <p:cBhvr>
                                        <p:cTn id="78" dur="166" decel="50000">
                                          <p:stCondLst>
                                            <p:cond delay="676"/>
                                          </p:stCondLst>
                                        </p:cTn>
                                        <p:tgtEl>
                                          <p:spTgt spid="3">
                                            <p:txEl>
                                              <p:pRg st="3" end="3"/>
                                            </p:txEl>
                                          </p:spTgt>
                                        </p:tgtEl>
                                      </p:cBhvr>
                                      <p:to x="100000" y="100000"/>
                                    </p:animScale>
                                    <p:animScale>
                                      <p:cBhvr>
                                        <p:cTn id="79" dur="26">
                                          <p:stCondLst>
                                            <p:cond delay="1312"/>
                                          </p:stCondLst>
                                        </p:cTn>
                                        <p:tgtEl>
                                          <p:spTgt spid="3">
                                            <p:txEl>
                                              <p:pRg st="3" end="3"/>
                                            </p:txEl>
                                          </p:spTgt>
                                        </p:tgtEl>
                                      </p:cBhvr>
                                      <p:to x="100000" y="80000"/>
                                    </p:animScale>
                                    <p:animScale>
                                      <p:cBhvr>
                                        <p:cTn id="80" dur="166" decel="50000">
                                          <p:stCondLst>
                                            <p:cond delay="1338"/>
                                          </p:stCondLst>
                                        </p:cTn>
                                        <p:tgtEl>
                                          <p:spTgt spid="3">
                                            <p:txEl>
                                              <p:pRg st="3" end="3"/>
                                            </p:txEl>
                                          </p:spTgt>
                                        </p:tgtEl>
                                      </p:cBhvr>
                                      <p:to x="100000" y="100000"/>
                                    </p:animScale>
                                    <p:animScale>
                                      <p:cBhvr>
                                        <p:cTn id="81" dur="26">
                                          <p:stCondLst>
                                            <p:cond delay="1642"/>
                                          </p:stCondLst>
                                        </p:cTn>
                                        <p:tgtEl>
                                          <p:spTgt spid="3">
                                            <p:txEl>
                                              <p:pRg st="3" end="3"/>
                                            </p:txEl>
                                          </p:spTgt>
                                        </p:tgtEl>
                                      </p:cBhvr>
                                      <p:to x="100000" y="90000"/>
                                    </p:animScale>
                                    <p:animScale>
                                      <p:cBhvr>
                                        <p:cTn id="82" dur="166" decel="50000">
                                          <p:stCondLst>
                                            <p:cond delay="1668"/>
                                          </p:stCondLst>
                                        </p:cTn>
                                        <p:tgtEl>
                                          <p:spTgt spid="3">
                                            <p:txEl>
                                              <p:pRg st="3" end="3"/>
                                            </p:txEl>
                                          </p:spTgt>
                                        </p:tgtEl>
                                      </p:cBhvr>
                                      <p:to x="100000" y="100000"/>
                                    </p:animScale>
                                    <p:animScale>
                                      <p:cBhvr>
                                        <p:cTn id="83" dur="26">
                                          <p:stCondLst>
                                            <p:cond delay="1808"/>
                                          </p:stCondLst>
                                        </p:cTn>
                                        <p:tgtEl>
                                          <p:spTgt spid="3">
                                            <p:txEl>
                                              <p:pRg st="3" end="3"/>
                                            </p:txEl>
                                          </p:spTgt>
                                        </p:tgtEl>
                                      </p:cBhvr>
                                      <p:to x="100000" y="95000"/>
                                    </p:animScale>
                                    <p:animScale>
                                      <p:cBhvr>
                                        <p:cTn id="84" dur="166" decel="50000">
                                          <p:stCondLst>
                                            <p:cond delay="1834"/>
                                          </p:stCondLst>
                                        </p:cTn>
                                        <p:tgtEl>
                                          <p:spTgt spid="3">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92924" y="319310"/>
            <a:ext cx="8911687" cy="785590"/>
          </a:xfrm>
        </p:spPr>
        <p:txBody>
          <a:bodyPr/>
          <a:lstStyle/>
          <a:p>
            <a:pPr algn="ctr" rtl="1"/>
            <a:r>
              <a:rPr lang="ar-DZ" dirty="0" smtClean="0"/>
              <a:t>معدل وفيات الأطفال</a:t>
            </a:r>
            <a:endParaRPr lang="fr-FR" dirty="0"/>
          </a:p>
        </p:txBody>
      </p:sp>
      <mc:AlternateContent xmlns:mc="http://schemas.openxmlformats.org/markup-compatibility/2006" xmlns:a14="http://schemas.microsoft.com/office/drawing/2010/main">
        <mc:Choice Requires="a14">
          <p:sp>
            <p:nvSpPr>
              <p:cNvPr id="3" name="Espace réservé du contenu 2"/>
              <p:cNvSpPr>
                <a:spLocks noGrp="1"/>
              </p:cNvSpPr>
              <p:nvPr>
                <p:ph sz="half" idx="1"/>
              </p:nvPr>
            </p:nvSpPr>
            <p:spPr>
              <a:xfrm>
                <a:off x="1981200" y="1333500"/>
                <a:ext cx="4438650" cy="5200650"/>
              </a:xfrm>
            </p:spPr>
            <p:txBody>
              <a:bodyPr>
                <a:normAutofit fontScale="92500" lnSpcReduction="10000"/>
              </a:bodyPr>
              <a:lstStyle/>
              <a:p>
                <a:pPr algn="r" rtl="1"/>
                <a:r>
                  <a:rPr lang="ar-DZ" sz="3500" dirty="0" smtClean="0"/>
                  <a:t>مثال:</a:t>
                </a:r>
              </a:p>
              <a:p>
                <a:pPr algn="r" rtl="1"/>
                <a:r>
                  <a:rPr lang="ar-DZ" sz="3500" dirty="0" smtClean="0"/>
                  <a:t>الجزائر سنة 1990</a:t>
                </a:r>
              </a:p>
              <a:p>
                <a:pPr lvl="0" algn="r" rtl="1">
                  <a:buClr>
                    <a:srgbClr val="A53010"/>
                  </a:buClr>
                </a:pPr>
                <a14:m>
                  <m:oMath xmlns:m="http://schemas.openxmlformats.org/officeDocument/2006/math">
                    <m:r>
                      <a:rPr lang="fr-FR" sz="3500" i="1">
                        <a:solidFill>
                          <a:prstClr val="black">
                            <a:lumMod val="75000"/>
                            <a:lumOff val="25000"/>
                          </a:prstClr>
                        </a:solidFill>
                        <a:latin typeface="Cambria Math" panose="02040503050406030204" pitchFamily="18" charset="0"/>
                      </a:rPr>
                      <m:t>𝑇𝑀𝐽</m:t>
                    </m:r>
                    <m:r>
                      <a:rPr lang="fr-FR" sz="3500" i="1">
                        <a:solidFill>
                          <a:prstClr val="black">
                            <a:lumMod val="75000"/>
                            <a:lumOff val="25000"/>
                          </a:prstClr>
                        </a:solidFill>
                        <a:latin typeface="Cambria Math" panose="02040503050406030204" pitchFamily="18" charset="0"/>
                      </a:rPr>
                      <m:t>=</m:t>
                    </m:r>
                    <m:f>
                      <m:fPr>
                        <m:ctrlPr>
                          <a:rPr lang="fr-FR" sz="3500" i="1">
                            <a:solidFill>
                              <a:prstClr val="black">
                                <a:lumMod val="75000"/>
                                <a:lumOff val="25000"/>
                              </a:prstClr>
                            </a:solidFill>
                            <a:latin typeface="Cambria Math" panose="02040503050406030204" pitchFamily="18" charset="0"/>
                          </a:rPr>
                        </m:ctrlPr>
                      </m:fPr>
                      <m:num>
                        <m:sSub>
                          <m:sSubPr>
                            <m:ctrlPr>
                              <a:rPr lang="fr-FR" sz="3500" i="1">
                                <a:solidFill>
                                  <a:prstClr val="black">
                                    <a:lumMod val="75000"/>
                                    <a:lumOff val="25000"/>
                                  </a:prstClr>
                                </a:solidFill>
                                <a:latin typeface="Cambria Math" panose="02040503050406030204" pitchFamily="18" charset="0"/>
                              </a:rPr>
                            </m:ctrlPr>
                          </m:sSubPr>
                          <m:e>
                            <m:r>
                              <a:rPr lang="fr-FR" sz="3500" i="1">
                                <a:solidFill>
                                  <a:prstClr val="black">
                                    <a:lumMod val="75000"/>
                                    <a:lumOff val="25000"/>
                                  </a:prstClr>
                                </a:solidFill>
                                <a:latin typeface="Cambria Math" panose="02040503050406030204" pitchFamily="18" charset="0"/>
                              </a:rPr>
                              <m:t>𝐷</m:t>
                            </m:r>
                          </m:e>
                          <m:sub>
                            <m:r>
                              <a:rPr lang="fr-FR" sz="3500" i="1">
                                <a:solidFill>
                                  <a:prstClr val="black">
                                    <a:lumMod val="75000"/>
                                    <a:lumOff val="25000"/>
                                  </a:prstClr>
                                </a:solidFill>
                                <a:latin typeface="Cambria Math" panose="02040503050406030204" pitchFamily="18" charset="0"/>
                              </a:rPr>
                              <m:t>1</m:t>
                            </m:r>
                            <m:r>
                              <a:rPr lang="fr-FR" sz="3500" i="1">
                                <a:solidFill>
                                  <a:prstClr val="black">
                                    <a:lumMod val="75000"/>
                                    <a:lumOff val="25000"/>
                                  </a:prstClr>
                                </a:solidFill>
                                <a:latin typeface="Cambria Math" panose="02040503050406030204" pitchFamily="18" charset="0"/>
                              </a:rPr>
                              <m:t>−</m:t>
                            </m:r>
                            <m:r>
                              <a:rPr lang="fr-FR" sz="3500" i="1">
                                <a:solidFill>
                                  <a:prstClr val="black">
                                    <a:lumMod val="75000"/>
                                    <a:lumOff val="25000"/>
                                  </a:prstClr>
                                </a:solidFill>
                                <a:latin typeface="Cambria Math" panose="02040503050406030204" pitchFamily="18" charset="0"/>
                              </a:rPr>
                              <m:t>5</m:t>
                            </m:r>
                          </m:sub>
                        </m:sSub>
                      </m:num>
                      <m:den>
                        <m:sSub>
                          <m:sSubPr>
                            <m:ctrlPr>
                              <a:rPr lang="fr-FR" sz="3500" i="1">
                                <a:solidFill>
                                  <a:prstClr val="black">
                                    <a:lumMod val="75000"/>
                                    <a:lumOff val="25000"/>
                                  </a:prstClr>
                                </a:solidFill>
                                <a:latin typeface="Cambria Math" panose="02040503050406030204" pitchFamily="18" charset="0"/>
                              </a:rPr>
                            </m:ctrlPr>
                          </m:sSubPr>
                          <m:e>
                            <m:r>
                              <a:rPr lang="fr-FR" sz="3500" i="1">
                                <a:solidFill>
                                  <a:prstClr val="black">
                                    <a:lumMod val="75000"/>
                                    <a:lumOff val="25000"/>
                                  </a:prstClr>
                                </a:solidFill>
                                <a:latin typeface="Cambria Math" panose="02040503050406030204" pitchFamily="18" charset="0"/>
                              </a:rPr>
                              <m:t>𝑁</m:t>
                            </m:r>
                          </m:e>
                          <m:sub>
                            <m:r>
                              <a:rPr lang="fr-FR" sz="3500" i="1">
                                <a:solidFill>
                                  <a:prstClr val="black">
                                    <a:lumMod val="75000"/>
                                    <a:lumOff val="25000"/>
                                  </a:prstClr>
                                </a:solidFill>
                                <a:latin typeface="Cambria Math" panose="02040503050406030204" pitchFamily="18" charset="0"/>
                              </a:rPr>
                              <m:t>𝑣</m:t>
                            </m:r>
                          </m:sub>
                        </m:sSub>
                      </m:den>
                    </m:f>
                    <m:r>
                      <a:rPr lang="fr-FR" sz="3500" i="1">
                        <a:solidFill>
                          <a:prstClr val="black">
                            <a:lumMod val="75000"/>
                            <a:lumOff val="25000"/>
                          </a:prstClr>
                        </a:solidFill>
                        <a:latin typeface="Cambria Math" panose="02040503050406030204" pitchFamily="18" charset="0"/>
                      </a:rPr>
                      <m:t>∗</m:t>
                    </m:r>
                    <m:r>
                      <a:rPr lang="fr-FR" sz="3500" i="1">
                        <a:solidFill>
                          <a:prstClr val="black">
                            <a:lumMod val="75000"/>
                            <a:lumOff val="25000"/>
                          </a:prstClr>
                        </a:solidFill>
                        <a:latin typeface="Cambria Math" panose="02040503050406030204" pitchFamily="18" charset="0"/>
                      </a:rPr>
                      <m:t>1000</m:t>
                    </m:r>
                  </m:oMath>
                </a14:m>
                <a:endParaRPr lang="fr-FR" sz="3500" dirty="0">
                  <a:solidFill>
                    <a:prstClr val="black">
                      <a:lumMod val="75000"/>
                      <a:lumOff val="25000"/>
                    </a:prstClr>
                  </a:solidFill>
                </a:endParaRPr>
              </a:p>
              <a:p>
                <a:pPr lvl="0" algn="r" rtl="1">
                  <a:buClr>
                    <a:srgbClr val="A53010"/>
                  </a:buClr>
                </a:pPr>
                <a14:m>
                  <m:oMath xmlns:m="http://schemas.openxmlformats.org/officeDocument/2006/math">
                    <m:r>
                      <a:rPr lang="fr-FR" sz="3500" i="1">
                        <a:solidFill>
                          <a:prstClr val="black">
                            <a:lumMod val="75000"/>
                            <a:lumOff val="25000"/>
                          </a:prstClr>
                        </a:solidFill>
                        <a:latin typeface="Cambria Math" panose="02040503050406030204" pitchFamily="18" charset="0"/>
                      </a:rPr>
                      <m:t>𝑇𝑀𝐽</m:t>
                    </m:r>
                    <m:r>
                      <a:rPr lang="fr-FR" sz="3500" i="1">
                        <a:solidFill>
                          <a:prstClr val="black">
                            <a:lumMod val="75000"/>
                            <a:lumOff val="25000"/>
                          </a:prstClr>
                        </a:solidFill>
                        <a:latin typeface="Cambria Math" panose="02040503050406030204" pitchFamily="18" charset="0"/>
                      </a:rPr>
                      <m:t>=</m:t>
                    </m:r>
                    <m:f>
                      <m:fPr>
                        <m:ctrlPr>
                          <a:rPr lang="fr-FR" sz="3500" i="1">
                            <a:solidFill>
                              <a:prstClr val="black">
                                <a:lumMod val="75000"/>
                                <a:lumOff val="25000"/>
                              </a:prstClr>
                            </a:solidFill>
                            <a:latin typeface="Cambria Math" panose="02040503050406030204" pitchFamily="18" charset="0"/>
                          </a:rPr>
                        </m:ctrlPr>
                      </m:fPr>
                      <m:num>
                        <m:r>
                          <a:rPr lang="ar-DZ" sz="3500" b="0" i="1" smtClean="0">
                            <a:solidFill>
                              <a:prstClr val="black">
                                <a:lumMod val="75000"/>
                                <a:lumOff val="25000"/>
                              </a:prstClr>
                            </a:solidFill>
                            <a:latin typeface="Cambria Math" panose="02040503050406030204" pitchFamily="18" charset="0"/>
                          </a:rPr>
                          <m:t>6898</m:t>
                        </m:r>
                      </m:num>
                      <m:den>
                        <m:r>
                          <a:rPr lang="ar-DZ" sz="3500" b="0" i="1" smtClean="0">
                            <a:solidFill>
                              <a:prstClr val="black">
                                <a:lumMod val="75000"/>
                                <a:lumOff val="25000"/>
                              </a:prstClr>
                            </a:solidFill>
                            <a:latin typeface="Cambria Math" panose="02040503050406030204" pitchFamily="18" charset="0"/>
                          </a:rPr>
                          <m:t>775000</m:t>
                        </m:r>
                      </m:den>
                    </m:f>
                    <m:r>
                      <a:rPr lang="fr-FR" sz="3500" i="1">
                        <a:solidFill>
                          <a:prstClr val="black">
                            <a:lumMod val="75000"/>
                            <a:lumOff val="25000"/>
                          </a:prstClr>
                        </a:solidFill>
                        <a:latin typeface="Cambria Math" panose="02040503050406030204" pitchFamily="18" charset="0"/>
                      </a:rPr>
                      <m:t>∗</m:t>
                    </m:r>
                    <m:r>
                      <a:rPr lang="fr-FR" sz="3500" i="1">
                        <a:solidFill>
                          <a:prstClr val="black">
                            <a:lumMod val="75000"/>
                            <a:lumOff val="25000"/>
                          </a:prstClr>
                        </a:solidFill>
                        <a:latin typeface="Cambria Math" panose="02040503050406030204" pitchFamily="18" charset="0"/>
                      </a:rPr>
                      <m:t>1000</m:t>
                    </m:r>
                    <m:r>
                      <a:rPr lang="ar-DZ" sz="3500" b="0" i="1" smtClean="0">
                        <a:solidFill>
                          <a:srgbClr val="FF0000"/>
                        </a:solidFill>
                        <a:latin typeface="Cambria Math" panose="02040503050406030204" pitchFamily="18" charset="0"/>
                      </a:rPr>
                      <m:t>=</m:t>
                    </m:r>
                    <m:r>
                      <a:rPr lang="ar-DZ" sz="3500" b="0" i="1" smtClean="0">
                        <a:solidFill>
                          <a:srgbClr val="FF0000"/>
                        </a:solidFill>
                        <a:latin typeface="Cambria Math" panose="02040503050406030204" pitchFamily="18" charset="0"/>
                      </a:rPr>
                      <m:t>8</m:t>
                    </m:r>
                    <m:r>
                      <a:rPr lang="ar-DZ" sz="3500" b="0" i="1" smtClean="0">
                        <a:solidFill>
                          <a:srgbClr val="FF0000"/>
                        </a:solidFill>
                        <a:latin typeface="Cambria Math" panose="02040503050406030204" pitchFamily="18" charset="0"/>
                      </a:rPr>
                      <m:t>,</m:t>
                    </m:r>
                    <m:r>
                      <a:rPr lang="ar-DZ" sz="3500" b="0" i="1" smtClean="0">
                        <a:solidFill>
                          <a:srgbClr val="FF0000"/>
                        </a:solidFill>
                        <a:latin typeface="Cambria Math" panose="02040503050406030204" pitchFamily="18" charset="0"/>
                      </a:rPr>
                      <m:t>9</m:t>
                    </m:r>
                    <m:r>
                      <a:rPr lang="ar-DZ" sz="3500" b="0" i="1" smtClean="0">
                        <a:solidFill>
                          <a:srgbClr val="FF0000"/>
                        </a:solidFill>
                        <a:latin typeface="Cambria Math" panose="02040503050406030204" pitchFamily="18" charset="0"/>
                      </a:rPr>
                      <m:t>‰</m:t>
                    </m:r>
                  </m:oMath>
                </a14:m>
                <a:endParaRPr lang="fr-FR" sz="3500" dirty="0">
                  <a:solidFill>
                    <a:prstClr val="black">
                      <a:lumMod val="75000"/>
                      <a:lumOff val="25000"/>
                    </a:prstClr>
                  </a:solidFill>
                </a:endParaRPr>
              </a:p>
              <a:p>
                <a:pPr algn="r" rtl="1"/>
                <a:endParaRPr lang="fr-FR" dirty="0"/>
              </a:p>
            </p:txBody>
          </p:sp>
        </mc:Choice>
        <mc:Fallback xmlns="">
          <p:sp>
            <p:nvSpPr>
              <p:cNvPr id="3" name="Espace réservé du contenu 2"/>
              <p:cNvSpPr>
                <a:spLocks noGrp="1" noRot="1" noChangeAspect="1" noMove="1" noResize="1" noEditPoints="1" noAdjustHandles="1" noChangeArrowheads="1" noChangeShapeType="1" noTextEdit="1"/>
              </p:cNvSpPr>
              <p:nvPr>
                <p:ph sz="half" idx="1"/>
              </p:nvPr>
            </p:nvSpPr>
            <p:spPr>
              <a:xfrm>
                <a:off x="1981200" y="1333500"/>
                <a:ext cx="4438650" cy="5200650"/>
              </a:xfrm>
              <a:blipFill rotWithShape="0">
                <a:blip r:embed="rId3"/>
                <a:stretch>
                  <a:fillRect t="-2462" r="-3297"/>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4" name="Espace réservé du contenu 3"/>
              <p:cNvSpPr>
                <a:spLocks noGrp="1"/>
              </p:cNvSpPr>
              <p:nvPr>
                <p:ph sz="half" idx="2"/>
              </p:nvPr>
            </p:nvSpPr>
            <p:spPr>
              <a:xfrm>
                <a:off x="6419850" y="1333500"/>
                <a:ext cx="5334000" cy="5200650"/>
              </a:xfrm>
            </p:spPr>
            <p:txBody>
              <a:bodyPr>
                <a:normAutofit fontScale="92500" lnSpcReduction="10000"/>
              </a:bodyPr>
              <a:lstStyle/>
              <a:p>
                <a:pPr algn="r" rtl="1"/>
                <a:r>
                  <a:rPr lang="ar-DZ" sz="2800" dirty="0" smtClean="0"/>
                  <a:t>وفيات الأطفال: هي الوفيات التي سجلت في الفئة العمرية 1-5 سنوات</a:t>
                </a:r>
              </a:p>
              <a:p>
                <a:pPr algn="r" rtl="1"/>
                <a:r>
                  <a:rPr lang="ar-DZ" sz="2800" dirty="0" smtClean="0"/>
                  <a:t>وهي حاصل  قسمة عدد وفيات الأطفال من 1 إلى 5 سنوات (</a:t>
                </a:r>
                <a14:m>
                  <m:oMath xmlns:m="http://schemas.openxmlformats.org/officeDocument/2006/math">
                    <m:sSub>
                      <m:sSubPr>
                        <m:ctrlPr>
                          <a:rPr lang="ar-DZ" sz="2800" i="1" smtClean="0">
                            <a:latin typeface="Cambria Math" panose="02040503050406030204" pitchFamily="18" charset="0"/>
                          </a:rPr>
                        </m:ctrlPr>
                      </m:sSubPr>
                      <m:e>
                        <m:r>
                          <a:rPr lang="fr-FR" sz="2800" b="0" i="1" smtClean="0">
                            <a:latin typeface="Cambria Math" panose="02040503050406030204" pitchFamily="18" charset="0"/>
                          </a:rPr>
                          <m:t>𝐷</m:t>
                        </m:r>
                      </m:e>
                      <m:sub>
                        <m:r>
                          <a:rPr lang="fr-FR" sz="2800" b="0" i="1" smtClean="0">
                            <a:latin typeface="Cambria Math" panose="02040503050406030204" pitchFamily="18" charset="0"/>
                          </a:rPr>
                          <m:t>1</m:t>
                        </m:r>
                        <m:r>
                          <a:rPr lang="fr-FR" sz="2800" b="0" i="1" smtClean="0">
                            <a:latin typeface="Cambria Math" panose="02040503050406030204" pitchFamily="18" charset="0"/>
                          </a:rPr>
                          <m:t>−</m:t>
                        </m:r>
                        <m:r>
                          <a:rPr lang="fr-FR" sz="2800" b="0" i="1" smtClean="0">
                            <a:latin typeface="Cambria Math" panose="02040503050406030204" pitchFamily="18" charset="0"/>
                          </a:rPr>
                          <m:t>5</m:t>
                        </m:r>
                      </m:sub>
                    </m:sSub>
                  </m:oMath>
                </a14:m>
                <a:r>
                  <a:rPr lang="ar-DZ" sz="2800" dirty="0" smtClean="0"/>
                  <a:t>) على عدد الولادات الحية (</a:t>
                </a:r>
                <a14:m>
                  <m:oMath xmlns:m="http://schemas.openxmlformats.org/officeDocument/2006/math">
                    <m:sSub>
                      <m:sSubPr>
                        <m:ctrlPr>
                          <a:rPr lang="ar-DZ" sz="2800" i="1">
                            <a:solidFill>
                              <a:prstClr val="black">
                                <a:lumMod val="75000"/>
                                <a:lumOff val="25000"/>
                              </a:prstClr>
                            </a:solidFill>
                            <a:latin typeface="Cambria Math" panose="02040503050406030204" pitchFamily="18" charset="0"/>
                          </a:rPr>
                        </m:ctrlPr>
                      </m:sSubPr>
                      <m:e>
                        <m:r>
                          <a:rPr lang="fr-FR" sz="2800" b="0" i="1" smtClean="0">
                            <a:solidFill>
                              <a:prstClr val="black">
                                <a:lumMod val="75000"/>
                                <a:lumOff val="25000"/>
                              </a:prstClr>
                            </a:solidFill>
                            <a:latin typeface="Cambria Math" panose="02040503050406030204" pitchFamily="18" charset="0"/>
                          </a:rPr>
                          <m:t>𝑁</m:t>
                        </m:r>
                      </m:e>
                      <m:sub>
                        <m:r>
                          <a:rPr lang="fr-FR" sz="2800" b="0" i="1" smtClean="0">
                            <a:solidFill>
                              <a:prstClr val="black">
                                <a:lumMod val="75000"/>
                                <a:lumOff val="25000"/>
                              </a:prstClr>
                            </a:solidFill>
                            <a:latin typeface="Cambria Math" panose="02040503050406030204" pitchFamily="18" charset="0"/>
                          </a:rPr>
                          <m:t>𝑣</m:t>
                        </m:r>
                      </m:sub>
                    </m:sSub>
                  </m:oMath>
                </a14:m>
                <a:r>
                  <a:rPr lang="ar-DZ" sz="2800" dirty="0" smtClean="0"/>
                  <a:t>) في نفس السنة</a:t>
                </a:r>
              </a:p>
              <a:p>
                <a:pPr algn="r" rtl="1"/>
                <a14:m>
                  <m:oMath xmlns:m="http://schemas.openxmlformats.org/officeDocument/2006/math">
                    <m:r>
                      <a:rPr lang="fr-FR" sz="2800" b="0" i="1" smtClean="0">
                        <a:latin typeface="Cambria Math" panose="02040503050406030204" pitchFamily="18" charset="0"/>
                      </a:rPr>
                      <m:t>𝑇𝑀𝐽</m:t>
                    </m:r>
                    <m:r>
                      <a:rPr lang="fr-FR" sz="2800" b="0" i="1" smtClean="0">
                        <a:latin typeface="Cambria Math" panose="02040503050406030204" pitchFamily="18" charset="0"/>
                      </a:rPr>
                      <m:t>=</m:t>
                    </m:r>
                    <m:f>
                      <m:fPr>
                        <m:ctrlPr>
                          <a:rPr lang="fr-FR" sz="2800" b="0" i="1" smtClean="0">
                            <a:latin typeface="Cambria Math" panose="02040503050406030204" pitchFamily="18" charset="0"/>
                          </a:rPr>
                        </m:ctrlPr>
                      </m:fPr>
                      <m:num>
                        <m:sSub>
                          <m:sSubPr>
                            <m:ctrlPr>
                              <a:rPr lang="fr-FR" sz="2800" b="0" i="1" smtClean="0">
                                <a:latin typeface="Cambria Math" panose="02040503050406030204" pitchFamily="18" charset="0"/>
                              </a:rPr>
                            </m:ctrlPr>
                          </m:sSubPr>
                          <m:e>
                            <m:r>
                              <a:rPr lang="fr-FR" sz="2800" b="0" i="1" smtClean="0">
                                <a:latin typeface="Cambria Math" panose="02040503050406030204" pitchFamily="18" charset="0"/>
                              </a:rPr>
                              <m:t>𝐷</m:t>
                            </m:r>
                          </m:e>
                          <m:sub>
                            <m:r>
                              <a:rPr lang="fr-FR" sz="2800" b="0" i="1" smtClean="0">
                                <a:latin typeface="Cambria Math" panose="02040503050406030204" pitchFamily="18" charset="0"/>
                              </a:rPr>
                              <m:t>1</m:t>
                            </m:r>
                            <m:r>
                              <a:rPr lang="fr-FR" sz="2800" b="0" i="1" smtClean="0">
                                <a:latin typeface="Cambria Math" panose="02040503050406030204" pitchFamily="18" charset="0"/>
                              </a:rPr>
                              <m:t>−</m:t>
                            </m:r>
                            <m:r>
                              <a:rPr lang="fr-FR" sz="2800" b="0" i="1" smtClean="0">
                                <a:latin typeface="Cambria Math" panose="02040503050406030204" pitchFamily="18" charset="0"/>
                              </a:rPr>
                              <m:t>5</m:t>
                            </m:r>
                          </m:sub>
                        </m:sSub>
                      </m:num>
                      <m:den>
                        <m:sSub>
                          <m:sSubPr>
                            <m:ctrlPr>
                              <a:rPr lang="fr-FR" sz="2800" b="0" i="1" smtClean="0">
                                <a:latin typeface="Cambria Math" panose="02040503050406030204" pitchFamily="18" charset="0"/>
                              </a:rPr>
                            </m:ctrlPr>
                          </m:sSubPr>
                          <m:e>
                            <m:r>
                              <a:rPr lang="fr-FR" sz="2800" b="0" i="1" smtClean="0">
                                <a:latin typeface="Cambria Math" panose="02040503050406030204" pitchFamily="18" charset="0"/>
                              </a:rPr>
                              <m:t>𝑁</m:t>
                            </m:r>
                          </m:e>
                          <m:sub>
                            <m:r>
                              <a:rPr lang="fr-FR" sz="2800" b="0" i="1" smtClean="0">
                                <a:latin typeface="Cambria Math" panose="02040503050406030204" pitchFamily="18" charset="0"/>
                              </a:rPr>
                              <m:t>𝑣</m:t>
                            </m:r>
                          </m:sub>
                        </m:sSub>
                      </m:den>
                    </m:f>
                    <m:r>
                      <a:rPr lang="fr-FR" sz="2800" b="0" i="1" smtClean="0">
                        <a:latin typeface="Cambria Math" panose="02040503050406030204" pitchFamily="18" charset="0"/>
                      </a:rPr>
                      <m:t>∗</m:t>
                    </m:r>
                    <m:r>
                      <a:rPr lang="fr-FR" sz="2800" b="0" i="1" smtClean="0">
                        <a:latin typeface="Cambria Math" panose="02040503050406030204" pitchFamily="18" charset="0"/>
                      </a:rPr>
                      <m:t>1000</m:t>
                    </m:r>
                  </m:oMath>
                </a14:m>
                <a:endParaRPr lang="fr-FR" sz="2800" dirty="0" smtClean="0"/>
              </a:p>
              <a:p>
                <a:pPr marL="0" indent="0" algn="r" rtl="1">
                  <a:buNone/>
                </a:pPr>
                <a:r>
                  <a:rPr lang="fr-FR" sz="2800" dirty="0" smtClean="0"/>
                  <a:t>---------------------------------</a:t>
                </a:r>
              </a:p>
              <a:p>
                <a:r>
                  <a:rPr lang="fr-FR" sz="2800" dirty="0">
                    <a:solidFill>
                      <a:srgbClr val="000000"/>
                    </a:solidFill>
                    <a:latin typeface="Times New Roman" panose="02020603050405020304" pitchFamily="18" charset="0"/>
                  </a:rPr>
                  <a:t>La Mortalité Juvénile « </a:t>
                </a:r>
                <a:r>
                  <a:rPr lang="fr-FR" sz="2800" dirty="0">
                    <a:solidFill>
                      <a:srgbClr val="1F497D"/>
                    </a:solidFill>
                    <a:latin typeface="Times New Roman" panose="02020603050405020304" pitchFamily="18" charset="0"/>
                  </a:rPr>
                  <a:t>MJ </a:t>
                </a:r>
                <a:r>
                  <a:rPr lang="fr-FR" sz="2800" dirty="0">
                    <a:solidFill>
                      <a:srgbClr val="000000"/>
                    </a:solidFill>
                    <a:latin typeface="Times New Roman" panose="02020603050405020304" pitchFamily="18" charset="0"/>
                  </a:rPr>
                  <a:t>»</a:t>
                </a:r>
              </a:p>
              <a:p>
                <a:r>
                  <a:rPr lang="fr-FR" sz="2800" dirty="0" err="1">
                    <a:solidFill>
                      <a:srgbClr val="1F497D"/>
                    </a:solidFill>
                    <a:latin typeface="Times New Roman" panose="02020603050405020304" pitchFamily="18" charset="0"/>
                  </a:rPr>
                  <a:t>J</a:t>
                </a:r>
                <a:r>
                  <a:rPr lang="fr-FR" sz="2800" dirty="0" err="1">
                    <a:solidFill>
                      <a:srgbClr val="000000"/>
                    </a:solidFill>
                    <a:latin typeface="Times New Roman" panose="02020603050405020304" pitchFamily="18" charset="0"/>
                  </a:rPr>
                  <a:t>uvenile</a:t>
                </a:r>
                <a:r>
                  <a:rPr lang="fr-FR" sz="2800" dirty="0">
                    <a:solidFill>
                      <a:srgbClr val="000000"/>
                    </a:solidFill>
                    <a:latin typeface="Times New Roman" panose="02020603050405020304" pitchFamily="18" charset="0"/>
                  </a:rPr>
                  <a:t> </a:t>
                </a:r>
                <a:r>
                  <a:rPr lang="fr-FR" sz="2800" dirty="0" err="1">
                    <a:solidFill>
                      <a:srgbClr val="1F497D"/>
                    </a:solidFill>
                    <a:latin typeface="Times New Roman" panose="02020603050405020304" pitchFamily="18" charset="0"/>
                  </a:rPr>
                  <a:t>M</a:t>
                </a:r>
                <a:r>
                  <a:rPr lang="fr-FR" sz="2800" dirty="0" err="1">
                    <a:solidFill>
                      <a:srgbClr val="000000"/>
                    </a:solidFill>
                    <a:latin typeface="Times New Roman" panose="02020603050405020304" pitchFamily="18" charset="0"/>
                  </a:rPr>
                  <a:t>ortality</a:t>
                </a:r>
                <a:r>
                  <a:rPr lang="fr-FR" sz="2800" dirty="0">
                    <a:solidFill>
                      <a:srgbClr val="000000"/>
                    </a:solidFill>
                    <a:latin typeface="Times New Roman" panose="02020603050405020304" pitchFamily="18" charset="0"/>
                  </a:rPr>
                  <a:t> « </a:t>
                </a:r>
                <a:r>
                  <a:rPr lang="fr-FR" sz="2800" dirty="0">
                    <a:solidFill>
                      <a:srgbClr val="1F497D"/>
                    </a:solidFill>
                    <a:latin typeface="Times New Roman" panose="02020603050405020304" pitchFamily="18" charset="0"/>
                  </a:rPr>
                  <a:t>JM </a:t>
                </a:r>
                <a:r>
                  <a:rPr lang="fr-FR" sz="2800" dirty="0">
                    <a:solidFill>
                      <a:srgbClr val="000000"/>
                    </a:solidFill>
                    <a:latin typeface="Times New Roman" panose="02020603050405020304" pitchFamily="18" charset="0"/>
                  </a:rPr>
                  <a:t>»</a:t>
                </a:r>
                <a:endParaRPr lang="fr-FR" sz="2800" dirty="0"/>
              </a:p>
            </p:txBody>
          </p:sp>
        </mc:Choice>
        <mc:Fallback xmlns="">
          <p:sp>
            <p:nvSpPr>
              <p:cNvPr id="4" name="Espace réservé du contenu 3"/>
              <p:cNvSpPr>
                <a:spLocks noGrp="1" noRot="1" noChangeAspect="1" noMove="1" noResize="1" noEditPoints="1" noAdjustHandles="1" noChangeArrowheads="1" noChangeShapeType="1" noTextEdit="1"/>
              </p:cNvSpPr>
              <p:nvPr>
                <p:ph sz="half" idx="2"/>
              </p:nvPr>
            </p:nvSpPr>
            <p:spPr>
              <a:xfrm>
                <a:off x="6419850" y="1333500"/>
                <a:ext cx="5334000" cy="5200650"/>
              </a:xfrm>
              <a:blipFill rotWithShape="0">
                <a:blip r:embed="rId4"/>
                <a:stretch>
                  <a:fillRect l="-2629" t="-1876" r="-2171"/>
                </a:stretch>
              </a:blipFill>
            </p:spPr>
            <p:txBody>
              <a:bodyPr/>
              <a:lstStyle/>
              <a:p>
                <a:r>
                  <a:rPr lang="fr-FR">
                    <a:noFill/>
                  </a:rPr>
                  <a:t> </a:t>
                </a:r>
              </a:p>
            </p:txBody>
          </p:sp>
        </mc:Fallback>
      </mc:AlternateContent>
    </p:spTree>
    <p:extLst>
      <p:ext uri="{BB962C8B-B14F-4D97-AF65-F5344CB8AC3E}">
        <p14:creationId xmlns:p14="http://schemas.microsoft.com/office/powerpoint/2010/main" val="71132089"/>
      </p:ext>
    </p:extLst>
  </p:cSld>
  <p:clrMapOvr>
    <a:masterClrMapping/>
  </p:clrMapOvr>
  <mc:AlternateContent xmlns:mc="http://schemas.openxmlformats.org/markup-compatibility/2006" xmlns:p14="http://schemas.microsoft.com/office/powerpoint/2010/main">
    <mc:Choice Requires="p14">
      <p:transition spd="slow" p14:dur="1250">
        <p14:switch dir="r"/>
        <p:sndAc>
          <p:stSnd>
            <p:snd r:embed="rId2" name="chimes.wav"/>
          </p:stSnd>
        </p:sndAc>
      </p:transition>
    </mc:Choice>
    <mc:Fallback xmlns="">
      <p:transition spd="slow">
        <p:fade/>
        <p:sndAc>
          <p:stSnd>
            <p:snd r:embed="rId5"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circle(in)">
                                      <p:cBhvr>
                                        <p:cTn id="12" dur="2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circle(in)">
                                      <p:cBhvr>
                                        <p:cTn id="17" dur="20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wipe(down)">
                                      <p:cBhvr>
                                        <p:cTn id="22" dur="580">
                                          <p:stCondLst>
                                            <p:cond delay="0"/>
                                          </p:stCondLst>
                                        </p:cTn>
                                        <p:tgtEl>
                                          <p:spTgt spid="4">
                                            <p:txEl>
                                              <p:pRg st="2" end="2"/>
                                            </p:txEl>
                                          </p:spTgt>
                                        </p:tgtEl>
                                      </p:cBhvr>
                                    </p:animEffect>
                                    <p:anim calcmode="lin" valueType="num">
                                      <p:cBhvr>
                                        <p:cTn id="23" dur="1822" tmFilter="0,0; 0.14,0.36; 0.43,0.73; 0.71,0.91; 1.0,1.0">
                                          <p:stCondLst>
                                            <p:cond delay="0"/>
                                          </p:stCondLst>
                                        </p:cTn>
                                        <p:tgtEl>
                                          <p:spTgt spid="4">
                                            <p:txEl>
                                              <p:pRg st="2" end="2"/>
                                            </p:txEl>
                                          </p:spTgt>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4">
                                            <p:txEl>
                                              <p:pRg st="2" end="2"/>
                                            </p:txEl>
                                          </p:spTgt>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4">
                                            <p:txEl>
                                              <p:pRg st="2" end="2"/>
                                            </p:txEl>
                                          </p:spTgt>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4">
                                            <p:txEl>
                                              <p:pRg st="2" end="2"/>
                                            </p:txEl>
                                          </p:spTgt>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4">
                                            <p:txEl>
                                              <p:pRg st="2" end="2"/>
                                            </p:txEl>
                                          </p:spTgt>
                                        </p:tgtEl>
                                        <p:attrNameLst>
                                          <p:attrName>ppt_y</p:attrName>
                                        </p:attrNameLst>
                                      </p:cBhvr>
                                      <p:tavLst>
                                        <p:tav tm="0" fmla="#ppt_y-sin(pi*$)/81">
                                          <p:val>
                                            <p:fltVal val="0"/>
                                          </p:val>
                                        </p:tav>
                                        <p:tav tm="100000">
                                          <p:val>
                                            <p:fltVal val="1"/>
                                          </p:val>
                                        </p:tav>
                                      </p:tavLst>
                                    </p:anim>
                                    <p:animScale>
                                      <p:cBhvr>
                                        <p:cTn id="28" dur="26">
                                          <p:stCondLst>
                                            <p:cond delay="650"/>
                                          </p:stCondLst>
                                        </p:cTn>
                                        <p:tgtEl>
                                          <p:spTgt spid="4">
                                            <p:txEl>
                                              <p:pRg st="2" end="2"/>
                                            </p:txEl>
                                          </p:spTgt>
                                        </p:tgtEl>
                                      </p:cBhvr>
                                      <p:to x="100000" y="60000"/>
                                    </p:animScale>
                                    <p:animScale>
                                      <p:cBhvr>
                                        <p:cTn id="29" dur="166" decel="50000">
                                          <p:stCondLst>
                                            <p:cond delay="676"/>
                                          </p:stCondLst>
                                        </p:cTn>
                                        <p:tgtEl>
                                          <p:spTgt spid="4">
                                            <p:txEl>
                                              <p:pRg st="2" end="2"/>
                                            </p:txEl>
                                          </p:spTgt>
                                        </p:tgtEl>
                                      </p:cBhvr>
                                      <p:to x="100000" y="100000"/>
                                    </p:animScale>
                                    <p:animScale>
                                      <p:cBhvr>
                                        <p:cTn id="30" dur="26">
                                          <p:stCondLst>
                                            <p:cond delay="1312"/>
                                          </p:stCondLst>
                                        </p:cTn>
                                        <p:tgtEl>
                                          <p:spTgt spid="4">
                                            <p:txEl>
                                              <p:pRg st="2" end="2"/>
                                            </p:txEl>
                                          </p:spTgt>
                                        </p:tgtEl>
                                      </p:cBhvr>
                                      <p:to x="100000" y="80000"/>
                                    </p:animScale>
                                    <p:animScale>
                                      <p:cBhvr>
                                        <p:cTn id="31" dur="166" decel="50000">
                                          <p:stCondLst>
                                            <p:cond delay="1338"/>
                                          </p:stCondLst>
                                        </p:cTn>
                                        <p:tgtEl>
                                          <p:spTgt spid="4">
                                            <p:txEl>
                                              <p:pRg st="2" end="2"/>
                                            </p:txEl>
                                          </p:spTgt>
                                        </p:tgtEl>
                                      </p:cBhvr>
                                      <p:to x="100000" y="100000"/>
                                    </p:animScale>
                                    <p:animScale>
                                      <p:cBhvr>
                                        <p:cTn id="32" dur="26">
                                          <p:stCondLst>
                                            <p:cond delay="1642"/>
                                          </p:stCondLst>
                                        </p:cTn>
                                        <p:tgtEl>
                                          <p:spTgt spid="4">
                                            <p:txEl>
                                              <p:pRg st="2" end="2"/>
                                            </p:txEl>
                                          </p:spTgt>
                                        </p:tgtEl>
                                      </p:cBhvr>
                                      <p:to x="100000" y="90000"/>
                                    </p:animScale>
                                    <p:animScale>
                                      <p:cBhvr>
                                        <p:cTn id="33" dur="166" decel="50000">
                                          <p:stCondLst>
                                            <p:cond delay="1668"/>
                                          </p:stCondLst>
                                        </p:cTn>
                                        <p:tgtEl>
                                          <p:spTgt spid="4">
                                            <p:txEl>
                                              <p:pRg st="2" end="2"/>
                                            </p:txEl>
                                          </p:spTgt>
                                        </p:tgtEl>
                                      </p:cBhvr>
                                      <p:to x="100000" y="100000"/>
                                    </p:animScale>
                                    <p:animScale>
                                      <p:cBhvr>
                                        <p:cTn id="34" dur="26">
                                          <p:stCondLst>
                                            <p:cond delay="1808"/>
                                          </p:stCondLst>
                                        </p:cTn>
                                        <p:tgtEl>
                                          <p:spTgt spid="4">
                                            <p:txEl>
                                              <p:pRg st="2" end="2"/>
                                            </p:txEl>
                                          </p:spTgt>
                                        </p:tgtEl>
                                      </p:cBhvr>
                                      <p:to x="100000" y="95000"/>
                                    </p:animScale>
                                    <p:animScale>
                                      <p:cBhvr>
                                        <p:cTn id="35" dur="166" decel="50000">
                                          <p:stCondLst>
                                            <p:cond delay="1834"/>
                                          </p:stCondLst>
                                        </p:cTn>
                                        <p:tgtEl>
                                          <p:spTgt spid="4">
                                            <p:txEl>
                                              <p:pRg st="2" end="2"/>
                                            </p:txEl>
                                          </p:spTgt>
                                        </p:tgtEl>
                                      </p:cBhvr>
                                      <p:to x="100000" y="100000"/>
                                    </p:animScale>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4">
                                            <p:txEl>
                                              <p:pRg st="4" end="4"/>
                                            </p:txEl>
                                          </p:spTgt>
                                        </p:tgtEl>
                                        <p:attrNameLst>
                                          <p:attrName>style.visibility</p:attrName>
                                        </p:attrNameLst>
                                      </p:cBhvr>
                                      <p:to>
                                        <p:strVal val="visible"/>
                                      </p:to>
                                    </p:set>
                                    <p:animEffect transition="in" filter="fade">
                                      <p:cBhvr>
                                        <p:cTn id="40" dur="1000"/>
                                        <p:tgtEl>
                                          <p:spTgt spid="4">
                                            <p:txEl>
                                              <p:pRg st="4" end="4"/>
                                            </p:txEl>
                                          </p:spTgt>
                                        </p:tgtEl>
                                      </p:cBhvr>
                                    </p:animEffect>
                                    <p:anim calcmode="lin" valueType="num">
                                      <p:cBhvr>
                                        <p:cTn id="41"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4">
                                            <p:txEl>
                                              <p:pRg st="5" end="5"/>
                                            </p:txEl>
                                          </p:spTgt>
                                        </p:tgtEl>
                                        <p:attrNameLst>
                                          <p:attrName>style.visibility</p:attrName>
                                        </p:attrNameLst>
                                      </p:cBhvr>
                                      <p:to>
                                        <p:strVal val="visible"/>
                                      </p:to>
                                    </p:set>
                                    <p:animEffect transition="in" filter="fade">
                                      <p:cBhvr>
                                        <p:cTn id="47" dur="1000"/>
                                        <p:tgtEl>
                                          <p:spTgt spid="4">
                                            <p:txEl>
                                              <p:pRg st="5" end="5"/>
                                            </p:txEl>
                                          </p:spTgt>
                                        </p:tgtEl>
                                      </p:cBhvr>
                                    </p:animEffect>
                                    <p:anim calcmode="lin" valueType="num">
                                      <p:cBhvr>
                                        <p:cTn id="48"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6" presetClass="entr" presetSubtype="0" fill="hold" nodeType="clickEffect">
                                  <p:stCondLst>
                                    <p:cond delay="0"/>
                                  </p:stCondLst>
                                  <p:childTnLst>
                                    <p:set>
                                      <p:cBhvr>
                                        <p:cTn id="53" dur="1" fill="hold">
                                          <p:stCondLst>
                                            <p:cond delay="0"/>
                                          </p:stCondLst>
                                        </p:cTn>
                                        <p:tgtEl>
                                          <p:spTgt spid="3">
                                            <p:txEl>
                                              <p:pRg st="0" end="0"/>
                                            </p:txEl>
                                          </p:spTgt>
                                        </p:tgtEl>
                                        <p:attrNameLst>
                                          <p:attrName>style.visibility</p:attrName>
                                        </p:attrNameLst>
                                      </p:cBhvr>
                                      <p:to>
                                        <p:strVal val="visible"/>
                                      </p:to>
                                    </p:set>
                                    <p:animEffect transition="in" filter="wipe(down)">
                                      <p:cBhvr>
                                        <p:cTn id="54" dur="580">
                                          <p:stCondLst>
                                            <p:cond delay="0"/>
                                          </p:stCondLst>
                                        </p:cTn>
                                        <p:tgtEl>
                                          <p:spTgt spid="3">
                                            <p:txEl>
                                              <p:pRg st="0" end="0"/>
                                            </p:txEl>
                                          </p:spTgt>
                                        </p:tgtEl>
                                      </p:cBhvr>
                                    </p:animEffect>
                                    <p:anim calcmode="lin" valueType="num">
                                      <p:cBhvr>
                                        <p:cTn id="55"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56"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57"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58"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59"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60" dur="26">
                                          <p:stCondLst>
                                            <p:cond delay="650"/>
                                          </p:stCondLst>
                                        </p:cTn>
                                        <p:tgtEl>
                                          <p:spTgt spid="3">
                                            <p:txEl>
                                              <p:pRg st="0" end="0"/>
                                            </p:txEl>
                                          </p:spTgt>
                                        </p:tgtEl>
                                      </p:cBhvr>
                                      <p:to x="100000" y="60000"/>
                                    </p:animScale>
                                    <p:animScale>
                                      <p:cBhvr>
                                        <p:cTn id="61" dur="166" decel="50000">
                                          <p:stCondLst>
                                            <p:cond delay="676"/>
                                          </p:stCondLst>
                                        </p:cTn>
                                        <p:tgtEl>
                                          <p:spTgt spid="3">
                                            <p:txEl>
                                              <p:pRg st="0" end="0"/>
                                            </p:txEl>
                                          </p:spTgt>
                                        </p:tgtEl>
                                      </p:cBhvr>
                                      <p:to x="100000" y="100000"/>
                                    </p:animScale>
                                    <p:animScale>
                                      <p:cBhvr>
                                        <p:cTn id="62" dur="26">
                                          <p:stCondLst>
                                            <p:cond delay="1312"/>
                                          </p:stCondLst>
                                        </p:cTn>
                                        <p:tgtEl>
                                          <p:spTgt spid="3">
                                            <p:txEl>
                                              <p:pRg st="0" end="0"/>
                                            </p:txEl>
                                          </p:spTgt>
                                        </p:tgtEl>
                                      </p:cBhvr>
                                      <p:to x="100000" y="80000"/>
                                    </p:animScale>
                                    <p:animScale>
                                      <p:cBhvr>
                                        <p:cTn id="63" dur="166" decel="50000">
                                          <p:stCondLst>
                                            <p:cond delay="1338"/>
                                          </p:stCondLst>
                                        </p:cTn>
                                        <p:tgtEl>
                                          <p:spTgt spid="3">
                                            <p:txEl>
                                              <p:pRg st="0" end="0"/>
                                            </p:txEl>
                                          </p:spTgt>
                                        </p:tgtEl>
                                      </p:cBhvr>
                                      <p:to x="100000" y="100000"/>
                                    </p:animScale>
                                    <p:animScale>
                                      <p:cBhvr>
                                        <p:cTn id="64" dur="26">
                                          <p:stCondLst>
                                            <p:cond delay="1642"/>
                                          </p:stCondLst>
                                        </p:cTn>
                                        <p:tgtEl>
                                          <p:spTgt spid="3">
                                            <p:txEl>
                                              <p:pRg st="0" end="0"/>
                                            </p:txEl>
                                          </p:spTgt>
                                        </p:tgtEl>
                                      </p:cBhvr>
                                      <p:to x="100000" y="90000"/>
                                    </p:animScale>
                                    <p:animScale>
                                      <p:cBhvr>
                                        <p:cTn id="65" dur="166" decel="50000">
                                          <p:stCondLst>
                                            <p:cond delay="1668"/>
                                          </p:stCondLst>
                                        </p:cTn>
                                        <p:tgtEl>
                                          <p:spTgt spid="3">
                                            <p:txEl>
                                              <p:pRg st="0" end="0"/>
                                            </p:txEl>
                                          </p:spTgt>
                                        </p:tgtEl>
                                      </p:cBhvr>
                                      <p:to x="100000" y="100000"/>
                                    </p:animScale>
                                    <p:animScale>
                                      <p:cBhvr>
                                        <p:cTn id="66" dur="26">
                                          <p:stCondLst>
                                            <p:cond delay="1808"/>
                                          </p:stCondLst>
                                        </p:cTn>
                                        <p:tgtEl>
                                          <p:spTgt spid="3">
                                            <p:txEl>
                                              <p:pRg st="0" end="0"/>
                                            </p:txEl>
                                          </p:spTgt>
                                        </p:tgtEl>
                                      </p:cBhvr>
                                      <p:to x="100000" y="95000"/>
                                    </p:animScale>
                                    <p:animScale>
                                      <p:cBhvr>
                                        <p:cTn id="67" dur="166" decel="50000">
                                          <p:stCondLst>
                                            <p:cond delay="1834"/>
                                          </p:stCondLst>
                                        </p:cTn>
                                        <p:tgtEl>
                                          <p:spTgt spid="3">
                                            <p:txEl>
                                              <p:pRg st="0" end="0"/>
                                            </p:txEl>
                                          </p:spTgt>
                                        </p:tgtEl>
                                      </p:cBhvr>
                                      <p:to x="100000" y="100000"/>
                                    </p:animScale>
                                  </p:childTnLst>
                                </p:cTn>
                              </p:par>
                            </p:childTnLst>
                          </p:cTn>
                        </p:par>
                      </p:childTnLst>
                    </p:cTn>
                  </p:par>
                  <p:par>
                    <p:cTn id="68" fill="hold">
                      <p:stCondLst>
                        <p:cond delay="indefinite"/>
                      </p:stCondLst>
                      <p:childTnLst>
                        <p:par>
                          <p:cTn id="69" fill="hold">
                            <p:stCondLst>
                              <p:cond delay="0"/>
                            </p:stCondLst>
                            <p:childTnLst>
                              <p:par>
                                <p:cTn id="70" presetID="26" presetClass="entr" presetSubtype="0" fill="hold" nodeType="clickEffect">
                                  <p:stCondLst>
                                    <p:cond delay="0"/>
                                  </p:stCondLst>
                                  <p:childTnLst>
                                    <p:set>
                                      <p:cBhvr>
                                        <p:cTn id="71" dur="1" fill="hold">
                                          <p:stCondLst>
                                            <p:cond delay="0"/>
                                          </p:stCondLst>
                                        </p:cTn>
                                        <p:tgtEl>
                                          <p:spTgt spid="3">
                                            <p:txEl>
                                              <p:pRg st="1" end="1"/>
                                            </p:txEl>
                                          </p:spTgt>
                                        </p:tgtEl>
                                        <p:attrNameLst>
                                          <p:attrName>style.visibility</p:attrName>
                                        </p:attrNameLst>
                                      </p:cBhvr>
                                      <p:to>
                                        <p:strVal val="visible"/>
                                      </p:to>
                                    </p:set>
                                    <p:animEffect transition="in" filter="wipe(down)">
                                      <p:cBhvr>
                                        <p:cTn id="72" dur="580">
                                          <p:stCondLst>
                                            <p:cond delay="0"/>
                                          </p:stCondLst>
                                        </p:cTn>
                                        <p:tgtEl>
                                          <p:spTgt spid="3">
                                            <p:txEl>
                                              <p:pRg st="1" end="1"/>
                                            </p:txEl>
                                          </p:spTgt>
                                        </p:tgtEl>
                                      </p:cBhvr>
                                    </p:animEffect>
                                    <p:anim calcmode="lin" valueType="num">
                                      <p:cBhvr>
                                        <p:cTn id="73"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74"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75"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76"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77"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78" dur="26">
                                          <p:stCondLst>
                                            <p:cond delay="650"/>
                                          </p:stCondLst>
                                        </p:cTn>
                                        <p:tgtEl>
                                          <p:spTgt spid="3">
                                            <p:txEl>
                                              <p:pRg st="1" end="1"/>
                                            </p:txEl>
                                          </p:spTgt>
                                        </p:tgtEl>
                                      </p:cBhvr>
                                      <p:to x="100000" y="60000"/>
                                    </p:animScale>
                                    <p:animScale>
                                      <p:cBhvr>
                                        <p:cTn id="79" dur="166" decel="50000">
                                          <p:stCondLst>
                                            <p:cond delay="676"/>
                                          </p:stCondLst>
                                        </p:cTn>
                                        <p:tgtEl>
                                          <p:spTgt spid="3">
                                            <p:txEl>
                                              <p:pRg st="1" end="1"/>
                                            </p:txEl>
                                          </p:spTgt>
                                        </p:tgtEl>
                                      </p:cBhvr>
                                      <p:to x="100000" y="100000"/>
                                    </p:animScale>
                                    <p:animScale>
                                      <p:cBhvr>
                                        <p:cTn id="80" dur="26">
                                          <p:stCondLst>
                                            <p:cond delay="1312"/>
                                          </p:stCondLst>
                                        </p:cTn>
                                        <p:tgtEl>
                                          <p:spTgt spid="3">
                                            <p:txEl>
                                              <p:pRg st="1" end="1"/>
                                            </p:txEl>
                                          </p:spTgt>
                                        </p:tgtEl>
                                      </p:cBhvr>
                                      <p:to x="100000" y="80000"/>
                                    </p:animScale>
                                    <p:animScale>
                                      <p:cBhvr>
                                        <p:cTn id="81" dur="166" decel="50000">
                                          <p:stCondLst>
                                            <p:cond delay="1338"/>
                                          </p:stCondLst>
                                        </p:cTn>
                                        <p:tgtEl>
                                          <p:spTgt spid="3">
                                            <p:txEl>
                                              <p:pRg st="1" end="1"/>
                                            </p:txEl>
                                          </p:spTgt>
                                        </p:tgtEl>
                                      </p:cBhvr>
                                      <p:to x="100000" y="100000"/>
                                    </p:animScale>
                                    <p:animScale>
                                      <p:cBhvr>
                                        <p:cTn id="82" dur="26">
                                          <p:stCondLst>
                                            <p:cond delay="1642"/>
                                          </p:stCondLst>
                                        </p:cTn>
                                        <p:tgtEl>
                                          <p:spTgt spid="3">
                                            <p:txEl>
                                              <p:pRg st="1" end="1"/>
                                            </p:txEl>
                                          </p:spTgt>
                                        </p:tgtEl>
                                      </p:cBhvr>
                                      <p:to x="100000" y="90000"/>
                                    </p:animScale>
                                    <p:animScale>
                                      <p:cBhvr>
                                        <p:cTn id="83" dur="166" decel="50000">
                                          <p:stCondLst>
                                            <p:cond delay="1668"/>
                                          </p:stCondLst>
                                        </p:cTn>
                                        <p:tgtEl>
                                          <p:spTgt spid="3">
                                            <p:txEl>
                                              <p:pRg st="1" end="1"/>
                                            </p:txEl>
                                          </p:spTgt>
                                        </p:tgtEl>
                                      </p:cBhvr>
                                      <p:to x="100000" y="100000"/>
                                    </p:animScale>
                                    <p:animScale>
                                      <p:cBhvr>
                                        <p:cTn id="84" dur="26">
                                          <p:stCondLst>
                                            <p:cond delay="1808"/>
                                          </p:stCondLst>
                                        </p:cTn>
                                        <p:tgtEl>
                                          <p:spTgt spid="3">
                                            <p:txEl>
                                              <p:pRg st="1" end="1"/>
                                            </p:txEl>
                                          </p:spTgt>
                                        </p:tgtEl>
                                      </p:cBhvr>
                                      <p:to x="100000" y="95000"/>
                                    </p:animScale>
                                    <p:animScale>
                                      <p:cBhvr>
                                        <p:cTn id="85" dur="166" decel="50000">
                                          <p:stCondLst>
                                            <p:cond delay="1834"/>
                                          </p:stCondLst>
                                        </p:cTn>
                                        <p:tgtEl>
                                          <p:spTgt spid="3">
                                            <p:txEl>
                                              <p:pRg st="1" end="1"/>
                                            </p:txEl>
                                          </p:spTgt>
                                        </p:tgtEl>
                                      </p:cBhvr>
                                      <p:to x="100000" y="100000"/>
                                    </p:animScale>
                                  </p:childTnLst>
                                </p:cTn>
                              </p:par>
                            </p:childTnLst>
                          </p:cTn>
                        </p:par>
                      </p:childTnLst>
                    </p:cTn>
                  </p:par>
                  <p:par>
                    <p:cTn id="86" fill="hold">
                      <p:stCondLst>
                        <p:cond delay="indefinite"/>
                      </p:stCondLst>
                      <p:childTnLst>
                        <p:par>
                          <p:cTn id="87" fill="hold">
                            <p:stCondLst>
                              <p:cond delay="0"/>
                            </p:stCondLst>
                            <p:childTnLst>
                              <p:par>
                                <p:cTn id="88" presetID="21" presetClass="entr" presetSubtype="1" fill="hold" nodeType="clickEffect">
                                  <p:stCondLst>
                                    <p:cond delay="0"/>
                                  </p:stCondLst>
                                  <p:childTnLst>
                                    <p:set>
                                      <p:cBhvr>
                                        <p:cTn id="89" dur="1" fill="hold">
                                          <p:stCondLst>
                                            <p:cond delay="0"/>
                                          </p:stCondLst>
                                        </p:cTn>
                                        <p:tgtEl>
                                          <p:spTgt spid="3">
                                            <p:txEl>
                                              <p:pRg st="2" end="2"/>
                                            </p:txEl>
                                          </p:spTgt>
                                        </p:tgtEl>
                                        <p:attrNameLst>
                                          <p:attrName>style.visibility</p:attrName>
                                        </p:attrNameLst>
                                      </p:cBhvr>
                                      <p:to>
                                        <p:strVal val="visible"/>
                                      </p:to>
                                    </p:set>
                                    <p:animEffect transition="in" filter="wheel(1)">
                                      <p:cBhvr>
                                        <p:cTn id="90" dur="2000"/>
                                        <p:tgtEl>
                                          <p:spTgt spid="3">
                                            <p:txEl>
                                              <p:pRg st="2" end="2"/>
                                            </p:txEl>
                                          </p:spTgt>
                                        </p:tgtEl>
                                      </p:cBhvr>
                                    </p:animEffect>
                                  </p:childTnLst>
                                </p:cTn>
                              </p:par>
                            </p:childTnLst>
                          </p:cTn>
                        </p:par>
                      </p:childTnLst>
                    </p:cTn>
                  </p:par>
                  <p:par>
                    <p:cTn id="91" fill="hold">
                      <p:stCondLst>
                        <p:cond delay="indefinite"/>
                      </p:stCondLst>
                      <p:childTnLst>
                        <p:par>
                          <p:cTn id="92" fill="hold">
                            <p:stCondLst>
                              <p:cond delay="0"/>
                            </p:stCondLst>
                            <p:childTnLst>
                              <p:par>
                                <p:cTn id="93" presetID="42" presetClass="entr" presetSubtype="0" fill="hold" nodeType="clickEffect">
                                  <p:stCondLst>
                                    <p:cond delay="0"/>
                                  </p:stCondLst>
                                  <p:childTnLst>
                                    <p:set>
                                      <p:cBhvr>
                                        <p:cTn id="94" dur="1" fill="hold">
                                          <p:stCondLst>
                                            <p:cond delay="0"/>
                                          </p:stCondLst>
                                        </p:cTn>
                                        <p:tgtEl>
                                          <p:spTgt spid="3">
                                            <p:txEl>
                                              <p:pRg st="3" end="3"/>
                                            </p:txEl>
                                          </p:spTgt>
                                        </p:tgtEl>
                                        <p:attrNameLst>
                                          <p:attrName>style.visibility</p:attrName>
                                        </p:attrNameLst>
                                      </p:cBhvr>
                                      <p:to>
                                        <p:strVal val="visible"/>
                                      </p:to>
                                    </p:set>
                                    <p:animEffect transition="in" filter="fade">
                                      <p:cBhvr>
                                        <p:cTn id="95" dur="1000"/>
                                        <p:tgtEl>
                                          <p:spTgt spid="3">
                                            <p:txEl>
                                              <p:pRg st="3" end="3"/>
                                            </p:txEl>
                                          </p:spTgt>
                                        </p:tgtEl>
                                      </p:cBhvr>
                                    </p:animEffect>
                                    <p:anim calcmode="lin" valueType="num">
                                      <p:cBhvr>
                                        <p:cTn id="9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89212" y="205010"/>
            <a:ext cx="8911687" cy="880840"/>
          </a:xfrm>
        </p:spPr>
        <p:txBody>
          <a:bodyPr>
            <a:normAutofit/>
          </a:bodyPr>
          <a:lstStyle/>
          <a:p>
            <a:pPr algn="ctr" rtl="1"/>
            <a:r>
              <a:rPr lang="ar-DZ" sz="2800" b="1" dirty="0">
                <a:solidFill>
                  <a:srgbClr val="1F497D"/>
                </a:solidFill>
                <a:latin typeface="Arial,Bold"/>
              </a:rPr>
              <a:t>معدل وفيات الرضع والأطفال </a:t>
            </a:r>
            <a:r>
              <a:rPr lang="ar-DZ" sz="2800" b="1" dirty="0">
                <a:solidFill>
                  <a:srgbClr val="FF0000"/>
                </a:solidFill>
                <a:latin typeface="Arial,Bold"/>
              </a:rPr>
              <a:t>معا</a:t>
            </a:r>
            <a:endParaRPr lang="fr-FR" sz="2800" dirty="0"/>
          </a:p>
        </p:txBody>
      </p:sp>
      <mc:AlternateContent xmlns:mc="http://schemas.openxmlformats.org/markup-compatibility/2006" xmlns:a14="http://schemas.microsoft.com/office/drawing/2010/main">
        <mc:Choice Requires="a14">
          <p:sp>
            <p:nvSpPr>
              <p:cNvPr id="3" name="Espace réservé du contenu 2"/>
              <p:cNvSpPr>
                <a:spLocks noGrp="1"/>
              </p:cNvSpPr>
              <p:nvPr>
                <p:ph sz="half" idx="1"/>
              </p:nvPr>
            </p:nvSpPr>
            <p:spPr>
              <a:xfrm>
                <a:off x="1524000" y="1085850"/>
                <a:ext cx="4495800" cy="4825372"/>
              </a:xfrm>
            </p:spPr>
            <p:txBody>
              <a:bodyPr>
                <a:normAutofit lnSpcReduction="10000"/>
              </a:bodyPr>
              <a:lstStyle/>
              <a:p>
                <a:pPr algn="r" rtl="1"/>
                <a:r>
                  <a:rPr lang="ar-DZ" sz="3200" dirty="0" smtClean="0"/>
                  <a:t>مثال: الجزائر سنة 1990</a:t>
                </a:r>
              </a:p>
              <a:p>
                <a:pPr lvl="0" algn="r" rtl="1">
                  <a:buClr>
                    <a:srgbClr val="A53010"/>
                  </a:buClr>
                </a:pPr>
                <a14:m>
                  <m:oMath xmlns:m="http://schemas.openxmlformats.org/officeDocument/2006/math">
                    <m:r>
                      <a:rPr lang="fr-FR" sz="3200" i="1">
                        <a:solidFill>
                          <a:prstClr val="black">
                            <a:lumMod val="75000"/>
                            <a:lumOff val="25000"/>
                          </a:prstClr>
                        </a:solidFill>
                        <a:latin typeface="Cambria Math" panose="02040503050406030204" pitchFamily="18" charset="0"/>
                      </a:rPr>
                      <m:t>𝑇𝑀</m:t>
                    </m:r>
                    <m:r>
                      <a:rPr lang="fr-FR" sz="3200" b="0" i="1" smtClean="0">
                        <a:solidFill>
                          <a:prstClr val="black">
                            <a:lumMod val="75000"/>
                            <a:lumOff val="25000"/>
                          </a:prstClr>
                        </a:solidFill>
                        <a:latin typeface="Cambria Math" panose="02040503050406030204" pitchFamily="18" charset="0"/>
                      </a:rPr>
                      <m:t>𝐼</m:t>
                    </m:r>
                    <m:r>
                      <a:rPr lang="fr-FR" sz="3200" i="1">
                        <a:solidFill>
                          <a:prstClr val="black">
                            <a:lumMod val="75000"/>
                            <a:lumOff val="25000"/>
                          </a:prstClr>
                        </a:solidFill>
                        <a:latin typeface="Cambria Math" panose="02040503050406030204" pitchFamily="18" charset="0"/>
                      </a:rPr>
                      <m:t>𝐽</m:t>
                    </m:r>
                    <m:r>
                      <a:rPr lang="fr-FR" sz="3200" i="1">
                        <a:solidFill>
                          <a:prstClr val="black">
                            <a:lumMod val="75000"/>
                            <a:lumOff val="25000"/>
                          </a:prstClr>
                        </a:solidFill>
                        <a:latin typeface="Cambria Math" panose="02040503050406030204" pitchFamily="18" charset="0"/>
                      </a:rPr>
                      <m:t>=</m:t>
                    </m:r>
                    <m:f>
                      <m:fPr>
                        <m:ctrlPr>
                          <a:rPr lang="fr-FR" sz="3200" i="1">
                            <a:solidFill>
                              <a:prstClr val="black">
                                <a:lumMod val="75000"/>
                                <a:lumOff val="25000"/>
                              </a:prstClr>
                            </a:solidFill>
                            <a:latin typeface="Cambria Math" panose="02040503050406030204" pitchFamily="18" charset="0"/>
                          </a:rPr>
                        </m:ctrlPr>
                      </m:fPr>
                      <m:num>
                        <m:sSub>
                          <m:sSubPr>
                            <m:ctrlPr>
                              <a:rPr lang="fr-FR" sz="3200" i="1">
                                <a:solidFill>
                                  <a:prstClr val="black">
                                    <a:lumMod val="75000"/>
                                    <a:lumOff val="25000"/>
                                  </a:prstClr>
                                </a:solidFill>
                                <a:latin typeface="Cambria Math" panose="02040503050406030204" pitchFamily="18" charset="0"/>
                              </a:rPr>
                            </m:ctrlPr>
                          </m:sSubPr>
                          <m:e>
                            <m:r>
                              <a:rPr lang="fr-FR" sz="3200" i="1">
                                <a:solidFill>
                                  <a:prstClr val="black">
                                    <a:lumMod val="75000"/>
                                    <a:lumOff val="25000"/>
                                  </a:prstClr>
                                </a:solidFill>
                                <a:latin typeface="Cambria Math" panose="02040503050406030204" pitchFamily="18" charset="0"/>
                              </a:rPr>
                              <m:t>𝐷</m:t>
                            </m:r>
                          </m:e>
                          <m:sub>
                            <m:r>
                              <a:rPr lang="ar-DZ" sz="3200" i="1">
                                <a:solidFill>
                                  <a:prstClr val="black">
                                    <a:lumMod val="75000"/>
                                    <a:lumOff val="25000"/>
                                  </a:prstClr>
                                </a:solidFill>
                                <a:latin typeface="Cambria Math" panose="02040503050406030204" pitchFamily="18" charset="0"/>
                              </a:rPr>
                              <m:t>0</m:t>
                            </m:r>
                            <m:r>
                              <a:rPr lang="fr-FR" sz="3200" i="1">
                                <a:solidFill>
                                  <a:prstClr val="black">
                                    <a:lumMod val="75000"/>
                                    <a:lumOff val="25000"/>
                                  </a:prstClr>
                                </a:solidFill>
                                <a:latin typeface="Cambria Math" panose="02040503050406030204" pitchFamily="18" charset="0"/>
                              </a:rPr>
                              <m:t>−</m:t>
                            </m:r>
                            <m:r>
                              <a:rPr lang="fr-FR" sz="3200" i="1">
                                <a:solidFill>
                                  <a:prstClr val="black">
                                    <a:lumMod val="75000"/>
                                    <a:lumOff val="25000"/>
                                  </a:prstClr>
                                </a:solidFill>
                                <a:latin typeface="Cambria Math" panose="02040503050406030204" pitchFamily="18" charset="0"/>
                              </a:rPr>
                              <m:t>5</m:t>
                            </m:r>
                          </m:sub>
                        </m:sSub>
                      </m:num>
                      <m:den>
                        <m:sSub>
                          <m:sSubPr>
                            <m:ctrlPr>
                              <a:rPr lang="fr-FR" sz="3200" i="1">
                                <a:solidFill>
                                  <a:prstClr val="black">
                                    <a:lumMod val="75000"/>
                                    <a:lumOff val="25000"/>
                                  </a:prstClr>
                                </a:solidFill>
                                <a:latin typeface="Cambria Math" panose="02040503050406030204" pitchFamily="18" charset="0"/>
                              </a:rPr>
                            </m:ctrlPr>
                          </m:sSubPr>
                          <m:e>
                            <m:r>
                              <a:rPr lang="fr-FR" sz="3200" i="1">
                                <a:solidFill>
                                  <a:prstClr val="black">
                                    <a:lumMod val="75000"/>
                                    <a:lumOff val="25000"/>
                                  </a:prstClr>
                                </a:solidFill>
                                <a:latin typeface="Cambria Math" panose="02040503050406030204" pitchFamily="18" charset="0"/>
                              </a:rPr>
                              <m:t>𝑁</m:t>
                            </m:r>
                          </m:e>
                          <m:sub>
                            <m:r>
                              <a:rPr lang="fr-FR" sz="3200" i="1">
                                <a:solidFill>
                                  <a:prstClr val="black">
                                    <a:lumMod val="75000"/>
                                    <a:lumOff val="25000"/>
                                  </a:prstClr>
                                </a:solidFill>
                                <a:latin typeface="Cambria Math" panose="02040503050406030204" pitchFamily="18" charset="0"/>
                              </a:rPr>
                              <m:t>𝑣</m:t>
                            </m:r>
                          </m:sub>
                        </m:sSub>
                      </m:den>
                    </m:f>
                    <m:r>
                      <a:rPr lang="fr-FR" sz="3200" i="1">
                        <a:solidFill>
                          <a:prstClr val="black">
                            <a:lumMod val="75000"/>
                            <a:lumOff val="25000"/>
                          </a:prstClr>
                        </a:solidFill>
                        <a:latin typeface="Cambria Math" panose="02040503050406030204" pitchFamily="18" charset="0"/>
                      </a:rPr>
                      <m:t>∗</m:t>
                    </m:r>
                    <m:r>
                      <a:rPr lang="fr-FR" sz="3200" i="1">
                        <a:solidFill>
                          <a:prstClr val="black">
                            <a:lumMod val="75000"/>
                            <a:lumOff val="25000"/>
                          </a:prstClr>
                        </a:solidFill>
                        <a:latin typeface="Cambria Math" panose="02040503050406030204" pitchFamily="18" charset="0"/>
                      </a:rPr>
                      <m:t>1000</m:t>
                    </m:r>
                  </m:oMath>
                </a14:m>
                <a:endParaRPr lang="ar-DZ" sz="3200" dirty="0">
                  <a:solidFill>
                    <a:prstClr val="black">
                      <a:lumMod val="75000"/>
                      <a:lumOff val="25000"/>
                    </a:prstClr>
                  </a:solidFill>
                </a:endParaRPr>
              </a:p>
              <a:p>
                <a:pPr lvl="0" algn="r" rtl="1">
                  <a:buClr>
                    <a:srgbClr val="A53010"/>
                  </a:buClr>
                </a:pPr>
                <a14:m>
                  <m:oMath xmlns:m="http://schemas.openxmlformats.org/officeDocument/2006/math">
                    <m:r>
                      <a:rPr lang="fr-FR" sz="3200" i="1">
                        <a:solidFill>
                          <a:prstClr val="black">
                            <a:lumMod val="75000"/>
                            <a:lumOff val="25000"/>
                          </a:prstClr>
                        </a:solidFill>
                        <a:latin typeface="Cambria Math" panose="02040503050406030204" pitchFamily="18" charset="0"/>
                      </a:rPr>
                      <m:t>𝑇𝑀</m:t>
                    </m:r>
                    <m:r>
                      <a:rPr lang="fr-FR" sz="3200" b="0" i="1" smtClean="0">
                        <a:solidFill>
                          <a:prstClr val="black">
                            <a:lumMod val="75000"/>
                            <a:lumOff val="25000"/>
                          </a:prstClr>
                        </a:solidFill>
                        <a:latin typeface="Cambria Math" panose="02040503050406030204" pitchFamily="18" charset="0"/>
                      </a:rPr>
                      <m:t>𝐼</m:t>
                    </m:r>
                    <m:r>
                      <a:rPr lang="fr-FR" sz="3200" i="1">
                        <a:solidFill>
                          <a:prstClr val="black">
                            <a:lumMod val="75000"/>
                            <a:lumOff val="25000"/>
                          </a:prstClr>
                        </a:solidFill>
                        <a:latin typeface="Cambria Math" panose="02040503050406030204" pitchFamily="18" charset="0"/>
                      </a:rPr>
                      <m:t>𝐽</m:t>
                    </m:r>
                    <m:r>
                      <a:rPr lang="fr-FR" sz="3200" i="1">
                        <a:solidFill>
                          <a:prstClr val="black">
                            <a:lumMod val="75000"/>
                            <a:lumOff val="25000"/>
                          </a:prstClr>
                        </a:solidFill>
                        <a:latin typeface="Cambria Math" panose="02040503050406030204" pitchFamily="18" charset="0"/>
                      </a:rPr>
                      <m:t>=</m:t>
                    </m:r>
                    <m:f>
                      <m:fPr>
                        <m:ctrlPr>
                          <a:rPr lang="fr-FR" sz="3200" i="1">
                            <a:solidFill>
                              <a:prstClr val="black">
                                <a:lumMod val="75000"/>
                                <a:lumOff val="25000"/>
                              </a:prstClr>
                            </a:solidFill>
                            <a:latin typeface="Cambria Math" panose="02040503050406030204" pitchFamily="18" charset="0"/>
                          </a:rPr>
                        </m:ctrlPr>
                      </m:fPr>
                      <m:num>
                        <m:r>
                          <a:rPr lang="ar-DZ" sz="3200" b="0" i="1" smtClean="0">
                            <a:solidFill>
                              <a:prstClr val="black">
                                <a:lumMod val="75000"/>
                                <a:lumOff val="25000"/>
                              </a:prstClr>
                            </a:solidFill>
                            <a:latin typeface="Cambria Math" panose="02040503050406030204" pitchFamily="18" charset="0"/>
                          </a:rPr>
                          <m:t>43168</m:t>
                        </m:r>
                      </m:num>
                      <m:den>
                        <m:r>
                          <a:rPr lang="ar-DZ" sz="3200" i="1" smtClean="0">
                            <a:solidFill>
                              <a:prstClr val="black">
                                <a:lumMod val="75000"/>
                                <a:lumOff val="25000"/>
                              </a:prstClr>
                            </a:solidFill>
                            <a:latin typeface="Cambria Math" panose="02040503050406030204" pitchFamily="18" charset="0"/>
                          </a:rPr>
                          <m:t>7</m:t>
                        </m:r>
                        <m:r>
                          <a:rPr lang="ar-DZ" sz="3200" b="0" i="1" smtClean="0">
                            <a:solidFill>
                              <a:prstClr val="black">
                                <a:lumMod val="75000"/>
                                <a:lumOff val="25000"/>
                              </a:prstClr>
                            </a:solidFill>
                            <a:latin typeface="Cambria Math" panose="02040503050406030204" pitchFamily="18" charset="0"/>
                          </a:rPr>
                          <m:t>75000</m:t>
                        </m:r>
                      </m:den>
                    </m:f>
                    <m:r>
                      <a:rPr lang="fr-FR" sz="3200" i="1">
                        <a:solidFill>
                          <a:prstClr val="black">
                            <a:lumMod val="75000"/>
                            <a:lumOff val="25000"/>
                          </a:prstClr>
                        </a:solidFill>
                        <a:latin typeface="Cambria Math" panose="02040503050406030204" pitchFamily="18" charset="0"/>
                      </a:rPr>
                      <m:t>∗</m:t>
                    </m:r>
                    <m:r>
                      <a:rPr lang="fr-FR" sz="3200" i="1">
                        <a:solidFill>
                          <a:prstClr val="black">
                            <a:lumMod val="75000"/>
                            <a:lumOff val="25000"/>
                          </a:prstClr>
                        </a:solidFill>
                        <a:latin typeface="Cambria Math" panose="02040503050406030204" pitchFamily="18" charset="0"/>
                      </a:rPr>
                      <m:t>1000</m:t>
                    </m:r>
                    <m:r>
                      <a:rPr lang="ar-DZ" sz="3200" b="0" i="0" smtClean="0">
                        <a:solidFill>
                          <a:srgbClr val="FF0000"/>
                        </a:solidFill>
                        <a:latin typeface="Cambria Math" panose="02040503050406030204" pitchFamily="18" charset="0"/>
                      </a:rPr>
                      <m:t>=</m:t>
                    </m:r>
                    <m:r>
                      <a:rPr lang="ar-DZ" sz="3200" b="0" i="0" smtClean="0">
                        <a:solidFill>
                          <a:srgbClr val="FF0000"/>
                        </a:solidFill>
                        <a:latin typeface="Cambria Math" panose="02040503050406030204" pitchFamily="18" charset="0"/>
                      </a:rPr>
                      <m:t>55</m:t>
                    </m:r>
                    <m:r>
                      <a:rPr lang="ar-DZ" sz="3200" b="0" i="0" smtClean="0">
                        <a:solidFill>
                          <a:srgbClr val="FF0000"/>
                        </a:solidFill>
                        <a:latin typeface="Cambria Math" panose="02040503050406030204" pitchFamily="18" charset="0"/>
                      </a:rPr>
                      <m:t>,</m:t>
                    </m:r>
                    <m:r>
                      <a:rPr lang="ar-DZ" sz="3200" b="0" i="0" smtClean="0">
                        <a:solidFill>
                          <a:srgbClr val="FF0000"/>
                        </a:solidFill>
                        <a:latin typeface="Cambria Math" panose="02040503050406030204" pitchFamily="18" charset="0"/>
                      </a:rPr>
                      <m:t>7</m:t>
                    </m:r>
                    <m:r>
                      <a:rPr lang="ar-DZ" sz="3200" b="0" i="1" smtClean="0">
                        <a:solidFill>
                          <a:srgbClr val="FF0000"/>
                        </a:solidFill>
                        <a:latin typeface="Cambria Math" panose="02040503050406030204" pitchFamily="18" charset="0"/>
                      </a:rPr>
                      <m:t>‰</m:t>
                    </m:r>
                  </m:oMath>
                </a14:m>
                <a:endParaRPr lang="ar-DZ" sz="3200" dirty="0">
                  <a:solidFill>
                    <a:prstClr val="black">
                      <a:lumMod val="75000"/>
                      <a:lumOff val="25000"/>
                    </a:prstClr>
                  </a:solidFill>
                </a:endParaRPr>
              </a:p>
              <a:p>
                <a:pPr algn="r" rtl="1"/>
                <a:endParaRPr lang="fr-FR" sz="2800" dirty="0"/>
              </a:p>
            </p:txBody>
          </p:sp>
        </mc:Choice>
        <mc:Fallback xmlns="">
          <p:sp>
            <p:nvSpPr>
              <p:cNvPr id="3" name="Espace réservé du contenu 2"/>
              <p:cNvSpPr>
                <a:spLocks noGrp="1" noRot="1" noChangeAspect="1" noMove="1" noResize="1" noEditPoints="1" noAdjustHandles="1" noChangeArrowheads="1" noChangeShapeType="1" noTextEdit="1"/>
              </p:cNvSpPr>
              <p:nvPr>
                <p:ph sz="half" idx="1"/>
              </p:nvPr>
            </p:nvSpPr>
            <p:spPr>
              <a:xfrm>
                <a:off x="1524000" y="1085850"/>
                <a:ext cx="4495800" cy="4825372"/>
              </a:xfrm>
              <a:blipFill rotWithShape="0">
                <a:blip r:embed="rId2"/>
                <a:stretch>
                  <a:fillRect t="-2652" r="-3117"/>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4" name="Espace réservé du contenu 3"/>
              <p:cNvSpPr>
                <a:spLocks noGrp="1"/>
              </p:cNvSpPr>
              <p:nvPr>
                <p:ph sz="half" idx="2"/>
              </p:nvPr>
            </p:nvSpPr>
            <p:spPr>
              <a:xfrm>
                <a:off x="6019800" y="1085850"/>
                <a:ext cx="5484811" cy="5562600"/>
              </a:xfrm>
            </p:spPr>
            <p:txBody>
              <a:bodyPr>
                <a:normAutofit lnSpcReduction="10000"/>
              </a:bodyPr>
              <a:lstStyle/>
              <a:p>
                <a:pPr algn="r" rtl="1"/>
                <a:r>
                  <a:rPr lang="ar-DZ" sz="2800" dirty="0" smtClean="0"/>
                  <a:t>وفيات الرضع والأطفال معا: هي الوفيات في الفئة العمرية 0-5 سنوات</a:t>
                </a:r>
              </a:p>
              <a:p>
                <a:pPr lvl="0" algn="r" rtl="1">
                  <a:buClr>
                    <a:srgbClr val="A53010"/>
                  </a:buClr>
                </a:pPr>
                <a:r>
                  <a:rPr lang="ar-DZ" sz="2800" dirty="0" smtClean="0"/>
                  <a:t>وهي حاصل قسمة عدد وفيات الأطفال بين 0-5 سنوات </a:t>
                </a:r>
                <a:r>
                  <a:rPr lang="ar-DZ" sz="2600" dirty="0">
                    <a:solidFill>
                      <a:prstClr val="black">
                        <a:lumMod val="75000"/>
                        <a:lumOff val="25000"/>
                      </a:prstClr>
                    </a:solidFill>
                  </a:rPr>
                  <a:t>(</a:t>
                </a:r>
                <a14:m>
                  <m:oMath xmlns:m="http://schemas.openxmlformats.org/officeDocument/2006/math">
                    <m:sSub>
                      <m:sSubPr>
                        <m:ctrlPr>
                          <a:rPr lang="ar-DZ" sz="2600" i="1">
                            <a:solidFill>
                              <a:prstClr val="black">
                                <a:lumMod val="75000"/>
                                <a:lumOff val="25000"/>
                              </a:prstClr>
                            </a:solidFill>
                            <a:latin typeface="Cambria Math" panose="02040503050406030204" pitchFamily="18" charset="0"/>
                          </a:rPr>
                        </m:ctrlPr>
                      </m:sSubPr>
                      <m:e>
                        <m:r>
                          <a:rPr lang="fr-FR" sz="2600" i="1">
                            <a:solidFill>
                              <a:prstClr val="black">
                                <a:lumMod val="75000"/>
                                <a:lumOff val="25000"/>
                              </a:prstClr>
                            </a:solidFill>
                            <a:latin typeface="Cambria Math" panose="02040503050406030204" pitchFamily="18" charset="0"/>
                          </a:rPr>
                          <m:t>𝐷</m:t>
                        </m:r>
                      </m:e>
                      <m:sub>
                        <m:r>
                          <a:rPr lang="ar-DZ" sz="2600" b="0" i="1" smtClean="0">
                            <a:solidFill>
                              <a:prstClr val="black">
                                <a:lumMod val="75000"/>
                                <a:lumOff val="25000"/>
                              </a:prstClr>
                            </a:solidFill>
                            <a:latin typeface="Cambria Math" panose="02040503050406030204" pitchFamily="18" charset="0"/>
                          </a:rPr>
                          <m:t>0</m:t>
                        </m:r>
                        <m:r>
                          <a:rPr lang="fr-FR" sz="2600" i="1">
                            <a:solidFill>
                              <a:prstClr val="black">
                                <a:lumMod val="75000"/>
                                <a:lumOff val="25000"/>
                              </a:prstClr>
                            </a:solidFill>
                            <a:latin typeface="Cambria Math" panose="02040503050406030204" pitchFamily="18" charset="0"/>
                          </a:rPr>
                          <m:t>−</m:t>
                        </m:r>
                        <m:r>
                          <a:rPr lang="fr-FR" sz="2600" i="1">
                            <a:solidFill>
                              <a:prstClr val="black">
                                <a:lumMod val="75000"/>
                                <a:lumOff val="25000"/>
                              </a:prstClr>
                            </a:solidFill>
                            <a:latin typeface="Cambria Math" panose="02040503050406030204" pitchFamily="18" charset="0"/>
                          </a:rPr>
                          <m:t>5</m:t>
                        </m:r>
                      </m:sub>
                    </m:sSub>
                  </m:oMath>
                </a14:m>
                <a:r>
                  <a:rPr lang="ar-DZ" sz="2600" dirty="0">
                    <a:solidFill>
                      <a:prstClr val="black">
                        <a:lumMod val="75000"/>
                        <a:lumOff val="25000"/>
                      </a:prstClr>
                    </a:solidFill>
                  </a:rPr>
                  <a:t>) على عدد الولادات الحية (</a:t>
                </a:r>
                <a14:m>
                  <m:oMath xmlns:m="http://schemas.openxmlformats.org/officeDocument/2006/math">
                    <m:sSub>
                      <m:sSubPr>
                        <m:ctrlPr>
                          <a:rPr lang="ar-DZ" sz="2600" i="1">
                            <a:solidFill>
                              <a:prstClr val="black">
                                <a:lumMod val="75000"/>
                                <a:lumOff val="25000"/>
                              </a:prstClr>
                            </a:solidFill>
                            <a:latin typeface="Cambria Math" panose="02040503050406030204" pitchFamily="18" charset="0"/>
                          </a:rPr>
                        </m:ctrlPr>
                      </m:sSubPr>
                      <m:e>
                        <m:r>
                          <a:rPr lang="fr-FR" sz="2600" i="1">
                            <a:solidFill>
                              <a:prstClr val="black">
                                <a:lumMod val="75000"/>
                                <a:lumOff val="25000"/>
                              </a:prstClr>
                            </a:solidFill>
                            <a:latin typeface="Cambria Math" panose="02040503050406030204" pitchFamily="18" charset="0"/>
                          </a:rPr>
                          <m:t>𝑁</m:t>
                        </m:r>
                      </m:e>
                      <m:sub>
                        <m:r>
                          <a:rPr lang="fr-FR" sz="2600" i="1">
                            <a:solidFill>
                              <a:prstClr val="black">
                                <a:lumMod val="75000"/>
                                <a:lumOff val="25000"/>
                              </a:prstClr>
                            </a:solidFill>
                            <a:latin typeface="Cambria Math" panose="02040503050406030204" pitchFamily="18" charset="0"/>
                          </a:rPr>
                          <m:t>𝑣</m:t>
                        </m:r>
                      </m:sub>
                    </m:sSub>
                  </m:oMath>
                </a14:m>
                <a:r>
                  <a:rPr lang="ar-DZ" sz="2600" dirty="0">
                    <a:solidFill>
                      <a:prstClr val="black">
                        <a:lumMod val="75000"/>
                        <a:lumOff val="25000"/>
                      </a:prstClr>
                    </a:solidFill>
                  </a:rPr>
                  <a:t>) في نفس </a:t>
                </a:r>
                <a:r>
                  <a:rPr lang="ar-DZ" sz="2600" dirty="0" smtClean="0">
                    <a:solidFill>
                      <a:prstClr val="black">
                        <a:lumMod val="75000"/>
                        <a:lumOff val="25000"/>
                      </a:prstClr>
                    </a:solidFill>
                  </a:rPr>
                  <a:t>السنة</a:t>
                </a:r>
              </a:p>
              <a:p>
                <a:pPr lvl="0" algn="r" rtl="1">
                  <a:buClr>
                    <a:srgbClr val="A53010"/>
                  </a:buClr>
                </a:pPr>
                <a14:m>
                  <m:oMath xmlns:m="http://schemas.openxmlformats.org/officeDocument/2006/math">
                    <m:r>
                      <a:rPr lang="fr-FR" sz="2600" i="1">
                        <a:solidFill>
                          <a:prstClr val="black">
                            <a:lumMod val="75000"/>
                            <a:lumOff val="25000"/>
                          </a:prstClr>
                        </a:solidFill>
                        <a:latin typeface="Cambria Math" panose="02040503050406030204" pitchFamily="18" charset="0"/>
                      </a:rPr>
                      <m:t>𝑇𝑀</m:t>
                    </m:r>
                    <m:r>
                      <a:rPr lang="fr-FR" sz="2600" b="0" i="1" smtClean="0">
                        <a:solidFill>
                          <a:prstClr val="black">
                            <a:lumMod val="75000"/>
                            <a:lumOff val="25000"/>
                          </a:prstClr>
                        </a:solidFill>
                        <a:latin typeface="Cambria Math" panose="02040503050406030204" pitchFamily="18" charset="0"/>
                      </a:rPr>
                      <m:t>𝐼</m:t>
                    </m:r>
                    <m:r>
                      <a:rPr lang="fr-FR" sz="2600" i="1">
                        <a:solidFill>
                          <a:prstClr val="black">
                            <a:lumMod val="75000"/>
                            <a:lumOff val="25000"/>
                          </a:prstClr>
                        </a:solidFill>
                        <a:latin typeface="Cambria Math" panose="02040503050406030204" pitchFamily="18" charset="0"/>
                      </a:rPr>
                      <m:t>𝐽</m:t>
                    </m:r>
                    <m:r>
                      <a:rPr lang="fr-FR" sz="2600" i="1">
                        <a:solidFill>
                          <a:prstClr val="black">
                            <a:lumMod val="75000"/>
                            <a:lumOff val="25000"/>
                          </a:prstClr>
                        </a:solidFill>
                        <a:latin typeface="Cambria Math" panose="02040503050406030204" pitchFamily="18" charset="0"/>
                      </a:rPr>
                      <m:t>=</m:t>
                    </m:r>
                    <m:f>
                      <m:fPr>
                        <m:ctrlPr>
                          <a:rPr lang="fr-FR" sz="2600" i="1">
                            <a:solidFill>
                              <a:prstClr val="black">
                                <a:lumMod val="75000"/>
                                <a:lumOff val="25000"/>
                              </a:prstClr>
                            </a:solidFill>
                            <a:latin typeface="Cambria Math" panose="02040503050406030204" pitchFamily="18" charset="0"/>
                          </a:rPr>
                        </m:ctrlPr>
                      </m:fPr>
                      <m:num>
                        <m:sSub>
                          <m:sSubPr>
                            <m:ctrlPr>
                              <a:rPr lang="fr-FR" sz="2600" i="1">
                                <a:solidFill>
                                  <a:prstClr val="black">
                                    <a:lumMod val="75000"/>
                                    <a:lumOff val="25000"/>
                                  </a:prstClr>
                                </a:solidFill>
                                <a:latin typeface="Cambria Math" panose="02040503050406030204" pitchFamily="18" charset="0"/>
                              </a:rPr>
                            </m:ctrlPr>
                          </m:sSubPr>
                          <m:e>
                            <m:r>
                              <a:rPr lang="fr-FR" sz="2600" i="1">
                                <a:solidFill>
                                  <a:prstClr val="black">
                                    <a:lumMod val="75000"/>
                                    <a:lumOff val="25000"/>
                                  </a:prstClr>
                                </a:solidFill>
                                <a:latin typeface="Cambria Math" panose="02040503050406030204" pitchFamily="18" charset="0"/>
                              </a:rPr>
                              <m:t>𝐷</m:t>
                            </m:r>
                          </m:e>
                          <m:sub>
                            <m:r>
                              <a:rPr lang="ar-DZ" sz="2600" b="0" i="1" smtClean="0">
                                <a:solidFill>
                                  <a:prstClr val="black">
                                    <a:lumMod val="75000"/>
                                    <a:lumOff val="25000"/>
                                  </a:prstClr>
                                </a:solidFill>
                                <a:latin typeface="Cambria Math" panose="02040503050406030204" pitchFamily="18" charset="0"/>
                              </a:rPr>
                              <m:t>0</m:t>
                            </m:r>
                            <m:r>
                              <a:rPr lang="fr-FR" sz="2600" i="1">
                                <a:solidFill>
                                  <a:prstClr val="black">
                                    <a:lumMod val="75000"/>
                                    <a:lumOff val="25000"/>
                                  </a:prstClr>
                                </a:solidFill>
                                <a:latin typeface="Cambria Math" panose="02040503050406030204" pitchFamily="18" charset="0"/>
                              </a:rPr>
                              <m:t>−</m:t>
                            </m:r>
                            <m:r>
                              <a:rPr lang="fr-FR" sz="2600" i="1">
                                <a:solidFill>
                                  <a:prstClr val="black">
                                    <a:lumMod val="75000"/>
                                    <a:lumOff val="25000"/>
                                  </a:prstClr>
                                </a:solidFill>
                                <a:latin typeface="Cambria Math" panose="02040503050406030204" pitchFamily="18" charset="0"/>
                              </a:rPr>
                              <m:t>5</m:t>
                            </m:r>
                          </m:sub>
                        </m:sSub>
                      </m:num>
                      <m:den>
                        <m:sSub>
                          <m:sSubPr>
                            <m:ctrlPr>
                              <a:rPr lang="fr-FR" sz="2600" i="1">
                                <a:solidFill>
                                  <a:prstClr val="black">
                                    <a:lumMod val="75000"/>
                                    <a:lumOff val="25000"/>
                                  </a:prstClr>
                                </a:solidFill>
                                <a:latin typeface="Cambria Math" panose="02040503050406030204" pitchFamily="18" charset="0"/>
                              </a:rPr>
                            </m:ctrlPr>
                          </m:sSubPr>
                          <m:e>
                            <m:r>
                              <a:rPr lang="fr-FR" sz="2600" i="1">
                                <a:solidFill>
                                  <a:prstClr val="black">
                                    <a:lumMod val="75000"/>
                                    <a:lumOff val="25000"/>
                                  </a:prstClr>
                                </a:solidFill>
                                <a:latin typeface="Cambria Math" panose="02040503050406030204" pitchFamily="18" charset="0"/>
                              </a:rPr>
                              <m:t>𝑁</m:t>
                            </m:r>
                          </m:e>
                          <m:sub>
                            <m:r>
                              <a:rPr lang="fr-FR" sz="2600" i="1">
                                <a:solidFill>
                                  <a:prstClr val="black">
                                    <a:lumMod val="75000"/>
                                    <a:lumOff val="25000"/>
                                  </a:prstClr>
                                </a:solidFill>
                                <a:latin typeface="Cambria Math" panose="02040503050406030204" pitchFamily="18" charset="0"/>
                              </a:rPr>
                              <m:t>𝑣</m:t>
                            </m:r>
                          </m:sub>
                        </m:sSub>
                      </m:den>
                    </m:f>
                    <m:r>
                      <a:rPr lang="fr-FR" sz="2600" i="1">
                        <a:solidFill>
                          <a:prstClr val="black">
                            <a:lumMod val="75000"/>
                            <a:lumOff val="25000"/>
                          </a:prstClr>
                        </a:solidFill>
                        <a:latin typeface="Cambria Math" panose="02040503050406030204" pitchFamily="18" charset="0"/>
                      </a:rPr>
                      <m:t>∗</m:t>
                    </m:r>
                    <m:r>
                      <a:rPr lang="fr-FR" sz="2600" i="1">
                        <a:solidFill>
                          <a:prstClr val="black">
                            <a:lumMod val="75000"/>
                            <a:lumOff val="25000"/>
                          </a:prstClr>
                        </a:solidFill>
                        <a:latin typeface="Cambria Math" panose="02040503050406030204" pitchFamily="18" charset="0"/>
                      </a:rPr>
                      <m:t>1000</m:t>
                    </m:r>
                  </m:oMath>
                </a14:m>
                <a:endParaRPr lang="ar-DZ" sz="2600" dirty="0" smtClean="0">
                  <a:solidFill>
                    <a:prstClr val="black">
                      <a:lumMod val="75000"/>
                      <a:lumOff val="25000"/>
                    </a:prstClr>
                  </a:solidFill>
                </a:endParaRPr>
              </a:p>
              <a:p>
                <a:pPr marL="0" lvl="0" indent="0" algn="r" rtl="1">
                  <a:buClr>
                    <a:srgbClr val="A53010"/>
                  </a:buClr>
                  <a:buNone/>
                </a:pPr>
                <a:r>
                  <a:rPr lang="ar-DZ" sz="2600" dirty="0" smtClean="0">
                    <a:solidFill>
                      <a:prstClr val="black">
                        <a:lumMod val="75000"/>
                        <a:lumOff val="25000"/>
                      </a:prstClr>
                    </a:solidFill>
                  </a:rPr>
                  <a:t>--------------------------------</a:t>
                </a:r>
              </a:p>
              <a:p>
                <a:r>
                  <a:rPr lang="fr-FR" sz="2000" dirty="0">
                    <a:solidFill>
                      <a:srgbClr val="1F497D"/>
                    </a:solidFill>
                    <a:latin typeface="Times New Roman" panose="02020603050405020304" pitchFamily="18" charset="0"/>
                  </a:rPr>
                  <a:t>M</a:t>
                </a:r>
                <a:r>
                  <a:rPr lang="fr-FR" sz="2000" dirty="0">
                    <a:solidFill>
                      <a:srgbClr val="000000"/>
                    </a:solidFill>
                    <a:latin typeface="Times New Roman" panose="02020603050405020304" pitchFamily="18" charset="0"/>
                  </a:rPr>
                  <a:t>ortalité </a:t>
                </a:r>
                <a:r>
                  <a:rPr lang="fr-FR" sz="2000" dirty="0">
                    <a:solidFill>
                      <a:srgbClr val="1F497D"/>
                    </a:solidFill>
                    <a:latin typeface="Times New Roman" panose="02020603050405020304" pitchFamily="18" charset="0"/>
                  </a:rPr>
                  <a:t>I</a:t>
                </a:r>
                <a:r>
                  <a:rPr lang="fr-FR" sz="2000" dirty="0">
                    <a:solidFill>
                      <a:srgbClr val="000000"/>
                    </a:solidFill>
                    <a:latin typeface="Times New Roman" panose="02020603050405020304" pitchFamily="18" charset="0"/>
                  </a:rPr>
                  <a:t>nfanto-</a:t>
                </a:r>
                <a:r>
                  <a:rPr lang="fr-FR" sz="2000" dirty="0">
                    <a:solidFill>
                      <a:srgbClr val="1F497D"/>
                    </a:solidFill>
                    <a:latin typeface="Times New Roman" panose="02020603050405020304" pitchFamily="18" charset="0"/>
                  </a:rPr>
                  <a:t>J</a:t>
                </a:r>
                <a:r>
                  <a:rPr lang="fr-FR" sz="2000" dirty="0">
                    <a:solidFill>
                      <a:srgbClr val="000000"/>
                    </a:solidFill>
                    <a:latin typeface="Times New Roman" panose="02020603050405020304" pitchFamily="18" charset="0"/>
                  </a:rPr>
                  <a:t>uvénile « </a:t>
                </a:r>
                <a:r>
                  <a:rPr lang="fr-FR" sz="2000" dirty="0">
                    <a:solidFill>
                      <a:srgbClr val="1F497D"/>
                    </a:solidFill>
                    <a:latin typeface="Times New Roman" panose="02020603050405020304" pitchFamily="18" charset="0"/>
                  </a:rPr>
                  <a:t>MIJ </a:t>
                </a:r>
                <a:r>
                  <a:rPr lang="fr-FR" sz="2000" dirty="0">
                    <a:solidFill>
                      <a:srgbClr val="000000"/>
                    </a:solidFill>
                    <a:latin typeface="Times New Roman" panose="02020603050405020304" pitchFamily="18" charset="0"/>
                  </a:rPr>
                  <a:t>»</a:t>
                </a:r>
              </a:p>
              <a:p>
                <a:r>
                  <a:rPr lang="en-US" sz="2000" dirty="0">
                    <a:solidFill>
                      <a:srgbClr val="1F497D"/>
                    </a:solidFill>
                    <a:latin typeface="Times New Roman" panose="02020603050405020304" pitchFamily="18" charset="0"/>
                  </a:rPr>
                  <a:t>I</a:t>
                </a:r>
                <a:r>
                  <a:rPr lang="en-US" sz="2000" dirty="0">
                    <a:solidFill>
                      <a:srgbClr val="000000"/>
                    </a:solidFill>
                    <a:latin typeface="Times New Roman" panose="02020603050405020304" pitchFamily="18" charset="0"/>
                  </a:rPr>
                  <a:t>nfant &amp; </a:t>
                </a:r>
                <a:r>
                  <a:rPr lang="en-US" sz="2000" dirty="0">
                    <a:solidFill>
                      <a:srgbClr val="1F497D"/>
                    </a:solidFill>
                    <a:latin typeface="Times New Roman" panose="02020603050405020304" pitchFamily="18" charset="0"/>
                  </a:rPr>
                  <a:t>C</a:t>
                </a:r>
                <a:r>
                  <a:rPr lang="en-US" sz="2000" dirty="0">
                    <a:solidFill>
                      <a:srgbClr val="000000"/>
                    </a:solidFill>
                    <a:latin typeface="Times New Roman" panose="02020603050405020304" pitchFamily="18" charset="0"/>
                  </a:rPr>
                  <a:t>hild </a:t>
                </a:r>
                <a:r>
                  <a:rPr lang="en-US" sz="2000" dirty="0">
                    <a:solidFill>
                      <a:srgbClr val="1F497D"/>
                    </a:solidFill>
                    <a:latin typeface="Times New Roman" panose="02020603050405020304" pitchFamily="18" charset="0"/>
                  </a:rPr>
                  <a:t>M</a:t>
                </a:r>
                <a:r>
                  <a:rPr lang="en-US" sz="2000" dirty="0">
                    <a:solidFill>
                      <a:srgbClr val="000000"/>
                    </a:solidFill>
                    <a:latin typeface="Times New Roman" panose="02020603050405020304" pitchFamily="18" charset="0"/>
                  </a:rPr>
                  <a:t>ortality « </a:t>
                </a:r>
                <a:r>
                  <a:rPr lang="en-US" sz="2000" dirty="0">
                    <a:solidFill>
                      <a:srgbClr val="1F497D"/>
                    </a:solidFill>
                    <a:latin typeface="Times New Roman" panose="02020603050405020304" pitchFamily="18" charset="0"/>
                  </a:rPr>
                  <a:t>IJM </a:t>
                </a:r>
                <a:r>
                  <a:rPr lang="en-US" sz="2000" dirty="0">
                    <a:solidFill>
                      <a:srgbClr val="000000"/>
                    </a:solidFill>
                    <a:latin typeface="Times New Roman" panose="02020603050405020304" pitchFamily="18" charset="0"/>
                  </a:rPr>
                  <a:t>» or </a:t>
                </a:r>
                <a:r>
                  <a:rPr lang="en-US" sz="2000" dirty="0">
                    <a:solidFill>
                      <a:srgbClr val="1F497D"/>
                    </a:solidFill>
                    <a:latin typeface="Times New Roman" panose="02020603050405020304" pitchFamily="18" charset="0"/>
                  </a:rPr>
                  <a:t>U</a:t>
                </a:r>
                <a:r>
                  <a:rPr lang="en-US" sz="2000" dirty="0">
                    <a:solidFill>
                      <a:srgbClr val="000000"/>
                    </a:solidFill>
                    <a:latin typeface="Times New Roman" panose="02020603050405020304" pitchFamily="18" charset="0"/>
                  </a:rPr>
                  <a:t>nder </a:t>
                </a:r>
                <a:r>
                  <a:rPr lang="en-US" sz="2000" dirty="0">
                    <a:solidFill>
                      <a:srgbClr val="1F497D"/>
                    </a:solidFill>
                    <a:latin typeface="Times New Roman" panose="02020603050405020304" pitchFamily="18" charset="0"/>
                  </a:rPr>
                  <a:t>5 M</a:t>
                </a:r>
                <a:r>
                  <a:rPr lang="en-US" sz="2000" dirty="0">
                    <a:solidFill>
                      <a:srgbClr val="000000"/>
                    </a:solidFill>
                    <a:latin typeface="Times New Roman" panose="02020603050405020304" pitchFamily="18" charset="0"/>
                  </a:rPr>
                  <a:t>ortality « </a:t>
                </a:r>
                <a:r>
                  <a:rPr lang="en-US" sz="2000" dirty="0">
                    <a:solidFill>
                      <a:srgbClr val="1F497D"/>
                    </a:solidFill>
                    <a:latin typeface="Times New Roman" panose="02020603050405020304" pitchFamily="18" charset="0"/>
                  </a:rPr>
                  <a:t>U5M </a:t>
                </a:r>
                <a:r>
                  <a:rPr lang="en-US" sz="2000" dirty="0">
                    <a:solidFill>
                      <a:srgbClr val="000000"/>
                    </a:solidFill>
                    <a:latin typeface="Times New Roman" panose="02020603050405020304" pitchFamily="18" charset="0"/>
                  </a:rPr>
                  <a:t>»</a:t>
                </a:r>
                <a:endParaRPr lang="fr-FR" sz="2000" dirty="0">
                  <a:solidFill>
                    <a:prstClr val="black">
                      <a:lumMod val="75000"/>
                      <a:lumOff val="25000"/>
                    </a:prstClr>
                  </a:solidFill>
                </a:endParaRPr>
              </a:p>
              <a:p>
                <a:pPr lvl="0" algn="r" rtl="1">
                  <a:buClr>
                    <a:srgbClr val="A53010"/>
                  </a:buClr>
                </a:pPr>
                <a:endParaRPr lang="ar-DZ" sz="2600" dirty="0">
                  <a:solidFill>
                    <a:prstClr val="black">
                      <a:lumMod val="75000"/>
                      <a:lumOff val="25000"/>
                    </a:prstClr>
                  </a:solidFill>
                </a:endParaRPr>
              </a:p>
              <a:p>
                <a:pPr algn="r" rtl="1"/>
                <a:endParaRPr lang="fr-FR" sz="2800" dirty="0"/>
              </a:p>
            </p:txBody>
          </p:sp>
        </mc:Choice>
        <mc:Fallback xmlns="">
          <p:sp>
            <p:nvSpPr>
              <p:cNvPr id="4" name="Espace réservé du contenu 3"/>
              <p:cNvSpPr>
                <a:spLocks noGrp="1" noRot="1" noChangeAspect="1" noMove="1" noResize="1" noEditPoints="1" noAdjustHandles="1" noChangeArrowheads="1" noChangeShapeType="1" noTextEdit="1"/>
              </p:cNvSpPr>
              <p:nvPr>
                <p:ph sz="half" idx="2"/>
              </p:nvPr>
            </p:nvSpPr>
            <p:spPr>
              <a:xfrm>
                <a:off x="6019800" y="1085850"/>
                <a:ext cx="5484811" cy="5562600"/>
              </a:xfrm>
              <a:blipFill rotWithShape="0">
                <a:blip r:embed="rId3"/>
                <a:stretch>
                  <a:fillRect l="-1112" t="-1862" r="-2225"/>
                </a:stretch>
              </a:blipFill>
            </p:spPr>
            <p:txBody>
              <a:bodyPr/>
              <a:lstStyle/>
              <a:p>
                <a:r>
                  <a:rPr lang="fr-FR">
                    <a:noFill/>
                  </a:rPr>
                  <a:t> </a:t>
                </a:r>
              </a:p>
            </p:txBody>
          </p:sp>
        </mc:Fallback>
      </mc:AlternateContent>
    </p:spTree>
    <p:extLst>
      <p:ext uri="{BB962C8B-B14F-4D97-AF65-F5344CB8AC3E}">
        <p14:creationId xmlns:p14="http://schemas.microsoft.com/office/powerpoint/2010/main" val="423389736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circle(in)">
                                      <p:cBhvr>
                                        <p:cTn id="12" dur="2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circle(in)">
                                      <p:cBhvr>
                                        <p:cTn id="17" dur="20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circle(in)">
                                      <p:cBhvr>
                                        <p:cTn id="22" dur="20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circle(in)">
                                      <p:cBhvr>
                                        <p:cTn id="27" dur="20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circle(in)">
                                      <p:cBhvr>
                                        <p:cTn id="32" dur="2000"/>
                                        <p:tgtEl>
                                          <p:spTgt spid="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Effect transition="in" filter="circle(in)">
                                      <p:cBhvr>
                                        <p:cTn id="37" dur="2000"/>
                                        <p:tgtEl>
                                          <p:spTgt spid="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6" presetClass="entr" presetSubtype="0" fill="hold" nodeType="clickEffect">
                                  <p:stCondLst>
                                    <p:cond delay="0"/>
                                  </p:stCondLst>
                                  <p:childTnLst>
                                    <p:set>
                                      <p:cBhvr>
                                        <p:cTn id="41" dur="1" fill="hold">
                                          <p:stCondLst>
                                            <p:cond delay="0"/>
                                          </p:stCondLst>
                                        </p:cTn>
                                        <p:tgtEl>
                                          <p:spTgt spid="3">
                                            <p:txEl>
                                              <p:pRg st="0" end="0"/>
                                            </p:txEl>
                                          </p:spTgt>
                                        </p:tgtEl>
                                        <p:attrNameLst>
                                          <p:attrName>style.visibility</p:attrName>
                                        </p:attrNameLst>
                                      </p:cBhvr>
                                      <p:to>
                                        <p:strVal val="visible"/>
                                      </p:to>
                                    </p:set>
                                    <p:animEffect transition="in" filter="wipe(down)">
                                      <p:cBhvr>
                                        <p:cTn id="42" dur="580">
                                          <p:stCondLst>
                                            <p:cond delay="0"/>
                                          </p:stCondLst>
                                        </p:cTn>
                                        <p:tgtEl>
                                          <p:spTgt spid="3">
                                            <p:txEl>
                                              <p:pRg st="0" end="0"/>
                                            </p:txEl>
                                          </p:spTgt>
                                        </p:tgtEl>
                                      </p:cBhvr>
                                    </p:animEffect>
                                    <p:anim calcmode="lin" valueType="num">
                                      <p:cBhvr>
                                        <p:cTn id="43"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48" dur="26">
                                          <p:stCondLst>
                                            <p:cond delay="650"/>
                                          </p:stCondLst>
                                        </p:cTn>
                                        <p:tgtEl>
                                          <p:spTgt spid="3">
                                            <p:txEl>
                                              <p:pRg st="0" end="0"/>
                                            </p:txEl>
                                          </p:spTgt>
                                        </p:tgtEl>
                                      </p:cBhvr>
                                      <p:to x="100000" y="60000"/>
                                    </p:animScale>
                                    <p:animScale>
                                      <p:cBhvr>
                                        <p:cTn id="49" dur="166" decel="50000">
                                          <p:stCondLst>
                                            <p:cond delay="676"/>
                                          </p:stCondLst>
                                        </p:cTn>
                                        <p:tgtEl>
                                          <p:spTgt spid="3">
                                            <p:txEl>
                                              <p:pRg st="0" end="0"/>
                                            </p:txEl>
                                          </p:spTgt>
                                        </p:tgtEl>
                                      </p:cBhvr>
                                      <p:to x="100000" y="100000"/>
                                    </p:animScale>
                                    <p:animScale>
                                      <p:cBhvr>
                                        <p:cTn id="50" dur="26">
                                          <p:stCondLst>
                                            <p:cond delay="1312"/>
                                          </p:stCondLst>
                                        </p:cTn>
                                        <p:tgtEl>
                                          <p:spTgt spid="3">
                                            <p:txEl>
                                              <p:pRg st="0" end="0"/>
                                            </p:txEl>
                                          </p:spTgt>
                                        </p:tgtEl>
                                      </p:cBhvr>
                                      <p:to x="100000" y="80000"/>
                                    </p:animScale>
                                    <p:animScale>
                                      <p:cBhvr>
                                        <p:cTn id="51" dur="166" decel="50000">
                                          <p:stCondLst>
                                            <p:cond delay="1338"/>
                                          </p:stCondLst>
                                        </p:cTn>
                                        <p:tgtEl>
                                          <p:spTgt spid="3">
                                            <p:txEl>
                                              <p:pRg st="0" end="0"/>
                                            </p:txEl>
                                          </p:spTgt>
                                        </p:tgtEl>
                                      </p:cBhvr>
                                      <p:to x="100000" y="100000"/>
                                    </p:animScale>
                                    <p:animScale>
                                      <p:cBhvr>
                                        <p:cTn id="52" dur="26">
                                          <p:stCondLst>
                                            <p:cond delay="1642"/>
                                          </p:stCondLst>
                                        </p:cTn>
                                        <p:tgtEl>
                                          <p:spTgt spid="3">
                                            <p:txEl>
                                              <p:pRg st="0" end="0"/>
                                            </p:txEl>
                                          </p:spTgt>
                                        </p:tgtEl>
                                      </p:cBhvr>
                                      <p:to x="100000" y="90000"/>
                                    </p:animScale>
                                    <p:animScale>
                                      <p:cBhvr>
                                        <p:cTn id="53" dur="166" decel="50000">
                                          <p:stCondLst>
                                            <p:cond delay="1668"/>
                                          </p:stCondLst>
                                        </p:cTn>
                                        <p:tgtEl>
                                          <p:spTgt spid="3">
                                            <p:txEl>
                                              <p:pRg st="0" end="0"/>
                                            </p:txEl>
                                          </p:spTgt>
                                        </p:tgtEl>
                                      </p:cBhvr>
                                      <p:to x="100000" y="100000"/>
                                    </p:animScale>
                                    <p:animScale>
                                      <p:cBhvr>
                                        <p:cTn id="54" dur="26">
                                          <p:stCondLst>
                                            <p:cond delay="1808"/>
                                          </p:stCondLst>
                                        </p:cTn>
                                        <p:tgtEl>
                                          <p:spTgt spid="3">
                                            <p:txEl>
                                              <p:pRg st="0" end="0"/>
                                            </p:txEl>
                                          </p:spTgt>
                                        </p:tgtEl>
                                      </p:cBhvr>
                                      <p:to x="100000" y="95000"/>
                                    </p:animScale>
                                    <p:animScale>
                                      <p:cBhvr>
                                        <p:cTn id="55" dur="166" decel="50000">
                                          <p:stCondLst>
                                            <p:cond delay="1834"/>
                                          </p:stCondLst>
                                        </p:cTn>
                                        <p:tgtEl>
                                          <p:spTgt spid="3">
                                            <p:txEl>
                                              <p:pRg st="0" end="0"/>
                                            </p:txEl>
                                          </p:spTgt>
                                        </p:tgtEl>
                                      </p:cBhvr>
                                      <p:to x="100000" y="100000"/>
                                    </p:animScale>
                                  </p:childTnLst>
                                </p:cTn>
                              </p:par>
                            </p:childTnLst>
                          </p:cTn>
                        </p:par>
                      </p:childTnLst>
                    </p:cTn>
                  </p:par>
                  <p:par>
                    <p:cTn id="56" fill="hold">
                      <p:stCondLst>
                        <p:cond delay="indefinite"/>
                      </p:stCondLst>
                      <p:childTnLst>
                        <p:par>
                          <p:cTn id="57" fill="hold">
                            <p:stCondLst>
                              <p:cond delay="0"/>
                            </p:stCondLst>
                            <p:childTnLst>
                              <p:par>
                                <p:cTn id="58" presetID="26" presetClass="entr" presetSubtype="0" fill="hold" nodeType="clickEffect">
                                  <p:stCondLst>
                                    <p:cond delay="0"/>
                                  </p:stCondLst>
                                  <p:childTnLst>
                                    <p:set>
                                      <p:cBhvr>
                                        <p:cTn id="59" dur="1" fill="hold">
                                          <p:stCondLst>
                                            <p:cond delay="0"/>
                                          </p:stCondLst>
                                        </p:cTn>
                                        <p:tgtEl>
                                          <p:spTgt spid="3">
                                            <p:txEl>
                                              <p:pRg st="1" end="1"/>
                                            </p:txEl>
                                          </p:spTgt>
                                        </p:tgtEl>
                                        <p:attrNameLst>
                                          <p:attrName>style.visibility</p:attrName>
                                        </p:attrNameLst>
                                      </p:cBhvr>
                                      <p:to>
                                        <p:strVal val="visible"/>
                                      </p:to>
                                    </p:set>
                                    <p:animEffect transition="in" filter="wipe(down)">
                                      <p:cBhvr>
                                        <p:cTn id="60" dur="580">
                                          <p:stCondLst>
                                            <p:cond delay="0"/>
                                          </p:stCondLst>
                                        </p:cTn>
                                        <p:tgtEl>
                                          <p:spTgt spid="3">
                                            <p:txEl>
                                              <p:pRg st="1" end="1"/>
                                            </p:txEl>
                                          </p:spTgt>
                                        </p:tgtEl>
                                      </p:cBhvr>
                                    </p:animEffect>
                                    <p:anim calcmode="lin" valueType="num">
                                      <p:cBhvr>
                                        <p:cTn id="61"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66" dur="26">
                                          <p:stCondLst>
                                            <p:cond delay="650"/>
                                          </p:stCondLst>
                                        </p:cTn>
                                        <p:tgtEl>
                                          <p:spTgt spid="3">
                                            <p:txEl>
                                              <p:pRg st="1" end="1"/>
                                            </p:txEl>
                                          </p:spTgt>
                                        </p:tgtEl>
                                      </p:cBhvr>
                                      <p:to x="100000" y="60000"/>
                                    </p:animScale>
                                    <p:animScale>
                                      <p:cBhvr>
                                        <p:cTn id="67" dur="166" decel="50000">
                                          <p:stCondLst>
                                            <p:cond delay="676"/>
                                          </p:stCondLst>
                                        </p:cTn>
                                        <p:tgtEl>
                                          <p:spTgt spid="3">
                                            <p:txEl>
                                              <p:pRg st="1" end="1"/>
                                            </p:txEl>
                                          </p:spTgt>
                                        </p:tgtEl>
                                      </p:cBhvr>
                                      <p:to x="100000" y="100000"/>
                                    </p:animScale>
                                    <p:animScale>
                                      <p:cBhvr>
                                        <p:cTn id="68" dur="26">
                                          <p:stCondLst>
                                            <p:cond delay="1312"/>
                                          </p:stCondLst>
                                        </p:cTn>
                                        <p:tgtEl>
                                          <p:spTgt spid="3">
                                            <p:txEl>
                                              <p:pRg st="1" end="1"/>
                                            </p:txEl>
                                          </p:spTgt>
                                        </p:tgtEl>
                                      </p:cBhvr>
                                      <p:to x="100000" y="80000"/>
                                    </p:animScale>
                                    <p:animScale>
                                      <p:cBhvr>
                                        <p:cTn id="69" dur="166" decel="50000">
                                          <p:stCondLst>
                                            <p:cond delay="1338"/>
                                          </p:stCondLst>
                                        </p:cTn>
                                        <p:tgtEl>
                                          <p:spTgt spid="3">
                                            <p:txEl>
                                              <p:pRg st="1" end="1"/>
                                            </p:txEl>
                                          </p:spTgt>
                                        </p:tgtEl>
                                      </p:cBhvr>
                                      <p:to x="100000" y="100000"/>
                                    </p:animScale>
                                    <p:animScale>
                                      <p:cBhvr>
                                        <p:cTn id="70" dur="26">
                                          <p:stCondLst>
                                            <p:cond delay="1642"/>
                                          </p:stCondLst>
                                        </p:cTn>
                                        <p:tgtEl>
                                          <p:spTgt spid="3">
                                            <p:txEl>
                                              <p:pRg st="1" end="1"/>
                                            </p:txEl>
                                          </p:spTgt>
                                        </p:tgtEl>
                                      </p:cBhvr>
                                      <p:to x="100000" y="90000"/>
                                    </p:animScale>
                                    <p:animScale>
                                      <p:cBhvr>
                                        <p:cTn id="71" dur="166" decel="50000">
                                          <p:stCondLst>
                                            <p:cond delay="1668"/>
                                          </p:stCondLst>
                                        </p:cTn>
                                        <p:tgtEl>
                                          <p:spTgt spid="3">
                                            <p:txEl>
                                              <p:pRg st="1" end="1"/>
                                            </p:txEl>
                                          </p:spTgt>
                                        </p:tgtEl>
                                      </p:cBhvr>
                                      <p:to x="100000" y="100000"/>
                                    </p:animScale>
                                    <p:animScale>
                                      <p:cBhvr>
                                        <p:cTn id="72" dur="26">
                                          <p:stCondLst>
                                            <p:cond delay="1808"/>
                                          </p:stCondLst>
                                        </p:cTn>
                                        <p:tgtEl>
                                          <p:spTgt spid="3">
                                            <p:txEl>
                                              <p:pRg st="1" end="1"/>
                                            </p:txEl>
                                          </p:spTgt>
                                        </p:tgtEl>
                                      </p:cBhvr>
                                      <p:to x="100000" y="95000"/>
                                    </p:animScale>
                                    <p:animScale>
                                      <p:cBhvr>
                                        <p:cTn id="73" dur="166" decel="50000">
                                          <p:stCondLst>
                                            <p:cond delay="1834"/>
                                          </p:stCondLst>
                                        </p:cTn>
                                        <p:tgtEl>
                                          <p:spTgt spid="3">
                                            <p:txEl>
                                              <p:pRg st="1" end="1"/>
                                            </p:txEl>
                                          </p:spTgt>
                                        </p:tgtEl>
                                      </p:cBhvr>
                                      <p:to x="100000" y="100000"/>
                                    </p:animScale>
                                  </p:childTnLst>
                                </p:cTn>
                              </p:par>
                            </p:childTnLst>
                          </p:cTn>
                        </p:par>
                      </p:childTnLst>
                    </p:cTn>
                  </p:par>
                  <p:par>
                    <p:cTn id="74" fill="hold">
                      <p:stCondLst>
                        <p:cond delay="indefinite"/>
                      </p:stCondLst>
                      <p:childTnLst>
                        <p:par>
                          <p:cTn id="75" fill="hold">
                            <p:stCondLst>
                              <p:cond delay="0"/>
                            </p:stCondLst>
                            <p:childTnLst>
                              <p:par>
                                <p:cTn id="76" presetID="26" presetClass="entr" presetSubtype="0" fill="hold" nodeType="clickEffect">
                                  <p:stCondLst>
                                    <p:cond delay="0"/>
                                  </p:stCondLst>
                                  <p:childTnLst>
                                    <p:set>
                                      <p:cBhvr>
                                        <p:cTn id="77" dur="1" fill="hold">
                                          <p:stCondLst>
                                            <p:cond delay="0"/>
                                          </p:stCondLst>
                                        </p:cTn>
                                        <p:tgtEl>
                                          <p:spTgt spid="3">
                                            <p:txEl>
                                              <p:pRg st="2" end="2"/>
                                            </p:txEl>
                                          </p:spTgt>
                                        </p:tgtEl>
                                        <p:attrNameLst>
                                          <p:attrName>style.visibility</p:attrName>
                                        </p:attrNameLst>
                                      </p:cBhvr>
                                      <p:to>
                                        <p:strVal val="visible"/>
                                      </p:to>
                                    </p:set>
                                    <p:animEffect transition="in" filter="wipe(down)">
                                      <p:cBhvr>
                                        <p:cTn id="78" dur="580">
                                          <p:stCondLst>
                                            <p:cond delay="0"/>
                                          </p:stCondLst>
                                        </p:cTn>
                                        <p:tgtEl>
                                          <p:spTgt spid="3">
                                            <p:txEl>
                                              <p:pRg st="2" end="2"/>
                                            </p:txEl>
                                          </p:spTgt>
                                        </p:tgtEl>
                                      </p:cBhvr>
                                    </p:animEffect>
                                    <p:anim calcmode="lin" valueType="num">
                                      <p:cBhvr>
                                        <p:cTn id="79"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84" dur="26">
                                          <p:stCondLst>
                                            <p:cond delay="650"/>
                                          </p:stCondLst>
                                        </p:cTn>
                                        <p:tgtEl>
                                          <p:spTgt spid="3">
                                            <p:txEl>
                                              <p:pRg st="2" end="2"/>
                                            </p:txEl>
                                          </p:spTgt>
                                        </p:tgtEl>
                                      </p:cBhvr>
                                      <p:to x="100000" y="60000"/>
                                    </p:animScale>
                                    <p:animScale>
                                      <p:cBhvr>
                                        <p:cTn id="85" dur="166" decel="50000">
                                          <p:stCondLst>
                                            <p:cond delay="676"/>
                                          </p:stCondLst>
                                        </p:cTn>
                                        <p:tgtEl>
                                          <p:spTgt spid="3">
                                            <p:txEl>
                                              <p:pRg st="2" end="2"/>
                                            </p:txEl>
                                          </p:spTgt>
                                        </p:tgtEl>
                                      </p:cBhvr>
                                      <p:to x="100000" y="100000"/>
                                    </p:animScale>
                                    <p:animScale>
                                      <p:cBhvr>
                                        <p:cTn id="86" dur="26">
                                          <p:stCondLst>
                                            <p:cond delay="1312"/>
                                          </p:stCondLst>
                                        </p:cTn>
                                        <p:tgtEl>
                                          <p:spTgt spid="3">
                                            <p:txEl>
                                              <p:pRg st="2" end="2"/>
                                            </p:txEl>
                                          </p:spTgt>
                                        </p:tgtEl>
                                      </p:cBhvr>
                                      <p:to x="100000" y="80000"/>
                                    </p:animScale>
                                    <p:animScale>
                                      <p:cBhvr>
                                        <p:cTn id="87" dur="166" decel="50000">
                                          <p:stCondLst>
                                            <p:cond delay="1338"/>
                                          </p:stCondLst>
                                        </p:cTn>
                                        <p:tgtEl>
                                          <p:spTgt spid="3">
                                            <p:txEl>
                                              <p:pRg st="2" end="2"/>
                                            </p:txEl>
                                          </p:spTgt>
                                        </p:tgtEl>
                                      </p:cBhvr>
                                      <p:to x="100000" y="100000"/>
                                    </p:animScale>
                                    <p:animScale>
                                      <p:cBhvr>
                                        <p:cTn id="88" dur="26">
                                          <p:stCondLst>
                                            <p:cond delay="1642"/>
                                          </p:stCondLst>
                                        </p:cTn>
                                        <p:tgtEl>
                                          <p:spTgt spid="3">
                                            <p:txEl>
                                              <p:pRg st="2" end="2"/>
                                            </p:txEl>
                                          </p:spTgt>
                                        </p:tgtEl>
                                      </p:cBhvr>
                                      <p:to x="100000" y="90000"/>
                                    </p:animScale>
                                    <p:animScale>
                                      <p:cBhvr>
                                        <p:cTn id="89" dur="166" decel="50000">
                                          <p:stCondLst>
                                            <p:cond delay="1668"/>
                                          </p:stCondLst>
                                        </p:cTn>
                                        <p:tgtEl>
                                          <p:spTgt spid="3">
                                            <p:txEl>
                                              <p:pRg st="2" end="2"/>
                                            </p:txEl>
                                          </p:spTgt>
                                        </p:tgtEl>
                                      </p:cBhvr>
                                      <p:to x="100000" y="100000"/>
                                    </p:animScale>
                                    <p:animScale>
                                      <p:cBhvr>
                                        <p:cTn id="90" dur="26">
                                          <p:stCondLst>
                                            <p:cond delay="1808"/>
                                          </p:stCondLst>
                                        </p:cTn>
                                        <p:tgtEl>
                                          <p:spTgt spid="3">
                                            <p:txEl>
                                              <p:pRg st="2" end="2"/>
                                            </p:txEl>
                                          </p:spTgt>
                                        </p:tgtEl>
                                      </p:cBhvr>
                                      <p:to x="100000" y="95000"/>
                                    </p:animScale>
                                    <p:animScale>
                                      <p:cBhvr>
                                        <p:cTn id="91" dur="166" decel="50000">
                                          <p:stCondLst>
                                            <p:cond delay="1834"/>
                                          </p:stCondLst>
                                        </p:cTn>
                                        <p:tgtEl>
                                          <p:spTgt spid="3">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95452" y="0"/>
            <a:ext cx="9809161" cy="1280890"/>
          </a:xfrm>
        </p:spPr>
        <p:txBody>
          <a:bodyPr>
            <a:normAutofit/>
          </a:bodyPr>
          <a:lstStyle/>
          <a:p>
            <a:pPr algn="ctr" rtl="1"/>
            <a:r>
              <a:rPr lang="ar-DZ" sz="3200" b="1" dirty="0" smtClean="0">
                <a:solidFill>
                  <a:schemeClr val="tx1"/>
                </a:solidFill>
                <a:latin typeface="Arial,Bold"/>
              </a:rPr>
              <a:t>معدل </a:t>
            </a:r>
            <a:r>
              <a:rPr lang="ar-DZ" sz="3200" b="1" dirty="0">
                <a:solidFill>
                  <a:schemeClr val="tx1"/>
                </a:solidFill>
                <a:latin typeface="Arial,Bold"/>
              </a:rPr>
              <a:t>وفيات الرضع والأطفال معا في بلدان المغرب العربي بين </a:t>
            </a:r>
            <a:r>
              <a:rPr lang="ar-DZ" sz="3200" b="1" dirty="0" smtClean="0">
                <a:solidFill>
                  <a:schemeClr val="tx1"/>
                </a:solidFill>
                <a:latin typeface="Arial,Bold"/>
              </a:rPr>
              <a:t>1980-2020</a:t>
            </a:r>
            <a:endParaRPr lang="fr-FR" sz="3200" dirty="0">
              <a:solidFill>
                <a:schemeClr val="tx1"/>
              </a:solidFill>
            </a:endParaRPr>
          </a:p>
        </p:txBody>
      </p:sp>
      <p:sp>
        <p:nvSpPr>
          <p:cNvPr id="3" name="Espace réservé du contenu 2"/>
          <p:cNvSpPr>
            <a:spLocks noGrp="1"/>
          </p:cNvSpPr>
          <p:nvPr>
            <p:ph sz="half" idx="1"/>
          </p:nvPr>
        </p:nvSpPr>
        <p:spPr>
          <a:xfrm>
            <a:off x="1695452" y="1280890"/>
            <a:ext cx="4712324" cy="5577110"/>
          </a:xfrm>
        </p:spPr>
        <p:txBody>
          <a:bodyPr>
            <a:normAutofit/>
          </a:bodyPr>
          <a:lstStyle/>
          <a:p>
            <a:pPr algn="r" rtl="1"/>
            <a:r>
              <a:rPr lang="ar-DZ" sz="2000" dirty="0" smtClean="0"/>
              <a:t>التعليق:</a:t>
            </a:r>
          </a:p>
          <a:p>
            <a:pPr marL="0" lvl="0" indent="0" algn="just" rtl="1">
              <a:buClr>
                <a:srgbClr val="A53010"/>
              </a:buClr>
              <a:buNone/>
            </a:pPr>
            <a:r>
              <a:rPr lang="ar-DZ" sz="2000" dirty="0"/>
              <a:t> </a:t>
            </a:r>
            <a:r>
              <a:rPr lang="ar-DZ" sz="2000" dirty="0" smtClean="0"/>
              <a:t>  </a:t>
            </a:r>
            <a:r>
              <a:rPr lang="ar-DZ" sz="2000" dirty="0">
                <a:solidFill>
                  <a:prstClr val="black">
                    <a:lumMod val="75000"/>
                    <a:lumOff val="25000"/>
                  </a:prstClr>
                </a:solidFill>
              </a:rPr>
              <a:t>نلاحظ من خلال الشكل وبصفة عامة أنه هناك انخفاض في معدل وفيات </a:t>
            </a:r>
            <a:r>
              <a:rPr lang="ar-DZ" sz="2000" dirty="0" smtClean="0">
                <a:solidFill>
                  <a:prstClr val="black">
                    <a:lumMod val="75000"/>
                    <a:lumOff val="25000"/>
                  </a:prstClr>
                </a:solidFill>
              </a:rPr>
              <a:t>الرضع والأطفال </a:t>
            </a:r>
            <a:r>
              <a:rPr lang="ar-DZ" sz="2000" dirty="0">
                <a:solidFill>
                  <a:prstClr val="black">
                    <a:lumMod val="75000"/>
                    <a:lumOff val="25000"/>
                  </a:prstClr>
                </a:solidFill>
              </a:rPr>
              <a:t>للبلدان الخمسة.</a:t>
            </a:r>
          </a:p>
          <a:p>
            <a:pPr marL="0" lvl="0" indent="0" algn="just" rtl="1">
              <a:buClr>
                <a:srgbClr val="A53010"/>
              </a:buClr>
              <a:buNone/>
            </a:pPr>
            <a:r>
              <a:rPr lang="ar-DZ" sz="2000" dirty="0">
                <a:solidFill>
                  <a:prstClr val="black">
                    <a:lumMod val="75000"/>
                    <a:lumOff val="25000"/>
                  </a:prstClr>
                </a:solidFill>
              </a:rPr>
              <a:t>   في بداية الملاحظة (1980-1985) كانت فروق واضحة بين الدول الخمسة، أين سجلت ليبيا اقل </a:t>
            </a:r>
            <a:r>
              <a:rPr lang="ar-DZ" sz="2000" dirty="0" smtClean="0">
                <a:solidFill>
                  <a:prstClr val="black">
                    <a:lumMod val="75000"/>
                    <a:lumOff val="25000"/>
                  </a:prstClr>
                </a:solidFill>
              </a:rPr>
              <a:t>معدل (62‰) </a:t>
            </a:r>
            <a:r>
              <a:rPr lang="ar-DZ" sz="2000" dirty="0">
                <a:solidFill>
                  <a:prstClr val="black">
                    <a:lumMod val="75000"/>
                    <a:lumOff val="25000"/>
                  </a:prstClr>
                </a:solidFill>
              </a:rPr>
              <a:t>وموريتانيا أكبر </a:t>
            </a:r>
            <a:r>
              <a:rPr lang="ar-DZ" sz="2000" dirty="0" smtClean="0">
                <a:solidFill>
                  <a:prstClr val="black">
                    <a:lumMod val="75000"/>
                    <a:lumOff val="25000"/>
                  </a:prstClr>
                </a:solidFill>
              </a:rPr>
              <a:t>معدل (150‰).</a:t>
            </a:r>
            <a:endParaRPr lang="ar-DZ" sz="2000" dirty="0">
              <a:solidFill>
                <a:prstClr val="black">
                  <a:lumMod val="75000"/>
                  <a:lumOff val="25000"/>
                </a:prstClr>
              </a:solidFill>
            </a:endParaRPr>
          </a:p>
          <a:p>
            <a:pPr marL="0" lvl="0" indent="0" algn="just" rtl="1">
              <a:buClr>
                <a:srgbClr val="A53010"/>
              </a:buClr>
              <a:buNone/>
            </a:pPr>
            <a:r>
              <a:rPr lang="ar-DZ" sz="2000" dirty="0">
                <a:solidFill>
                  <a:prstClr val="black">
                    <a:lumMod val="75000"/>
                    <a:lumOff val="25000"/>
                  </a:prstClr>
                </a:solidFill>
              </a:rPr>
              <a:t>  في نهاية الملاحظة (2015-2020) انخفضت الفروق التي كانت بين الدول باستثناء موريتانيا التي سجلت أعلى معدل </a:t>
            </a:r>
            <a:r>
              <a:rPr lang="ar-DZ" sz="2000" dirty="0" smtClean="0">
                <a:solidFill>
                  <a:prstClr val="black">
                    <a:lumMod val="75000"/>
                    <a:lumOff val="25000"/>
                  </a:prstClr>
                </a:solidFill>
              </a:rPr>
              <a:t>80‰، </a:t>
            </a:r>
            <a:r>
              <a:rPr lang="ar-DZ" sz="2000" dirty="0">
                <a:solidFill>
                  <a:prstClr val="black">
                    <a:lumMod val="75000"/>
                    <a:lumOff val="25000"/>
                  </a:prstClr>
                </a:solidFill>
              </a:rPr>
              <a:t>وكان هناك تقارب أكبر بين الجزائر والمغرب </a:t>
            </a:r>
            <a:r>
              <a:rPr lang="ar-DZ" sz="2000" dirty="0" smtClean="0">
                <a:solidFill>
                  <a:prstClr val="black">
                    <a:lumMod val="75000"/>
                    <a:lumOff val="25000"/>
                  </a:prstClr>
                </a:solidFill>
              </a:rPr>
              <a:t>(23‰)، </a:t>
            </a:r>
            <a:r>
              <a:rPr lang="ar-DZ" sz="2000" dirty="0">
                <a:solidFill>
                  <a:prstClr val="black">
                    <a:lumMod val="75000"/>
                    <a:lumOff val="25000"/>
                  </a:prstClr>
                </a:solidFill>
              </a:rPr>
              <a:t>أما تونس وليبيا قد سجل فيها أقل معدل لوفيات </a:t>
            </a:r>
            <a:r>
              <a:rPr lang="ar-DZ" sz="2000" dirty="0" smtClean="0">
                <a:solidFill>
                  <a:prstClr val="black">
                    <a:lumMod val="75000"/>
                    <a:lumOff val="25000"/>
                  </a:prstClr>
                </a:solidFill>
              </a:rPr>
              <a:t>الرضع والأطفال </a:t>
            </a:r>
            <a:r>
              <a:rPr lang="ar-DZ" sz="2000" dirty="0">
                <a:solidFill>
                  <a:prstClr val="black">
                    <a:lumMod val="75000"/>
                    <a:lumOff val="25000"/>
                  </a:prstClr>
                </a:solidFill>
              </a:rPr>
              <a:t>(</a:t>
            </a:r>
            <a:r>
              <a:rPr lang="ar-DZ" sz="2000" dirty="0" smtClean="0">
                <a:solidFill>
                  <a:prstClr val="black">
                    <a:lumMod val="75000"/>
                    <a:lumOff val="25000"/>
                  </a:prstClr>
                </a:solidFill>
              </a:rPr>
              <a:t>16‰)</a:t>
            </a:r>
            <a:endParaRPr lang="ar-DZ" sz="2000" dirty="0">
              <a:solidFill>
                <a:prstClr val="black">
                  <a:lumMod val="75000"/>
                  <a:lumOff val="25000"/>
                </a:prstClr>
              </a:solidFill>
            </a:endParaRPr>
          </a:p>
          <a:p>
            <a:pPr marL="0" indent="0" algn="r" rtl="1">
              <a:buNone/>
            </a:pPr>
            <a:endParaRPr lang="fr-FR" dirty="0"/>
          </a:p>
        </p:txBody>
      </p:sp>
      <p:pic>
        <p:nvPicPr>
          <p:cNvPr id="5" name="Espace réservé du contenu 4"/>
          <p:cNvPicPr>
            <a:picLocks noGrp="1" noChangeAspect="1"/>
          </p:cNvPicPr>
          <p:nvPr>
            <p:ph sz="half" idx="2"/>
          </p:nvPr>
        </p:nvPicPr>
        <p:blipFill>
          <a:blip r:embed="rId3"/>
          <a:stretch>
            <a:fillRect/>
          </a:stretch>
        </p:blipFill>
        <p:spPr>
          <a:xfrm>
            <a:off x="6407776" y="1280890"/>
            <a:ext cx="5380033" cy="5298814"/>
          </a:xfrm>
          <a:prstGeom prst="rect">
            <a:avLst/>
          </a:prstGeom>
        </p:spPr>
      </p:pic>
    </p:spTree>
    <p:extLst>
      <p:ext uri="{BB962C8B-B14F-4D97-AF65-F5344CB8AC3E}">
        <p14:creationId xmlns:p14="http://schemas.microsoft.com/office/powerpoint/2010/main" val="785076847"/>
      </p:ext>
    </p:extLst>
  </p:cSld>
  <p:clrMapOvr>
    <a:masterClrMapping/>
  </p:clrMapOvr>
  <mc:AlternateContent xmlns:mc="http://schemas.openxmlformats.org/markup-compatibility/2006" xmlns:p14="http://schemas.microsoft.com/office/powerpoint/2010/main">
    <mc:Choice Requires="p14">
      <p:transition spd="slow" p14:dur="1250">
        <p14:switch dir="r"/>
        <p:sndAc>
          <p:stSnd>
            <p:snd r:embed="rId2" name="chimes.wav"/>
          </p:stSnd>
        </p:sndAc>
      </p:transition>
    </mc:Choice>
    <mc:Fallback xmlns="">
      <p:transition spd="slow">
        <p:fade/>
        <p:sndAc>
          <p:stSnd>
            <p:snd r:embed="rId4"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down)">
                                      <p:cBhvr>
                                        <p:cTn id="17" dur="580">
                                          <p:stCondLst>
                                            <p:cond delay="0"/>
                                          </p:stCondLst>
                                        </p:cTn>
                                        <p:tgtEl>
                                          <p:spTgt spid="3">
                                            <p:txEl>
                                              <p:pRg st="0" end="0"/>
                                            </p:txEl>
                                          </p:spTgt>
                                        </p:tgtEl>
                                      </p:cBhvr>
                                    </p:animEffect>
                                    <p:anim calcmode="lin" valueType="num">
                                      <p:cBhvr>
                                        <p:cTn id="1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3" dur="26">
                                          <p:stCondLst>
                                            <p:cond delay="650"/>
                                          </p:stCondLst>
                                        </p:cTn>
                                        <p:tgtEl>
                                          <p:spTgt spid="3">
                                            <p:txEl>
                                              <p:pRg st="0" end="0"/>
                                            </p:txEl>
                                          </p:spTgt>
                                        </p:tgtEl>
                                      </p:cBhvr>
                                      <p:to x="100000" y="60000"/>
                                    </p:animScale>
                                    <p:animScale>
                                      <p:cBhvr>
                                        <p:cTn id="24" dur="166" decel="50000">
                                          <p:stCondLst>
                                            <p:cond delay="676"/>
                                          </p:stCondLst>
                                        </p:cTn>
                                        <p:tgtEl>
                                          <p:spTgt spid="3">
                                            <p:txEl>
                                              <p:pRg st="0" end="0"/>
                                            </p:txEl>
                                          </p:spTgt>
                                        </p:tgtEl>
                                      </p:cBhvr>
                                      <p:to x="100000" y="100000"/>
                                    </p:animScale>
                                    <p:animScale>
                                      <p:cBhvr>
                                        <p:cTn id="25" dur="26">
                                          <p:stCondLst>
                                            <p:cond delay="1312"/>
                                          </p:stCondLst>
                                        </p:cTn>
                                        <p:tgtEl>
                                          <p:spTgt spid="3">
                                            <p:txEl>
                                              <p:pRg st="0" end="0"/>
                                            </p:txEl>
                                          </p:spTgt>
                                        </p:tgtEl>
                                      </p:cBhvr>
                                      <p:to x="100000" y="80000"/>
                                    </p:animScale>
                                    <p:animScale>
                                      <p:cBhvr>
                                        <p:cTn id="26" dur="166" decel="50000">
                                          <p:stCondLst>
                                            <p:cond delay="1338"/>
                                          </p:stCondLst>
                                        </p:cTn>
                                        <p:tgtEl>
                                          <p:spTgt spid="3">
                                            <p:txEl>
                                              <p:pRg st="0" end="0"/>
                                            </p:txEl>
                                          </p:spTgt>
                                        </p:tgtEl>
                                      </p:cBhvr>
                                      <p:to x="100000" y="100000"/>
                                    </p:animScale>
                                    <p:animScale>
                                      <p:cBhvr>
                                        <p:cTn id="27" dur="26">
                                          <p:stCondLst>
                                            <p:cond delay="1642"/>
                                          </p:stCondLst>
                                        </p:cTn>
                                        <p:tgtEl>
                                          <p:spTgt spid="3">
                                            <p:txEl>
                                              <p:pRg st="0" end="0"/>
                                            </p:txEl>
                                          </p:spTgt>
                                        </p:tgtEl>
                                      </p:cBhvr>
                                      <p:to x="100000" y="90000"/>
                                    </p:animScale>
                                    <p:animScale>
                                      <p:cBhvr>
                                        <p:cTn id="28" dur="166" decel="50000">
                                          <p:stCondLst>
                                            <p:cond delay="1668"/>
                                          </p:stCondLst>
                                        </p:cTn>
                                        <p:tgtEl>
                                          <p:spTgt spid="3">
                                            <p:txEl>
                                              <p:pRg st="0" end="0"/>
                                            </p:txEl>
                                          </p:spTgt>
                                        </p:tgtEl>
                                      </p:cBhvr>
                                      <p:to x="100000" y="100000"/>
                                    </p:animScale>
                                    <p:animScale>
                                      <p:cBhvr>
                                        <p:cTn id="29" dur="26">
                                          <p:stCondLst>
                                            <p:cond delay="1808"/>
                                          </p:stCondLst>
                                        </p:cTn>
                                        <p:tgtEl>
                                          <p:spTgt spid="3">
                                            <p:txEl>
                                              <p:pRg st="0" end="0"/>
                                            </p:txEl>
                                          </p:spTgt>
                                        </p:tgtEl>
                                      </p:cBhvr>
                                      <p:to x="100000" y="95000"/>
                                    </p:animScale>
                                    <p:animScale>
                                      <p:cBhvr>
                                        <p:cTn id="30" dur="166" decel="50000">
                                          <p:stCondLst>
                                            <p:cond delay="1834"/>
                                          </p:stCondLst>
                                        </p:cTn>
                                        <p:tgtEl>
                                          <p:spTgt spid="3">
                                            <p:txEl>
                                              <p:pRg st="0" end="0"/>
                                            </p:txEl>
                                          </p:spTgt>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nodeType="clickEffect">
                                  <p:stCondLst>
                                    <p:cond delay="0"/>
                                  </p:stCondLst>
                                  <p:childTnLst>
                                    <p:set>
                                      <p:cBhvr>
                                        <p:cTn id="34" dur="1" fill="hold">
                                          <p:stCondLst>
                                            <p:cond delay="0"/>
                                          </p:stCondLst>
                                        </p:cTn>
                                        <p:tgtEl>
                                          <p:spTgt spid="3">
                                            <p:txEl>
                                              <p:pRg st="1" end="1"/>
                                            </p:txEl>
                                          </p:spTgt>
                                        </p:tgtEl>
                                        <p:attrNameLst>
                                          <p:attrName>style.visibility</p:attrName>
                                        </p:attrNameLst>
                                      </p:cBhvr>
                                      <p:to>
                                        <p:strVal val="visible"/>
                                      </p:to>
                                    </p:set>
                                    <p:animEffect transition="in" filter="wheel(1)">
                                      <p:cBhvr>
                                        <p:cTn id="35" dur="2000"/>
                                        <p:tgtEl>
                                          <p:spTgt spid="3">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1" presetClass="entr" presetSubtype="1" fill="hold" nodeType="clickEffect">
                                  <p:stCondLst>
                                    <p:cond delay="0"/>
                                  </p:stCondLst>
                                  <p:childTnLst>
                                    <p:set>
                                      <p:cBhvr>
                                        <p:cTn id="39" dur="1" fill="hold">
                                          <p:stCondLst>
                                            <p:cond delay="0"/>
                                          </p:stCondLst>
                                        </p:cTn>
                                        <p:tgtEl>
                                          <p:spTgt spid="3">
                                            <p:txEl>
                                              <p:pRg st="2" end="2"/>
                                            </p:txEl>
                                          </p:spTgt>
                                        </p:tgtEl>
                                        <p:attrNameLst>
                                          <p:attrName>style.visibility</p:attrName>
                                        </p:attrNameLst>
                                      </p:cBhvr>
                                      <p:to>
                                        <p:strVal val="visible"/>
                                      </p:to>
                                    </p:set>
                                    <p:animEffect transition="in" filter="wheel(1)">
                                      <p:cBhvr>
                                        <p:cTn id="40" dur="2000"/>
                                        <p:tgtEl>
                                          <p:spTgt spid="3">
                                            <p:txEl>
                                              <p:pRg st="2" end="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1" presetClass="entr" presetSubtype="1" fill="hold" nodeType="clickEffect">
                                  <p:stCondLst>
                                    <p:cond delay="0"/>
                                  </p:stCondLst>
                                  <p:childTnLst>
                                    <p:set>
                                      <p:cBhvr>
                                        <p:cTn id="44" dur="1" fill="hold">
                                          <p:stCondLst>
                                            <p:cond delay="0"/>
                                          </p:stCondLst>
                                        </p:cTn>
                                        <p:tgtEl>
                                          <p:spTgt spid="3">
                                            <p:txEl>
                                              <p:pRg st="3" end="3"/>
                                            </p:txEl>
                                          </p:spTgt>
                                        </p:tgtEl>
                                        <p:attrNameLst>
                                          <p:attrName>style.visibility</p:attrName>
                                        </p:attrNameLst>
                                      </p:cBhvr>
                                      <p:to>
                                        <p:strVal val="visible"/>
                                      </p:to>
                                    </p:set>
                                    <p:animEffect transition="in" filter="wheel(1)">
                                      <p:cBhvr>
                                        <p:cTn id="45"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394142" y="0"/>
            <a:ext cx="8911687" cy="728440"/>
          </a:xfrm>
        </p:spPr>
        <p:txBody>
          <a:bodyPr/>
          <a:lstStyle/>
          <a:p>
            <a:pPr algn="ctr" rtl="1"/>
            <a:r>
              <a:rPr lang="ar-DZ" dirty="0" smtClean="0"/>
              <a:t>وفيات الأمهات</a:t>
            </a:r>
            <a:endParaRPr lang="fr-FR" dirty="0"/>
          </a:p>
        </p:txBody>
      </p:sp>
      <mc:AlternateContent xmlns:mc="http://schemas.openxmlformats.org/markup-compatibility/2006" xmlns:a14="http://schemas.microsoft.com/office/drawing/2010/main">
        <mc:Choice Requires="a14">
          <p:sp>
            <p:nvSpPr>
              <p:cNvPr id="3" name="Espace réservé du contenu 2"/>
              <p:cNvSpPr>
                <a:spLocks noGrp="1"/>
              </p:cNvSpPr>
              <p:nvPr>
                <p:ph idx="1"/>
              </p:nvPr>
            </p:nvSpPr>
            <p:spPr>
              <a:xfrm>
                <a:off x="1219200" y="728440"/>
                <a:ext cx="10285412" cy="5729510"/>
              </a:xfrm>
            </p:spPr>
            <p:txBody>
              <a:bodyPr>
                <a:normAutofit fontScale="77500" lnSpcReduction="20000"/>
              </a:bodyPr>
              <a:lstStyle/>
              <a:p>
                <a:pPr algn="r" rtl="1"/>
                <a:r>
                  <a:rPr lang="ar-DZ" sz="3100" dirty="0" smtClean="0">
                    <a:latin typeface="Arial" panose="020B0604020202020204" pitchFamily="34" charset="0"/>
                    <a:cs typeface="Arial" panose="020B0604020202020204" pitchFamily="34" charset="0"/>
                  </a:rPr>
                  <a:t>وفيات الأمهات: ابتداء من الحمل إلى غاية </a:t>
                </a:r>
                <a:r>
                  <a:rPr lang="ar-DZ" sz="3100" dirty="0">
                    <a:latin typeface="Times New Roman" panose="02020603050405020304" pitchFamily="18" charset="0"/>
                    <a:cs typeface="Times New Roman" panose="02020603050405020304" pitchFamily="18" charset="0"/>
                  </a:rPr>
                  <a:t>42 </a:t>
                </a:r>
                <a:r>
                  <a:rPr lang="ar-DZ" sz="3100" dirty="0">
                    <a:latin typeface="Arial" panose="020B0604020202020204" pitchFamily="34" charset="0"/>
                    <a:cs typeface="Arial" panose="020B0604020202020204" pitchFamily="34" charset="0"/>
                  </a:rPr>
                  <a:t>يوم بعد الولادة </a:t>
                </a:r>
                <a:r>
                  <a:rPr lang="ar-DZ" sz="3100" dirty="0" smtClean="0">
                    <a:latin typeface="Arial" panose="020B0604020202020204" pitchFamily="34" charset="0"/>
                    <a:cs typeface="Arial" panose="020B0604020202020204" pitchFamily="34" charset="0"/>
                  </a:rPr>
                  <a:t>(النفاس).</a:t>
                </a:r>
              </a:p>
              <a:p>
                <a:pPr algn="r" rtl="1"/>
                <a:r>
                  <a:rPr lang="ar-DZ" sz="3100" b="1" dirty="0" smtClean="0">
                    <a:latin typeface="Arial" panose="020B0604020202020204" pitchFamily="34" charset="0"/>
                    <a:cs typeface="Arial" panose="020B0604020202020204" pitchFamily="34" charset="0"/>
                  </a:rPr>
                  <a:t>كسر وفيات الأمهات (</a:t>
                </a:r>
                <a14:m>
                  <m:oMath xmlns:m="http://schemas.openxmlformats.org/officeDocument/2006/math">
                    <m:sSub>
                      <m:sSubPr>
                        <m:ctrlPr>
                          <a:rPr lang="ar-DZ" sz="3100" i="1">
                            <a:solidFill>
                              <a:prstClr val="black">
                                <a:lumMod val="75000"/>
                                <a:lumOff val="25000"/>
                              </a:prstClr>
                            </a:solidFill>
                            <a:latin typeface="Cambria Math" panose="02040503050406030204" pitchFamily="18" charset="0"/>
                          </a:rPr>
                        </m:ctrlPr>
                      </m:sSubPr>
                      <m:e>
                        <m:r>
                          <a:rPr lang="fr-FR" sz="3100" b="0" i="1" smtClean="0">
                            <a:solidFill>
                              <a:prstClr val="black">
                                <a:lumMod val="75000"/>
                                <a:lumOff val="25000"/>
                              </a:prstClr>
                            </a:solidFill>
                            <a:latin typeface="Cambria Math" panose="02040503050406030204" pitchFamily="18" charset="0"/>
                          </a:rPr>
                          <m:t>𝑅</m:t>
                        </m:r>
                      </m:e>
                      <m:sub>
                        <m:r>
                          <a:rPr lang="fr-FR" sz="3100" i="1">
                            <a:solidFill>
                              <a:prstClr val="black">
                                <a:lumMod val="75000"/>
                                <a:lumOff val="25000"/>
                              </a:prstClr>
                            </a:solidFill>
                            <a:latin typeface="Cambria Math" panose="02040503050406030204" pitchFamily="18" charset="0"/>
                          </a:rPr>
                          <m:t>𝑚</m:t>
                        </m:r>
                        <m:r>
                          <a:rPr lang="fr-FR" sz="3100" b="0" i="1" smtClean="0">
                            <a:solidFill>
                              <a:prstClr val="black">
                                <a:lumMod val="75000"/>
                                <a:lumOff val="25000"/>
                              </a:prstClr>
                            </a:solidFill>
                            <a:latin typeface="Cambria Math" panose="02040503050406030204" pitchFamily="18" charset="0"/>
                          </a:rPr>
                          <m:t>𝑚</m:t>
                        </m:r>
                      </m:sub>
                    </m:sSub>
                  </m:oMath>
                </a14:m>
                <a:r>
                  <a:rPr lang="ar-DZ" sz="3100" b="1" dirty="0" smtClean="0">
                    <a:latin typeface="Arial" panose="020B0604020202020204" pitchFamily="34" charset="0"/>
                    <a:cs typeface="Arial" panose="020B0604020202020204" pitchFamily="34" charset="0"/>
                  </a:rPr>
                  <a:t>):</a:t>
                </a:r>
              </a:p>
              <a:p>
                <a:pPr lvl="0" algn="r" rtl="1">
                  <a:buClr>
                    <a:srgbClr val="A53010"/>
                  </a:buClr>
                </a:pPr>
                <a:r>
                  <a:rPr lang="ar-DZ" sz="3100" dirty="0" smtClean="0">
                    <a:latin typeface="Arial" panose="020B0604020202020204" pitchFamily="34" charset="0"/>
                    <a:cs typeface="Arial" panose="020B0604020202020204" pitchFamily="34" charset="0"/>
                  </a:rPr>
                  <a:t>حاصل قسمة عدد وفيات الأمهات </a:t>
                </a:r>
                <a:r>
                  <a:rPr lang="ar-DZ" sz="3100" dirty="0">
                    <a:solidFill>
                      <a:prstClr val="black">
                        <a:lumMod val="75000"/>
                        <a:lumOff val="25000"/>
                      </a:prstClr>
                    </a:solidFill>
                  </a:rPr>
                  <a:t>(</a:t>
                </a:r>
                <a14:m>
                  <m:oMath xmlns:m="http://schemas.openxmlformats.org/officeDocument/2006/math">
                    <m:sSub>
                      <m:sSubPr>
                        <m:ctrlPr>
                          <a:rPr lang="ar-DZ" sz="3100" i="1">
                            <a:solidFill>
                              <a:prstClr val="black">
                                <a:lumMod val="75000"/>
                                <a:lumOff val="25000"/>
                              </a:prstClr>
                            </a:solidFill>
                            <a:latin typeface="Cambria Math" panose="02040503050406030204" pitchFamily="18" charset="0"/>
                          </a:rPr>
                        </m:ctrlPr>
                      </m:sSubPr>
                      <m:e>
                        <m:r>
                          <a:rPr lang="fr-FR" sz="3100" i="1">
                            <a:solidFill>
                              <a:prstClr val="black">
                                <a:lumMod val="75000"/>
                                <a:lumOff val="25000"/>
                              </a:prstClr>
                            </a:solidFill>
                            <a:latin typeface="Cambria Math" panose="02040503050406030204" pitchFamily="18" charset="0"/>
                          </a:rPr>
                          <m:t>𝐷</m:t>
                        </m:r>
                      </m:e>
                      <m:sub>
                        <m:r>
                          <a:rPr lang="fr-FR" sz="3100" b="0" i="1" smtClean="0">
                            <a:solidFill>
                              <a:prstClr val="black">
                                <a:lumMod val="75000"/>
                                <a:lumOff val="25000"/>
                              </a:prstClr>
                            </a:solidFill>
                            <a:latin typeface="Cambria Math" panose="02040503050406030204" pitchFamily="18" charset="0"/>
                          </a:rPr>
                          <m:t>𝑚</m:t>
                        </m:r>
                      </m:sub>
                    </m:sSub>
                  </m:oMath>
                </a14:m>
                <a:r>
                  <a:rPr lang="ar-DZ" sz="3100" dirty="0">
                    <a:solidFill>
                      <a:prstClr val="black">
                        <a:lumMod val="75000"/>
                        <a:lumOff val="25000"/>
                      </a:prstClr>
                    </a:solidFill>
                  </a:rPr>
                  <a:t>) على عدد الولادات الحية (</a:t>
                </a:r>
                <a14:m>
                  <m:oMath xmlns:m="http://schemas.openxmlformats.org/officeDocument/2006/math">
                    <m:sSub>
                      <m:sSubPr>
                        <m:ctrlPr>
                          <a:rPr lang="ar-DZ" sz="3100" i="1">
                            <a:solidFill>
                              <a:prstClr val="black">
                                <a:lumMod val="75000"/>
                                <a:lumOff val="25000"/>
                              </a:prstClr>
                            </a:solidFill>
                            <a:latin typeface="Cambria Math" panose="02040503050406030204" pitchFamily="18" charset="0"/>
                          </a:rPr>
                        </m:ctrlPr>
                      </m:sSubPr>
                      <m:e>
                        <m:r>
                          <a:rPr lang="fr-FR" sz="3100" i="1">
                            <a:solidFill>
                              <a:prstClr val="black">
                                <a:lumMod val="75000"/>
                                <a:lumOff val="25000"/>
                              </a:prstClr>
                            </a:solidFill>
                            <a:latin typeface="Cambria Math" panose="02040503050406030204" pitchFamily="18" charset="0"/>
                          </a:rPr>
                          <m:t>𝑁</m:t>
                        </m:r>
                      </m:e>
                      <m:sub>
                        <m:r>
                          <a:rPr lang="fr-FR" sz="3100" i="1">
                            <a:solidFill>
                              <a:prstClr val="black">
                                <a:lumMod val="75000"/>
                                <a:lumOff val="25000"/>
                              </a:prstClr>
                            </a:solidFill>
                            <a:latin typeface="Cambria Math" panose="02040503050406030204" pitchFamily="18" charset="0"/>
                          </a:rPr>
                          <m:t>𝑣</m:t>
                        </m:r>
                      </m:sub>
                    </m:sSub>
                  </m:oMath>
                </a14:m>
                <a:r>
                  <a:rPr lang="ar-DZ" sz="3100" dirty="0">
                    <a:solidFill>
                      <a:prstClr val="black">
                        <a:lumMod val="75000"/>
                        <a:lumOff val="25000"/>
                      </a:prstClr>
                    </a:solidFill>
                  </a:rPr>
                  <a:t>) في نفس </a:t>
                </a:r>
                <a:r>
                  <a:rPr lang="ar-DZ" sz="3100" dirty="0" smtClean="0">
                    <a:solidFill>
                      <a:prstClr val="black">
                        <a:lumMod val="75000"/>
                        <a:lumOff val="25000"/>
                      </a:prstClr>
                    </a:solidFill>
                  </a:rPr>
                  <a:t>السنة، يوكون لكل 100000 مولود حي.</a:t>
                </a:r>
              </a:p>
              <a:p>
                <a:pPr lvl="0" algn="r" rtl="1">
                  <a:buClr>
                    <a:srgbClr val="A53010"/>
                  </a:buClr>
                </a:pPr>
                <a14:m>
                  <m:oMath xmlns:m="http://schemas.openxmlformats.org/officeDocument/2006/math">
                    <m:sSub>
                      <m:sSubPr>
                        <m:ctrlPr>
                          <a:rPr lang="ar-DZ" sz="3100" i="1" smtClean="0">
                            <a:solidFill>
                              <a:prstClr val="black">
                                <a:lumMod val="75000"/>
                                <a:lumOff val="25000"/>
                              </a:prstClr>
                            </a:solidFill>
                            <a:latin typeface="Cambria Math" panose="02040503050406030204" pitchFamily="18" charset="0"/>
                          </a:rPr>
                        </m:ctrlPr>
                      </m:sSubPr>
                      <m:e>
                        <m:r>
                          <a:rPr lang="fr-FR" sz="3100" b="0" i="1" smtClean="0">
                            <a:solidFill>
                              <a:prstClr val="black">
                                <a:lumMod val="75000"/>
                                <a:lumOff val="25000"/>
                              </a:prstClr>
                            </a:solidFill>
                            <a:latin typeface="Cambria Math" panose="02040503050406030204" pitchFamily="18" charset="0"/>
                          </a:rPr>
                          <m:t>𝑅</m:t>
                        </m:r>
                      </m:e>
                      <m:sub>
                        <m:r>
                          <a:rPr lang="fr-FR" sz="3100" b="0" i="1" smtClean="0">
                            <a:solidFill>
                              <a:prstClr val="black">
                                <a:lumMod val="75000"/>
                                <a:lumOff val="25000"/>
                              </a:prstClr>
                            </a:solidFill>
                            <a:latin typeface="Cambria Math" panose="02040503050406030204" pitchFamily="18" charset="0"/>
                          </a:rPr>
                          <m:t>𝑚𝑚</m:t>
                        </m:r>
                      </m:sub>
                    </m:sSub>
                    <m:r>
                      <a:rPr lang="ar-DZ" sz="3100" b="0" i="1" smtClean="0">
                        <a:solidFill>
                          <a:prstClr val="black">
                            <a:lumMod val="75000"/>
                            <a:lumOff val="25000"/>
                          </a:prstClr>
                        </a:solidFill>
                        <a:latin typeface="Cambria Math" panose="02040503050406030204" pitchFamily="18" charset="0"/>
                      </a:rPr>
                      <m:t>=</m:t>
                    </m:r>
                    <m:f>
                      <m:fPr>
                        <m:ctrlPr>
                          <a:rPr lang="ar-DZ" sz="3100" b="0" i="1" smtClean="0">
                            <a:solidFill>
                              <a:prstClr val="black">
                                <a:lumMod val="75000"/>
                                <a:lumOff val="25000"/>
                              </a:prstClr>
                            </a:solidFill>
                            <a:latin typeface="Cambria Math" panose="02040503050406030204" pitchFamily="18" charset="0"/>
                          </a:rPr>
                        </m:ctrlPr>
                      </m:fPr>
                      <m:num>
                        <m:sSub>
                          <m:sSubPr>
                            <m:ctrlPr>
                              <a:rPr lang="ar-DZ" sz="3100" b="0" i="1" smtClean="0">
                                <a:solidFill>
                                  <a:prstClr val="black">
                                    <a:lumMod val="75000"/>
                                    <a:lumOff val="25000"/>
                                  </a:prstClr>
                                </a:solidFill>
                                <a:latin typeface="Cambria Math" panose="02040503050406030204" pitchFamily="18" charset="0"/>
                              </a:rPr>
                            </m:ctrlPr>
                          </m:sSubPr>
                          <m:e>
                            <m:r>
                              <a:rPr lang="fr-FR" sz="3100" b="0" i="1" smtClean="0">
                                <a:solidFill>
                                  <a:prstClr val="black">
                                    <a:lumMod val="75000"/>
                                    <a:lumOff val="25000"/>
                                  </a:prstClr>
                                </a:solidFill>
                                <a:latin typeface="Cambria Math" panose="02040503050406030204" pitchFamily="18" charset="0"/>
                              </a:rPr>
                              <m:t>𝐷</m:t>
                            </m:r>
                          </m:e>
                          <m:sub>
                            <m:r>
                              <a:rPr lang="fr-FR" sz="3100" b="0" i="1" smtClean="0">
                                <a:solidFill>
                                  <a:prstClr val="black">
                                    <a:lumMod val="75000"/>
                                    <a:lumOff val="25000"/>
                                  </a:prstClr>
                                </a:solidFill>
                                <a:latin typeface="Cambria Math" panose="02040503050406030204" pitchFamily="18" charset="0"/>
                              </a:rPr>
                              <m:t>𝑚</m:t>
                            </m:r>
                          </m:sub>
                        </m:sSub>
                      </m:num>
                      <m:den>
                        <m:sSub>
                          <m:sSubPr>
                            <m:ctrlPr>
                              <a:rPr lang="ar-DZ" sz="3100" b="0" i="1" smtClean="0">
                                <a:solidFill>
                                  <a:prstClr val="black">
                                    <a:lumMod val="75000"/>
                                    <a:lumOff val="25000"/>
                                  </a:prstClr>
                                </a:solidFill>
                                <a:latin typeface="Cambria Math" panose="02040503050406030204" pitchFamily="18" charset="0"/>
                              </a:rPr>
                            </m:ctrlPr>
                          </m:sSubPr>
                          <m:e>
                            <m:r>
                              <a:rPr lang="fr-FR" sz="3100" b="0" i="1" smtClean="0">
                                <a:solidFill>
                                  <a:prstClr val="black">
                                    <a:lumMod val="75000"/>
                                    <a:lumOff val="25000"/>
                                  </a:prstClr>
                                </a:solidFill>
                                <a:latin typeface="Cambria Math" panose="02040503050406030204" pitchFamily="18" charset="0"/>
                              </a:rPr>
                              <m:t>𝑁</m:t>
                            </m:r>
                          </m:e>
                          <m:sub>
                            <m:r>
                              <a:rPr lang="fr-FR" sz="3100" b="0" i="1" smtClean="0">
                                <a:solidFill>
                                  <a:prstClr val="black">
                                    <a:lumMod val="75000"/>
                                    <a:lumOff val="25000"/>
                                  </a:prstClr>
                                </a:solidFill>
                                <a:latin typeface="Cambria Math" panose="02040503050406030204" pitchFamily="18" charset="0"/>
                              </a:rPr>
                              <m:t>𝑣</m:t>
                            </m:r>
                          </m:sub>
                        </m:sSub>
                      </m:den>
                    </m:f>
                    <m:r>
                      <a:rPr lang="ar-DZ" sz="3100" b="0" i="1" smtClean="0">
                        <a:solidFill>
                          <a:prstClr val="black">
                            <a:lumMod val="75000"/>
                            <a:lumOff val="25000"/>
                          </a:prstClr>
                        </a:solidFill>
                        <a:latin typeface="Cambria Math" panose="02040503050406030204" pitchFamily="18" charset="0"/>
                      </a:rPr>
                      <m:t>∗</m:t>
                    </m:r>
                    <m:r>
                      <a:rPr lang="ar-DZ" sz="3100" b="0" i="1" smtClean="0">
                        <a:solidFill>
                          <a:prstClr val="black">
                            <a:lumMod val="75000"/>
                            <a:lumOff val="25000"/>
                          </a:prstClr>
                        </a:solidFill>
                        <a:latin typeface="Cambria Math" panose="02040503050406030204" pitchFamily="18" charset="0"/>
                      </a:rPr>
                      <m:t>100000</m:t>
                    </m:r>
                  </m:oMath>
                </a14:m>
                <a:endParaRPr lang="fr-FR" sz="3100" dirty="0" smtClean="0">
                  <a:solidFill>
                    <a:prstClr val="black">
                      <a:lumMod val="75000"/>
                      <a:lumOff val="25000"/>
                    </a:prstClr>
                  </a:solidFill>
                </a:endParaRPr>
              </a:p>
              <a:p>
                <a:pPr lvl="0" algn="r" rtl="1">
                  <a:buClr>
                    <a:srgbClr val="A53010"/>
                  </a:buClr>
                </a:pPr>
                <a:r>
                  <a:rPr lang="ar-DZ" sz="3100" b="1" dirty="0" smtClean="0">
                    <a:solidFill>
                      <a:prstClr val="black">
                        <a:lumMod val="75000"/>
                        <a:lumOff val="25000"/>
                      </a:prstClr>
                    </a:solidFill>
                  </a:rPr>
                  <a:t>معدل وفيات الأمهات (</a:t>
                </a:r>
                <a14:m>
                  <m:oMath xmlns:m="http://schemas.openxmlformats.org/officeDocument/2006/math">
                    <m:sSub>
                      <m:sSubPr>
                        <m:ctrlPr>
                          <a:rPr lang="ar-DZ" sz="3100" i="1">
                            <a:solidFill>
                              <a:prstClr val="black">
                                <a:lumMod val="75000"/>
                                <a:lumOff val="25000"/>
                              </a:prstClr>
                            </a:solidFill>
                            <a:latin typeface="Cambria Math" panose="02040503050406030204" pitchFamily="18" charset="0"/>
                          </a:rPr>
                        </m:ctrlPr>
                      </m:sSubPr>
                      <m:e>
                        <m:r>
                          <a:rPr lang="fr-FR" sz="3100" b="0" i="1" smtClean="0">
                            <a:solidFill>
                              <a:prstClr val="black">
                                <a:lumMod val="75000"/>
                                <a:lumOff val="25000"/>
                              </a:prstClr>
                            </a:solidFill>
                            <a:latin typeface="Cambria Math" panose="02040503050406030204" pitchFamily="18" charset="0"/>
                          </a:rPr>
                          <m:t>𝑇</m:t>
                        </m:r>
                      </m:e>
                      <m:sub>
                        <m:r>
                          <a:rPr lang="fr-FR" sz="3100" i="1">
                            <a:solidFill>
                              <a:prstClr val="black">
                                <a:lumMod val="75000"/>
                                <a:lumOff val="25000"/>
                              </a:prstClr>
                            </a:solidFill>
                            <a:latin typeface="Cambria Math" panose="02040503050406030204" pitchFamily="18" charset="0"/>
                          </a:rPr>
                          <m:t>𝑚</m:t>
                        </m:r>
                        <m:r>
                          <a:rPr lang="fr-FR" sz="3100" b="0" i="1" smtClean="0">
                            <a:solidFill>
                              <a:prstClr val="black">
                                <a:lumMod val="75000"/>
                                <a:lumOff val="25000"/>
                              </a:prstClr>
                            </a:solidFill>
                            <a:latin typeface="Cambria Math" panose="02040503050406030204" pitchFamily="18" charset="0"/>
                          </a:rPr>
                          <m:t>𝑚</m:t>
                        </m:r>
                      </m:sub>
                    </m:sSub>
                  </m:oMath>
                </a14:m>
                <a:r>
                  <a:rPr lang="ar-DZ" sz="3100" b="1" dirty="0" smtClean="0">
                    <a:solidFill>
                      <a:prstClr val="black">
                        <a:lumMod val="75000"/>
                        <a:lumOff val="25000"/>
                      </a:prstClr>
                    </a:solidFill>
                  </a:rPr>
                  <a:t>):</a:t>
                </a:r>
              </a:p>
              <a:p>
                <a:pPr lvl="0" algn="r" rtl="1">
                  <a:buClr>
                    <a:srgbClr val="A53010"/>
                  </a:buClr>
                </a:pPr>
                <a:r>
                  <a:rPr lang="ar-DZ" sz="3100" dirty="0" smtClean="0">
                    <a:solidFill>
                      <a:prstClr val="black">
                        <a:lumMod val="75000"/>
                        <a:lumOff val="25000"/>
                      </a:prstClr>
                    </a:solidFill>
                  </a:rPr>
                  <a:t>حاصل قسمة عدد وفيات الأمهات </a:t>
                </a:r>
                <a:r>
                  <a:rPr lang="ar-DZ" sz="3100" dirty="0">
                    <a:solidFill>
                      <a:prstClr val="black">
                        <a:lumMod val="75000"/>
                        <a:lumOff val="25000"/>
                      </a:prstClr>
                    </a:solidFill>
                  </a:rPr>
                  <a:t>(</a:t>
                </a:r>
                <a14:m>
                  <m:oMath xmlns:m="http://schemas.openxmlformats.org/officeDocument/2006/math">
                    <m:sSub>
                      <m:sSubPr>
                        <m:ctrlPr>
                          <a:rPr lang="ar-DZ" sz="3100" i="1">
                            <a:solidFill>
                              <a:prstClr val="black">
                                <a:lumMod val="75000"/>
                                <a:lumOff val="25000"/>
                              </a:prstClr>
                            </a:solidFill>
                            <a:latin typeface="Cambria Math" panose="02040503050406030204" pitchFamily="18" charset="0"/>
                          </a:rPr>
                        </m:ctrlPr>
                      </m:sSubPr>
                      <m:e>
                        <m:r>
                          <a:rPr lang="fr-FR" sz="3100" i="1">
                            <a:solidFill>
                              <a:prstClr val="black">
                                <a:lumMod val="75000"/>
                                <a:lumOff val="25000"/>
                              </a:prstClr>
                            </a:solidFill>
                            <a:latin typeface="Cambria Math" panose="02040503050406030204" pitchFamily="18" charset="0"/>
                          </a:rPr>
                          <m:t>𝐷</m:t>
                        </m:r>
                      </m:e>
                      <m:sub>
                        <m:r>
                          <a:rPr lang="fr-FR" sz="3100" i="1">
                            <a:solidFill>
                              <a:prstClr val="black">
                                <a:lumMod val="75000"/>
                                <a:lumOff val="25000"/>
                              </a:prstClr>
                            </a:solidFill>
                            <a:latin typeface="Cambria Math" panose="02040503050406030204" pitchFamily="18" charset="0"/>
                          </a:rPr>
                          <m:t>𝑚</m:t>
                        </m:r>
                      </m:sub>
                    </m:sSub>
                  </m:oMath>
                </a14:m>
                <a:r>
                  <a:rPr lang="ar-DZ" sz="3100" dirty="0" smtClean="0">
                    <a:solidFill>
                      <a:prstClr val="black">
                        <a:lumMod val="75000"/>
                        <a:lumOff val="25000"/>
                      </a:prstClr>
                    </a:solidFill>
                  </a:rPr>
                  <a:t>) على عدد النساء في سن الانجاب </a:t>
                </a:r>
                <a:r>
                  <a:rPr lang="ar-DZ" sz="3100" dirty="0">
                    <a:solidFill>
                      <a:prstClr val="black">
                        <a:lumMod val="75000"/>
                        <a:lumOff val="25000"/>
                      </a:prstClr>
                    </a:solidFill>
                  </a:rPr>
                  <a:t>(</a:t>
                </a:r>
                <a14:m>
                  <m:oMath xmlns:m="http://schemas.openxmlformats.org/officeDocument/2006/math">
                    <m:sSub>
                      <m:sSubPr>
                        <m:ctrlPr>
                          <a:rPr lang="ar-DZ" sz="3100" i="1">
                            <a:solidFill>
                              <a:prstClr val="black">
                                <a:lumMod val="75000"/>
                                <a:lumOff val="25000"/>
                              </a:prstClr>
                            </a:solidFill>
                            <a:latin typeface="Cambria Math" panose="02040503050406030204" pitchFamily="18" charset="0"/>
                          </a:rPr>
                        </m:ctrlPr>
                      </m:sSubPr>
                      <m:e>
                        <m:r>
                          <a:rPr lang="fr-FR" sz="3100" b="0" i="1" smtClean="0">
                            <a:solidFill>
                              <a:prstClr val="black">
                                <a:lumMod val="75000"/>
                                <a:lumOff val="25000"/>
                              </a:prstClr>
                            </a:solidFill>
                            <a:latin typeface="Cambria Math" panose="02040503050406030204" pitchFamily="18" charset="0"/>
                          </a:rPr>
                          <m:t>𝐹</m:t>
                        </m:r>
                      </m:e>
                      <m:sub>
                        <m:r>
                          <a:rPr lang="fr-FR" sz="3100" b="0" i="1" smtClean="0">
                            <a:solidFill>
                              <a:prstClr val="black">
                                <a:lumMod val="75000"/>
                                <a:lumOff val="25000"/>
                              </a:prstClr>
                            </a:solidFill>
                            <a:latin typeface="Cambria Math" panose="02040503050406030204" pitchFamily="18" charset="0"/>
                          </a:rPr>
                          <m:t>15</m:t>
                        </m:r>
                        <m:r>
                          <a:rPr lang="fr-FR" sz="3100" b="0" i="1" smtClean="0">
                            <a:solidFill>
                              <a:prstClr val="black">
                                <a:lumMod val="75000"/>
                                <a:lumOff val="25000"/>
                              </a:prstClr>
                            </a:solidFill>
                            <a:latin typeface="Cambria Math" panose="02040503050406030204" pitchFamily="18" charset="0"/>
                          </a:rPr>
                          <m:t>−</m:t>
                        </m:r>
                        <m:r>
                          <a:rPr lang="fr-FR" sz="3100" b="0" i="1" smtClean="0">
                            <a:solidFill>
                              <a:prstClr val="black">
                                <a:lumMod val="75000"/>
                                <a:lumOff val="25000"/>
                              </a:prstClr>
                            </a:solidFill>
                            <a:latin typeface="Cambria Math" panose="02040503050406030204" pitchFamily="18" charset="0"/>
                          </a:rPr>
                          <m:t>49</m:t>
                        </m:r>
                      </m:sub>
                    </m:sSub>
                  </m:oMath>
                </a14:m>
                <a:r>
                  <a:rPr lang="ar-DZ" sz="3100" dirty="0">
                    <a:solidFill>
                      <a:prstClr val="black">
                        <a:lumMod val="75000"/>
                        <a:lumOff val="25000"/>
                      </a:prstClr>
                    </a:solidFill>
                  </a:rPr>
                  <a:t>)</a:t>
                </a:r>
                <a:r>
                  <a:rPr lang="ar-DZ" sz="3100" dirty="0" smtClean="0">
                    <a:solidFill>
                      <a:prstClr val="black">
                        <a:lumMod val="75000"/>
                        <a:lumOff val="25000"/>
                      </a:prstClr>
                    </a:solidFill>
                  </a:rPr>
                  <a:t> </a:t>
                </a:r>
              </a:p>
              <a:p>
                <a:pPr lvl="0" algn="r" rtl="1">
                  <a:buClr>
                    <a:srgbClr val="A53010"/>
                  </a:buClr>
                </a:pPr>
                <a14:m>
                  <m:oMath xmlns:m="http://schemas.openxmlformats.org/officeDocument/2006/math">
                    <m:sSub>
                      <m:sSubPr>
                        <m:ctrlPr>
                          <a:rPr lang="ar-DZ" sz="3100" i="1" smtClean="0">
                            <a:solidFill>
                              <a:prstClr val="black">
                                <a:lumMod val="75000"/>
                                <a:lumOff val="25000"/>
                              </a:prstClr>
                            </a:solidFill>
                            <a:latin typeface="Cambria Math" panose="02040503050406030204" pitchFamily="18" charset="0"/>
                          </a:rPr>
                        </m:ctrlPr>
                      </m:sSubPr>
                      <m:e>
                        <m:r>
                          <a:rPr lang="fr-FR" sz="3100" b="0" i="1" smtClean="0">
                            <a:solidFill>
                              <a:prstClr val="black">
                                <a:lumMod val="75000"/>
                                <a:lumOff val="25000"/>
                              </a:prstClr>
                            </a:solidFill>
                            <a:latin typeface="Cambria Math" panose="02040503050406030204" pitchFamily="18" charset="0"/>
                          </a:rPr>
                          <m:t>𝑇</m:t>
                        </m:r>
                      </m:e>
                      <m:sub>
                        <m:r>
                          <a:rPr lang="fr-FR" sz="3100" b="0" i="1" smtClean="0">
                            <a:solidFill>
                              <a:prstClr val="black">
                                <a:lumMod val="75000"/>
                                <a:lumOff val="25000"/>
                              </a:prstClr>
                            </a:solidFill>
                            <a:latin typeface="Cambria Math" panose="02040503050406030204" pitchFamily="18" charset="0"/>
                          </a:rPr>
                          <m:t>𝑚𝑚</m:t>
                        </m:r>
                      </m:sub>
                    </m:sSub>
                    <m:r>
                      <a:rPr lang="ar-DZ" sz="3100" b="0" i="1" smtClean="0">
                        <a:solidFill>
                          <a:prstClr val="black">
                            <a:lumMod val="75000"/>
                            <a:lumOff val="25000"/>
                          </a:prstClr>
                        </a:solidFill>
                        <a:latin typeface="Cambria Math" panose="02040503050406030204" pitchFamily="18" charset="0"/>
                      </a:rPr>
                      <m:t>=</m:t>
                    </m:r>
                    <m:f>
                      <m:fPr>
                        <m:ctrlPr>
                          <a:rPr lang="ar-DZ" sz="3100" b="0" i="1" smtClean="0">
                            <a:solidFill>
                              <a:prstClr val="black">
                                <a:lumMod val="75000"/>
                                <a:lumOff val="25000"/>
                              </a:prstClr>
                            </a:solidFill>
                            <a:latin typeface="Cambria Math" panose="02040503050406030204" pitchFamily="18" charset="0"/>
                          </a:rPr>
                        </m:ctrlPr>
                      </m:fPr>
                      <m:num>
                        <m:sSub>
                          <m:sSubPr>
                            <m:ctrlPr>
                              <a:rPr lang="ar-DZ" sz="3100" b="0" i="1" smtClean="0">
                                <a:solidFill>
                                  <a:prstClr val="black">
                                    <a:lumMod val="75000"/>
                                    <a:lumOff val="25000"/>
                                  </a:prstClr>
                                </a:solidFill>
                                <a:latin typeface="Cambria Math" panose="02040503050406030204" pitchFamily="18" charset="0"/>
                              </a:rPr>
                            </m:ctrlPr>
                          </m:sSubPr>
                          <m:e>
                            <m:r>
                              <a:rPr lang="fr-FR" sz="3100" b="0" i="1" smtClean="0">
                                <a:solidFill>
                                  <a:prstClr val="black">
                                    <a:lumMod val="75000"/>
                                    <a:lumOff val="25000"/>
                                  </a:prstClr>
                                </a:solidFill>
                                <a:latin typeface="Cambria Math" panose="02040503050406030204" pitchFamily="18" charset="0"/>
                              </a:rPr>
                              <m:t>𝐷</m:t>
                            </m:r>
                          </m:e>
                          <m:sub>
                            <m:r>
                              <a:rPr lang="fr-FR" sz="3100" b="0" i="1" smtClean="0">
                                <a:solidFill>
                                  <a:prstClr val="black">
                                    <a:lumMod val="75000"/>
                                    <a:lumOff val="25000"/>
                                  </a:prstClr>
                                </a:solidFill>
                                <a:latin typeface="Cambria Math" panose="02040503050406030204" pitchFamily="18" charset="0"/>
                              </a:rPr>
                              <m:t>𝑚</m:t>
                            </m:r>
                          </m:sub>
                        </m:sSub>
                      </m:num>
                      <m:den>
                        <m:sSub>
                          <m:sSubPr>
                            <m:ctrlPr>
                              <a:rPr lang="ar-DZ" sz="3100" b="0" i="1" smtClean="0">
                                <a:solidFill>
                                  <a:prstClr val="black">
                                    <a:lumMod val="75000"/>
                                    <a:lumOff val="25000"/>
                                  </a:prstClr>
                                </a:solidFill>
                                <a:latin typeface="Cambria Math" panose="02040503050406030204" pitchFamily="18" charset="0"/>
                              </a:rPr>
                            </m:ctrlPr>
                          </m:sSubPr>
                          <m:e>
                            <m:r>
                              <a:rPr lang="fr-FR" sz="3100" b="0" i="1" smtClean="0">
                                <a:solidFill>
                                  <a:prstClr val="black">
                                    <a:lumMod val="75000"/>
                                    <a:lumOff val="25000"/>
                                  </a:prstClr>
                                </a:solidFill>
                                <a:latin typeface="Cambria Math" panose="02040503050406030204" pitchFamily="18" charset="0"/>
                              </a:rPr>
                              <m:t>𝐹</m:t>
                            </m:r>
                          </m:e>
                          <m:sub>
                            <m:r>
                              <a:rPr lang="fr-FR" sz="3100" b="0" i="1" smtClean="0">
                                <a:solidFill>
                                  <a:prstClr val="black">
                                    <a:lumMod val="75000"/>
                                    <a:lumOff val="25000"/>
                                  </a:prstClr>
                                </a:solidFill>
                                <a:latin typeface="Cambria Math" panose="02040503050406030204" pitchFamily="18" charset="0"/>
                              </a:rPr>
                              <m:t>15</m:t>
                            </m:r>
                            <m:r>
                              <a:rPr lang="fr-FR" sz="3100" b="0" i="1" smtClean="0">
                                <a:solidFill>
                                  <a:prstClr val="black">
                                    <a:lumMod val="75000"/>
                                    <a:lumOff val="25000"/>
                                  </a:prstClr>
                                </a:solidFill>
                                <a:latin typeface="Cambria Math" panose="02040503050406030204" pitchFamily="18" charset="0"/>
                              </a:rPr>
                              <m:t>−</m:t>
                            </m:r>
                            <m:r>
                              <a:rPr lang="fr-FR" sz="3100" b="0" i="1" smtClean="0">
                                <a:solidFill>
                                  <a:prstClr val="black">
                                    <a:lumMod val="75000"/>
                                    <a:lumOff val="25000"/>
                                  </a:prstClr>
                                </a:solidFill>
                                <a:latin typeface="Cambria Math" panose="02040503050406030204" pitchFamily="18" charset="0"/>
                              </a:rPr>
                              <m:t>49</m:t>
                            </m:r>
                          </m:sub>
                        </m:sSub>
                      </m:den>
                    </m:f>
                    <m:r>
                      <a:rPr lang="ar-DZ" sz="3100" b="0" i="1" smtClean="0">
                        <a:solidFill>
                          <a:prstClr val="black">
                            <a:lumMod val="75000"/>
                            <a:lumOff val="25000"/>
                          </a:prstClr>
                        </a:solidFill>
                        <a:latin typeface="Cambria Math" panose="02040503050406030204" pitchFamily="18" charset="0"/>
                      </a:rPr>
                      <m:t>∗</m:t>
                    </m:r>
                    <m:r>
                      <a:rPr lang="ar-DZ" sz="3100" b="0" i="1" smtClean="0">
                        <a:solidFill>
                          <a:prstClr val="black">
                            <a:lumMod val="75000"/>
                            <a:lumOff val="25000"/>
                          </a:prstClr>
                        </a:solidFill>
                        <a:latin typeface="Cambria Math" panose="02040503050406030204" pitchFamily="18" charset="0"/>
                      </a:rPr>
                      <m:t>1000</m:t>
                    </m:r>
                  </m:oMath>
                </a14:m>
                <a:endParaRPr lang="fr-FR" sz="3100" b="0" dirty="0" smtClean="0">
                  <a:solidFill>
                    <a:prstClr val="black">
                      <a:lumMod val="75000"/>
                      <a:lumOff val="25000"/>
                    </a:prstClr>
                  </a:solidFill>
                </a:endParaRPr>
              </a:p>
              <a:p>
                <a:pPr marL="0" lvl="0" indent="0" algn="r" rtl="1">
                  <a:buClr>
                    <a:srgbClr val="A53010"/>
                  </a:buClr>
                  <a:buNone/>
                </a:pPr>
                <a:r>
                  <a:rPr lang="fr-FR" sz="3200" dirty="0" smtClean="0">
                    <a:solidFill>
                      <a:prstClr val="black">
                        <a:lumMod val="75000"/>
                        <a:lumOff val="25000"/>
                      </a:prstClr>
                    </a:solidFill>
                  </a:rPr>
                  <a:t>-------------------------------------------------</a:t>
                </a:r>
              </a:p>
              <a:p>
                <a:r>
                  <a:rPr lang="fr-FR" sz="2600" dirty="0">
                    <a:solidFill>
                      <a:srgbClr val="000000"/>
                    </a:solidFill>
                    <a:latin typeface="Times New Roman" panose="02020603050405020304" pitchFamily="18" charset="0"/>
                  </a:rPr>
                  <a:t>Le Ratio de la Mortalité Maternelle « </a:t>
                </a:r>
                <a:r>
                  <a:rPr lang="fr-FR" sz="2600" dirty="0">
                    <a:solidFill>
                      <a:srgbClr val="0070C1"/>
                    </a:solidFill>
                    <a:latin typeface="Times New Roman" panose="02020603050405020304" pitchFamily="18" charset="0"/>
                  </a:rPr>
                  <a:t>RMM </a:t>
                </a:r>
                <a:r>
                  <a:rPr lang="fr-FR" sz="2600" dirty="0" smtClean="0">
                    <a:solidFill>
                      <a:srgbClr val="000000"/>
                    </a:solidFill>
                    <a:latin typeface="Times New Roman" panose="02020603050405020304" pitchFamily="18" charset="0"/>
                  </a:rPr>
                  <a:t>»   /  Le </a:t>
                </a:r>
                <a:r>
                  <a:rPr lang="fr-FR" sz="2600" dirty="0">
                    <a:solidFill>
                      <a:srgbClr val="000000"/>
                    </a:solidFill>
                    <a:latin typeface="Times New Roman" panose="02020603050405020304" pitchFamily="18" charset="0"/>
                  </a:rPr>
                  <a:t>Taux de la Mortalité Maternelle «</a:t>
                </a:r>
                <a:r>
                  <a:rPr lang="fr-FR" sz="2600" dirty="0">
                    <a:solidFill>
                      <a:srgbClr val="0070C1"/>
                    </a:solidFill>
                    <a:latin typeface="Times New Roman" panose="02020603050405020304" pitchFamily="18" charset="0"/>
                  </a:rPr>
                  <a:t>TMM </a:t>
                </a:r>
                <a:r>
                  <a:rPr lang="fr-FR" sz="2600" dirty="0">
                    <a:solidFill>
                      <a:srgbClr val="000000"/>
                    </a:solidFill>
                    <a:latin typeface="Times New Roman" panose="02020603050405020304" pitchFamily="18" charset="0"/>
                  </a:rPr>
                  <a:t>»</a:t>
                </a:r>
              </a:p>
              <a:p>
                <a:r>
                  <a:rPr lang="en-US" sz="2600" dirty="0">
                    <a:solidFill>
                      <a:srgbClr val="000000"/>
                    </a:solidFill>
                    <a:latin typeface="Times New Roman" panose="02020603050405020304" pitchFamily="18" charset="0"/>
                  </a:rPr>
                  <a:t>Maternal Mortality Ratio « </a:t>
                </a:r>
                <a:r>
                  <a:rPr lang="en-US" sz="2600" dirty="0" err="1">
                    <a:solidFill>
                      <a:srgbClr val="0070C1"/>
                    </a:solidFill>
                    <a:latin typeface="Times New Roman" panose="02020603050405020304" pitchFamily="18" charset="0"/>
                  </a:rPr>
                  <a:t>MMRatio</a:t>
                </a:r>
                <a:r>
                  <a:rPr lang="en-US" sz="2600" dirty="0">
                    <a:solidFill>
                      <a:srgbClr val="0070C1"/>
                    </a:solidFill>
                    <a:latin typeface="Times New Roman" panose="02020603050405020304" pitchFamily="18" charset="0"/>
                  </a:rPr>
                  <a:t> </a:t>
                </a:r>
                <a:r>
                  <a:rPr lang="en-US" sz="2600" dirty="0" smtClean="0">
                    <a:solidFill>
                      <a:srgbClr val="000000"/>
                    </a:solidFill>
                    <a:latin typeface="Times New Roman" panose="02020603050405020304" pitchFamily="18" charset="0"/>
                  </a:rPr>
                  <a:t>»            /          Maternal </a:t>
                </a:r>
                <a:r>
                  <a:rPr lang="en-US" sz="2600" dirty="0">
                    <a:solidFill>
                      <a:srgbClr val="000000"/>
                    </a:solidFill>
                    <a:latin typeface="Times New Roman" panose="02020603050405020304" pitchFamily="18" charset="0"/>
                  </a:rPr>
                  <a:t>Mortality Rate « </a:t>
                </a:r>
                <a:r>
                  <a:rPr lang="en-US" sz="2600" dirty="0" err="1">
                    <a:solidFill>
                      <a:srgbClr val="0070C1"/>
                    </a:solidFill>
                    <a:latin typeface="Times New Roman" panose="02020603050405020304" pitchFamily="18" charset="0"/>
                  </a:rPr>
                  <a:t>MMRate</a:t>
                </a:r>
                <a:r>
                  <a:rPr lang="en-US" sz="2600" dirty="0">
                    <a:solidFill>
                      <a:srgbClr val="0070C1"/>
                    </a:solidFill>
                    <a:latin typeface="Times New Roman" panose="02020603050405020304" pitchFamily="18" charset="0"/>
                  </a:rPr>
                  <a:t> </a:t>
                </a:r>
                <a:r>
                  <a:rPr lang="en-US" sz="3200" dirty="0">
                    <a:solidFill>
                      <a:srgbClr val="000000"/>
                    </a:solidFill>
                    <a:latin typeface="Times New Roman" panose="02020603050405020304" pitchFamily="18" charset="0"/>
                  </a:rPr>
                  <a:t>»</a:t>
                </a:r>
                <a:endParaRPr lang="ar-DZ" sz="3200" dirty="0">
                  <a:solidFill>
                    <a:prstClr val="black">
                      <a:lumMod val="75000"/>
                      <a:lumOff val="25000"/>
                    </a:prstClr>
                  </a:solidFill>
                </a:endParaRPr>
              </a:p>
              <a:p>
                <a:pPr algn="r" rtl="1"/>
                <a:endParaRPr lang="fr-FR" sz="2800" dirty="0"/>
              </a:p>
            </p:txBody>
          </p:sp>
        </mc:Choice>
        <mc:Fallback xmlns="">
          <p:sp>
            <p:nvSpPr>
              <p:cNvPr id="3" name="Espace réservé du contenu 2"/>
              <p:cNvSpPr>
                <a:spLocks noGrp="1" noRot="1" noChangeAspect="1" noMove="1" noResize="1" noEditPoints="1" noAdjustHandles="1" noChangeArrowheads="1" noChangeShapeType="1" noTextEdit="1"/>
              </p:cNvSpPr>
              <p:nvPr>
                <p:ph idx="1"/>
              </p:nvPr>
            </p:nvSpPr>
            <p:spPr>
              <a:xfrm>
                <a:off x="1219200" y="728440"/>
                <a:ext cx="10285412" cy="5729510"/>
              </a:xfrm>
              <a:blipFill rotWithShape="0">
                <a:blip r:embed="rId3"/>
                <a:stretch>
                  <a:fillRect l="-533" t="-2128" r="-1008"/>
                </a:stretch>
              </a:blipFill>
            </p:spPr>
            <p:txBody>
              <a:bodyPr/>
              <a:lstStyle/>
              <a:p>
                <a:r>
                  <a:rPr lang="fr-FR">
                    <a:noFill/>
                  </a:rPr>
                  <a:t> </a:t>
                </a:r>
              </a:p>
            </p:txBody>
          </p:sp>
        </mc:Fallback>
      </mc:AlternateContent>
    </p:spTree>
    <p:extLst>
      <p:ext uri="{BB962C8B-B14F-4D97-AF65-F5344CB8AC3E}">
        <p14:creationId xmlns:p14="http://schemas.microsoft.com/office/powerpoint/2010/main" val="359076423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80">
                                          <p:stCondLst>
                                            <p:cond delay="0"/>
                                          </p:stCondLst>
                                        </p:cTn>
                                        <p:tgtEl>
                                          <p:spTgt spid="3">
                                            <p:txEl>
                                              <p:pRg st="1" end="1"/>
                                            </p:txEl>
                                          </p:spTgt>
                                        </p:tgtEl>
                                      </p:cBhvr>
                                    </p:animEffect>
                                    <p:anim calcmode="lin" valueType="num">
                                      <p:cBhvr>
                                        <p:cTn id="18"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23" dur="26">
                                          <p:stCondLst>
                                            <p:cond delay="650"/>
                                          </p:stCondLst>
                                        </p:cTn>
                                        <p:tgtEl>
                                          <p:spTgt spid="3">
                                            <p:txEl>
                                              <p:pRg st="1" end="1"/>
                                            </p:txEl>
                                          </p:spTgt>
                                        </p:tgtEl>
                                      </p:cBhvr>
                                      <p:to x="100000" y="60000"/>
                                    </p:animScale>
                                    <p:animScale>
                                      <p:cBhvr>
                                        <p:cTn id="24" dur="166" decel="50000">
                                          <p:stCondLst>
                                            <p:cond delay="676"/>
                                          </p:stCondLst>
                                        </p:cTn>
                                        <p:tgtEl>
                                          <p:spTgt spid="3">
                                            <p:txEl>
                                              <p:pRg st="1" end="1"/>
                                            </p:txEl>
                                          </p:spTgt>
                                        </p:tgtEl>
                                      </p:cBhvr>
                                      <p:to x="100000" y="100000"/>
                                    </p:animScale>
                                    <p:animScale>
                                      <p:cBhvr>
                                        <p:cTn id="25" dur="26">
                                          <p:stCondLst>
                                            <p:cond delay="1312"/>
                                          </p:stCondLst>
                                        </p:cTn>
                                        <p:tgtEl>
                                          <p:spTgt spid="3">
                                            <p:txEl>
                                              <p:pRg st="1" end="1"/>
                                            </p:txEl>
                                          </p:spTgt>
                                        </p:tgtEl>
                                      </p:cBhvr>
                                      <p:to x="100000" y="80000"/>
                                    </p:animScale>
                                    <p:animScale>
                                      <p:cBhvr>
                                        <p:cTn id="26" dur="166" decel="50000">
                                          <p:stCondLst>
                                            <p:cond delay="1338"/>
                                          </p:stCondLst>
                                        </p:cTn>
                                        <p:tgtEl>
                                          <p:spTgt spid="3">
                                            <p:txEl>
                                              <p:pRg st="1" end="1"/>
                                            </p:txEl>
                                          </p:spTgt>
                                        </p:tgtEl>
                                      </p:cBhvr>
                                      <p:to x="100000" y="100000"/>
                                    </p:animScale>
                                    <p:animScale>
                                      <p:cBhvr>
                                        <p:cTn id="27" dur="26">
                                          <p:stCondLst>
                                            <p:cond delay="1642"/>
                                          </p:stCondLst>
                                        </p:cTn>
                                        <p:tgtEl>
                                          <p:spTgt spid="3">
                                            <p:txEl>
                                              <p:pRg st="1" end="1"/>
                                            </p:txEl>
                                          </p:spTgt>
                                        </p:tgtEl>
                                      </p:cBhvr>
                                      <p:to x="100000" y="90000"/>
                                    </p:animScale>
                                    <p:animScale>
                                      <p:cBhvr>
                                        <p:cTn id="28" dur="166" decel="50000">
                                          <p:stCondLst>
                                            <p:cond delay="1668"/>
                                          </p:stCondLst>
                                        </p:cTn>
                                        <p:tgtEl>
                                          <p:spTgt spid="3">
                                            <p:txEl>
                                              <p:pRg st="1" end="1"/>
                                            </p:txEl>
                                          </p:spTgt>
                                        </p:tgtEl>
                                      </p:cBhvr>
                                      <p:to x="100000" y="100000"/>
                                    </p:animScale>
                                    <p:animScale>
                                      <p:cBhvr>
                                        <p:cTn id="29" dur="26">
                                          <p:stCondLst>
                                            <p:cond delay="1808"/>
                                          </p:stCondLst>
                                        </p:cTn>
                                        <p:tgtEl>
                                          <p:spTgt spid="3">
                                            <p:txEl>
                                              <p:pRg st="1" end="1"/>
                                            </p:txEl>
                                          </p:spTgt>
                                        </p:tgtEl>
                                      </p:cBhvr>
                                      <p:to x="100000" y="95000"/>
                                    </p:animScale>
                                    <p:animScale>
                                      <p:cBhvr>
                                        <p:cTn id="30" dur="166" decel="50000">
                                          <p:stCondLst>
                                            <p:cond delay="1834"/>
                                          </p:stCondLst>
                                        </p:cTn>
                                        <p:tgtEl>
                                          <p:spTgt spid="3">
                                            <p:txEl>
                                              <p:pRg st="1" end="1"/>
                                            </p:txEl>
                                          </p:spTgt>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wheel(1)">
                                      <p:cBhvr>
                                        <p:cTn id="35" dur="2000"/>
                                        <p:tgtEl>
                                          <p:spTgt spid="3">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6" presetClass="entr" presetSubtype="0" fill="hold" nodeType="click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Effect transition="in" filter="wipe(down)">
                                      <p:cBhvr>
                                        <p:cTn id="40" dur="580">
                                          <p:stCondLst>
                                            <p:cond delay="0"/>
                                          </p:stCondLst>
                                        </p:cTn>
                                        <p:tgtEl>
                                          <p:spTgt spid="3">
                                            <p:txEl>
                                              <p:pRg st="3" end="3"/>
                                            </p:txEl>
                                          </p:spTgt>
                                        </p:tgtEl>
                                      </p:cBhvr>
                                    </p:animEffect>
                                    <p:anim calcmode="lin" valueType="num">
                                      <p:cBhvr>
                                        <p:cTn id="41"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43"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44"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45"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46" dur="26">
                                          <p:stCondLst>
                                            <p:cond delay="650"/>
                                          </p:stCondLst>
                                        </p:cTn>
                                        <p:tgtEl>
                                          <p:spTgt spid="3">
                                            <p:txEl>
                                              <p:pRg st="3" end="3"/>
                                            </p:txEl>
                                          </p:spTgt>
                                        </p:tgtEl>
                                      </p:cBhvr>
                                      <p:to x="100000" y="60000"/>
                                    </p:animScale>
                                    <p:animScale>
                                      <p:cBhvr>
                                        <p:cTn id="47" dur="166" decel="50000">
                                          <p:stCondLst>
                                            <p:cond delay="676"/>
                                          </p:stCondLst>
                                        </p:cTn>
                                        <p:tgtEl>
                                          <p:spTgt spid="3">
                                            <p:txEl>
                                              <p:pRg st="3" end="3"/>
                                            </p:txEl>
                                          </p:spTgt>
                                        </p:tgtEl>
                                      </p:cBhvr>
                                      <p:to x="100000" y="100000"/>
                                    </p:animScale>
                                    <p:animScale>
                                      <p:cBhvr>
                                        <p:cTn id="48" dur="26">
                                          <p:stCondLst>
                                            <p:cond delay="1312"/>
                                          </p:stCondLst>
                                        </p:cTn>
                                        <p:tgtEl>
                                          <p:spTgt spid="3">
                                            <p:txEl>
                                              <p:pRg st="3" end="3"/>
                                            </p:txEl>
                                          </p:spTgt>
                                        </p:tgtEl>
                                      </p:cBhvr>
                                      <p:to x="100000" y="80000"/>
                                    </p:animScale>
                                    <p:animScale>
                                      <p:cBhvr>
                                        <p:cTn id="49" dur="166" decel="50000">
                                          <p:stCondLst>
                                            <p:cond delay="1338"/>
                                          </p:stCondLst>
                                        </p:cTn>
                                        <p:tgtEl>
                                          <p:spTgt spid="3">
                                            <p:txEl>
                                              <p:pRg st="3" end="3"/>
                                            </p:txEl>
                                          </p:spTgt>
                                        </p:tgtEl>
                                      </p:cBhvr>
                                      <p:to x="100000" y="100000"/>
                                    </p:animScale>
                                    <p:animScale>
                                      <p:cBhvr>
                                        <p:cTn id="50" dur="26">
                                          <p:stCondLst>
                                            <p:cond delay="1642"/>
                                          </p:stCondLst>
                                        </p:cTn>
                                        <p:tgtEl>
                                          <p:spTgt spid="3">
                                            <p:txEl>
                                              <p:pRg st="3" end="3"/>
                                            </p:txEl>
                                          </p:spTgt>
                                        </p:tgtEl>
                                      </p:cBhvr>
                                      <p:to x="100000" y="90000"/>
                                    </p:animScale>
                                    <p:animScale>
                                      <p:cBhvr>
                                        <p:cTn id="51" dur="166" decel="50000">
                                          <p:stCondLst>
                                            <p:cond delay="1668"/>
                                          </p:stCondLst>
                                        </p:cTn>
                                        <p:tgtEl>
                                          <p:spTgt spid="3">
                                            <p:txEl>
                                              <p:pRg st="3" end="3"/>
                                            </p:txEl>
                                          </p:spTgt>
                                        </p:tgtEl>
                                      </p:cBhvr>
                                      <p:to x="100000" y="100000"/>
                                    </p:animScale>
                                    <p:animScale>
                                      <p:cBhvr>
                                        <p:cTn id="52" dur="26">
                                          <p:stCondLst>
                                            <p:cond delay="1808"/>
                                          </p:stCondLst>
                                        </p:cTn>
                                        <p:tgtEl>
                                          <p:spTgt spid="3">
                                            <p:txEl>
                                              <p:pRg st="3" end="3"/>
                                            </p:txEl>
                                          </p:spTgt>
                                        </p:tgtEl>
                                      </p:cBhvr>
                                      <p:to x="100000" y="95000"/>
                                    </p:animScale>
                                    <p:animScale>
                                      <p:cBhvr>
                                        <p:cTn id="53" dur="166" decel="50000">
                                          <p:stCondLst>
                                            <p:cond delay="1834"/>
                                          </p:stCondLst>
                                        </p:cTn>
                                        <p:tgtEl>
                                          <p:spTgt spid="3">
                                            <p:txEl>
                                              <p:pRg st="3" end="3"/>
                                            </p:txEl>
                                          </p:spTgt>
                                        </p:tgtEl>
                                      </p:cBhvr>
                                      <p:to x="100000" y="100000"/>
                                    </p:animScale>
                                  </p:childTnLst>
                                </p:cTn>
                              </p:par>
                            </p:childTnLst>
                          </p:cTn>
                        </p:par>
                      </p:childTnLst>
                    </p:cTn>
                  </p:par>
                  <p:par>
                    <p:cTn id="54" fill="hold">
                      <p:stCondLst>
                        <p:cond delay="indefinite"/>
                      </p:stCondLst>
                      <p:childTnLst>
                        <p:par>
                          <p:cTn id="55" fill="hold">
                            <p:stCondLst>
                              <p:cond delay="0"/>
                            </p:stCondLst>
                            <p:childTnLst>
                              <p:par>
                                <p:cTn id="56" presetID="26" presetClass="entr" presetSubtype="0" fill="hold" nodeType="clickEffect">
                                  <p:stCondLst>
                                    <p:cond delay="0"/>
                                  </p:stCondLst>
                                  <p:childTnLst>
                                    <p:set>
                                      <p:cBhvr>
                                        <p:cTn id="57" dur="1" fill="hold">
                                          <p:stCondLst>
                                            <p:cond delay="0"/>
                                          </p:stCondLst>
                                        </p:cTn>
                                        <p:tgtEl>
                                          <p:spTgt spid="3">
                                            <p:txEl>
                                              <p:pRg st="4" end="4"/>
                                            </p:txEl>
                                          </p:spTgt>
                                        </p:tgtEl>
                                        <p:attrNameLst>
                                          <p:attrName>style.visibility</p:attrName>
                                        </p:attrNameLst>
                                      </p:cBhvr>
                                      <p:to>
                                        <p:strVal val="visible"/>
                                      </p:to>
                                    </p:set>
                                    <p:animEffect transition="in" filter="wipe(down)">
                                      <p:cBhvr>
                                        <p:cTn id="58" dur="580">
                                          <p:stCondLst>
                                            <p:cond delay="0"/>
                                          </p:stCondLst>
                                        </p:cTn>
                                        <p:tgtEl>
                                          <p:spTgt spid="3">
                                            <p:txEl>
                                              <p:pRg st="4" end="4"/>
                                            </p:txEl>
                                          </p:spTgt>
                                        </p:tgtEl>
                                      </p:cBhvr>
                                    </p:animEffect>
                                    <p:anim calcmode="lin" valueType="num">
                                      <p:cBhvr>
                                        <p:cTn id="59"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64" dur="26">
                                          <p:stCondLst>
                                            <p:cond delay="650"/>
                                          </p:stCondLst>
                                        </p:cTn>
                                        <p:tgtEl>
                                          <p:spTgt spid="3">
                                            <p:txEl>
                                              <p:pRg st="4" end="4"/>
                                            </p:txEl>
                                          </p:spTgt>
                                        </p:tgtEl>
                                      </p:cBhvr>
                                      <p:to x="100000" y="60000"/>
                                    </p:animScale>
                                    <p:animScale>
                                      <p:cBhvr>
                                        <p:cTn id="65" dur="166" decel="50000">
                                          <p:stCondLst>
                                            <p:cond delay="676"/>
                                          </p:stCondLst>
                                        </p:cTn>
                                        <p:tgtEl>
                                          <p:spTgt spid="3">
                                            <p:txEl>
                                              <p:pRg st="4" end="4"/>
                                            </p:txEl>
                                          </p:spTgt>
                                        </p:tgtEl>
                                      </p:cBhvr>
                                      <p:to x="100000" y="100000"/>
                                    </p:animScale>
                                    <p:animScale>
                                      <p:cBhvr>
                                        <p:cTn id="66" dur="26">
                                          <p:stCondLst>
                                            <p:cond delay="1312"/>
                                          </p:stCondLst>
                                        </p:cTn>
                                        <p:tgtEl>
                                          <p:spTgt spid="3">
                                            <p:txEl>
                                              <p:pRg st="4" end="4"/>
                                            </p:txEl>
                                          </p:spTgt>
                                        </p:tgtEl>
                                      </p:cBhvr>
                                      <p:to x="100000" y="80000"/>
                                    </p:animScale>
                                    <p:animScale>
                                      <p:cBhvr>
                                        <p:cTn id="67" dur="166" decel="50000">
                                          <p:stCondLst>
                                            <p:cond delay="1338"/>
                                          </p:stCondLst>
                                        </p:cTn>
                                        <p:tgtEl>
                                          <p:spTgt spid="3">
                                            <p:txEl>
                                              <p:pRg st="4" end="4"/>
                                            </p:txEl>
                                          </p:spTgt>
                                        </p:tgtEl>
                                      </p:cBhvr>
                                      <p:to x="100000" y="100000"/>
                                    </p:animScale>
                                    <p:animScale>
                                      <p:cBhvr>
                                        <p:cTn id="68" dur="26">
                                          <p:stCondLst>
                                            <p:cond delay="1642"/>
                                          </p:stCondLst>
                                        </p:cTn>
                                        <p:tgtEl>
                                          <p:spTgt spid="3">
                                            <p:txEl>
                                              <p:pRg st="4" end="4"/>
                                            </p:txEl>
                                          </p:spTgt>
                                        </p:tgtEl>
                                      </p:cBhvr>
                                      <p:to x="100000" y="90000"/>
                                    </p:animScale>
                                    <p:animScale>
                                      <p:cBhvr>
                                        <p:cTn id="69" dur="166" decel="50000">
                                          <p:stCondLst>
                                            <p:cond delay="1668"/>
                                          </p:stCondLst>
                                        </p:cTn>
                                        <p:tgtEl>
                                          <p:spTgt spid="3">
                                            <p:txEl>
                                              <p:pRg st="4" end="4"/>
                                            </p:txEl>
                                          </p:spTgt>
                                        </p:tgtEl>
                                      </p:cBhvr>
                                      <p:to x="100000" y="100000"/>
                                    </p:animScale>
                                    <p:animScale>
                                      <p:cBhvr>
                                        <p:cTn id="70" dur="26">
                                          <p:stCondLst>
                                            <p:cond delay="1808"/>
                                          </p:stCondLst>
                                        </p:cTn>
                                        <p:tgtEl>
                                          <p:spTgt spid="3">
                                            <p:txEl>
                                              <p:pRg st="4" end="4"/>
                                            </p:txEl>
                                          </p:spTgt>
                                        </p:tgtEl>
                                      </p:cBhvr>
                                      <p:to x="100000" y="95000"/>
                                    </p:animScale>
                                    <p:animScale>
                                      <p:cBhvr>
                                        <p:cTn id="71" dur="166" decel="50000">
                                          <p:stCondLst>
                                            <p:cond delay="1834"/>
                                          </p:stCondLst>
                                        </p:cTn>
                                        <p:tgtEl>
                                          <p:spTgt spid="3">
                                            <p:txEl>
                                              <p:pRg st="4" end="4"/>
                                            </p:txEl>
                                          </p:spTgt>
                                        </p:tgtEl>
                                      </p:cBhvr>
                                      <p:to x="100000" y="100000"/>
                                    </p:animScale>
                                  </p:childTnLst>
                                </p:cTn>
                              </p:par>
                            </p:childTnLst>
                          </p:cTn>
                        </p:par>
                      </p:childTnLst>
                    </p:cTn>
                  </p:par>
                  <p:par>
                    <p:cTn id="72" fill="hold">
                      <p:stCondLst>
                        <p:cond delay="indefinite"/>
                      </p:stCondLst>
                      <p:childTnLst>
                        <p:par>
                          <p:cTn id="73" fill="hold">
                            <p:stCondLst>
                              <p:cond delay="0"/>
                            </p:stCondLst>
                            <p:childTnLst>
                              <p:par>
                                <p:cTn id="74" presetID="21" presetClass="entr" presetSubtype="1" fill="hold" nodeType="clickEffect">
                                  <p:stCondLst>
                                    <p:cond delay="0"/>
                                  </p:stCondLst>
                                  <p:childTnLst>
                                    <p:set>
                                      <p:cBhvr>
                                        <p:cTn id="75" dur="1" fill="hold">
                                          <p:stCondLst>
                                            <p:cond delay="0"/>
                                          </p:stCondLst>
                                        </p:cTn>
                                        <p:tgtEl>
                                          <p:spTgt spid="3">
                                            <p:txEl>
                                              <p:pRg st="5" end="5"/>
                                            </p:txEl>
                                          </p:spTgt>
                                        </p:tgtEl>
                                        <p:attrNameLst>
                                          <p:attrName>style.visibility</p:attrName>
                                        </p:attrNameLst>
                                      </p:cBhvr>
                                      <p:to>
                                        <p:strVal val="visible"/>
                                      </p:to>
                                    </p:set>
                                    <p:animEffect transition="in" filter="wheel(1)">
                                      <p:cBhvr>
                                        <p:cTn id="76" dur="2000"/>
                                        <p:tgtEl>
                                          <p:spTgt spid="3">
                                            <p:txEl>
                                              <p:pRg st="5" end="5"/>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26" presetClass="entr" presetSubtype="0" fill="hold" nodeType="clickEffect">
                                  <p:stCondLst>
                                    <p:cond delay="0"/>
                                  </p:stCondLst>
                                  <p:childTnLst>
                                    <p:set>
                                      <p:cBhvr>
                                        <p:cTn id="80" dur="1" fill="hold">
                                          <p:stCondLst>
                                            <p:cond delay="0"/>
                                          </p:stCondLst>
                                        </p:cTn>
                                        <p:tgtEl>
                                          <p:spTgt spid="3">
                                            <p:txEl>
                                              <p:pRg st="6" end="6"/>
                                            </p:txEl>
                                          </p:spTgt>
                                        </p:tgtEl>
                                        <p:attrNameLst>
                                          <p:attrName>style.visibility</p:attrName>
                                        </p:attrNameLst>
                                      </p:cBhvr>
                                      <p:to>
                                        <p:strVal val="visible"/>
                                      </p:to>
                                    </p:set>
                                    <p:animEffect transition="in" filter="wipe(down)">
                                      <p:cBhvr>
                                        <p:cTn id="81" dur="580">
                                          <p:stCondLst>
                                            <p:cond delay="0"/>
                                          </p:stCondLst>
                                        </p:cTn>
                                        <p:tgtEl>
                                          <p:spTgt spid="3">
                                            <p:txEl>
                                              <p:pRg st="6" end="6"/>
                                            </p:txEl>
                                          </p:spTgt>
                                        </p:tgtEl>
                                      </p:cBhvr>
                                    </p:animEffect>
                                    <p:anim calcmode="lin" valueType="num">
                                      <p:cBhvr>
                                        <p:cTn id="82"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83"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84"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85"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86"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87" dur="26">
                                          <p:stCondLst>
                                            <p:cond delay="650"/>
                                          </p:stCondLst>
                                        </p:cTn>
                                        <p:tgtEl>
                                          <p:spTgt spid="3">
                                            <p:txEl>
                                              <p:pRg st="6" end="6"/>
                                            </p:txEl>
                                          </p:spTgt>
                                        </p:tgtEl>
                                      </p:cBhvr>
                                      <p:to x="100000" y="60000"/>
                                    </p:animScale>
                                    <p:animScale>
                                      <p:cBhvr>
                                        <p:cTn id="88" dur="166" decel="50000">
                                          <p:stCondLst>
                                            <p:cond delay="676"/>
                                          </p:stCondLst>
                                        </p:cTn>
                                        <p:tgtEl>
                                          <p:spTgt spid="3">
                                            <p:txEl>
                                              <p:pRg st="6" end="6"/>
                                            </p:txEl>
                                          </p:spTgt>
                                        </p:tgtEl>
                                      </p:cBhvr>
                                      <p:to x="100000" y="100000"/>
                                    </p:animScale>
                                    <p:animScale>
                                      <p:cBhvr>
                                        <p:cTn id="89" dur="26">
                                          <p:stCondLst>
                                            <p:cond delay="1312"/>
                                          </p:stCondLst>
                                        </p:cTn>
                                        <p:tgtEl>
                                          <p:spTgt spid="3">
                                            <p:txEl>
                                              <p:pRg st="6" end="6"/>
                                            </p:txEl>
                                          </p:spTgt>
                                        </p:tgtEl>
                                      </p:cBhvr>
                                      <p:to x="100000" y="80000"/>
                                    </p:animScale>
                                    <p:animScale>
                                      <p:cBhvr>
                                        <p:cTn id="90" dur="166" decel="50000">
                                          <p:stCondLst>
                                            <p:cond delay="1338"/>
                                          </p:stCondLst>
                                        </p:cTn>
                                        <p:tgtEl>
                                          <p:spTgt spid="3">
                                            <p:txEl>
                                              <p:pRg st="6" end="6"/>
                                            </p:txEl>
                                          </p:spTgt>
                                        </p:tgtEl>
                                      </p:cBhvr>
                                      <p:to x="100000" y="100000"/>
                                    </p:animScale>
                                    <p:animScale>
                                      <p:cBhvr>
                                        <p:cTn id="91" dur="26">
                                          <p:stCondLst>
                                            <p:cond delay="1642"/>
                                          </p:stCondLst>
                                        </p:cTn>
                                        <p:tgtEl>
                                          <p:spTgt spid="3">
                                            <p:txEl>
                                              <p:pRg st="6" end="6"/>
                                            </p:txEl>
                                          </p:spTgt>
                                        </p:tgtEl>
                                      </p:cBhvr>
                                      <p:to x="100000" y="90000"/>
                                    </p:animScale>
                                    <p:animScale>
                                      <p:cBhvr>
                                        <p:cTn id="92" dur="166" decel="50000">
                                          <p:stCondLst>
                                            <p:cond delay="1668"/>
                                          </p:stCondLst>
                                        </p:cTn>
                                        <p:tgtEl>
                                          <p:spTgt spid="3">
                                            <p:txEl>
                                              <p:pRg st="6" end="6"/>
                                            </p:txEl>
                                          </p:spTgt>
                                        </p:tgtEl>
                                      </p:cBhvr>
                                      <p:to x="100000" y="100000"/>
                                    </p:animScale>
                                    <p:animScale>
                                      <p:cBhvr>
                                        <p:cTn id="93" dur="26">
                                          <p:stCondLst>
                                            <p:cond delay="1808"/>
                                          </p:stCondLst>
                                        </p:cTn>
                                        <p:tgtEl>
                                          <p:spTgt spid="3">
                                            <p:txEl>
                                              <p:pRg st="6" end="6"/>
                                            </p:txEl>
                                          </p:spTgt>
                                        </p:tgtEl>
                                      </p:cBhvr>
                                      <p:to x="100000" y="95000"/>
                                    </p:animScale>
                                    <p:animScale>
                                      <p:cBhvr>
                                        <p:cTn id="94" dur="166" decel="50000">
                                          <p:stCondLst>
                                            <p:cond delay="1834"/>
                                          </p:stCondLst>
                                        </p:cTn>
                                        <p:tgtEl>
                                          <p:spTgt spid="3">
                                            <p:txEl>
                                              <p:pRg st="6" end="6"/>
                                            </p:txEl>
                                          </p:spTgt>
                                        </p:tgtEl>
                                      </p:cBhvr>
                                      <p:to x="100000" y="100000"/>
                                    </p:animScale>
                                  </p:childTnLst>
                                </p:cTn>
                              </p:par>
                            </p:childTnLst>
                          </p:cTn>
                        </p:par>
                      </p:childTnLst>
                    </p:cTn>
                  </p:par>
                  <p:par>
                    <p:cTn id="95" fill="hold">
                      <p:stCondLst>
                        <p:cond delay="indefinite"/>
                      </p:stCondLst>
                      <p:childTnLst>
                        <p:par>
                          <p:cTn id="96" fill="hold">
                            <p:stCondLst>
                              <p:cond delay="0"/>
                            </p:stCondLst>
                            <p:childTnLst>
                              <p:par>
                                <p:cTn id="97" presetID="42" presetClass="entr" presetSubtype="0" fill="hold" nodeType="clickEffect">
                                  <p:stCondLst>
                                    <p:cond delay="0"/>
                                  </p:stCondLst>
                                  <p:childTnLst>
                                    <p:set>
                                      <p:cBhvr>
                                        <p:cTn id="98" dur="1" fill="hold">
                                          <p:stCondLst>
                                            <p:cond delay="0"/>
                                          </p:stCondLst>
                                        </p:cTn>
                                        <p:tgtEl>
                                          <p:spTgt spid="3">
                                            <p:txEl>
                                              <p:pRg st="8" end="8"/>
                                            </p:txEl>
                                          </p:spTgt>
                                        </p:tgtEl>
                                        <p:attrNameLst>
                                          <p:attrName>style.visibility</p:attrName>
                                        </p:attrNameLst>
                                      </p:cBhvr>
                                      <p:to>
                                        <p:strVal val="visible"/>
                                      </p:to>
                                    </p:set>
                                    <p:animEffect transition="in" filter="fade">
                                      <p:cBhvr>
                                        <p:cTn id="99" dur="1000"/>
                                        <p:tgtEl>
                                          <p:spTgt spid="3">
                                            <p:txEl>
                                              <p:pRg st="8" end="8"/>
                                            </p:txEl>
                                          </p:spTgt>
                                        </p:tgtEl>
                                      </p:cBhvr>
                                    </p:animEffect>
                                    <p:anim calcmode="lin" valueType="num">
                                      <p:cBhvr>
                                        <p:cTn id="10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101"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42" presetClass="entr" presetSubtype="0" fill="hold" nodeType="clickEffect">
                                  <p:stCondLst>
                                    <p:cond delay="0"/>
                                  </p:stCondLst>
                                  <p:childTnLst>
                                    <p:set>
                                      <p:cBhvr>
                                        <p:cTn id="105" dur="1" fill="hold">
                                          <p:stCondLst>
                                            <p:cond delay="0"/>
                                          </p:stCondLst>
                                        </p:cTn>
                                        <p:tgtEl>
                                          <p:spTgt spid="3">
                                            <p:txEl>
                                              <p:pRg st="9" end="9"/>
                                            </p:txEl>
                                          </p:spTgt>
                                        </p:tgtEl>
                                        <p:attrNameLst>
                                          <p:attrName>style.visibility</p:attrName>
                                        </p:attrNameLst>
                                      </p:cBhvr>
                                      <p:to>
                                        <p:strVal val="visible"/>
                                      </p:to>
                                    </p:set>
                                    <p:animEffect transition="in" filter="fade">
                                      <p:cBhvr>
                                        <p:cTn id="106" dur="1000"/>
                                        <p:tgtEl>
                                          <p:spTgt spid="3">
                                            <p:txEl>
                                              <p:pRg st="9" end="9"/>
                                            </p:txEl>
                                          </p:spTgt>
                                        </p:tgtEl>
                                      </p:cBhvr>
                                    </p:animEffect>
                                    <p:anim calcmode="lin" valueType="num">
                                      <p:cBhvr>
                                        <p:cTn id="107"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108"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92925" y="0"/>
            <a:ext cx="8911687" cy="666750"/>
          </a:xfrm>
        </p:spPr>
        <p:txBody>
          <a:bodyPr/>
          <a:lstStyle/>
          <a:p>
            <a:pPr algn="ctr" rtl="1"/>
            <a:r>
              <a:rPr lang="ar-DZ" dirty="0" smtClean="0"/>
              <a:t>محددات الوفيات</a:t>
            </a:r>
            <a:endParaRPr lang="fr-FR" dirty="0"/>
          </a:p>
        </p:txBody>
      </p:sp>
      <p:sp>
        <p:nvSpPr>
          <p:cNvPr id="3" name="Espace réservé du contenu 2"/>
          <p:cNvSpPr>
            <a:spLocks noGrp="1"/>
          </p:cNvSpPr>
          <p:nvPr>
            <p:ph idx="1"/>
          </p:nvPr>
        </p:nvSpPr>
        <p:spPr>
          <a:xfrm>
            <a:off x="1238250" y="819150"/>
            <a:ext cx="10266362" cy="5772150"/>
          </a:xfrm>
        </p:spPr>
        <p:txBody>
          <a:bodyPr>
            <a:noAutofit/>
          </a:bodyPr>
          <a:lstStyle/>
          <a:p>
            <a:pPr algn="r" rtl="1"/>
            <a:r>
              <a:rPr lang="ar-DZ" sz="2200" dirty="0"/>
              <a:t>يتحكم في الوفاة </a:t>
            </a:r>
            <a:r>
              <a:rPr lang="ar-DZ" sz="2200" dirty="0" smtClean="0"/>
              <a:t>عدة </a:t>
            </a:r>
            <a:r>
              <a:rPr lang="ar-DZ" sz="2200" dirty="0"/>
              <a:t>عوامل، منها السلوكية والبيئية </a:t>
            </a:r>
            <a:r>
              <a:rPr lang="ar-DZ" sz="2200" dirty="0" smtClean="0"/>
              <a:t>والتغذوية </a:t>
            </a:r>
            <a:r>
              <a:rPr lang="ar-DZ" sz="2200" dirty="0"/>
              <a:t>ومنها </a:t>
            </a:r>
            <a:r>
              <a:rPr lang="ar-DZ" sz="2200" dirty="0" smtClean="0"/>
              <a:t>الاجتماعية</a:t>
            </a:r>
            <a:endParaRPr lang="ar-DZ" sz="2200" dirty="0"/>
          </a:p>
          <a:p>
            <a:pPr marL="0" indent="0" algn="r" rtl="1">
              <a:buNone/>
            </a:pPr>
            <a:r>
              <a:rPr lang="ar-DZ" sz="2200" dirty="0"/>
              <a:t>والاقتصادية والثقافية والمؤسساتية </a:t>
            </a:r>
            <a:r>
              <a:rPr lang="ar-DZ" sz="2200" dirty="0" smtClean="0"/>
              <a:t>وغيرها</a:t>
            </a:r>
            <a:endParaRPr lang="ar-DZ" sz="2200" dirty="0"/>
          </a:p>
          <a:p>
            <a:pPr algn="r" rtl="1"/>
            <a:r>
              <a:rPr lang="ar-DZ" sz="2200" dirty="0"/>
              <a:t>بغية فهم أسباب التغيرات الحاصلة في مستويات الوفيات بين السكان مع مرور الزمن، </a:t>
            </a:r>
          </a:p>
          <a:p>
            <a:pPr marL="0" indent="0" algn="r" rtl="1">
              <a:buNone/>
            </a:pPr>
            <a:r>
              <a:rPr lang="ar-DZ" sz="2200" dirty="0"/>
              <a:t>يجب فهم الآليات التي تؤثر من خلالها مختلف العوامل في الوفاة</a:t>
            </a:r>
            <a:r>
              <a:rPr lang="ar-DZ" sz="2200" dirty="0" smtClean="0"/>
              <a:t>. </a:t>
            </a:r>
            <a:r>
              <a:rPr lang="ar-DZ" sz="2200" u="sng" dirty="0" smtClean="0">
                <a:solidFill>
                  <a:srgbClr val="FF0000"/>
                </a:solidFill>
              </a:rPr>
              <a:t>هناك</a:t>
            </a:r>
            <a:endParaRPr lang="ar-DZ" sz="2200" u="sng" dirty="0">
              <a:solidFill>
                <a:srgbClr val="FF0000"/>
              </a:solidFill>
            </a:endParaRPr>
          </a:p>
          <a:p>
            <a:pPr algn="r" rtl="1"/>
            <a:r>
              <a:rPr lang="ar-DZ" sz="2200" b="1" u="sng" dirty="0"/>
              <a:t>المحددات المباشرة ‘القريبة</a:t>
            </a:r>
            <a:r>
              <a:rPr lang="ar-DZ" sz="2200" dirty="0"/>
              <a:t>’: هي العوامل التي تؤثر بشكل مباشر على خطر </a:t>
            </a:r>
            <a:r>
              <a:rPr lang="ar-DZ" sz="2200" dirty="0" smtClean="0"/>
              <a:t>المرض ونتائجه </a:t>
            </a:r>
            <a:r>
              <a:rPr lang="ar-DZ" sz="2200" dirty="0"/>
              <a:t>لدى الأفراد.</a:t>
            </a:r>
          </a:p>
          <a:p>
            <a:pPr algn="r" rtl="1"/>
            <a:r>
              <a:rPr lang="ar-DZ" sz="2200" b="1" u="sng" dirty="0"/>
              <a:t>المحددات غير المباشرة ‘ البعيدة’: </a:t>
            </a:r>
            <a:r>
              <a:rPr lang="ar-DZ" sz="2200" dirty="0"/>
              <a:t>هي العوامل الاجتماعية والاقتصادية </a:t>
            </a:r>
            <a:r>
              <a:rPr lang="ar-DZ" sz="2200" dirty="0" smtClean="0"/>
              <a:t>والثقافية</a:t>
            </a:r>
            <a:endParaRPr lang="ar-DZ" sz="2200" dirty="0"/>
          </a:p>
          <a:p>
            <a:pPr marL="0" indent="0" algn="r" rtl="1">
              <a:buNone/>
            </a:pPr>
            <a:r>
              <a:rPr lang="ar-DZ" sz="2200" dirty="0"/>
              <a:t>والمؤسساتية التي تؤثر في العوامل المباشرة، وبدورها </a:t>
            </a:r>
            <a:r>
              <a:rPr lang="ar-DZ" sz="2200" dirty="0" smtClean="0"/>
              <a:t>تؤثر </a:t>
            </a:r>
            <a:r>
              <a:rPr lang="ar-DZ" sz="2200" dirty="0"/>
              <a:t>في الحالة الصحية للسكان و</a:t>
            </a:r>
          </a:p>
          <a:p>
            <a:pPr marL="0" indent="0" algn="r" rtl="1">
              <a:buNone/>
            </a:pPr>
            <a:r>
              <a:rPr lang="ar-DZ" sz="2200" dirty="0"/>
              <a:t>تؤدي إلى الوفاة</a:t>
            </a:r>
            <a:r>
              <a:rPr lang="ar-DZ" sz="2200" dirty="0" smtClean="0"/>
              <a:t>.</a:t>
            </a:r>
          </a:p>
          <a:p>
            <a:pPr marL="0" indent="0" algn="r" rtl="1">
              <a:buNone/>
            </a:pPr>
            <a:r>
              <a:rPr lang="ar-DZ" sz="2200" dirty="0" smtClean="0"/>
              <a:t>-------------------------------------------------------------------</a:t>
            </a:r>
          </a:p>
          <a:p>
            <a:r>
              <a:rPr lang="fr-FR" sz="2000" dirty="0">
                <a:latin typeface="Times New Roman" panose="02020603050405020304" pitchFamily="18" charset="0"/>
              </a:rPr>
              <a:t>Les déterminants de la Mortalité</a:t>
            </a:r>
          </a:p>
          <a:p>
            <a:r>
              <a:rPr lang="fr-FR" sz="2000" dirty="0">
                <a:latin typeface="Times New Roman" panose="02020603050405020304" pitchFamily="18" charset="0"/>
              </a:rPr>
              <a:t>The </a:t>
            </a:r>
            <a:r>
              <a:rPr lang="fr-FR" sz="2000" dirty="0" err="1">
                <a:latin typeface="Times New Roman" panose="02020603050405020304" pitchFamily="18" charset="0"/>
              </a:rPr>
              <a:t>determinats</a:t>
            </a:r>
            <a:r>
              <a:rPr lang="fr-FR" sz="2000" dirty="0">
                <a:latin typeface="Times New Roman" panose="02020603050405020304" pitchFamily="18" charset="0"/>
              </a:rPr>
              <a:t> of </a:t>
            </a:r>
            <a:r>
              <a:rPr lang="fr-FR" sz="2000" dirty="0" err="1">
                <a:latin typeface="Times New Roman" panose="02020603050405020304" pitchFamily="18" charset="0"/>
              </a:rPr>
              <a:t>Mortality</a:t>
            </a:r>
            <a:endParaRPr lang="fr-FR" sz="2000" dirty="0"/>
          </a:p>
        </p:txBody>
      </p:sp>
    </p:spTree>
    <p:extLst>
      <p:ext uri="{BB962C8B-B14F-4D97-AF65-F5344CB8AC3E}">
        <p14:creationId xmlns:p14="http://schemas.microsoft.com/office/powerpoint/2010/main" val="4122543416"/>
      </p:ext>
    </p:extLst>
  </p:cSld>
  <p:clrMapOvr>
    <a:masterClrMapping/>
  </p:clrMapOvr>
  <mc:AlternateContent xmlns:mc="http://schemas.openxmlformats.org/markup-compatibility/2006" xmlns:p14="http://schemas.microsoft.com/office/powerpoint/2010/main">
    <mc:Choice Requires="p14">
      <p:transition spd="slow" p14:dur="1250">
        <p14:switch dir="l"/>
        <p:sndAc>
          <p:stSnd>
            <p:snd r:embed="rId2" name="push.wav"/>
          </p:stSnd>
        </p:sndAc>
      </p:transition>
    </mc:Choice>
    <mc:Fallback xmlns="">
      <p:transition spd="slow">
        <p:fade/>
        <p:sndAc>
          <p:stSnd>
            <p:snd r:embed="rId3" name="push.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circle(in)">
                                      <p:cBhvr>
                                        <p:cTn id="15" dur="20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circle(in)">
                                      <p:cBhvr>
                                        <p:cTn id="20" dur="2000"/>
                                        <p:tgtEl>
                                          <p:spTgt spid="3">
                                            <p:txEl>
                                              <p:pRg st="2" end="2"/>
                                            </p:txEl>
                                          </p:spTgt>
                                        </p:tgtEl>
                                      </p:cBhvr>
                                    </p:animEffect>
                                  </p:childTnLst>
                                </p:cTn>
                              </p:par>
                              <p:par>
                                <p:cTn id="21" presetID="6" presetClass="entr" presetSubtype="16"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circle(in)">
                                      <p:cBhvr>
                                        <p:cTn id="23" dur="20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circle(in)">
                                      <p:cBhvr>
                                        <p:cTn id="28" dur="2000"/>
                                        <p:tgtEl>
                                          <p:spTgt spid="3">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circle(in)">
                                      <p:cBhvr>
                                        <p:cTn id="33" dur="2000"/>
                                        <p:tgtEl>
                                          <p:spTgt spid="3">
                                            <p:txEl>
                                              <p:pRg st="5" end="5"/>
                                            </p:txEl>
                                          </p:spTgt>
                                        </p:tgtEl>
                                      </p:cBhvr>
                                    </p:animEffect>
                                  </p:childTnLst>
                                </p:cTn>
                              </p:par>
                              <p:par>
                                <p:cTn id="34" presetID="6" presetClass="entr" presetSubtype="16" fill="hold" nodeType="with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circle(in)">
                                      <p:cBhvr>
                                        <p:cTn id="36" dur="2000"/>
                                        <p:tgtEl>
                                          <p:spTgt spid="3">
                                            <p:txEl>
                                              <p:pRg st="6" end="6"/>
                                            </p:txEl>
                                          </p:spTgt>
                                        </p:tgtEl>
                                      </p:cBhvr>
                                    </p:animEffect>
                                  </p:childTnLst>
                                </p:cTn>
                              </p:par>
                              <p:par>
                                <p:cTn id="37" presetID="6" presetClass="entr" presetSubtype="16"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circle(in)">
                                      <p:cBhvr>
                                        <p:cTn id="39" dur="2000"/>
                                        <p:tgtEl>
                                          <p:spTgt spid="3">
                                            <p:txEl>
                                              <p:pRg st="7" end="7"/>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3">
                                            <p:txEl>
                                              <p:pRg st="9" end="9"/>
                                            </p:txEl>
                                          </p:spTgt>
                                        </p:tgtEl>
                                        <p:attrNameLst>
                                          <p:attrName>style.visibility</p:attrName>
                                        </p:attrNameLst>
                                      </p:cBhvr>
                                      <p:to>
                                        <p:strVal val="visible"/>
                                      </p:to>
                                    </p:set>
                                    <p:animEffect transition="in" filter="fade">
                                      <p:cBhvr>
                                        <p:cTn id="44" dur="1000"/>
                                        <p:tgtEl>
                                          <p:spTgt spid="3">
                                            <p:txEl>
                                              <p:pRg st="9" end="9"/>
                                            </p:txEl>
                                          </p:spTgt>
                                        </p:tgtEl>
                                      </p:cBhvr>
                                    </p:animEffect>
                                    <p:anim calcmode="lin" valueType="num">
                                      <p:cBhvr>
                                        <p:cTn id="45"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animEffect transition="in" filter="fade">
                                      <p:cBhvr>
                                        <p:cTn id="51" dur="1000"/>
                                        <p:tgtEl>
                                          <p:spTgt spid="3">
                                            <p:txEl>
                                              <p:pRg st="10" end="10"/>
                                            </p:txEl>
                                          </p:spTgt>
                                        </p:tgtEl>
                                      </p:cBhvr>
                                    </p:animEffect>
                                    <p:anim calcmode="lin" valueType="num">
                                      <p:cBhvr>
                                        <p:cTn id="52"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89212" y="63816"/>
            <a:ext cx="8911687" cy="796796"/>
          </a:xfrm>
        </p:spPr>
        <p:txBody>
          <a:bodyPr/>
          <a:lstStyle/>
          <a:p>
            <a:pPr algn="r" rtl="1"/>
            <a:r>
              <a:rPr lang="ar-DZ" b="1" dirty="0">
                <a:solidFill>
                  <a:srgbClr val="1F497D"/>
                </a:solidFill>
                <a:latin typeface="Arial,Bold"/>
              </a:rPr>
              <a:t>مفاهيم ديمغرافية عامة</a:t>
            </a:r>
            <a:endParaRPr lang="fr-FR" dirty="0"/>
          </a:p>
        </p:txBody>
      </p:sp>
      <p:sp>
        <p:nvSpPr>
          <p:cNvPr id="3" name="Espace réservé du contenu 2"/>
          <p:cNvSpPr>
            <a:spLocks noGrp="1"/>
          </p:cNvSpPr>
          <p:nvPr>
            <p:ph idx="1"/>
          </p:nvPr>
        </p:nvSpPr>
        <p:spPr>
          <a:xfrm>
            <a:off x="2589212" y="860612"/>
            <a:ext cx="8915400" cy="5050610"/>
          </a:xfrm>
        </p:spPr>
        <p:txBody>
          <a:bodyPr>
            <a:noAutofit/>
          </a:bodyPr>
          <a:lstStyle/>
          <a:p>
            <a:pPr algn="r" rtl="1"/>
            <a:r>
              <a:rPr lang="ar-DZ" sz="2400" dirty="0"/>
              <a:t>الوفاة: ظاهرة ديمغرافية.</a:t>
            </a:r>
          </a:p>
          <a:p>
            <a:pPr algn="r" rtl="1"/>
            <a:r>
              <a:rPr lang="ar-DZ" sz="2400" dirty="0"/>
              <a:t>بالنسبة للشخص: هو حدث ديمغرافي </a:t>
            </a:r>
            <a:r>
              <a:rPr lang="ar-DZ" sz="2400" b="1" dirty="0"/>
              <a:t>غير متجدد</a:t>
            </a:r>
            <a:r>
              <a:rPr lang="ar-DZ" sz="2400" dirty="0"/>
              <a:t>.</a:t>
            </a:r>
          </a:p>
          <a:p>
            <a:pPr algn="r" rtl="1"/>
            <a:r>
              <a:rPr lang="ar-DZ" sz="2400" dirty="0"/>
              <a:t>الوفيات هي إحدى أهم مركبات الدينامية السكانية إضافة إلى الولادات والهجرة.</a:t>
            </a:r>
          </a:p>
          <a:p>
            <a:pPr algn="r" rtl="1"/>
            <a:r>
              <a:rPr lang="ar-DZ" sz="2400" dirty="0"/>
              <a:t>تختلف شدتها من بلد إلى آخر </a:t>
            </a:r>
            <a:r>
              <a:rPr lang="ar-DZ" sz="2400" dirty="0" smtClean="0"/>
              <a:t>(الأوبئة</a:t>
            </a:r>
            <a:r>
              <a:rPr lang="ar-DZ" sz="2400" dirty="0"/>
              <a:t>، الحروب، التطهير </a:t>
            </a:r>
            <a:r>
              <a:rPr lang="ar-DZ" sz="2400" dirty="0" smtClean="0"/>
              <a:t>العرقي).... ترتب </a:t>
            </a:r>
            <a:r>
              <a:rPr lang="ar-DZ" sz="2400" dirty="0"/>
              <a:t>وفق العديد من التصنيفات، من أهمها </a:t>
            </a:r>
            <a:r>
              <a:rPr lang="ar-DZ" sz="2400" dirty="0" smtClean="0">
                <a:solidFill>
                  <a:srgbClr val="FF0000"/>
                </a:solidFill>
              </a:rPr>
              <a:t>تصنيف </a:t>
            </a:r>
            <a:r>
              <a:rPr lang="ar-DZ" sz="2400" dirty="0">
                <a:solidFill>
                  <a:srgbClr val="FF0000"/>
                </a:solidFill>
              </a:rPr>
              <a:t>البنك </a:t>
            </a:r>
            <a:r>
              <a:rPr lang="ar-DZ" sz="2400" dirty="0" smtClean="0">
                <a:solidFill>
                  <a:srgbClr val="FF0000"/>
                </a:solidFill>
              </a:rPr>
              <a:t>العالمي </a:t>
            </a:r>
            <a:r>
              <a:rPr lang="ar-DZ" sz="2400" dirty="0" smtClean="0">
                <a:solidFill>
                  <a:schemeClr val="tx1"/>
                </a:solidFill>
              </a:rPr>
              <a:t>وهي</a:t>
            </a:r>
            <a:r>
              <a:rPr lang="ar-DZ" sz="2400" dirty="0" smtClean="0"/>
              <a:t>:</a:t>
            </a:r>
            <a:endParaRPr lang="ar-DZ" sz="2400" dirty="0"/>
          </a:p>
          <a:p>
            <a:pPr marL="457200" indent="-457200" algn="r" rtl="1">
              <a:buFont typeface="+mj-lt"/>
              <a:buAutoNum type="arabicPeriod"/>
            </a:pPr>
            <a:r>
              <a:rPr lang="ar-DZ" sz="2400" dirty="0" smtClean="0"/>
              <a:t> </a:t>
            </a:r>
            <a:r>
              <a:rPr lang="ar-DZ" sz="2400" dirty="0"/>
              <a:t>وفيات ناجمة عن الأمراض غير السارية</a:t>
            </a:r>
          </a:p>
          <a:p>
            <a:pPr marL="457200" indent="-457200" algn="r" rtl="1">
              <a:buFont typeface="+mj-lt"/>
              <a:buAutoNum type="arabicPeriod"/>
            </a:pPr>
            <a:r>
              <a:rPr lang="ar-DZ" sz="2400" dirty="0" smtClean="0"/>
              <a:t> </a:t>
            </a:r>
            <a:r>
              <a:rPr lang="ar-DZ" sz="2400" dirty="0"/>
              <a:t>وفيات ناجمة عن الأمراض السارية</a:t>
            </a:r>
          </a:p>
          <a:p>
            <a:pPr marL="457200" indent="-457200" algn="r" rtl="1">
              <a:buFont typeface="+mj-lt"/>
              <a:buAutoNum type="arabicPeriod"/>
            </a:pPr>
            <a:r>
              <a:rPr lang="ar-DZ" sz="2400" dirty="0"/>
              <a:t> </a:t>
            </a:r>
            <a:r>
              <a:rPr lang="ar-DZ" sz="2400" dirty="0" smtClean="0"/>
              <a:t>وفيات </a:t>
            </a:r>
            <a:r>
              <a:rPr lang="ar-DZ" sz="2400" dirty="0"/>
              <a:t>ناجمة عن الصدمات</a:t>
            </a:r>
          </a:p>
          <a:p>
            <a:pPr marL="457200" indent="-457200" algn="r" rtl="1">
              <a:buFont typeface="+mj-lt"/>
              <a:buAutoNum type="arabicPeriod"/>
            </a:pPr>
            <a:r>
              <a:rPr lang="ar-DZ" sz="2400" dirty="0"/>
              <a:t> </a:t>
            </a:r>
            <a:r>
              <a:rPr lang="ar-DZ" sz="2400" dirty="0" smtClean="0"/>
              <a:t>الوفيات </a:t>
            </a:r>
            <a:r>
              <a:rPr lang="ar-DZ" sz="2400" dirty="0"/>
              <a:t>مجهولة السبب</a:t>
            </a:r>
            <a:endParaRPr lang="fr-FR" sz="2400" dirty="0"/>
          </a:p>
        </p:txBody>
      </p:sp>
    </p:spTree>
    <p:extLst>
      <p:ext uri="{BB962C8B-B14F-4D97-AF65-F5344CB8AC3E}">
        <p14:creationId xmlns:p14="http://schemas.microsoft.com/office/powerpoint/2010/main" val="27245671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sndAc>
          <p:stSnd>
            <p:snd r:embed="rId2" name="camera.wav"/>
          </p:stSnd>
        </p:sndAc>
      </p:transition>
    </mc:Choice>
    <mc:Fallback xmlns="">
      <p:transition spd="slow">
        <p:fade/>
        <p:sndAc>
          <p:stSnd>
            <p:snd r:embed="rId3"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down)">
                                      <p:cBhvr>
                                        <p:cTn id="13" dur="580">
                                          <p:stCondLst>
                                            <p:cond delay="0"/>
                                          </p:stCondLst>
                                        </p:cTn>
                                        <p:tgtEl>
                                          <p:spTgt spid="3">
                                            <p:txEl>
                                              <p:pRg st="0" end="0"/>
                                            </p:txEl>
                                          </p:spTgt>
                                        </p:tgtEl>
                                      </p:cBhvr>
                                    </p:animEffect>
                                    <p:anim calcmode="lin" valueType="num">
                                      <p:cBhvr>
                                        <p:cTn id="14"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9" dur="26">
                                          <p:stCondLst>
                                            <p:cond delay="650"/>
                                          </p:stCondLst>
                                        </p:cTn>
                                        <p:tgtEl>
                                          <p:spTgt spid="3">
                                            <p:txEl>
                                              <p:pRg st="0" end="0"/>
                                            </p:txEl>
                                          </p:spTgt>
                                        </p:tgtEl>
                                      </p:cBhvr>
                                      <p:to x="100000" y="60000"/>
                                    </p:animScale>
                                    <p:animScale>
                                      <p:cBhvr>
                                        <p:cTn id="20" dur="166" decel="50000">
                                          <p:stCondLst>
                                            <p:cond delay="676"/>
                                          </p:stCondLst>
                                        </p:cTn>
                                        <p:tgtEl>
                                          <p:spTgt spid="3">
                                            <p:txEl>
                                              <p:pRg st="0" end="0"/>
                                            </p:txEl>
                                          </p:spTgt>
                                        </p:tgtEl>
                                      </p:cBhvr>
                                      <p:to x="100000" y="100000"/>
                                    </p:animScale>
                                    <p:animScale>
                                      <p:cBhvr>
                                        <p:cTn id="21" dur="26">
                                          <p:stCondLst>
                                            <p:cond delay="1312"/>
                                          </p:stCondLst>
                                        </p:cTn>
                                        <p:tgtEl>
                                          <p:spTgt spid="3">
                                            <p:txEl>
                                              <p:pRg st="0" end="0"/>
                                            </p:txEl>
                                          </p:spTgt>
                                        </p:tgtEl>
                                      </p:cBhvr>
                                      <p:to x="100000" y="80000"/>
                                    </p:animScale>
                                    <p:animScale>
                                      <p:cBhvr>
                                        <p:cTn id="22" dur="166" decel="50000">
                                          <p:stCondLst>
                                            <p:cond delay="1338"/>
                                          </p:stCondLst>
                                        </p:cTn>
                                        <p:tgtEl>
                                          <p:spTgt spid="3">
                                            <p:txEl>
                                              <p:pRg st="0" end="0"/>
                                            </p:txEl>
                                          </p:spTgt>
                                        </p:tgtEl>
                                      </p:cBhvr>
                                      <p:to x="100000" y="100000"/>
                                    </p:animScale>
                                    <p:animScale>
                                      <p:cBhvr>
                                        <p:cTn id="23" dur="26">
                                          <p:stCondLst>
                                            <p:cond delay="1642"/>
                                          </p:stCondLst>
                                        </p:cTn>
                                        <p:tgtEl>
                                          <p:spTgt spid="3">
                                            <p:txEl>
                                              <p:pRg st="0" end="0"/>
                                            </p:txEl>
                                          </p:spTgt>
                                        </p:tgtEl>
                                      </p:cBhvr>
                                      <p:to x="100000" y="90000"/>
                                    </p:animScale>
                                    <p:animScale>
                                      <p:cBhvr>
                                        <p:cTn id="24" dur="166" decel="50000">
                                          <p:stCondLst>
                                            <p:cond delay="1668"/>
                                          </p:stCondLst>
                                        </p:cTn>
                                        <p:tgtEl>
                                          <p:spTgt spid="3">
                                            <p:txEl>
                                              <p:pRg st="0" end="0"/>
                                            </p:txEl>
                                          </p:spTgt>
                                        </p:tgtEl>
                                      </p:cBhvr>
                                      <p:to x="100000" y="100000"/>
                                    </p:animScale>
                                    <p:animScale>
                                      <p:cBhvr>
                                        <p:cTn id="25" dur="26">
                                          <p:stCondLst>
                                            <p:cond delay="1808"/>
                                          </p:stCondLst>
                                        </p:cTn>
                                        <p:tgtEl>
                                          <p:spTgt spid="3">
                                            <p:txEl>
                                              <p:pRg st="0" end="0"/>
                                            </p:txEl>
                                          </p:spTgt>
                                        </p:tgtEl>
                                      </p:cBhvr>
                                      <p:to x="100000" y="95000"/>
                                    </p:animScale>
                                    <p:animScale>
                                      <p:cBhvr>
                                        <p:cTn id="26" dur="166" decel="50000">
                                          <p:stCondLst>
                                            <p:cond delay="1834"/>
                                          </p:stCondLst>
                                        </p:cTn>
                                        <p:tgtEl>
                                          <p:spTgt spid="3">
                                            <p:txEl>
                                              <p:pRg st="0" end="0"/>
                                            </p:txEl>
                                          </p:spTgt>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Effect transition="in" filter="wipe(down)">
                                      <p:cBhvr>
                                        <p:cTn id="31" dur="580">
                                          <p:stCondLst>
                                            <p:cond delay="0"/>
                                          </p:stCondLst>
                                        </p:cTn>
                                        <p:tgtEl>
                                          <p:spTgt spid="3">
                                            <p:txEl>
                                              <p:pRg st="1" end="1"/>
                                            </p:txEl>
                                          </p:spTgt>
                                        </p:tgtEl>
                                      </p:cBhvr>
                                    </p:animEffect>
                                    <p:anim calcmode="lin" valueType="num">
                                      <p:cBhvr>
                                        <p:cTn id="32"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7" dur="26">
                                          <p:stCondLst>
                                            <p:cond delay="650"/>
                                          </p:stCondLst>
                                        </p:cTn>
                                        <p:tgtEl>
                                          <p:spTgt spid="3">
                                            <p:txEl>
                                              <p:pRg st="1" end="1"/>
                                            </p:txEl>
                                          </p:spTgt>
                                        </p:tgtEl>
                                      </p:cBhvr>
                                      <p:to x="100000" y="60000"/>
                                    </p:animScale>
                                    <p:animScale>
                                      <p:cBhvr>
                                        <p:cTn id="38" dur="166" decel="50000">
                                          <p:stCondLst>
                                            <p:cond delay="676"/>
                                          </p:stCondLst>
                                        </p:cTn>
                                        <p:tgtEl>
                                          <p:spTgt spid="3">
                                            <p:txEl>
                                              <p:pRg st="1" end="1"/>
                                            </p:txEl>
                                          </p:spTgt>
                                        </p:tgtEl>
                                      </p:cBhvr>
                                      <p:to x="100000" y="100000"/>
                                    </p:animScale>
                                    <p:animScale>
                                      <p:cBhvr>
                                        <p:cTn id="39" dur="26">
                                          <p:stCondLst>
                                            <p:cond delay="1312"/>
                                          </p:stCondLst>
                                        </p:cTn>
                                        <p:tgtEl>
                                          <p:spTgt spid="3">
                                            <p:txEl>
                                              <p:pRg st="1" end="1"/>
                                            </p:txEl>
                                          </p:spTgt>
                                        </p:tgtEl>
                                      </p:cBhvr>
                                      <p:to x="100000" y="80000"/>
                                    </p:animScale>
                                    <p:animScale>
                                      <p:cBhvr>
                                        <p:cTn id="40" dur="166" decel="50000">
                                          <p:stCondLst>
                                            <p:cond delay="1338"/>
                                          </p:stCondLst>
                                        </p:cTn>
                                        <p:tgtEl>
                                          <p:spTgt spid="3">
                                            <p:txEl>
                                              <p:pRg st="1" end="1"/>
                                            </p:txEl>
                                          </p:spTgt>
                                        </p:tgtEl>
                                      </p:cBhvr>
                                      <p:to x="100000" y="100000"/>
                                    </p:animScale>
                                    <p:animScale>
                                      <p:cBhvr>
                                        <p:cTn id="41" dur="26">
                                          <p:stCondLst>
                                            <p:cond delay="1642"/>
                                          </p:stCondLst>
                                        </p:cTn>
                                        <p:tgtEl>
                                          <p:spTgt spid="3">
                                            <p:txEl>
                                              <p:pRg st="1" end="1"/>
                                            </p:txEl>
                                          </p:spTgt>
                                        </p:tgtEl>
                                      </p:cBhvr>
                                      <p:to x="100000" y="90000"/>
                                    </p:animScale>
                                    <p:animScale>
                                      <p:cBhvr>
                                        <p:cTn id="42" dur="166" decel="50000">
                                          <p:stCondLst>
                                            <p:cond delay="1668"/>
                                          </p:stCondLst>
                                        </p:cTn>
                                        <p:tgtEl>
                                          <p:spTgt spid="3">
                                            <p:txEl>
                                              <p:pRg st="1" end="1"/>
                                            </p:txEl>
                                          </p:spTgt>
                                        </p:tgtEl>
                                      </p:cBhvr>
                                      <p:to x="100000" y="100000"/>
                                    </p:animScale>
                                    <p:animScale>
                                      <p:cBhvr>
                                        <p:cTn id="43" dur="26">
                                          <p:stCondLst>
                                            <p:cond delay="1808"/>
                                          </p:stCondLst>
                                        </p:cTn>
                                        <p:tgtEl>
                                          <p:spTgt spid="3">
                                            <p:txEl>
                                              <p:pRg st="1" end="1"/>
                                            </p:txEl>
                                          </p:spTgt>
                                        </p:tgtEl>
                                      </p:cBhvr>
                                      <p:to x="100000" y="95000"/>
                                    </p:animScale>
                                    <p:animScale>
                                      <p:cBhvr>
                                        <p:cTn id="44" dur="166" decel="50000">
                                          <p:stCondLst>
                                            <p:cond delay="1834"/>
                                          </p:stCondLst>
                                        </p:cTn>
                                        <p:tgtEl>
                                          <p:spTgt spid="3">
                                            <p:txEl>
                                              <p:pRg st="1" end="1"/>
                                            </p:txEl>
                                          </p:spTgt>
                                        </p:tgtEl>
                                      </p:cBhvr>
                                      <p:to x="100000" y="100000"/>
                                    </p:animScale>
                                  </p:childTnLst>
                                </p:cTn>
                              </p:par>
                            </p:childTnLst>
                          </p:cTn>
                        </p:par>
                      </p:childTnLst>
                    </p:cTn>
                  </p:par>
                  <p:par>
                    <p:cTn id="45" fill="hold">
                      <p:stCondLst>
                        <p:cond delay="indefinite"/>
                      </p:stCondLst>
                      <p:childTnLst>
                        <p:par>
                          <p:cTn id="46" fill="hold">
                            <p:stCondLst>
                              <p:cond delay="0"/>
                            </p:stCondLst>
                            <p:childTnLst>
                              <p:par>
                                <p:cTn id="47" presetID="26" presetClass="entr" presetSubtype="0" fill="hold" nodeType="clickEffect">
                                  <p:stCondLst>
                                    <p:cond delay="0"/>
                                  </p:stCondLst>
                                  <p:childTnLst>
                                    <p:set>
                                      <p:cBhvr>
                                        <p:cTn id="48" dur="1" fill="hold">
                                          <p:stCondLst>
                                            <p:cond delay="0"/>
                                          </p:stCondLst>
                                        </p:cTn>
                                        <p:tgtEl>
                                          <p:spTgt spid="3">
                                            <p:txEl>
                                              <p:pRg st="2" end="2"/>
                                            </p:txEl>
                                          </p:spTgt>
                                        </p:tgtEl>
                                        <p:attrNameLst>
                                          <p:attrName>style.visibility</p:attrName>
                                        </p:attrNameLst>
                                      </p:cBhvr>
                                      <p:to>
                                        <p:strVal val="visible"/>
                                      </p:to>
                                    </p:set>
                                    <p:animEffect transition="in" filter="wipe(down)">
                                      <p:cBhvr>
                                        <p:cTn id="49" dur="580">
                                          <p:stCondLst>
                                            <p:cond delay="0"/>
                                          </p:stCondLst>
                                        </p:cTn>
                                        <p:tgtEl>
                                          <p:spTgt spid="3">
                                            <p:txEl>
                                              <p:pRg st="2" end="2"/>
                                            </p:txEl>
                                          </p:spTgt>
                                        </p:tgtEl>
                                      </p:cBhvr>
                                    </p:animEffect>
                                    <p:anim calcmode="lin" valueType="num">
                                      <p:cBhvr>
                                        <p:cTn id="50"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55" dur="26">
                                          <p:stCondLst>
                                            <p:cond delay="650"/>
                                          </p:stCondLst>
                                        </p:cTn>
                                        <p:tgtEl>
                                          <p:spTgt spid="3">
                                            <p:txEl>
                                              <p:pRg st="2" end="2"/>
                                            </p:txEl>
                                          </p:spTgt>
                                        </p:tgtEl>
                                      </p:cBhvr>
                                      <p:to x="100000" y="60000"/>
                                    </p:animScale>
                                    <p:animScale>
                                      <p:cBhvr>
                                        <p:cTn id="56" dur="166" decel="50000">
                                          <p:stCondLst>
                                            <p:cond delay="676"/>
                                          </p:stCondLst>
                                        </p:cTn>
                                        <p:tgtEl>
                                          <p:spTgt spid="3">
                                            <p:txEl>
                                              <p:pRg st="2" end="2"/>
                                            </p:txEl>
                                          </p:spTgt>
                                        </p:tgtEl>
                                      </p:cBhvr>
                                      <p:to x="100000" y="100000"/>
                                    </p:animScale>
                                    <p:animScale>
                                      <p:cBhvr>
                                        <p:cTn id="57" dur="26">
                                          <p:stCondLst>
                                            <p:cond delay="1312"/>
                                          </p:stCondLst>
                                        </p:cTn>
                                        <p:tgtEl>
                                          <p:spTgt spid="3">
                                            <p:txEl>
                                              <p:pRg st="2" end="2"/>
                                            </p:txEl>
                                          </p:spTgt>
                                        </p:tgtEl>
                                      </p:cBhvr>
                                      <p:to x="100000" y="80000"/>
                                    </p:animScale>
                                    <p:animScale>
                                      <p:cBhvr>
                                        <p:cTn id="58" dur="166" decel="50000">
                                          <p:stCondLst>
                                            <p:cond delay="1338"/>
                                          </p:stCondLst>
                                        </p:cTn>
                                        <p:tgtEl>
                                          <p:spTgt spid="3">
                                            <p:txEl>
                                              <p:pRg st="2" end="2"/>
                                            </p:txEl>
                                          </p:spTgt>
                                        </p:tgtEl>
                                      </p:cBhvr>
                                      <p:to x="100000" y="100000"/>
                                    </p:animScale>
                                    <p:animScale>
                                      <p:cBhvr>
                                        <p:cTn id="59" dur="26">
                                          <p:stCondLst>
                                            <p:cond delay="1642"/>
                                          </p:stCondLst>
                                        </p:cTn>
                                        <p:tgtEl>
                                          <p:spTgt spid="3">
                                            <p:txEl>
                                              <p:pRg st="2" end="2"/>
                                            </p:txEl>
                                          </p:spTgt>
                                        </p:tgtEl>
                                      </p:cBhvr>
                                      <p:to x="100000" y="90000"/>
                                    </p:animScale>
                                    <p:animScale>
                                      <p:cBhvr>
                                        <p:cTn id="60" dur="166" decel="50000">
                                          <p:stCondLst>
                                            <p:cond delay="1668"/>
                                          </p:stCondLst>
                                        </p:cTn>
                                        <p:tgtEl>
                                          <p:spTgt spid="3">
                                            <p:txEl>
                                              <p:pRg st="2" end="2"/>
                                            </p:txEl>
                                          </p:spTgt>
                                        </p:tgtEl>
                                      </p:cBhvr>
                                      <p:to x="100000" y="100000"/>
                                    </p:animScale>
                                    <p:animScale>
                                      <p:cBhvr>
                                        <p:cTn id="61" dur="26">
                                          <p:stCondLst>
                                            <p:cond delay="1808"/>
                                          </p:stCondLst>
                                        </p:cTn>
                                        <p:tgtEl>
                                          <p:spTgt spid="3">
                                            <p:txEl>
                                              <p:pRg st="2" end="2"/>
                                            </p:txEl>
                                          </p:spTgt>
                                        </p:tgtEl>
                                      </p:cBhvr>
                                      <p:to x="100000" y="95000"/>
                                    </p:animScale>
                                    <p:animScale>
                                      <p:cBhvr>
                                        <p:cTn id="62" dur="166" decel="50000">
                                          <p:stCondLst>
                                            <p:cond delay="1834"/>
                                          </p:stCondLst>
                                        </p:cTn>
                                        <p:tgtEl>
                                          <p:spTgt spid="3">
                                            <p:txEl>
                                              <p:pRg st="2" end="2"/>
                                            </p:txEl>
                                          </p:spTgt>
                                        </p:tgtEl>
                                      </p:cBhvr>
                                      <p:to x="100000" y="100000"/>
                                    </p:animScale>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nodeType="clickEffect">
                                  <p:stCondLst>
                                    <p:cond delay="0"/>
                                  </p:stCondLst>
                                  <p:childTnLst>
                                    <p:set>
                                      <p:cBhvr>
                                        <p:cTn id="66" dur="1" fill="hold">
                                          <p:stCondLst>
                                            <p:cond delay="0"/>
                                          </p:stCondLst>
                                        </p:cTn>
                                        <p:tgtEl>
                                          <p:spTgt spid="3">
                                            <p:txEl>
                                              <p:pRg st="3" end="3"/>
                                            </p:txEl>
                                          </p:spTgt>
                                        </p:tgtEl>
                                        <p:attrNameLst>
                                          <p:attrName>style.visibility</p:attrName>
                                        </p:attrNameLst>
                                      </p:cBhvr>
                                      <p:to>
                                        <p:strVal val="visible"/>
                                      </p:to>
                                    </p:set>
                                    <p:animEffect transition="in" filter="fade">
                                      <p:cBhvr>
                                        <p:cTn id="67" dur="1000"/>
                                        <p:tgtEl>
                                          <p:spTgt spid="3">
                                            <p:txEl>
                                              <p:pRg st="3" end="3"/>
                                            </p:txEl>
                                          </p:spTgt>
                                        </p:tgtEl>
                                      </p:cBhvr>
                                    </p:animEffect>
                                    <p:anim calcmode="lin" valueType="num">
                                      <p:cBhvr>
                                        <p:cTn id="6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1" presetClass="entr" presetSubtype="1" fill="hold" nodeType="clickEffect">
                                  <p:stCondLst>
                                    <p:cond delay="0"/>
                                  </p:stCondLst>
                                  <p:childTnLst>
                                    <p:set>
                                      <p:cBhvr>
                                        <p:cTn id="73" dur="1" fill="hold">
                                          <p:stCondLst>
                                            <p:cond delay="0"/>
                                          </p:stCondLst>
                                        </p:cTn>
                                        <p:tgtEl>
                                          <p:spTgt spid="3">
                                            <p:txEl>
                                              <p:pRg st="4" end="4"/>
                                            </p:txEl>
                                          </p:spTgt>
                                        </p:tgtEl>
                                        <p:attrNameLst>
                                          <p:attrName>style.visibility</p:attrName>
                                        </p:attrNameLst>
                                      </p:cBhvr>
                                      <p:to>
                                        <p:strVal val="visible"/>
                                      </p:to>
                                    </p:set>
                                    <p:animEffect transition="in" filter="wheel(1)">
                                      <p:cBhvr>
                                        <p:cTn id="74" dur="2000"/>
                                        <p:tgtEl>
                                          <p:spTgt spid="3">
                                            <p:txEl>
                                              <p:pRg st="4" end="4"/>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1" presetClass="entr" presetSubtype="1" fill="hold" nodeType="clickEffect">
                                  <p:stCondLst>
                                    <p:cond delay="0"/>
                                  </p:stCondLst>
                                  <p:childTnLst>
                                    <p:set>
                                      <p:cBhvr>
                                        <p:cTn id="78" dur="1" fill="hold">
                                          <p:stCondLst>
                                            <p:cond delay="0"/>
                                          </p:stCondLst>
                                        </p:cTn>
                                        <p:tgtEl>
                                          <p:spTgt spid="3">
                                            <p:txEl>
                                              <p:pRg st="5" end="5"/>
                                            </p:txEl>
                                          </p:spTgt>
                                        </p:tgtEl>
                                        <p:attrNameLst>
                                          <p:attrName>style.visibility</p:attrName>
                                        </p:attrNameLst>
                                      </p:cBhvr>
                                      <p:to>
                                        <p:strVal val="visible"/>
                                      </p:to>
                                    </p:set>
                                    <p:animEffect transition="in" filter="wheel(1)">
                                      <p:cBhvr>
                                        <p:cTn id="79" dur="2000"/>
                                        <p:tgtEl>
                                          <p:spTgt spid="3">
                                            <p:txEl>
                                              <p:pRg st="5" end="5"/>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21" presetClass="entr" presetSubtype="1" fill="hold" nodeType="clickEffect">
                                  <p:stCondLst>
                                    <p:cond delay="0"/>
                                  </p:stCondLst>
                                  <p:childTnLst>
                                    <p:set>
                                      <p:cBhvr>
                                        <p:cTn id="83" dur="1" fill="hold">
                                          <p:stCondLst>
                                            <p:cond delay="0"/>
                                          </p:stCondLst>
                                        </p:cTn>
                                        <p:tgtEl>
                                          <p:spTgt spid="3">
                                            <p:txEl>
                                              <p:pRg st="6" end="6"/>
                                            </p:txEl>
                                          </p:spTgt>
                                        </p:tgtEl>
                                        <p:attrNameLst>
                                          <p:attrName>style.visibility</p:attrName>
                                        </p:attrNameLst>
                                      </p:cBhvr>
                                      <p:to>
                                        <p:strVal val="visible"/>
                                      </p:to>
                                    </p:set>
                                    <p:animEffect transition="in" filter="wheel(1)">
                                      <p:cBhvr>
                                        <p:cTn id="84" dur="2000"/>
                                        <p:tgtEl>
                                          <p:spTgt spid="3">
                                            <p:txEl>
                                              <p:pRg st="6" end="6"/>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21" presetClass="entr" presetSubtype="1" fill="hold" nodeType="clickEffect">
                                  <p:stCondLst>
                                    <p:cond delay="0"/>
                                  </p:stCondLst>
                                  <p:childTnLst>
                                    <p:set>
                                      <p:cBhvr>
                                        <p:cTn id="88" dur="1" fill="hold">
                                          <p:stCondLst>
                                            <p:cond delay="0"/>
                                          </p:stCondLst>
                                        </p:cTn>
                                        <p:tgtEl>
                                          <p:spTgt spid="3">
                                            <p:txEl>
                                              <p:pRg st="7" end="7"/>
                                            </p:txEl>
                                          </p:spTgt>
                                        </p:tgtEl>
                                        <p:attrNameLst>
                                          <p:attrName>style.visibility</p:attrName>
                                        </p:attrNameLst>
                                      </p:cBhvr>
                                      <p:to>
                                        <p:strVal val="visible"/>
                                      </p:to>
                                    </p:set>
                                    <p:animEffect transition="in" filter="wheel(1)">
                                      <p:cBhvr>
                                        <p:cTn id="89"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stretch>
            <a:fillRect/>
          </a:stretch>
        </p:blipFill>
        <p:spPr>
          <a:xfrm>
            <a:off x="2248544" y="0"/>
            <a:ext cx="8609956" cy="6857999"/>
          </a:xfrm>
          <a:prstGeom prst="rect">
            <a:avLst/>
          </a:prstGeom>
        </p:spPr>
      </p:pic>
    </p:spTree>
    <p:extLst>
      <p:ext uri="{BB962C8B-B14F-4D97-AF65-F5344CB8AC3E}">
        <p14:creationId xmlns:p14="http://schemas.microsoft.com/office/powerpoint/2010/main" val="2069923265"/>
      </p:ext>
    </p:extLst>
  </p:cSld>
  <p:clrMapOvr>
    <a:masterClrMapping/>
  </p:clrMapOvr>
  <mc:AlternateContent xmlns:mc="http://schemas.openxmlformats.org/markup-compatibility/2006" xmlns:p14="http://schemas.microsoft.com/office/powerpoint/2010/main">
    <mc:Choice Requires="p14">
      <p:transition spd="slow" p14:dur="1250">
        <p14:switch dir="l"/>
        <p:sndAc>
          <p:stSnd>
            <p:snd r:embed="rId2" name="push.wav"/>
          </p:stSnd>
        </p:sndAc>
      </p:transition>
    </mc:Choice>
    <mc:Fallback xmlns="">
      <p:transition spd="slow">
        <p:fade/>
        <p:sndAc>
          <p:stSnd>
            <p:snd r:embed="rId4" name="push.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92925" y="0"/>
            <a:ext cx="8911687" cy="914400"/>
          </a:xfrm>
        </p:spPr>
        <p:txBody>
          <a:bodyPr/>
          <a:lstStyle/>
          <a:p>
            <a:pPr algn="ctr" rtl="1"/>
            <a:r>
              <a:rPr lang="ar-DZ" dirty="0" smtClean="0"/>
              <a:t>المحددات المباشرة </a:t>
            </a:r>
            <a:r>
              <a:rPr lang="ar-DZ" dirty="0"/>
              <a:t>أ</a:t>
            </a:r>
            <a:r>
              <a:rPr lang="ar-DZ" dirty="0" smtClean="0"/>
              <a:t>و القريبة</a:t>
            </a:r>
            <a:endParaRPr lang="fr-FR" dirty="0"/>
          </a:p>
        </p:txBody>
      </p:sp>
      <p:sp>
        <p:nvSpPr>
          <p:cNvPr id="3" name="Espace réservé du contenu 2"/>
          <p:cNvSpPr>
            <a:spLocks noGrp="1"/>
          </p:cNvSpPr>
          <p:nvPr>
            <p:ph idx="1"/>
          </p:nvPr>
        </p:nvSpPr>
        <p:spPr>
          <a:xfrm>
            <a:off x="2589212" y="914400"/>
            <a:ext cx="8915400" cy="4996822"/>
          </a:xfrm>
        </p:spPr>
        <p:txBody>
          <a:bodyPr>
            <a:normAutofit/>
          </a:bodyPr>
          <a:lstStyle/>
          <a:p>
            <a:pPr algn="r" rtl="1">
              <a:buFont typeface="+mj-lt"/>
              <a:buAutoNum type="arabicPeriod"/>
            </a:pPr>
            <a:r>
              <a:rPr lang="ar-DZ" sz="2800" dirty="0" smtClean="0"/>
              <a:t>السلوكيات </a:t>
            </a:r>
            <a:r>
              <a:rPr lang="ar-DZ" sz="2800" dirty="0"/>
              <a:t>الشخصية: النظام الغذائي والنظافة الصحية وتعاطي الكحول </a:t>
            </a:r>
            <a:r>
              <a:rPr lang="ar-DZ" sz="2800" dirty="0" smtClean="0"/>
              <a:t>والتبغ والسلوك </a:t>
            </a:r>
            <a:r>
              <a:rPr lang="ar-DZ" sz="2800" dirty="0"/>
              <a:t>الجنسي </a:t>
            </a:r>
            <a:r>
              <a:rPr lang="ar-DZ" sz="2800" dirty="0" smtClean="0"/>
              <a:t>وغيرها</a:t>
            </a:r>
            <a:endParaRPr lang="ar-DZ" sz="2800" dirty="0"/>
          </a:p>
          <a:p>
            <a:pPr marL="457200" indent="-457200" algn="r" rtl="1">
              <a:buFont typeface="+mj-lt"/>
              <a:buAutoNum type="arabicPeriod"/>
            </a:pPr>
            <a:r>
              <a:rPr lang="ar-DZ" sz="2800" dirty="0" smtClean="0"/>
              <a:t>التعرض </a:t>
            </a:r>
            <a:r>
              <a:rPr lang="ar-DZ" sz="2800" dirty="0"/>
              <a:t>البيئي: للعوامل المعدية أو الكيميائية أو الفيزيائية والأخطار المهنية </a:t>
            </a:r>
            <a:r>
              <a:rPr lang="ar-DZ" sz="2800" dirty="0" smtClean="0"/>
              <a:t>وغيرها</a:t>
            </a:r>
            <a:endParaRPr lang="ar-DZ" sz="2800" dirty="0"/>
          </a:p>
          <a:p>
            <a:pPr marL="457200" indent="-457200" algn="r" rtl="1">
              <a:buFont typeface="+mj-lt"/>
              <a:buAutoNum type="arabicPeriod"/>
            </a:pPr>
            <a:r>
              <a:rPr lang="ar-DZ" sz="2800" dirty="0" smtClean="0"/>
              <a:t>التغذية</a:t>
            </a:r>
            <a:r>
              <a:rPr lang="ar-DZ" sz="2800" dirty="0"/>
              <a:t>: سوء التغذية (</a:t>
            </a:r>
            <a:r>
              <a:rPr lang="ar-DZ" sz="2800" dirty="0" smtClean="0"/>
              <a:t>قلة </a:t>
            </a:r>
            <a:r>
              <a:rPr lang="ar-DZ" sz="2800" dirty="0"/>
              <a:t>في الوزن أو </a:t>
            </a:r>
            <a:r>
              <a:rPr lang="ar-DZ" sz="2800" dirty="0" smtClean="0"/>
              <a:t>السمنة) </a:t>
            </a:r>
            <a:r>
              <a:rPr lang="ar-DZ" sz="2800" dirty="0"/>
              <a:t>،....</a:t>
            </a:r>
          </a:p>
          <a:p>
            <a:pPr marL="457200" indent="-457200" algn="r" rtl="1">
              <a:buFont typeface="+mj-lt"/>
              <a:buAutoNum type="arabicPeriod"/>
            </a:pPr>
            <a:r>
              <a:rPr lang="ar-DZ" sz="2800" dirty="0" smtClean="0"/>
              <a:t>الإصابات</a:t>
            </a:r>
            <a:r>
              <a:rPr lang="ar-DZ" sz="2800" dirty="0"/>
              <a:t>: الإصابات المتعمدة أو العرضية.</a:t>
            </a:r>
          </a:p>
          <a:p>
            <a:pPr marL="457200" indent="-457200" algn="r" rtl="1">
              <a:buFont typeface="+mj-lt"/>
              <a:buAutoNum type="arabicPeriod"/>
            </a:pPr>
            <a:r>
              <a:rPr lang="ar-DZ" sz="2800" dirty="0" smtClean="0"/>
              <a:t>التحكم </a:t>
            </a:r>
            <a:r>
              <a:rPr lang="ar-DZ" sz="2800" dirty="0"/>
              <a:t>الشخصي في المرض: الترقية والإجراءات الوقائية والعلاجات.</a:t>
            </a:r>
            <a:endParaRPr lang="fr-FR" sz="2800" dirty="0"/>
          </a:p>
        </p:txBody>
      </p:sp>
    </p:spTree>
    <p:extLst>
      <p:ext uri="{BB962C8B-B14F-4D97-AF65-F5344CB8AC3E}">
        <p14:creationId xmlns:p14="http://schemas.microsoft.com/office/powerpoint/2010/main" val="880363845"/>
      </p:ext>
    </p:extLst>
  </p:cSld>
  <p:clrMapOvr>
    <a:masterClrMapping/>
  </p:clrMapOvr>
  <mc:AlternateContent xmlns:mc="http://schemas.openxmlformats.org/markup-compatibility/2006" xmlns:p14="http://schemas.microsoft.com/office/powerpoint/2010/main">
    <mc:Choice Requires="p14">
      <p:transition spd="slow" p14:dur="1200">
        <p14:prism dir="r"/>
        <p:sndAc>
          <p:stSnd>
            <p:snd r:embed="rId2" name="push.wav"/>
          </p:stSnd>
        </p:sndAc>
      </p:transition>
    </mc:Choice>
    <mc:Fallback xmlns="">
      <p:transition spd="slow">
        <p:fade/>
        <p:sndAc>
          <p:stSnd>
            <p:snd r:embed="rId3" name="push.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heel(1)">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heel(1)">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heel(1)">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heel(1)">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heel(1)">
                                      <p:cBhvr>
                                        <p:cTn id="3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92925" y="147860"/>
            <a:ext cx="8911687" cy="918940"/>
          </a:xfrm>
        </p:spPr>
        <p:txBody>
          <a:bodyPr/>
          <a:lstStyle/>
          <a:p>
            <a:pPr algn="ctr" rtl="1"/>
            <a:r>
              <a:rPr lang="ar-DZ" dirty="0" smtClean="0"/>
              <a:t>المحددات غير المباشرة أو البعيدة</a:t>
            </a:r>
            <a:endParaRPr lang="fr-FR" dirty="0"/>
          </a:p>
        </p:txBody>
      </p:sp>
      <p:sp>
        <p:nvSpPr>
          <p:cNvPr id="3" name="Espace réservé du contenu 2"/>
          <p:cNvSpPr>
            <a:spLocks noGrp="1"/>
          </p:cNvSpPr>
          <p:nvPr>
            <p:ph idx="1"/>
          </p:nvPr>
        </p:nvSpPr>
        <p:spPr>
          <a:xfrm>
            <a:off x="1371599" y="1257300"/>
            <a:ext cx="10475843" cy="5600700"/>
          </a:xfrm>
        </p:spPr>
        <p:txBody>
          <a:bodyPr>
            <a:noAutofit/>
          </a:bodyPr>
          <a:lstStyle/>
          <a:p>
            <a:pPr marL="457200" indent="-457200" algn="r" rtl="1">
              <a:buFont typeface="+mj-lt"/>
              <a:buAutoNum type="arabicPeriod"/>
            </a:pPr>
            <a:r>
              <a:rPr lang="ar-DZ" sz="3200" dirty="0" smtClean="0"/>
              <a:t>العوامل </a:t>
            </a:r>
            <a:r>
              <a:rPr lang="ar-DZ" sz="3200" dirty="0"/>
              <a:t>الاجتماعية والاقتصادية: </a:t>
            </a:r>
            <a:r>
              <a:rPr lang="ar-DZ" sz="3200" dirty="0" smtClean="0"/>
              <a:t>المستوى المعيشي </a:t>
            </a:r>
            <a:r>
              <a:rPr lang="ar-DZ" sz="3200" dirty="0"/>
              <a:t>ل</a:t>
            </a:r>
            <a:r>
              <a:rPr lang="ar-DZ" sz="3200" dirty="0" smtClean="0"/>
              <a:t>لأسرة </a:t>
            </a:r>
            <a:r>
              <a:rPr lang="ar-DZ" sz="3200" dirty="0"/>
              <a:t>وتنمية المجتمع، تعليم المرأة </a:t>
            </a:r>
            <a:r>
              <a:rPr lang="ar-DZ" sz="3200" dirty="0" smtClean="0"/>
              <a:t>معملها، المستوى </a:t>
            </a:r>
            <a:r>
              <a:rPr lang="ar-DZ" sz="3200" dirty="0"/>
              <a:t>التعليمي، السكن، وسط </a:t>
            </a:r>
            <a:r>
              <a:rPr lang="ar-DZ" sz="3200" dirty="0" smtClean="0"/>
              <a:t>الإقامة. </a:t>
            </a:r>
          </a:p>
          <a:p>
            <a:pPr marL="457200" indent="-457200" algn="r" rtl="1">
              <a:buFont typeface="+mj-lt"/>
              <a:buAutoNum type="arabicPeriod"/>
            </a:pPr>
            <a:r>
              <a:rPr lang="ar-DZ" sz="3200" dirty="0" smtClean="0"/>
              <a:t>العوامل </a:t>
            </a:r>
            <a:r>
              <a:rPr lang="ar-DZ" sz="3200" dirty="0"/>
              <a:t>الثقافية: المعتقدات التقليدية حول الصحة والمرض، القيم الدينية، دور </a:t>
            </a:r>
            <a:r>
              <a:rPr lang="ar-DZ" sz="3200" dirty="0" smtClean="0"/>
              <a:t>ومركز المرأة</a:t>
            </a:r>
            <a:r>
              <a:rPr lang="ar-DZ" sz="3200" dirty="0"/>
              <a:t>،....</a:t>
            </a:r>
          </a:p>
          <a:p>
            <a:pPr marL="457200" indent="-457200" algn="r" rtl="1">
              <a:buFont typeface="+mj-lt"/>
              <a:buAutoNum type="arabicPeriod"/>
            </a:pPr>
            <a:r>
              <a:rPr lang="ar-DZ" sz="3200" dirty="0" smtClean="0"/>
              <a:t> </a:t>
            </a:r>
            <a:r>
              <a:rPr lang="ar-DZ" sz="3200" dirty="0"/>
              <a:t>العوامل المؤسسية: النظم الصحية، اللوائح الصحية، التطورات التكنولوجية، </a:t>
            </a:r>
            <a:r>
              <a:rPr lang="ar-DZ" sz="3200" dirty="0" smtClean="0"/>
              <a:t>برامج المعلومات</a:t>
            </a:r>
            <a:r>
              <a:rPr lang="ar-DZ" sz="3200" dirty="0"/>
              <a:t>، التدخلات البيئية</a:t>
            </a:r>
            <a:r>
              <a:rPr lang="ar-DZ" sz="3200" dirty="0" smtClean="0"/>
              <a:t>،....</a:t>
            </a:r>
          </a:p>
          <a:p>
            <a:pPr marL="457200" indent="-457200" algn="r" rtl="1">
              <a:buFont typeface="+mj-lt"/>
              <a:buAutoNum type="arabicPeriod"/>
            </a:pPr>
            <a:r>
              <a:rPr lang="ar-DZ" sz="3200" dirty="0" smtClean="0"/>
              <a:t> </a:t>
            </a:r>
            <a:r>
              <a:rPr lang="ar-DZ" sz="3200" dirty="0"/>
              <a:t>السياقات الواسعة: البيئة والاقتصاد السياسي والنقل والاتصالات والتنمية </a:t>
            </a:r>
            <a:r>
              <a:rPr lang="ar-DZ" sz="3200" dirty="0" smtClean="0"/>
              <a:t>الزراعية والتحضر</a:t>
            </a:r>
            <a:r>
              <a:rPr lang="ar-DZ" sz="3200" dirty="0"/>
              <a:t>،...</a:t>
            </a:r>
            <a:endParaRPr lang="fr-FR" sz="3200" dirty="0"/>
          </a:p>
        </p:txBody>
      </p:sp>
    </p:spTree>
    <p:extLst>
      <p:ext uri="{BB962C8B-B14F-4D97-AF65-F5344CB8AC3E}">
        <p14:creationId xmlns:p14="http://schemas.microsoft.com/office/powerpoint/2010/main" val="3841701579"/>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heel(1)">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ircle(in)">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heel(1)">
                                      <p:cBhvr>
                                        <p:cTn id="2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78525" y="1517073"/>
            <a:ext cx="8911687" cy="2375753"/>
          </a:xfrm>
          <a:ln>
            <a:solidFill>
              <a:schemeClr val="accent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2">
            <a:schemeClr val="accent5"/>
          </a:fillRef>
          <a:effectRef idx="1">
            <a:schemeClr val="accent5"/>
          </a:effectRef>
          <a:fontRef idx="minor">
            <a:schemeClr val="dk1"/>
          </a:fontRef>
        </p:style>
        <p:txBody>
          <a:bodyPr>
            <a:normAutofit/>
          </a:bodyPr>
          <a:lstStyle/>
          <a:p>
            <a:pPr algn="ctr" rtl="1"/>
            <a:r>
              <a:rPr lang="ar-DZ" sz="6000" b="1" dirty="0" smtClean="0">
                <a:ln w="0"/>
                <a:solidFill>
                  <a:schemeClr val="tx1"/>
                </a:solidFill>
                <a:effectLst>
                  <a:outerShdw blurRad="38100" dist="19050" dir="2700000" algn="tl" rotWithShape="0">
                    <a:schemeClr val="dk1">
                      <a:alpha val="40000"/>
                    </a:schemeClr>
                  </a:outerShdw>
                </a:effectLst>
              </a:rPr>
              <a:t>شكرا على حسن الاصغاء والمتابعة</a:t>
            </a:r>
            <a:endParaRPr lang="fr-FR" sz="6000" b="1"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827277281"/>
      </p:ext>
    </p:extLst>
  </p:cSld>
  <p:clrMapOvr>
    <a:masterClrMapping/>
  </p:clrMapOvr>
  <mc:AlternateContent xmlns:mc="http://schemas.openxmlformats.org/markup-compatibility/2006" xmlns:p14="http://schemas.microsoft.com/office/powerpoint/2010/main">
    <mc:Choice Requires="p14">
      <p:transition spd="slow" p14:dur="1600">
        <p14:prism dir="r" isInverted="1"/>
        <p:sndAc>
          <p:stSnd>
            <p:snd r:embed="rId2" name="applause.wav"/>
          </p:stSnd>
        </p:sndAc>
      </p:transition>
    </mc:Choice>
    <mc:Fallback xmlns="">
      <p:transition spd="slow">
        <p:fade/>
        <p:sndAc>
          <p:stSnd>
            <p:snd r:embed="rId3" name="applaus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rtl="1"/>
            <a:r>
              <a:rPr lang="ar-DZ" b="1" dirty="0">
                <a:solidFill>
                  <a:srgbClr val="1F497D"/>
                </a:solidFill>
                <a:latin typeface="Arial,Bold"/>
              </a:rPr>
              <a:t>مصادر المعطيات</a:t>
            </a:r>
            <a:endParaRPr lang="fr-FR" dirty="0"/>
          </a:p>
        </p:txBody>
      </p:sp>
      <p:sp>
        <p:nvSpPr>
          <p:cNvPr id="3" name="Espace réservé du contenu 2"/>
          <p:cNvSpPr>
            <a:spLocks noGrp="1"/>
          </p:cNvSpPr>
          <p:nvPr>
            <p:ph idx="1"/>
          </p:nvPr>
        </p:nvSpPr>
        <p:spPr/>
        <p:txBody>
          <a:bodyPr>
            <a:normAutofit/>
          </a:bodyPr>
          <a:lstStyle/>
          <a:p>
            <a:pPr algn="r" rtl="1"/>
            <a:r>
              <a:rPr lang="ar-DZ" sz="2400" dirty="0"/>
              <a:t>التعداد العام للسكان.</a:t>
            </a:r>
          </a:p>
          <a:p>
            <a:pPr algn="r" rtl="1"/>
            <a:r>
              <a:rPr lang="ar-DZ" sz="2400" dirty="0"/>
              <a:t>التحقيقات الديمغرافية والصحية.</a:t>
            </a:r>
          </a:p>
          <a:p>
            <a:pPr algn="r" rtl="1"/>
            <a:r>
              <a:rPr lang="ar-DZ" sz="2400" dirty="0"/>
              <a:t>الديوان الوطني للإحصائيات.</a:t>
            </a:r>
          </a:p>
          <a:p>
            <a:pPr algn="r" rtl="1"/>
            <a:r>
              <a:rPr lang="ar-DZ" sz="2400" dirty="0"/>
              <a:t>الحالة المدنية.</a:t>
            </a:r>
          </a:p>
          <a:p>
            <a:pPr algn="r" rtl="1"/>
            <a:r>
              <a:rPr lang="ar-DZ" sz="2400" dirty="0"/>
              <a:t>المستشفيات.</a:t>
            </a:r>
          </a:p>
          <a:p>
            <a:pPr algn="r" rtl="1"/>
            <a:r>
              <a:rPr lang="ar-DZ" sz="2400" dirty="0"/>
              <a:t>شعبة السكان للأمم المتحدة، منظمة اليونيسيف، المنظمة العالمية للصحة، البنك العالمي.</a:t>
            </a:r>
            <a:endParaRPr lang="fr-FR" sz="2400" dirty="0"/>
          </a:p>
        </p:txBody>
      </p:sp>
    </p:spTree>
    <p:extLst>
      <p:ext uri="{BB962C8B-B14F-4D97-AF65-F5344CB8AC3E}">
        <p14:creationId xmlns:p14="http://schemas.microsoft.com/office/powerpoint/2010/main" val="4120196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sndAc>
          <p:stSnd>
            <p:snd r:embed="rId2" name="explode.wav"/>
          </p:stSnd>
        </p:sndAc>
      </p:transition>
    </mc:Choice>
    <mc:Fallback xmlns="">
      <p:transition spd="slow">
        <p:fade/>
        <p:sndAc>
          <p:stSnd>
            <p:snd r:embed="rId3" name="explod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fade">
                                      <p:cBhvr>
                                        <p:cTn id="40" dur="1000"/>
                                        <p:tgtEl>
                                          <p:spTgt spid="3">
                                            <p:txEl>
                                              <p:pRg st="4" end="4"/>
                                            </p:txEl>
                                          </p:spTgt>
                                        </p:tgtEl>
                                      </p:cBhvr>
                                    </p:animEffect>
                                    <p:anim calcmode="lin" valueType="num">
                                      <p:cBhvr>
                                        <p:cTn id="4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fade">
                                      <p:cBhvr>
                                        <p:cTn id="47" dur="1000"/>
                                        <p:tgtEl>
                                          <p:spTgt spid="3">
                                            <p:txEl>
                                              <p:pRg st="5" end="5"/>
                                            </p:txEl>
                                          </p:spTgt>
                                        </p:tgtEl>
                                      </p:cBhvr>
                                    </p:animEffect>
                                    <p:anim calcmode="lin" valueType="num">
                                      <p:cBhvr>
                                        <p:cTn id="4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89212" y="0"/>
            <a:ext cx="8911687" cy="815009"/>
          </a:xfrm>
        </p:spPr>
        <p:txBody>
          <a:bodyPr/>
          <a:lstStyle/>
          <a:p>
            <a:pPr algn="ctr" rtl="1"/>
            <a:r>
              <a:rPr lang="ar-DZ" b="1" dirty="0" smtClean="0">
                <a:solidFill>
                  <a:schemeClr val="tx1"/>
                </a:solidFill>
                <a:latin typeface="Arial,Bold"/>
              </a:rPr>
              <a:t>المؤشرات المتعلقة بالوفيات</a:t>
            </a:r>
            <a:endParaRPr lang="fr-FR" dirty="0">
              <a:solidFill>
                <a:schemeClr val="tx1"/>
              </a:solidFill>
            </a:endParaRPr>
          </a:p>
        </p:txBody>
      </p:sp>
      <mc:AlternateContent xmlns:mc="http://schemas.openxmlformats.org/markup-compatibility/2006" xmlns:a14="http://schemas.microsoft.com/office/drawing/2010/main">
        <mc:Choice Requires="a14">
          <p:sp>
            <p:nvSpPr>
              <p:cNvPr id="3" name="Espace réservé du contenu 2"/>
              <p:cNvSpPr>
                <a:spLocks noGrp="1"/>
              </p:cNvSpPr>
              <p:nvPr>
                <p:ph idx="1"/>
              </p:nvPr>
            </p:nvSpPr>
            <p:spPr>
              <a:xfrm>
                <a:off x="2047461" y="2133600"/>
                <a:ext cx="9457151" cy="4585252"/>
              </a:xfrm>
            </p:spPr>
            <p:txBody>
              <a:bodyPr>
                <a:normAutofit/>
              </a:bodyPr>
              <a:lstStyle/>
              <a:p>
                <a:pPr algn="r" rtl="1"/>
                <a:r>
                  <a:rPr lang="ar-DZ" sz="3200" dirty="0" smtClean="0">
                    <a:solidFill>
                      <a:schemeClr val="tx1"/>
                    </a:solidFill>
                  </a:rPr>
                  <a:t>مؤشر لا يأخذ في الحسبان أثر التركيبة السكانية</a:t>
                </a:r>
              </a:p>
              <a:p>
                <a:pPr algn="r" rtl="1"/>
                <a:r>
                  <a:rPr lang="ar-DZ" sz="3200" dirty="0" smtClean="0">
                    <a:solidFill>
                      <a:schemeClr val="tx1"/>
                    </a:solidFill>
                  </a:rPr>
                  <a:t>هو حاصل قسمة عدد الوفيات (</a:t>
                </a:r>
                <a:r>
                  <a:rPr lang="fr-FR" sz="3200" b="1" dirty="0" smtClean="0">
                    <a:solidFill>
                      <a:schemeClr val="tx1"/>
                    </a:solidFill>
                  </a:rPr>
                  <a:t>D</a:t>
                </a:r>
                <a:r>
                  <a:rPr lang="ar-DZ" sz="3200" dirty="0" smtClean="0">
                    <a:solidFill>
                      <a:schemeClr val="tx1"/>
                    </a:solidFill>
                  </a:rPr>
                  <a:t>) في فترة معينة والتي عادة ما تكون سنة، على متوسط عدد السكان (</a:t>
                </a:r>
                <a:r>
                  <a:rPr lang="fr-FR" sz="3200" b="1" i="1" dirty="0" err="1" smtClean="0">
                    <a:solidFill>
                      <a:schemeClr val="tx1"/>
                    </a:solidFill>
                    <a:latin typeface="Times New Roman" panose="02020603050405020304" pitchFamily="18" charset="0"/>
                    <a:cs typeface="Arial" panose="020B0604020202020204" pitchFamily="34" charset="0"/>
                  </a:rPr>
                  <a:t>Pmoy</a:t>
                </a:r>
                <a:r>
                  <a:rPr lang="ar-DZ" sz="3200" b="1" i="1" dirty="0" smtClean="0">
                    <a:solidFill>
                      <a:schemeClr val="tx1"/>
                    </a:solidFill>
                    <a:latin typeface="Times New Roman" panose="02020603050405020304" pitchFamily="18" charset="0"/>
                    <a:cs typeface="Arial" panose="020B0604020202020204" pitchFamily="34" charset="0"/>
                  </a:rPr>
                  <a:t>) في نفس السنة</a:t>
                </a:r>
              </a:p>
              <a:p>
                <a:pPr algn="r" rtl="1"/>
                <a14:m>
                  <m:oMath xmlns:m="http://schemas.openxmlformats.org/officeDocument/2006/math">
                    <m:r>
                      <a:rPr lang="fr-FR" sz="3200" b="0" i="1" smtClean="0">
                        <a:solidFill>
                          <a:schemeClr val="tx1"/>
                        </a:solidFill>
                        <a:latin typeface="Cambria Math" panose="02040503050406030204" pitchFamily="18" charset="0"/>
                      </a:rPr>
                      <m:t>𝑇𝐵𝑀</m:t>
                    </m:r>
                    <m:r>
                      <a:rPr lang="fr-FR" sz="3200" b="0" i="1" smtClean="0">
                        <a:solidFill>
                          <a:schemeClr val="tx1"/>
                        </a:solidFill>
                        <a:latin typeface="Cambria Math" panose="02040503050406030204" pitchFamily="18" charset="0"/>
                      </a:rPr>
                      <m:t>=</m:t>
                    </m:r>
                    <m:f>
                      <m:fPr>
                        <m:ctrlPr>
                          <a:rPr lang="fr-FR" sz="3200" b="0" i="1" smtClean="0">
                            <a:solidFill>
                              <a:schemeClr val="tx1"/>
                            </a:solidFill>
                            <a:latin typeface="Cambria Math" panose="02040503050406030204" pitchFamily="18" charset="0"/>
                          </a:rPr>
                        </m:ctrlPr>
                      </m:fPr>
                      <m:num>
                        <m:r>
                          <a:rPr lang="fr-FR" sz="3200" b="0" i="1" smtClean="0">
                            <a:solidFill>
                              <a:schemeClr val="tx1"/>
                            </a:solidFill>
                            <a:latin typeface="Cambria Math" panose="02040503050406030204" pitchFamily="18" charset="0"/>
                          </a:rPr>
                          <m:t>𝐷</m:t>
                        </m:r>
                      </m:num>
                      <m:den>
                        <m:sSub>
                          <m:sSubPr>
                            <m:ctrlPr>
                              <a:rPr lang="fr-FR" sz="3200" b="0" i="1" smtClean="0">
                                <a:solidFill>
                                  <a:schemeClr val="tx1"/>
                                </a:solidFill>
                                <a:latin typeface="Cambria Math" panose="02040503050406030204" pitchFamily="18" charset="0"/>
                              </a:rPr>
                            </m:ctrlPr>
                          </m:sSubPr>
                          <m:e>
                            <m:r>
                              <a:rPr lang="fr-FR" sz="3200" b="0" i="1" smtClean="0">
                                <a:solidFill>
                                  <a:schemeClr val="tx1"/>
                                </a:solidFill>
                                <a:latin typeface="Cambria Math" panose="02040503050406030204" pitchFamily="18" charset="0"/>
                              </a:rPr>
                              <m:t>𝑃</m:t>
                            </m:r>
                          </m:e>
                          <m:sub>
                            <m:r>
                              <a:rPr lang="fr-FR" sz="3200" b="0" i="1" smtClean="0">
                                <a:solidFill>
                                  <a:schemeClr val="tx1"/>
                                </a:solidFill>
                                <a:latin typeface="Cambria Math" panose="02040503050406030204" pitchFamily="18" charset="0"/>
                              </a:rPr>
                              <m:t>𝑚𝑜𝑦</m:t>
                            </m:r>
                          </m:sub>
                        </m:sSub>
                      </m:den>
                    </m:f>
                    <m:r>
                      <a:rPr lang="fr-FR" sz="3200" b="0" i="1" smtClean="0">
                        <a:solidFill>
                          <a:schemeClr val="tx1"/>
                        </a:solidFill>
                        <a:latin typeface="Cambria Math" panose="02040503050406030204" pitchFamily="18" charset="0"/>
                      </a:rPr>
                      <m:t>∗</m:t>
                    </m:r>
                    <m:r>
                      <a:rPr lang="fr-FR" sz="3200" b="0" i="1" smtClean="0">
                        <a:solidFill>
                          <a:schemeClr val="tx1"/>
                        </a:solidFill>
                        <a:latin typeface="Cambria Math" panose="02040503050406030204" pitchFamily="18" charset="0"/>
                      </a:rPr>
                      <m:t>1000</m:t>
                    </m:r>
                  </m:oMath>
                </a14:m>
                <a:endParaRPr lang="fr-FR" sz="3200" b="0" dirty="0" smtClean="0">
                  <a:solidFill>
                    <a:schemeClr val="tx1"/>
                  </a:solidFill>
                </a:endParaRPr>
              </a:p>
              <a:p>
                <a:pPr marL="0" indent="0" algn="r" rtl="1">
                  <a:buNone/>
                </a:pPr>
                <a:r>
                  <a:rPr lang="fr-FR" sz="2400" dirty="0" smtClean="0">
                    <a:solidFill>
                      <a:schemeClr val="tx1"/>
                    </a:solidFill>
                  </a:rPr>
                  <a:t>-------------------------------------------------------------</a:t>
                </a:r>
              </a:p>
              <a:p>
                <a:r>
                  <a:rPr lang="fr-FR" sz="2400" dirty="0">
                    <a:solidFill>
                      <a:srgbClr val="FF0000"/>
                    </a:solidFill>
                  </a:rPr>
                  <a:t>T</a:t>
                </a:r>
                <a:r>
                  <a:rPr lang="fr-FR" sz="2400" dirty="0">
                    <a:solidFill>
                      <a:schemeClr val="tx1"/>
                    </a:solidFill>
                  </a:rPr>
                  <a:t>aux </a:t>
                </a:r>
                <a:r>
                  <a:rPr lang="fr-FR" sz="2400" dirty="0">
                    <a:solidFill>
                      <a:srgbClr val="FF0000"/>
                    </a:solidFill>
                  </a:rPr>
                  <a:t>B</a:t>
                </a:r>
                <a:r>
                  <a:rPr lang="fr-FR" sz="2400" dirty="0">
                    <a:solidFill>
                      <a:schemeClr val="tx1"/>
                    </a:solidFill>
                  </a:rPr>
                  <a:t>rut de </a:t>
                </a:r>
                <a:r>
                  <a:rPr lang="fr-FR" sz="2400" dirty="0">
                    <a:solidFill>
                      <a:srgbClr val="FF0000"/>
                    </a:solidFill>
                  </a:rPr>
                  <a:t>M</a:t>
                </a:r>
                <a:r>
                  <a:rPr lang="fr-FR" sz="2400" dirty="0">
                    <a:solidFill>
                      <a:schemeClr val="tx1"/>
                    </a:solidFill>
                  </a:rPr>
                  <a:t>ortalité « </a:t>
                </a:r>
                <a:r>
                  <a:rPr lang="fr-FR" sz="2400" dirty="0">
                    <a:solidFill>
                      <a:srgbClr val="FF0000"/>
                    </a:solidFill>
                  </a:rPr>
                  <a:t>TBM</a:t>
                </a:r>
                <a:r>
                  <a:rPr lang="fr-FR" sz="2400" dirty="0">
                    <a:solidFill>
                      <a:schemeClr val="tx1"/>
                    </a:solidFill>
                  </a:rPr>
                  <a:t> »</a:t>
                </a:r>
              </a:p>
              <a:p>
                <a:r>
                  <a:rPr lang="fr-FR" sz="2400" dirty="0" err="1">
                    <a:solidFill>
                      <a:srgbClr val="FF0000"/>
                    </a:solidFill>
                  </a:rPr>
                  <a:t>C</a:t>
                </a:r>
                <a:r>
                  <a:rPr lang="fr-FR" sz="2400" dirty="0" err="1">
                    <a:solidFill>
                      <a:schemeClr val="tx1"/>
                    </a:solidFill>
                  </a:rPr>
                  <a:t>rude</a:t>
                </a:r>
                <a:r>
                  <a:rPr lang="fr-FR" sz="2400" dirty="0">
                    <a:solidFill>
                      <a:schemeClr val="tx1"/>
                    </a:solidFill>
                  </a:rPr>
                  <a:t> </a:t>
                </a:r>
                <a:r>
                  <a:rPr lang="fr-FR" sz="2400" dirty="0" err="1">
                    <a:solidFill>
                      <a:srgbClr val="FF0000"/>
                    </a:solidFill>
                  </a:rPr>
                  <a:t>D</a:t>
                </a:r>
                <a:r>
                  <a:rPr lang="fr-FR" sz="2400" dirty="0" err="1">
                    <a:solidFill>
                      <a:schemeClr val="tx1"/>
                    </a:solidFill>
                  </a:rPr>
                  <a:t>eath</a:t>
                </a:r>
                <a:r>
                  <a:rPr lang="fr-FR" sz="2400" dirty="0">
                    <a:solidFill>
                      <a:schemeClr val="tx1"/>
                    </a:solidFill>
                  </a:rPr>
                  <a:t> </a:t>
                </a:r>
                <a:r>
                  <a:rPr lang="fr-FR" sz="2400" dirty="0">
                    <a:solidFill>
                      <a:srgbClr val="FF0000"/>
                    </a:solidFill>
                  </a:rPr>
                  <a:t>R</a:t>
                </a:r>
                <a:r>
                  <a:rPr lang="fr-FR" sz="2400" dirty="0">
                    <a:solidFill>
                      <a:schemeClr val="tx1"/>
                    </a:solidFill>
                  </a:rPr>
                  <a:t>ate « </a:t>
                </a:r>
                <a:r>
                  <a:rPr lang="fr-FR" sz="2400" dirty="0">
                    <a:solidFill>
                      <a:srgbClr val="FF0000"/>
                    </a:solidFill>
                  </a:rPr>
                  <a:t>CDR</a:t>
                </a:r>
                <a:r>
                  <a:rPr lang="fr-FR" sz="2400" dirty="0">
                    <a:solidFill>
                      <a:schemeClr val="tx1"/>
                    </a:solidFill>
                  </a:rPr>
                  <a:t> »</a:t>
                </a:r>
              </a:p>
            </p:txBody>
          </p:sp>
        </mc:Choice>
        <mc:Fallback xmlns="">
          <p:sp>
            <p:nvSpPr>
              <p:cNvPr id="3" name="Espace réservé du contenu 2"/>
              <p:cNvSpPr>
                <a:spLocks noGrp="1" noRot="1" noChangeAspect="1" noMove="1" noResize="1" noEditPoints="1" noAdjustHandles="1" noChangeArrowheads="1" noChangeShapeType="1" noTextEdit="1"/>
              </p:cNvSpPr>
              <p:nvPr>
                <p:ph idx="1"/>
              </p:nvPr>
            </p:nvSpPr>
            <p:spPr>
              <a:xfrm>
                <a:off x="2047461" y="2133600"/>
                <a:ext cx="9457151" cy="4585252"/>
              </a:xfrm>
              <a:blipFill rotWithShape="0">
                <a:blip r:embed="rId2"/>
                <a:stretch>
                  <a:fillRect l="-903" t="-1729" r="-1547" b="-2926"/>
                </a:stretch>
              </a:blipFill>
            </p:spPr>
            <p:txBody>
              <a:bodyPr/>
              <a:lstStyle/>
              <a:p>
                <a:r>
                  <a:rPr lang="fr-FR">
                    <a:noFill/>
                  </a:rPr>
                  <a:t> </a:t>
                </a:r>
              </a:p>
            </p:txBody>
          </p:sp>
        </mc:Fallback>
      </mc:AlternateContent>
      <p:sp>
        <p:nvSpPr>
          <p:cNvPr id="4" name="Titre 1"/>
          <p:cNvSpPr txBox="1">
            <a:spLocks/>
          </p:cNvSpPr>
          <p:nvPr/>
        </p:nvSpPr>
        <p:spPr>
          <a:xfrm>
            <a:off x="2844717" y="972379"/>
            <a:ext cx="8911687" cy="955812"/>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rtl="1"/>
            <a:r>
              <a:rPr lang="ar-DZ" b="1" dirty="0" smtClean="0">
                <a:solidFill>
                  <a:schemeClr val="tx1"/>
                </a:solidFill>
                <a:latin typeface="Arial,Bold"/>
              </a:rPr>
              <a:t>المعدل الخام للوفيات</a:t>
            </a:r>
            <a:endParaRPr lang="fr-FR" dirty="0">
              <a:solidFill>
                <a:schemeClr val="tx1"/>
              </a:solidFill>
            </a:endParaRPr>
          </a:p>
        </p:txBody>
      </p:sp>
    </p:spTree>
    <p:extLst>
      <p:ext uri="{BB962C8B-B14F-4D97-AF65-F5344CB8AC3E}">
        <p14:creationId xmlns:p14="http://schemas.microsoft.com/office/powerpoint/2010/main" val="34166703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down)">
                                      <p:cBhvr>
                                        <p:cTn id="17" dur="580">
                                          <p:stCondLst>
                                            <p:cond delay="0"/>
                                          </p:stCondLst>
                                        </p:cTn>
                                        <p:tgtEl>
                                          <p:spTgt spid="3">
                                            <p:txEl>
                                              <p:pRg st="0" end="0"/>
                                            </p:txEl>
                                          </p:spTgt>
                                        </p:tgtEl>
                                      </p:cBhvr>
                                    </p:animEffect>
                                    <p:anim calcmode="lin" valueType="num">
                                      <p:cBhvr>
                                        <p:cTn id="1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3" dur="26">
                                          <p:stCondLst>
                                            <p:cond delay="650"/>
                                          </p:stCondLst>
                                        </p:cTn>
                                        <p:tgtEl>
                                          <p:spTgt spid="3">
                                            <p:txEl>
                                              <p:pRg st="0" end="0"/>
                                            </p:txEl>
                                          </p:spTgt>
                                        </p:tgtEl>
                                      </p:cBhvr>
                                      <p:to x="100000" y="60000"/>
                                    </p:animScale>
                                    <p:animScale>
                                      <p:cBhvr>
                                        <p:cTn id="24" dur="166" decel="50000">
                                          <p:stCondLst>
                                            <p:cond delay="676"/>
                                          </p:stCondLst>
                                        </p:cTn>
                                        <p:tgtEl>
                                          <p:spTgt spid="3">
                                            <p:txEl>
                                              <p:pRg st="0" end="0"/>
                                            </p:txEl>
                                          </p:spTgt>
                                        </p:tgtEl>
                                      </p:cBhvr>
                                      <p:to x="100000" y="100000"/>
                                    </p:animScale>
                                    <p:animScale>
                                      <p:cBhvr>
                                        <p:cTn id="25" dur="26">
                                          <p:stCondLst>
                                            <p:cond delay="1312"/>
                                          </p:stCondLst>
                                        </p:cTn>
                                        <p:tgtEl>
                                          <p:spTgt spid="3">
                                            <p:txEl>
                                              <p:pRg st="0" end="0"/>
                                            </p:txEl>
                                          </p:spTgt>
                                        </p:tgtEl>
                                      </p:cBhvr>
                                      <p:to x="100000" y="80000"/>
                                    </p:animScale>
                                    <p:animScale>
                                      <p:cBhvr>
                                        <p:cTn id="26" dur="166" decel="50000">
                                          <p:stCondLst>
                                            <p:cond delay="1338"/>
                                          </p:stCondLst>
                                        </p:cTn>
                                        <p:tgtEl>
                                          <p:spTgt spid="3">
                                            <p:txEl>
                                              <p:pRg st="0" end="0"/>
                                            </p:txEl>
                                          </p:spTgt>
                                        </p:tgtEl>
                                      </p:cBhvr>
                                      <p:to x="100000" y="100000"/>
                                    </p:animScale>
                                    <p:animScale>
                                      <p:cBhvr>
                                        <p:cTn id="27" dur="26">
                                          <p:stCondLst>
                                            <p:cond delay="1642"/>
                                          </p:stCondLst>
                                        </p:cTn>
                                        <p:tgtEl>
                                          <p:spTgt spid="3">
                                            <p:txEl>
                                              <p:pRg st="0" end="0"/>
                                            </p:txEl>
                                          </p:spTgt>
                                        </p:tgtEl>
                                      </p:cBhvr>
                                      <p:to x="100000" y="90000"/>
                                    </p:animScale>
                                    <p:animScale>
                                      <p:cBhvr>
                                        <p:cTn id="28" dur="166" decel="50000">
                                          <p:stCondLst>
                                            <p:cond delay="1668"/>
                                          </p:stCondLst>
                                        </p:cTn>
                                        <p:tgtEl>
                                          <p:spTgt spid="3">
                                            <p:txEl>
                                              <p:pRg st="0" end="0"/>
                                            </p:txEl>
                                          </p:spTgt>
                                        </p:tgtEl>
                                      </p:cBhvr>
                                      <p:to x="100000" y="100000"/>
                                    </p:animScale>
                                    <p:animScale>
                                      <p:cBhvr>
                                        <p:cTn id="29" dur="26">
                                          <p:stCondLst>
                                            <p:cond delay="1808"/>
                                          </p:stCondLst>
                                        </p:cTn>
                                        <p:tgtEl>
                                          <p:spTgt spid="3">
                                            <p:txEl>
                                              <p:pRg st="0" end="0"/>
                                            </p:txEl>
                                          </p:spTgt>
                                        </p:tgtEl>
                                      </p:cBhvr>
                                      <p:to x="100000" y="95000"/>
                                    </p:animScale>
                                    <p:animScale>
                                      <p:cBhvr>
                                        <p:cTn id="30" dur="166" decel="50000">
                                          <p:stCondLst>
                                            <p:cond delay="1834"/>
                                          </p:stCondLst>
                                        </p:cTn>
                                        <p:tgtEl>
                                          <p:spTgt spid="3">
                                            <p:txEl>
                                              <p:pRg st="0" end="0"/>
                                            </p:txEl>
                                          </p:spTgt>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3">
                                            <p:txEl>
                                              <p:pRg st="1" end="1"/>
                                            </p:txEl>
                                          </p:spTgt>
                                        </p:tgtEl>
                                        <p:attrNameLst>
                                          <p:attrName>style.visibility</p:attrName>
                                        </p:attrNameLst>
                                      </p:cBhvr>
                                      <p:to>
                                        <p:strVal val="visible"/>
                                      </p:to>
                                    </p:set>
                                    <p:animEffect transition="in" filter="circle(in)">
                                      <p:cBhvr>
                                        <p:cTn id="35" dur="2000"/>
                                        <p:tgtEl>
                                          <p:spTgt spid="3">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2" end="2"/>
                                            </p:txEl>
                                          </p:spTgt>
                                        </p:tgtEl>
                                        <p:attrNameLst>
                                          <p:attrName>style.visibility</p:attrName>
                                        </p:attrNameLst>
                                      </p:cBhvr>
                                      <p:to>
                                        <p:strVal val="visible"/>
                                      </p:to>
                                    </p:set>
                                    <p:animEffect transition="in" filter="fade">
                                      <p:cBhvr>
                                        <p:cTn id="40" dur="1000"/>
                                        <p:tgtEl>
                                          <p:spTgt spid="3">
                                            <p:txEl>
                                              <p:pRg st="2" end="2"/>
                                            </p:txEl>
                                          </p:spTgt>
                                        </p:tgtEl>
                                      </p:cBhvr>
                                    </p:animEffect>
                                    <p:anim calcmode="lin" valueType="num">
                                      <p:cBhvr>
                                        <p:cTn id="4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Effect transition="in" filter="fade">
                                      <p:cBhvr>
                                        <p:cTn id="47" dur="1000"/>
                                        <p:tgtEl>
                                          <p:spTgt spid="3">
                                            <p:txEl>
                                              <p:pRg st="4" end="4"/>
                                            </p:txEl>
                                          </p:spTgt>
                                        </p:tgtEl>
                                      </p:cBhvr>
                                    </p:animEffect>
                                    <p:anim calcmode="lin" valueType="num">
                                      <p:cBhvr>
                                        <p:cTn id="4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3">
                                            <p:txEl>
                                              <p:pRg st="5" end="5"/>
                                            </p:txEl>
                                          </p:spTgt>
                                        </p:tgtEl>
                                        <p:attrNameLst>
                                          <p:attrName>style.visibility</p:attrName>
                                        </p:attrNameLst>
                                      </p:cBhvr>
                                      <p:to>
                                        <p:strVal val="visible"/>
                                      </p:to>
                                    </p:set>
                                    <p:animEffect transition="in" filter="fade">
                                      <p:cBhvr>
                                        <p:cTn id="54" dur="1000"/>
                                        <p:tgtEl>
                                          <p:spTgt spid="3">
                                            <p:txEl>
                                              <p:pRg st="5" end="5"/>
                                            </p:txEl>
                                          </p:spTgt>
                                        </p:tgtEl>
                                      </p:cBhvr>
                                    </p:animEffect>
                                    <p:anim calcmode="lin" valueType="num">
                                      <p:cBhvr>
                                        <p:cTn id="5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93943" y="48140"/>
            <a:ext cx="8911687" cy="671557"/>
          </a:xfrm>
        </p:spPr>
        <p:txBody>
          <a:bodyPr/>
          <a:lstStyle/>
          <a:p>
            <a:pPr algn="ctr" rtl="1"/>
            <a:r>
              <a:rPr lang="ar-DZ" b="1" dirty="0" smtClean="0"/>
              <a:t>المعدل الخام  للوفيات</a:t>
            </a:r>
            <a:endParaRPr lang="fr-FR" b="1" dirty="0"/>
          </a:p>
        </p:txBody>
      </p:sp>
      <p:sp>
        <p:nvSpPr>
          <p:cNvPr id="3" name="Espace réservé du texte 2"/>
          <p:cNvSpPr>
            <a:spLocks noGrp="1"/>
          </p:cNvSpPr>
          <p:nvPr>
            <p:ph type="body" idx="1"/>
          </p:nvPr>
        </p:nvSpPr>
        <p:spPr>
          <a:xfrm>
            <a:off x="3057054" y="843943"/>
            <a:ext cx="3992732" cy="576262"/>
          </a:xfrm>
        </p:spPr>
        <p:txBody>
          <a:bodyPr/>
          <a:lstStyle/>
          <a:p>
            <a:pPr algn="r" rtl="1"/>
            <a:r>
              <a:rPr lang="ar-DZ" b="1" dirty="0" smtClean="0"/>
              <a:t>مثال 02</a:t>
            </a:r>
            <a:endParaRPr lang="fr-FR" b="1" dirty="0"/>
          </a:p>
        </p:txBody>
      </p:sp>
      <mc:AlternateContent xmlns:mc="http://schemas.openxmlformats.org/markup-compatibility/2006" xmlns:a14="http://schemas.microsoft.com/office/drawing/2010/main">
        <mc:Choice Requires="a14">
          <p:sp>
            <p:nvSpPr>
              <p:cNvPr id="4" name="Espace réservé du contenu 3"/>
              <p:cNvSpPr>
                <a:spLocks noGrp="1"/>
              </p:cNvSpPr>
              <p:nvPr>
                <p:ph sz="half" idx="2"/>
              </p:nvPr>
            </p:nvSpPr>
            <p:spPr>
              <a:xfrm>
                <a:off x="1524000" y="1544451"/>
                <a:ext cx="5408105" cy="5035643"/>
              </a:xfrm>
            </p:spPr>
            <p:txBody>
              <a:bodyPr>
                <a:normAutofit/>
              </a:bodyPr>
              <a:lstStyle/>
              <a:p>
                <a:pPr algn="just" rtl="1"/>
                <a:r>
                  <a:rPr lang="ar-DZ" sz="2000" dirty="0" smtClean="0"/>
                  <a:t>في سنة 2008 سجلت  إحدى ولايات الجنوب الجزائري 2993 وفاة. إذا علمت أن عدد سكان الولاية في 1/1/2008 قدر بـ 380000 نسمة، وفي 31/12/2008 قدر بـ 440000 نسمة.</a:t>
                </a:r>
              </a:p>
              <a:p>
                <a:pPr algn="r" rtl="1"/>
                <a:r>
                  <a:rPr lang="ar-DZ" sz="2000" b="1" dirty="0" smtClean="0"/>
                  <a:t>المطلوب: </a:t>
                </a:r>
                <a:r>
                  <a:rPr lang="ar-DZ" sz="2000" dirty="0" smtClean="0"/>
                  <a:t>أحسب المعدل الخام للمواليد؟</a:t>
                </a:r>
              </a:p>
              <a:p>
                <a:pPr algn="r" rtl="1"/>
                <a:r>
                  <a:rPr lang="ar-DZ" sz="2000" b="1" dirty="0" smtClean="0"/>
                  <a:t>الحل:</a:t>
                </a:r>
              </a:p>
              <a:p>
                <a:pPr algn="r" rtl="1">
                  <a:buFont typeface="+mj-lt"/>
                  <a:buAutoNum type="arabicPeriod"/>
                </a:pPr>
                <a:r>
                  <a:rPr lang="ar-DZ" sz="2000" dirty="0" smtClean="0"/>
                  <a:t>حساب متوسط عدد السكان:</a:t>
                </a:r>
                <a:endParaRPr lang="fr-FR" sz="2000" dirty="0" smtClean="0"/>
              </a:p>
              <a:p>
                <a:pPr lvl="0">
                  <a:buClr>
                    <a:srgbClr val="A53010"/>
                  </a:buClr>
                </a:pPr>
                <a14:m>
                  <m:oMath xmlns:m="http://schemas.openxmlformats.org/officeDocument/2006/math">
                    <m:sSub>
                      <m:sSubPr>
                        <m:ctrlPr>
                          <a:rPr lang="fr-FR" sz="2000" i="1">
                            <a:solidFill>
                              <a:prstClr val="black">
                                <a:lumMod val="75000"/>
                                <a:lumOff val="25000"/>
                              </a:prstClr>
                            </a:solidFill>
                            <a:latin typeface="Cambria Math" panose="02040503050406030204" pitchFamily="18" charset="0"/>
                          </a:rPr>
                        </m:ctrlPr>
                      </m:sSubPr>
                      <m:e>
                        <m:r>
                          <a:rPr lang="fr-FR" sz="2000" i="1">
                            <a:solidFill>
                              <a:prstClr val="black">
                                <a:lumMod val="75000"/>
                                <a:lumOff val="25000"/>
                              </a:prstClr>
                            </a:solidFill>
                            <a:latin typeface="Cambria Math" panose="02040503050406030204" pitchFamily="18" charset="0"/>
                          </a:rPr>
                          <m:t>𝑃</m:t>
                        </m:r>
                      </m:e>
                      <m:sub>
                        <m:r>
                          <a:rPr lang="fr-FR" sz="2000" i="1">
                            <a:solidFill>
                              <a:prstClr val="black">
                                <a:lumMod val="75000"/>
                                <a:lumOff val="25000"/>
                              </a:prstClr>
                            </a:solidFill>
                            <a:latin typeface="Cambria Math" panose="02040503050406030204" pitchFamily="18" charset="0"/>
                          </a:rPr>
                          <m:t>𝑚𝑜𝑦</m:t>
                        </m:r>
                      </m:sub>
                    </m:sSub>
                    <m:r>
                      <a:rPr lang="ar-DZ" sz="2000" i="1">
                        <a:solidFill>
                          <a:prstClr val="black">
                            <a:lumMod val="75000"/>
                            <a:lumOff val="25000"/>
                          </a:prstClr>
                        </a:solidFill>
                        <a:latin typeface="Cambria Math" panose="02040503050406030204" pitchFamily="18" charset="0"/>
                      </a:rPr>
                      <m:t>=</m:t>
                    </m:r>
                    <m:f>
                      <m:fPr>
                        <m:ctrlPr>
                          <a:rPr lang="ar-DZ" sz="2000" i="1">
                            <a:solidFill>
                              <a:prstClr val="black">
                                <a:lumMod val="75000"/>
                                <a:lumOff val="25000"/>
                              </a:prstClr>
                            </a:solidFill>
                            <a:latin typeface="Cambria Math" panose="02040503050406030204" pitchFamily="18" charset="0"/>
                          </a:rPr>
                        </m:ctrlPr>
                      </m:fPr>
                      <m:num>
                        <m:sSub>
                          <m:sSubPr>
                            <m:ctrlPr>
                              <a:rPr lang="ar-DZ" sz="2000" i="1">
                                <a:solidFill>
                                  <a:prstClr val="black">
                                    <a:lumMod val="75000"/>
                                    <a:lumOff val="25000"/>
                                  </a:prstClr>
                                </a:solidFill>
                                <a:latin typeface="Cambria Math" panose="02040503050406030204" pitchFamily="18" charset="0"/>
                              </a:rPr>
                            </m:ctrlPr>
                          </m:sSubPr>
                          <m:e>
                            <m:r>
                              <a:rPr lang="fr-FR" sz="2000" i="1">
                                <a:solidFill>
                                  <a:prstClr val="black">
                                    <a:lumMod val="75000"/>
                                    <a:lumOff val="25000"/>
                                  </a:prstClr>
                                </a:solidFill>
                                <a:latin typeface="Cambria Math" panose="02040503050406030204" pitchFamily="18" charset="0"/>
                              </a:rPr>
                              <m:t>𝑃</m:t>
                            </m:r>
                          </m:e>
                          <m:sub>
                            <m:r>
                              <a:rPr lang="fr-FR" sz="2000" i="1">
                                <a:solidFill>
                                  <a:prstClr val="black">
                                    <a:lumMod val="75000"/>
                                    <a:lumOff val="25000"/>
                                  </a:prstClr>
                                </a:solidFill>
                                <a:latin typeface="Cambria Math" panose="02040503050406030204" pitchFamily="18" charset="0"/>
                              </a:rPr>
                              <m:t>1</m:t>
                            </m:r>
                            <m:r>
                              <a:rPr lang="fr-FR" sz="2000" i="1">
                                <a:solidFill>
                                  <a:prstClr val="black">
                                    <a:lumMod val="75000"/>
                                    <a:lumOff val="25000"/>
                                  </a:prstClr>
                                </a:solidFill>
                                <a:latin typeface="Cambria Math" panose="02040503050406030204" pitchFamily="18" charset="0"/>
                              </a:rPr>
                              <m:t>−</m:t>
                            </m:r>
                            <m:r>
                              <a:rPr lang="fr-FR" sz="2000" i="1">
                                <a:solidFill>
                                  <a:prstClr val="black">
                                    <a:lumMod val="75000"/>
                                    <a:lumOff val="25000"/>
                                  </a:prstClr>
                                </a:solidFill>
                                <a:latin typeface="Cambria Math" panose="02040503050406030204" pitchFamily="18" charset="0"/>
                              </a:rPr>
                              <m:t>1</m:t>
                            </m:r>
                            <m:r>
                              <a:rPr lang="fr-FR" sz="2000" i="1">
                                <a:solidFill>
                                  <a:prstClr val="black">
                                    <a:lumMod val="75000"/>
                                    <a:lumOff val="25000"/>
                                  </a:prstClr>
                                </a:solidFill>
                                <a:latin typeface="Cambria Math" panose="02040503050406030204" pitchFamily="18" charset="0"/>
                              </a:rPr>
                              <m:t>−</m:t>
                            </m:r>
                            <m:r>
                              <a:rPr lang="fr-FR" sz="2000" i="1">
                                <a:solidFill>
                                  <a:prstClr val="black">
                                    <a:lumMod val="75000"/>
                                    <a:lumOff val="25000"/>
                                  </a:prstClr>
                                </a:solidFill>
                                <a:latin typeface="Cambria Math" panose="02040503050406030204" pitchFamily="18" charset="0"/>
                              </a:rPr>
                              <m:t>2008</m:t>
                            </m:r>
                          </m:sub>
                        </m:sSub>
                        <m:r>
                          <a:rPr lang="ar-DZ" sz="2000" i="1">
                            <a:solidFill>
                              <a:prstClr val="black">
                                <a:lumMod val="75000"/>
                                <a:lumOff val="25000"/>
                              </a:prstClr>
                            </a:solidFill>
                            <a:latin typeface="Cambria Math" panose="02040503050406030204" pitchFamily="18" charset="0"/>
                          </a:rPr>
                          <m:t>+</m:t>
                        </m:r>
                        <m:sSub>
                          <m:sSubPr>
                            <m:ctrlPr>
                              <a:rPr lang="ar-DZ" sz="2000" i="1">
                                <a:solidFill>
                                  <a:prstClr val="black">
                                    <a:lumMod val="75000"/>
                                    <a:lumOff val="25000"/>
                                  </a:prstClr>
                                </a:solidFill>
                                <a:latin typeface="Cambria Math" panose="02040503050406030204" pitchFamily="18" charset="0"/>
                              </a:rPr>
                            </m:ctrlPr>
                          </m:sSubPr>
                          <m:e>
                            <m:r>
                              <a:rPr lang="fr-FR" sz="2000" i="1">
                                <a:solidFill>
                                  <a:prstClr val="black">
                                    <a:lumMod val="75000"/>
                                    <a:lumOff val="25000"/>
                                  </a:prstClr>
                                </a:solidFill>
                                <a:latin typeface="Cambria Math" panose="02040503050406030204" pitchFamily="18" charset="0"/>
                              </a:rPr>
                              <m:t>𝑃</m:t>
                            </m:r>
                          </m:e>
                          <m:sub>
                            <m:r>
                              <a:rPr lang="fr-FR" sz="2000" i="1">
                                <a:solidFill>
                                  <a:prstClr val="black">
                                    <a:lumMod val="75000"/>
                                    <a:lumOff val="25000"/>
                                  </a:prstClr>
                                </a:solidFill>
                                <a:latin typeface="Cambria Math" panose="02040503050406030204" pitchFamily="18" charset="0"/>
                              </a:rPr>
                              <m:t>31</m:t>
                            </m:r>
                            <m:r>
                              <a:rPr lang="fr-FR" sz="2000" i="1">
                                <a:solidFill>
                                  <a:prstClr val="black">
                                    <a:lumMod val="75000"/>
                                    <a:lumOff val="25000"/>
                                  </a:prstClr>
                                </a:solidFill>
                                <a:latin typeface="Cambria Math" panose="02040503050406030204" pitchFamily="18" charset="0"/>
                              </a:rPr>
                              <m:t>−</m:t>
                            </m:r>
                            <m:r>
                              <a:rPr lang="fr-FR" sz="2000" i="1">
                                <a:solidFill>
                                  <a:prstClr val="black">
                                    <a:lumMod val="75000"/>
                                    <a:lumOff val="25000"/>
                                  </a:prstClr>
                                </a:solidFill>
                                <a:latin typeface="Cambria Math" panose="02040503050406030204" pitchFamily="18" charset="0"/>
                              </a:rPr>
                              <m:t>12</m:t>
                            </m:r>
                            <m:r>
                              <a:rPr lang="fr-FR" sz="2000" i="1">
                                <a:solidFill>
                                  <a:prstClr val="black">
                                    <a:lumMod val="75000"/>
                                    <a:lumOff val="25000"/>
                                  </a:prstClr>
                                </a:solidFill>
                                <a:latin typeface="Cambria Math" panose="02040503050406030204" pitchFamily="18" charset="0"/>
                              </a:rPr>
                              <m:t>−</m:t>
                            </m:r>
                            <m:r>
                              <a:rPr lang="fr-FR" sz="2000" i="1">
                                <a:solidFill>
                                  <a:prstClr val="black">
                                    <a:lumMod val="75000"/>
                                    <a:lumOff val="25000"/>
                                  </a:prstClr>
                                </a:solidFill>
                                <a:latin typeface="Cambria Math" panose="02040503050406030204" pitchFamily="18" charset="0"/>
                              </a:rPr>
                              <m:t>2008</m:t>
                            </m:r>
                          </m:sub>
                        </m:sSub>
                      </m:num>
                      <m:den>
                        <m:r>
                          <a:rPr lang="ar-DZ" sz="2000" i="1">
                            <a:solidFill>
                              <a:prstClr val="black">
                                <a:lumMod val="75000"/>
                                <a:lumOff val="25000"/>
                              </a:prstClr>
                            </a:solidFill>
                            <a:latin typeface="Cambria Math" panose="02040503050406030204" pitchFamily="18" charset="0"/>
                          </a:rPr>
                          <m:t>2</m:t>
                        </m:r>
                      </m:den>
                    </m:f>
                    <m:r>
                      <a:rPr lang="ar-DZ" sz="2000">
                        <a:solidFill>
                          <a:prstClr val="black">
                            <a:lumMod val="75000"/>
                            <a:lumOff val="25000"/>
                          </a:prstClr>
                        </a:solidFill>
                        <a:latin typeface="Cambria Math" panose="02040503050406030204" pitchFamily="18" charset="0"/>
                      </a:rPr>
                      <m:t>= </m:t>
                    </m:r>
                    <m:f>
                      <m:fPr>
                        <m:ctrlPr>
                          <a:rPr lang="ar-DZ" sz="2000" i="1">
                            <a:solidFill>
                              <a:prstClr val="black">
                                <a:lumMod val="75000"/>
                                <a:lumOff val="25000"/>
                              </a:prstClr>
                            </a:solidFill>
                            <a:latin typeface="Cambria Math" panose="02040503050406030204" pitchFamily="18" charset="0"/>
                          </a:rPr>
                        </m:ctrlPr>
                      </m:fPr>
                      <m:num>
                        <m:r>
                          <a:rPr lang="fr-FR" sz="2000" i="1">
                            <a:solidFill>
                              <a:prstClr val="black">
                                <a:lumMod val="75000"/>
                                <a:lumOff val="25000"/>
                              </a:prstClr>
                            </a:solidFill>
                            <a:latin typeface="Cambria Math" panose="02040503050406030204" pitchFamily="18" charset="0"/>
                          </a:rPr>
                          <m:t>380000</m:t>
                        </m:r>
                        <m:r>
                          <a:rPr lang="fr-FR" sz="2000" i="1">
                            <a:solidFill>
                              <a:prstClr val="black">
                                <a:lumMod val="75000"/>
                                <a:lumOff val="25000"/>
                              </a:prstClr>
                            </a:solidFill>
                            <a:latin typeface="Cambria Math" panose="02040503050406030204" pitchFamily="18" charset="0"/>
                          </a:rPr>
                          <m:t>+</m:t>
                        </m:r>
                        <m:r>
                          <a:rPr lang="fr-FR" sz="2000" i="1">
                            <a:solidFill>
                              <a:prstClr val="black">
                                <a:lumMod val="75000"/>
                                <a:lumOff val="25000"/>
                              </a:prstClr>
                            </a:solidFill>
                            <a:latin typeface="Cambria Math" panose="02040503050406030204" pitchFamily="18" charset="0"/>
                          </a:rPr>
                          <m:t>440000</m:t>
                        </m:r>
                      </m:num>
                      <m:den>
                        <m:r>
                          <a:rPr lang="fr-FR" sz="2000" i="1">
                            <a:solidFill>
                              <a:prstClr val="black">
                                <a:lumMod val="75000"/>
                                <a:lumOff val="25000"/>
                              </a:prstClr>
                            </a:solidFill>
                            <a:latin typeface="Cambria Math" panose="02040503050406030204" pitchFamily="18" charset="0"/>
                          </a:rPr>
                          <m:t>2</m:t>
                        </m:r>
                      </m:den>
                    </m:f>
                    <m:r>
                      <a:rPr lang="ar-DZ" sz="2000" i="1">
                        <a:solidFill>
                          <a:prstClr val="black">
                            <a:lumMod val="75000"/>
                            <a:lumOff val="25000"/>
                          </a:prstClr>
                        </a:solidFill>
                        <a:latin typeface="Cambria Math" panose="02040503050406030204" pitchFamily="18" charset="0"/>
                      </a:rPr>
                      <m:t>=</m:t>
                    </m:r>
                    <m:r>
                      <a:rPr lang="ar-DZ" sz="2000" i="1">
                        <a:solidFill>
                          <a:srgbClr val="FF0000"/>
                        </a:solidFill>
                        <a:latin typeface="Cambria Math" panose="02040503050406030204" pitchFamily="18" charset="0"/>
                      </a:rPr>
                      <m:t>410000</m:t>
                    </m:r>
                  </m:oMath>
                </a14:m>
                <a:endParaRPr lang="fr-FR" sz="2000" dirty="0">
                  <a:solidFill>
                    <a:srgbClr val="FF0000"/>
                  </a:solidFill>
                </a:endParaRPr>
              </a:p>
              <a:p>
                <a:pPr marL="457200" indent="-457200" algn="r" rtl="1">
                  <a:buFont typeface="+mj-lt"/>
                  <a:buAutoNum type="arabicPeriod"/>
                </a:pPr>
                <a:r>
                  <a:rPr lang="ar-DZ" sz="2000" dirty="0" smtClean="0"/>
                  <a:t>حساب المعدل الخام للوفيات (</a:t>
                </a:r>
                <a:r>
                  <a:rPr lang="fr-FR" sz="2000" dirty="0" smtClean="0"/>
                  <a:t>TBM</a:t>
                </a:r>
                <a:r>
                  <a:rPr lang="ar-DZ" sz="2000" dirty="0" smtClean="0"/>
                  <a:t>)</a:t>
                </a:r>
              </a:p>
              <a:p>
                <a:pPr lvl="0" algn="r" rtl="1">
                  <a:buClr>
                    <a:srgbClr val="A53010"/>
                  </a:buClr>
                </a:pPr>
                <a14:m>
                  <m:oMath xmlns:m="http://schemas.openxmlformats.org/officeDocument/2006/math">
                    <m:r>
                      <a:rPr lang="fr-FR" sz="2400" i="1">
                        <a:solidFill>
                          <a:prstClr val="black"/>
                        </a:solidFill>
                        <a:latin typeface="Cambria Math" panose="02040503050406030204" pitchFamily="18" charset="0"/>
                      </a:rPr>
                      <m:t>𝑇𝐵𝑀</m:t>
                    </m:r>
                    <m:r>
                      <a:rPr lang="fr-FR" sz="2400" i="1">
                        <a:solidFill>
                          <a:prstClr val="black"/>
                        </a:solidFill>
                        <a:latin typeface="Cambria Math" panose="02040503050406030204" pitchFamily="18" charset="0"/>
                      </a:rPr>
                      <m:t>=</m:t>
                    </m:r>
                    <m:f>
                      <m:fPr>
                        <m:ctrlPr>
                          <a:rPr lang="fr-FR" sz="2400" i="1">
                            <a:solidFill>
                              <a:prstClr val="black"/>
                            </a:solidFill>
                            <a:latin typeface="Cambria Math" panose="02040503050406030204" pitchFamily="18" charset="0"/>
                          </a:rPr>
                        </m:ctrlPr>
                      </m:fPr>
                      <m:num>
                        <m:r>
                          <a:rPr lang="ar-DZ" sz="2400" b="0" i="1" smtClean="0">
                            <a:solidFill>
                              <a:prstClr val="black"/>
                            </a:solidFill>
                            <a:latin typeface="Cambria Math" panose="02040503050406030204" pitchFamily="18" charset="0"/>
                          </a:rPr>
                          <m:t>2993</m:t>
                        </m:r>
                      </m:num>
                      <m:den>
                        <m:r>
                          <a:rPr lang="ar-DZ" sz="2400" b="0" i="1" smtClean="0">
                            <a:solidFill>
                              <a:prstClr val="black"/>
                            </a:solidFill>
                            <a:latin typeface="Cambria Math" panose="02040503050406030204" pitchFamily="18" charset="0"/>
                          </a:rPr>
                          <m:t>410000</m:t>
                        </m:r>
                      </m:den>
                    </m:f>
                    <m:r>
                      <a:rPr lang="fr-FR" sz="2400" i="1">
                        <a:solidFill>
                          <a:prstClr val="black"/>
                        </a:solidFill>
                        <a:latin typeface="Cambria Math" panose="02040503050406030204" pitchFamily="18" charset="0"/>
                      </a:rPr>
                      <m:t>∗</m:t>
                    </m:r>
                    <m:r>
                      <a:rPr lang="fr-FR" sz="2400" i="1">
                        <a:solidFill>
                          <a:prstClr val="black"/>
                        </a:solidFill>
                        <a:latin typeface="Cambria Math" panose="02040503050406030204" pitchFamily="18" charset="0"/>
                      </a:rPr>
                      <m:t>1000</m:t>
                    </m:r>
                    <m:r>
                      <a:rPr lang="ar-DZ" sz="2400" b="1" i="1">
                        <a:solidFill>
                          <a:srgbClr val="FF0000"/>
                        </a:solidFill>
                        <a:latin typeface="Cambria Math" panose="02040503050406030204" pitchFamily="18" charset="0"/>
                      </a:rPr>
                      <m:t>=</m:t>
                    </m:r>
                    <m:r>
                      <a:rPr lang="ar-DZ" sz="2400" b="1" i="1" smtClean="0">
                        <a:solidFill>
                          <a:srgbClr val="FF0000"/>
                        </a:solidFill>
                        <a:latin typeface="Cambria Math" panose="02040503050406030204" pitchFamily="18" charset="0"/>
                      </a:rPr>
                      <m:t>𝟕</m:t>
                    </m:r>
                    <m:r>
                      <a:rPr lang="ar-DZ" sz="2400" b="1" i="1">
                        <a:solidFill>
                          <a:srgbClr val="FF0000"/>
                        </a:solidFill>
                        <a:latin typeface="Cambria Math" panose="02040503050406030204" pitchFamily="18" charset="0"/>
                      </a:rPr>
                      <m:t>,</m:t>
                    </m:r>
                    <m:r>
                      <a:rPr lang="ar-DZ" sz="2400" b="1" i="1">
                        <a:solidFill>
                          <a:srgbClr val="FF0000"/>
                        </a:solidFill>
                        <a:latin typeface="Cambria Math" panose="02040503050406030204" pitchFamily="18" charset="0"/>
                      </a:rPr>
                      <m:t>𝟑</m:t>
                    </m:r>
                    <m:r>
                      <a:rPr lang="ar-DZ" sz="2400" b="1" i="1">
                        <a:solidFill>
                          <a:srgbClr val="FF0000"/>
                        </a:solidFill>
                        <a:latin typeface="Cambria Math" panose="02040503050406030204" pitchFamily="18" charset="0"/>
                      </a:rPr>
                      <m:t>‰</m:t>
                    </m:r>
                  </m:oMath>
                </a14:m>
                <a:endParaRPr lang="fr-FR" sz="2400" b="1" dirty="0">
                  <a:solidFill>
                    <a:prstClr val="black"/>
                  </a:solidFill>
                </a:endParaRPr>
              </a:p>
              <a:p>
                <a:endParaRPr lang="ar-DZ" sz="2400" dirty="0" smtClean="0"/>
              </a:p>
              <a:p>
                <a:pPr marL="0" indent="0" algn="r" rtl="1">
                  <a:buNone/>
                </a:pPr>
                <a:endParaRPr lang="ar-DZ" sz="2400" dirty="0" smtClean="0"/>
              </a:p>
              <a:p>
                <a:pPr marL="0" indent="0" algn="r" rtl="1">
                  <a:buNone/>
                </a:pPr>
                <a:endParaRPr lang="fr-FR" sz="2400" dirty="0" smtClean="0"/>
              </a:p>
              <a:p>
                <a:pPr algn="r" rtl="1">
                  <a:buFont typeface="+mj-lt"/>
                  <a:buAutoNum type="arabicPeriod"/>
                </a:pPr>
                <a:endParaRPr lang="ar-DZ" sz="2400" dirty="0" smtClean="0"/>
              </a:p>
              <a:p>
                <a:pPr marL="457200" indent="-457200" algn="r" rtl="1">
                  <a:buFont typeface="+mj-lt"/>
                  <a:buAutoNum type="arabicPeriod"/>
                </a:pPr>
                <a:endParaRPr lang="fr-FR" sz="2400" dirty="0">
                  <a:solidFill>
                    <a:srgbClr val="FF0000"/>
                  </a:solidFill>
                </a:endParaRPr>
              </a:p>
            </p:txBody>
          </p:sp>
        </mc:Choice>
        <mc:Fallback xmlns="">
          <p:sp>
            <p:nvSpPr>
              <p:cNvPr id="4" name="Espace réservé du contenu 3"/>
              <p:cNvSpPr>
                <a:spLocks noGrp="1" noRot="1" noChangeAspect="1" noMove="1" noResize="1" noEditPoints="1" noAdjustHandles="1" noChangeArrowheads="1" noChangeShapeType="1" noTextEdit="1"/>
              </p:cNvSpPr>
              <p:nvPr>
                <p:ph sz="half" idx="2"/>
              </p:nvPr>
            </p:nvSpPr>
            <p:spPr>
              <a:xfrm>
                <a:off x="1524000" y="1544451"/>
                <a:ext cx="5408105" cy="5035643"/>
              </a:xfrm>
              <a:blipFill rotWithShape="0">
                <a:blip r:embed="rId3"/>
                <a:stretch>
                  <a:fillRect l="-2480" t="-605" r="-1240"/>
                </a:stretch>
              </a:blipFill>
            </p:spPr>
            <p:txBody>
              <a:bodyPr/>
              <a:lstStyle/>
              <a:p>
                <a:r>
                  <a:rPr lang="fr-FR">
                    <a:noFill/>
                  </a:rPr>
                  <a:t> </a:t>
                </a:r>
              </a:p>
            </p:txBody>
          </p:sp>
        </mc:Fallback>
      </mc:AlternateContent>
      <p:sp>
        <p:nvSpPr>
          <p:cNvPr id="5" name="Espace réservé du texte 4"/>
          <p:cNvSpPr>
            <a:spLocks noGrp="1"/>
          </p:cNvSpPr>
          <p:nvPr>
            <p:ph type="body" sz="quarter" idx="3"/>
          </p:nvPr>
        </p:nvSpPr>
        <p:spPr>
          <a:xfrm>
            <a:off x="7506629" y="680057"/>
            <a:ext cx="3999001" cy="576262"/>
          </a:xfrm>
        </p:spPr>
        <p:txBody>
          <a:bodyPr/>
          <a:lstStyle/>
          <a:p>
            <a:pPr algn="r" rtl="1"/>
            <a:r>
              <a:rPr lang="ar-DZ" b="1" dirty="0" smtClean="0"/>
              <a:t>مثال 01</a:t>
            </a:r>
            <a:endParaRPr lang="fr-FR" b="1" dirty="0"/>
          </a:p>
        </p:txBody>
      </p:sp>
      <mc:AlternateContent xmlns:mc="http://schemas.openxmlformats.org/markup-compatibility/2006" xmlns:a14="http://schemas.microsoft.com/office/drawing/2010/main">
        <mc:Choice Requires="a14">
          <p:sp>
            <p:nvSpPr>
              <p:cNvPr id="6" name="Espace réservé du contenu 5"/>
              <p:cNvSpPr>
                <a:spLocks noGrp="1"/>
              </p:cNvSpPr>
              <p:nvPr>
                <p:ph sz="quarter" idx="4"/>
              </p:nvPr>
            </p:nvSpPr>
            <p:spPr>
              <a:xfrm>
                <a:off x="6932105" y="1544451"/>
                <a:ext cx="4573526" cy="5313550"/>
              </a:xfrm>
            </p:spPr>
            <p:txBody>
              <a:bodyPr/>
              <a:lstStyle/>
              <a:p>
                <a:pPr algn="r" rtl="1"/>
                <a:r>
                  <a:rPr lang="ar-DZ" sz="2400" dirty="0" smtClean="0"/>
                  <a:t>في سنة 2001  أحصت إحدى ولايات الجزائر 6880 وفاة، وكان متوسط عدد سكانها في نفس السنة مقدر بـ 1600000 نسمة</a:t>
                </a:r>
              </a:p>
              <a:p>
                <a:pPr algn="r" rtl="1"/>
                <a:r>
                  <a:rPr lang="ar-DZ" sz="2400" dirty="0" smtClean="0"/>
                  <a:t>المطلوب: أحسب المعدل الخام للوفيات؟</a:t>
                </a:r>
              </a:p>
              <a:p>
                <a:pPr algn="r" rtl="1"/>
                <a:r>
                  <a:rPr lang="ar-DZ" sz="2400" dirty="0" smtClean="0"/>
                  <a:t>الحل</a:t>
                </a:r>
              </a:p>
              <a:p>
                <a:pPr lvl="0" algn="r" rtl="1">
                  <a:buClr>
                    <a:srgbClr val="A53010"/>
                  </a:buClr>
                </a:pPr>
                <a14:m>
                  <m:oMath xmlns:m="http://schemas.openxmlformats.org/officeDocument/2006/math">
                    <m:r>
                      <a:rPr lang="fr-FR" sz="2400" i="1">
                        <a:solidFill>
                          <a:prstClr val="black"/>
                        </a:solidFill>
                        <a:latin typeface="Cambria Math" panose="02040503050406030204" pitchFamily="18" charset="0"/>
                      </a:rPr>
                      <m:t>𝑇𝐵𝑀</m:t>
                    </m:r>
                    <m:r>
                      <a:rPr lang="fr-FR" sz="2400" i="1">
                        <a:solidFill>
                          <a:prstClr val="black"/>
                        </a:solidFill>
                        <a:latin typeface="Cambria Math" panose="02040503050406030204" pitchFamily="18" charset="0"/>
                      </a:rPr>
                      <m:t>=</m:t>
                    </m:r>
                    <m:f>
                      <m:fPr>
                        <m:ctrlPr>
                          <a:rPr lang="fr-FR" sz="2400" i="1">
                            <a:solidFill>
                              <a:prstClr val="black"/>
                            </a:solidFill>
                            <a:latin typeface="Cambria Math" panose="02040503050406030204" pitchFamily="18" charset="0"/>
                          </a:rPr>
                        </m:ctrlPr>
                      </m:fPr>
                      <m:num>
                        <m:r>
                          <a:rPr lang="fr-FR" sz="2400" i="1">
                            <a:solidFill>
                              <a:prstClr val="black"/>
                            </a:solidFill>
                            <a:latin typeface="Cambria Math" panose="02040503050406030204" pitchFamily="18" charset="0"/>
                          </a:rPr>
                          <m:t>𝐷</m:t>
                        </m:r>
                      </m:num>
                      <m:den>
                        <m:sSub>
                          <m:sSubPr>
                            <m:ctrlPr>
                              <a:rPr lang="fr-FR" sz="2400" i="1">
                                <a:solidFill>
                                  <a:prstClr val="black"/>
                                </a:solidFill>
                                <a:latin typeface="Cambria Math" panose="02040503050406030204" pitchFamily="18" charset="0"/>
                              </a:rPr>
                            </m:ctrlPr>
                          </m:sSubPr>
                          <m:e>
                            <m:r>
                              <a:rPr lang="fr-FR" sz="2400" i="1">
                                <a:solidFill>
                                  <a:prstClr val="black"/>
                                </a:solidFill>
                                <a:latin typeface="Cambria Math" panose="02040503050406030204" pitchFamily="18" charset="0"/>
                              </a:rPr>
                              <m:t>𝑃</m:t>
                            </m:r>
                          </m:e>
                          <m:sub>
                            <m:r>
                              <a:rPr lang="fr-FR" sz="2400" i="1">
                                <a:solidFill>
                                  <a:prstClr val="black"/>
                                </a:solidFill>
                                <a:latin typeface="Cambria Math" panose="02040503050406030204" pitchFamily="18" charset="0"/>
                              </a:rPr>
                              <m:t>𝑚𝑜𝑦</m:t>
                            </m:r>
                          </m:sub>
                        </m:sSub>
                      </m:den>
                    </m:f>
                    <m:r>
                      <a:rPr lang="fr-FR" sz="2400" i="1">
                        <a:solidFill>
                          <a:prstClr val="black"/>
                        </a:solidFill>
                        <a:latin typeface="Cambria Math" panose="02040503050406030204" pitchFamily="18" charset="0"/>
                      </a:rPr>
                      <m:t>∗</m:t>
                    </m:r>
                    <m:r>
                      <a:rPr lang="fr-FR" sz="2400" i="1">
                        <a:solidFill>
                          <a:prstClr val="black"/>
                        </a:solidFill>
                        <a:latin typeface="Cambria Math" panose="02040503050406030204" pitchFamily="18" charset="0"/>
                      </a:rPr>
                      <m:t>1000</m:t>
                    </m:r>
                  </m:oMath>
                </a14:m>
                <a:endParaRPr lang="fr-FR" sz="2400" dirty="0">
                  <a:solidFill>
                    <a:prstClr val="black"/>
                  </a:solidFill>
                </a:endParaRPr>
              </a:p>
              <a:p>
                <a:pPr lvl="0" algn="r" rtl="1">
                  <a:buClr>
                    <a:srgbClr val="A53010"/>
                  </a:buClr>
                </a:pPr>
                <a14:m>
                  <m:oMath xmlns:m="http://schemas.openxmlformats.org/officeDocument/2006/math">
                    <m:r>
                      <a:rPr lang="fr-FR" sz="2400" i="1">
                        <a:solidFill>
                          <a:prstClr val="black"/>
                        </a:solidFill>
                        <a:latin typeface="Cambria Math" panose="02040503050406030204" pitchFamily="18" charset="0"/>
                      </a:rPr>
                      <m:t>𝑇𝐵𝑀</m:t>
                    </m:r>
                    <m:r>
                      <a:rPr lang="fr-FR" sz="2400" i="1">
                        <a:solidFill>
                          <a:prstClr val="black"/>
                        </a:solidFill>
                        <a:latin typeface="Cambria Math" panose="02040503050406030204" pitchFamily="18" charset="0"/>
                      </a:rPr>
                      <m:t>=</m:t>
                    </m:r>
                    <m:f>
                      <m:fPr>
                        <m:ctrlPr>
                          <a:rPr lang="fr-FR" sz="2400" i="1">
                            <a:solidFill>
                              <a:prstClr val="black"/>
                            </a:solidFill>
                            <a:latin typeface="Cambria Math" panose="02040503050406030204" pitchFamily="18" charset="0"/>
                          </a:rPr>
                        </m:ctrlPr>
                      </m:fPr>
                      <m:num>
                        <m:r>
                          <a:rPr lang="ar-DZ" sz="2400" b="0" i="1" smtClean="0">
                            <a:solidFill>
                              <a:prstClr val="black"/>
                            </a:solidFill>
                            <a:latin typeface="Cambria Math" panose="02040503050406030204" pitchFamily="18" charset="0"/>
                          </a:rPr>
                          <m:t>6880</m:t>
                        </m:r>
                      </m:num>
                      <m:den>
                        <m:r>
                          <a:rPr lang="ar-DZ" sz="2400" b="0" i="1" smtClean="0">
                            <a:solidFill>
                              <a:prstClr val="black"/>
                            </a:solidFill>
                            <a:latin typeface="Cambria Math" panose="02040503050406030204" pitchFamily="18" charset="0"/>
                          </a:rPr>
                          <m:t>1600000</m:t>
                        </m:r>
                      </m:den>
                    </m:f>
                    <m:r>
                      <a:rPr lang="fr-FR" sz="2400" i="1">
                        <a:solidFill>
                          <a:prstClr val="black"/>
                        </a:solidFill>
                        <a:latin typeface="Cambria Math" panose="02040503050406030204" pitchFamily="18" charset="0"/>
                      </a:rPr>
                      <m:t>∗</m:t>
                    </m:r>
                    <m:r>
                      <a:rPr lang="fr-FR" sz="2400" i="1">
                        <a:solidFill>
                          <a:prstClr val="black"/>
                        </a:solidFill>
                        <a:latin typeface="Cambria Math" panose="02040503050406030204" pitchFamily="18" charset="0"/>
                      </a:rPr>
                      <m:t>1000</m:t>
                    </m:r>
                    <m:r>
                      <a:rPr lang="ar-DZ" sz="2400" b="1" i="1" smtClean="0">
                        <a:solidFill>
                          <a:srgbClr val="FF0000"/>
                        </a:solidFill>
                        <a:latin typeface="Cambria Math" panose="02040503050406030204" pitchFamily="18" charset="0"/>
                      </a:rPr>
                      <m:t>=</m:t>
                    </m:r>
                    <m:r>
                      <a:rPr lang="ar-DZ" sz="2400" b="1" i="1" smtClean="0">
                        <a:solidFill>
                          <a:srgbClr val="FF0000"/>
                        </a:solidFill>
                        <a:latin typeface="Cambria Math" panose="02040503050406030204" pitchFamily="18" charset="0"/>
                      </a:rPr>
                      <m:t>𝟒</m:t>
                    </m:r>
                    <m:r>
                      <a:rPr lang="ar-DZ" sz="2400" b="1" i="1" smtClean="0">
                        <a:solidFill>
                          <a:srgbClr val="FF0000"/>
                        </a:solidFill>
                        <a:latin typeface="Cambria Math" panose="02040503050406030204" pitchFamily="18" charset="0"/>
                      </a:rPr>
                      <m:t>,</m:t>
                    </m:r>
                    <m:r>
                      <a:rPr lang="ar-DZ" sz="2400" b="1" i="1" smtClean="0">
                        <a:solidFill>
                          <a:srgbClr val="FF0000"/>
                        </a:solidFill>
                        <a:latin typeface="Cambria Math" panose="02040503050406030204" pitchFamily="18" charset="0"/>
                      </a:rPr>
                      <m:t>𝟑</m:t>
                    </m:r>
                    <m:r>
                      <a:rPr lang="ar-DZ" sz="2400" b="1" i="1" smtClean="0">
                        <a:solidFill>
                          <a:srgbClr val="FF0000"/>
                        </a:solidFill>
                        <a:latin typeface="Cambria Math" panose="02040503050406030204" pitchFamily="18" charset="0"/>
                      </a:rPr>
                      <m:t>‰</m:t>
                    </m:r>
                  </m:oMath>
                </a14:m>
                <a:endParaRPr lang="fr-FR" sz="2400" b="1" dirty="0">
                  <a:solidFill>
                    <a:prstClr val="black"/>
                  </a:solidFill>
                </a:endParaRPr>
              </a:p>
              <a:p>
                <a:pPr algn="r" rtl="1"/>
                <a:endParaRPr lang="fr-FR" dirty="0"/>
              </a:p>
            </p:txBody>
          </p:sp>
        </mc:Choice>
        <mc:Fallback xmlns="">
          <p:sp>
            <p:nvSpPr>
              <p:cNvPr id="6" name="Espace réservé du contenu 5"/>
              <p:cNvSpPr>
                <a:spLocks noGrp="1" noRot="1" noChangeAspect="1" noMove="1" noResize="1" noEditPoints="1" noAdjustHandles="1" noChangeArrowheads="1" noChangeShapeType="1" noTextEdit="1"/>
              </p:cNvSpPr>
              <p:nvPr>
                <p:ph sz="quarter" idx="4"/>
              </p:nvPr>
            </p:nvSpPr>
            <p:spPr>
              <a:xfrm>
                <a:off x="6932105" y="1544451"/>
                <a:ext cx="4573526" cy="5313550"/>
              </a:xfrm>
              <a:blipFill rotWithShape="0">
                <a:blip r:embed="rId4"/>
                <a:stretch>
                  <a:fillRect t="-917" r="-2000"/>
                </a:stretch>
              </a:blipFill>
            </p:spPr>
            <p:txBody>
              <a:bodyPr/>
              <a:lstStyle/>
              <a:p>
                <a:r>
                  <a:rPr lang="fr-FR">
                    <a:noFill/>
                  </a:rPr>
                  <a:t> </a:t>
                </a:r>
              </a:p>
            </p:txBody>
          </p:sp>
        </mc:Fallback>
      </mc:AlternateContent>
    </p:spTree>
    <p:extLst>
      <p:ext uri="{BB962C8B-B14F-4D97-AF65-F5344CB8AC3E}">
        <p14:creationId xmlns:p14="http://schemas.microsoft.com/office/powerpoint/2010/main" val="1823984657"/>
      </p:ext>
    </p:extLst>
  </p:cSld>
  <p:clrMapOvr>
    <a:masterClrMapping/>
  </p:clrMapOvr>
  <p:transition spd="med">
    <p:pull/>
    <p:sndAc>
      <p:stSnd>
        <p:snd r:embed="rId2" name="arrow.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circle(in)">
                                      <p:cBhvr>
                                        <p:cTn id="14" dur="2000"/>
                                        <p:tgtEl>
                                          <p:spTgt spid="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wheel(1)">
                                      <p:cBhvr>
                                        <p:cTn id="19" dur="2000"/>
                                        <p:tgtEl>
                                          <p:spTgt spid="6">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6">
                                            <p:txEl>
                                              <p:pRg st="1" end="1"/>
                                            </p:txEl>
                                          </p:spTgt>
                                        </p:tgtEl>
                                        <p:attrNameLst>
                                          <p:attrName>style.visibility</p:attrName>
                                        </p:attrNameLst>
                                      </p:cBhvr>
                                      <p:to>
                                        <p:strVal val="visible"/>
                                      </p:to>
                                    </p:set>
                                    <p:animEffect transition="in" filter="circle(in)">
                                      <p:cBhvr>
                                        <p:cTn id="24" dur="2000"/>
                                        <p:tgtEl>
                                          <p:spTgt spid="6">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6">
                                            <p:txEl>
                                              <p:pRg st="2" end="2"/>
                                            </p:txEl>
                                          </p:spTgt>
                                        </p:tgtEl>
                                        <p:attrNameLst>
                                          <p:attrName>style.visibility</p:attrName>
                                        </p:attrNameLst>
                                      </p:cBhvr>
                                      <p:to>
                                        <p:strVal val="visible"/>
                                      </p:to>
                                    </p:set>
                                    <p:animEffect transition="in" filter="randombar(horizontal)">
                                      <p:cBhvr>
                                        <p:cTn id="29" dur="500"/>
                                        <p:tgtEl>
                                          <p:spTgt spid="6">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6">
                                            <p:txEl>
                                              <p:pRg st="3" end="3"/>
                                            </p:txEl>
                                          </p:spTgt>
                                        </p:tgtEl>
                                        <p:attrNameLst>
                                          <p:attrName>style.visibility</p:attrName>
                                        </p:attrNameLst>
                                      </p:cBhvr>
                                      <p:to>
                                        <p:strVal val="visible"/>
                                      </p:to>
                                    </p:set>
                                    <p:animEffect transition="in" filter="fade">
                                      <p:cBhvr>
                                        <p:cTn id="34" dur="1000"/>
                                        <p:tgtEl>
                                          <p:spTgt spid="6">
                                            <p:txEl>
                                              <p:pRg st="3" end="3"/>
                                            </p:txEl>
                                          </p:spTgt>
                                        </p:tgtEl>
                                      </p:cBhvr>
                                    </p:animEffect>
                                    <p:anim calcmode="lin" valueType="num">
                                      <p:cBhvr>
                                        <p:cTn id="35"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6">
                                            <p:txEl>
                                              <p:pRg st="4" end="4"/>
                                            </p:txEl>
                                          </p:spTgt>
                                        </p:tgtEl>
                                        <p:attrNameLst>
                                          <p:attrName>style.visibility</p:attrName>
                                        </p:attrNameLst>
                                      </p:cBhvr>
                                      <p:to>
                                        <p:strVal val="visible"/>
                                      </p:to>
                                    </p:set>
                                    <p:animEffect transition="in" filter="fade">
                                      <p:cBhvr>
                                        <p:cTn id="41" dur="1000"/>
                                        <p:tgtEl>
                                          <p:spTgt spid="6">
                                            <p:txEl>
                                              <p:pRg st="4" end="4"/>
                                            </p:txEl>
                                          </p:spTgt>
                                        </p:tgtEl>
                                      </p:cBhvr>
                                    </p:animEffect>
                                    <p:anim calcmode="lin" valueType="num">
                                      <p:cBhvr>
                                        <p:cTn id="42"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43"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1" presetClass="entr" presetSubtype="1" fill="hold" grpId="0" nodeType="clickEffect">
                                  <p:stCondLst>
                                    <p:cond delay="0"/>
                                  </p:stCondLst>
                                  <p:childTnLst>
                                    <p:set>
                                      <p:cBhvr>
                                        <p:cTn id="47" dur="1" fill="hold">
                                          <p:stCondLst>
                                            <p:cond delay="0"/>
                                          </p:stCondLst>
                                        </p:cTn>
                                        <p:tgtEl>
                                          <p:spTgt spid="3">
                                            <p:txEl>
                                              <p:pRg st="0" end="0"/>
                                            </p:txEl>
                                          </p:spTgt>
                                        </p:tgtEl>
                                        <p:attrNameLst>
                                          <p:attrName>style.visibility</p:attrName>
                                        </p:attrNameLst>
                                      </p:cBhvr>
                                      <p:to>
                                        <p:strVal val="visible"/>
                                      </p:to>
                                    </p:set>
                                    <p:animEffect transition="in" filter="wheel(1)">
                                      <p:cBhvr>
                                        <p:cTn id="48" dur="2000"/>
                                        <p:tgtEl>
                                          <p:spTgt spid="3">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6" presetClass="entr" presetSubtype="0" fill="hold" nodeType="clickEffect">
                                  <p:stCondLst>
                                    <p:cond delay="0"/>
                                  </p:stCondLst>
                                  <p:childTnLst>
                                    <p:set>
                                      <p:cBhvr>
                                        <p:cTn id="52" dur="1" fill="hold">
                                          <p:stCondLst>
                                            <p:cond delay="0"/>
                                          </p:stCondLst>
                                        </p:cTn>
                                        <p:tgtEl>
                                          <p:spTgt spid="4">
                                            <p:txEl>
                                              <p:pRg st="0" end="0"/>
                                            </p:txEl>
                                          </p:spTgt>
                                        </p:tgtEl>
                                        <p:attrNameLst>
                                          <p:attrName>style.visibility</p:attrName>
                                        </p:attrNameLst>
                                      </p:cBhvr>
                                      <p:to>
                                        <p:strVal val="visible"/>
                                      </p:to>
                                    </p:set>
                                    <p:animEffect transition="in" filter="wipe(down)">
                                      <p:cBhvr>
                                        <p:cTn id="53" dur="580">
                                          <p:stCondLst>
                                            <p:cond delay="0"/>
                                          </p:stCondLst>
                                        </p:cTn>
                                        <p:tgtEl>
                                          <p:spTgt spid="4">
                                            <p:txEl>
                                              <p:pRg st="0" end="0"/>
                                            </p:txEl>
                                          </p:spTgt>
                                        </p:tgtEl>
                                      </p:cBhvr>
                                    </p:animEffect>
                                    <p:anim calcmode="lin" valueType="num">
                                      <p:cBhvr>
                                        <p:cTn id="54"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59" dur="26">
                                          <p:stCondLst>
                                            <p:cond delay="650"/>
                                          </p:stCondLst>
                                        </p:cTn>
                                        <p:tgtEl>
                                          <p:spTgt spid="4">
                                            <p:txEl>
                                              <p:pRg st="0" end="0"/>
                                            </p:txEl>
                                          </p:spTgt>
                                        </p:tgtEl>
                                      </p:cBhvr>
                                      <p:to x="100000" y="60000"/>
                                    </p:animScale>
                                    <p:animScale>
                                      <p:cBhvr>
                                        <p:cTn id="60" dur="166" decel="50000">
                                          <p:stCondLst>
                                            <p:cond delay="676"/>
                                          </p:stCondLst>
                                        </p:cTn>
                                        <p:tgtEl>
                                          <p:spTgt spid="4">
                                            <p:txEl>
                                              <p:pRg st="0" end="0"/>
                                            </p:txEl>
                                          </p:spTgt>
                                        </p:tgtEl>
                                      </p:cBhvr>
                                      <p:to x="100000" y="100000"/>
                                    </p:animScale>
                                    <p:animScale>
                                      <p:cBhvr>
                                        <p:cTn id="61" dur="26">
                                          <p:stCondLst>
                                            <p:cond delay="1312"/>
                                          </p:stCondLst>
                                        </p:cTn>
                                        <p:tgtEl>
                                          <p:spTgt spid="4">
                                            <p:txEl>
                                              <p:pRg st="0" end="0"/>
                                            </p:txEl>
                                          </p:spTgt>
                                        </p:tgtEl>
                                      </p:cBhvr>
                                      <p:to x="100000" y="80000"/>
                                    </p:animScale>
                                    <p:animScale>
                                      <p:cBhvr>
                                        <p:cTn id="62" dur="166" decel="50000">
                                          <p:stCondLst>
                                            <p:cond delay="1338"/>
                                          </p:stCondLst>
                                        </p:cTn>
                                        <p:tgtEl>
                                          <p:spTgt spid="4">
                                            <p:txEl>
                                              <p:pRg st="0" end="0"/>
                                            </p:txEl>
                                          </p:spTgt>
                                        </p:tgtEl>
                                      </p:cBhvr>
                                      <p:to x="100000" y="100000"/>
                                    </p:animScale>
                                    <p:animScale>
                                      <p:cBhvr>
                                        <p:cTn id="63" dur="26">
                                          <p:stCondLst>
                                            <p:cond delay="1642"/>
                                          </p:stCondLst>
                                        </p:cTn>
                                        <p:tgtEl>
                                          <p:spTgt spid="4">
                                            <p:txEl>
                                              <p:pRg st="0" end="0"/>
                                            </p:txEl>
                                          </p:spTgt>
                                        </p:tgtEl>
                                      </p:cBhvr>
                                      <p:to x="100000" y="90000"/>
                                    </p:animScale>
                                    <p:animScale>
                                      <p:cBhvr>
                                        <p:cTn id="64" dur="166" decel="50000">
                                          <p:stCondLst>
                                            <p:cond delay="1668"/>
                                          </p:stCondLst>
                                        </p:cTn>
                                        <p:tgtEl>
                                          <p:spTgt spid="4">
                                            <p:txEl>
                                              <p:pRg st="0" end="0"/>
                                            </p:txEl>
                                          </p:spTgt>
                                        </p:tgtEl>
                                      </p:cBhvr>
                                      <p:to x="100000" y="100000"/>
                                    </p:animScale>
                                    <p:animScale>
                                      <p:cBhvr>
                                        <p:cTn id="65" dur="26">
                                          <p:stCondLst>
                                            <p:cond delay="1808"/>
                                          </p:stCondLst>
                                        </p:cTn>
                                        <p:tgtEl>
                                          <p:spTgt spid="4">
                                            <p:txEl>
                                              <p:pRg st="0" end="0"/>
                                            </p:txEl>
                                          </p:spTgt>
                                        </p:tgtEl>
                                      </p:cBhvr>
                                      <p:to x="100000" y="95000"/>
                                    </p:animScale>
                                    <p:animScale>
                                      <p:cBhvr>
                                        <p:cTn id="66" dur="166" decel="50000">
                                          <p:stCondLst>
                                            <p:cond delay="1834"/>
                                          </p:stCondLst>
                                        </p:cTn>
                                        <p:tgtEl>
                                          <p:spTgt spid="4">
                                            <p:txEl>
                                              <p:pRg st="0" end="0"/>
                                            </p:txEl>
                                          </p:spTgt>
                                        </p:tgtEl>
                                      </p:cBhvr>
                                      <p:to x="100000" y="100000"/>
                                    </p:animScale>
                                  </p:childTnLst>
                                </p:cTn>
                              </p:par>
                            </p:childTnLst>
                          </p:cTn>
                        </p:par>
                      </p:childTnLst>
                    </p:cTn>
                  </p:par>
                  <p:par>
                    <p:cTn id="67" fill="hold">
                      <p:stCondLst>
                        <p:cond delay="indefinite"/>
                      </p:stCondLst>
                      <p:childTnLst>
                        <p:par>
                          <p:cTn id="68" fill="hold">
                            <p:stCondLst>
                              <p:cond delay="0"/>
                            </p:stCondLst>
                            <p:childTnLst>
                              <p:par>
                                <p:cTn id="69" presetID="26" presetClass="entr" presetSubtype="0" fill="hold" nodeType="clickEffect">
                                  <p:stCondLst>
                                    <p:cond delay="0"/>
                                  </p:stCondLst>
                                  <p:childTnLst>
                                    <p:set>
                                      <p:cBhvr>
                                        <p:cTn id="70" dur="1" fill="hold">
                                          <p:stCondLst>
                                            <p:cond delay="0"/>
                                          </p:stCondLst>
                                        </p:cTn>
                                        <p:tgtEl>
                                          <p:spTgt spid="4">
                                            <p:txEl>
                                              <p:pRg st="1" end="1"/>
                                            </p:txEl>
                                          </p:spTgt>
                                        </p:tgtEl>
                                        <p:attrNameLst>
                                          <p:attrName>style.visibility</p:attrName>
                                        </p:attrNameLst>
                                      </p:cBhvr>
                                      <p:to>
                                        <p:strVal val="visible"/>
                                      </p:to>
                                    </p:set>
                                    <p:animEffect transition="in" filter="wipe(down)">
                                      <p:cBhvr>
                                        <p:cTn id="71" dur="580">
                                          <p:stCondLst>
                                            <p:cond delay="0"/>
                                          </p:stCondLst>
                                        </p:cTn>
                                        <p:tgtEl>
                                          <p:spTgt spid="4">
                                            <p:txEl>
                                              <p:pRg st="1" end="1"/>
                                            </p:txEl>
                                          </p:spTgt>
                                        </p:tgtEl>
                                      </p:cBhvr>
                                    </p:animEffect>
                                    <p:anim calcmode="lin" valueType="num">
                                      <p:cBhvr>
                                        <p:cTn id="72" dur="1822" tmFilter="0,0; 0.14,0.36; 0.43,0.73; 0.71,0.91; 1.0,1.0">
                                          <p:stCondLst>
                                            <p:cond delay="0"/>
                                          </p:stCondLst>
                                        </p:cTn>
                                        <p:tgtEl>
                                          <p:spTgt spid="4">
                                            <p:txEl>
                                              <p:pRg st="1" end="1"/>
                                            </p:txEl>
                                          </p:spTgt>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
                                            <p:txEl>
                                              <p:pRg st="1" end="1"/>
                                            </p:txEl>
                                          </p:spTgt>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
                                            <p:txEl>
                                              <p:pRg st="1" end="1"/>
                                            </p:txEl>
                                          </p:spTgt>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
                                            <p:txEl>
                                              <p:pRg st="1" end="1"/>
                                            </p:txEl>
                                          </p:spTgt>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
                                            <p:txEl>
                                              <p:pRg st="1" end="1"/>
                                            </p:txEl>
                                          </p:spTgt>
                                        </p:tgtEl>
                                        <p:attrNameLst>
                                          <p:attrName>ppt_y</p:attrName>
                                        </p:attrNameLst>
                                      </p:cBhvr>
                                      <p:tavLst>
                                        <p:tav tm="0" fmla="#ppt_y-sin(pi*$)/81">
                                          <p:val>
                                            <p:fltVal val="0"/>
                                          </p:val>
                                        </p:tav>
                                        <p:tav tm="100000">
                                          <p:val>
                                            <p:fltVal val="1"/>
                                          </p:val>
                                        </p:tav>
                                      </p:tavLst>
                                    </p:anim>
                                    <p:animScale>
                                      <p:cBhvr>
                                        <p:cTn id="77" dur="26">
                                          <p:stCondLst>
                                            <p:cond delay="650"/>
                                          </p:stCondLst>
                                        </p:cTn>
                                        <p:tgtEl>
                                          <p:spTgt spid="4">
                                            <p:txEl>
                                              <p:pRg st="1" end="1"/>
                                            </p:txEl>
                                          </p:spTgt>
                                        </p:tgtEl>
                                      </p:cBhvr>
                                      <p:to x="100000" y="60000"/>
                                    </p:animScale>
                                    <p:animScale>
                                      <p:cBhvr>
                                        <p:cTn id="78" dur="166" decel="50000">
                                          <p:stCondLst>
                                            <p:cond delay="676"/>
                                          </p:stCondLst>
                                        </p:cTn>
                                        <p:tgtEl>
                                          <p:spTgt spid="4">
                                            <p:txEl>
                                              <p:pRg st="1" end="1"/>
                                            </p:txEl>
                                          </p:spTgt>
                                        </p:tgtEl>
                                      </p:cBhvr>
                                      <p:to x="100000" y="100000"/>
                                    </p:animScale>
                                    <p:animScale>
                                      <p:cBhvr>
                                        <p:cTn id="79" dur="26">
                                          <p:stCondLst>
                                            <p:cond delay="1312"/>
                                          </p:stCondLst>
                                        </p:cTn>
                                        <p:tgtEl>
                                          <p:spTgt spid="4">
                                            <p:txEl>
                                              <p:pRg st="1" end="1"/>
                                            </p:txEl>
                                          </p:spTgt>
                                        </p:tgtEl>
                                      </p:cBhvr>
                                      <p:to x="100000" y="80000"/>
                                    </p:animScale>
                                    <p:animScale>
                                      <p:cBhvr>
                                        <p:cTn id="80" dur="166" decel="50000">
                                          <p:stCondLst>
                                            <p:cond delay="1338"/>
                                          </p:stCondLst>
                                        </p:cTn>
                                        <p:tgtEl>
                                          <p:spTgt spid="4">
                                            <p:txEl>
                                              <p:pRg st="1" end="1"/>
                                            </p:txEl>
                                          </p:spTgt>
                                        </p:tgtEl>
                                      </p:cBhvr>
                                      <p:to x="100000" y="100000"/>
                                    </p:animScale>
                                    <p:animScale>
                                      <p:cBhvr>
                                        <p:cTn id="81" dur="26">
                                          <p:stCondLst>
                                            <p:cond delay="1642"/>
                                          </p:stCondLst>
                                        </p:cTn>
                                        <p:tgtEl>
                                          <p:spTgt spid="4">
                                            <p:txEl>
                                              <p:pRg st="1" end="1"/>
                                            </p:txEl>
                                          </p:spTgt>
                                        </p:tgtEl>
                                      </p:cBhvr>
                                      <p:to x="100000" y="90000"/>
                                    </p:animScale>
                                    <p:animScale>
                                      <p:cBhvr>
                                        <p:cTn id="82" dur="166" decel="50000">
                                          <p:stCondLst>
                                            <p:cond delay="1668"/>
                                          </p:stCondLst>
                                        </p:cTn>
                                        <p:tgtEl>
                                          <p:spTgt spid="4">
                                            <p:txEl>
                                              <p:pRg st="1" end="1"/>
                                            </p:txEl>
                                          </p:spTgt>
                                        </p:tgtEl>
                                      </p:cBhvr>
                                      <p:to x="100000" y="100000"/>
                                    </p:animScale>
                                    <p:animScale>
                                      <p:cBhvr>
                                        <p:cTn id="83" dur="26">
                                          <p:stCondLst>
                                            <p:cond delay="1808"/>
                                          </p:stCondLst>
                                        </p:cTn>
                                        <p:tgtEl>
                                          <p:spTgt spid="4">
                                            <p:txEl>
                                              <p:pRg st="1" end="1"/>
                                            </p:txEl>
                                          </p:spTgt>
                                        </p:tgtEl>
                                      </p:cBhvr>
                                      <p:to x="100000" y="95000"/>
                                    </p:animScale>
                                    <p:animScale>
                                      <p:cBhvr>
                                        <p:cTn id="84" dur="166" decel="50000">
                                          <p:stCondLst>
                                            <p:cond delay="1834"/>
                                          </p:stCondLst>
                                        </p:cTn>
                                        <p:tgtEl>
                                          <p:spTgt spid="4">
                                            <p:txEl>
                                              <p:pRg st="1" end="1"/>
                                            </p:txEl>
                                          </p:spTgt>
                                        </p:tgtEl>
                                      </p:cBhvr>
                                      <p:to x="100000" y="100000"/>
                                    </p:animScale>
                                  </p:childTnLst>
                                </p:cTn>
                              </p:par>
                            </p:childTnLst>
                          </p:cTn>
                        </p:par>
                      </p:childTnLst>
                    </p:cTn>
                  </p:par>
                  <p:par>
                    <p:cTn id="85" fill="hold">
                      <p:stCondLst>
                        <p:cond delay="indefinite"/>
                      </p:stCondLst>
                      <p:childTnLst>
                        <p:par>
                          <p:cTn id="86" fill="hold">
                            <p:stCondLst>
                              <p:cond delay="0"/>
                            </p:stCondLst>
                            <p:childTnLst>
                              <p:par>
                                <p:cTn id="87" presetID="26" presetClass="entr" presetSubtype="0" fill="hold" nodeType="clickEffect">
                                  <p:stCondLst>
                                    <p:cond delay="0"/>
                                  </p:stCondLst>
                                  <p:childTnLst>
                                    <p:set>
                                      <p:cBhvr>
                                        <p:cTn id="88" dur="1" fill="hold">
                                          <p:stCondLst>
                                            <p:cond delay="0"/>
                                          </p:stCondLst>
                                        </p:cTn>
                                        <p:tgtEl>
                                          <p:spTgt spid="4">
                                            <p:txEl>
                                              <p:pRg st="2" end="2"/>
                                            </p:txEl>
                                          </p:spTgt>
                                        </p:tgtEl>
                                        <p:attrNameLst>
                                          <p:attrName>style.visibility</p:attrName>
                                        </p:attrNameLst>
                                      </p:cBhvr>
                                      <p:to>
                                        <p:strVal val="visible"/>
                                      </p:to>
                                    </p:set>
                                    <p:animEffect transition="in" filter="wipe(down)">
                                      <p:cBhvr>
                                        <p:cTn id="89" dur="580">
                                          <p:stCondLst>
                                            <p:cond delay="0"/>
                                          </p:stCondLst>
                                        </p:cTn>
                                        <p:tgtEl>
                                          <p:spTgt spid="4">
                                            <p:txEl>
                                              <p:pRg st="2" end="2"/>
                                            </p:txEl>
                                          </p:spTgt>
                                        </p:tgtEl>
                                      </p:cBhvr>
                                    </p:animEffect>
                                    <p:anim calcmode="lin" valueType="num">
                                      <p:cBhvr>
                                        <p:cTn id="90" dur="1822" tmFilter="0,0; 0.14,0.36; 0.43,0.73; 0.71,0.91; 1.0,1.0">
                                          <p:stCondLst>
                                            <p:cond delay="0"/>
                                          </p:stCondLst>
                                        </p:cTn>
                                        <p:tgtEl>
                                          <p:spTgt spid="4">
                                            <p:txEl>
                                              <p:pRg st="2" end="2"/>
                                            </p:txEl>
                                          </p:spTgt>
                                        </p:tgtEl>
                                        <p:attrNameLst>
                                          <p:attrName>ppt_x</p:attrName>
                                        </p:attrNameLst>
                                      </p:cBhvr>
                                      <p:tavLst>
                                        <p:tav tm="0">
                                          <p:val>
                                            <p:strVal val="#ppt_x-0.25"/>
                                          </p:val>
                                        </p:tav>
                                        <p:tav tm="100000">
                                          <p:val>
                                            <p:strVal val="#ppt_x"/>
                                          </p:val>
                                        </p:tav>
                                      </p:tavLst>
                                    </p:anim>
                                    <p:anim calcmode="lin" valueType="num">
                                      <p:cBhvr>
                                        <p:cTn id="91" dur="664" tmFilter="0.0,0.0; 0.25,0.07; 0.50,0.2; 0.75,0.467; 1.0,1.0">
                                          <p:stCondLst>
                                            <p:cond delay="0"/>
                                          </p:stCondLst>
                                        </p:cTn>
                                        <p:tgtEl>
                                          <p:spTgt spid="4">
                                            <p:txEl>
                                              <p:pRg st="2" end="2"/>
                                            </p:txEl>
                                          </p:spTgt>
                                        </p:tgtEl>
                                        <p:attrNameLst>
                                          <p:attrName>ppt_y</p:attrName>
                                        </p:attrNameLst>
                                      </p:cBhvr>
                                      <p:tavLst>
                                        <p:tav tm="0" fmla="#ppt_y-sin(pi*$)/3">
                                          <p:val>
                                            <p:fltVal val="0.5"/>
                                          </p:val>
                                        </p:tav>
                                        <p:tav tm="100000">
                                          <p:val>
                                            <p:fltVal val="1"/>
                                          </p:val>
                                        </p:tav>
                                      </p:tavLst>
                                    </p:anim>
                                    <p:anim calcmode="lin" valueType="num">
                                      <p:cBhvr>
                                        <p:cTn id="92" dur="664" tmFilter="0, 0; 0.125,0.2665; 0.25,0.4; 0.375,0.465; 0.5,0.5;  0.625,0.535; 0.75,0.6; 0.875,0.7335; 1,1">
                                          <p:stCondLst>
                                            <p:cond delay="664"/>
                                          </p:stCondLst>
                                        </p:cTn>
                                        <p:tgtEl>
                                          <p:spTgt spid="4">
                                            <p:txEl>
                                              <p:pRg st="2" end="2"/>
                                            </p:txEl>
                                          </p:spTgt>
                                        </p:tgtEl>
                                        <p:attrNameLst>
                                          <p:attrName>ppt_y</p:attrName>
                                        </p:attrNameLst>
                                      </p:cBhvr>
                                      <p:tavLst>
                                        <p:tav tm="0" fmla="#ppt_y-sin(pi*$)/9">
                                          <p:val>
                                            <p:fltVal val="0"/>
                                          </p:val>
                                        </p:tav>
                                        <p:tav tm="100000">
                                          <p:val>
                                            <p:fltVal val="1"/>
                                          </p:val>
                                        </p:tav>
                                      </p:tavLst>
                                    </p:anim>
                                    <p:anim calcmode="lin" valueType="num">
                                      <p:cBhvr>
                                        <p:cTn id="93" dur="332" tmFilter="0, 0; 0.125,0.2665; 0.25,0.4; 0.375,0.465; 0.5,0.5;  0.625,0.535; 0.75,0.6; 0.875,0.7335; 1,1">
                                          <p:stCondLst>
                                            <p:cond delay="1324"/>
                                          </p:stCondLst>
                                        </p:cTn>
                                        <p:tgtEl>
                                          <p:spTgt spid="4">
                                            <p:txEl>
                                              <p:pRg st="2" end="2"/>
                                            </p:txEl>
                                          </p:spTgt>
                                        </p:tgtEl>
                                        <p:attrNameLst>
                                          <p:attrName>ppt_y</p:attrName>
                                        </p:attrNameLst>
                                      </p:cBhvr>
                                      <p:tavLst>
                                        <p:tav tm="0" fmla="#ppt_y-sin(pi*$)/27">
                                          <p:val>
                                            <p:fltVal val="0"/>
                                          </p:val>
                                        </p:tav>
                                        <p:tav tm="100000">
                                          <p:val>
                                            <p:fltVal val="1"/>
                                          </p:val>
                                        </p:tav>
                                      </p:tavLst>
                                    </p:anim>
                                    <p:anim calcmode="lin" valueType="num">
                                      <p:cBhvr>
                                        <p:cTn id="94" dur="164" tmFilter="0, 0; 0.125,0.2665; 0.25,0.4; 0.375,0.465; 0.5,0.5;  0.625,0.535; 0.75,0.6; 0.875,0.7335; 1,1">
                                          <p:stCondLst>
                                            <p:cond delay="1656"/>
                                          </p:stCondLst>
                                        </p:cTn>
                                        <p:tgtEl>
                                          <p:spTgt spid="4">
                                            <p:txEl>
                                              <p:pRg st="2" end="2"/>
                                            </p:txEl>
                                          </p:spTgt>
                                        </p:tgtEl>
                                        <p:attrNameLst>
                                          <p:attrName>ppt_y</p:attrName>
                                        </p:attrNameLst>
                                      </p:cBhvr>
                                      <p:tavLst>
                                        <p:tav tm="0" fmla="#ppt_y-sin(pi*$)/81">
                                          <p:val>
                                            <p:fltVal val="0"/>
                                          </p:val>
                                        </p:tav>
                                        <p:tav tm="100000">
                                          <p:val>
                                            <p:fltVal val="1"/>
                                          </p:val>
                                        </p:tav>
                                      </p:tavLst>
                                    </p:anim>
                                    <p:animScale>
                                      <p:cBhvr>
                                        <p:cTn id="95" dur="26">
                                          <p:stCondLst>
                                            <p:cond delay="650"/>
                                          </p:stCondLst>
                                        </p:cTn>
                                        <p:tgtEl>
                                          <p:spTgt spid="4">
                                            <p:txEl>
                                              <p:pRg st="2" end="2"/>
                                            </p:txEl>
                                          </p:spTgt>
                                        </p:tgtEl>
                                      </p:cBhvr>
                                      <p:to x="100000" y="60000"/>
                                    </p:animScale>
                                    <p:animScale>
                                      <p:cBhvr>
                                        <p:cTn id="96" dur="166" decel="50000">
                                          <p:stCondLst>
                                            <p:cond delay="676"/>
                                          </p:stCondLst>
                                        </p:cTn>
                                        <p:tgtEl>
                                          <p:spTgt spid="4">
                                            <p:txEl>
                                              <p:pRg st="2" end="2"/>
                                            </p:txEl>
                                          </p:spTgt>
                                        </p:tgtEl>
                                      </p:cBhvr>
                                      <p:to x="100000" y="100000"/>
                                    </p:animScale>
                                    <p:animScale>
                                      <p:cBhvr>
                                        <p:cTn id="97" dur="26">
                                          <p:stCondLst>
                                            <p:cond delay="1312"/>
                                          </p:stCondLst>
                                        </p:cTn>
                                        <p:tgtEl>
                                          <p:spTgt spid="4">
                                            <p:txEl>
                                              <p:pRg st="2" end="2"/>
                                            </p:txEl>
                                          </p:spTgt>
                                        </p:tgtEl>
                                      </p:cBhvr>
                                      <p:to x="100000" y="80000"/>
                                    </p:animScale>
                                    <p:animScale>
                                      <p:cBhvr>
                                        <p:cTn id="98" dur="166" decel="50000">
                                          <p:stCondLst>
                                            <p:cond delay="1338"/>
                                          </p:stCondLst>
                                        </p:cTn>
                                        <p:tgtEl>
                                          <p:spTgt spid="4">
                                            <p:txEl>
                                              <p:pRg st="2" end="2"/>
                                            </p:txEl>
                                          </p:spTgt>
                                        </p:tgtEl>
                                      </p:cBhvr>
                                      <p:to x="100000" y="100000"/>
                                    </p:animScale>
                                    <p:animScale>
                                      <p:cBhvr>
                                        <p:cTn id="99" dur="26">
                                          <p:stCondLst>
                                            <p:cond delay="1642"/>
                                          </p:stCondLst>
                                        </p:cTn>
                                        <p:tgtEl>
                                          <p:spTgt spid="4">
                                            <p:txEl>
                                              <p:pRg st="2" end="2"/>
                                            </p:txEl>
                                          </p:spTgt>
                                        </p:tgtEl>
                                      </p:cBhvr>
                                      <p:to x="100000" y="90000"/>
                                    </p:animScale>
                                    <p:animScale>
                                      <p:cBhvr>
                                        <p:cTn id="100" dur="166" decel="50000">
                                          <p:stCondLst>
                                            <p:cond delay="1668"/>
                                          </p:stCondLst>
                                        </p:cTn>
                                        <p:tgtEl>
                                          <p:spTgt spid="4">
                                            <p:txEl>
                                              <p:pRg st="2" end="2"/>
                                            </p:txEl>
                                          </p:spTgt>
                                        </p:tgtEl>
                                      </p:cBhvr>
                                      <p:to x="100000" y="100000"/>
                                    </p:animScale>
                                    <p:animScale>
                                      <p:cBhvr>
                                        <p:cTn id="101" dur="26">
                                          <p:stCondLst>
                                            <p:cond delay="1808"/>
                                          </p:stCondLst>
                                        </p:cTn>
                                        <p:tgtEl>
                                          <p:spTgt spid="4">
                                            <p:txEl>
                                              <p:pRg st="2" end="2"/>
                                            </p:txEl>
                                          </p:spTgt>
                                        </p:tgtEl>
                                      </p:cBhvr>
                                      <p:to x="100000" y="95000"/>
                                    </p:animScale>
                                    <p:animScale>
                                      <p:cBhvr>
                                        <p:cTn id="102" dur="166" decel="50000">
                                          <p:stCondLst>
                                            <p:cond delay="1834"/>
                                          </p:stCondLst>
                                        </p:cTn>
                                        <p:tgtEl>
                                          <p:spTgt spid="4">
                                            <p:txEl>
                                              <p:pRg st="2" end="2"/>
                                            </p:txEl>
                                          </p:spTgt>
                                        </p:tgtEl>
                                      </p:cBhvr>
                                      <p:to x="100000" y="100000"/>
                                    </p:animScale>
                                  </p:childTnLst>
                                </p:cTn>
                              </p:par>
                            </p:childTnLst>
                          </p:cTn>
                        </p:par>
                      </p:childTnLst>
                    </p:cTn>
                  </p:par>
                  <p:par>
                    <p:cTn id="103" fill="hold">
                      <p:stCondLst>
                        <p:cond delay="indefinite"/>
                      </p:stCondLst>
                      <p:childTnLst>
                        <p:par>
                          <p:cTn id="104" fill="hold">
                            <p:stCondLst>
                              <p:cond delay="0"/>
                            </p:stCondLst>
                            <p:childTnLst>
                              <p:par>
                                <p:cTn id="105" presetID="45" presetClass="entr" presetSubtype="0" fill="hold" nodeType="clickEffect">
                                  <p:stCondLst>
                                    <p:cond delay="0"/>
                                  </p:stCondLst>
                                  <p:childTnLst>
                                    <p:set>
                                      <p:cBhvr>
                                        <p:cTn id="106" dur="1" fill="hold">
                                          <p:stCondLst>
                                            <p:cond delay="0"/>
                                          </p:stCondLst>
                                        </p:cTn>
                                        <p:tgtEl>
                                          <p:spTgt spid="4">
                                            <p:txEl>
                                              <p:pRg st="3" end="3"/>
                                            </p:txEl>
                                          </p:spTgt>
                                        </p:tgtEl>
                                        <p:attrNameLst>
                                          <p:attrName>style.visibility</p:attrName>
                                        </p:attrNameLst>
                                      </p:cBhvr>
                                      <p:to>
                                        <p:strVal val="visible"/>
                                      </p:to>
                                    </p:set>
                                    <p:animEffect transition="in" filter="fade">
                                      <p:cBhvr>
                                        <p:cTn id="107" dur="2000"/>
                                        <p:tgtEl>
                                          <p:spTgt spid="4">
                                            <p:txEl>
                                              <p:pRg st="3" end="3"/>
                                            </p:txEl>
                                          </p:spTgt>
                                        </p:tgtEl>
                                      </p:cBhvr>
                                    </p:animEffect>
                                    <p:anim calcmode="lin" valueType="num">
                                      <p:cBhvr>
                                        <p:cTn id="108" dur="2000" fill="hold"/>
                                        <p:tgtEl>
                                          <p:spTgt spid="4">
                                            <p:txEl>
                                              <p:pRg st="3" end="3"/>
                                            </p:txEl>
                                          </p:spTgt>
                                        </p:tgtEl>
                                        <p:attrNameLst>
                                          <p:attrName>ppt_w</p:attrName>
                                        </p:attrNameLst>
                                      </p:cBhvr>
                                      <p:tavLst>
                                        <p:tav tm="0" fmla="#ppt_w*sin(2.5*pi*$)">
                                          <p:val>
                                            <p:fltVal val="0"/>
                                          </p:val>
                                        </p:tav>
                                        <p:tav tm="100000">
                                          <p:val>
                                            <p:fltVal val="1"/>
                                          </p:val>
                                        </p:tav>
                                      </p:tavLst>
                                    </p:anim>
                                    <p:anim calcmode="lin" valueType="num">
                                      <p:cBhvr>
                                        <p:cTn id="109" dur="2000" fill="hold"/>
                                        <p:tgtEl>
                                          <p:spTgt spid="4">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110" fill="hold">
                      <p:stCondLst>
                        <p:cond delay="indefinite"/>
                      </p:stCondLst>
                      <p:childTnLst>
                        <p:par>
                          <p:cTn id="111" fill="hold">
                            <p:stCondLst>
                              <p:cond delay="0"/>
                            </p:stCondLst>
                            <p:childTnLst>
                              <p:par>
                                <p:cTn id="112" presetID="16" presetClass="entr" presetSubtype="21" fill="hold" nodeType="clickEffect">
                                  <p:stCondLst>
                                    <p:cond delay="0"/>
                                  </p:stCondLst>
                                  <p:childTnLst>
                                    <p:set>
                                      <p:cBhvr>
                                        <p:cTn id="113" dur="1" fill="hold">
                                          <p:stCondLst>
                                            <p:cond delay="0"/>
                                          </p:stCondLst>
                                        </p:cTn>
                                        <p:tgtEl>
                                          <p:spTgt spid="4">
                                            <p:txEl>
                                              <p:pRg st="4" end="4"/>
                                            </p:txEl>
                                          </p:spTgt>
                                        </p:tgtEl>
                                        <p:attrNameLst>
                                          <p:attrName>style.visibility</p:attrName>
                                        </p:attrNameLst>
                                      </p:cBhvr>
                                      <p:to>
                                        <p:strVal val="visible"/>
                                      </p:to>
                                    </p:set>
                                    <p:animEffect transition="in" filter="barn(inVertical)">
                                      <p:cBhvr>
                                        <p:cTn id="114" dur="500"/>
                                        <p:tgtEl>
                                          <p:spTgt spid="4">
                                            <p:txEl>
                                              <p:pRg st="4" end="4"/>
                                            </p:txEl>
                                          </p:spTgt>
                                        </p:tgtEl>
                                      </p:cBhvr>
                                    </p:animEffect>
                                  </p:childTnLst>
                                </p:cTn>
                              </p:par>
                            </p:childTnLst>
                          </p:cTn>
                        </p:par>
                      </p:childTnLst>
                    </p:cTn>
                  </p:par>
                  <p:par>
                    <p:cTn id="115" fill="hold">
                      <p:stCondLst>
                        <p:cond delay="indefinite"/>
                      </p:stCondLst>
                      <p:childTnLst>
                        <p:par>
                          <p:cTn id="116" fill="hold">
                            <p:stCondLst>
                              <p:cond delay="0"/>
                            </p:stCondLst>
                            <p:childTnLst>
                              <p:par>
                                <p:cTn id="117" presetID="21" presetClass="entr" presetSubtype="1" fill="hold" nodeType="clickEffect">
                                  <p:stCondLst>
                                    <p:cond delay="0"/>
                                  </p:stCondLst>
                                  <p:childTnLst>
                                    <p:set>
                                      <p:cBhvr>
                                        <p:cTn id="118" dur="1" fill="hold">
                                          <p:stCondLst>
                                            <p:cond delay="0"/>
                                          </p:stCondLst>
                                        </p:cTn>
                                        <p:tgtEl>
                                          <p:spTgt spid="4">
                                            <p:txEl>
                                              <p:pRg st="5" end="5"/>
                                            </p:txEl>
                                          </p:spTgt>
                                        </p:tgtEl>
                                        <p:attrNameLst>
                                          <p:attrName>style.visibility</p:attrName>
                                        </p:attrNameLst>
                                      </p:cBhvr>
                                      <p:to>
                                        <p:strVal val="visible"/>
                                      </p:to>
                                    </p:set>
                                    <p:animEffect transition="in" filter="wheel(1)">
                                      <p:cBhvr>
                                        <p:cTn id="119" dur="2000"/>
                                        <p:tgtEl>
                                          <p:spTgt spid="4">
                                            <p:txEl>
                                              <p:pRg st="5" end="5"/>
                                            </p:txEl>
                                          </p:spTgt>
                                        </p:tgtEl>
                                      </p:cBhvr>
                                    </p:animEffect>
                                  </p:childTnLst>
                                </p:cTn>
                              </p:par>
                            </p:childTnLst>
                          </p:cTn>
                        </p:par>
                      </p:childTnLst>
                    </p:cTn>
                  </p:par>
                  <p:par>
                    <p:cTn id="120" fill="hold">
                      <p:stCondLst>
                        <p:cond delay="indefinite"/>
                      </p:stCondLst>
                      <p:childTnLst>
                        <p:par>
                          <p:cTn id="121" fill="hold">
                            <p:stCondLst>
                              <p:cond delay="0"/>
                            </p:stCondLst>
                            <p:childTnLst>
                              <p:par>
                                <p:cTn id="122" presetID="31" presetClass="entr" presetSubtype="0" fill="hold" nodeType="clickEffect">
                                  <p:stCondLst>
                                    <p:cond delay="0"/>
                                  </p:stCondLst>
                                  <p:childTnLst>
                                    <p:set>
                                      <p:cBhvr>
                                        <p:cTn id="123" dur="1" fill="hold">
                                          <p:stCondLst>
                                            <p:cond delay="0"/>
                                          </p:stCondLst>
                                        </p:cTn>
                                        <p:tgtEl>
                                          <p:spTgt spid="4">
                                            <p:txEl>
                                              <p:pRg st="6" end="6"/>
                                            </p:txEl>
                                          </p:spTgt>
                                        </p:tgtEl>
                                        <p:attrNameLst>
                                          <p:attrName>style.visibility</p:attrName>
                                        </p:attrNameLst>
                                      </p:cBhvr>
                                      <p:to>
                                        <p:strVal val="visible"/>
                                      </p:to>
                                    </p:set>
                                    <p:anim calcmode="lin" valueType="num">
                                      <p:cBhvr>
                                        <p:cTn id="124" dur="1000" fill="hold"/>
                                        <p:tgtEl>
                                          <p:spTgt spid="4">
                                            <p:txEl>
                                              <p:pRg st="6" end="6"/>
                                            </p:txEl>
                                          </p:spTgt>
                                        </p:tgtEl>
                                        <p:attrNameLst>
                                          <p:attrName>ppt_w</p:attrName>
                                        </p:attrNameLst>
                                      </p:cBhvr>
                                      <p:tavLst>
                                        <p:tav tm="0">
                                          <p:val>
                                            <p:fltVal val="0"/>
                                          </p:val>
                                        </p:tav>
                                        <p:tav tm="100000">
                                          <p:val>
                                            <p:strVal val="#ppt_w"/>
                                          </p:val>
                                        </p:tav>
                                      </p:tavLst>
                                    </p:anim>
                                    <p:anim calcmode="lin" valueType="num">
                                      <p:cBhvr>
                                        <p:cTn id="125" dur="1000" fill="hold"/>
                                        <p:tgtEl>
                                          <p:spTgt spid="4">
                                            <p:txEl>
                                              <p:pRg st="6" end="6"/>
                                            </p:txEl>
                                          </p:spTgt>
                                        </p:tgtEl>
                                        <p:attrNameLst>
                                          <p:attrName>ppt_h</p:attrName>
                                        </p:attrNameLst>
                                      </p:cBhvr>
                                      <p:tavLst>
                                        <p:tav tm="0">
                                          <p:val>
                                            <p:fltVal val="0"/>
                                          </p:val>
                                        </p:tav>
                                        <p:tav tm="100000">
                                          <p:val>
                                            <p:strVal val="#ppt_h"/>
                                          </p:val>
                                        </p:tav>
                                      </p:tavLst>
                                    </p:anim>
                                    <p:anim calcmode="lin" valueType="num">
                                      <p:cBhvr>
                                        <p:cTn id="126" dur="1000" fill="hold"/>
                                        <p:tgtEl>
                                          <p:spTgt spid="4">
                                            <p:txEl>
                                              <p:pRg st="6" end="6"/>
                                            </p:txEl>
                                          </p:spTgt>
                                        </p:tgtEl>
                                        <p:attrNameLst>
                                          <p:attrName>style.rotation</p:attrName>
                                        </p:attrNameLst>
                                      </p:cBhvr>
                                      <p:tavLst>
                                        <p:tav tm="0">
                                          <p:val>
                                            <p:fltVal val="90"/>
                                          </p:val>
                                        </p:tav>
                                        <p:tav tm="100000">
                                          <p:val>
                                            <p:fltVal val="0"/>
                                          </p:val>
                                        </p:tav>
                                      </p:tavLst>
                                    </p:anim>
                                    <p:animEffect transition="in" filter="fade">
                                      <p:cBhvr>
                                        <p:cTn id="127" dur="10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447232" y="0"/>
            <a:ext cx="8911687" cy="1093304"/>
          </a:xfrm>
        </p:spPr>
        <p:txBody>
          <a:bodyPr>
            <a:normAutofit fontScale="90000"/>
          </a:bodyPr>
          <a:lstStyle/>
          <a:p>
            <a:pPr algn="ctr"/>
            <a:r>
              <a:rPr lang="ar-DZ" b="1" dirty="0" smtClean="0"/>
              <a:t>تطور المعدل الخام للمواليد والمعدل الخام للوفيات بالجزائر</a:t>
            </a:r>
            <a:endParaRPr lang="fr-FR" b="1" dirty="0"/>
          </a:p>
        </p:txBody>
      </p:sp>
      <p:sp>
        <p:nvSpPr>
          <p:cNvPr id="3" name="Espace réservé du contenu 2"/>
          <p:cNvSpPr>
            <a:spLocks noGrp="1"/>
          </p:cNvSpPr>
          <p:nvPr>
            <p:ph sz="half" idx="1"/>
          </p:nvPr>
        </p:nvSpPr>
        <p:spPr>
          <a:xfrm>
            <a:off x="1431235" y="1093304"/>
            <a:ext cx="5471841" cy="5764696"/>
          </a:xfrm>
        </p:spPr>
        <p:txBody>
          <a:bodyPr>
            <a:noAutofit/>
          </a:bodyPr>
          <a:lstStyle/>
          <a:p>
            <a:pPr algn="r" rtl="1"/>
            <a:r>
              <a:rPr lang="ar-DZ" sz="2100" dirty="0" smtClean="0"/>
              <a:t>التعليق:</a:t>
            </a:r>
          </a:p>
          <a:p>
            <a:pPr algn="r" rtl="1"/>
            <a:r>
              <a:rPr lang="ar-DZ" sz="2100" dirty="0"/>
              <a:t> </a:t>
            </a:r>
            <a:r>
              <a:rPr lang="ar-DZ" sz="2100" dirty="0" smtClean="0"/>
              <a:t>من خلال الشكل نلاحظ أنه ولغاية سنة 1945 كانت وفيات مرتفعة مواليد مرتفعة، حيث كان ذلك يشبه المرحلة البدائية من التحول الديموغرافي. </a:t>
            </a:r>
          </a:p>
          <a:p>
            <a:pPr algn="r" rtl="1"/>
            <a:r>
              <a:rPr lang="ar-DZ" sz="2100" dirty="0" smtClean="0"/>
              <a:t>بعد ذلك بدأت الوفيات في الانخفاض؛ معلنة بذلك بداية التحول الديموغرافي بالجزائر، مع بقاء المواليد مرتفعة لغاية سنة 1997. </a:t>
            </a:r>
          </a:p>
          <a:p>
            <a:pPr algn="r" rtl="1"/>
            <a:r>
              <a:rPr lang="ar-DZ" sz="2100" dirty="0" smtClean="0"/>
              <a:t>في المرحلة الموالية بدأت المواليد في الانخفاض مع استمرار الوفيات في الانخفاض لكن بوتيرة أقل، وهي المرحلة التي يكون فيها مواجهة الزيادة السكانية السريعة.</a:t>
            </a:r>
          </a:p>
          <a:p>
            <a:pPr algn="r" rtl="1"/>
            <a:r>
              <a:rPr lang="ar-DZ" sz="2100" dirty="0" smtClean="0"/>
              <a:t>لغاية سنة 2000 لوحظ عودة ارتفاع المواليد مع استقرار في معدل الوفيات في مستويات متخفضة.</a:t>
            </a:r>
            <a:endParaRPr lang="fr-FR" sz="2100" dirty="0"/>
          </a:p>
        </p:txBody>
      </p:sp>
      <p:pic>
        <p:nvPicPr>
          <p:cNvPr id="1026" name="Picture 2" descr="ﻓﻲ ﺍﻟﺠﺯﺍﺌﺭ ﻭﺘﺤﻭﻻﺘﻪ ﺍﻟﺩﻴﻤﻭﻏﺭﺍﻓﻲ ﺍﻟﻨﻤﻭ ﺘﻤﻬﻴﺩ ﻴﻌﺩ"/>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763928" y="1093304"/>
            <a:ext cx="5213423" cy="50490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5051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circle(in)">
                                      <p:cBhvr>
                                        <p:cTn id="12" dur="20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down)">
                                      <p:cBhvr>
                                        <p:cTn id="17" dur="580">
                                          <p:stCondLst>
                                            <p:cond delay="0"/>
                                          </p:stCondLst>
                                        </p:cTn>
                                        <p:tgtEl>
                                          <p:spTgt spid="3">
                                            <p:txEl>
                                              <p:pRg st="0" end="0"/>
                                            </p:txEl>
                                          </p:spTgt>
                                        </p:tgtEl>
                                      </p:cBhvr>
                                    </p:animEffect>
                                    <p:anim calcmode="lin" valueType="num">
                                      <p:cBhvr>
                                        <p:cTn id="1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3" dur="26">
                                          <p:stCondLst>
                                            <p:cond delay="650"/>
                                          </p:stCondLst>
                                        </p:cTn>
                                        <p:tgtEl>
                                          <p:spTgt spid="3">
                                            <p:txEl>
                                              <p:pRg st="0" end="0"/>
                                            </p:txEl>
                                          </p:spTgt>
                                        </p:tgtEl>
                                      </p:cBhvr>
                                      <p:to x="100000" y="60000"/>
                                    </p:animScale>
                                    <p:animScale>
                                      <p:cBhvr>
                                        <p:cTn id="24" dur="166" decel="50000">
                                          <p:stCondLst>
                                            <p:cond delay="676"/>
                                          </p:stCondLst>
                                        </p:cTn>
                                        <p:tgtEl>
                                          <p:spTgt spid="3">
                                            <p:txEl>
                                              <p:pRg st="0" end="0"/>
                                            </p:txEl>
                                          </p:spTgt>
                                        </p:tgtEl>
                                      </p:cBhvr>
                                      <p:to x="100000" y="100000"/>
                                    </p:animScale>
                                    <p:animScale>
                                      <p:cBhvr>
                                        <p:cTn id="25" dur="26">
                                          <p:stCondLst>
                                            <p:cond delay="1312"/>
                                          </p:stCondLst>
                                        </p:cTn>
                                        <p:tgtEl>
                                          <p:spTgt spid="3">
                                            <p:txEl>
                                              <p:pRg st="0" end="0"/>
                                            </p:txEl>
                                          </p:spTgt>
                                        </p:tgtEl>
                                      </p:cBhvr>
                                      <p:to x="100000" y="80000"/>
                                    </p:animScale>
                                    <p:animScale>
                                      <p:cBhvr>
                                        <p:cTn id="26" dur="166" decel="50000">
                                          <p:stCondLst>
                                            <p:cond delay="1338"/>
                                          </p:stCondLst>
                                        </p:cTn>
                                        <p:tgtEl>
                                          <p:spTgt spid="3">
                                            <p:txEl>
                                              <p:pRg st="0" end="0"/>
                                            </p:txEl>
                                          </p:spTgt>
                                        </p:tgtEl>
                                      </p:cBhvr>
                                      <p:to x="100000" y="100000"/>
                                    </p:animScale>
                                    <p:animScale>
                                      <p:cBhvr>
                                        <p:cTn id="27" dur="26">
                                          <p:stCondLst>
                                            <p:cond delay="1642"/>
                                          </p:stCondLst>
                                        </p:cTn>
                                        <p:tgtEl>
                                          <p:spTgt spid="3">
                                            <p:txEl>
                                              <p:pRg st="0" end="0"/>
                                            </p:txEl>
                                          </p:spTgt>
                                        </p:tgtEl>
                                      </p:cBhvr>
                                      <p:to x="100000" y="90000"/>
                                    </p:animScale>
                                    <p:animScale>
                                      <p:cBhvr>
                                        <p:cTn id="28" dur="166" decel="50000">
                                          <p:stCondLst>
                                            <p:cond delay="1668"/>
                                          </p:stCondLst>
                                        </p:cTn>
                                        <p:tgtEl>
                                          <p:spTgt spid="3">
                                            <p:txEl>
                                              <p:pRg st="0" end="0"/>
                                            </p:txEl>
                                          </p:spTgt>
                                        </p:tgtEl>
                                      </p:cBhvr>
                                      <p:to x="100000" y="100000"/>
                                    </p:animScale>
                                    <p:animScale>
                                      <p:cBhvr>
                                        <p:cTn id="29" dur="26">
                                          <p:stCondLst>
                                            <p:cond delay="1808"/>
                                          </p:stCondLst>
                                        </p:cTn>
                                        <p:tgtEl>
                                          <p:spTgt spid="3">
                                            <p:txEl>
                                              <p:pRg st="0" end="0"/>
                                            </p:txEl>
                                          </p:spTgt>
                                        </p:tgtEl>
                                      </p:cBhvr>
                                      <p:to x="100000" y="95000"/>
                                    </p:animScale>
                                    <p:animScale>
                                      <p:cBhvr>
                                        <p:cTn id="30" dur="166" decel="50000">
                                          <p:stCondLst>
                                            <p:cond delay="1834"/>
                                          </p:stCondLst>
                                        </p:cTn>
                                        <p:tgtEl>
                                          <p:spTgt spid="3">
                                            <p:txEl>
                                              <p:pRg st="0" end="0"/>
                                            </p:txEl>
                                          </p:spTgt>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3">
                                            <p:txEl>
                                              <p:pRg st="1" end="1"/>
                                            </p:txEl>
                                          </p:spTgt>
                                        </p:tgtEl>
                                        <p:attrNameLst>
                                          <p:attrName>style.visibility</p:attrName>
                                        </p:attrNameLst>
                                      </p:cBhvr>
                                      <p:to>
                                        <p:strVal val="visible"/>
                                      </p:to>
                                    </p:set>
                                    <p:animEffect transition="in" filter="circle(in)">
                                      <p:cBhvr>
                                        <p:cTn id="35" dur="2000"/>
                                        <p:tgtEl>
                                          <p:spTgt spid="3">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1" presetClass="entr" presetSubtype="1" fill="hold" nodeType="clickEffect">
                                  <p:stCondLst>
                                    <p:cond delay="0"/>
                                  </p:stCondLst>
                                  <p:childTnLst>
                                    <p:set>
                                      <p:cBhvr>
                                        <p:cTn id="39" dur="1" fill="hold">
                                          <p:stCondLst>
                                            <p:cond delay="0"/>
                                          </p:stCondLst>
                                        </p:cTn>
                                        <p:tgtEl>
                                          <p:spTgt spid="3">
                                            <p:txEl>
                                              <p:pRg st="2" end="2"/>
                                            </p:txEl>
                                          </p:spTgt>
                                        </p:tgtEl>
                                        <p:attrNameLst>
                                          <p:attrName>style.visibility</p:attrName>
                                        </p:attrNameLst>
                                      </p:cBhvr>
                                      <p:to>
                                        <p:strVal val="visible"/>
                                      </p:to>
                                    </p:set>
                                    <p:animEffect transition="in" filter="wheel(1)">
                                      <p:cBhvr>
                                        <p:cTn id="40" dur="2000"/>
                                        <p:tgtEl>
                                          <p:spTgt spid="3">
                                            <p:txEl>
                                              <p:pRg st="2" end="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nodeType="clickEffect">
                                  <p:stCondLst>
                                    <p:cond delay="0"/>
                                  </p:stCondLst>
                                  <p:childTnLst>
                                    <p:set>
                                      <p:cBhvr>
                                        <p:cTn id="44" dur="1" fill="hold">
                                          <p:stCondLst>
                                            <p:cond delay="0"/>
                                          </p:stCondLst>
                                        </p:cTn>
                                        <p:tgtEl>
                                          <p:spTgt spid="3">
                                            <p:txEl>
                                              <p:pRg st="3" end="3"/>
                                            </p:txEl>
                                          </p:spTgt>
                                        </p:tgtEl>
                                        <p:attrNameLst>
                                          <p:attrName>style.visibility</p:attrName>
                                        </p:attrNameLst>
                                      </p:cBhvr>
                                      <p:to>
                                        <p:strVal val="visible"/>
                                      </p:to>
                                    </p:set>
                                    <p:animEffect transition="in" filter="circle(in)">
                                      <p:cBhvr>
                                        <p:cTn id="45" dur="2000"/>
                                        <p:tgtEl>
                                          <p:spTgt spid="3">
                                            <p:txEl>
                                              <p:pRg st="3" end="3"/>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1" presetClass="entr" presetSubtype="1" fill="hold" nodeType="clickEffect">
                                  <p:stCondLst>
                                    <p:cond delay="0"/>
                                  </p:stCondLst>
                                  <p:childTnLst>
                                    <p:set>
                                      <p:cBhvr>
                                        <p:cTn id="49" dur="1" fill="hold">
                                          <p:stCondLst>
                                            <p:cond delay="0"/>
                                          </p:stCondLst>
                                        </p:cTn>
                                        <p:tgtEl>
                                          <p:spTgt spid="3">
                                            <p:txEl>
                                              <p:pRg st="4" end="4"/>
                                            </p:txEl>
                                          </p:spTgt>
                                        </p:tgtEl>
                                        <p:attrNameLst>
                                          <p:attrName>style.visibility</p:attrName>
                                        </p:attrNameLst>
                                      </p:cBhvr>
                                      <p:to>
                                        <p:strVal val="visible"/>
                                      </p:to>
                                    </p:set>
                                    <p:animEffect transition="in" filter="wheel(1)">
                                      <p:cBhvr>
                                        <p:cTn id="50"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92925" y="624110"/>
            <a:ext cx="8911687" cy="953678"/>
          </a:xfrm>
        </p:spPr>
        <p:txBody>
          <a:bodyPr/>
          <a:lstStyle/>
          <a:p>
            <a:pPr algn="r" rtl="1"/>
            <a:r>
              <a:rPr lang="ar-DZ" b="1" dirty="0">
                <a:solidFill>
                  <a:srgbClr val="1F497D"/>
                </a:solidFill>
                <a:latin typeface="Arial,Bold"/>
              </a:rPr>
              <a:t>مؤشرات أخرى للوفيات</a:t>
            </a:r>
            <a:endParaRPr lang="fr-FR" dirty="0"/>
          </a:p>
        </p:txBody>
      </p:sp>
      <p:sp>
        <p:nvSpPr>
          <p:cNvPr id="3" name="Espace réservé du contenu 2"/>
          <p:cNvSpPr>
            <a:spLocks noGrp="1"/>
          </p:cNvSpPr>
          <p:nvPr>
            <p:ph idx="1"/>
          </p:nvPr>
        </p:nvSpPr>
        <p:spPr/>
        <p:txBody>
          <a:bodyPr>
            <a:normAutofit/>
          </a:bodyPr>
          <a:lstStyle/>
          <a:p>
            <a:pPr algn="r" rtl="1"/>
            <a:r>
              <a:rPr lang="ar-DZ" sz="2800" dirty="0"/>
              <a:t>الوفاة حسب الأعمار.</a:t>
            </a:r>
          </a:p>
          <a:p>
            <a:pPr algn="r" rtl="1"/>
            <a:r>
              <a:rPr lang="ar-DZ" sz="2800" dirty="0" smtClean="0"/>
              <a:t>الوفاة </a:t>
            </a:r>
            <a:r>
              <a:rPr lang="ar-DZ" sz="2800" dirty="0"/>
              <a:t>حسب السبب.</a:t>
            </a:r>
          </a:p>
          <a:p>
            <a:pPr algn="r" rtl="1"/>
            <a:r>
              <a:rPr lang="ar-DZ" sz="2800" dirty="0" smtClean="0"/>
              <a:t> </a:t>
            </a:r>
            <a:r>
              <a:rPr lang="ar-DZ" sz="2800" dirty="0"/>
              <a:t>أمل الحياة عند الولادة.</a:t>
            </a:r>
          </a:p>
          <a:p>
            <a:pPr algn="r" rtl="1"/>
            <a:r>
              <a:rPr lang="ar-DZ" sz="2800" dirty="0" smtClean="0"/>
              <a:t>وفيات </a:t>
            </a:r>
            <a:r>
              <a:rPr lang="ar-DZ" sz="2800" dirty="0"/>
              <a:t>الرضع والأطفال</a:t>
            </a:r>
          </a:p>
          <a:p>
            <a:pPr algn="r" rtl="1"/>
            <a:r>
              <a:rPr lang="ar-DZ" sz="2800" dirty="0" smtClean="0"/>
              <a:t>وفيات </a:t>
            </a:r>
            <a:r>
              <a:rPr lang="ar-DZ" sz="2800" dirty="0"/>
              <a:t>الأمهات</a:t>
            </a:r>
            <a:endParaRPr lang="fr-FR" sz="2800" dirty="0"/>
          </a:p>
        </p:txBody>
      </p:sp>
    </p:spTree>
    <p:extLst>
      <p:ext uri="{BB962C8B-B14F-4D97-AF65-F5344CB8AC3E}">
        <p14:creationId xmlns:p14="http://schemas.microsoft.com/office/powerpoint/2010/main" val="135218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sndAc>
          <p:stSnd>
            <p:snd r:embed="rId2" name="bomb.wav"/>
          </p:stSnd>
        </p:sndAc>
      </p:transition>
    </mc:Choice>
    <mc:Fallback xmlns="">
      <p:transition spd="slow">
        <p:fade/>
        <p:sndAc>
          <p:stSnd>
            <p:snd r:embed="rId3" name="bomb.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heel(1)">
                                      <p:cBhvr>
                                        <p:cTn id="15" dur="20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wheel(1)">
                                      <p:cBhvr>
                                        <p:cTn id="20" dur="20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wheel(1)">
                                      <p:cBhvr>
                                        <p:cTn id="25" dur="20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wheel(1)">
                                      <p:cBhvr>
                                        <p:cTn id="30" dur="20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wheel(1)">
                                      <p:cBhvr>
                                        <p:cTn id="35"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67435" y="157946"/>
            <a:ext cx="10148045" cy="684736"/>
          </a:xfrm>
        </p:spPr>
        <p:txBody>
          <a:bodyPr>
            <a:normAutofit/>
          </a:bodyPr>
          <a:lstStyle/>
          <a:p>
            <a:pPr algn="ctr" rtl="1"/>
            <a:r>
              <a:rPr lang="ar-DZ" sz="3200" b="1" dirty="0">
                <a:solidFill>
                  <a:schemeClr val="tx1"/>
                </a:solidFill>
                <a:latin typeface="Arial,Bold"/>
              </a:rPr>
              <a:t>معدل الوفاة حسب العمر</a:t>
            </a:r>
            <a:endParaRPr lang="fr-FR" sz="3200" dirty="0">
              <a:solidFill>
                <a:schemeClr val="tx1"/>
              </a:solidFill>
            </a:endParaRPr>
          </a:p>
        </p:txBody>
      </p:sp>
      <mc:AlternateContent xmlns:mc="http://schemas.openxmlformats.org/markup-compatibility/2006" xmlns:a14="http://schemas.microsoft.com/office/drawing/2010/main">
        <mc:Choice Requires="a14">
          <p:sp>
            <p:nvSpPr>
              <p:cNvPr id="3" name="Espace réservé du contenu 2"/>
              <p:cNvSpPr>
                <a:spLocks noGrp="1"/>
              </p:cNvSpPr>
              <p:nvPr>
                <p:ph sz="half" idx="1"/>
              </p:nvPr>
            </p:nvSpPr>
            <p:spPr>
              <a:xfrm>
                <a:off x="1667435" y="968188"/>
                <a:ext cx="5235641" cy="4943034"/>
              </a:xfrm>
            </p:spPr>
            <p:txBody>
              <a:bodyPr>
                <a:normAutofit/>
              </a:bodyPr>
              <a:lstStyle/>
              <a:p>
                <a:pPr algn="just" rtl="1"/>
                <a:r>
                  <a:rPr lang="ar-DZ" sz="2400" b="1" dirty="0" smtClean="0">
                    <a:latin typeface="Arial" panose="020B0604020202020204" pitchFamily="34" charset="0"/>
                    <a:cs typeface="Arial" panose="020B0604020202020204" pitchFamily="34" charset="0"/>
                  </a:rPr>
                  <a:t>مثال: </a:t>
                </a:r>
                <a:r>
                  <a:rPr lang="ar-DZ" sz="2400" dirty="0" smtClean="0">
                    <a:latin typeface="Arial" panose="020B0604020202020204" pitchFamily="34" charset="0"/>
                    <a:cs typeface="Arial" panose="020B0604020202020204" pitchFamily="34" charset="0"/>
                  </a:rPr>
                  <a:t>سجلت إحدى الولايات </a:t>
                </a:r>
                <a:r>
                  <a:rPr lang="ar-DZ" sz="2400" dirty="0" smtClean="0">
                    <a:latin typeface="Times New Roman" panose="02020603050405020304" pitchFamily="18" charset="0"/>
                    <a:cs typeface="Times New Roman" panose="02020603050405020304" pitchFamily="18" charset="0"/>
                  </a:rPr>
                  <a:t>4250 </a:t>
                </a:r>
                <a:r>
                  <a:rPr lang="ar-DZ" sz="2400" dirty="0" smtClean="0">
                    <a:latin typeface="Arial" panose="020B0604020202020204" pitchFamily="34" charset="0"/>
                    <a:cs typeface="Arial" panose="020B0604020202020204" pitchFamily="34" charset="0"/>
                  </a:rPr>
                  <a:t>وفاة للسكان الذين تتراوح أعمارهم بين 65-70 سنة، </a:t>
                </a:r>
                <a:r>
                  <a:rPr lang="ar-DZ" sz="2400" dirty="0">
                    <a:latin typeface="Arial" panose="020B0604020202020204" pitchFamily="34" charset="0"/>
                    <a:cs typeface="Arial" panose="020B0604020202020204" pitchFamily="34" charset="0"/>
                  </a:rPr>
                  <a:t>وإذا علمت أن </a:t>
                </a:r>
                <a:r>
                  <a:rPr lang="ar-DZ" sz="2400" dirty="0" smtClean="0">
                    <a:latin typeface="Arial" panose="020B0604020202020204" pitchFamily="34" charset="0"/>
                    <a:cs typeface="Arial" panose="020B0604020202020204" pitchFamily="34" charset="0"/>
                  </a:rPr>
                  <a:t>عدد </a:t>
                </a:r>
                <a:r>
                  <a:rPr lang="ar-DZ" sz="2400" dirty="0">
                    <a:latin typeface="Arial" panose="020B0604020202020204" pitchFamily="34" charset="0"/>
                    <a:cs typeface="Arial" panose="020B0604020202020204" pitchFamily="34" charset="0"/>
                  </a:rPr>
                  <a:t>السكان هذه الفئة العمرية هو </a:t>
                </a:r>
                <a:r>
                  <a:rPr lang="ar-DZ" sz="2400" dirty="0">
                    <a:latin typeface="Times New Roman" panose="02020603050405020304" pitchFamily="18" charset="0"/>
                    <a:cs typeface="Times New Roman" panose="02020603050405020304" pitchFamily="18" charset="0"/>
                  </a:rPr>
                  <a:t>500000 </a:t>
                </a:r>
                <a:r>
                  <a:rPr lang="ar-DZ" sz="2400" dirty="0" smtClean="0">
                    <a:latin typeface="Arial" panose="020B0604020202020204" pitchFamily="34" charset="0"/>
                    <a:cs typeface="Arial" panose="020B0604020202020204" pitchFamily="34" charset="0"/>
                  </a:rPr>
                  <a:t>نسمة.</a:t>
                </a:r>
              </a:p>
              <a:p>
                <a:pPr algn="just" rtl="1"/>
                <a:r>
                  <a:rPr lang="ar-DZ" sz="2400" b="1" dirty="0" smtClean="0">
                    <a:latin typeface="Arial,Bold"/>
                  </a:rPr>
                  <a:t>المطلوب: </a:t>
                </a:r>
                <a:r>
                  <a:rPr lang="ar-DZ" sz="2400" dirty="0">
                    <a:latin typeface="Arial" panose="020B0604020202020204" pitchFamily="34" charset="0"/>
                    <a:cs typeface="Arial" panose="020B0604020202020204" pitchFamily="34" charset="0"/>
                  </a:rPr>
                  <a:t>ما هي قيمة </a:t>
                </a:r>
                <a:r>
                  <a:rPr lang="ar-DZ" sz="2400" dirty="0" smtClean="0">
                    <a:latin typeface="Arial" panose="020B0604020202020204" pitchFamily="34" charset="0"/>
                    <a:cs typeface="Arial" panose="020B0604020202020204" pitchFamily="34" charset="0"/>
                  </a:rPr>
                  <a:t>المعدل الخام للوفيات </a:t>
                </a:r>
                <a:r>
                  <a:rPr lang="ar-DZ" sz="2400" dirty="0" smtClean="0">
                    <a:latin typeface="Times New Roman" panose="02020603050405020304" pitchFamily="18" charset="0"/>
                    <a:cs typeface="Times New Roman" panose="02020603050405020304" pitchFamily="18" charset="0"/>
                  </a:rPr>
                  <a:t>لهذه الفئة؟</a:t>
                </a:r>
              </a:p>
              <a:p>
                <a:pPr algn="just" rtl="1"/>
                <a:r>
                  <a:rPr lang="ar-DZ" sz="2400" b="1" dirty="0" smtClean="0">
                    <a:latin typeface="Times New Roman" panose="02020603050405020304" pitchFamily="18" charset="0"/>
                    <a:cs typeface="Times New Roman" panose="02020603050405020304" pitchFamily="18" charset="0"/>
                  </a:rPr>
                  <a:t>الحل:</a:t>
                </a:r>
              </a:p>
              <a:p>
                <a:pPr lvl="0" algn="r" rtl="1">
                  <a:buClr>
                    <a:srgbClr val="A53010"/>
                  </a:buClr>
                </a:pPr>
                <a14:m>
                  <m:oMath xmlns:m="http://schemas.openxmlformats.org/officeDocument/2006/math">
                    <m:sSub>
                      <m:sSubPr>
                        <m:ctrlPr>
                          <a:rPr lang="fr-FR" sz="3200" i="1">
                            <a:solidFill>
                              <a:prstClr val="black">
                                <a:lumMod val="75000"/>
                                <a:lumOff val="25000"/>
                              </a:prstClr>
                            </a:solidFill>
                            <a:latin typeface="Cambria Math" panose="02040503050406030204" pitchFamily="18" charset="0"/>
                          </a:rPr>
                        </m:ctrlPr>
                      </m:sSubPr>
                      <m:e>
                        <m:r>
                          <a:rPr lang="fr-FR" sz="3200" i="1">
                            <a:solidFill>
                              <a:prstClr val="black">
                                <a:lumMod val="75000"/>
                                <a:lumOff val="25000"/>
                              </a:prstClr>
                            </a:solidFill>
                            <a:latin typeface="Cambria Math" panose="02040503050406030204" pitchFamily="18" charset="0"/>
                          </a:rPr>
                          <m:t>𝑇𝑀</m:t>
                        </m:r>
                      </m:e>
                      <m:sub>
                        <m:r>
                          <a:rPr lang="ar-DZ" sz="3200" b="0" i="1" smtClean="0">
                            <a:solidFill>
                              <a:prstClr val="black">
                                <a:lumMod val="75000"/>
                                <a:lumOff val="25000"/>
                              </a:prstClr>
                            </a:solidFill>
                            <a:latin typeface="Cambria Math" panose="02040503050406030204" pitchFamily="18" charset="0"/>
                          </a:rPr>
                          <m:t>65</m:t>
                        </m:r>
                        <m:r>
                          <a:rPr lang="ar-DZ" sz="3200" b="0" i="1" smtClean="0">
                            <a:solidFill>
                              <a:prstClr val="black">
                                <a:lumMod val="75000"/>
                                <a:lumOff val="25000"/>
                              </a:prstClr>
                            </a:solidFill>
                            <a:latin typeface="Cambria Math" panose="02040503050406030204" pitchFamily="18" charset="0"/>
                          </a:rPr>
                          <m:t>−</m:t>
                        </m:r>
                        <m:r>
                          <a:rPr lang="ar-DZ" sz="3200" b="0" i="1" smtClean="0">
                            <a:solidFill>
                              <a:prstClr val="black">
                                <a:lumMod val="75000"/>
                                <a:lumOff val="25000"/>
                              </a:prstClr>
                            </a:solidFill>
                            <a:latin typeface="Cambria Math" panose="02040503050406030204" pitchFamily="18" charset="0"/>
                          </a:rPr>
                          <m:t>70</m:t>
                        </m:r>
                      </m:sub>
                    </m:sSub>
                    <m:r>
                      <a:rPr lang="fr-FR" sz="3200" i="1">
                        <a:solidFill>
                          <a:prstClr val="black">
                            <a:lumMod val="75000"/>
                            <a:lumOff val="25000"/>
                          </a:prstClr>
                        </a:solidFill>
                        <a:latin typeface="Cambria Math" panose="02040503050406030204" pitchFamily="18" charset="0"/>
                      </a:rPr>
                      <m:t>=</m:t>
                    </m:r>
                    <m:f>
                      <m:fPr>
                        <m:ctrlPr>
                          <a:rPr lang="fr-FR" sz="3200" i="1">
                            <a:solidFill>
                              <a:prstClr val="black">
                                <a:lumMod val="75000"/>
                                <a:lumOff val="25000"/>
                              </a:prstClr>
                            </a:solidFill>
                            <a:latin typeface="Cambria Math" panose="02040503050406030204" pitchFamily="18" charset="0"/>
                          </a:rPr>
                        </m:ctrlPr>
                      </m:fPr>
                      <m:num>
                        <m:sSub>
                          <m:sSubPr>
                            <m:ctrlPr>
                              <a:rPr lang="fr-FR" sz="3200" i="1">
                                <a:solidFill>
                                  <a:prstClr val="black">
                                    <a:lumMod val="75000"/>
                                    <a:lumOff val="25000"/>
                                  </a:prstClr>
                                </a:solidFill>
                                <a:latin typeface="Cambria Math" panose="02040503050406030204" pitchFamily="18" charset="0"/>
                              </a:rPr>
                            </m:ctrlPr>
                          </m:sSubPr>
                          <m:e>
                            <m:r>
                              <a:rPr lang="fr-FR" sz="3200" i="1">
                                <a:solidFill>
                                  <a:prstClr val="black">
                                    <a:lumMod val="75000"/>
                                    <a:lumOff val="25000"/>
                                  </a:prstClr>
                                </a:solidFill>
                                <a:latin typeface="Cambria Math" panose="02040503050406030204" pitchFamily="18" charset="0"/>
                              </a:rPr>
                              <m:t>𝐷</m:t>
                            </m:r>
                          </m:e>
                          <m:sub>
                            <m:r>
                              <a:rPr lang="ar-DZ" sz="3200" b="0" i="1" smtClean="0">
                                <a:solidFill>
                                  <a:prstClr val="black">
                                    <a:lumMod val="75000"/>
                                    <a:lumOff val="25000"/>
                                  </a:prstClr>
                                </a:solidFill>
                                <a:latin typeface="Cambria Math" panose="02040503050406030204" pitchFamily="18" charset="0"/>
                              </a:rPr>
                              <m:t>65</m:t>
                            </m:r>
                            <m:r>
                              <a:rPr lang="ar-DZ" sz="3200" b="0" i="1" smtClean="0">
                                <a:solidFill>
                                  <a:prstClr val="black">
                                    <a:lumMod val="75000"/>
                                    <a:lumOff val="25000"/>
                                  </a:prstClr>
                                </a:solidFill>
                                <a:latin typeface="Cambria Math" panose="02040503050406030204" pitchFamily="18" charset="0"/>
                              </a:rPr>
                              <m:t>−</m:t>
                            </m:r>
                            <m:r>
                              <a:rPr lang="ar-DZ" sz="3200" b="0" i="1" smtClean="0">
                                <a:solidFill>
                                  <a:prstClr val="black">
                                    <a:lumMod val="75000"/>
                                    <a:lumOff val="25000"/>
                                  </a:prstClr>
                                </a:solidFill>
                                <a:latin typeface="Cambria Math" panose="02040503050406030204" pitchFamily="18" charset="0"/>
                              </a:rPr>
                              <m:t>70</m:t>
                            </m:r>
                          </m:sub>
                        </m:sSub>
                      </m:num>
                      <m:den>
                        <m:sSub>
                          <m:sSubPr>
                            <m:ctrlPr>
                              <a:rPr lang="fr-FR" sz="3200" i="1">
                                <a:solidFill>
                                  <a:prstClr val="black">
                                    <a:lumMod val="75000"/>
                                    <a:lumOff val="25000"/>
                                  </a:prstClr>
                                </a:solidFill>
                                <a:latin typeface="Cambria Math" panose="02040503050406030204" pitchFamily="18" charset="0"/>
                              </a:rPr>
                            </m:ctrlPr>
                          </m:sSubPr>
                          <m:e>
                            <m:r>
                              <a:rPr lang="fr-FR" sz="3200" i="1">
                                <a:solidFill>
                                  <a:prstClr val="black">
                                    <a:lumMod val="75000"/>
                                    <a:lumOff val="25000"/>
                                  </a:prstClr>
                                </a:solidFill>
                                <a:latin typeface="Cambria Math" panose="02040503050406030204" pitchFamily="18" charset="0"/>
                              </a:rPr>
                              <m:t>𝑃</m:t>
                            </m:r>
                          </m:e>
                          <m:sub>
                            <m:r>
                              <a:rPr lang="ar-DZ" sz="3200" b="0" i="1" smtClean="0">
                                <a:solidFill>
                                  <a:prstClr val="black">
                                    <a:lumMod val="75000"/>
                                    <a:lumOff val="25000"/>
                                  </a:prstClr>
                                </a:solidFill>
                                <a:latin typeface="Cambria Math" panose="02040503050406030204" pitchFamily="18" charset="0"/>
                              </a:rPr>
                              <m:t>65</m:t>
                            </m:r>
                            <m:r>
                              <a:rPr lang="ar-DZ" sz="3200" b="0" i="1" smtClean="0">
                                <a:solidFill>
                                  <a:prstClr val="black">
                                    <a:lumMod val="75000"/>
                                    <a:lumOff val="25000"/>
                                  </a:prstClr>
                                </a:solidFill>
                                <a:latin typeface="Cambria Math" panose="02040503050406030204" pitchFamily="18" charset="0"/>
                              </a:rPr>
                              <m:t>−</m:t>
                            </m:r>
                            <m:r>
                              <a:rPr lang="ar-DZ" sz="3200" b="0" i="1" smtClean="0">
                                <a:solidFill>
                                  <a:prstClr val="black">
                                    <a:lumMod val="75000"/>
                                    <a:lumOff val="25000"/>
                                  </a:prstClr>
                                </a:solidFill>
                                <a:latin typeface="Cambria Math" panose="02040503050406030204" pitchFamily="18" charset="0"/>
                              </a:rPr>
                              <m:t>70</m:t>
                            </m:r>
                          </m:sub>
                        </m:sSub>
                      </m:den>
                    </m:f>
                    <m:r>
                      <a:rPr lang="fr-FR" sz="3200" i="1">
                        <a:solidFill>
                          <a:prstClr val="black">
                            <a:lumMod val="75000"/>
                            <a:lumOff val="25000"/>
                          </a:prstClr>
                        </a:solidFill>
                        <a:latin typeface="Cambria Math" panose="02040503050406030204" pitchFamily="18" charset="0"/>
                      </a:rPr>
                      <m:t>∗</m:t>
                    </m:r>
                    <m:r>
                      <a:rPr lang="fr-FR" sz="3200" i="1">
                        <a:solidFill>
                          <a:prstClr val="black">
                            <a:lumMod val="75000"/>
                            <a:lumOff val="25000"/>
                          </a:prstClr>
                        </a:solidFill>
                        <a:latin typeface="Cambria Math" panose="02040503050406030204" pitchFamily="18" charset="0"/>
                      </a:rPr>
                      <m:t>1000</m:t>
                    </m:r>
                    <m:r>
                      <a:rPr lang="ar-DZ" sz="3200" b="0" i="1" smtClean="0">
                        <a:solidFill>
                          <a:prstClr val="black">
                            <a:lumMod val="75000"/>
                            <a:lumOff val="25000"/>
                          </a:prstClr>
                        </a:solidFill>
                        <a:latin typeface="Cambria Math" panose="02040503050406030204" pitchFamily="18" charset="0"/>
                      </a:rPr>
                      <m:t>=</m:t>
                    </m:r>
                    <m:f>
                      <m:fPr>
                        <m:ctrlPr>
                          <a:rPr lang="ar-DZ" sz="3200" b="0" i="1" smtClean="0">
                            <a:solidFill>
                              <a:prstClr val="black">
                                <a:lumMod val="75000"/>
                                <a:lumOff val="25000"/>
                              </a:prstClr>
                            </a:solidFill>
                            <a:latin typeface="Cambria Math" panose="02040503050406030204" pitchFamily="18" charset="0"/>
                          </a:rPr>
                        </m:ctrlPr>
                      </m:fPr>
                      <m:num>
                        <m:r>
                          <a:rPr lang="ar-DZ" sz="3200" b="0" i="1" smtClean="0">
                            <a:solidFill>
                              <a:prstClr val="black">
                                <a:lumMod val="75000"/>
                                <a:lumOff val="25000"/>
                              </a:prstClr>
                            </a:solidFill>
                            <a:latin typeface="Cambria Math" panose="02040503050406030204" pitchFamily="18" charset="0"/>
                          </a:rPr>
                          <m:t>4250</m:t>
                        </m:r>
                      </m:num>
                      <m:den>
                        <m:r>
                          <a:rPr lang="ar-DZ" sz="3200" b="0" i="1" smtClean="0">
                            <a:solidFill>
                              <a:prstClr val="black">
                                <a:lumMod val="75000"/>
                                <a:lumOff val="25000"/>
                              </a:prstClr>
                            </a:solidFill>
                            <a:latin typeface="Cambria Math" panose="02040503050406030204" pitchFamily="18" charset="0"/>
                          </a:rPr>
                          <m:t>500000</m:t>
                        </m:r>
                      </m:den>
                    </m:f>
                    <m:r>
                      <a:rPr lang="ar-DZ" sz="3200" b="0" i="1" smtClean="0">
                        <a:solidFill>
                          <a:prstClr val="black">
                            <a:lumMod val="75000"/>
                            <a:lumOff val="25000"/>
                          </a:prstClr>
                        </a:solidFill>
                        <a:latin typeface="Cambria Math" panose="02040503050406030204" pitchFamily="18" charset="0"/>
                      </a:rPr>
                      <m:t>∗</m:t>
                    </m:r>
                    <m:r>
                      <a:rPr lang="ar-DZ" sz="3200" b="0" i="1" smtClean="0">
                        <a:solidFill>
                          <a:prstClr val="black">
                            <a:lumMod val="75000"/>
                            <a:lumOff val="25000"/>
                          </a:prstClr>
                        </a:solidFill>
                        <a:latin typeface="Cambria Math" panose="02040503050406030204" pitchFamily="18" charset="0"/>
                      </a:rPr>
                      <m:t>1000</m:t>
                    </m:r>
                    <m:r>
                      <a:rPr lang="ar-DZ" sz="3200" b="0" i="1" smtClean="0">
                        <a:solidFill>
                          <a:prstClr val="black">
                            <a:lumMod val="75000"/>
                            <a:lumOff val="25000"/>
                          </a:prstClr>
                        </a:solidFill>
                        <a:latin typeface="Cambria Math" panose="02040503050406030204" pitchFamily="18" charset="0"/>
                      </a:rPr>
                      <m:t>=</m:t>
                    </m:r>
                    <m:r>
                      <a:rPr lang="ar-DZ" sz="3200" b="0" i="1" smtClean="0">
                        <a:solidFill>
                          <a:srgbClr val="FF0000"/>
                        </a:solidFill>
                        <a:latin typeface="Cambria Math" panose="02040503050406030204" pitchFamily="18" charset="0"/>
                      </a:rPr>
                      <m:t>8</m:t>
                    </m:r>
                    <m:r>
                      <a:rPr lang="ar-DZ" sz="3200" b="0" i="1" smtClean="0">
                        <a:solidFill>
                          <a:srgbClr val="FF0000"/>
                        </a:solidFill>
                        <a:latin typeface="Cambria Math" panose="02040503050406030204" pitchFamily="18" charset="0"/>
                      </a:rPr>
                      <m:t>,</m:t>
                    </m:r>
                    <m:r>
                      <a:rPr lang="ar-DZ" sz="3200" b="0" i="1" smtClean="0">
                        <a:solidFill>
                          <a:srgbClr val="FF0000"/>
                        </a:solidFill>
                        <a:latin typeface="Cambria Math" panose="02040503050406030204" pitchFamily="18" charset="0"/>
                      </a:rPr>
                      <m:t>5</m:t>
                    </m:r>
                    <m:r>
                      <a:rPr lang="ar-DZ" sz="3200" b="0" i="1" smtClean="0">
                        <a:solidFill>
                          <a:srgbClr val="FF0000"/>
                        </a:solidFill>
                        <a:latin typeface="Cambria Math" panose="02040503050406030204" pitchFamily="18" charset="0"/>
                      </a:rPr>
                      <m:t>‰</m:t>
                    </m:r>
                  </m:oMath>
                </a14:m>
                <a:endParaRPr lang="fr-FR" sz="3200" dirty="0">
                  <a:solidFill>
                    <a:prstClr val="black">
                      <a:lumMod val="75000"/>
                      <a:lumOff val="25000"/>
                    </a:prstClr>
                  </a:solidFill>
                </a:endParaRPr>
              </a:p>
              <a:p>
                <a:pPr algn="just" rtl="1"/>
                <a:endParaRPr lang="ar-DZ" sz="2400" b="1" dirty="0" smtClean="0">
                  <a:latin typeface="Times New Roman" panose="02020603050405020304" pitchFamily="18" charset="0"/>
                  <a:cs typeface="Times New Roman" panose="02020603050405020304" pitchFamily="18" charset="0"/>
                </a:endParaRPr>
              </a:p>
              <a:p>
                <a:pPr algn="just" rtl="1"/>
                <a:endParaRPr lang="fr-FR" sz="2400" b="1" dirty="0"/>
              </a:p>
            </p:txBody>
          </p:sp>
        </mc:Choice>
        <mc:Fallback xmlns="">
          <p:sp>
            <p:nvSpPr>
              <p:cNvPr id="3" name="Espace réservé du contenu 2"/>
              <p:cNvSpPr>
                <a:spLocks noGrp="1" noRot="1" noChangeAspect="1" noMove="1" noResize="1" noEditPoints="1" noAdjustHandles="1" noChangeArrowheads="1" noChangeShapeType="1" noTextEdit="1"/>
              </p:cNvSpPr>
              <p:nvPr>
                <p:ph sz="half" idx="1"/>
              </p:nvPr>
            </p:nvSpPr>
            <p:spPr>
              <a:xfrm>
                <a:off x="1667435" y="968188"/>
                <a:ext cx="5235641" cy="4943034"/>
              </a:xfrm>
              <a:blipFill rotWithShape="0">
                <a:blip r:embed="rId3"/>
                <a:stretch>
                  <a:fillRect l="-3613" t="-986" r="-1865"/>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4" name="Espace réservé du contenu 3"/>
              <p:cNvSpPr>
                <a:spLocks noGrp="1"/>
              </p:cNvSpPr>
              <p:nvPr>
                <p:ph sz="half" idx="2"/>
              </p:nvPr>
            </p:nvSpPr>
            <p:spPr>
              <a:xfrm>
                <a:off x="7190746" y="968188"/>
                <a:ext cx="4624735" cy="5750664"/>
              </a:xfrm>
            </p:spPr>
            <p:txBody>
              <a:bodyPr>
                <a:normAutofit/>
              </a:bodyPr>
              <a:lstStyle/>
              <a:p>
                <a:pPr algn="just" rtl="1"/>
                <a:r>
                  <a:rPr lang="ar-DZ" sz="3200" dirty="0" smtClean="0">
                    <a:solidFill>
                      <a:srgbClr val="000000"/>
                    </a:solidFill>
                    <a:latin typeface="Arial" panose="020B0604020202020204" pitchFamily="34" charset="0"/>
                    <a:cs typeface="Arial" panose="020B0604020202020204" pitchFamily="34" charset="0"/>
                  </a:rPr>
                  <a:t>هو حاصل قسمة عدد الوفيات في سن معينة </a:t>
                </a:r>
                <a:r>
                  <a:rPr lang="fr-FR" sz="3200" dirty="0" smtClean="0">
                    <a:solidFill>
                      <a:srgbClr val="000000"/>
                    </a:solidFill>
                    <a:latin typeface="Arial" panose="020B0604020202020204" pitchFamily="34" charset="0"/>
                    <a:cs typeface="Arial" panose="020B0604020202020204" pitchFamily="34" charset="0"/>
                  </a:rPr>
                  <a:t>(</a:t>
                </a:r>
                <a14:m>
                  <m:oMath xmlns:m="http://schemas.openxmlformats.org/officeDocument/2006/math">
                    <m:sSub>
                      <m:sSubPr>
                        <m:ctrlPr>
                          <a:rPr lang="fr-FR" sz="3200" i="1" smtClean="0">
                            <a:solidFill>
                              <a:srgbClr val="000000"/>
                            </a:solidFill>
                            <a:latin typeface="Cambria Math" panose="02040503050406030204" pitchFamily="18" charset="0"/>
                            <a:cs typeface="Arial" panose="020B0604020202020204" pitchFamily="34" charset="0"/>
                          </a:rPr>
                        </m:ctrlPr>
                      </m:sSubPr>
                      <m:e>
                        <m:r>
                          <a:rPr lang="fr-FR" sz="3200" b="0" i="1" smtClean="0">
                            <a:solidFill>
                              <a:srgbClr val="000000"/>
                            </a:solidFill>
                            <a:latin typeface="Cambria Math" panose="02040503050406030204" pitchFamily="18" charset="0"/>
                            <a:cs typeface="Arial" panose="020B0604020202020204" pitchFamily="34" charset="0"/>
                          </a:rPr>
                          <m:t>𝐷</m:t>
                        </m:r>
                      </m:e>
                      <m:sub>
                        <m:r>
                          <a:rPr lang="fr-FR" sz="3200" b="0" i="1" smtClean="0">
                            <a:solidFill>
                              <a:srgbClr val="000000"/>
                            </a:solidFill>
                            <a:latin typeface="Cambria Math" panose="02040503050406030204" pitchFamily="18" charset="0"/>
                            <a:cs typeface="Arial" panose="020B0604020202020204" pitchFamily="34" charset="0"/>
                          </a:rPr>
                          <m:t>𝑥</m:t>
                        </m:r>
                      </m:sub>
                    </m:sSub>
                    <m:r>
                      <a:rPr lang="ar-DZ" sz="3200" b="0" i="1" smtClean="0">
                        <a:solidFill>
                          <a:srgbClr val="000000"/>
                        </a:solidFill>
                        <a:latin typeface="Cambria Math" panose="02040503050406030204" pitchFamily="18" charset="0"/>
                        <a:cs typeface="Arial" panose="020B0604020202020204" pitchFamily="34" charset="0"/>
                      </a:rPr>
                      <m:t>)</m:t>
                    </m:r>
                  </m:oMath>
                </a14:m>
                <a:r>
                  <a:rPr lang="fr-FR" sz="3200" dirty="0" smtClean="0">
                    <a:solidFill>
                      <a:srgbClr val="000000"/>
                    </a:solidFill>
                    <a:latin typeface="Arial" panose="020B0604020202020204" pitchFamily="34" charset="0"/>
                    <a:cs typeface="Arial" panose="020B0604020202020204" pitchFamily="34" charset="0"/>
                  </a:rPr>
                  <a:t> </a:t>
                </a:r>
                <a:r>
                  <a:rPr lang="ar-DZ" sz="3200" dirty="0" smtClean="0">
                    <a:solidFill>
                      <a:srgbClr val="000000"/>
                    </a:solidFill>
                    <a:latin typeface="Arial" panose="020B0604020202020204" pitchFamily="34" charset="0"/>
                    <a:cs typeface="Arial" panose="020B0604020202020204" pitchFamily="34" charset="0"/>
                  </a:rPr>
                  <a:t> على متوسط عدد السكان </a:t>
                </a:r>
                <a:r>
                  <a:rPr lang="fr-FR" sz="3200" dirty="0" smtClean="0">
                    <a:solidFill>
                      <a:srgbClr val="000000"/>
                    </a:solidFill>
                    <a:latin typeface="Arial" panose="020B0604020202020204" pitchFamily="34" charset="0"/>
                    <a:cs typeface="Arial" panose="020B0604020202020204" pitchFamily="34" charset="0"/>
                  </a:rPr>
                  <a:t>(</a:t>
                </a:r>
                <a14:m>
                  <m:oMath xmlns:m="http://schemas.openxmlformats.org/officeDocument/2006/math">
                    <m:sSub>
                      <m:sSubPr>
                        <m:ctrlPr>
                          <a:rPr lang="fr-FR" sz="3200" i="1">
                            <a:solidFill>
                              <a:srgbClr val="000000"/>
                            </a:solidFill>
                            <a:latin typeface="Cambria Math" panose="02040503050406030204" pitchFamily="18" charset="0"/>
                            <a:cs typeface="Arial" panose="020B0604020202020204" pitchFamily="34" charset="0"/>
                          </a:rPr>
                        </m:ctrlPr>
                      </m:sSubPr>
                      <m:e>
                        <m:r>
                          <a:rPr lang="fr-FR" sz="3200" b="0" i="1" smtClean="0">
                            <a:solidFill>
                              <a:srgbClr val="000000"/>
                            </a:solidFill>
                            <a:latin typeface="Cambria Math" panose="02040503050406030204" pitchFamily="18" charset="0"/>
                            <a:cs typeface="Arial" panose="020B0604020202020204" pitchFamily="34" charset="0"/>
                          </a:rPr>
                          <m:t>𝑃</m:t>
                        </m:r>
                      </m:e>
                      <m:sub>
                        <m:r>
                          <a:rPr lang="fr-FR" sz="3200" i="1">
                            <a:solidFill>
                              <a:srgbClr val="000000"/>
                            </a:solidFill>
                            <a:latin typeface="Cambria Math" panose="02040503050406030204" pitchFamily="18" charset="0"/>
                            <a:cs typeface="Arial" panose="020B0604020202020204" pitchFamily="34" charset="0"/>
                          </a:rPr>
                          <m:t>𝑥</m:t>
                        </m:r>
                      </m:sub>
                    </m:sSub>
                  </m:oMath>
                </a14:m>
                <a:r>
                  <a:rPr lang="fr-FR" sz="3200" dirty="0" smtClean="0">
                    <a:solidFill>
                      <a:srgbClr val="000000"/>
                    </a:solidFill>
                    <a:latin typeface="Arial" panose="020B0604020202020204" pitchFamily="34" charset="0"/>
                    <a:cs typeface="Arial" panose="020B0604020202020204" pitchFamily="34" charset="0"/>
                  </a:rPr>
                  <a:t>)</a:t>
                </a:r>
                <a:r>
                  <a:rPr lang="ar-DZ" sz="3200" dirty="0" smtClean="0">
                    <a:solidFill>
                      <a:srgbClr val="000000"/>
                    </a:solidFill>
                    <a:latin typeface="Arial" panose="020B0604020202020204" pitchFamily="34" charset="0"/>
                    <a:cs typeface="Arial" panose="020B0604020202020204" pitchFamily="34" charset="0"/>
                  </a:rPr>
                  <a:t>في </a:t>
                </a:r>
                <a:r>
                  <a:rPr lang="ar-DZ" sz="3200" dirty="0">
                    <a:solidFill>
                      <a:srgbClr val="000000"/>
                    </a:solidFill>
                    <a:latin typeface="Arial" panose="020B0604020202020204" pitchFamily="34" charset="0"/>
                    <a:cs typeface="Arial" panose="020B0604020202020204" pitchFamily="34" charset="0"/>
                  </a:rPr>
                  <a:t>نفس السن</a:t>
                </a:r>
                <a:r>
                  <a:rPr lang="ar-DZ" sz="3200" dirty="0" smtClean="0">
                    <a:solidFill>
                      <a:srgbClr val="000000"/>
                    </a:solidFill>
                    <a:latin typeface="Arial" panose="020B0604020202020204" pitchFamily="34" charset="0"/>
                    <a:cs typeface="Arial" panose="020B0604020202020204" pitchFamily="34" charset="0"/>
                  </a:rPr>
                  <a:t>.</a:t>
                </a:r>
                <a:endParaRPr lang="fr-FR" sz="3200" dirty="0" smtClean="0">
                  <a:solidFill>
                    <a:srgbClr val="000000"/>
                  </a:solidFill>
                  <a:latin typeface="Arial" panose="020B0604020202020204" pitchFamily="34" charset="0"/>
                  <a:cs typeface="Arial" panose="020B0604020202020204" pitchFamily="34" charset="0"/>
                </a:endParaRPr>
              </a:p>
              <a:p>
                <a:pPr algn="r" rtl="1"/>
                <a14:m>
                  <m:oMath xmlns:m="http://schemas.openxmlformats.org/officeDocument/2006/math">
                    <m:sSub>
                      <m:sSubPr>
                        <m:ctrlPr>
                          <a:rPr lang="fr-FR" sz="3200" i="1" smtClean="0">
                            <a:latin typeface="Cambria Math" panose="02040503050406030204" pitchFamily="18" charset="0"/>
                          </a:rPr>
                        </m:ctrlPr>
                      </m:sSubPr>
                      <m:e>
                        <m:r>
                          <a:rPr lang="fr-FR" sz="3200" b="0" i="1" smtClean="0">
                            <a:latin typeface="Cambria Math" panose="02040503050406030204" pitchFamily="18" charset="0"/>
                          </a:rPr>
                          <m:t>𝑇𝑀</m:t>
                        </m:r>
                      </m:e>
                      <m:sub>
                        <m:r>
                          <a:rPr lang="fr-FR" sz="3200" b="0" i="1" smtClean="0">
                            <a:latin typeface="Cambria Math" panose="02040503050406030204" pitchFamily="18" charset="0"/>
                          </a:rPr>
                          <m:t>𝑥</m:t>
                        </m:r>
                      </m:sub>
                    </m:sSub>
                    <m:r>
                      <a:rPr lang="fr-FR" sz="3200" b="0" i="1" smtClean="0">
                        <a:latin typeface="Cambria Math" panose="02040503050406030204" pitchFamily="18" charset="0"/>
                      </a:rPr>
                      <m:t>=</m:t>
                    </m:r>
                    <m:f>
                      <m:fPr>
                        <m:ctrlPr>
                          <a:rPr lang="fr-FR" sz="3200" b="0" i="1" smtClean="0">
                            <a:latin typeface="Cambria Math" panose="02040503050406030204" pitchFamily="18" charset="0"/>
                          </a:rPr>
                        </m:ctrlPr>
                      </m:fPr>
                      <m:num>
                        <m:sSub>
                          <m:sSubPr>
                            <m:ctrlPr>
                              <a:rPr lang="fr-FR" sz="3200" b="0" i="1" smtClean="0">
                                <a:latin typeface="Cambria Math" panose="02040503050406030204" pitchFamily="18" charset="0"/>
                              </a:rPr>
                            </m:ctrlPr>
                          </m:sSubPr>
                          <m:e>
                            <m:r>
                              <a:rPr lang="fr-FR" sz="3200" b="0" i="1" smtClean="0">
                                <a:latin typeface="Cambria Math" panose="02040503050406030204" pitchFamily="18" charset="0"/>
                              </a:rPr>
                              <m:t>𝐷</m:t>
                            </m:r>
                          </m:e>
                          <m:sub>
                            <m:r>
                              <a:rPr lang="fr-FR" sz="3200" b="0" i="1" smtClean="0">
                                <a:latin typeface="Cambria Math" panose="02040503050406030204" pitchFamily="18" charset="0"/>
                              </a:rPr>
                              <m:t>𝑥</m:t>
                            </m:r>
                          </m:sub>
                        </m:sSub>
                      </m:num>
                      <m:den>
                        <m:sSub>
                          <m:sSubPr>
                            <m:ctrlPr>
                              <a:rPr lang="fr-FR" sz="3200" b="0" i="1" smtClean="0">
                                <a:latin typeface="Cambria Math" panose="02040503050406030204" pitchFamily="18" charset="0"/>
                              </a:rPr>
                            </m:ctrlPr>
                          </m:sSubPr>
                          <m:e>
                            <m:r>
                              <a:rPr lang="fr-FR" sz="3200" b="0" i="1" smtClean="0">
                                <a:latin typeface="Cambria Math" panose="02040503050406030204" pitchFamily="18" charset="0"/>
                              </a:rPr>
                              <m:t>𝑃</m:t>
                            </m:r>
                          </m:e>
                          <m:sub>
                            <m:r>
                              <a:rPr lang="fr-FR" sz="3200" b="0" i="1" smtClean="0">
                                <a:latin typeface="Cambria Math" panose="02040503050406030204" pitchFamily="18" charset="0"/>
                              </a:rPr>
                              <m:t>𝑥</m:t>
                            </m:r>
                          </m:sub>
                        </m:sSub>
                      </m:den>
                    </m:f>
                    <m:r>
                      <a:rPr lang="fr-FR" sz="3200" b="0" i="1" smtClean="0">
                        <a:latin typeface="Cambria Math" panose="02040503050406030204" pitchFamily="18" charset="0"/>
                      </a:rPr>
                      <m:t>∗</m:t>
                    </m:r>
                    <m:r>
                      <a:rPr lang="fr-FR" sz="3200" b="0" i="1" smtClean="0">
                        <a:latin typeface="Cambria Math" panose="02040503050406030204" pitchFamily="18" charset="0"/>
                      </a:rPr>
                      <m:t>1000</m:t>
                    </m:r>
                  </m:oMath>
                </a14:m>
                <a:endParaRPr lang="fr-FR" sz="3200" dirty="0" smtClean="0"/>
              </a:p>
              <a:p>
                <a:pPr marL="0" indent="0" algn="r" rtl="1">
                  <a:buNone/>
                </a:pPr>
                <a:r>
                  <a:rPr lang="fr-FR" sz="3200" dirty="0" smtClean="0"/>
                  <a:t>--------------------------</a:t>
                </a:r>
              </a:p>
              <a:p>
                <a:r>
                  <a:rPr lang="fr-FR" sz="2000" dirty="0">
                    <a:solidFill>
                      <a:srgbClr val="000000"/>
                    </a:solidFill>
                    <a:latin typeface="Times New Roman" panose="02020603050405020304" pitchFamily="18" charset="0"/>
                  </a:rPr>
                  <a:t>Le </a:t>
                </a:r>
                <a:r>
                  <a:rPr lang="fr-FR" sz="2000" dirty="0">
                    <a:solidFill>
                      <a:srgbClr val="558FD6"/>
                    </a:solidFill>
                    <a:latin typeface="Times New Roman" panose="02020603050405020304" pitchFamily="18" charset="0"/>
                  </a:rPr>
                  <a:t>T</a:t>
                </a:r>
                <a:r>
                  <a:rPr lang="fr-FR" sz="2000" dirty="0">
                    <a:solidFill>
                      <a:srgbClr val="000000"/>
                    </a:solidFill>
                    <a:latin typeface="Times New Roman" panose="02020603050405020304" pitchFamily="18" charset="0"/>
                  </a:rPr>
                  <a:t>aux de </a:t>
                </a:r>
                <a:r>
                  <a:rPr lang="fr-FR" sz="2000" dirty="0">
                    <a:solidFill>
                      <a:srgbClr val="558FD6"/>
                    </a:solidFill>
                    <a:latin typeface="Times New Roman" panose="02020603050405020304" pitchFamily="18" charset="0"/>
                  </a:rPr>
                  <a:t>M</a:t>
                </a:r>
                <a:r>
                  <a:rPr lang="fr-FR" sz="2000" dirty="0">
                    <a:solidFill>
                      <a:srgbClr val="000000"/>
                    </a:solidFill>
                    <a:latin typeface="Times New Roman" panose="02020603050405020304" pitchFamily="18" charset="0"/>
                  </a:rPr>
                  <a:t>ortalité par </a:t>
                </a:r>
                <a:r>
                  <a:rPr lang="fr-FR" sz="2000" dirty="0">
                    <a:solidFill>
                      <a:srgbClr val="558FD6"/>
                    </a:solidFill>
                    <a:latin typeface="Times New Roman" panose="02020603050405020304" pitchFamily="18" charset="0"/>
                  </a:rPr>
                  <a:t>A</a:t>
                </a:r>
                <a:r>
                  <a:rPr lang="fr-FR" sz="2000" dirty="0">
                    <a:solidFill>
                      <a:srgbClr val="000000"/>
                    </a:solidFill>
                    <a:latin typeface="Times New Roman" panose="02020603050405020304" pitchFamily="18" charset="0"/>
                  </a:rPr>
                  <a:t>ge «</a:t>
                </a:r>
                <a:r>
                  <a:rPr lang="fr-FR" sz="2000" dirty="0" err="1">
                    <a:solidFill>
                      <a:srgbClr val="558FD6"/>
                    </a:solidFill>
                    <a:latin typeface="Times New Roman" panose="02020603050405020304" pitchFamily="18" charset="0"/>
                  </a:rPr>
                  <a:t>TMx</a:t>
                </a:r>
                <a:r>
                  <a:rPr lang="fr-FR" sz="2000" dirty="0">
                    <a:solidFill>
                      <a:srgbClr val="000000"/>
                    </a:solidFill>
                    <a:latin typeface="Times New Roman" panose="02020603050405020304" pitchFamily="18" charset="0"/>
                  </a:rPr>
                  <a:t>»</a:t>
                </a:r>
              </a:p>
              <a:p>
                <a:r>
                  <a:rPr lang="fr-FR" sz="2000" dirty="0">
                    <a:solidFill>
                      <a:srgbClr val="558FD6"/>
                    </a:solidFill>
                    <a:latin typeface="Times New Roman" panose="02020603050405020304" pitchFamily="18" charset="0"/>
                  </a:rPr>
                  <a:t>A</a:t>
                </a:r>
                <a:r>
                  <a:rPr lang="fr-FR" sz="2000" dirty="0">
                    <a:solidFill>
                      <a:srgbClr val="000000"/>
                    </a:solidFill>
                    <a:latin typeface="Times New Roman" panose="02020603050405020304" pitchFamily="18" charset="0"/>
                  </a:rPr>
                  <a:t>ge-</a:t>
                </a:r>
                <a:r>
                  <a:rPr lang="fr-FR" sz="2000" dirty="0" err="1">
                    <a:solidFill>
                      <a:srgbClr val="558FD6"/>
                    </a:solidFill>
                    <a:latin typeface="Times New Roman" panose="02020603050405020304" pitchFamily="18" charset="0"/>
                  </a:rPr>
                  <a:t>S</a:t>
                </a:r>
                <a:r>
                  <a:rPr lang="fr-FR" sz="2000" dirty="0" err="1">
                    <a:solidFill>
                      <a:srgbClr val="000000"/>
                    </a:solidFill>
                    <a:latin typeface="Times New Roman" panose="02020603050405020304" pitchFamily="18" charset="0"/>
                  </a:rPr>
                  <a:t>pecific</a:t>
                </a:r>
                <a:r>
                  <a:rPr lang="fr-FR" sz="2000" dirty="0">
                    <a:solidFill>
                      <a:srgbClr val="000000"/>
                    </a:solidFill>
                    <a:latin typeface="Times New Roman" panose="02020603050405020304" pitchFamily="18" charset="0"/>
                  </a:rPr>
                  <a:t> </a:t>
                </a:r>
                <a:r>
                  <a:rPr lang="fr-FR" sz="2000" dirty="0" err="1">
                    <a:solidFill>
                      <a:srgbClr val="558FD6"/>
                    </a:solidFill>
                    <a:latin typeface="Times New Roman" panose="02020603050405020304" pitchFamily="18" charset="0"/>
                  </a:rPr>
                  <a:t>M</a:t>
                </a:r>
                <a:r>
                  <a:rPr lang="fr-FR" sz="2000" dirty="0" err="1">
                    <a:solidFill>
                      <a:srgbClr val="000000"/>
                    </a:solidFill>
                    <a:latin typeface="Times New Roman" panose="02020603050405020304" pitchFamily="18" charset="0"/>
                  </a:rPr>
                  <a:t>ortality</a:t>
                </a:r>
                <a:r>
                  <a:rPr lang="fr-FR" sz="2000" dirty="0">
                    <a:solidFill>
                      <a:srgbClr val="000000"/>
                    </a:solidFill>
                    <a:latin typeface="Times New Roman" panose="02020603050405020304" pitchFamily="18" charset="0"/>
                  </a:rPr>
                  <a:t> </a:t>
                </a:r>
                <a:r>
                  <a:rPr lang="fr-FR" sz="2000" dirty="0">
                    <a:solidFill>
                      <a:srgbClr val="558FD6"/>
                    </a:solidFill>
                    <a:latin typeface="Times New Roman" panose="02020603050405020304" pitchFamily="18" charset="0"/>
                  </a:rPr>
                  <a:t>R</a:t>
                </a:r>
                <a:r>
                  <a:rPr lang="fr-FR" sz="2000" dirty="0">
                    <a:solidFill>
                      <a:srgbClr val="000000"/>
                    </a:solidFill>
                    <a:latin typeface="Times New Roman" panose="02020603050405020304" pitchFamily="18" charset="0"/>
                  </a:rPr>
                  <a:t>ate «</a:t>
                </a:r>
                <a:r>
                  <a:rPr lang="fr-FR" sz="2000" dirty="0">
                    <a:solidFill>
                      <a:srgbClr val="558FD6"/>
                    </a:solidFill>
                    <a:latin typeface="Times New Roman" panose="02020603050405020304" pitchFamily="18" charset="0"/>
                  </a:rPr>
                  <a:t>ASMR</a:t>
                </a:r>
                <a:r>
                  <a:rPr lang="fr-FR" sz="2000" dirty="0">
                    <a:solidFill>
                      <a:srgbClr val="000000"/>
                    </a:solidFill>
                    <a:latin typeface="Times New Roman" panose="02020603050405020304" pitchFamily="18" charset="0"/>
                  </a:rPr>
                  <a:t>»</a:t>
                </a:r>
                <a:endParaRPr lang="fr-FR" sz="2000" dirty="0"/>
              </a:p>
            </p:txBody>
          </p:sp>
        </mc:Choice>
        <mc:Fallback xmlns="">
          <p:sp>
            <p:nvSpPr>
              <p:cNvPr id="4" name="Espace réservé du contenu 3"/>
              <p:cNvSpPr>
                <a:spLocks noGrp="1" noRot="1" noChangeAspect="1" noMove="1" noResize="1" noEditPoints="1" noAdjustHandles="1" noChangeArrowheads="1" noChangeShapeType="1" noTextEdit="1"/>
              </p:cNvSpPr>
              <p:nvPr>
                <p:ph sz="half" idx="2"/>
              </p:nvPr>
            </p:nvSpPr>
            <p:spPr>
              <a:xfrm>
                <a:off x="7190746" y="968188"/>
                <a:ext cx="4624735" cy="5750664"/>
              </a:xfrm>
              <a:blipFill rotWithShape="0">
                <a:blip r:embed="rId4"/>
                <a:stretch>
                  <a:fillRect l="-5937" t="-1379" r="-3562"/>
                </a:stretch>
              </a:blipFill>
            </p:spPr>
            <p:txBody>
              <a:bodyPr/>
              <a:lstStyle/>
              <a:p>
                <a:r>
                  <a:rPr lang="fr-FR">
                    <a:noFill/>
                  </a:rPr>
                  <a:t> </a:t>
                </a:r>
              </a:p>
            </p:txBody>
          </p:sp>
        </mc:Fallback>
      </mc:AlternateContent>
    </p:spTree>
    <p:extLst>
      <p:ext uri="{BB962C8B-B14F-4D97-AF65-F5344CB8AC3E}">
        <p14:creationId xmlns:p14="http://schemas.microsoft.com/office/powerpoint/2010/main" val="41129282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sndAc>
          <p:stSnd>
            <p:snd r:embed="rId2" name="chimes.wav"/>
          </p:stSnd>
        </p:sndAc>
      </p:transition>
    </mc:Choice>
    <mc:Fallback xmlns="">
      <p:transition spd="slow">
        <p:fade/>
        <p:sndAc>
          <p:stSnd>
            <p:snd r:embed="rId5"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circle(in)">
                                      <p:cBhvr>
                                        <p:cTn id="14" dur="2000"/>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wipe(down)">
                                      <p:cBhvr>
                                        <p:cTn id="19" dur="580">
                                          <p:stCondLst>
                                            <p:cond delay="0"/>
                                          </p:stCondLst>
                                        </p:cTn>
                                        <p:tgtEl>
                                          <p:spTgt spid="4">
                                            <p:txEl>
                                              <p:pRg st="1" end="1"/>
                                            </p:txEl>
                                          </p:spTgt>
                                        </p:tgtEl>
                                      </p:cBhvr>
                                    </p:animEffect>
                                    <p:anim calcmode="lin" valueType="num">
                                      <p:cBhvr>
                                        <p:cTn id="20" dur="1822" tmFilter="0,0; 0.14,0.36; 0.43,0.73; 0.71,0.91; 1.0,1.0">
                                          <p:stCondLst>
                                            <p:cond delay="0"/>
                                          </p:stCondLst>
                                        </p:cTn>
                                        <p:tgtEl>
                                          <p:spTgt spid="4">
                                            <p:txEl>
                                              <p:pRg st="1" end="1"/>
                                            </p:txEl>
                                          </p:spTgt>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4">
                                            <p:txEl>
                                              <p:pRg st="1" end="1"/>
                                            </p:txEl>
                                          </p:spTgt>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4">
                                            <p:txEl>
                                              <p:pRg st="1" end="1"/>
                                            </p:txEl>
                                          </p:spTgt>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4">
                                            <p:txEl>
                                              <p:pRg st="1" end="1"/>
                                            </p:txEl>
                                          </p:spTgt>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4">
                                            <p:txEl>
                                              <p:pRg st="1" end="1"/>
                                            </p:txEl>
                                          </p:spTgt>
                                        </p:tgtEl>
                                        <p:attrNameLst>
                                          <p:attrName>ppt_y</p:attrName>
                                        </p:attrNameLst>
                                      </p:cBhvr>
                                      <p:tavLst>
                                        <p:tav tm="0" fmla="#ppt_y-sin(pi*$)/81">
                                          <p:val>
                                            <p:fltVal val="0"/>
                                          </p:val>
                                        </p:tav>
                                        <p:tav tm="100000">
                                          <p:val>
                                            <p:fltVal val="1"/>
                                          </p:val>
                                        </p:tav>
                                      </p:tavLst>
                                    </p:anim>
                                    <p:animScale>
                                      <p:cBhvr>
                                        <p:cTn id="25" dur="26">
                                          <p:stCondLst>
                                            <p:cond delay="650"/>
                                          </p:stCondLst>
                                        </p:cTn>
                                        <p:tgtEl>
                                          <p:spTgt spid="4">
                                            <p:txEl>
                                              <p:pRg st="1" end="1"/>
                                            </p:txEl>
                                          </p:spTgt>
                                        </p:tgtEl>
                                      </p:cBhvr>
                                      <p:to x="100000" y="60000"/>
                                    </p:animScale>
                                    <p:animScale>
                                      <p:cBhvr>
                                        <p:cTn id="26" dur="166" decel="50000">
                                          <p:stCondLst>
                                            <p:cond delay="676"/>
                                          </p:stCondLst>
                                        </p:cTn>
                                        <p:tgtEl>
                                          <p:spTgt spid="4">
                                            <p:txEl>
                                              <p:pRg st="1" end="1"/>
                                            </p:txEl>
                                          </p:spTgt>
                                        </p:tgtEl>
                                      </p:cBhvr>
                                      <p:to x="100000" y="100000"/>
                                    </p:animScale>
                                    <p:animScale>
                                      <p:cBhvr>
                                        <p:cTn id="27" dur="26">
                                          <p:stCondLst>
                                            <p:cond delay="1312"/>
                                          </p:stCondLst>
                                        </p:cTn>
                                        <p:tgtEl>
                                          <p:spTgt spid="4">
                                            <p:txEl>
                                              <p:pRg st="1" end="1"/>
                                            </p:txEl>
                                          </p:spTgt>
                                        </p:tgtEl>
                                      </p:cBhvr>
                                      <p:to x="100000" y="80000"/>
                                    </p:animScale>
                                    <p:animScale>
                                      <p:cBhvr>
                                        <p:cTn id="28" dur="166" decel="50000">
                                          <p:stCondLst>
                                            <p:cond delay="1338"/>
                                          </p:stCondLst>
                                        </p:cTn>
                                        <p:tgtEl>
                                          <p:spTgt spid="4">
                                            <p:txEl>
                                              <p:pRg st="1" end="1"/>
                                            </p:txEl>
                                          </p:spTgt>
                                        </p:tgtEl>
                                      </p:cBhvr>
                                      <p:to x="100000" y="100000"/>
                                    </p:animScale>
                                    <p:animScale>
                                      <p:cBhvr>
                                        <p:cTn id="29" dur="26">
                                          <p:stCondLst>
                                            <p:cond delay="1642"/>
                                          </p:stCondLst>
                                        </p:cTn>
                                        <p:tgtEl>
                                          <p:spTgt spid="4">
                                            <p:txEl>
                                              <p:pRg st="1" end="1"/>
                                            </p:txEl>
                                          </p:spTgt>
                                        </p:tgtEl>
                                      </p:cBhvr>
                                      <p:to x="100000" y="90000"/>
                                    </p:animScale>
                                    <p:animScale>
                                      <p:cBhvr>
                                        <p:cTn id="30" dur="166" decel="50000">
                                          <p:stCondLst>
                                            <p:cond delay="1668"/>
                                          </p:stCondLst>
                                        </p:cTn>
                                        <p:tgtEl>
                                          <p:spTgt spid="4">
                                            <p:txEl>
                                              <p:pRg st="1" end="1"/>
                                            </p:txEl>
                                          </p:spTgt>
                                        </p:tgtEl>
                                      </p:cBhvr>
                                      <p:to x="100000" y="100000"/>
                                    </p:animScale>
                                    <p:animScale>
                                      <p:cBhvr>
                                        <p:cTn id="31" dur="26">
                                          <p:stCondLst>
                                            <p:cond delay="1808"/>
                                          </p:stCondLst>
                                        </p:cTn>
                                        <p:tgtEl>
                                          <p:spTgt spid="4">
                                            <p:txEl>
                                              <p:pRg st="1" end="1"/>
                                            </p:txEl>
                                          </p:spTgt>
                                        </p:tgtEl>
                                      </p:cBhvr>
                                      <p:to x="100000" y="95000"/>
                                    </p:animScale>
                                    <p:animScale>
                                      <p:cBhvr>
                                        <p:cTn id="32" dur="166" decel="50000">
                                          <p:stCondLst>
                                            <p:cond delay="1834"/>
                                          </p:stCondLst>
                                        </p:cTn>
                                        <p:tgtEl>
                                          <p:spTgt spid="4">
                                            <p:txEl>
                                              <p:pRg st="1" end="1"/>
                                            </p:txEl>
                                          </p:spTgt>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animEffect transition="in" filter="fade">
                                      <p:cBhvr>
                                        <p:cTn id="37" dur="1000"/>
                                        <p:tgtEl>
                                          <p:spTgt spid="4">
                                            <p:txEl>
                                              <p:pRg st="3" end="3"/>
                                            </p:txEl>
                                          </p:spTgt>
                                        </p:tgtEl>
                                      </p:cBhvr>
                                    </p:animEffect>
                                    <p:anim calcmode="lin" valueType="num">
                                      <p:cBhvr>
                                        <p:cTn id="38"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9"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4">
                                            <p:txEl>
                                              <p:pRg st="4" end="4"/>
                                            </p:txEl>
                                          </p:spTgt>
                                        </p:tgtEl>
                                        <p:attrNameLst>
                                          <p:attrName>style.visibility</p:attrName>
                                        </p:attrNameLst>
                                      </p:cBhvr>
                                      <p:to>
                                        <p:strVal val="visible"/>
                                      </p:to>
                                    </p:set>
                                    <p:animEffect transition="in" filter="fade">
                                      <p:cBhvr>
                                        <p:cTn id="44" dur="1000"/>
                                        <p:tgtEl>
                                          <p:spTgt spid="4">
                                            <p:txEl>
                                              <p:pRg st="4" end="4"/>
                                            </p:txEl>
                                          </p:spTgt>
                                        </p:tgtEl>
                                      </p:cBhvr>
                                    </p:animEffect>
                                    <p:anim calcmode="lin" valueType="num">
                                      <p:cBhvr>
                                        <p:cTn id="4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1" presetClass="entr" presetSubtype="1" fill="hold" nodeType="clickEffect">
                                  <p:stCondLst>
                                    <p:cond delay="0"/>
                                  </p:stCondLst>
                                  <p:childTnLst>
                                    <p:set>
                                      <p:cBhvr>
                                        <p:cTn id="50" dur="1" fill="hold">
                                          <p:stCondLst>
                                            <p:cond delay="0"/>
                                          </p:stCondLst>
                                        </p:cTn>
                                        <p:tgtEl>
                                          <p:spTgt spid="3">
                                            <p:txEl>
                                              <p:pRg st="0" end="0"/>
                                            </p:txEl>
                                          </p:spTgt>
                                        </p:tgtEl>
                                        <p:attrNameLst>
                                          <p:attrName>style.visibility</p:attrName>
                                        </p:attrNameLst>
                                      </p:cBhvr>
                                      <p:to>
                                        <p:strVal val="visible"/>
                                      </p:to>
                                    </p:set>
                                    <p:animEffect transition="in" filter="wheel(1)">
                                      <p:cBhvr>
                                        <p:cTn id="51" dur="2000"/>
                                        <p:tgtEl>
                                          <p:spTgt spid="3">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6" presetClass="entr" presetSubtype="0" fill="hold" nodeType="clickEffect">
                                  <p:stCondLst>
                                    <p:cond delay="0"/>
                                  </p:stCondLst>
                                  <p:childTnLst>
                                    <p:set>
                                      <p:cBhvr>
                                        <p:cTn id="55" dur="1" fill="hold">
                                          <p:stCondLst>
                                            <p:cond delay="0"/>
                                          </p:stCondLst>
                                        </p:cTn>
                                        <p:tgtEl>
                                          <p:spTgt spid="3">
                                            <p:txEl>
                                              <p:pRg st="1" end="1"/>
                                            </p:txEl>
                                          </p:spTgt>
                                        </p:tgtEl>
                                        <p:attrNameLst>
                                          <p:attrName>style.visibility</p:attrName>
                                        </p:attrNameLst>
                                      </p:cBhvr>
                                      <p:to>
                                        <p:strVal val="visible"/>
                                      </p:to>
                                    </p:set>
                                    <p:animEffect transition="in" filter="wipe(down)">
                                      <p:cBhvr>
                                        <p:cTn id="56" dur="580">
                                          <p:stCondLst>
                                            <p:cond delay="0"/>
                                          </p:stCondLst>
                                        </p:cTn>
                                        <p:tgtEl>
                                          <p:spTgt spid="3">
                                            <p:txEl>
                                              <p:pRg st="1" end="1"/>
                                            </p:txEl>
                                          </p:spTgt>
                                        </p:tgtEl>
                                      </p:cBhvr>
                                    </p:animEffect>
                                    <p:anim calcmode="lin" valueType="num">
                                      <p:cBhvr>
                                        <p:cTn id="57"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58"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59"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60"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61"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62" dur="26">
                                          <p:stCondLst>
                                            <p:cond delay="650"/>
                                          </p:stCondLst>
                                        </p:cTn>
                                        <p:tgtEl>
                                          <p:spTgt spid="3">
                                            <p:txEl>
                                              <p:pRg st="1" end="1"/>
                                            </p:txEl>
                                          </p:spTgt>
                                        </p:tgtEl>
                                      </p:cBhvr>
                                      <p:to x="100000" y="60000"/>
                                    </p:animScale>
                                    <p:animScale>
                                      <p:cBhvr>
                                        <p:cTn id="63" dur="166" decel="50000">
                                          <p:stCondLst>
                                            <p:cond delay="676"/>
                                          </p:stCondLst>
                                        </p:cTn>
                                        <p:tgtEl>
                                          <p:spTgt spid="3">
                                            <p:txEl>
                                              <p:pRg st="1" end="1"/>
                                            </p:txEl>
                                          </p:spTgt>
                                        </p:tgtEl>
                                      </p:cBhvr>
                                      <p:to x="100000" y="100000"/>
                                    </p:animScale>
                                    <p:animScale>
                                      <p:cBhvr>
                                        <p:cTn id="64" dur="26">
                                          <p:stCondLst>
                                            <p:cond delay="1312"/>
                                          </p:stCondLst>
                                        </p:cTn>
                                        <p:tgtEl>
                                          <p:spTgt spid="3">
                                            <p:txEl>
                                              <p:pRg st="1" end="1"/>
                                            </p:txEl>
                                          </p:spTgt>
                                        </p:tgtEl>
                                      </p:cBhvr>
                                      <p:to x="100000" y="80000"/>
                                    </p:animScale>
                                    <p:animScale>
                                      <p:cBhvr>
                                        <p:cTn id="65" dur="166" decel="50000">
                                          <p:stCondLst>
                                            <p:cond delay="1338"/>
                                          </p:stCondLst>
                                        </p:cTn>
                                        <p:tgtEl>
                                          <p:spTgt spid="3">
                                            <p:txEl>
                                              <p:pRg st="1" end="1"/>
                                            </p:txEl>
                                          </p:spTgt>
                                        </p:tgtEl>
                                      </p:cBhvr>
                                      <p:to x="100000" y="100000"/>
                                    </p:animScale>
                                    <p:animScale>
                                      <p:cBhvr>
                                        <p:cTn id="66" dur="26">
                                          <p:stCondLst>
                                            <p:cond delay="1642"/>
                                          </p:stCondLst>
                                        </p:cTn>
                                        <p:tgtEl>
                                          <p:spTgt spid="3">
                                            <p:txEl>
                                              <p:pRg st="1" end="1"/>
                                            </p:txEl>
                                          </p:spTgt>
                                        </p:tgtEl>
                                      </p:cBhvr>
                                      <p:to x="100000" y="90000"/>
                                    </p:animScale>
                                    <p:animScale>
                                      <p:cBhvr>
                                        <p:cTn id="67" dur="166" decel="50000">
                                          <p:stCondLst>
                                            <p:cond delay="1668"/>
                                          </p:stCondLst>
                                        </p:cTn>
                                        <p:tgtEl>
                                          <p:spTgt spid="3">
                                            <p:txEl>
                                              <p:pRg st="1" end="1"/>
                                            </p:txEl>
                                          </p:spTgt>
                                        </p:tgtEl>
                                      </p:cBhvr>
                                      <p:to x="100000" y="100000"/>
                                    </p:animScale>
                                    <p:animScale>
                                      <p:cBhvr>
                                        <p:cTn id="68" dur="26">
                                          <p:stCondLst>
                                            <p:cond delay="1808"/>
                                          </p:stCondLst>
                                        </p:cTn>
                                        <p:tgtEl>
                                          <p:spTgt spid="3">
                                            <p:txEl>
                                              <p:pRg st="1" end="1"/>
                                            </p:txEl>
                                          </p:spTgt>
                                        </p:tgtEl>
                                      </p:cBhvr>
                                      <p:to x="100000" y="95000"/>
                                    </p:animScale>
                                    <p:animScale>
                                      <p:cBhvr>
                                        <p:cTn id="69" dur="166" decel="50000">
                                          <p:stCondLst>
                                            <p:cond delay="1834"/>
                                          </p:stCondLst>
                                        </p:cTn>
                                        <p:tgtEl>
                                          <p:spTgt spid="3">
                                            <p:txEl>
                                              <p:pRg st="1" end="1"/>
                                            </p:txEl>
                                          </p:spTgt>
                                        </p:tgtEl>
                                      </p:cBhvr>
                                      <p:to x="100000" y="100000"/>
                                    </p:animScale>
                                  </p:childTnLst>
                                </p:cTn>
                              </p:par>
                            </p:childTnLst>
                          </p:cTn>
                        </p:par>
                      </p:childTnLst>
                    </p:cTn>
                  </p:par>
                  <p:par>
                    <p:cTn id="70" fill="hold">
                      <p:stCondLst>
                        <p:cond delay="indefinite"/>
                      </p:stCondLst>
                      <p:childTnLst>
                        <p:par>
                          <p:cTn id="71" fill="hold">
                            <p:stCondLst>
                              <p:cond delay="0"/>
                            </p:stCondLst>
                            <p:childTnLst>
                              <p:par>
                                <p:cTn id="72" presetID="26" presetClass="entr" presetSubtype="0" fill="hold" nodeType="clickEffect">
                                  <p:stCondLst>
                                    <p:cond delay="0"/>
                                  </p:stCondLst>
                                  <p:childTnLst>
                                    <p:set>
                                      <p:cBhvr>
                                        <p:cTn id="73" dur="1" fill="hold">
                                          <p:stCondLst>
                                            <p:cond delay="0"/>
                                          </p:stCondLst>
                                        </p:cTn>
                                        <p:tgtEl>
                                          <p:spTgt spid="3">
                                            <p:txEl>
                                              <p:pRg st="2" end="2"/>
                                            </p:txEl>
                                          </p:spTgt>
                                        </p:tgtEl>
                                        <p:attrNameLst>
                                          <p:attrName>style.visibility</p:attrName>
                                        </p:attrNameLst>
                                      </p:cBhvr>
                                      <p:to>
                                        <p:strVal val="visible"/>
                                      </p:to>
                                    </p:set>
                                    <p:animEffect transition="in" filter="wipe(down)">
                                      <p:cBhvr>
                                        <p:cTn id="74" dur="580">
                                          <p:stCondLst>
                                            <p:cond delay="0"/>
                                          </p:stCondLst>
                                        </p:cTn>
                                        <p:tgtEl>
                                          <p:spTgt spid="3">
                                            <p:txEl>
                                              <p:pRg st="2" end="2"/>
                                            </p:txEl>
                                          </p:spTgt>
                                        </p:tgtEl>
                                      </p:cBhvr>
                                    </p:animEffect>
                                    <p:anim calcmode="lin" valueType="num">
                                      <p:cBhvr>
                                        <p:cTn id="75"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76"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77"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78"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79"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80" dur="26">
                                          <p:stCondLst>
                                            <p:cond delay="650"/>
                                          </p:stCondLst>
                                        </p:cTn>
                                        <p:tgtEl>
                                          <p:spTgt spid="3">
                                            <p:txEl>
                                              <p:pRg st="2" end="2"/>
                                            </p:txEl>
                                          </p:spTgt>
                                        </p:tgtEl>
                                      </p:cBhvr>
                                      <p:to x="100000" y="60000"/>
                                    </p:animScale>
                                    <p:animScale>
                                      <p:cBhvr>
                                        <p:cTn id="81" dur="166" decel="50000">
                                          <p:stCondLst>
                                            <p:cond delay="676"/>
                                          </p:stCondLst>
                                        </p:cTn>
                                        <p:tgtEl>
                                          <p:spTgt spid="3">
                                            <p:txEl>
                                              <p:pRg st="2" end="2"/>
                                            </p:txEl>
                                          </p:spTgt>
                                        </p:tgtEl>
                                      </p:cBhvr>
                                      <p:to x="100000" y="100000"/>
                                    </p:animScale>
                                    <p:animScale>
                                      <p:cBhvr>
                                        <p:cTn id="82" dur="26">
                                          <p:stCondLst>
                                            <p:cond delay="1312"/>
                                          </p:stCondLst>
                                        </p:cTn>
                                        <p:tgtEl>
                                          <p:spTgt spid="3">
                                            <p:txEl>
                                              <p:pRg st="2" end="2"/>
                                            </p:txEl>
                                          </p:spTgt>
                                        </p:tgtEl>
                                      </p:cBhvr>
                                      <p:to x="100000" y="80000"/>
                                    </p:animScale>
                                    <p:animScale>
                                      <p:cBhvr>
                                        <p:cTn id="83" dur="166" decel="50000">
                                          <p:stCondLst>
                                            <p:cond delay="1338"/>
                                          </p:stCondLst>
                                        </p:cTn>
                                        <p:tgtEl>
                                          <p:spTgt spid="3">
                                            <p:txEl>
                                              <p:pRg st="2" end="2"/>
                                            </p:txEl>
                                          </p:spTgt>
                                        </p:tgtEl>
                                      </p:cBhvr>
                                      <p:to x="100000" y="100000"/>
                                    </p:animScale>
                                    <p:animScale>
                                      <p:cBhvr>
                                        <p:cTn id="84" dur="26">
                                          <p:stCondLst>
                                            <p:cond delay="1642"/>
                                          </p:stCondLst>
                                        </p:cTn>
                                        <p:tgtEl>
                                          <p:spTgt spid="3">
                                            <p:txEl>
                                              <p:pRg st="2" end="2"/>
                                            </p:txEl>
                                          </p:spTgt>
                                        </p:tgtEl>
                                      </p:cBhvr>
                                      <p:to x="100000" y="90000"/>
                                    </p:animScale>
                                    <p:animScale>
                                      <p:cBhvr>
                                        <p:cTn id="85" dur="166" decel="50000">
                                          <p:stCondLst>
                                            <p:cond delay="1668"/>
                                          </p:stCondLst>
                                        </p:cTn>
                                        <p:tgtEl>
                                          <p:spTgt spid="3">
                                            <p:txEl>
                                              <p:pRg st="2" end="2"/>
                                            </p:txEl>
                                          </p:spTgt>
                                        </p:tgtEl>
                                      </p:cBhvr>
                                      <p:to x="100000" y="100000"/>
                                    </p:animScale>
                                    <p:animScale>
                                      <p:cBhvr>
                                        <p:cTn id="86" dur="26">
                                          <p:stCondLst>
                                            <p:cond delay="1808"/>
                                          </p:stCondLst>
                                        </p:cTn>
                                        <p:tgtEl>
                                          <p:spTgt spid="3">
                                            <p:txEl>
                                              <p:pRg st="2" end="2"/>
                                            </p:txEl>
                                          </p:spTgt>
                                        </p:tgtEl>
                                      </p:cBhvr>
                                      <p:to x="100000" y="95000"/>
                                    </p:animScale>
                                    <p:animScale>
                                      <p:cBhvr>
                                        <p:cTn id="87" dur="166" decel="50000">
                                          <p:stCondLst>
                                            <p:cond delay="1834"/>
                                          </p:stCondLst>
                                        </p:cTn>
                                        <p:tgtEl>
                                          <p:spTgt spid="3">
                                            <p:txEl>
                                              <p:pRg st="2" end="2"/>
                                            </p:txEl>
                                          </p:spTgt>
                                        </p:tgtEl>
                                      </p:cBhvr>
                                      <p:to x="100000" y="100000"/>
                                    </p:animScale>
                                  </p:childTnLst>
                                </p:cTn>
                              </p:par>
                            </p:childTnLst>
                          </p:cTn>
                        </p:par>
                      </p:childTnLst>
                    </p:cTn>
                  </p:par>
                  <p:par>
                    <p:cTn id="88" fill="hold">
                      <p:stCondLst>
                        <p:cond delay="indefinite"/>
                      </p:stCondLst>
                      <p:childTnLst>
                        <p:par>
                          <p:cTn id="89" fill="hold">
                            <p:stCondLst>
                              <p:cond delay="0"/>
                            </p:stCondLst>
                            <p:childTnLst>
                              <p:par>
                                <p:cTn id="90" presetID="42" presetClass="entr" presetSubtype="0" fill="hold" nodeType="clickEffect">
                                  <p:stCondLst>
                                    <p:cond delay="0"/>
                                  </p:stCondLst>
                                  <p:childTnLst>
                                    <p:set>
                                      <p:cBhvr>
                                        <p:cTn id="91" dur="1" fill="hold">
                                          <p:stCondLst>
                                            <p:cond delay="0"/>
                                          </p:stCondLst>
                                        </p:cTn>
                                        <p:tgtEl>
                                          <p:spTgt spid="3">
                                            <p:txEl>
                                              <p:pRg st="3" end="3"/>
                                            </p:txEl>
                                          </p:spTgt>
                                        </p:tgtEl>
                                        <p:attrNameLst>
                                          <p:attrName>style.visibility</p:attrName>
                                        </p:attrNameLst>
                                      </p:cBhvr>
                                      <p:to>
                                        <p:strVal val="visible"/>
                                      </p:to>
                                    </p:set>
                                    <p:animEffect transition="in" filter="fade">
                                      <p:cBhvr>
                                        <p:cTn id="92" dur="1000"/>
                                        <p:tgtEl>
                                          <p:spTgt spid="3">
                                            <p:txEl>
                                              <p:pRg st="3" end="3"/>
                                            </p:txEl>
                                          </p:spTgt>
                                        </p:tgtEl>
                                      </p:cBhvr>
                                    </p:animEffect>
                                    <p:anim calcmode="lin" valueType="num">
                                      <p:cBhvr>
                                        <p:cTn id="9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92924" y="175874"/>
            <a:ext cx="8911687" cy="917820"/>
          </a:xfrm>
        </p:spPr>
        <p:txBody>
          <a:bodyPr/>
          <a:lstStyle/>
          <a:p>
            <a:pPr algn="ctr" rtl="1"/>
            <a:r>
              <a:rPr lang="ar-DZ" dirty="0" smtClean="0"/>
              <a:t>معدل الوفيات بسبب</a:t>
            </a:r>
            <a:endParaRPr lang="fr-FR" dirty="0"/>
          </a:p>
        </p:txBody>
      </p:sp>
      <mc:AlternateContent xmlns:mc="http://schemas.openxmlformats.org/markup-compatibility/2006" xmlns:a14="http://schemas.microsoft.com/office/drawing/2010/main">
        <mc:Choice Requires="a14">
          <p:sp>
            <p:nvSpPr>
              <p:cNvPr id="3" name="Espace réservé du contenu 2"/>
              <p:cNvSpPr>
                <a:spLocks noGrp="1"/>
              </p:cNvSpPr>
              <p:nvPr>
                <p:ph sz="half" idx="1"/>
              </p:nvPr>
            </p:nvSpPr>
            <p:spPr>
              <a:xfrm>
                <a:off x="1431235" y="1308847"/>
                <a:ext cx="5471841" cy="5250979"/>
              </a:xfrm>
            </p:spPr>
            <p:txBody>
              <a:bodyPr>
                <a:normAutofit/>
              </a:bodyPr>
              <a:lstStyle/>
              <a:p>
                <a:pPr algn="just" rtl="1"/>
                <a:r>
                  <a:rPr lang="ar-DZ" sz="2000" b="1" dirty="0" smtClean="0"/>
                  <a:t>مثال: </a:t>
                </a:r>
                <a:r>
                  <a:rPr lang="ar-DZ" sz="2000" dirty="0"/>
                  <a:t>سجلت إحدى الولايات 1200 وفاة للسكان بسبب الداء السكري، وإذا علمت أن عدد السكان </a:t>
                </a:r>
                <a:r>
                  <a:rPr lang="ar-DZ" sz="2000" dirty="0" smtClean="0"/>
                  <a:t>هو</a:t>
                </a:r>
                <a:r>
                  <a:rPr lang="fr-FR" sz="2000" dirty="0" smtClean="0"/>
                  <a:t> </a:t>
                </a:r>
                <a:r>
                  <a:rPr lang="ar-DZ" sz="2000" dirty="0" smtClean="0"/>
                  <a:t>480000 </a:t>
                </a:r>
                <a:r>
                  <a:rPr lang="ar-DZ" sz="2000" dirty="0"/>
                  <a:t>ساكن</a:t>
                </a:r>
                <a:r>
                  <a:rPr lang="ar-DZ" sz="2000" dirty="0" smtClean="0"/>
                  <a:t>.</a:t>
                </a:r>
                <a:endParaRPr lang="fr-FR" sz="2000" dirty="0" smtClean="0"/>
              </a:p>
              <a:p>
                <a:pPr algn="just" rtl="1"/>
                <a:r>
                  <a:rPr lang="ar-DZ" sz="2000" b="1" dirty="0" smtClean="0"/>
                  <a:t>المطلوب: </a:t>
                </a:r>
                <a:r>
                  <a:rPr lang="ar-DZ" sz="2000" dirty="0" smtClean="0"/>
                  <a:t>أحسب معدل الوفاة بسبب داء السكري؟</a:t>
                </a:r>
              </a:p>
              <a:p>
                <a:pPr algn="just" rtl="1"/>
                <a:r>
                  <a:rPr lang="ar-DZ" sz="2000" b="1" dirty="0" smtClean="0"/>
                  <a:t>الحل: </a:t>
                </a:r>
              </a:p>
              <a:p>
                <a:pPr lvl="0" algn="just" rtl="1">
                  <a:buClr>
                    <a:srgbClr val="A53010"/>
                  </a:buClr>
                </a:pPr>
                <a14:m>
                  <m:oMath xmlns:m="http://schemas.openxmlformats.org/officeDocument/2006/math">
                    <m:sSub>
                      <m:sSubPr>
                        <m:ctrlPr>
                          <a:rPr lang="ar-DZ" sz="2800" i="1">
                            <a:solidFill>
                              <a:prstClr val="black">
                                <a:lumMod val="75000"/>
                                <a:lumOff val="25000"/>
                              </a:prstClr>
                            </a:solidFill>
                            <a:latin typeface="Cambria Math" panose="02040503050406030204" pitchFamily="18" charset="0"/>
                          </a:rPr>
                        </m:ctrlPr>
                      </m:sSubPr>
                      <m:e>
                        <m:r>
                          <a:rPr lang="fr-FR" sz="2800" i="1">
                            <a:solidFill>
                              <a:prstClr val="black">
                                <a:lumMod val="75000"/>
                                <a:lumOff val="25000"/>
                              </a:prstClr>
                            </a:solidFill>
                            <a:latin typeface="Cambria Math" panose="02040503050406030204" pitchFamily="18" charset="0"/>
                          </a:rPr>
                          <m:t>𝑇𝑀</m:t>
                        </m:r>
                      </m:e>
                      <m:sub>
                        <m:r>
                          <a:rPr lang="fr-FR" sz="2800" i="1">
                            <a:solidFill>
                              <a:prstClr val="black">
                                <a:lumMod val="75000"/>
                                <a:lumOff val="25000"/>
                              </a:prstClr>
                            </a:solidFill>
                            <a:latin typeface="Cambria Math" panose="02040503050406030204" pitchFamily="18" charset="0"/>
                          </a:rPr>
                          <m:t>𝑑𝑖𝑎𝑏</m:t>
                        </m:r>
                        <m:r>
                          <a:rPr lang="fr-FR" sz="2800" i="1">
                            <a:solidFill>
                              <a:prstClr val="black">
                                <a:lumMod val="75000"/>
                                <a:lumOff val="25000"/>
                              </a:prstClr>
                            </a:solidFill>
                            <a:latin typeface="Cambria Math" panose="02040503050406030204" pitchFamily="18" charset="0"/>
                          </a:rPr>
                          <m:t>è</m:t>
                        </m:r>
                        <m:r>
                          <a:rPr lang="fr-FR" sz="2800" i="1">
                            <a:solidFill>
                              <a:prstClr val="black">
                                <a:lumMod val="75000"/>
                                <a:lumOff val="25000"/>
                              </a:prstClr>
                            </a:solidFill>
                            <a:latin typeface="Cambria Math" panose="02040503050406030204" pitchFamily="18" charset="0"/>
                          </a:rPr>
                          <m:t>𝑡𝑒</m:t>
                        </m:r>
                      </m:sub>
                    </m:sSub>
                    <m:r>
                      <a:rPr lang="ar-DZ" sz="2800" i="1">
                        <a:solidFill>
                          <a:prstClr val="black">
                            <a:lumMod val="75000"/>
                            <a:lumOff val="25000"/>
                          </a:prstClr>
                        </a:solidFill>
                        <a:latin typeface="Cambria Math" panose="02040503050406030204" pitchFamily="18" charset="0"/>
                      </a:rPr>
                      <m:t>=</m:t>
                    </m:r>
                    <m:f>
                      <m:fPr>
                        <m:ctrlPr>
                          <a:rPr lang="ar-DZ" sz="2800" i="1">
                            <a:solidFill>
                              <a:prstClr val="black">
                                <a:lumMod val="75000"/>
                                <a:lumOff val="25000"/>
                              </a:prstClr>
                            </a:solidFill>
                            <a:latin typeface="Cambria Math" panose="02040503050406030204" pitchFamily="18" charset="0"/>
                          </a:rPr>
                        </m:ctrlPr>
                      </m:fPr>
                      <m:num>
                        <m:sSub>
                          <m:sSubPr>
                            <m:ctrlPr>
                              <a:rPr lang="ar-DZ" sz="2800" i="1">
                                <a:solidFill>
                                  <a:prstClr val="black">
                                    <a:lumMod val="75000"/>
                                    <a:lumOff val="25000"/>
                                  </a:prstClr>
                                </a:solidFill>
                                <a:latin typeface="Cambria Math" panose="02040503050406030204" pitchFamily="18" charset="0"/>
                              </a:rPr>
                            </m:ctrlPr>
                          </m:sSubPr>
                          <m:e>
                            <m:r>
                              <a:rPr lang="fr-FR" sz="2800" i="1">
                                <a:solidFill>
                                  <a:prstClr val="black">
                                    <a:lumMod val="75000"/>
                                    <a:lumOff val="25000"/>
                                  </a:prstClr>
                                </a:solidFill>
                                <a:latin typeface="Cambria Math" panose="02040503050406030204" pitchFamily="18" charset="0"/>
                              </a:rPr>
                              <m:t>𝐷</m:t>
                            </m:r>
                          </m:e>
                          <m:sub>
                            <m:r>
                              <a:rPr lang="fr-FR" sz="2800" i="1">
                                <a:solidFill>
                                  <a:prstClr val="black">
                                    <a:lumMod val="75000"/>
                                    <a:lumOff val="25000"/>
                                  </a:prstClr>
                                </a:solidFill>
                                <a:latin typeface="Cambria Math" panose="02040503050406030204" pitchFamily="18" charset="0"/>
                              </a:rPr>
                              <m:t>𝑑𝑖𝑎𝑏</m:t>
                            </m:r>
                            <m:r>
                              <a:rPr lang="fr-FR" sz="2800" i="1">
                                <a:solidFill>
                                  <a:prstClr val="black">
                                    <a:lumMod val="75000"/>
                                    <a:lumOff val="25000"/>
                                  </a:prstClr>
                                </a:solidFill>
                                <a:latin typeface="Cambria Math" panose="02040503050406030204" pitchFamily="18" charset="0"/>
                              </a:rPr>
                              <m:t>è</m:t>
                            </m:r>
                            <m:r>
                              <a:rPr lang="fr-FR" sz="2800" i="1">
                                <a:solidFill>
                                  <a:prstClr val="black">
                                    <a:lumMod val="75000"/>
                                    <a:lumOff val="25000"/>
                                  </a:prstClr>
                                </a:solidFill>
                                <a:latin typeface="Cambria Math" panose="02040503050406030204" pitchFamily="18" charset="0"/>
                              </a:rPr>
                              <m:t>𝑡𝑒</m:t>
                            </m:r>
                          </m:sub>
                        </m:sSub>
                      </m:num>
                      <m:den>
                        <m:sSub>
                          <m:sSubPr>
                            <m:ctrlPr>
                              <a:rPr lang="ar-DZ" sz="2800" i="1">
                                <a:solidFill>
                                  <a:prstClr val="black">
                                    <a:lumMod val="75000"/>
                                    <a:lumOff val="25000"/>
                                  </a:prstClr>
                                </a:solidFill>
                                <a:latin typeface="Cambria Math" panose="02040503050406030204" pitchFamily="18" charset="0"/>
                              </a:rPr>
                            </m:ctrlPr>
                          </m:sSubPr>
                          <m:e>
                            <m:r>
                              <a:rPr lang="fr-FR" sz="2800" i="1">
                                <a:solidFill>
                                  <a:prstClr val="black">
                                    <a:lumMod val="75000"/>
                                    <a:lumOff val="25000"/>
                                  </a:prstClr>
                                </a:solidFill>
                                <a:latin typeface="Cambria Math" panose="02040503050406030204" pitchFamily="18" charset="0"/>
                              </a:rPr>
                              <m:t>𝑃</m:t>
                            </m:r>
                          </m:e>
                          <m:sub>
                            <m:r>
                              <a:rPr lang="fr-FR" sz="2800" i="1">
                                <a:solidFill>
                                  <a:prstClr val="black">
                                    <a:lumMod val="75000"/>
                                    <a:lumOff val="25000"/>
                                  </a:prstClr>
                                </a:solidFill>
                                <a:latin typeface="Cambria Math" panose="02040503050406030204" pitchFamily="18" charset="0"/>
                              </a:rPr>
                              <m:t>𝑚𝑜𝑦</m:t>
                            </m:r>
                          </m:sub>
                        </m:sSub>
                      </m:den>
                    </m:f>
                    <m:r>
                      <a:rPr lang="ar-DZ" sz="2800" i="1">
                        <a:solidFill>
                          <a:prstClr val="black">
                            <a:lumMod val="75000"/>
                            <a:lumOff val="25000"/>
                          </a:prstClr>
                        </a:solidFill>
                        <a:latin typeface="Cambria Math" panose="02040503050406030204" pitchFamily="18" charset="0"/>
                      </a:rPr>
                      <m:t>∗</m:t>
                    </m:r>
                    <m:r>
                      <a:rPr lang="ar-DZ" sz="2800" i="1">
                        <a:solidFill>
                          <a:prstClr val="black">
                            <a:lumMod val="75000"/>
                            <a:lumOff val="25000"/>
                          </a:prstClr>
                        </a:solidFill>
                        <a:latin typeface="Cambria Math" panose="02040503050406030204" pitchFamily="18" charset="0"/>
                      </a:rPr>
                      <m:t>100000</m:t>
                    </m:r>
                    <m:r>
                      <a:rPr lang="fr-FR" sz="2800" b="0" i="1" smtClean="0">
                        <a:solidFill>
                          <a:prstClr val="black">
                            <a:lumMod val="75000"/>
                            <a:lumOff val="25000"/>
                          </a:prstClr>
                        </a:solidFill>
                        <a:latin typeface="Cambria Math" panose="02040503050406030204" pitchFamily="18" charset="0"/>
                      </a:rPr>
                      <m:t>=</m:t>
                    </m:r>
                    <m:f>
                      <m:fPr>
                        <m:ctrlPr>
                          <a:rPr lang="fr-FR" sz="2800" b="0" i="1" smtClean="0">
                            <a:solidFill>
                              <a:prstClr val="black">
                                <a:lumMod val="75000"/>
                                <a:lumOff val="25000"/>
                              </a:prstClr>
                            </a:solidFill>
                            <a:latin typeface="Cambria Math" panose="02040503050406030204" pitchFamily="18" charset="0"/>
                          </a:rPr>
                        </m:ctrlPr>
                      </m:fPr>
                      <m:num>
                        <m:r>
                          <a:rPr lang="ar-DZ" sz="2800" b="0" i="1" smtClean="0">
                            <a:solidFill>
                              <a:prstClr val="black">
                                <a:lumMod val="75000"/>
                                <a:lumOff val="25000"/>
                              </a:prstClr>
                            </a:solidFill>
                            <a:latin typeface="Cambria Math" panose="02040503050406030204" pitchFamily="18" charset="0"/>
                          </a:rPr>
                          <m:t>1200</m:t>
                        </m:r>
                      </m:num>
                      <m:den>
                        <m:r>
                          <a:rPr lang="ar-DZ" sz="2800" b="0" i="1" smtClean="0">
                            <a:solidFill>
                              <a:prstClr val="black">
                                <a:lumMod val="75000"/>
                                <a:lumOff val="25000"/>
                              </a:prstClr>
                            </a:solidFill>
                            <a:latin typeface="Cambria Math" panose="02040503050406030204" pitchFamily="18" charset="0"/>
                          </a:rPr>
                          <m:t>480000</m:t>
                        </m:r>
                      </m:den>
                    </m:f>
                    <m:r>
                      <a:rPr lang="fr-FR" sz="2800" b="0" i="1" smtClean="0">
                        <a:solidFill>
                          <a:prstClr val="black">
                            <a:lumMod val="75000"/>
                            <a:lumOff val="25000"/>
                          </a:prstClr>
                        </a:solidFill>
                        <a:latin typeface="Cambria Math" panose="02040503050406030204" pitchFamily="18" charset="0"/>
                      </a:rPr>
                      <m:t>∗</m:t>
                    </m:r>
                    <m:r>
                      <a:rPr lang="fr-FR" sz="2800" b="0" i="1" smtClean="0">
                        <a:solidFill>
                          <a:prstClr val="black">
                            <a:lumMod val="75000"/>
                            <a:lumOff val="25000"/>
                          </a:prstClr>
                        </a:solidFill>
                        <a:latin typeface="Cambria Math" panose="02040503050406030204" pitchFamily="18" charset="0"/>
                      </a:rPr>
                      <m:t>100000</m:t>
                    </m:r>
                    <m:r>
                      <a:rPr lang="fr-FR" sz="2800" b="0" i="1" smtClean="0">
                        <a:solidFill>
                          <a:prstClr val="black">
                            <a:lumMod val="75000"/>
                            <a:lumOff val="25000"/>
                          </a:prstClr>
                        </a:solidFill>
                        <a:latin typeface="Cambria Math" panose="02040503050406030204" pitchFamily="18" charset="0"/>
                      </a:rPr>
                      <m:t>=</m:t>
                    </m:r>
                    <m:r>
                      <a:rPr lang="fr-FR" sz="2800" b="0" i="1" smtClean="0">
                        <a:solidFill>
                          <a:srgbClr val="FF0000"/>
                        </a:solidFill>
                        <a:latin typeface="Cambria Math" panose="02040503050406030204" pitchFamily="18" charset="0"/>
                      </a:rPr>
                      <m:t>250</m:t>
                    </m:r>
                    <m:r>
                      <a:rPr lang="fr-FR" sz="2800" b="0" i="1" smtClean="0">
                        <a:solidFill>
                          <a:prstClr val="black">
                            <a:lumMod val="75000"/>
                            <a:lumOff val="25000"/>
                          </a:prstClr>
                        </a:solidFill>
                        <a:latin typeface="Cambria Math" panose="02040503050406030204" pitchFamily="18" charset="0"/>
                      </a:rPr>
                      <m:t> </m:t>
                    </m:r>
                    <m:r>
                      <a:rPr lang="fr-FR" sz="2800" b="0" i="1" smtClean="0">
                        <a:solidFill>
                          <a:prstClr val="black">
                            <a:lumMod val="75000"/>
                            <a:lumOff val="25000"/>
                          </a:prstClr>
                        </a:solidFill>
                        <a:latin typeface="Cambria Math" panose="02040503050406030204" pitchFamily="18" charset="0"/>
                      </a:rPr>
                      <m:t>𝑝𝑜𝑢𝑟</m:t>
                    </m:r>
                    <m:r>
                      <a:rPr lang="fr-FR" sz="2800" b="0" i="1" smtClean="0">
                        <a:solidFill>
                          <a:prstClr val="black">
                            <a:lumMod val="75000"/>
                            <a:lumOff val="25000"/>
                          </a:prstClr>
                        </a:solidFill>
                        <a:latin typeface="Cambria Math" panose="02040503050406030204" pitchFamily="18" charset="0"/>
                      </a:rPr>
                      <m:t> </m:t>
                    </m:r>
                    <m:r>
                      <a:rPr lang="fr-FR" sz="2800" b="0" i="1" smtClean="0">
                        <a:solidFill>
                          <a:prstClr val="black">
                            <a:lumMod val="75000"/>
                            <a:lumOff val="25000"/>
                          </a:prstClr>
                        </a:solidFill>
                        <a:latin typeface="Cambria Math" panose="02040503050406030204" pitchFamily="18" charset="0"/>
                      </a:rPr>
                      <m:t>100000</m:t>
                    </m:r>
                    <m:r>
                      <a:rPr lang="fr-FR" sz="2800" b="0" i="1" smtClean="0">
                        <a:solidFill>
                          <a:prstClr val="black">
                            <a:lumMod val="75000"/>
                            <a:lumOff val="25000"/>
                          </a:prstClr>
                        </a:solidFill>
                        <a:latin typeface="Cambria Math" panose="02040503050406030204" pitchFamily="18" charset="0"/>
                      </a:rPr>
                      <m:t>h</m:t>
                    </m:r>
                    <m:r>
                      <a:rPr lang="fr-FR" sz="2800" b="0" i="1" smtClean="0">
                        <a:solidFill>
                          <a:prstClr val="black">
                            <a:lumMod val="75000"/>
                            <a:lumOff val="25000"/>
                          </a:prstClr>
                        </a:solidFill>
                        <a:latin typeface="Cambria Math" panose="02040503050406030204" pitchFamily="18" charset="0"/>
                      </a:rPr>
                      <m:t>𝑎𝑏𝑖𝑡𝑎𝑛𝑡𝑠</m:t>
                    </m:r>
                  </m:oMath>
                </a14:m>
                <a:endParaRPr lang="fr-FR" sz="2800" b="0" dirty="0" smtClean="0">
                  <a:solidFill>
                    <a:prstClr val="black">
                      <a:lumMod val="75000"/>
                      <a:lumOff val="25000"/>
                    </a:prstClr>
                  </a:solidFill>
                </a:endParaRPr>
              </a:p>
              <a:p>
                <a:pPr lvl="0" algn="just" rtl="1">
                  <a:buClr>
                    <a:srgbClr val="A53010"/>
                  </a:buClr>
                </a:pPr>
                <a:r>
                  <a:rPr lang="ar-DZ" sz="2800" dirty="0" smtClean="0">
                    <a:solidFill>
                      <a:prstClr val="black">
                        <a:lumMod val="75000"/>
                        <a:lumOff val="25000"/>
                      </a:prstClr>
                    </a:solidFill>
                  </a:rPr>
                  <a:t>250 وفاة لكل  100000 ساكن</a:t>
                </a:r>
                <a:endParaRPr lang="fr-FR" sz="2800" dirty="0">
                  <a:solidFill>
                    <a:prstClr val="black">
                      <a:lumMod val="75000"/>
                      <a:lumOff val="25000"/>
                    </a:prstClr>
                  </a:solidFill>
                </a:endParaRPr>
              </a:p>
              <a:p>
                <a:pPr algn="just" rtl="1"/>
                <a:endParaRPr lang="ar-DZ" sz="2000" b="1" dirty="0" smtClean="0"/>
              </a:p>
            </p:txBody>
          </p:sp>
        </mc:Choice>
        <mc:Fallback xmlns="">
          <p:sp>
            <p:nvSpPr>
              <p:cNvPr id="3" name="Espace réservé du contenu 2"/>
              <p:cNvSpPr>
                <a:spLocks noGrp="1" noRot="1" noChangeAspect="1" noMove="1" noResize="1" noEditPoints="1" noAdjustHandles="1" noChangeArrowheads="1" noChangeShapeType="1" noTextEdit="1"/>
              </p:cNvSpPr>
              <p:nvPr>
                <p:ph sz="half" idx="1"/>
              </p:nvPr>
            </p:nvSpPr>
            <p:spPr>
              <a:xfrm>
                <a:off x="1431235" y="1308847"/>
                <a:ext cx="5471841" cy="5250979"/>
              </a:xfrm>
              <a:blipFill rotWithShape="0">
                <a:blip r:embed="rId3"/>
                <a:stretch>
                  <a:fillRect l="-2564" t="-697" r="-2118"/>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4" name="Espace réservé du contenu 3"/>
              <p:cNvSpPr>
                <a:spLocks noGrp="1"/>
              </p:cNvSpPr>
              <p:nvPr>
                <p:ph sz="half" idx="2"/>
              </p:nvPr>
            </p:nvSpPr>
            <p:spPr>
              <a:xfrm>
                <a:off x="7190747" y="1308847"/>
                <a:ext cx="4786100" cy="4594997"/>
              </a:xfrm>
            </p:spPr>
            <p:txBody>
              <a:bodyPr>
                <a:normAutofit/>
              </a:bodyPr>
              <a:lstStyle/>
              <a:p>
                <a:pPr algn="just" rtl="1"/>
                <a:r>
                  <a:rPr lang="ar-DZ" sz="2800" dirty="0" smtClean="0"/>
                  <a:t>هو حاصل قسمة عدد الوفيات بسبب معين (</a:t>
                </a:r>
                <a14:m>
                  <m:oMath xmlns:m="http://schemas.openxmlformats.org/officeDocument/2006/math">
                    <m:sSub>
                      <m:sSubPr>
                        <m:ctrlPr>
                          <a:rPr lang="ar-DZ" sz="2800" i="1" smtClean="0">
                            <a:latin typeface="Cambria Math" panose="02040503050406030204" pitchFamily="18" charset="0"/>
                          </a:rPr>
                        </m:ctrlPr>
                      </m:sSubPr>
                      <m:e>
                        <m:r>
                          <a:rPr lang="fr-FR" sz="2800" b="0" i="1" smtClean="0">
                            <a:latin typeface="Cambria Math" panose="02040503050406030204" pitchFamily="18" charset="0"/>
                          </a:rPr>
                          <m:t>𝐷</m:t>
                        </m:r>
                      </m:e>
                      <m:sub>
                        <m:r>
                          <a:rPr lang="fr-FR" sz="2800" b="0" i="1" smtClean="0">
                            <a:latin typeface="Cambria Math" panose="02040503050406030204" pitchFamily="18" charset="0"/>
                          </a:rPr>
                          <m:t>𝑐𝑎𝑢𝑠𝑒</m:t>
                        </m:r>
                      </m:sub>
                    </m:sSub>
                  </m:oMath>
                </a14:m>
                <a:r>
                  <a:rPr lang="ar-DZ" sz="2800" dirty="0" smtClean="0"/>
                  <a:t>)</a:t>
                </a:r>
                <a:r>
                  <a:rPr lang="fr-FR" sz="2800" dirty="0" smtClean="0"/>
                  <a:t>  </a:t>
                </a:r>
                <a:r>
                  <a:rPr lang="ar-DZ" sz="2800" dirty="0" smtClean="0"/>
                  <a:t>على متوسط عدد السكان </a:t>
                </a:r>
                <a14:m>
                  <m:oMath xmlns:m="http://schemas.openxmlformats.org/officeDocument/2006/math">
                    <m:r>
                      <a:rPr lang="fr-FR" sz="2800" b="0" i="1" smtClean="0">
                        <a:latin typeface="Cambria Math" panose="02040503050406030204" pitchFamily="18" charset="0"/>
                      </a:rPr>
                      <m:t>(</m:t>
                    </m:r>
                    <m:sSub>
                      <m:sSubPr>
                        <m:ctrlPr>
                          <a:rPr lang="fr-FR" sz="2800" b="0" i="1" smtClean="0">
                            <a:latin typeface="Cambria Math" panose="02040503050406030204" pitchFamily="18" charset="0"/>
                          </a:rPr>
                        </m:ctrlPr>
                      </m:sSubPr>
                      <m:e>
                        <m:r>
                          <a:rPr lang="fr-FR" sz="2800" b="0" i="1" smtClean="0">
                            <a:latin typeface="Cambria Math" panose="02040503050406030204" pitchFamily="18" charset="0"/>
                          </a:rPr>
                          <m:t>𝑃</m:t>
                        </m:r>
                      </m:e>
                      <m:sub>
                        <m:r>
                          <a:rPr lang="fr-FR" sz="2800" b="0" i="1" smtClean="0">
                            <a:latin typeface="Cambria Math" panose="02040503050406030204" pitchFamily="18" charset="0"/>
                          </a:rPr>
                          <m:t>𝑥</m:t>
                        </m:r>
                      </m:sub>
                    </m:sSub>
                    <m:r>
                      <a:rPr lang="fr-FR" sz="2800" b="0" i="1" smtClean="0">
                        <a:latin typeface="Cambria Math" panose="02040503050406030204" pitchFamily="18" charset="0"/>
                      </a:rPr>
                      <m:t>)</m:t>
                    </m:r>
                  </m:oMath>
                </a14:m>
                <a:r>
                  <a:rPr lang="ar-DZ" sz="2800" dirty="0" smtClean="0"/>
                  <a:t> في نفس السنة، وتقرأ لكل 100000 ساكن</a:t>
                </a:r>
              </a:p>
              <a:p>
                <a:pPr algn="just" rtl="1"/>
                <a14:m>
                  <m:oMath xmlns:m="http://schemas.openxmlformats.org/officeDocument/2006/math">
                    <m:sSub>
                      <m:sSubPr>
                        <m:ctrlPr>
                          <a:rPr lang="ar-DZ" sz="2800" i="1" smtClean="0">
                            <a:latin typeface="Cambria Math" panose="02040503050406030204" pitchFamily="18" charset="0"/>
                          </a:rPr>
                        </m:ctrlPr>
                      </m:sSubPr>
                      <m:e>
                        <m:r>
                          <a:rPr lang="fr-FR" sz="2800" b="0" i="1" smtClean="0">
                            <a:latin typeface="Cambria Math" panose="02040503050406030204" pitchFamily="18" charset="0"/>
                          </a:rPr>
                          <m:t>𝑇𝑀</m:t>
                        </m:r>
                      </m:e>
                      <m:sub>
                        <m:r>
                          <a:rPr lang="fr-FR" sz="2800" b="0" i="1" smtClean="0">
                            <a:latin typeface="Cambria Math" panose="02040503050406030204" pitchFamily="18" charset="0"/>
                          </a:rPr>
                          <m:t>𝑐𝑎𝑢𝑠𝑒</m:t>
                        </m:r>
                      </m:sub>
                    </m:sSub>
                    <m:r>
                      <a:rPr lang="ar-DZ" sz="2800" b="0" i="1" smtClean="0">
                        <a:latin typeface="Cambria Math" panose="02040503050406030204" pitchFamily="18" charset="0"/>
                      </a:rPr>
                      <m:t>=</m:t>
                    </m:r>
                    <m:f>
                      <m:fPr>
                        <m:ctrlPr>
                          <a:rPr lang="ar-DZ" sz="2800" b="0" i="1" smtClean="0">
                            <a:latin typeface="Cambria Math" panose="02040503050406030204" pitchFamily="18" charset="0"/>
                          </a:rPr>
                        </m:ctrlPr>
                      </m:fPr>
                      <m:num>
                        <m:sSub>
                          <m:sSubPr>
                            <m:ctrlPr>
                              <a:rPr lang="ar-DZ" sz="2800" b="0" i="1" smtClean="0">
                                <a:latin typeface="Cambria Math" panose="02040503050406030204" pitchFamily="18" charset="0"/>
                              </a:rPr>
                            </m:ctrlPr>
                          </m:sSubPr>
                          <m:e>
                            <m:r>
                              <a:rPr lang="fr-FR" sz="2800" b="0" i="1" smtClean="0">
                                <a:latin typeface="Cambria Math" panose="02040503050406030204" pitchFamily="18" charset="0"/>
                              </a:rPr>
                              <m:t>𝐷</m:t>
                            </m:r>
                          </m:e>
                          <m:sub>
                            <m:r>
                              <a:rPr lang="fr-FR" sz="2800" b="0" i="1" smtClean="0">
                                <a:latin typeface="Cambria Math" panose="02040503050406030204" pitchFamily="18" charset="0"/>
                              </a:rPr>
                              <m:t>𝑐𝑎𝑢𝑠𝑒</m:t>
                            </m:r>
                          </m:sub>
                        </m:sSub>
                      </m:num>
                      <m:den>
                        <m:sSub>
                          <m:sSubPr>
                            <m:ctrlPr>
                              <a:rPr lang="ar-DZ" sz="2800" b="0" i="1" smtClean="0">
                                <a:latin typeface="Cambria Math" panose="02040503050406030204" pitchFamily="18" charset="0"/>
                              </a:rPr>
                            </m:ctrlPr>
                          </m:sSubPr>
                          <m:e>
                            <m:r>
                              <a:rPr lang="fr-FR" sz="2800" b="0" i="1" smtClean="0">
                                <a:latin typeface="Cambria Math" panose="02040503050406030204" pitchFamily="18" charset="0"/>
                              </a:rPr>
                              <m:t>𝑃</m:t>
                            </m:r>
                          </m:e>
                          <m:sub>
                            <m:r>
                              <a:rPr lang="fr-FR" sz="2800" b="0" i="1" smtClean="0">
                                <a:latin typeface="Cambria Math" panose="02040503050406030204" pitchFamily="18" charset="0"/>
                              </a:rPr>
                              <m:t>𝑚𝑜𝑦</m:t>
                            </m:r>
                          </m:sub>
                        </m:sSub>
                      </m:den>
                    </m:f>
                    <m:r>
                      <a:rPr lang="ar-DZ" sz="2800" b="0" i="1" smtClean="0">
                        <a:latin typeface="Cambria Math" panose="02040503050406030204" pitchFamily="18" charset="0"/>
                      </a:rPr>
                      <m:t>∗</m:t>
                    </m:r>
                    <m:r>
                      <a:rPr lang="ar-DZ" sz="2800" b="0" i="1" smtClean="0">
                        <a:latin typeface="Cambria Math" panose="02040503050406030204" pitchFamily="18" charset="0"/>
                      </a:rPr>
                      <m:t>100000</m:t>
                    </m:r>
                  </m:oMath>
                </a14:m>
                <a:endParaRPr lang="fr-FR" sz="2800" b="0" dirty="0" smtClean="0"/>
              </a:p>
              <a:p>
                <a:pPr marL="0" indent="0" algn="just" rtl="1">
                  <a:buNone/>
                </a:pPr>
                <a:r>
                  <a:rPr lang="fr-FR" sz="2800" dirty="0" smtClean="0"/>
                  <a:t>------------------------------</a:t>
                </a:r>
              </a:p>
              <a:p>
                <a:r>
                  <a:rPr lang="fr-FR" sz="1900" dirty="0">
                    <a:solidFill>
                      <a:srgbClr val="000000"/>
                    </a:solidFill>
                    <a:latin typeface="Times New Roman" panose="02020603050405020304" pitchFamily="18" charset="0"/>
                  </a:rPr>
                  <a:t>Le </a:t>
                </a:r>
                <a:r>
                  <a:rPr lang="fr-FR" sz="1900" dirty="0">
                    <a:solidFill>
                      <a:srgbClr val="558FD6"/>
                    </a:solidFill>
                    <a:latin typeface="Times New Roman" panose="02020603050405020304" pitchFamily="18" charset="0"/>
                  </a:rPr>
                  <a:t>T</a:t>
                </a:r>
                <a:r>
                  <a:rPr lang="fr-FR" sz="1900" dirty="0">
                    <a:solidFill>
                      <a:srgbClr val="000000"/>
                    </a:solidFill>
                    <a:latin typeface="Times New Roman" panose="02020603050405020304" pitchFamily="18" charset="0"/>
                  </a:rPr>
                  <a:t>aux de </a:t>
                </a:r>
                <a:r>
                  <a:rPr lang="fr-FR" sz="1900" dirty="0">
                    <a:solidFill>
                      <a:srgbClr val="558FD6"/>
                    </a:solidFill>
                    <a:latin typeface="Times New Roman" panose="02020603050405020304" pitchFamily="18" charset="0"/>
                  </a:rPr>
                  <a:t>M</a:t>
                </a:r>
                <a:r>
                  <a:rPr lang="fr-FR" sz="1900" dirty="0">
                    <a:solidFill>
                      <a:srgbClr val="000000"/>
                    </a:solidFill>
                    <a:latin typeface="Times New Roman" panose="02020603050405020304" pitchFamily="18" charset="0"/>
                  </a:rPr>
                  <a:t>ortalité par </a:t>
                </a:r>
                <a:r>
                  <a:rPr lang="fr-FR" sz="1900" dirty="0">
                    <a:solidFill>
                      <a:srgbClr val="558FD6"/>
                    </a:solidFill>
                    <a:latin typeface="Times New Roman" panose="02020603050405020304" pitchFamily="18" charset="0"/>
                  </a:rPr>
                  <a:t>C</a:t>
                </a:r>
                <a:r>
                  <a:rPr lang="fr-FR" sz="1900" dirty="0">
                    <a:solidFill>
                      <a:srgbClr val="000000"/>
                    </a:solidFill>
                    <a:latin typeface="Times New Roman" panose="02020603050405020304" pitchFamily="18" charset="0"/>
                  </a:rPr>
                  <a:t>ause «</a:t>
                </a:r>
                <a:r>
                  <a:rPr lang="fr-FR" sz="1900" dirty="0" err="1">
                    <a:solidFill>
                      <a:srgbClr val="558FD6"/>
                    </a:solidFill>
                    <a:latin typeface="Times New Roman" panose="02020603050405020304" pitchFamily="18" charset="0"/>
                  </a:rPr>
                  <a:t>TMcause</a:t>
                </a:r>
                <a:r>
                  <a:rPr lang="fr-FR" sz="1900" dirty="0">
                    <a:solidFill>
                      <a:srgbClr val="000000"/>
                    </a:solidFill>
                    <a:latin typeface="Times New Roman" panose="02020603050405020304" pitchFamily="18" charset="0"/>
                  </a:rPr>
                  <a:t>»</a:t>
                </a:r>
              </a:p>
              <a:p>
                <a:r>
                  <a:rPr lang="fr-FR" sz="1900" dirty="0">
                    <a:solidFill>
                      <a:srgbClr val="558FD6"/>
                    </a:solidFill>
                    <a:latin typeface="Times New Roman" panose="02020603050405020304" pitchFamily="18" charset="0"/>
                  </a:rPr>
                  <a:t>C</a:t>
                </a:r>
                <a:r>
                  <a:rPr lang="fr-FR" sz="1900" dirty="0">
                    <a:solidFill>
                      <a:srgbClr val="000000"/>
                    </a:solidFill>
                    <a:latin typeface="Times New Roman" panose="02020603050405020304" pitchFamily="18" charset="0"/>
                  </a:rPr>
                  <a:t>ause-</a:t>
                </a:r>
                <a:r>
                  <a:rPr lang="fr-FR" sz="1900" dirty="0" err="1">
                    <a:solidFill>
                      <a:srgbClr val="558FD6"/>
                    </a:solidFill>
                    <a:latin typeface="Times New Roman" panose="02020603050405020304" pitchFamily="18" charset="0"/>
                  </a:rPr>
                  <a:t>S</a:t>
                </a:r>
                <a:r>
                  <a:rPr lang="fr-FR" sz="1900" dirty="0" err="1">
                    <a:solidFill>
                      <a:srgbClr val="000000"/>
                    </a:solidFill>
                    <a:latin typeface="Times New Roman" panose="02020603050405020304" pitchFamily="18" charset="0"/>
                  </a:rPr>
                  <a:t>pecific</a:t>
                </a:r>
                <a:r>
                  <a:rPr lang="fr-FR" sz="1900" dirty="0">
                    <a:solidFill>
                      <a:srgbClr val="000000"/>
                    </a:solidFill>
                    <a:latin typeface="Times New Roman" panose="02020603050405020304" pitchFamily="18" charset="0"/>
                  </a:rPr>
                  <a:t> </a:t>
                </a:r>
                <a:r>
                  <a:rPr lang="fr-FR" sz="1900" dirty="0" err="1">
                    <a:solidFill>
                      <a:srgbClr val="558FD6"/>
                    </a:solidFill>
                    <a:latin typeface="Times New Roman" panose="02020603050405020304" pitchFamily="18" charset="0"/>
                  </a:rPr>
                  <a:t>D</a:t>
                </a:r>
                <a:r>
                  <a:rPr lang="fr-FR" sz="1900" dirty="0" err="1">
                    <a:solidFill>
                      <a:srgbClr val="000000"/>
                    </a:solidFill>
                    <a:latin typeface="Times New Roman" panose="02020603050405020304" pitchFamily="18" charset="0"/>
                  </a:rPr>
                  <a:t>eath</a:t>
                </a:r>
                <a:r>
                  <a:rPr lang="fr-FR" sz="1900" dirty="0">
                    <a:solidFill>
                      <a:srgbClr val="000000"/>
                    </a:solidFill>
                    <a:latin typeface="Times New Roman" panose="02020603050405020304" pitchFamily="18" charset="0"/>
                  </a:rPr>
                  <a:t> </a:t>
                </a:r>
                <a:r>
                  <a:rPr lang="fr-FR" sz="1900" dirty="0">
                    <a:solidFill>
                      <a:srgbClr val="558FD6"/>
                    </a:solidFill>
                    <a:latin typeface="Times New Roman" panose="02020603050405020304" pitchFamily="18" charset="0"/>
                  </a:rPr>
                  <a:t>R</a:t>
                </a:r>
                <a:r>
                  <a:rPr lang="fr-FR" sz="1900" dirty="0">
                    <a:solidFill>
                      <a:srgbClr val="000000"/>
                    </a:solidFill>
                    <a:latin typeface="Times New Roman" panose="02020603050405020304" pitchFamily="18" charset="0"/>
                  </a:rPr>
                  <a:t>ate «</a:t>
                </a:r>
                <a:r>
                  <a:rPr lang="fr-FR" sz="1900" dirty="0">
                    <a:solidFill>
                      <a:srgbClr val="558FD6"/>
                    </a:solidFill>
                    <a:latin typeface="Times New Roman" panose="02020603050405020304" pitchFamily="18" charset="0"/>
                  </a:rPr>
                  <a:t>ASMR</a:t>
                </a:r>
                <a:r>
                  <a:rPr lang="fr-FR" sz="1900" dirty="0">
                    <a:solidFill>
                      <a:srgbClr val="000000"/>
                    </a:solidFill>
                    <a:latin typeface="Times New Roman" panose="02020603050405020304" pitchFamily="18" charset="0"/>
                  </a:rPr>
                  <a:t>»</a:t>
                </a:r>
                <a:endParaRPr lang="ar-DZ" sz="1900" dirty="0" smtClean="0"/>
              </a:p>
              <a:p>
                <a:pPr algn="r" rtl="1"/>
                <a:endParaRPr lang="fr-FR" sz="2800" dirty="0"/>
              </a:p>
            </p:txBody>
          </p:sp>
        </mc:Choice>
        <mc:Fallback xmlns="">
          <p:sp>
            <p:nvSpPr>
              <p:cNvPr id="4" name="Espace réservé du contenu 3"/>
              <p:cNvSpPr>
                <a:spLocks noGrp="1" noRot="1" noChangeAspect="1" noMove="1" noResize="1" noEditPoints="1" noAdjustHandles="1" noChangeArrowheads="1" noChangeShapeType="1" noTextEdit="1"/>
              </p:cNvSpPr>
              <p:nvPr>
                <p:ph sz="half" idx="2"/>
              </p:nvPr>
            </p:nvSpPr>
            <p:spPr>
              <a:xfrm>
                <a:off x="7190747" y="1308847"/>
                <a:ext cx="4786100" cy="4594997"/>
              </a:xfrm>
              <a:blipFill rotWithShape="0">
                <a:blip r:embed="rId4"/>
                <a:stretch>
                  <a:fillRect l="-5096" t="-1461" r="-2675"/>
                </a:stretch>
              </a:blipFill>
            </p:spPr>
            <p:txBody>
              <a:bodyPr/>
              <a:lstStyle/>
              <a:p>
                <a:r>
                  <a:rPr lang="fr-FR">
                    <a:noFill/>
                  </a:rPr>
                  <a:t> </a:t>
                </a:r>
              </a:p>
            </p:txBody>
          </p:sp>
        </mc:Fallback>
      </mc:AlternateContent>
    </p:spTree>
    <p:extLst>
      <p:ext uri="{BB962C8B-B14F-4D97-AF65-F5344CB8AC3E}">
        <p14:creationId xmlns:p14="http://schemas.microsoft.com/office/powerpoint/2010/main" val="7136318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sndAc>
          <p:stSnd>
            <p:snd r:embed="rId2" name="breeze.wav"/>
          </p:stSnd>
        </p:sndAc>
      </p:transition>
    </mc:Choice>
    <mc:Fallback xmlns="">
      <p:transition spd="slow">
        <p:fade/>
        <p:sndAc>
          <p:stSnd>
            <p:snd r:embed="rId5" name="breez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heel(1)">
                                      <p:cBhvr>
                                        <p:cTn id="12" dur="2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heel(1)">
                                      <p:cBhvr>
                                        <p:cTn id="17" dur="20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wheel(1)">
                                      <p:cBhvr>
                                        <p:cTn id="22" dur="20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wheel(1)">
                                      <p:cBhvr>
                                        <p:cTn id="27" dur="20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wheel(1)">
                                      <p:cBhvr>
                                        <p:cTn id="32" dur="2000"/>
                                        <p:tgtEl>
                                          <p:spTgt spid="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nodeType="clickEffect">
                                  <p:stCondLst>
                                    <p:cond delay="0"/>
                                  </p:stCondLst>
                                  <p:childTnLst>
                                    <p:set>
                                      <p:cBhvr>
                                        <p:cTn id="36" dur="1" fill="hold">
                                          <p:stCondLst>
                                            <p:cond delay="0"/>
                                          </p:stCondLst>
                                        </p:cTn>
                                        <p:tgtEl>
                                          <p:spTgt spid="3">
                                            <p:txEl>
                                              <p:pRg st="0" end="0"/>
                                            </p:txEl>
                                          </p:spTgt>
                                        </p:tgtEl>
                                        <p:attrNameLst>
                                          <p:attrName>style.visibility</p:attrName>
                                        </p:attrNameLst>
                                      </p:cBhvr>
                                      <p:to>
                                        <p:strVal val="visible"/>
                                      </p:to>
                                    </p:set>
                                    <p:animEffect transition="in" filter="wheel(1)">
                                      <p:cBhvr>
                                        <p:cTn id="37" dur="2000"/>
                                        <p:tgtEl>
                                          <p:spTgt spid="3">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6" presetClass="entr" presetSubtype="0" fill="hold" nodeType="clickEffect">
                                  <p:stCondLst>
                                    <p:cond delay="0"/>
                                  </p:stCondLst>
                                  <p:childTnLst>
                                    <p:set>
                                      <p:cBhvr>
                                        <p:cTn id="41" dur="1" fill="hold">
                                          <p:stCondLst>
                                            <p:cond delay="0"/>
                                          </p:stCondLst>
                                        </p:cTn>
                                        <p:tgtEl>
                                          <p:spTgt spid="3">
                                            <p:txEl>
                                              <p:pRg st="1" end="1"/>
                                            </p:txEl>
                                          </p:spTgt>
                                        </p:tgtEl>
                                        <p:attrNameLst>
                                          <p:attrName>style.visibility</p:attrName>
                                        </p:attrNameLst>
                                      </p:cBhvr>
                                      <p:to>
                                        <p:strVal val="visible"/>
                                      </p:to>
                                    </p:set>
                                    <p:animEffect transition="in" filter="wipe(down)">
                                      <p:cBhvr>
                                        <p:cTn id="42" dur="580">
                                          <p:stCondLst>
                                            <p:cond delay="0"/>
                                          </p:stCondLst>
                                        </p:cTn>
                                        <p:tgtEl>
                                          <p:spTgt spid="3">
                                            <p:txEl>
                                              <p:pRg st="1" end="1"/>
                                            </p:txEl>
                                          </p:spTgt>
                                        </p:tgtEl>
                                      </p:cBhvr>
                                    </p:animEffect>
                                    <p:anim calcmode="lin" valueType="num">
                                      <p:cBhvr>
                                        <p:cTn id="43"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48" dur="26">
                                          <p:stCondLst>
                                            <p:cond delay="650"/>
                                          </p:stCondLst>
                                        </p:cTn>
                                        <p:tgtEl>
                                          <p:spTgt spid="3">
                                            <p:txEl>
                                              <p:pRg st="1" end="1"/>
                                            </p:txEl>
                                          </p:spTgt>
                                        </p:tgtEl>
                                      </p:cBhvr>
                                      <p:to x="100000" y="60000"/>
                                    </p:animScale>
                                    <p:animScale>
                                      <p:cBhvr>
                                        <p:cTn id="49" dur="166" decel="50000">
                                          <p:stCondLst>
                                            <p:cond delay="676"/>
                                          </p:stCondLst>
                                        </p:cTn>
                                        <p:tgtEl>
                                          <p:spTgt spid="3">
                                            <p:txEl>
                                              <p:pRg st="1" end="1"/>
                                            </p:txEl>
                                          </p:spTgt>
                                        </p:tgtEl>
                                      </p:cBhvr>
                                      <p:to x="100000" y="100000"/>
                                    </p:animScale>
                                    <p:animScale>
                                      <p:cBhvr>
                                        <p:cTn id="50" dur="26">
                                          <p:stCondLst>
                                            <p:cond delay="1312"/>
                                          </p:stCondLst>
                                        </p:cTn>
                                        <p:tgtEl>
                                          <p:spTgt spid="3">
                                            <p:txEl>
                                              <p:pRg st="1" end="1"/>
                                            </p:txEl>
                                          </p:spTgt>
                                        </p:tgtEl>
                                      </p:cBhvr>
                                      <p:to x="100000" y="80000"/>
                                    </p:animScale>
                                    <p:animScale>
                                      <p:cBhvr>
                                        <p:cTn id="51" dur="166" decel="50000">
                                          <p:stCondLst>
                                            <p:cond delay="1338"/>
                                          </p:stCondLst>
                                        </p:cTn>
                                        <p:tgtEl>
                                          <p:spTgt spid="3">
                                            <p:txEl>
                                              <p:pRg st="1" end="1"/>
                                            </p:txEl>
                                          </p:spTgt>
                                        </p:tgtEl>
                                      </p:cBhvr>
                                      <p:to x="100000" y="100000"/>
                                    </p:animScale>
                                    <p:animScale>
                                      <p:cBhvr>
                                        <p:cTn id="52" dur="26">
                                          <p:stCondLst>
                                            <p:cond delay="1642"/>
                                          </p:stCondLst>
                                        </p:cTn>
                                        <p:tgtEl>
                                          <p:spTgt spid="3">
                                            <p:txEl>
                                              <p:pRg st="1" end="1"/>
                                            </p:txEl>
                                          </p:spTgt>
                                        </p:tgtEl>
                                      </p:cBhvr>
                                      <p:to x="100000" y="90000"/>
                                    </p:animScale>
                                    <p:animScale>
                                      <p:cBhvr>
                                        <p:cTn id="53" dur="166" decel="50000">
                                          <p:stCondLst>
                                            <p:cond delay="1668"/>
                                          </p:stCondLst>
                                        </p:cTn>
                                        <p:tgtEl>
                                          <p:spTgt spid="3">
                                            <p:txEl>
                                              <p:pRg st="1" end="1"/>
                                            </p:txEl>
                                          </p:spTgt>
                                        </p:tgtEl>
                                      </p:cBhvr>
                                      <p:to x="100000" y="100000"/>
                                    </p:animScale>
                                    <p:animScale>
                                      <p:cBhvr>
                                        <p:cTn id="54" dur="26">
                                          <p:stCondLst>
                                            <p:cond delay="1808"/>
                                          </p:stCondLst>
                                        </p:cTn>
                                        <p:tgtEl>
                                          <p:spTgt spid="3">
                                            <p:txEl>
                                              <p:pRg st="1" end="1"/>
                                            </p:txEl>
                                          </p:spTgt>
                                        </p:tgtEl>
                                      </p:cBhvr>
                                      <p:to x="100000" y="95000"/>
                                    </p:animScale>
                                    <p:animScale>
                                      <p:cBhvr>
                                        <p:cTn id="55" dur="166" decel="50000">
                                          <p:stCondLst>
                                            <p:cond delay="1834"/>
                                          </p:stCondLst>
                                        </p:cTn>
                                        <p:tgtEl>
                                          <p:spTgt spid="3">
                                            <p:txEl>
                                              <p:pRg st="1" end="1"/>
                                            </p:txEl>
                                          </p:spTgt>
                                        </p:tgtEl>
                                      </p:cBhvr>
                                      <p:to x="100000" y="100000"/>
                                    </p:animScale>
                                  </p:childTnLst>
                                </p:cTn>
                              </p:par>
                            </p:childTnLst>
                          </p:cTn>
                        </p:par>
                      </p:childTnLst>
                    </p:cTn>
                  </p:par>
                  <p:par>
                    <p:cTn id="56" fill="hold">
                      <p:stCondLst>
                        <p:cond delay="indefinite"/>
                      </p:stCondLst>
                      <p:childTnLst>
                        <p:par>
                          <p:cTn id="57" fill="hold">
                            <p:stCondLst>
                              <p:cond delay="0"/>
                            </p:stCondLst>
                            <p:childTnLst>
                              <p:par>
                                <p:cTn id="58" presetID="26" presetClass="entr" presetSubtype="0" fill="hold" nodeType="clickEffect">
                                  <p:stCondLst>
                                    <p:cond delay="0"/>
                                  </p:stCondLst>
                                  <p:childTnLst>
                                    <p:set>
                                      <p:cBhvr>
                                        <p:cTn id="59" dur="1" fill="hold">
                                          <p:stCondLst>
                                            <p:cond delay="0"/>
                                          </p:stCondLst>
                                        </p:cTn>
                                        <p:tgtEl>
                                          <p:spTgt spid="3">
                                            <p:txEl>
                                              <p:pRg st="2" end="2"/>
                                            </p:txEl>
                                          </p:spTgt>
                                        </p:tgtEl>
                                        <p:attrNameLst>
                                          <p:attrName>style.visibility</p:attrName>
                                        </p:attrNameLst>
                                      </p:cBhvr>
                                      <p:to>
                                        <p:strVal val="visible"/>
                                      </p:to>
                                    </p:set>
                                    <p:animEffect transition="in" filter="wipe(down)">
                                      <p:cBhvr>
                                        <p:cTn id="60" dur="580">
                                          <p:stCondLst>
                                            <p:cond delay="0"/>
                                          </p:stCondLst>
                                        </p:cTn>
                                        <p:tgtEl>
                                          <p:spTgt spid="3">
                                            <p:txEl>
                                              <p:pRg st="2" end="2"/>
                                            </p:txEl>
                                          </p:spTgt>
                                        </p:tgtEl>
                                      </p:cBhvr>
                                    </p:animEffect>
                                    <p:anim calcmode="lin" valueType="num">
                                      <p:cBhvr>
                                        <p:cTn id="61"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66" dur="26">
                                          <p:stCondLst>
                                            <p:cond delay="650"/>
                                          </p:stCondLst>
                                        </p:cTn>
                                        <p:tgtEl>
                                          <p:spTgt spid="3">
                                            <p:txEl>
                                              <p:pRg st="2" end="2"/>
                                            </p:txEl>
                                          </p:spTgt>
                                        </p:tgtEl>
                                      </p:cBhvr>
                                      <p:to x="100000" y="60000"/>
                                    </p:animScale>
                                    <p:animScale>
                                      <p:cBhvr>
                                        <p:cTn id="67" dur="166" decel="50000">
                                          <p:stCondLst>
                                            <p:cond delay="676"/>
                                          </p:stCondLst>
                                        </p:cTn>
                                        <p:tgtEl>
                                          <p:spTgt spid="3">
                                            <p:txEl>
                                              <p:pRg st="2" end="2"/>
                                            </p:txEl>
                                          </p:spTgt>
                                        </p:tgtEl>
                                      </p:cBhvr>
                                      <p:to x="100000" y="100000"/>
                                    </p:animScale>
                                    <p:animScale>
                                      <p:cBhvr>
                                        <p:cTn id="68" dur="26">
                                          <p:stCondLst>
                                            <p:cond delay="1312"/>
                                          </p:stCondLst>
                                        </p:cTn>
                                        <p:tgtEl>
                                          <p:spTgt spid="3">
                                            <p:txEl>
                                              <p:pRg st="2" end="2"/>
                                            </p:txEl>
                                          </p:spTgt>
                                        </p:tgtEl>
                                      </p:cBhvr>
                                      <p:to x="100000" y="80000"/>
                                    </p:animScale>
                                    <p:animScale>
                                      <p:cBhvr>
                                        <p:cTn id="69" dur="166" decel="50000">
                                          <p:stCondLst>
                                            <p:cond delay="1338"/>
                                          </p:stCondLst>
                                        </p:cTn>
                                        <p:tgtEl>
                                          <p:spTgt spid="3">
                                            <p:txEl>
                                              <p:pRg st="2" end="2"/>
                                            </p:txEl>
                                          </p:spTgt>
                                        </p:tgtEl>
                                      </p:cBhvr>
                                      <p:to x="100000" y="100000"/>
                                    </p:animScale>
                                    <p:animScale>
                                      <p:cBhvr>
                                        <p:cTn id="70" dur="26">
                                          <p:stCondLst>
                                            <p:cond delay="1642"/>
                                          </p:stCondLst>
                                        </p:cTn>
                                        <p:tgtEl>
                                          <p:spTgt spid="3">
                                            <p:txEl>
                                              <p:pRg st="2" end="2"/>
                                            </p:txEl>
                                          </p:spTgt>
                                        </p:tgtEl>
                                      </p:cBhvr>
                                      <p:to x="100000" y="90000"/>
                                    </p:animScale>
                                    <p:animScale>
                                      <p:cBhvr>
                                        <p:cTn id="71" dur="166" decel="50000">
                                          <p:stCondLst>
                                            <p:cond delay="1668"/>
                                          </p:stCondLst>
                                        </p:cTn>
                                        <p:tgtEl>
                                          <p:spTgt spid="3">
                                            <p:txEl>
                                              <p:pRg st="2" end="2"/>
                                            </p:txEl>
                                          </p:spTgt>
                                        </p:tgtEl>
                                      </p:cBhvr>
                                      <p:to x="100000" y="100000"/>
                                    </p:animScale>
                                    <p:animScale>
                                      <p:cBhvr>
                                        <p:cTn id="72" dur="26">
                                          <p:stCondLst>
                                            <p:cond delay="1808"/>
                                          </p:stCondLst>
                                        </p:cTn>
                                        <p:tgtEl>
                                          <p:spTgt spid="3">
                                            <p:txEl>
                                              <p:pRg st="2" end="2"/>
                                            </p:txEl>
                                          </p:spTgt>
                                        </p:tgtEl>
                                      </p:cBhvr>
                                      <p:to x="100000" y="95000"/>
                                    </p:animScale>
                                    <p:animScale>
                                      <p:cBhvr>
                                        <p:cTn id="73" dur="166" decel="50000">
                                          <p:stCondLst>
                                            <p:cond delay="1834"/>
                                          </p:stCondLst>
                                        </p:cTn>
                                        <p:tgtEl>
                                          <p:spTgt spid="3">
                                            <p:txEl>
                                              <p:pRg st="2" end="2"/>
                                            </p:txEl>
                                          </p:spTgt>
                                        </p:tgtEl>
                                      </p:cBhvr>
                                      <p:to x="100000" y="100000"/>
                                    </p:animScale>
                                  </p:childTnLst>
                                </p:cTn>
                              </p:par>
                            </p:childTnLst>
                          </p:cTn>
                        </p:par>
                      </p:childTnLst>
                    </p:cTn>
                  </p:par>
                  <p:par>
                    <p:cTn id="74" fill="hold">
                      <p:stCondLst>
                        <p:cond delay="indefinite"/>
                      </p:stCondLst>
                      <p:childTnLst>
                        <p:par>
                          <p:cTn id="75" fill="hold">
                            <p:stCondLst>
                              <p:cond delay="0"/>
                            </p:stCondLst>
                            <p:childTnLst>
                              <p:par>
                                <p:cTn id="76" presetID="21" presetClass="entr" presetSubtype="1" fill="hold" nodeType="clickEffect">
                                  <p:stCondLst>
                                    <p:cond delay="0"/>
                                  </p:stCondLst>
                                  <p:childTnLst>
                                    <p:set>
                                      <p:cBhvr>
                                        <p:cTn id="77" dur="1" fill="hold">
                                          <p:stCondLst>
                                            <p:cond delay="0"/>
                                          </p:stCondLst>
                                        </p:cTn>
                                        <p:tgtEl>
                                          <p:spTgt spid="3">
                                            <p:txEl>
                                              <p:pRg st="3" end="3"/>
                                            </p:txEl>
                                          </p:spTgt>
                                        </p:tgtEl>
                                        <p:attrNameLst>
                                          <p:attrName>style.visibility</p:attrName>
                                        </p:attrNameLst>
                                      </p:cBhvr>
                                      <p:to>
                                        <p:strVal val="visible"/>
                                      </p:to>
                                    </p:set>
                                    <p:animEffect transition="in" filter="wheel(1)">
                                      <p:cBhvr>
                                        <p:cTn id="78" dur="2000"/>
                                        <p:tgtEl>
                                          <p:spTgt spid="3">
                                            <p:txEl>
                                              <p:pRg st="3" end="3"/>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42" presetClass="entr" presetSubtype="0" fill="hold" nodeType="clickEffect">
                                  <p:stCondLst>
                                    <p:cond delay="0"/>
                                  </p:stCondLst>
                                  <p:childTnLst>
                                    <p:set>
                                      <p:cBhvr>
                                        <p:cTn id="82" dur="1" fill="hold">
                                          <p:stCondLst>
                                            <p:cond delay="0"/>
                                          </p:stCondLst>
                                        </p:cTn>
                                        <p:tgtEl>
                                          <p:spTgt spid="3">
                                            <p:txEl>
                                              <p:pRg st="4" end="4"/>
                                            </p:txEl>
                                          </p:spTgt>
                                        </p:tgtEl>
                                        <p:attrNameLst>
                                          <p:attrName>style.visibility</p:attrName>
                                        </p:attrNameLst>
                                      </p:cBhvr>
                                      <p:to>
                                        <p:strVal val="visible"/>
                                      </p:to>
                                    </p:set>
                                    <p:animEffect transition="in" filter="fade">
                                      <p:cBhvr>
                                        <p:cTn id="83" dur="1000"/>
                                        <p:tgtEl>
                                          <p:spTgt spid="3">
                                            <p:txEl>
                                              <p:pRg st="4" end="4"/>
                                            </p:txEl>
                                          </p:spTgt>
                                        </p:tgtEl>
                                      </p:cBhvr>
                                    </p:animEffect>
                                    <p:anim calcmode="lin" valueType="num">
                                      <p:cBhvr>
                                        <p:cTn id="8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8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Brin">
  <a:themeElements>
    <a:clrScheme name="Bri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Bri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ri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512</TotalTime>
  <Words>1194</Words>
  <Application>Microsoft Office PowerPoint</Application>
  <PresentationFormat>Grand écran</PresentationFormat>
  <Paragraphs>166</Paragraphs>
  <Slides>23</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23</vt:i4>
      </vt:variant>
    </vt:vector>
  </HeadingPairs>
  <TitlesOfParts>
    <vt:vector size="31" baseType="lpstr">
      <vt:lpstr>Arial</vt:lpstr>
      <vt:lpstr>Arial,Bold</vt:lpstr>
      <vt:lpstr>Cambria Math</vt:lpstr>
      <vt:lpstr>Century Gothic</vt:lpstr>
      <vt:lpstr>Tahoma</vt:lpstr>
      <vt:lpstr>Times New Roman</vt:lpstr>
      <vt:lpstr>Wingdings 3</vt:lpstr>
      <vt:lpstr>Brin</vt:lpstr>
      <vt:lpstr>الوفيات</vt:lpstr>
      <vt:lpstr>مفاهيم ديمغرافية عامة</vt:lpstr>
      <vt:lpstr>مصادر المعطيات</vt:lpstr>
      <vt:lpstr>المؤشرات المتعلقة بالوفيات</vt:lpstr>
      <vt:lpstr>المعدل الخام  للوفيات</vt:lpstr>
      <vt:lpstr>تطور المعدل الخام للمواليد والمعدل الخام للوفيات بالجزائر</vt:lpstr>
      <vt:lpstr>مؤشرات أخرى للوفيات</vt:lpstr>
      <vt:lpstr>معدل الوفاة حسب العمر</vt:lpstr>
      <vt:lpstr>معدل الوفيات بسبب</vt:lpstr>
      <vt:lpstr>أمل الحياة عند الولادة</vt:lpstr>
      <vt:lpstr>تطور سريع لأمل الحياة عند الولادة في شمال إفريقيا 1950 - 2000</vt:lpstr>
      <vt:lpstr>وفيات الرضع والأطفال</vt:lpstr>
      <vt:lpstr>معدل وفيات الرضع</vt:lpstr>
      <vt:lpstr>معدل وفيات الرضع في بلدان المغرب العربي بين 1980 - 2020</vt:lpstr>
      <vt:lpstr>معدل وفيات الأطفال</vt:lpstr>
      <vt:lpstr>معدل وفيات الرضع والأطفال معا</vt:lpstr>
      <vt:lpstr>معدل وفيات الرضع والأطفال معا في بلدان المغرب العربي بين 1980-2020</vt:lpstr>
      <vt:lpstr>وفيات الأمهات</vt:lpstr>
      <vt:lpstr>محددات الوفيات</vt:lpstr>
      <vt:lpstr>Présentation PowerPoint</vt:lpstr>
      <vt:lpstr>المحددات المباشرة أو القريبة</vt:lpstr>
      <vt:lpstr>المحددات غير المباشرة أو البعيدة</vt:lpstr>
      <vt:lpstr>شكرا على حسن الاصغاء والمتابعة</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الوفيات</dc:title>
  <dc:creator>USER-2017</dc:creator>
  <cp:lastModifiedBy>USER-2017</cp:lastModifiedBy>
  <cp:revision>143</cp:revision>
  <dcterms:created xsi:type="dcterms:W3CDTF">2024-05-01T11:16:35Z</dcterms:created>
  <dcterms:modified xsi:type="dcterms:W3CDTF">2013-08-22T09:00:22Z</dcterms:modified>
</cp:coreProperties>
</file>