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2" r:id="rId13"/>
    <p:sldId id="293" r:id="rId14"/>
    <p:sldId id="294" r:id="rId15"/>
    <p:sldId id="295" r:id="rId16"/>
    <p:sldId id="29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90" r:id="rId34"/>
    <p:sldId id="283" r:id="rId35"/>
    <p:sldId id="284" r:id="rId36"/>
    <p:sldId id="291"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14" autoAdjust="0"/>
  </p:normalViewPr>
  <p:slideViewPr>
    <p:cSldViewPr>
      <p:cViewPr varScale="1">
        <p:scale>
          <a:sx n="43" d="100"/>
          <a:sy n="43" d="100"/>
        </p:scale>
        <p:origin x="-12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11" name="Espace réservé du numéro de diapositive 10"/>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20/04/2025</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A309A6D-C09C-4548-B29A-6CF363A7E532}" type="datetimeFigureOut">
              <a:rPr lang="fr-FR" smtClean="0"/>
              <a:pPr/>
              <a:t>20/04/2025</a:t>
            </a:fld>
            <a:endParaRPr lang="fr-BE"/>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BE"/>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2376" y="1168152"/>
            <a:ext cx="7772400" cy="1828800"/>
          </a:xfrm>
        </p:spPr>
        <p:txBody>
          <a:bodyPr>
            <a:normAutofit/>
          </a:bodyPr>
          <a:lstStyle/>
          <a:p>
            <a:r>
              <a:rPr lang="fr-FR" u="sng" dirty="0" smtClean="0"/>
              <a:t>Habitat et typologies</a:t>
            </a:r>
            <a:r>
              <a:rPr lang="fr-FR" dirty="0" smtClean="0"/>
              <a:t/>
            </a:r>
            <a:br>
              <a:rPr lang="fr-FR" dirty="0" smtClean="0"/>
            </a:br>
            <a:endParaRPr lang="fr-FR" dirty="0"/>
          </a:p>
        </p:txBody>
      </p:sp>
      <p:sp>
        <p:nvSpPr>
          <p:cNvPr id="3" name="Sous-titre 2"/>
          <p:cNvSpPr>
            <a:spLocks noGrp="1"/>
          </p:cNvSpPr>
          <p:nvPr>
            <p:ph type="subTitle" idx="1"/>
          </p:nvPr>
        </p:nvSpPr>
        <p:spPr>
          <a:xfrm>
            <a:off x="722376" y="3685032"/>
            <a:ext cx="7772400" cy="2840312"/>
          </a:xfrm>
        </p:spPr>
        <p:txBody>
          <a:bodyPr>
            <a:normAutofit fontScale="92500" lnSpcReduction="10000"/>
          </a:bodyPr>
          <a:lstStyle/>
          <a:p>
            <a:pPr algn="ctr"/>
            <a:r>
              <a:rPr lang="fr-FR" b="1" dirty="0" smtClean="0"/>
              <a:t>2</a:t>
            </a:r>
            <a:r>
              <a:rPr lang="fr-FR" b="1" baseline="30000" dirty="0" smtClean="0"/>
              <a:t>ème</a:t>
            </a:r>
            <a:r>
              <a:rPr lang="fr-FR" b="1" dirty="0" smtClean="0"/>
              <a:t> année architecture LMD</a:t>
            </a:r>
          </a:p>
          <a:p>
            <a:pPr algn="ctr"/>
            <a:r>
              <a:rPr lang="fr-FR" u="sng" dirty="0" smtClean="0"/>
              <a:t>Module: théorie du projet</a:t>
            </a:r>
          </a:p>
          <a:p>
            <a:pPr algn="ctr"/>
            <a:r>
              <a:rPr lang="fr-FR" u="sng" dirty="0" smtClean="0"/>
              <a:t>Semestre:1</a:t>
            </a:r>
          </a:p>
          <a:p>
            <a:pPr algn="ctr"/>
            <a:endParaRPr lang="fr-FR" dirty="0" smtClean="0"/>
          </a:p>
          <a:p>
            <a:pPr algn="ctr"/>
            <a:r>
              <a:rPr lang="fr-FR" dirty="0" smtClean="0"/>
              <a:t>Mme M. </a:t>
            </a:r>
            <a:r>
              <a:rPr lang="fr-FR" sz="1900" dirty="0" smtClean="0"/>
              <a:t>OUARI</a:t>
            </a:r>
            <a:r>
              <a:rPr lang="fr-FR" dirty="0" smtClean="0"/>
              <a:t> </a:t>
            </a:r>
          </a:p>
          <a:p>
            <a:pPr algn="ctr"/>
            <a:r>
              <a:rPr lang="fr-FR" dirty="0" smtClean="0"/>
              <a:t>Maitre assistante</a:t>
            </a:r>
          </a:p>
          <a:p>
            <a:pPr algn="ctr"/>
            <a:r>
              <a:rPr lang="fr-FR" dirty="0" smtClean="0"/>
              <a:t>Département d’architecture, faculté des sciences et de la technologie</a:t>
            </a:r>
          </a:p>
          <a:p>
            <a:pPr algn="ctr"/>
            <a:r>
              <a:rPr lang="fr-FR" dirty="0" smtClean="0"/>
              <a:t>Université Mohammed </a:t>
            </a:r>
            <a:r>
              <a:rPr lang="fr-FR" dirty="0" err="1" smtClean="0"/>
              <a:t>Seddik</a:t>
            </a:r>
            <a:r>
              <a:rPr lang="fr-FR" dirty="0" smtClean="0"/>
              <a:t> BENYAHIA de JIJEL</a:t>
            </a:r>
          </a:p>
          <a:p>
            <a:pPr algn="ctr"/>
            <a:r>
              <a:rPr lang="fr-FR" dirty="0" smtClean="0"/>
              <a:t>2023-2024</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65272"/>
            <a:ext cx="8183880" cy="1051560"/>
          </a:xfrm>
        </p:spPr>
        <p:txBody>
          <a:bodyPr>
            <a:normAutofit fontScale="90000"/>
          </a:bodyPr>
          <a:lstStyle/>
          <a:p>
            <a:pPr lvl="0"/>
            <a:r>
              <a:rPr lang="fr-FR" dirty="0" smtClean="0"/>
              <a:t>l’habitat traditionnel des zones rurales éparses et les hauts plateaux (kabyle, </a:t>
            </a:r>
            <a:r>
              <a:rPr lang="fr-FR" dirty="0" err="1" smtClean="0"/>
              <a:t>Chaoui</a:t>
            </a:r>
            <a:r>
              <a:rPr lang="fr-FR" dirty="0" smtClean="0"/>
              <a:t>,…)</a:t>
            </a:r>
            <a:endParaRPr lang="fr-FR" dirty="0"/>
          </a:p>
        </p:txBody>
      </p:sp>
      <p:pic>
        <p:nvPicPr>
          <p:cNvPr id="4" name="Espace réservé du contenu 3" descr="http://img8.hostingpics.net/pics/908602doc_498_4c07f.gif"/>
          <p:cNvPicPr>
            <a:picLocks noGrp="1"/>
          </p:cNvPicPr>
          <p:nvPr>
            <p:ph idx="1"/>
          </p:nvPr>
        </p:nvPicPr>
        <p:blipFill>
          <a:blip r:embed="rId2" cstate="print"/>
          <a:srcRect/>
          <a:stretch>
            <a:fillRect/>
          </a:stretch>
        </p:blipFill>
        <p:spPr bwMode="auto">
          <a:xfrm>
            <a:off x="2339752" y="2060848"/>
            <a:ext cx="3744416" cy="4176464"/>
          </a:xfrm>
          <a:prstGeom prst="rect">
            <a:avLst/>
          </a:prstGeom>
          <a:noFill/>
          <a:ln w="9525">
            <a:noFill/>
            <a:miter lim="800000"/>
            <a:headEnd/>
            <a:tailEnd/>
          </a:ln>
        </p:spPr>
      </p:pic>
      <p:pic>
        <p:nvPicPr>
          <p:cNvPr id="5" name="Image 4" descr="img001 copy"/>
          <p:cNvPicPr/>
          <p:nvPr/>
        </p:nvPicPr>
        <p:blipFill>
          <a:blip r:embed="rId3" cstate="print">
            <a:lum contrast="24000"/>
          </a:blip>
          <a:srcRect l="47053" t="2226" r="35145" b="78214"/>
          <a:stretch>
            <a:fillRect/>
          </a:stretch>
        </p:blipFill>
        <p:spPr bwMode="auto">
          <a:xfrm>
            <a:off x="467544" y="1988840"/>
            <a:ext cx="1656184" cy="2448272"/>
          </a:xfrm>
          <a:prstGeom prst="rect">
            <a:avLst/>
          </a:prstGeom>
          <a:noFill/>
          <a:ln w="9525">
            <a:noFill/>
            <a:miter lim="800000"/>
            <a:headEnd/>
            <a:tailEnd/>
          </a:ln>
        </p:spPr>
      </p:pic>
      <p:pic>
        <p:nvPicPr>
          <p:cNvPr id="6" name="Image 5" descr="http://img8.hostingpics.net/pics/8104716183118.jpg"/>
          <p:cNvPicPr/>
          <p:nvPr/>
        </p:nvPicPr>
        <p:blipFill>
          <a:blip r:embed="rId4" cstate="print"/>
          <a:srcRect/>
          <a:stretch>
            <a:fillRect/>
          </a:stretch>
        </p:blipFill>
        <p:spPr bwMode="auto">
          <a:xfrm>
            <a:off x="6228184" y="1988840"/>
            <a:ext cx="2771800" cy="3456384"/>
          </a:xfrm>
          <a:prstGeom prst="rect">
            <a:avLst/>
          </a:prstGeom>
          <a:noFill/>
          <a:ln w="9525">
            <a:noFill/>
            <a:miter lim="800000"/>
            <a:headEnd/>
            <a:tailEnd/>
          </a:ln>
        </p:spPr>
      </p:pic>
      <p:sp>
        <p:nvSpPr>
          <p:cNvPr id="2049" name="Rectangle 1"/>
          <p:cNvSpPr>
            <a:spLocks noChangeArrowheads="1"/>
          </p:cNvSpPr>
          <p:nvPr/>
        </p:nvSpPr>
        <p:spPr bwMode="auto">
          <a:xfrm>
            <a:off x="6084168" y="5445224"/>
            <a:ext cx="277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a:t>
            </a:r>
            <a:r>
              <a:rPr kumimoji="0" lang="fr-FR"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Chaoui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127650" y="4771643"/>
            <a:ext cx="224475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Kabyle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865272"/>
            <a:ext cx="8712968" cy="1051560"/>
          </a:xfrm>
        </p:spPr>
        <p:txBody>
          <a:bodyPr>
            <a:normAutofit fontScale="90000"/>
          </a:bodyPr>
          <a:lstStyle/>
          <a:p>
            <a:pPr lvl="0"/>
            <a:r>
              <a:rPr lang="fr-FR" dirty="0" smtClean="0"/>
              <a:t>l’habitat traditionnel des zones arides et semi arides (soufi, mozabite).</a:t>
            </a:r>
            <a:endParaRPr lang="fr-FR" dirty="0"/>
          </a:p>
        </p:txBody>
      </p:sp>
      <p:pic>
        <p:nvPicPr>
          <p:cNvPr id="4" name="Espace réservé du contenu 3" descr="img001 copy"/>
          <p:cNvPicPr>
            <a:picLocks noGrp="1"/>
          </p:cNvPicPr>
          <p:nvPr>
            <p:ph idx="1"/>
          </p:nvPr>
        </p:nvPicPr>
        <p:blipFill>
          <a:blip r:embed="rId2" cstate="print">
            <a:lum contrast="24000"/>
          </a:blip>
          <a:srcRect l="71566" t="63128" r="1575" b="3796"/>
          <a:stretch>
            <a:fillRect/>
          </a:stretch>
        </p:blipFill>
        <p:spPr bwMode="auto">
          <a:xfrm>
            <a:off x="251520" y="2060848"/>
            <a:ext cx="2592288" cy="2016224"/>
          </a:xfrm>
          <a:prstGeom prst="rect">
            <a:avLst/>
          </a:prstGeom>
          <a:noFill/>
          <a:ln w="9525">
            <a:noFill/>
            <a:miter lim="800000"/>
            <a:headEnd/>
            <a:tailEnd/>
          </a:ln>
        </p:spPr>
      </p:pic>
      <p:pic>
        <p:nvPicPr>
          <p:cNvPr id="5" name="Image 4" descr="http://img8.hostingpics.net/pics/251855Photo_048.jpg"/>
          <p:cNvPicPr/>
          <p:nvPr/>
        </p:nvPicPr>
        <p:blipFill>
          <a:blip r:embed="rId3" cstate="print"/>
          <a:srcRect/>
          <a:stretch>
            <a:fillRect/>
          </a:stretch>
        </p:blipFill>
        <p:spPr bwMode="auto">
          <a:xfrm>
            <a:off x="5580112" y="1484784"/>
            <a:ext cx="3251051" cy="3600400"/>
          </a:xfrm>
          <a:prstGeom prst="rect">
            <a:avLst/>
          </a:prstGeom>
          <a:noFill/>
          <a:ln w="9525">
            <a:noFill/>
            <a:miter lim="800000"/>
            <a:headEnd/>
            <a:tailEnd/>
          </a:ln>
        </p:spPr>
      </p:pic>
      <p:pic>
        <p:nvPicPr>
          <p:cNvPr id="6" name="Image 5" descr="http://img8.hostingpics.net/pics/315526souf.jpg"/>
          <p:cNvPicPr/>
          <p:nvPr/>
        </p:nvPicPr>
        <p:blipFill>
          <a:blip r:embed="rId4" cstate="print"/>
          <a:srcRect/>
          <a:stretch>
            <a:fillRect/>
          </a:stretch>
        </p:blipFill>
        <p:spPr bwMode="auto">
          <a:xfrm>
            <a:off x="2915816" y="2041550"/>
            <a:ext cx="2880320" cy="4195762"/>
          </a:xfrm>
          <a:prstGeom prst="rect">
            <a:avLst/>
          </a:prstGeom>
          <a:noFill/>
          <a:ln w="9525">
            <a:noFill/>
            <a:miter lim="800000"/>
            <a:headEnd/>
            <a:tailEnd/>
          </a:ln>
        </p:spPr>
      </p:pic>
      <p:sp>
        <p:nvSpPr>
          <p:cNvPr id="23553" name="Rectangle 1"/>
          <p:cNvSpPr>
            <a:spLocks noChangeArrowheads="1"/>
          </p:cNvSpPr>
          <p:nvPr/>
        </p:nvSpPr>
        <p:spPr bwMode="auto">
          <a:xfrm>
            <a:off x="451280" y="4705980"/>
            <a:ext cx="226376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Soufi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5868144" y="5138028"/>
            <a:ext cx="29049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mozabite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3933056"/>
            <a:ext cx="8641080" cy="2664296"/>
          </a:xfrm>
        </p:spPr>
        <p:style>
          <a:lnRef idx="2">
            <a:schemeClr val="dk1"/>
          </a:lnRef>
          <a:fillRef idx="1">
            <a:schemeClr val="lt1"/>
          </a:fillRef>
          <a:effectRef idx="0">
            <a:schemeClr val="dk1"/>
          </a:effectRef>
          <a:fontRef idx="minor">
            <a:schemeClr val="dk1"/>
          </a:fontRef>
        </p:style>
        <p:txBody>
          <a:bodyPr>
            <a:noAutofit/>
          </a:bodyPr>
          <a:lstStyle/>
          <a:p>
            <a:pPr lvl="0"/>
            <a:r>
              <a:rPr lang="fr-FR" sz="2000" b="0" dirty="0" smtClean="0">
                <a:solidFill>
                  <a:schemeClr val="tx1"/>
                </a:solidFill>
                <a:effectLst/>
              </a:rPr>
              <a:t>  </a:t>
            </a:r>
            <a:r>
              <a:rPr lang="fr-FR" sz="2400" b="0" dirty="0" smtClean="0">
                <a:solidFill>
                  <a:schemeClr val="tx1"/>
                </a:solidFill>
                <a:effectLst/>
              </a:rPr>
              <a:t>les villages Soufis se caractérisent par l’uniformité des styles (coupoles, voûtes). Les habitations disposent de courettes couvertes de palme, d’une cave pour la sieste en été et d’une terrasse pour dormir la nuit.  les matériaux utilisés sont essentiellement la rose de sable, la pierre, le plâtre.</a:t>
            </a:r>
            <a:r>
              <a:rPr lang="fr-FR" sz="1400" dirty="0" smtClean="0"/>
              <a:t/>
            </a:r>
            <a:br>
              <a:rPr lang="fr-FR" sz="1400" dirty="0" smtClean="0"/>
            </a:br>
            <a:r>
              <a:rPr lang="fr-FR" sz="1200" dirty="0" smtClean="0"/>
              <a:t/>
            </a:r>
            <a:br>
              <a:rPr lang="fr-FR" sz="1200" dirty="0" smtClean="0"/>
            </a:br>
            <a:endParaRPr lang="fr-FR" sz="1200" dirty="0"/>
          </a:p>
        </p:txBody>
      </p:sp>
      <p:pic>
        <p:nvPicPr>
          <p:cNvPr id="4" name="Espace réservé du contenu 3" descr="img047"/>
          <p:cNvPicPr>
            <a:picLocks noGrp="1"/>
          </p:cNvPicPr>
          <p:nvPr>
            <p:ph idx="1"/>
          </p:nvPr>
        </p:nvPicPr>
        <p:blipFill>
          <a:blip r:embed="rId2" cstate="print"/>
          <a:srcRect l="919" t="2159" r="-224" b="6017"/>
          <a:stretch>
            <a:fillRect/>
          </a:stretch>
        </p:blipFill>
        <p:spPr bwMode="auto">
          <a:xfrm>
            <a:off x="395536" y="548680"/>
            <a:ext cx="7920880" cy="3190627"/>
          </a:xfrm>
          <a:prstGeom prst="rect">
            <a:avLst/>
          </a:prstGeom>
          <a:noFill/>
          <a:ln w="19050" cmpd="sng">
            <a:solidFill>
              <a:srgbClr val="000000"/>
            </a:solidFill>
            <a:miter lim="800000"/>
            <a:headEnd/>
            <a:tailEnd/>
          </a:ln>
          <a:effectLst/>
        </p:spPr>
      </p:pic>
      <p:sp>
        <p:nvSpPr>
          <p:cNvPr id="6" name="Titre 1"/>
          <p:cNvSpPr txBox="1">
            <a:spLocks/>
          </p:cNvSpPr>
          <p:nvPr/>
        </p:nvSpPr>
        <p:spPr>
          <a:xfrm>
            <a:off x="357158" y="-525780"/>
            <a:ext cx="8183880" cy="1051560"/>
          </a:xfrm>
          <a:prstGeom prst="rect">
            <a:avLst/>
          </a:prstGeom>
        </p:spPr>
        <p:txBody>
          <a:bodyPr vert="horz" anchor="b">
            <a:normAutofit/>
          </a:bodyPr>
          <a:lstStyle/>
          <a:p>
            <a:pPr lvl="0">
              <a:spcBef>
                <a:spcPct val="0"/>
              </a:spcBef>
            </a:pPr>
            <a:r>
              <a:rPr lang="fr-FR" sz="3600" b="1" dirty="0" smtClean="0">
                <a:solidFill>
                  <a:srgbClr val="00B0F0"/>
                </a:solidFill>
              </a:rPr>
              <a:t>L’habitat soufi </a:t>
            </a:r>
            <a:r>
              <a:rPr kumimoji="0" lang="fr-FR" sz="3600" b="1" i="0" u="sng"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t>
            </a:r>
            <a:endParaRPr kumimoji="0" lang="fr-FR"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8183880" cy="1051560"/>
          </a:xfrm>
        </p:spPr>
        <p:txBody>
          <a:bodyPr/>
          <a:lstStyle/>
          <a:p>
            <a:r>
              <a:rPr lang="fr-FR" u="sng" dirty="0" smtClean="0"/>
              <a:t>L’habitat du Mz’ab </a:t>
            </a:r>
            <a:endParaRPr lang="fr-FR" dirty="0"/>
          </a:p>
        </p:txBody>
      </p:sp>
      <p:sp>
        <p:nvSpPr>
          <p:cNvPr id="3" name="Espace réservé du contenu 2"/>
          <p:cNvSpPr>
            <a:spLocks noGrp="1"/>
          </p:cNvSpPr>
          <p:nvPr>
            <p:ph idx="1"/>
          </p:nvPr>
        </p:nvSpPr>
        <p:spPr>
          <a:xfrm>
            <a:off x="571472" y="2071678"/>
            <a:ext cx="8183880" cy="4187952"/>
          </a:xfrm>
        </p:spPr>
        <p:txBody>
          <a:bodyPr/>
          <a:lstStyle/>
          <a:p>
            <a:pPr>
              <a:buNone/>
            </a:pPr>
            <a:r>
              <a:rPr lang="fr-FR" dirty="0" smtClean="0"/>
              <a:t> La ville est construite autour d’une mosquée fortifiée, qui assure la protection aussi bien morale que physique. L’isolement entre les femmes et les hommes et la préservation de l’intimité ainsi que la protection contre l’aridité du climat, priment dans cette architecture. La maison s’articule autour d’un </a:t>
            </a:r>
            <a:r>
              <a:rPr lang="fr-FR" dirty="0" err="1" smtClean="0"/>
              <a:t>Wast</a:t>
            </a:r>
            <a:r>
              <a:rPr lang="fr-FR" dirty="0" smtClean="0"/>
              <a:t> </a:t>
            </a:r>
            <a:r>
              <a:rPr lang="fr-FR" dirty="0" err="1" smtClean="0"/>
              <a:t>Eddar</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475656" y="1196752"/>
            <a:ext cx="6126408" cy="401761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0"/>
            <a:ext cx="7868593" cy="652534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983480"/>
            <a:ext cx="8686800" cy="1874520"/>
          </a:xfrm>
        </p:spPr>
        <p:txBody>
          <a:bodyPr>
            <a:noAutofit/>
          </a:bodyPr>
          <a:lstStyle/>
          <a:p>
            <a:r>
              <a:rPr lang="fr-FR" sz="2400" dirty="0" smtClean="0">
                <a:solidFill>
                  <a:schemeClr val="tx1"/>
                </a:solidFill>
                <a:effectLst/>
              </a:rPr>
              <a:t>Les façades des habitation sont aveugles et ne disposent d'aucune ouverture ,sauf la porte d'entrée ou quelques fenêtres à l'étage .Aussi ,il est à signaler l'absence de tous types de décoration et d'ornementation sur les murs.</a:t>
            </a:r>
            <a:r>
              <a:rPr lang="fr-FR" sz="2400" b="0" dirty="0" smtClean="0"/>
              <a:t> </a:t>
            </a:r>
            <a:endParaRPr lang="fr-FR" sz="24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8604448" cy="498594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183880" cy="1051560"/>
          </a:xfrm>
        </p:spPr>
        <p:txBody>
          <a:bodyPr/>
          <a:lstStyle/>
          <a:p>
            <a:r>
              <a:rPr lang="fr-FR" dirty="0" smtClean="0"/>
              <a:t>2. Habitat moderne : </a:t>
            </a:r>
            <a:endParaRPr lang="fr-FR" dirty="0"/>
          </a:p>
        </p:txBody>
      </p:sp>
      <p:sp>
        <p:nvSpPr>
          <p:cNvPr id="3" name="Espace réservé du contenu 2"/>
          <p:cNvSpPr>
            <a:spLocks noGrp="1"/>
          </p:cNvSpPr>
          <p:nvPr>
            <p:ph idx="1"/>
          </p:nvPr>
        </p:nvSpPr>
        <p:spPr>
          <a:xfrm>
            <a:off x="502920" y="1977352"/>
            <a:ext cx="8183880" cy="4187952"/>
          </a:xfrm>
        </p:spPr>
        <p:txBody>
          <a:bodyPr/>
          <a:lstStyle/>
          <a:p>
            <a:r>
              <a:rPr lang="fr-FR" dirty="0" smtClean="0"/>
              <a:t>C’est un type nouveau par rapport au traditionnel, il s’agit d’utiliser des matériaux et procédés nouveaux pour répondre aux exigences de la société d’aujourd’hui.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4584" y="44624"/>
            <a:ext cx="8183880" cy="1051560"/>
          </a:xfrm>
        </p:spPr>
        <p:txBody>
          <a:bodyPr/>
          <a:lstStyle/>
          <a:p>
            <a:r>
              <a:rPr lang="fr-FR" dirty="0" smtClean="0"/>
              <a:t>3. L’habitat individuel :</a:t>
            </a:r>
            <a:endParaRPr lang="fr-FR" dirty="0"/>
          </a:p>
        </p:txBody>
      </p:sp>
      <p:sp>
        <p:nvSpPr>
          <p:cNvPr id="3" name="Espace réservé du contenu 2"/>
          <p:cNvSpPr>
            <a:spLocks noGrp="1"/>
          </p:cNvSpPr>
          <p:nvPr>
            <p:ph idx="1"/>
          </p:nvPr>
        </p:nvSpPr>
        <p:spPr>
          <a:xfrm>
            <a:off x="502920" y="980728"/>
            <a:ext cx="8183880" cy="4187952"/>
          </a:xfrm>
        </p:spPr>
        <p:txBody>
          <a:bodyPr/>
          <a:lstStyle/>
          <a:p>
            <a:r>
              <a:rPr lang="fr-FR" dirty="0" smtClean="0"/>
              <a:t>est un logement unifamilial, implanté directement sur une parcelle de sol naturel et dont l’appropriation est à titre privatif. </a:t>
            </a:r>
            <a:endParaRPr lang="fr-FR" dirty="0"/>
          </a:p>
        </p:txBody>
      </p:sp>
      <p:sp>
        <p:nvSpPr>
          <p:cNvPr id="5" name="ZoneTexte 4"/>
          <p:cNvSpPr txBox="1"/>
          <p:nvPr/>
        </p:nvSpPr>
        <p:spPr>
          <a:xfrm>
            <a:off x="3203848" y="2564904"/>
            <a:ext cx="3096344" cy="369332"/>
          </a:xfrm>
          <a:prstGeom prst="rect">
            <a:avLst/>
          </a:prstGeom>
          <a:noFill/>
        </p:spPr>
        <p:txBody>
          <a:bodyPr wrap="square" rtlCol="0">
            <a:spAutoFit/>
          </a:bodyPr>
          <a:lstStyle/>
          <a:p>
            <a:endParaRPr lang="fr-FR" dirty="0"/>
          </a:p>
        </p:txBody>
      </p:sp>
      <p:pic>
        <p:nvPicPr>
          <p:cNvPr id="7" name="Picture 13" descr="http://cacheletv.planetb.fr/images_IH/IH_TR5800.500.1_ext0.jpg"/>
          <p:cNvPicPr>
            <a:picLocks noChangeAspect="1" noChangeArrowheads="1"/>
          </p:cNvPicPr>
          <p:nvPr/>
        </p:nvPicPr>
        <p:blipFill>
          <a:blip r:embed="rId2" cstate="print"/>
          <a:srcRect t="17432"/>
          <a:stretch>
            <a:fillRect/>
          </a:stretch>
        </p:blipFill>
        <p:spPr bwMode="auto">
          <a:xfrm>
            <a:off x="4427984" y="3023742"/>
            <a:ext cx="3786214" cy="306955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0608" y="332656"/>
            <a:ext cx="8183880" cy="1051560"/>
          </a:xfrm>
        </p:spPr>
        <p:txBody>
          <a:bodyPr/>
          <a:lstStyle/>
          <a:p>
            <a:r>
              <a:rPr lang="fr-FR" dirty="0" smtClean="0"/>
              <a:t>Ses typologies </a:t>
            </a:r>
            <a:endParaRPr lang="fr-FR" dirty="0"/>
          </a:p>
        </p:txBody>
      </p:sp>
      <p:sp>
        <p:nvSpPr>
          <p:cNvPr id="3" name="Espace réservé du contenu 2"/>
          <p:cNvSpPr>
            <a:spLocks noGrp="1"/>
          </p:cNvSpPr>
          <p:nvPr>
            <p:ph idx="1"/>
          </p:nvPr>
        </p:nvSpPr>
        <p:spPr>
          <a:xfrm>
            <a:off x="214282" y="1571612"/>
            <a:ext cx="8472518" cy="4187952"/>
          </a:xfrm>
        </p:spPr>
        <p:txBody>
          <a:bodyPr/>
          <a:lstStyle/>
          <a:p>
            <a:pPr>
              <a:lnSpc>
                <a:spcPct val="150000"/>
              </a:lnSpc>
            </a:pPr>
            <a:r>
              <a:rPr lang="fr-FR" dirty="0" smtClean="0"/>
              <a:t>L’habitat urbain planifié : </a:t>
            </a:r>
          </a:p>
          <a:p>
            <a:pPr>
              <a:lnSpc>
                <a:spcPct val="150000"/>
              </a:lnSpc>
              <a:buNone/>
            </a:pPr>
            <a:r>
              <a:rPr lang="fr-FR" dirty="0" smtClean="0"/>
              <a:t>  lotissement, Villa </a:t>
            </a:r>
          </a:p>
          <a:p>
            <a:pPr>
              <a:lnSpc>
                <a:spcPct val="150000"/>
              </a:lnSpc>
            </a:pPr>
            <a:r>
              <a:rPr lang="fr-FR" dirty="0" smtClean="0"/>
              <a:t>L’habitat auto construit planifié. </a:t>
            </a:r>
          </a:p>
          <a:p>
            <a:pPr>
              <a:lnSpc>
                <a:spcPct val="150000"/>
              </a:lnSpc>
            </a:pPr>
            <a:r>
              <a:rPr lang="fr-FR" dirty="0" smtClean="0"/>
              <a:t>Auto construit non planifié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6480720" cy="691520"/>
          </a:xfrm>
        </p:spPr>
        <p:txBody>
          <a:bodyPr/>
          <a:lstStyle/>
          <a:p>
            <a:r>
              <a:rPr lang="fr-FR" dirty="0" smtClean="0"/>
              <a:t>1.1.l’ Habiter : </a:t>
            </a:r>
            <a:endParaRPr lang="fr-FR" dirty="0"/>
          </a:p>
        </p:txBody>
      </p:sp>
      <p:sp>
        <p:nvSpPr>
          <p:cNvPr id="3" name="Espace réservé du contenu 2"/>
          <p:cNvSpPr>
            <a:spLocks noGrp="1"/>
          </p:cNvSpPr>
          <p:nvPr>
            <p:ph idx="1"/>
          </p:nvPr>
        </p:nvSpPr>
        <p:spPr>
          <a:xfrm>
            <a:off x="214282" y="1340768"/>
            <a:ext cx="8568000" cy="4986880"/>
          </a:xfrm>
        </p:spPr>
        <p:txBody>
          <a:bodyPr>
            <a:normAutofit/>
          </a:bodyPr>
          <a:lstStyle/>
          <a:p>
            <a:pPr lvl="0"/>
            <a:r>
              <a:rPr lang="fr-FR" dirty="0" smtClean="0"/>
              <a:t>Ch.NORBERG-SCHULZ </a:t>
            </a:r>
          </a:p>
          <a:p>
            <a:pPr lvl="0"/>
            <a:r>
              <a:rPr lang="fr-FR" dirty="0" smtClean="0"/>
              <a:t>« </a:t>
            </a:r>
            <a:r>
              <a:rPr lang="fr-FR" i="1" dirty="0" smtClean="0"/>
              <a:t>l'homme habite lorsqu’il réussit à </a:t>
            </a:r>
            <a:r>
              <a:rPr lang="fr-FR" b="1" i="1" dirty="0" smtClean="0"/>
              <a:t>s’orienter </a:t>
            </a:r>
            <a:r>
              <a:rPr lang="fr-FR" i="1" dirty="0" smtClean="0"/>
              <a:t>dans un milieu ou à </a:t>
            </a:r>
            <a:r>
              <a:rPr lang="fr-FR" b="1" i="1" dirty="0" smtClean="0"/>
              <a:t>s’identifier</a:t>
            </a:r>
            <a:r>
              <a:rPr lang="fr-FR" i="1" dirty="0" smtClean="0"/>
              <a:t> à lui ou tout simplement lorsqu’il </a:t>
            </a:r>
            <a:r>
              <a:rPr lang="fr-FR" i="1" u="sng" dirty="0" smtClean="0"/>
              <a:t>expérimente la signification d'un milieu</a:t>
            </a:r>
            <a:r>
              <a:rPr lang="fr-FR" i="1" dirty="0" smtClean="0"/>
              <a:t> ». </a:t>
            </a:r>
            <a:endParaRPr lang="fr-FR" dirty="0" smtClean="0"/>
          </a:p>
          <a:p>
            <a:r>
              <a:rPr lang="fr-FR" dirty="0" smtClean="0"/>
              <a:t>habiter consiste à </a:t>
            </a:r>
            <a:r>
              <a:rPr lang="fr-FR" u="sng" dirty="0" smtClean="0"/>
              <a:t>connaître </a:t>
            </a:r>
            <a:r>
              <a:rPr lang="fr-FR" b="1" u="sng" dirty="0" smtClean="0"/>
              <a:t>l’appartenance</a:t>
            </a:r>
            <a:r>
              <a:rPr lang="fr-FR" b="1" dirty="0" smtClean="0"/>
              <a:t> </a:t>
            </a:r>
            <a:r>
              <a:rPr lang="fr-FR" dirty="0" smtClean="0"/>
              <a:t>à un </a:t>
            </a:r>
            <a:r>
              <a:rPr lang="fr-FR" u="sng" dirty="0" smtClean="0"/>
              <a:t>lieu donné</a:t>
            </a:r>
            <a:r>
              <a:rPr lang="fr-FR" dirty="0" smtClean="0"/>
              <a:t>. C’est le rapport qui s’est établi entre l’aspect corporel et spatial. un </a:t>
            </a:r>
            <a:r>
              <a:rPr lang="fr-FR" b="1" dirty="0" smtClean="0"/>
              <a:t>acte d’identification</a:t>
            </a:r>
            <a:r>
              <a:rPr lang="fr-FR"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600" y="332656"/>
            <a:ext cx="8183880" cy="1051560"/>
          </a:xfrm>
        </p:spPr>
        <p:txBody>
          <a:bodyPr/>
          <a:lstStyle/>
          <a:p>
            <a:r>
              <a:rPr lang="fr-FR" dirty="0" smtClean="0"/>
              <a:t>4. L’habitat collectif : </a:t>
            </a:r>
            <a:endParaRPr lang="fr-FR" dirty="0"/>
          </a:p>
        </p:txBody>
      </p:sp>
      <p:sp>
        <p:nvSpPr>
          <p:cNvPr id="3" name="Espace réservé du contenu 2"/>
          <p:cNvSpPr>
            <a:spLocks noGrp="1"/>
          </p:cNvSpPr>
          <p:nvPr>
            <p:ph idx="1"/>
          </p:nvPr>
        </p:nvSpPr>
        <p:spPr>
          <a:xfrm>
            <a:off x="502920" y="1833336"/>
            <a:ext cx="8183880" cy="4187952"/>
          </a:xfrm>
        </p:spPr>
        <p:txBody>
          <a:bodyPr/>
          <a:lstStyle/>
          <a:p>
            <a:r>
              <a:rPr lang="fr-FR" dirty="0" smtClean="0"/>
              <a:t>Forme d’habitat dans le quel résident plusieurs familles. C’est la superposition et la juxtaposition d’unités d’habitation dont les accès sont communs.</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556792"/>
            <a:ext cx="8183880" cy="4187952"/>
          </a:xfrm>
        </p:spPr>
        <p:txBody>
          <a:bodyPr>
            <a:normAutofit/>
          </a:bodyPr>
          <a:lstStyle/>
          <a:p>
            <a:r>
              <a:rPr lang="fr-FR" b="1" u="sng" dirty="0" smtClean="0"/>
              <a:t>« </a:t>
            </a:r>
            <a:r>
              <a:rPr lang="fr-FR" b="1" i="1" u="sng" dirty="0" smtClean="0"/>
              <a:t>Normaliser, standardiser et livrer</a:t>
            </a:r>
            <a:r>
              <a:rPr lang="fr-FR" b="1" u="sng" dirty="0" smtClean="0"/>
              <a:t> » </a:t>
            </a:r>
            <a:r>
              <a:rPr lang="fr-FR" dirty="0" smtClean="0"/>
              <a:t>ceci a été impératif pour résoudre la crise du logement, et la volonté de construire vite et en grand nombre. Hérité de la politique des HLM en France des années 50. Ce type d’habitat s’est avéré assez mal adapté au mode de vie algérien, notamment du point de vue de son exiguïté  </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857232"/>
            <a:ext cx="8183880" cy="894080"/>
          </a:xfrm>
        </p:spPr>
        <p:txBody>
          <a:bodyPr/>
          <a:lstStyle/>
          <a:p>
            <a:r>
              <a:rPr lang="fr-FR" dirty="0" smtClean="0"/>
              <a:t>4.2. Habitat évolutif : </a:t>
            </a:r>
            <a:endParaRPr lang="fr-FR" dirty="0"/>
          </a:p>
        </p:txBody>
      </p:sp>
      <p:sp>
        <p:nvSpPr>
          <p:cNvPr id="3" name="Espace réservé du contenu 2"/>
          <p:cNvSpPr>
            <a:spLocks noGrp="1"/>
          </p:cNvSpPr>
          <p:nvPr>
            <p:ph idx="1"/>
          </p:nvPr>
        </p:nvSpPr>
        <p:spPr>
          <a:xfrm>
            <a:off x="502920" y="2071678"/>
            <a:ext cx="8183880" cy="2646626"/>
          </a:xfrm>
        </p:spPr>
        <p:txBody>
          <a:bodyPr>
            <a:normAutofit lnSpcReduction="10000"/>
          </a:bodyPr>
          <a:lstStyle/>
          <a:p>
            <a:r>
              <a:rPr lang="fr-FR" dirty="0" smtClean="0"/>
              <a:t>forme d’habitat dont la conception architecturale peut évoluer progressivement avec les changements spirituels et sociaux et qui permettent des extensions dans le temps aussi bien sur le plan horizontal que vertical.</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188640"/>
            <a:ext cx="8183880" cy="1051560"/>
          </a:xfrm>
        </p:spPr>
        <p:txBody>
          <a:bodyPr/>
          <a:lstStyle/>
          <a:p>
            <a:r>
              <a:rPr lang="fr-FR" dirty="0" smtClean="0"/>
              <a:t>4.3. Habitat participatif : </a:t>
            </a:r>
            <a:endParaRPr lang="fr-FR" dirty="0"/>
          </a:p>
        </p:txBody>
      </p:sp>
      <p:sp>
        <p:nvSpPr>
          <p:cNvPr id="3" name="Espace réservé du contenu 2"/>
          <p:cNvSpPr>
            <a:spLocks noGrp="1"/>
          </p:cNvSpPr>
          <p:nvPr>
            <p:ph idx="1"/>
          </p:nvPr>
        </p:nvSpPr>
        <p:spPr>
          <a:xfrm>
            <a:off x="539552" y="1196752"/>
            <a:ext cx="8183880" cy="4187952"/>
          </a:xfrm>
        </p:spPr>
        <p:txBody>
          <a:bodyPr/>
          <a:lstStyle/>
          <a:p>
            <a:r>
              <a:rPr lang="fr-FR" dirty="0" smtClean="0"/>
              <a:t>c’est un logement réalisé ou acquis grâce à une aide de l’état dite l’accession à la propriété.</a:t>
            </a:r>
            <a:endParaRPr lang="fr-FR" dirty="0"/>
          </a:p>
        </p:txBody>
      </p:sp>
      <p:pic>
        <p:nvPicPr>
          <p:cNvPr id="1026" name="Picture 2" descr="c:\Users\OUARI MOUNIA\Pictures\Desktop\DOSSIER MOH\LOK\V.R.D 150 LOGTS TAHER -Catalogue\Photos Projet\P1080986.JPG"/>
          <p:cNvPicPr>
            <a:picLocks noChangeAspect="1" noChangeArrowheads="1"/>
          </p:cNvPicPr>
          <p:nvPr/>
        </p:nvPicPr>
        <p:blipFill>
          <a:blip r:embed="rId2" cstate="print"/>
          <a:srcRect t="14220"/>
          <a:stretch>
            <a:fillRect/>
          </a:stretch>
        </p:blipFill>
        <p:spPr bwMode="auto">
          <a:xfrm>
            <a:off x="2472062" y="2564904"/>
            <a:ext cx="6671938" cy="4293096"/>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260648"/>
            <a:ext cx="8183880" cy="1051560"/>
          </a:xfrm>
        </p:spPr>
        <p:txBody>
          <a:bodyPr>
            <a:normAutofit fontScale="90000"/>
          </a:bodyPr>
          <a:lstStyle/>
          <a:p>
            <a:r>
              <a:rPr lang="fr-FR" dirty="0" smtClean="0"/>
              <a:t>4.4. Habitat à location – vente : </a:t>
            </a:r>
            <a:endParaRPr lang="fr-FR" dirty="0"/>
          </a:p>
        </p:txBody>
      </p:sp>
      <p:sp>
        <p:nvSpPr>
          <p:cNvPr id="3" name="Espace réservé du contenu 2"/>
          <p:cNvSpPr>
            <a:spLocks noGrp="1"/>
          </p:cNvSpPr>
          <p:nvPr>
            <p:ph idx="1"/>
          </p:nvPr>
        </p:nvSpPr>
        <p:spPr>
          <a:xfrm>
            <a:off x="539552" y="1844824"/>
            <a:ext cx="8183880" cy="4187952"/>
          </a:xfrm>
        </p:spPr>
        <p:txBody>
          <a:bodyPr/>
          <a:lstStyle/>
          <a:p>
            <a:r>
              <a:rPr lang="fr-FR" dirty="0" smtClean="0"/>
              <a:t>un mode d’accès à un logement avec option préalable pour son acquisition en toute propriété au terme d’une période de location fixée dans le cadre d’un contrat écrit.</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188640"/>
            <a:ext cx="8183880" cy="1051560"/>
          </a:xfrm>
        </p:spPr>
        <p:txBody>
          <a:bodyPr/>
          <a:lstStyle/>
          <a:p>
            <a:r>
              <a:rPr lang="fr-FR" dirty="0" smtClean="0"/>
              <a:t>5. Habitat intermédiaire : </a:t>
            </a:r>
            <a:endParaRPr lang="fr-FR" dirty="0"/>
          </a:p>
        </p:txBody>
      </p:sp>
      <p:sp>
        <p:nvSpPr>
          <p:cNvPr id="3" name="Espace réservé du contenu 2"/>
          <p:cNvSpPr>
            <a:spLocks noGrp="1"/>
          </p:cNvSpPr>
          <p:nvPr>
            <p:ph idx="1"/>
          </p:nvPr>
        </p:nvSpPr>
        <p:spPr>
          <a:xfrm>
            <a:off x="285720" y="955560"/>
            <a:ext cx="8183880" cy="4187952"/>
          </a:xfrm>
        </p:spPr>
        <p:txBody>
          <a:bodyPr>
            <a:normAutofit/>
          </a:bodyPr>
          <a:lstStyle/>
          <a:p>
            <a:r>
              <a:rPr lang="fr-FR" dirty="0" smtClean="0"/>
              <a:t>C’est une forme d’habitat entre l’individuel et le collectif, il se traduit par l’agencement vertical de deux habitations, chacune d’elles disposent d’un accès indépendant, il combine les avantages de l’individuel et du collectif se caractérisent par l’existence d’une terrasse ou d’un jardin privé.  </a:t>
            </a:r>
            <a:endParaRPr lang="fr-FR" dirty="0"/>
          </a:p>
        </p:txBody>
      </p:sp>
      <p:pic>
        <p:nvPicPr>
          <p:cNvPr id="4" name="Picture 3"/>
          <p:cNvPicPr>
            <a:picLocks noChangeAspect="1" noChangeArrowheads="1"/>
          </p:cNvPicPr>
          <p:nvPr/>
        </p:nvPicPr>
        <p:blipFill>
          <a:blip r:embed="rId2" cstate="print"/>
          <a:srcRect/>
          <a:stretch>
            <a:fillRect/>
          </a:stretch>
        </p:blipFill>
        <p:spPr bwMode="auto">
          <a:xfrm>
            <a:off x="2431017" y="4941168"/>
            <a:ext cx="6712983" cy="142798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183880" cy="1051560"/>
          </a:xfrm>
        </p:spPr>
        <p:txBody>
          <a:bodyPr/>
          <a:lstStyle/>
          <a:p>
            <a:r>
              <a:rPr lang="fr-FR" u="sng" dirty="0" smtClean="0"/>
              <a:t>6. Habitat promotionnel :</a:t>
            </a:r>
            <a:endParaRPr lang="fr-FR" dirty="0"/>
          </a:p>
        </p:txBody>
      </p:sp>
      <p:sp>
        <p:nvSpPr>
          <p:cNvPr id="3" name="Espace réservé du contenu 2"/>
          <p:cNvSpPr>
            <a:spLocks noGrp="1"/>
          </p:cNvSpPr>
          <p:nvPr>
            <p:ph idx="1"/>
          </p:nvPr>
        </p:nvSpPr>
        <p:spPr>
          <a:xfrm>
            <a:off x="611560" y="1772816"/>
            <a:ext cx="8183880" cy="4187952"/>
          </a:xfrm>
        </p:spPr>
        <p:txBody>
          <a:bodyPr/>
          <a:lstStyle/>
          <a:p>
            <a:r>
              <a:rPr lang="fr-FR" dirty="0" smtClean="0"/>
              <a:t>La promotion immobilière a pour objet le développement du patrimoine immobilier national.</a:t>
            </a:r>
          </a:p>
          <a:p>
            <a:r>
              <a:rPr lang="fr-FR" dirty="0" smtClean="0"/>
              <a:t>Les immeubles ou ensembles d’immeubles construits dans ce cadre peuvent être destiné soit à la satisfaction des besoins familiaux propres, soit à la vente ou à la location.      </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183880" cy="1051560"/>
          </a:xfrm>
        </p:spPr>
        <p:txBody>
          <a:bodyPr/>
          <a:lstStyle/>
          <a:p>
            <a:r>
              <a:rPr lang="fr-FR" dirty="0" smtClean="0"/>
              <a:t>7. Habitat spontané :</a:t>
            </a:r>
            <a:endParaRPr lang="fr-FR" dirty="0"/>
          </a:p>
        </p:txBody>
      </p:sp>
      <p:sp>
        <p:nvSpPr>
          <p:cNvPr id="3" name="Espace réservé du contenu 2"/>
          <p:cNvSpPr>
            <a:spLocks noGrp="1"/>
          </p:cNvSpPr>
          <p:nvPr>
            <p:ph idx="1"/>
          </p:nvPr>
        </p:nvSpPr>
        <p:spPr>
          <a:xfrm>
            <a:off x="683568" y="1772816"/>
            <a:ext cx="8183880" cy="4187952"/>
          </a:xfrm>
        </p:spPr>
        <p:txBody>
          <a:bodyPr/>
          <a:lstStyle/>
          <a:p>
            <a:r>
              <a:rPr lang="fr-FR" dirty="0" smtClean="0"/>
              <a:t>forme d’habitat qui s’est développé au cours du temps hors de toute contrainte administrative et suivant un processus de   construction d’une manière illicite.</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1051560"/>
          </a:xfrm>
        </p:spPr>
        <p:txBody>
          <a:bodyPr/>
          <a:lstStyle/>
          <a:p>
            <a:r>
              <a:rPr lang="fr-FR" dirty="0" smtClean="0"/>
              <a:t>8. Habitat planifie : </a:t>
            </a:r>
            <a:endParaRPr lang="fr-FR" dirty="0"/>
          </a:p>
        </p:txBody>
      </p:sp>
      <p:sp>
        <p:nvSpPr>
          <p:cNvPr id="3" name="Espace réservé du contenu 2"/>
          <p:cNvSpPr>
            <a:spLocks noGrp="1"/>
          </p:cNvSpPr>
          <p:nvPr>
            <p:ph idx="1"/>
          </p:nvPr>
        </p:nvSpPr>
        <p:spPr>
          <a:xfrm>
            <a:off x="467544" y="1844824"/>
            <a:ext cx="8183880" cy="4187952"/>
          </a:xfrm>
        </p:spPr>
        <p:txBody>
          <a:bodyPr/>
          <a:lstStyle/>
          <a:p>
            <a:r>
              <a:rPr lang="fr-FR" dirty="0" smtClean="0"/>
              <a:t>c’est un habitat pour le quel la conception, le financement, et la réalisation sont planifiés et porte à la responsabilité d’un seul ou plusieurs intervenants, il peut être d’origine public ou privé.</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183880" cy="1051560"/>
          </a:xfrm>
        </p:spPr>
        <p:txBody>
          <a:bodyPr/>
          <a:lstStyle/>
          <a:p>
            <a:r>
              <a:rPr lang="fr-FR" dirty="0" smtClean="0"/>
              <a:t>9. Habitat urbain </a:t>
            </a:r>
            <a:endParaRPr lang="fr-FR" dirty="0"/>
          </a:p>
        </p:txBody>
      </p:sp>
      <p:sp>
        <p:nvSpPr>
          <p:cNvPr id="3" name="Espace réservé du contenu 2"/>
          <p:cNvSpPr>
            <a:spLocks noGrp="1"/>
          </p:cNvSpPr>
          <p:nvPr>
            <p:ph idx="1"/>
          </p:nvPr>
        </p:nvSpPr>
        <p:spPr>
          <a:xfrm>
            <a:off x="539552" y="1844824"/>
            <a:ext cx="8183880" cy="4187952"/>
          </a:xfrm>
        </p:spPr>
        <p:txBody>
          <a:bodyPr/>
          <a:lstStyle/>
          <a:p>
            <a:r>
              <a:rPr lang="fr-FR" dirty="0" smtClean="0"/>
              <a:t>type d’habitat qui se trouve dans la ville.</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960" y="404664"/>
            <a:ext cx="4789160" cy="733832"/>
          </a:xfrm>
        </p:spPr>
        <p:txBody>
          <a:bodyPr/>
          <a:lstStyle/>
          <a:p>
            <a:r>
              <a:rPr lang="fr-FR" dirty="0" smtClean="0"/>
              <a:t>1.2. Habitation : </a:t>
            </a:r>
            <a:endParaRPr lang="fr-FR" dirty="0"/>
          </a:p>
        </p:txBody>
      </p:sp>
      <p:sp>
        <p:nvSpPr>
          <p:cNvPr id="3" name="Espace réservé du contenu 2"/>
          <p:cNvSpPr>
            <a:spLocks noGrp="1"/>
          </p:cNvSpPr>
          <p:nvPr>
            <p:ph idx="1"/>
          </p:nvPr>
        </p:nvSpPr>
        <p:spPr>
          <a:xfrm>
            <a:off x="502920" y="1250432"/>
            <a:ext cx="8183880" cy="4842864"/>
          </a:xfrm>
        </p:spPr>
        <p:txBody>
          <a:bodyPr>
            <a:normAutofit lnSpcReduction="10000"/>
          </a:bodyPr>
          <a:lstStyle/>
          <a:p>
            <a:pPr lvl="0"/>
            <a:endParaRPr lang="fr-FR" dirty="0" smtClean="0"/>
          </a:p>
          <a:p>
            <a:pPr lvl="0"/>
            <a:r>
              <a:rPr lang="fr-FR" dirty="0" smtClean="0"/>
              <a:t> « …</a:t>
            </a:r>
            <a:r>
              <a:rPr lang="fr-FR" i="1" dirty="0" smtClean="0"/>
              <a:t>la maison est une boite dont la fonction principale est d’abriter et de protéger ses occupants et son contenu contre les ennemis, hommes et animaux, et contre ces forces naturelles connues sous le nom de temps. C’est un instrument qui libère l’homme pour d’autres activités en créant un environnement qui lui convient et qui le protège </a:t>
            </a:r>
            <a:r>
              <a:rPr lang="fr-FR" dirty="0" smtClean="0"/>
              <a:t>».  </a:t>
            </a:r>
            <a:r>
              <a:rPr lang="fr-FR" dirty="0" err="1" smtClean="0"/>
              <a:t>Rapoport</a:t>
            </a:r>
            <a:r>
              <a:rPr lang="fr-FR" dirty="0" smtClean="0"/>
              <a:t>. Amos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183880" cy="1051560"/>
          </a:xfrm>
        </p:spPr>
        <p:txBody>
          <a:bodyPr/>
          <a:lstStyle/>
          <a:p>
            <a:r>
              <a:rPr lang="fr-FR" dirty="0" smtClean="0"/>
              <a:t>10. Habitat rural </a:t>
            </a:r>
            <a:endParaRPr lang="fr-FR" dirty="0"/>
          </a:p>
        </p:txBody>
      </p:sp>
      <p:sp>
        <p:nvSpPr>
          <p:cNvPr id="3" name="Espace réservé du contenu 2"/>
          <p:cNvSpPr>
            <a:spLocks noGrp="1"/>
          </p:cNvSpPr>
          <p:nvPr>
            <p:ph idx="1"/>
          </p:nvPr>
        </p:nvSpPr>
        <p:spPr>
          <a:xfrm>
            <a:off x="539552" y="1628800"/>
            <a:ext cx="8183880" cy="4187952"/>
          </a:xfrm>
        </p:spPr>
        <p:txBody>
          <a:bodyPr/>
          <a:lstStyle/>
          <a:p>
            <a:r>
              <a:rPr lang="fr-FR" dirty="0" smtClean="0"/>
              <a:t>type d’habitat qui se trouve dans la compagne</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183880" cy="1051560"/>
          </a:xfrm>
        </p:spPr>
        <p:txBody>
          <a:bodyPr/>
          <a:lstStyle/>
          <a:p>
            <a:r>
              <a:rPr lang="fr-FR" dirty="0" smtClean="0"/>
              <a:t>11. Habitat dispersé </a:t>
            </a:r>
            <a:endParaRPr lang="fr-FR" dirty="0"/>
          </a:p>
        </p:txBody>
      </p:sp>
      <p:sp>
        <p:nvSpPr>
          <p:cNvPr id="3" name="Espace réservé du contenu 2"/>
          <p:cNvSpPr>
            <a:spLocks noGrp="1"/>
          </p:cNvSpPr>
          <p:nvPr>
            <p:ph idx="1"/>
          </p:nvPr>
        </p:nvSpPr>
        <p:spPr>
          <a:xfrm>
            <a:off x="539552" y="1844824"/>
            <a:ext cx="8183880" cy="4187952"/>
          </a:xfrm>
        </p:spPr>
        <p:txBody>
          <a:bodyPr/>
          <a:lstStyle/>
          <a:p>
            <a:r>
              <a:rPr lang="fr-FR" dirty="0" smtClean="0"/>
              <a:t>quand des habitations sont séparées les unes des autres.</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183880" cy="1051560"/>
          </a:xfrm>
        </p:spPr>
        <p:txBody>
          <a:bodyPr/>
          <a:lstStyle/>
          <a:p>
            <a:r>
              <a:rPr lang="fr-FR" dirty="0" smtClean="0"/>
              <a:t>12. Habitat groupé </a:t>
            </a:r>
            <a:endParaRPr lang="fr-FR" dirty="0"/>
          </a:p>
        </p:txBody>
      </p:sp>
      <p:sp>
        <p:nvSpPr>
          <p:cNvPr id="3" name="Espace réservé du contenu 2"/>
          <p:cNvSpPr>
            <a:spLocks noGrp="1"/>
          </p:cNvSpPr>
          <p:nvPr>
            <p:ph idx="1"/>
          </p:nvPr>
        </p:nvSpPr>
        <p:spPr>
          <a:xfrm>
            <a:off x="683568" y="1844824"/>
            <a:ext cx="8183880" cy="4187952"/>
          </a:xfrm>
        </p:spPr>
        <p:txBody>
          <a:bodyPr/>
          <a:lstStyle/>
          <a:p>
            <a:r>
              <a:rPr lang="fr-FR" dirty="0" smtClean="0"/>
              <a:t>quand des habitations sont serrées les unes aux autres</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183880" cy="1051560"/>
          </a:xfrm>
        </p:spPr>
        <p:txBody>
          <a:bodyPr>
            <a:normAutofit fontScale="90000"/>
          </a:bodyPr>
          <a:lstStyle/>
          <a:p>
            <a:r>
              <a:rPr lang="fr-FR" dirty="0" smtClean="0"/>
              <a:t>D’autres formes existantes dans le monde :</a:t>
            </a:r>
            <a:endParaRPr lang="fr-FR" dirty="0"/>
          </a:p>
        </p:txBody>
      </p:sp>
      <p:sp>
        <p:nvSpPr>
          <p:cNvPr id="3" name="Espace réservé du contenu 2"/>
          <p:cNvSpPr>
            <a:spLocks noGrp="1"/>
          </p:cNvSpPr>
          <p:nvPr>
            <p:ph idx="1"/>
          </p:nvPr>
        </p:nvSpPr>
        <p:spPr>
          <a:xfrm>
            <a:off x="611560" y="1916832"/>
            <a:ext cx="8183880" cy="4187952"/>
          </a:xfrm>
        </p:spPr>
        <p:txBody>
          <a:bodyPr/>
          <a:lstStyle/>
          <a:p>
            <a:r>
              <a:rPr lang="fr-FR" b="1" dirty="0" smtClean="0"/>
              <a:t>Habitat à bon marché (HBM) :</a:t>
            </a:r>
            <a:r>
              <a:rPr lang="fr-FR" dirty="0" smtClean="0"/>
              <a:t> </a:t>
            </a:r>
            <a:r>
              <a:rPr lang="fr-FR" dirty="0" err="1" smtClean="0"/>
              <a:t>logts</a:t>
            </a:r>
            <a:r>
              <a:rPr lang="fr-FR" dirty="0" smtClean="0"/>
              <a:t> sociaux collectifs destinés à la classe ouvrière, mis en place en France à partir de 1894, et remplacés en 1950 par les habitations à loyer modéré HLM.</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smtClean="0"/>
              <a:t>Habitat à loyer modéré (HLM) :</a:t>
            </a:r>
            <a:r>
              <a:rPr lang="fr-FR" dirty="0" smtClean="0"/>
              <a:t> logs sociaux collectifs destinés à remédier à la dégradation du parc immobilier Français causé par la 2</a:t>
            </a:r>
            <a:r>
              <a:rPr lang="fr-FR" baseline="30000" dirty="0" smtClean="0"/>
              <a:t>ème</a:t>
            </a:r>
            <a:r>
              <a:rPr lang="fr-FR" dirty="0" smtClean="0"/>
              <a:t> guerre mondiale, puis à améliorer les conditions des logements des populations défavorisées.</a:t>
            </a: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183880" cy="1051560"/>
          </a:xfrm>
        </p:spPr>
        <p:txBody>
          <a:bodyPr/>
          <a:lstStyle/>
          <a:p>
            <a:r>
              <a:rPr lang="fr-FR" dirty="0" smtClean="0"/>
              <a:t>Habitat écologique : </a:t>
            </a:r>
            <a:endParaRPr lang="fr-FR" dirty="0"/>
          </a:p>
        </p:txBody>
      </p:sp>
      <p:sp>
        <p:nvSpPr>
          <p:cNvPr id="3" name="Espace réservé du contenu 2"/>
          <p:cNvSpPr>
            <a:spLocks noGrp="1"/>
          </p:cNvSpPr>
          <p:nvPr>
            <p:ph idx="1"/>
          </p:nvPr>
        </p:nvSpPr>
        <p:spPr>
          <a:xfrm>
            <a:off x="467544" y="1844824"/>
            <a:ext cx="8183880" cy="4187952"/>
          </a:xfrm>
        </p:spPr>
        <p:txBody>
          <a:bodyPr/>
          <a:lstStyle/>
          <a:p>
            <a:r>
              <a:rPr lang="fr-FR" dirty="0" smtClean="0"/>
              <a:t>habitat réalisé à l’aide de matériaux naturels et des techniques spécifiques permettant de se protéger des méfaits de la nature tout en tirant profil du soleil, et de la pluie pour le chauffage, et la climatisation en évitant au maximum la pollution de l’environnement.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988840"/>
            <a:ext cx="8183880" cy="1051560"/>
          </a:xfrm>
        </p:spPr>
        <p:txBody>
          <a:bodyPr/>
          <a:lstStyle/>
          <a:p>
            <a:r>
              <a:rPr lang="fr-FR" dirty="0" smtClean="0"/>
              <a:t>Merci pour votre attention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183880" cy="1051560"/>
          </a:xfrm>
        </p:spPr>
        <p:txBody>
          <a:bodyPr/>
          <a:lstStyle/>
          <a:p>
            <a:r>
              <a:rPr lang="fr-FR" dirty="0" smtClean="0"/>
              <a:t>1. Typologies :</a:t>
            </a:r>
            <a:endParaRPr lang="fr-FR" dirty="0"/>
          </a:p>
        </p:txBody>
      </p:sp>
      <p:pic>
        <p:nvPicPr>
          <p:cNvPr id="4" name="Espace réservé du contenu 3"/>
          <p:cNvPicPr>
            <a:picLocks noGrp="1"/>
          </p:cNvPicPr>
          <p:nvPr>
            <p:ph idx="1"/>
          </p:nvPr>
        </p:nvPicPr>
        <p:blipFill>
          <a:blip r:embed="rId2" cstate="print"/>
          <a:stretch>
            <a:fillRect/>
          </a:stretch>
        </p:blipFill>
        <p:spPr bwMode="auto">
          <a:xfrm>
            <a:off x="611560" y="2323732"/>
            <a:ext cx="5219048" cy="3409524"/>
          </a:xfrm>
          <a:prstGeom prst="rect">
            <a:avLst/>
          </a:prstGeom>
          <a:noFill/>
          <a:ln w="9525">
            <a:noFill/>
            <a:miter lim="800000"/>
            <a:headEnd/>
            <a:tailEnd/>
          </a:ln>
        </p:spPr>
      </p:pic>
      <p:pic>
        <p:nvPicPr>
          <p:cNvPr id="5" name="Image 4" descr="huttezoulou21"/>
          <p:cNvPicPr/>
          <p:nvPr/>
        </p:nvPicPr>
        <p:blipFill>
          <a:blip r:embed="rId3" cstate="print"/>
          <a:srcRect/>
          <a:stretch>
            <a:fillRect/>
          </a:stretch>
        </p:blipFill>
        <p:spPr bwMode="auto">
          <a:xfrm>
            <a:off x="4860032" y="620688"/>
            <a:ext cx="3744416" cy="288032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4986880"/>
          </a:xfrm>
        </p:spPr>
        <p:txBody>
          <a:bodyPr>
            <a:noAutofit/>
          </a:bodyPr>
          <a:lstStyle/>
          <a:p>
            <a:pPr>
              <a:lnSpc>
                <a:spcPct val="200000"/>
              </a:lnSpc>
            </a:pPr>
            <a:r>
              <a:rPr lang="fr-FR" sz="2400" dirty="0" smtClean="0"/>
              <a:t>Climat, </a:t>
            </a:r>
          </a:p>
          <a:p>
            <a:pPr>
              <a:lnSpc>
                <a:spcPct val="200000"/>
              </a:lnSpc>
            </a:pPr>
            <a:r>
              <a:rPr lang="fr-FR" sz="2400" dirty="0" smtClean="0"/>
              <a:t>Le temps (période d’édification de l’habitation), </a:t>
            </a:r>
          </a:p>
          <a:p>
            <a:pPr>
              <a:lnSpc>
                <a:spcPct val="200000"/>
              </a:lnSpc>
            </a:pPr>
            <a:r>
              <a:rPr lang="fr-FR" sz="2400" dirty="0" smtClean="0"/>
              <a:t>Matériaux de construction…</a:t>
            </a:r>
          </a:p>
          <a:p>
            <a:pPr>
              <a:lnSpc>
                <a:spcPct val="200000"/>
              </a:lnSpc>
            </a:pPr>
            <a:r>
              <a:rPr lang="fr-FR" sz="2400" dirty="0" smtClean="0"/>
              <a:t>Le maitre d’œuvre </a:t>
            </a:r>
          </a:p>
          <a:p>
            <a:pPr>
              <a:lnSpc>
                <a:spcPct val="200000"/>
              </a:lnSpc>
            </a:pPr>
            <a:r>
              <a:rPr lang="fr-FR" sz="2400" dirty="0" smtClean="0"/>
              <a:t>Le coût …………</a:t>
            </a:r>
          </a:p>
          <a:p>
            <a:pPr>
              <a:lnSpc>
                <a:spcPct val="200000"/>
              </a:lnSpc>
            </a:pPr>
            <a:r>
              <a:rPr lang="fr-FR" sz="2400" dirty="0" smtClean="0"/>
              <a:t>Facteur socioculturel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764704"/>
            <a:ext cx="8183880" cy="1728192"/>
          </a:xfrm>
        </p:spPr>
        <p:txBody>
          <a:bodyPr>
            <a:normAutofit fontScale="90000"/>
          </a:bodyPr>
          <a:lstStyle/>
          <a:p>
            <a:r>
              <a:rPr lang="fr-FR" u="sng" dirty="0" smtClean="0"/>
              <a:t>Les typologies des habitations prennent forme sous plusieurs critères : </a:t>
            </a:r>
            <a:r>
              <a:rPr lang="fr-FR" dirty="0" smtClean="0"/>
              <a:t/>
            </a:r>
            <a:br>
              <a:rPr lang="fr-FR" dirty="0" smtClean="0"/>
            </a:br>
            <a:endParaRPr lang="fr-FR" dirty="0"/>
          </a:p>
        </p:txBody>
      </p:sp>
      <p:sp>
        <p:nvSpPr>
          <p:cNvPr id="3" name="Espace réservé du contenu 2"/>
          <p:cNvSpPr>
            <a:spLocks noGrp="1"/>
          </p:cNvSpPr>
          <p:nvPr>
            <p:ph idx="1"/>
          </p:nvPr>
        </p:nvSpPr>
        <p:spPr>
          <a:xfrm>
            <a:off x="323528" y="2402560"/>
            <a:ext cx="8496944" cy="3474712"/>
          </a:xfrm>
        </p:spPr>
        <p:txBody>
          <a:bodyPr>
            <a:normAutofit fontScale="77500" lnSpcReduction="20000"/>
          </a:bodyPr>
          <a:lstStyle/>
          <a:p>
            <a:r>
              <a:rPr lang="fr-FR" b="1" dirty="0" smtClean="0"/>
              <a:t>Selon le nombre : </a:t>
            </a:r>
            <a:r>
              <a:rPr lang="fr-FR" dirty="0" smtClean="0"/>
              <a:t>individuel, intermédiaire, collectif</a:t>
            </a:r>
          </a:p>
          <a:p>
            <a:r>
              <a:rPr lang="fr-FR" b="1" dirty="0" smtClean="0"/>
              <a:t>Selon le Climat : </a:t>
            </a:r>
            <a:r>
              <a:rPr lang="fr-FR" dirty="0" smtClean="0"/>
              <a:t>méditerranéen, aride, tropical…</a:t>
            </a:r>
          </a:p>
          <a:p>
            <a:r>
              <a:rPr lang="fr-FR" b="1" dirty="0" smtClean="0"/>
              <a:t>Selon le temps : </a:t>
            </a:r>
            <a:r>
              <a:rPr lang="fr-FR" dirty="0" smtClean="0"/>
              <a:t>antique, Mésopotamie, Gallo-      </a:t>
            </a:r>
          </a:p>
          <a:p>
            <a:pPr>
              <a:buNone/>
            </a:pPr>
            <a:r>
              <a:rPr lang="fr-FR" dirty="0" smtClean="0"/>
              <a:t>                             romaine, moderne, traditionnel …. </a:t>
            </a:r>
          </a:p>
          <a:p>
            <a:r>
              <a:rPr lang="fr-FR" b="1" dirty="0" smtClean="0"/>
              <a:t>Selon la région </a:t>
            </a:r>
            <a:r>
              <a:rPr lang="fr-FR" sz="2300" b="1" dirty="0" smtClean="0"/>
              <a:t>(son emplacement par rapport à la</a:t>
            </a:r>
            <a:r>
              <a:rPr lang="fr-FR" b="1" dirty="0" smtClean="0"/>
              <a:t> </a:t>
            </a:r>
            <a:r>
              <a:rPr lang="fr-FR" sz="2300" b="1" dirty="0" smtClean="0"/>
              <a:t>ville)</a:t>
            </a:r>
            <a:r>
              <a:rPr lang="fr-FR" b="1" dirty="0" smtClean="0"/>
              <a:t> :  </a:t>
            </a:r>
          </a:p>
          <a:p>
            <a:pPr>
              <a:buNone/>
            </a:pPr>
            <a:r>
              <a:rPr lang="fr-FR" b="1" dirty="0" smtClean="0"/>
              <a:t>                             </a:t>
            </a:r>
            <a:r>
              <a:rPr lang="fr-FR" dirty="0" smtClean="0"/>
              <a:t>urbain, périurbain, rural…</a:t>
            </a:r>
          </a:p>
          <a:p>
            <a:r>
              <a:rPr lang="fr-FR" b="1" dirty="0" smtClean="0"/>
              <a:t>Selon le regroupement : </a:t>
            </a:r>
            <a:r>
              <a:rPr lang="fr-FR" dirty="0" smtClean="0"/>
              <a:t>dispersé, groupé</a:t>
            </a:r>
          </a:p>
          <a:p>
            <a:r>
              <a:rPr lang="fr-FR" b="1" dirty="0" smtClean="0"/>
              <a:t>Selon la planification : </a:t>
            </a:r>
            <a:r>
              <a:rPr lang="fr-FR" dirty="0" smtClean="0"/>
              <a:t>planifie, spontané …</a:t>
            </a:r>
          </a:p>
          <a:p>
            <a:r>
              <a:rPr lang="fr-FR" b="1" dirty="0" smtClean="0"/>
              <a:t>Selon le financement : </a:t>
            </a:r>
            <a:r>
              <a:rPr lang="fr-FR" dirty="0" smtClean="0"/>
              <a:t>social, participatif,       </a:t>
            </a:r>
          </a:p>
          <a:p>
            <a:pPr>
              <a:buNone/>
            </a:pPr>
            <a:r>
              <a:rPr lang="fr-FR" dirty="0" smtClean="0"/>
              <a:t>                                       promotionnel, évolutif …</a:t>
            </a:r>
          </a:p>
          <a:p>
            <a:pPr>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4584" y="577240"/>
            <a:ext cx="8183880" cy="1051560"/>
          </a:xfrm>
        </p:spPr>
        <p:txBody>
          <a:bodyPr>
            <a:normAutofit fontScale="90000"/>
          </a:bodyPr>
          <a:lstStyle/>
          <a:p>
            <a:r>
              <a:rPr lang="fr-FR" dirty="0" smtClean="0"/>
              <a:t>Les typologies de l’habitat existantes en Algérie :</a:t>
            </a:r>
            <a:endParaRPr lang="fr-FR" dirty="0"/>
          </a:p>
        </p:txBody>
      </p:sp>
      <p:sp>
        <p:nvSpPr>
          <p:cNvPr id="3" name="Espace réservé du contenu 2"/>
          <p:cNvSpPr>
            <a:spLocks noGrp="1"/>
          </p:cNvSpPr>
          <p:nvPr>
            <p:ph idx="1"/>
          </p:nvPr>
        </p:nvSpPr>
        <p:spPr>
          <a:xfrm>
            <a:off x="502920" y="1689320"/>
            <a:ext cx="8183880" cy="4187952"/>
          </a:xfrm>
        </p:spPr>
        <p:txBody>
          <a:bodyPr/>
          <a:lstStyle/>
          <a:p>
            <a:r>
              <a:rPr lang="fr-FR" dirty="0" smtClean="0"/>
              <a:t> Il est difficile d’établir une classification final de tout les types d’habitat qui sont différentes les unes aux autres, en fonction de </a:t>
            </a:r>
            <a:r>
              <a:rPr lang="fr-FR" b="1" i="1" dirty="0" smtClean="0"/>
              <a:t>mode d’occupation, de mode de financement, le lieu d’implantation, les matériaux, ainsi que les techniques de construction</a:t>
            </a:r>
            <a:r>
              <a:rPr lang="fr-FR" dirty="0" smtClean="0"/>
              <a:t>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361216"/>
            <a:ext cx="8183880" cy="1051560"/>
          </a:xfrm>
        </p:spPr>
        <p:txBody>
          <a:bodyPr/>
          <a:lstStyle/>
          <a:p>
            <a:r>
              <a:rPr lang="fr-FR" dirty="0" smtClean="0"/>
              <a:t>1. L’habitat traditionnel : </a:t>
            </a:r>
            <a:endParaRPr lang="fr-FR" dirty="0"/>
          </a:p>
        </p:txBody>
      </p:sp>
      <p:sp>
        <p:nvSpPr>
          <p:cNvPr id="3" name="Espace réservé du contenu 2"/>
          <p:cNvSpPr>
            <a:spLocks noGrp="1"/>
          </p:cNvSpPr>
          <p:nvPr>
            <p:ph idx="1"/>
          </p:nvPr>
        </p:nvSpPr>
        <p:spPr>
          <a:xfrm>
            <a:off x="395536" y="1689320"/>
            <a:ext cx="8183880" cy="4187952"/>
          </a:xfrm>
        </p:spPr>
        <p:txBody>
          <a:bodyPr>
            <a:normAutofit/>
          </a:bodyPr>
          <a:lstStyle/>
          <a:p>
            <a:r>
              <a:rPr lang="fr-FR" dirty="0" smtClean="0"/>
              <a:t>étant le produit du génie populaire, il était une symbiose d’éléments structurants de la vie de ses auteurs. </a:t>
            </a:r>
          </a:p>
          <a:p>
            <a:endParaRPr lang="fr-FR" dirty="0" smtClean="0"/>
          </a:p>
          <a:p>
            <a:endParaRPr lang="fr-FR" dirty="0" smtClean="0"/>
          </a:p>
          <a:p>
            <a:r>
              <a:rPr lang="fr-FR" dirty="0" smtClean="0"/>
              <a:t>Il est produit par eux-mêmes, pour eux-mêmes,</a:t>
            </a:r>
            <a:r>
              <a:rPr lang="fr-FR" b="1" dirty="0" smtClean="0"/>
              <a:t> </a:t>
            </a:r>
            <a:r>
              <a:rPr lang="fr-FR" dirty="0" smtClean="0"/>
              <a:t>réalisé à l’aide des matériaux traditionnels locaux (la pierre, la terre, le bois…).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183880" cy="1051560"/>
          </a:xfrm>
        </p:spPr>
        <p:txBody>
          <a:bodyPr>
            <a:normAutofit fontScale="90000"/>
          </a:bodyPr>
          <a:lstStyle/>
          <a:p>
            <a:pPr lvl="0"/>
            <a:r>
              <a:rPr lang="fr-FR" dirty="0" smtClean="0"/>
              <a:t>l’habitat traditionnel du nord    (les médinas) : maison à patio</a:t>
            </a:r>
            <a:br>
              <a:rPr lang="fr-FR" dirty="0" smtClean="0"/>
            </a:br>
            <a:endParaRPr lang="fr-FR" dirty="0"/>
          </a:p>
        </p:txBody>
      </p:sp>
      <p:pic>
        <p:nvPicPr>
          <p:cNvPr id="4" name="Espace réservé du contenu 3" descr="http://img8.hostingpics.net/pics/363691DSCN6452_t.jpg"/>
          <p:cNvPicPr>
            <a:picLocks noGrp="1"/>
          </p:cNvPicPr>
          <p:nvPr>
            <p:ph idx="1"/>
          </p:nvPr>
        </p:nvPicPr>
        <p:blipFill>
          <a:blip r:embed="rId2" cstate="print"/>
          <a:srcRect/>
          <a:stretch>
            <a:fillRect/>
          </a:stretch>
        </p:blipFill>
        <p:spPr bwMode="auto">
          <a:xfrm>
            <a:off x="4499992" y="2060848"/>
            <a:ext cx="4394621" cy="4176464"/>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lum contrast="6000"/>
          </a:blip>
          <a:srcRect l="13301" r="16365" b="53963"/>
          <a:stretch>
            <a:fillRect/>
          </a:stretch>
        </p:blipFill>
        <p:spPr bwMode="auto">
          <a:xfrm>
            <a:off x="251520" y="1628800"/>
            <a:ext cx="4143796" cy="3845750"/>
          </a:xfrm>
          <a:prstGeom prst="rect">
            <a:avLst/>
          </a:prstGeom>
          <a:noFill/>
          <a:ln w="9525">
            <a:solidFill>
              <a:srgbClr val="548DD4"/>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961</TotalTime>
  <Words>778</Words>
  <Application>Microsoft Office PowerPoint</Application>
  <PresentationFormat>Affichage à l'écran (4:3)</PresentationFormat>
  <Paragraphs>95</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Aspect</vt:lpstr>
      <vt:lpstr>Habitat et typologies </vt:lpstr>
      <vt:lpstr>1.1.l’ Habiter : </vt:lpstr>
      <vt:lpstr>1.2. Habitation : </vt:lpstr>
      <vt:lpstr>1. Typologies :</vt:lpstr>
      <vt:lpstr>Diapositive 5</vt:lpstr>
      <vt:lpstr>Les typologies des habitations prennent forme sous plusieurs critères :  </vt:lpstr>
      <vt:lpstr>Les typologies de l’habitat existantes en Algérie :</vt:lpstr>
      <vt:lpstr>1. L’habitat traditionnel : </vt:lpstr>
      <vt:lpstr>l’habitat traditionnel du nord    (les médinas) : maison à patio </vt:lpstr>
      <vt:lpstr>l’habitat traditionnel des zones rurales éparses et les hauts plateaux (kabyle, Chaoui,…)</vt:lpstr>
      <vt:lpstr>l’habitat traditionnel des zones arides et semi arides (soufi, mozabite).</vt:lpstr>
      <vt:lpstr>  les villages Soufis se caractérisent par l’uniformité des styles (coupoles, voûtes). Les habitations disposent de courettes couvertes de palme, d’une cave pour la sieste en été et d’une terrasse pour dormir la nuit.  les matériaux utilisés sont essentiellement la rose de sable, la pierre, le plâtre.  </vt:lpstr>
      <vt:lpstr>L’habitat du Mz’ab </vt:lpstr>
      <vt:lpstr>Diapositive 14</vt:lpstr>
      <vt:lpstr>Diapositive 15</vt:lpstr>
      <vt:lpstr>Les façades des habitation sont aveugles et ne disposent d'aucune ouverture ,sauf la porte d'entrée ou quelques fenêtres à l'étage .Aussi ,il est à signaler l'absence de tous types de décoration et d'ornementation sur les murs. </vt:lpstr>
      <vt:lpstr>2. Habitat moderne : </vt:lpstr>
      <vt:lpstr>3. L’habitat individuel :</vt:lpstr>
      <vt:lpstr>Ses typologies </vt:lpstr>
      <vt:lpstr>4. L’habitat collectif : </vt:lpstr>
      <vt:lpstr>Diapositive 21</vt:lpstr>
      <vt:lpstr>4.2. Habitat évolutif : </vt:lpstr>
      <vt:lpstr>4.3. Habitat participatif : </vt:lpstr>
      <vt:lpstr>4.4. Habitat à location – vente : </vt:lpstr>
      <vt:lpstr>5. Habitat intermédiaire : </vt:lpstr>
      <vt:lpstr>6. Habitat promotionnel :</vt:lpstr>
      <vt:lpstr>7. Habitat spontané :</vt:lpstr>
      <vt:lpstr>8. Habitat planifie : </vt:lpstr>
      <vt:lpstr>9. Habitat urbain </vt:lpstr>
      <vt:lpstr>10. Habitat rural </vt:lpstr>
      <vt:lpstr>11. Habitat dispersé </vt:lpstr>
      <vt:lpstr>12. Habitat groupé </vt:lpstr>
      <vt:lpstr>D’autres formes existantes dans le monde :</vt:lpstr>
      <vt:lpstr>Diapositive 34</vt:lpstr>
      <vt:lpstr>Habitat écologique : </vt:lpstr>
      <vt:lpstr>Merci pour votre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et ses typologies </dc:title>
  <dc:creator>OUARI MOUNIA</dc:creator>
  <cp:lastModifiedBy>afak</cp:lastModifiedBy>
  <cp:revision>72</cp:revision>
  <dcterms:created xsi:type="dcterms:W3CDTF">2013-11-01T13:44:48Z</dcterms:created>
  <dcterms:modified xsi:type="dcterms:W3CDTF">2025-04-20T19:19:25Z</dcterms:modified>
</cp:coreProperties>
</file>