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7" r:id="rId1"/>
  </p:sldMasterIdLst>
  <p:sldIdLst>
    <p:sldId id="256" r:id="rId2"/>
    <p:sldId id="257" r:id="rId3"/>
    <p:sldId id="258" r:id="rId4"/>
    <p:sldId id="278" r:id="rId5"/>
    <p:sldId id="259" r:id="rId6"/>
    <p:sldId id="277" r:id="rId7"/>
    <p:sldId id="276" r:id="rId8"/>
    <p:sldId id="285" r:id="rId9"/>
    <p:sldId id="290" r:id="rId10"/>
    <p:sldId id="291" r:id="rId11"/>
    <p:sldId id="279" r:id="rId12"/>
    <p:sldId id="280" r:id="rId13"/>
    <p:sldId id="281" r:id="rId14"/>
    <p:sldId id="282" r:id="rId15"/>
    <p:sldId id="283" r:id="rId16"/>
    <p:sldId id="284" r:id="rId17"/>
    <p:sldId id="292" r:id="rId18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72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med El-Fatih Hamdi" userId="4b446abd-857b-4445-8a01-c0d6b9285f20" providerId="ADAL" clId="{C43399BF-2ED3-4655-AC87-6C0489B6FBBC}"/>
    <pc:docChg chg="delSld modSld">
      <pc:chgData name="Mohammed El-Fatih Hamdi" userId="4b446abd-857b-4445-8a01-c0d6b9285f20" providerId="ADAL" clId="{C43399BF-2ED3-4655-AC87-6C0489B6FBBC}" dt="2024-08-28T11:04:59.360" v="8" actId="14100"/>
      <pc:docMkLst>
        <pc:docMk/>
      </pc:docMkLst>
      <pc:sldChg chg="modSp">
        <pc:chgData name="Mohammed El-Fatih Hamdi" userId="4b446abd-857b-4445-8a01-c0d6b9285f20" providerId="ADAL" clId="{C43399BF-2ED3-4655-AC87-6C0489B6FBBC}" dt="2024-08-28T11:04:59.360" v="8" actId="14100"/>
        <pc:sldMkLst>
          <pc:docMk/>
          <pc:sldMk cId="0" sldId="256"/>
        </pc:sldMkLst>
        <pc:picChg chg="mod">
          <ac:chgData name="Mohammed El-Fatih Hamdi" userId="4b446abd-857b-4445-8a01-c0d6b9285f20" providerId="ADAL" clId="{C43399BF-2ED3-4655-AC87-6C0489B6FBBC}" dt="2024-08-28T11:04:59.360" v="8" actId="14100"/>
          <ac:picMkLst>
            <pc:docMk/>
            <pc:sldMk cId="0" sldId="256"/>
            <ac:picMk id="3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1B187-85AD-4A0A-84CF-AB8294905D2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700048-5F42-46EA-BBC3-5AF3BAE365CC}">
      <dgm:prSet phldrT="[Text]"/>
      <dgm:spPr>
        <a:solidFill>
          <a:srgbClr val="C00000"/>
        </a:solidFill>
      </dgm:spPr>
      <dgm:t>
        <a:bodyPr/>
        <a:lstStyle/>
        <a:p>
          <a:r>
            <a:rPr lang="ar-QA" dirty="0"/>
            <a:t>الموضوعية</a:t>
          </a:r>
          <a:endParaRPr lang="en-US" dirty="0"/>
        </a:p>
      </dgm:t>
    </dgm:pt>
    <dgm:pt modelId="{89282233-4873-4FFC-8FE3-C092EC27BC4E}" type="parTrans" cxnId="{63FD1267-88E3-473E-B122-2D6679E26F82}">
      <dgm:prSet/>
      <dgm:spPr/>
      <dgm:t>
        <a:bodyPr/>
        <a:lstStyle/>
        <a:p>
          <a:endParaRPr lang="en-US"/>
        </a:p>
      </dgm:t>
    </dgm:pt>
    <dgm:pt modelId="{720DD690-4BDF-4856-ABB0-D37EE813AA81}" type="sibTrans" cxnId="{63FD1267-88E3-473E-B122-2D6679E26F82}">
      <dgm:prSet/>
      <dgm:spPr/>
      <dgm:t>
        <a:bodyPr/>
        <a:lstStyle/>
        <a:p>
          <a:endParaRPr lang="en-US"/>
        </a:p>
      </dgm:t>
    </dgm:pt>
    <dgm:pt modelId="{E3418AF2-4594-4CC0-A7FF-F87B1838A0CA}">
      <dgm:prSet phldrT="[Text]"/>
      <dgm:spPr>
        <a:solidFill>
          <a:srgbClr val="FF0000"/>
        </a:solidFill>
      </dgm:spPr>
      <dgm:t>
        <a:bodyPr/>
        <a:lstStyle/>
        <a:p>
          <a:r>
            <a:rPr lang="ar-QA" dirty="0"/>
            <a:t>الرغبة في البحث</a:t>
          </a:r>
          <a:endParaRPr lang="en-US" dirty="0"/>
        </a:p>
      </dgm:t>
    </dgm:pt>
    <dgm:pt modelId="{BEA77816-D37E-462F-A8B8-68BD742F3F1D}" type="parTrans" cxnId="{278A470F-7582-46E4-AECF-277E590595F8}">
      <dgm:prSet/>
      <dgm:spPr/>
      <dgm:t>
        <a:bodyPr/>
        <a:lstStyle/>
        <a:p>
          <a:endParaRPr lang="en-US"/>
        </a:p>
      </dgm:t>
    </dgm:pt>
    <dgm:pt modelId="{4F082876-93DC-40EE-B295-7D2A58266206}" type="sibTrans" cxnId="{278A470F-7582-46E4-AECF-277E590595F8}">
      <dgm:prSet/>
      <dgm:spPr/>
      <dgm:t>
        <a:bodyPr/>
        <a:lstStyle/>
        <a:p>
          <a:endParaRPr lang="en-US"/>
        </a:p>
      </dgm:t>
    </dgm:pt>
    <dgm:pt modelId="{6F5D9C89-1721-44BC-816B-D1F00BF18571}">
      <dgm:prSet phldrT="[Text]"/>
      <dgm:spPr>
        <a:solidFill>
          <a:srgbClr val="FFC000"/>
        </a:solidFill>
      </dgm:spPr>
      <dgm:t>
        <a:bodyPr/>
        <a:lstStyle/>
        <a:p>
          <a:r>
            <a:rPr lang="ar-QA" dirty="0"/>
            <a:t>اختبار الأمانة العلمية</a:t>
          </a:r>
          <a:endParaRPr lang="en-US" dirty="0"/>
        </a:p>
      </dgm:t>
    </dgm:pt>
    <dgm:pt modelId="{D1B45E0D-9545-4B7A-AD8F-3E334252331A}" type="parTrans" cxnId="{16B4B9B7-E4B0-4425-B2F6-512B12B18EBD}">
      <dgm:prSet/>
      <dgm:spPr/>
      <dgm:t>
        <a:bodyPr/>
        <a:lstStyle/>
        <a:p>
          <a:endParaRPr lang="en-US"/>
        </a:p>
      </dgm:t>
    </dgm:pt>
    <dgm:pt modelId="{A2B175BC-F277-4479-9D74-1605F7CC9AF1}" type="sibTrans" cxnId="{16B4B9B7-E4B0-4425-B2F6-512B12B18EBD}">
      <dgm:prSet/>
      <dgm:spPr/>
      <dgm:t>
        <a:bodyPr/>
        <a:lstStyle/>
        <a:p>
          <a:endParaRPr lang="en-US"/>
        </a:p>
      </dgm:t>
    </dgm:pt>
    <dgm:pt modelId="{D4D8A78E-50C9-44AC-B359-A1E1B918BC2C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ar-QA" dirty="0"/>
            <a:t>القدرة على الملاحظة</a:t>
          </a:r>
          <a:endParaRPr lang="en-US" dirty="0"/>
        </a:p>
      </dgm:t>
    </dgm:pt>
    <dgm:pt modelId="{2318B09D-657D-4C53-B392-FB76497C5286}" type="parTrans" cxnId="{112E31AE-20CB-4029-B2C9-348CD4394C5E}">
      <dgm:prSet/>
      <dgm:spPr/>
      <dgm:t>
        <a:bodyPr/>
        <a:lstStyle/>
        <a:p>
          <a:endParaRPr lang="en-US"/>
        </a:p>
      </dgm:t>
    </dgm:pt>
    <dgm:pt modelId="{8EC0937E-C514-48B9-A772-B5B4349B8A49}" type="sibTrans" cxnId="{112E31AE-20CB-4029-B2C9-348CD4394C5E}">
      <dgm:prSet/>
      <dgm:spPr/>
      <dgm:t>
        <a:bodyPr/>
        <a:lstStyle/>
        <a:p>
          <a:endParaRPr lang="en-US"/>
        </a:p>
      </dgm:t>
    </dgm:pt>
    <dgm:pt modelId="{28271B34-FCCF-438F-80DD-AB488A8FDDD9}">
      <dgm:prSet phldrT="[Text]"/>
      <dgm:spPr>
        <a:solidFill>
          <a:srgbClr val="00B0F0"/>
        </a:solidFill>
      </dgm:spPr>
      <dgm:t>
        <a:bodyPr/>
        <a:lstStyle/>
        <a:p>
          <a:r>
            <a:rPr lang="ar-QA" dirty="0"/>
            <a:t>الصبر عند البحث</a:t>
          </a:r>
          <a:endParaRPr lang="en-US" dirty="0"/>
        </a:p>
      </dgm:t>
    </dgm:pt>
    <dgm:pt modelId="{BE5C51CA-58FC-4021-B82C-F5EA09724894}" type="parTrans" cxnId="{344D3902-B15E-4361-B1BB-2D8F6A9BC937}">
      <dgm:prSet/>
      <dgm:spPr/>
      <dgm:t>
        <a:bodyPr/>
        <a:lstStyle/>
        <a:p>
          <a:endParaRPr lang="en-US"/>
        </a:p>
      </dgm:t>
    </dgm:pt>
    <dgm:pt modelId="{D9D80D5A-61BC-442D-A115-72871C0184CE}" type="sibTrans" cxnId="{344D3902-B15E-4361-B1BB-2D8F6A9BC937}">
      <dgm:prSet/>
      <dgm:spPr/>
      <dgm:t>
        <a:bodyPr/>
        <a:lstStyle/>
        <a:p>
          <a:endParaRPr lang="en-US"/>
        </a:p>
      </dgm:t>
    </dgm:pt>
    <dgm:pt modelId="{1C97992B-D02E-4984-B4F6-00A2D1AC36C3}" type="pres">
      <dgm:prSet presAssocID="{7661B187-85AD-4A0A-84CF-AB8294905D2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45ED83-3EDF-4B4C-87BF-F3CCBEDF32A9}" type="pres">
      <dgm:prSet presAssocID="{72700048-5F42-46EA-BBC3-5AF3BAE365C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AC136-0DAB-4217-9D11-6C5D55F32604}" type="pres">
      <dgm:prSet presAssocID="{720DD690-4BDF-4856-ABB0-D37EE813AA81}" presName="sibTrans" presStyleCnt="0"/>
      <dgm:spPr/>
    </dgm:pt>
    <dgm:pt modelId="{0E5A8F37-21C2-4D11-A184-7A6A242B0922}" type="pres">
      <dgm:prSet presAssocID="{E3418AF2-4594-4CC0-A7FF-F87B1838A0C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53CA1-8CB5-457C-AEB9-04A9A1CCCEA2}" type="pres">
      <dgm:prSet presAssocID="{4F082876-93DC-40EE-B295-7D2A58266206}" presName="sibTrans" presStyleCnt="0"/>
      <dgm:spPr/>
    </dgm:pt>
    <dgm:pt modelId="{1545FB79-56FE-4CF6-B9DF-B03AB398D14E}" type="pres">
      <dgm:prSet presAssocID="{6F5D9C89-1721-44BC-816B-D1F00BF1857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B2BE5-D5D4-4F85-B897-55A8AF1BE3E8}" type="pres">
      <dgm:prSet presAssocID="{A2B175BC-F277-4479-9D74-1605F7CC9AF1}" presName="sibTrans" presStyleCnt="0"/>
      <dgm:spPr/>
    </dgm:pt>
    <dgm:pt modelId="{20C424B3-FE53-4334-B925-710E31CDDFBA}" type="pres">
      <dgm:prSet presAssocID="{D4D8A78E-50C9-44AC-B359-A1E1B918BC2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4AA61-A770-45E1-9C83-3C0D74F0F72E}" type="pres">
      <dgm:prSet presAssocID="{8EC0937E-C514-48B9-A772-B5B4349B8A49}" presName="sibTrans" presStyleCnt="0"/>
      <dgm:spPr/>
    </dgm:pt>
    <dgm:pt modelId="{7F652D35-A6CC-4BB1-87EF-F816DD9D3EBE}" type="pres">
      <dgm:prSet presAssocID="{28271B34-FCCF-438F-80DD-AB488A8FDDD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2EE410-DD42-4CE4-B4EE-AAD7CC92F0D8}" type="presOf" srcId="{28271B34-FCCF-438F-80DD-AB488A8FDDD9}" destId="{7F652D35-A6CC-4BB1-87EF-F816DD9D3EBE}" srcOrd="0" destOrd="0" presId="urn:microsoft.com/office/officeart/2005/8/layout/default"/>
    <dgm:cxn modelId="{16B4B9B7-E4B0-4425-B2F6-512B12B18EBD}" srcId="{7661B187-85AD-4A0A-84CF-AB8294905D29}" destId="{6F5D9C89-1721-44BC-816B-D1F00BF18571}" srcOrd="2" destOrd="0" parTransId="{D1B45E0D-9545-4B7A-AD8F-3E334252331A}" sibTransId="{A2B175BC-F277-4479-9D74-1605F7CC9AF1}"/>
    <dgm:cxn modelId="{C6C11640-7BFD-4667-8FDC-9E7705D74E30}" type="presOf" srcId="{72700048-5F42-46EA-BBC3-5AF3BAE365CC}" destId="{A645ED83-3EDF-4B4C-87BF-F3CCBEDF32A9}" srcOrd="0" destOrd="0" presId="urn:microsoft.com/office/officeart/2005/8/layout/default"/>
    <dgm:cxn modelId="{278A470F-7582-46E4-AECF-277E590595F8}" srcId="{7661B187-85AD-4A0A-84CF-AB8294905D29}" destId="{E3418AF2-4594-4CC0-A7FF-F87B1838A0CA}" srcOrd="1" destOrd="0" parTransId="{BEA77816-D37E-462F-A8B8-68BD742F3F1D}" sibTransId="{4F082876-93DC-40EE-B295-7D2A58266206}"/>
    <dgm:cxn modelId="{63FD1267-88E3-473E-B122-2D6679E26F82}" srcId="{7661B187-85AD-4A0A-84CF-AB8294905D29}" destId="{72700048-5F42-46EA-BBC3-5AF3BAE365CC}" srcOrd="0" destOrd="0" parTransId="{89282233-4873-4FFC-8FE3-C092EC27BC4E}" sibTransId="{720DD690-4BDF-4856-ABB0-D37EE813AA81}"/>
    <dgm:cxn modelId="{9F175257-5ACE-40AA-9E1D-07FA75810735}" type="presOf" srcId="{7661B187-85AD-4A0A-84CF-AB8294905D29}" destId="{1C97992B-D02E-4984-B4F6-00A2D1AC36C3}" srcOrd="0" destOrd="0" presId="urn:microsoft.com/office/officeart/2005/8/layout/default"/>
    <dgm:cxn modelId="{344D3902-B15E-4361-B1BB-2D8F6A9BC937}" srcId="{7661B187-85AD-4A0A-84CF-AB8294905D29}" destId="{28271B34-FCCF-438F-80DD-AB488A8FDDD9}" srcOrd="4" destOrd="0" parTransId="{BE5C51CA-58FC-4021-B82C-F5EA09724894}" sibTransId="{D9D80D5A-61BC-442D-A115-72871C0184CE}"/>
    <dgm:cxn modelId="{112E31AE-20CB-4029-B2C9-348CD4394C5E}" srcId="{7661B187-85AD-4A0A-84CF-AB8294905D29}" destId="{D4D8A78E-50C9-44AC-B359-A1E1B918BC2C}" srcOrd="3" destOrd="0" parTransId="{2318B09D-657D-4C53-B392-FB76497C5286}" sibTransId="{8EC0937E-C514-48B9-A772-B5B4349B8A49}"/>
    <dgm:cxn modelId="{75BD0BC6-1971-43C0-AEFD-1CD40450B3E5}" type="presOf" srcId="{D4D8A78E-50C9-44AC-B359-A1E1B918BC2C}" destId="{20C424B3-FE53-4334-B925-710E31CDDFBA}" srcOrd="0" destOrd="0" presId="urn:microsoft.com/office/officeart/2005/8/layout/default"/>
    <dgm:cxn modelId="{B896DF9B-4E6C-4D7B-A59B-43B5B2185700}" type="presOf" srcId="{6F5D9C89-1721-44BC-816B-D1F00BF18571}" destId="{1545FB79-56FE-4CF6-B9DF-B03AB398D14E}" srcOrd="0" destOrd="0" presId="urn:microsoft.com/office/officeart/2005/8/layout/default"/>
    <dgm:cxn modelId="{E3CA9C73-537D-4354-9C4D-A192F13F747E}" type="presOf" srcId="{E3418AF2-4594-4CC0-A7FF-F87B1838A0CA}" destId="{0E5A8F37-21C2-4D11-A184-7A6A242B0922}" srcOrd="0" destOrd="0" presId="urn:microsoft.com/office/officeart/2005/8/layout/default"/>
    <dgm:cxn modelId="{25B526D9-3F3E-4E39-AB68-90B67CF257EB}" type="presParOf" srcId="{1C97992B-D02E-4984-B4F6-00A2D1AC36C3}" destId="{A645ED83-3EDF-4B4C-87BF-F3CCBEDF32A9}" srcOrd="0" destOrd="0" presId="urn:microsoft.com/office/officeart/2005/8/layout/default"/>
    <dgm:cxn modelId="{0BFDBA5E-1A33-438E-9CBB-55F0F93C8261}" type="presParOf" srcId="{1C97992B-D02E-4984-B4F6-00A2D1AC36C3}" destId="{8B3AC136-0DAB-4217-9D11-6C5D55F32604}" srcOrd="1" destOrd="0" presId="urn:microsoft.com/office/officeart/2005/8/layout/default"/>
    <dgm:cxn modelId="{B1D4ABC6-6B26-42D1-A5F1-9D2056DB563B}" type="presParOf" srcId="{1C97992B-D02E-4984-B4F6-00A2D1AC36C3}" destId="{0E5A8F37-21C2-4D11-A184-7A6A242B0922}" srcOrd="2" destOrd="0" presId="urn:microsoft.com/office/officeart/2005/8/layout/default"/>
    <dgm:cxn modelId="{5FB8AA01-D927-4881-B81F-0B8BA7A1CA87}" type="presParOf" srcId="{1C97992B-D02E-4984-B4F6-00A2D1AC36C3}" destId="{45053CA1-8CB5-457C-AEB9-04A9A1CCCEA2}" srcOrd="3" destOrd="0" presId="urn:microsoft.com/office/officeart/2005/8/layout/default"/>
    <dgm:cxn modelId="{7C740CB8-EC44-4299-BE93-3DC7672E92C5}" type="presParOf" srcId="{1C97992B-D02E-4984-B4F6-00A2D1AC36C3}" destId="{1545FB79-56FE-4CF6-B9DF-B03AB398D14E}" srcOrd="4" destOrd="0" presId="urn:microsoft.com/office/officeart/2005/8/layout/default"/>
    <dgm:cxn modelId="{A4DAE881-DB6D-4A16-8071-8E17D9E70889}" type="presParOf" srcId="{1C97992B-D02E-4984-B4F6-00A2D1AC36C3}" destId="{721B2BE5-D5D4-4F85-B897-55A8AF1BE3E8}" srcOrd="5" destOrd="0" presId="urn:microsoft.com/office/officeart/2005/8/layout/default"/>
    <dgm:cxn modelId="{53096E7B-F452-4ABD-B31D-2CE42C1F612B}" type="presParOf" srcId="{1C97992B-D02E-4984-B4F6-00A2D1AC36C3}" destId="{20C424B3-FE53-4334-B925-710E31CDDFBA}" srcOrd="6" destOrd="0" presId="urn:microsoft.com/office/officeart/2005/8/layout/default"/>
    <dgm:cxn modelId="{AA465E54-630D-4FA7-9B9D-0B55E4791F93}" type="presParOf" srcId="{1C97992B-D02E-4984-B4F6-00A2D1AC36C3}" destId="{D884AA61-A770-45E1-9C83-3C0D74F0F72E}" srcOrd="7" destOrd="0" presId="urn:microsoft.com/office/officeart/2005/8/layout/default"/>
    <dgm:cxn modelId="{1B3F0ACE-7598-4D98-8A11-91766D8AB89D}" type="presParOf" srcId="{1C97992B-D02E-4984-B4F6-00A2D1AC36C3}" destId="{7F652D35-A6CC-4BB1-87EF-F816DD9D3EB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DE3E46-B378-47AE-8A5B-A3E732A568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7E2809-57D2-41B5-8659-60C793CFDF42}">
      <dgm:prSet phldrT="[Text]" custT="1"/>
      <dgm:spPr>
        <a:solidFill>
          <a:srgbClr val="00B0F0"/>
        </a:solidFill>
      </dgm:spPr>
      <dgm:t>
        <a:bodyPr/>
        <a:lstStyle/>
        <a:p>
          <a:pPr algn="r"/>
          <a:r>
            <a:rPr lang="ar-QA" sz="2200" b="1" dirty="0">
              <a:solidFill>
                <a:schemeClr val="accent5"/>
              </a:solidFill>
            </a:rPr>
            <a:t>نشاط صفي</a:t>
          </a:r>
          <a:r>
            <a:rPr lang="ar-QA" sz="2200" b="1" dirty="0"/>
            <a:t>: أذكر خمسة قضايا يهتم بها الجمهور </a:t>
          </a:r>
          <a:r>
            <a:rPr lang="ar-QA" sz="2200" b="1" dirty="0" smtClean="0"/>
            <a:t>ال</a:t>
          </a:r>
          <a:r>
            <a:rPr lang="ar-DZ" sz="2200" b="1" dirty="0" smtClean="0"/>
            <a:t>جزائري</a:t>
          </a:r>
          <a:r>
            <a:rPr lang="ar-QA" sz="2200" b="1" dirty="0" smtClean="0"/>
            <a:t> </a:t>
          </a:r>
          <a:r>
            <a:rPr lang="ar-QA" sz="2200" b="1" dirty="0"/>
            <a:t>في مختلف وسائل الإعلام </a:t>
          </a:r>
          <a:r>
            <a:rPr lang="ar-QA" sz="2200" b="1" dirty="0" smtClean="0"/>
            <a:t>ال</a:t>
          </a:r>
          <a:r>
            <a:rPr lang="ar-DZ" sz="2200" b="1" dirty="0" smtClean="0"/>
            <a:t>جزائرية؟</a:t>
          </a:r>
          <a:endParaRPr lang="en-US" sz="2200" b="1" dirty="0"/>
        </a:p>
      </dgm:t>
    </dgm:pt>
    <dgm:pt modelId="{36150029-D164-4F65-AB93-2837B362503E}" type="parTrans" cxnId="{600A993B-27F0-4EB0-9099-591BFD0806D5}">
      <dgm:prSet/>
      <dgm:spPr/>
      <dgm:t>
        <a:bodyPr/>
        <a:lstStyle/>
        <a:p>
          <a:endParaRPr lang="en-US"/>
        </a:p>
      </dgm:t>
    </dgm:pt>
    <dgm:pt modelId="{A6A8312F-E496-40BB-8FD2-D3EFC5CEC538}" type="sibTrans" cxnId="{600A993B-27F0-4EB0-9099-591BFD0806D5}">
      <dgm:prSet/>
      <dgm:spPr/>
      <dgm:t>
        <a:bodyPr/>
        <a:lstStyle/>
        <a:p>
          <a:endParaRPr lang="en-US"/>
        </a:p>
      </dgm:t>
    </dgm:pt>
    <dgm:pt modelId="{5E62FD61-B100-493B-B0F0-B019DFCD2481}">
      <dgm:prSet phldrT="[Text]"/>
      <dgm:spPr>
        <a:solidFill>
          <a:srgbClr val="FFC000"/>
        </a:solidFill>
      </dgm:spPr>
      <dgm:t>
        <a:bodyPr/>
        <a:lstStyle/>
        <a:p>
          <a:pPr algn="r"/>
          <a:r>
            <a:rPr lang="ar-QA" b="1" dirty="0"/>
            <a:t>أذكر خمسة قضايا مهمة تناولتها الصحف </a:t>
          </a:r>
          <a:r>
            <a:rPr lang="ar-QA" b="1" dirty="0" smtClean="0"/>
            <a:t>ال</a:t>
          </a:r>
          <a:r>
            <a:rPr lang="ar-DZ" b="1" dirty="0" smtClean="0"/>
            <a:t>جزائرية</a:t>
          </a:r>
          <a:r>
            <a:rPr lang="ar-QA" b="1" dirty="0" smtClean="0"/>
            <a:t> </a:t>
          </a:r>
          <a:r>
            <a:rPr lang="ar-QA" b="1" dirty="0"/>
            <a:t>مؤخرا</a:t>
          </a:r>
          <a:endParaRPr lang="en-US" b="1" dirty="0"/>
        </a:p>
      </dgm:t>
    </dgm:pt>
    <dgm:pt modelId="{6CB69824-4E20-47C6-8A73-B2C8E1700A19}" type="parTrans" cxnId="{875B75DE-D354-4AFF-830C-69769DC4CD39}">
      <dgm:prSet/>
      <dgm:spPr/>
      <dgm:t>
        <a:bodyPr/>
        <a:lstStyle/>
        <a:p>
          <a:endParaRPr lang="en-US"/>
        </a:p>
      </dgm:t>
    </dgm:pt>
    <dgm:pt modelId="{CDEB526A-9BDF-4E18-85E1-6E8D211E5F06}" type="sibTrans" cxnId="{875B75DE-D354-4AFF-830C-69769DC4CD39}">
      <dgm:prSet/>
      <dgm:spPr/>
      <dgm:t>
        <a:bodyPr/>
        <a:lstStyle/>
        <a:p>
          <a:endParaRPr lang="en-US"/>
        </a:p>
      </dgm:t>
    </dgm:pt>
    <dgm:pt modelId="{7B7845E2-80A9-4E5A-BEE9-D7F4479ED061}">
      <dgm:prSet phldrT="[Text]"/>
      <dgm:spPr>
        <a:solidFill>
          <a:srgbClr val="C00000"/>
        </a:solidFill>
      </dgm:spPr>
      <dgm:t>
        <a:bodyPr/>
        <a:lstStyle/>
        <a:p>
          <a:pPr algn="r"/>
          <a:r>
            <a:rPr lang="ar-QA" b="1" dirty="0"/>
            <a:t>أذكر خمسة قضايا تناولتها مواقع التواصل الاجتماعي الأكثر استخداما في </a:t>
          </a:r>
          <a:r>
            <a:rPr lang="ar-DZ" b="1" smtClean="0"/>
            <a:t>الجزائر</a:t>
          </a:r>
          <a:r>
            <a:rPr lang="ar-QA" smtClean="0"/>
            <a:t>.</a:t>
          </a:r>
          <a:endParaRPr lang="en-US" dirty="0"/>
        </a:p>
      </dgm:t>
    </dgm:pt>
    <dgm:pt modelId="{DB169313-D063-4783-84CB-363DC36F03C0}" type="parTrans" cxnId="{5F7C5A78-0061-479C-A960-05998876573E}">
      <dgm:prSet/>
      <dgm:spPr/>
      <dgm:t>
        <a:bodyPr/>
        <a:lstStyle/>
        <a:p>
          <a:endParaRPr lang="en-US"/>
        </a:p>
      </dgm:t>
    </dgm:pt>
    <dgm:pt modelId="{18513FC0-5211-42A4-ACFE-E9223894D9D7}" type="sibTrans" cxnId="{5F7C5A78-0061-479C-A960-05998876573E}">
      <dgm:prSet/>
      <dgm:spPr/>
      <dgm:t>
        <a:bodyPr/>
        <a:lstStyle/>
        <a:p>
          <a:endParaRPr lang="en-US"/>
        </a:p>
      </dgm:t>
    </dgm:pt>
    <dgm:pt modelId="{262B72E2-91D5-4582-BB57-4FB900BE42C0}" type="pres">
      <dgm:prSet presAssocID="{67DE3E46-B378-47AE-8A5B-A3E732A568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892A1A-C400-4D58-8CC0-7AD124A3100C}" type="pres">
      <dgm:prSet presAssocID="{A07E2809-57D2-41B5-8659-60C793CFDF42}" presName="parentLin" presStyleCnt="0"/>
      <dgm:spPr/>
    </dgm:pt>
    <dgm:pt modelId="{BFB9F8F9-AA61-4D36-8A2E-6397D9C5340D}" type="pres">
      <dgm:prSet presAssocID="{A07E2809-57D2-41B5-8659-60C793CFDF4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EB53C4F-082B-44BD-A35B-1125E777C8E8}" type="pres">
      <dgm:prSet presAssocID="{A07E2809-57D2-41B5-8659-60C793CFDF42}" presName="parentText" presStyleLbl="node1" presStyleIdx="0" presStyleCnt="3" custScaleX="131943" custScaleY="2060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52069-1AD1-4399-8417-A93942335CAA}" type="pres">
      <dgm:prSet presAssocID="{A07E2809-57D2-41B5-8659-60C793CFDF42}" presName="negativeSpace" presStyleCnt="0"/>
      <dgm:spPr/>
    </dgm:pt>
    <dgm:pt modelId="{DCE34A33-7B63-4FF0-AED2-2C275AEB3C2C}" type="pres">
      <dgm:prSet presAssocID="{A07E2809-57D2-41B5-8659-60C793CFDF42}" presName="childText" presStyleLbl="conFgAcc1" presStyleIdx="0" presStyleCnt="3">
        <dgm:presLayoutVars>
          <dgm:bulletEnabled val="1"/>
        </dgm:presLayoutVars>
      </dgm:prSet>
      <dgm:spPr/>
    </dgm:pt>
    <dgm:pt modelId="{0792C303-D4A1-4A03-A2D3-0C5C676EF360}" type="pres">
      <dgm:prSet presAssocID="{A6A8312F-E496-40BB-8FD2-D3EFC5CEC538}" presName="spaceBetweenRectangles" presStyleCnt="0"/>
      <dgm:spPr/>
    </dgm:pt>
    <dgm:pt modelId="{D14192D4-3FC3-4DA6-B19B-03BAC429E367}" type="pres">
      <dgm:prSet presAssocID="{5E62FD61-B100-493B-B0F0-B019DFCD2481}" presName="parentLin" presStyleCnt="0"/>
      <dgm:spPr/>
    </dgm:pt>
    <dgm:pt modelId="{98CB5807-1188-4438-AE85-66DC37F6B4CE}" type="pres">
      <dgm:prSet presAssocID="{5E62FD61-B100-493B-B0F0-B019DFCD248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40CBFF-EB6C-4D65-809F-A85EC443A915}" type="pres">
      <dgm:prSet presAssocID="{5E62FD61-B100-493B-B0F0-B019DFCD2481}" presName="parentText" presStyleLbl="node1" presStyleIdx="1" presStyleCnt="3" custScaleX="105770" custScaleY="193215" custLinFactNeighborX="11846" custLinFactNeighborY="14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21556-C9D8-4F7F-B91B-80CECD14DCA6}" type="pres">
      <dgm:prSet presAssocID="{5E62FD61-B100-493B-B0F0-B019DFCD2481}" presName="negativeSpace" presStyleCnt="0"/>
      <dgm:spPr/>
    </dgm:pt>
    <dgm:pt modelId="{BEA66C20-FCE5-4575-8C1D-56A6F9010B85}" type="pres">
      <dgm:prSet presAssocID="{5E62FD61-B100-493B-B0F0-B019DFCD2481}" presName="childText" presStyleLbl="conFgAcc1" presStyleIdx="1" presStyleCnt="3">
        <dgm:presLayoutVars>
          <dgm:bulletEnabled val="1"/>
        </dgm:presLayoutVars>
      </dgm:prSet>
      <dgm:spPr/>
    </dgm:pt>
    <dgm:pt modelId="{27EDBE5A-E7C4-4AE6-A886-BD4887D1D0BF}" type="pres">
      <dgm:prSet presAssocID="{CDEB526A-9BDF-4E18-85E1-6E8D211E5F06}" presName="spaceBetweenRectangles" presStyleCnt="0"/>
      <dgm:spPr/>
    </dgm:pt>
    <dgm:pt modelId="{C7925B21-4A66-4F52-A539-991EBA1EF29D}" type="pres">
      <dgm:prSet presAssocID="{7B7845E2-80A9-4E5A-BEE9-D7F4479ED061}" presName="parentLin" presStyleCnt="0"/>
      <dgm:spPr/>
    </dgm:pt>
    <dgm:pt modelId="{F17D7EA5-FAC1-4A6F-A5F4-B65490626AE8}" type="pres">
      <dgm:prSet presAssocID="{7B7845E2-80A9-4E5A-BEE9-D7F4479ED06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8D9BC18-FCE6-4625-862D-5F902B7E6619}" type="pres">
      <dgm:prSet presAssocID="{7B7845E2-80A9-4E5A-BEE9-D7F4479ED061}" presName="parentText" presStyleLbl="node1" presStyleIdx="2" presStyleCnt="3" custScaleX="101775" custScaleY="2241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37D05-4870-4DF9-B009-01AD1F2374BD}" type="pres">
      <dgm:prSet presAssocID="{7B7845E2-80A9-4E5A-BEE9-D7F4479ED061}" presName="negativeSpace" presStyleCnt="0"/>
      <dgm:spPr/>
    </dgm:pt>
    <dgm:pt modelId="{E25D09FB-28E1-4C0A-9AA0-CBF0FC340987}" type="pres">
      <dgm:prSet presAssocID="{7B7845E2-80A9-4E5A-BEE9-D7F4479ED06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123BE03-3D3F-437D-A6B8-6CB6D5400A91}" type="presOf" srcId="{7B7845E2-80A9-4E5A-BEE9-D7F4479ED061}" destId="{C8D9BC18-FCE6-4625-862D-5F902B7E6619}" srcOrd="1" destOrd="0" presId="urn:microsoft.com/office/officeart/2005/8/layout/list1"/>
    <dgm:cxn modelId="{253CF77F-8FDF-41F6-B1C5-68DD2706C0B4}" type="presOf" srcId="{67DE3E46-B378-47AE-8A5B-A3E732A56831}" destId="{262B72E2-91D5-4582-BB57-4FB900BE42C0}" srcOrd="0" destOrd="0" presId="urn:microsoft.com/office/officeart/2005/8/layout/list1"/>
    <dgm:cxn modelId="{22FA5937-D8DB-4331-8E9B-2BABE9FFFC76}" type="presOf" srcId="{A07E2809-57D2-41B5-8659-60C793CFDF42}" destId="{BFB9F8F9-AA61-4D36-8A2E-6397D9C5340D}" srcOrd="0" destOrd="0" presId="urn:microsoft.com/office/officeart/2005/8/layout/list1"/>
    <dgm:cxn modelId="{E03504DE-124F-492E-A395-D1B247D19088}" type="presOf" srcId="{5E62FD61-B100-493B-B0F0-B019DFCD2481}" destId="{B840CBFF-EB6C-4D65-809F-A85EC443A915}" srcOrd="1" destOrd="0" presId="urn:microsoft.com/office/officeart/2005/8/layout/list1"/>
    <dgm:cxn modelId="{875B75DE-D354-4AFF-830C-69769DC4CD39}" srcId="{67DE3E46-B378-47AE-8A5B-A3E732A56831}" destId="{5E62FD61-B100-493B-B0F0-B019DFCD2481}" srcOrd="1" destOrd="0" parTransId="{6CB69824-4E20-47C6-8A73-B2C8E1700A19}" sibTransId="{CDEB526A-9BDF-4E18-85E1-6E8D211E5F06}"/>
    <dgm:cxn modelId="{7A57BBF4-14BF-4613-9850-5AF9B86BCAE2}" type="presOf" srcId="{7B7845E2-80A9-4E5A-BEE9-D7F4479ED061}" destId="{F17D7EA5-FAC1-4A6F-A5F4-B65490626AE8}" srcOrd="0" destOrd="0" presId="urn:microsoft.com/office/officeart/2005/8/layout/list1"/>
    <dgm:cxn modelId="{5F7C5A78-0061-479C-A960-05998876573E}" srcId="{67DE3E46-B378-47AE-8A5B-A3E732A56831}" destId="{7B7845E2-80A9-4E5A-BEE9-D7F4479ED061}" srcOrd="2" destOrd="0" parTransId="{DB169313-D063-4783-84CB-363DC36F03C0}" sibTransId="{18513FC0-5211-42A4-ACFE-E9223894D9D7}"/>
    <dgm:cxn modelId="{C90B1C86-B126-42B0-8FF9-21B1C2C18E89}" type="presOf" srcId="{A07E2809-57D2-41B5-8659-60C793CFDF42}" destId="{7EB53C4F-082B-44BD-A35B-1125E777C8E8}" srcOrd="1" destOrd="0" presId="urn:microsoft.com/office/officeart/2005/8/layout/list1"/>
    <dgm:cxn modelId="{600A993B-27F0-4EB0-9099-591BFD0806D5}" srcId="{67DE3E46-B378-47AE-8A5B-A3E732A56831}" destId="{A07E2809-57D2-41B5-8659-60C793CFDF42}" srcOrd="0" destOrd="0" parTransId="{36150029-D164-4F65-AB93-2837B362503E}" sibTransId="{A6A8312F-E496-40BB-8FD2-D3EFC5CEC538}"/>
    <dgm:cxn modelId="{CD500081-3A7B-4DC9-9593-CC0B9C21972E}" type="presOf" srcId="{5E62FD61-B100-493B-B0F0-B019DFCD2481}" destId="{98CB5807-1188-4438-AE85-66DC37F6B4CE}" srcOrd="0" destOrd="0" presId="urn:microsoft.com/office/officeart/2005/8/layout/list1"/>
    <dgm:cxn modelId="{375B25B1-3051-46C1-9C0B-45C09AD9B7D5}" type="presParOf" srcId="{262B72E2-91D5-4582-BB57-4FB900BE42C0}" destId="{75892A1A-C400-4D58-8CC0-7AD124A3100C}" srcOrd="0" destOrd="0" presId="urn:microsoft.com/office/officeart/2005/8/layout/list1"/>
    <dgm:cxn modelId="{40E969F4-2291-4323-9ECF-D4E3DE99C3DF}" type="presParOf" srcId="{75892A1A-C400-4D58-8CC0-7AD124A3100C}" destId="{BFB9F8F9-AA61-4D36-8A2E-6397D9C5340D}" srcOrd="0" destOrd="0" presId="urn:microsoft.com/office/officeart/2005/8/layout/list1"/>
    <dgm:cxn modelId="{4DF7B9CD-F275-46E9-BD0C-094076699B10}" type="presParOf" srcId="{75892A1A-C400-4D58-8CC0-7AD124A3100C}" destId="{7EB53C4F-082B-44BD-A35B-1125E777C8E8}" srcOrd="1" destOrd="0" presId="urn:microsoft.com/office/officeart/2005/8/layout/list1"/>
    <dgm:cxn modelId="{315E19CD-B2A4-4670-AB35-7FCA3FE89B2E}" type="presParOf" srcId="{262B72E2-91D5-4582-BB57-4FB900BE42C0}" destId="{2C152069-1AD1-4399-8417-A93942335CAA}" srcOrd="1" destOrd="0" presId="urn:microsoft.com/office/officeart/2005/8/layout/list1"/>
    <dgm:cxn modelId="{901B810D-F71F-47D5-B79F-AC63979C4681}" type="presParOf" srcId="{262B72E2-91D5-4582-BB57-4FB900BE42C0}" destId="{DCE34A33-7B63-4FF0-AED2-2C275AEB3C2C}" srcOrd="2" destOrd="0" presId="urn:microsoft.com/office/officeart/2005/8/layout/list1"/>
    <dgm:cxn modelId="{E490BEC5-80CE-4060-BD76-BC1CD2B623D5}" type="presParOf" srcId="{262B72E2-91D5-4582-BB57-4FB900BE42C0}" destId="{0792C303-D4A1-4A03-A2D3-0C5C676EF360}" srcOrd="3" destOrd="0" presId="urn:microsoft.com/office/officeart/2005/8/layout/list1"/>
    <dgm:cxn modelId="{8AB4B4BA-EA4D-467C-91E2-B76A0478D918}" type="presParOf" srcId="{262B72E2-91D5-4582-BB57-4FB900BE42C0}" destId="{D14192D4-3FC3-4DA6-B19B-03BAC429E367}" srcOrd="4" destOrd="0" presId="urn:microsoft.com/office/officeart/2005/8/layout/list1"/>
    <dgm:cxn modelId="{47389409-90CA-411F-A564-D4A30261DA42}" type="presParOf" srcId="{D14192D4-3FC3-4DA6-B19B-03BAC429E367}" destId="{98CB5807-1188-4438-AE85-66DC37F6B4CE}" srcOrd="0" destOrd="0" presId="urn:microsoft.com/office/officeart/2005/8/layout/list1"/>
    <dgm:cxn modelId="{47F3C1C4-F4AB-4236-A1E4-BB88C6247E95}" type="presParOf" srcId="{D14192D4-3FC3-4DA6-B19B-03BAC429E367}" destId="{B840CBFF-EB6C-4D65-809F-A85EC443A915}" srcOrd="1" destOrd="0" presId="urn:microsoft.com/office/officeart/2005/8/layout/list1"/>
    <dgm:cxn modelId="{547366EC-A6CA-496B-9BF1-0E7D82DB0620}" type="presParOf" srcId="{262B72E2-91D5-4582-BB57-4FB900BE42C0}" destId="{00121556-C9D8-4F7F-B91B-80CECD14DCA6}" srcOrd="5" destOrd="0" presId="urn:microsoft.com/office/officeart/2005/8/layout/list1"/>
    <dgm:cxn modelId="{6F8CF1BD-52C8-490E-B5C2-790F66297984}" type="presParOf" srcId="{262B72E2-91D5-4582-BB57-4FB900BE42C0}" destId="{BEA66C20-FCE5-4575-8C1D-56A6F9010B85}" srcOrd="6" destOrd="0" presId="urn:microsoft.com/office/officeart/2005/8/layout/list1"/>
    <dgm:cxn modelId="{3464FC66-34DA-47FF-B1AE-4B51B969FF45}" type="presParOf" srcId="{262B72E2-91D5-4582-BB57-4FB900BE42C0}" destId="{27EDBE5A-E7C4-4AE6-A886-BD4887D1D0BF}" srcOrd="7" destOrd="0" presId="urn:microsoft.com/office/officeart/2005/8/layout/list1"/>
    <dgm:cxn modelId="{2D7B1735-56F6-40CF-8749-993044FF4CCA}" type="presParOf" srcId="{262B72E2-91D5-4582-BB57-4FB900BE42C0}" destId="{C7925B21-4A66-4F52-A539-991EBA1EF29D}" srcOrd="8" destOrd="0" presId="urn:microsoft.com/office/officeart/2005/8/layout/list1"/>
    <dgm:cxn modelId="{1BCEC999-CF36-4F9C-96DA-845DC3D59A33}" type="presParOf" srcId="{C7925B21-4A66-4F52-A539-991EBA1EF29D}" destId="{F17D7EA5-FAC1-4A6F-A5F4-B65490626AE8}" srcOrd="0" destOrd="0" presId="urn:microsoft.com/office/officeart/2005/8/layout/list1"/>
    <dgm:cxn modelId="{CF41BDDD-2FBE-4DA4-A243-108659F5AB0C}" type="presParOf" srcId="{C7925B21-4A66-4F52-A539-991EBA1EF29D}" destId="{C8D9BC18-FCE6-4625-862D-5F902B7E6619}" srcOrd="1" destOrd="0" presId="urn:microsoft.com/office/officeart/2005/8/layout/list1"/>
    <dgm:cxn modelId="{88555A88-8F18-4464-BC91-BF45301982C3}" type="presParOf" srcId="{262B72E2-91D5-4582-BB57-4FB900BE42C0}" destId="{66C37D05-4870-4DF9-B009-01AD1F2374BD}" srcOrd="9" destOrd="0" presId="urn:microsoft.com/office/officeart/2005/8/layout/list1"/>
    <dgm:cxn modelId="{878A75F5-F985-4260-A0CB-0632753E66CF}" type="presParOf" srcId="{262B72E2-91D5-4582-BB57-4FB900BE42C0}" destId="{E25D09FB-28E1-4C0A-9AA0-CBF0FC34098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5ED83-3EDF-4B4C-87BF-F3CCBEDF32A9}">
      <dsp:nvSpPr>
        <dsp:cNvPr id="0" name=""/>
        <dsp:cNvSpPr/>
      </dsp:nvSpPr>
      <dsp:spPr>
        <a:xfrm>
          <a:off x="0" y="192856"/>
          <a:ext cx="3637855" cy="2182713"/>
        </a:xfrm>
        <a:prstGeom prst="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QA" sz="5900" kern="1200" dirty="0"/>
            <a:t>الموضوعية</a:t>
          </a:r>
          <a:endParaRPr lang="en-US" sz="5900" kern="1200" dirty="0"/>
        </a:p>
      </dsp:txBody>
      <dsp:txXfrm>
        <a:off x="0" y="192856"/>
        <a:ext cx="3637855" cy="2182713"/>
      </dsp:txXfrm>
    </dsp:sp>
    <dsp:sp modelId="{0E5A8F37-21C2-4D11-A184-7A6A242B0922}">
      <dsp:nvSpPr>
        <dsp:cNvPr id="0" name=""/>
        <dsp:cNvSpPr/>
      </dsp:nvSpPr>
      <dsp:spPr>
        <a:xfrm>
          <a:off x="4001641" y="192856"/>
          <a:ext cx="3637855" cy="2182713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QA" sz="5900" kern="1200" dirty="0"/>
            <a:t>الرغبة في البحث</a:t>
          </a:r>
          <a:endParaRPr lang="en-US" sz="5900" kern="1200" dirty="0"/>
        </a:p>
      </dsp:txBody>
      <dsp:txXfrm>
        <a:off x="4001641" y="192856"/>
        <a:ext cx="3637855" cy="2182713"/>
      </dsp:txXfrm>
    </dsp:sp>
    <dsp:sp modelId="{1545FB79-56FE-4CF6-B9DF-B03AB398D14E}">
      <dsp:nvSpPr>
        <dsp:cNvPr id="0" name=""/>
        <dsp:cNvSpPr/>
      </dsp:nvSpPr>
      <dsp:spPr>
        <a:xfrm>
          <a:off x="8003282" y="192856"/>
          <a:ext cx="3637855" cy="2182713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QA" sz="5900" kern="1200" dirty="0"/>
            <a:t>اختبار الأمانة العلمية</a:t>
          </a:r>
          <a:endParaRPr lang="en-US" sz="5900" kern="1200" dirty="0"/>
        </a:p>
      </dsp:txBody>
      <dsp:txXfrm>
        <a:off x="8003282" y="192856"/>
        <a:ext cx="3637855" cy="2182713"/>
      </dsp:txXfrm>
    </dsp:sp>
    <dsp:sp modelId="{20C424B3-FE53-4334-B925-710E31CDDFBA}">
      <dsp:nvSpPr>
        <dsp:cNvPr id="0" name=""/>
        <dsp:cNvSpPr/>
      </dsp:nvSpPr>
      <dsp:spPr>
        <a:xfrm>
          <a:off x="2000820" y="2739355"/>
          <a:ext cx="3637855" cy="2182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QA" sz="5900" kern="1200" dirty="0"/>
            <a:t>القدرة على الملاحظة</a:t>
          </a:r>
          <a:endParaRPr lang="en-US" sz="5900" kern="1200" dirty="0"/>
        </a:p>
      </dsp:txBody>
      <dsp:txXfrm>
        <a:off x="2000820" y="2739355"/>
        <a:ext cx="3637855" cy="2182713"/>
      </dsp:txXfrm>
    </dsp:sp>
    <dsp:sp modelId="{7F652D35-A6CC-4BB1-87EF-F816DD9D3EBE}">
      <dsp:nvSpPr>
        <dsp:cNvPr id="0" name=""/>
        <dsp:cNvSpPr/>
      </dsp:nvSpPr>
      <dsp:spPr>
        <a:xfrm>
          <a:off x="6002461" y="2739355"/>
          <a:ext cx="3637855" cy="2182713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QA" sz="5900" kern="1200" dirty="0"/>
            <a:t>الصبر عند البحث</a:t>
          </a:r>
          <a:endParaRPr lang="en-US" sz="5900" kern="1200" dirty="0"/>
        </a:p>
      </dsp:txBody>
      <dsp:txXfrm>
        <a:off x="6002461" y="2739355"/>
        <a:ext cx="3637855" cy="2182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34A33-7B63-4FF0-AED2-2C275AEB3C2C}">
      <dsp:nvSpPr>
        <dsp:cNvPr id="0" name=""/>
        <dsp:cNvSpPr/>
      </dsp:nvSpPr>
      <dsp:spPr>
        <a:xfrm>
          <a:off x="0" y="1442496"/>
          <a:ext cx="1159351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53C4F-082B-44BD-A35B-1125E777C8E8}">
      <dsp:nvSpPr>
        <dsp:cNvPr id="0" name=""/>
        <dsp:cNvSpPr/>
      </dsp:nvSpPr>
      <dsp:spPr>
        <a:xfrm>
          <a:off x="579675" y="429155"/>
          <a:ext cx="10707779" cy="1338060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745" tIns="0" rIns="306745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QA" sz="2200" b="1" kern="1200" dirty="0">
              <a:solidFill>
                <a:schemeClr val="accent5"/>
              </a:solidFill>
            </a:rPr>
            <a:t>نشاط صفي</a:t>
          </a:r>
          <a:r>
            <a:rPr lang="ar-QA" sz="2200" b="1" kern="1200" dirty="0"/>
            <a:t>: أذكر خمسة قضايا يهتم بها الجمهور </a:t>
          </a:r>
          <a:r>
            <a:rPr lang="ar-QA" sz="2200" b="1" kern="1200" dirty="0" smtClean="0"/>
            <a:t>ال</a:t>
          </a:r>
          <a:r>
            <a:rPr lang="ar-DZ" sz="2200" b="1" kern="1200" dirty="0" smtClean="0"/>
            <a:t>جزائري</a:t>
          </a:r>
          <a:r>
            <a:rPr lang="ar-QA" sz="2200" b="1" kern="1200" dirty="0" smtClean="0"/>
            <a:t> </a:t>
          </a:r>
          <a:r>
            <a:rPr lang="ar-QA" sz="2200" b="1" kern="1200" dirty="0"/>
            <a:t>في مختلف وسائل الإعلام </a:t>
          </a:r>
          <a:r>
            <a:rPr lang="ar-QA" sz="2200" b="1" kern="1200" dirty="0" smtClean="0"/>
            <a:t>ال</a:t>
          </a:r>
          <a:r>
            <a:rPr lang="ar-DZ" sz="2200" b="1" kern="1200" dirty="0" smtClean="0"/>
            <a:t>جزائرية؟</a:t>
          </a:r>
          <a:endParaRPr lang="en-US" sz="2200" b="1" kern="1200" dirty="0"/>
        </a:p>
      </dsp:txBody>
      <dsp:txXfrm>
        <a:off x="644994" y="494474"/>
        <a:ext cx="10577141" cy="1207422"/>
      </dsp:txXfrm>
    </dsp:sp>
    <dsp:sp modelId="{BEA66C20-FCE5-4575-8C1D-56A6F9010B85}">
      <dsp:nvSpPr>
        <dsp:cNvPr id="0" name=""/>
        <dsp:cNvSpPr/>
      </dsp:nvSpPr>
      <dsp:spPr>
        <a:xfrm>
          <a:off x="0" y="3045792"/>
          <a:ext cx="1159351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0CBFF-EB6C-4D65-809F-A85EC443A915}">
      <dsp:nvSpPr>
        <dsp:cNvPr id="0" name=""/>
        <dsp:cNvSpPr/>
      </dsp:nvSpPr>
      <dsp:spPr>
        <a:xfrm>
          <a:off x="648343" y="2124964"/>
          <a:ext cx="8583720" cy="1254815"/>
        </a:xfrm>
        <a:prstGeom prst="round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745" tIns="0" rIns="306745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QA" sz="2200" b="1" kern="1200" dirty="0"/>
            <a:t>أذكر خمسة قضايا مهمة تناولتها الصحف </a:t>
          </a:r>
          <a:r>
            <a:rPr lang="ar-QA" sz="2200" b="1" kern="1200" dirty="0" smtClean="0"/>
            <a:t>ال</a:t>
          </a:r>
          <a:r>
            <a:rPr lang="ar-DZ" sz="2200" b="1" kern="1200" dirty="0" smtClean="0"/>
            <a:t>جزائرية</a:t>
          </a:r>
          <a:r>
            <a:rPr lang="ar-QA" sz="2200" b="1" kern="1200" dirty="0" smtClean="0"/>
            <a:t> </a:t>
          </a:r>
          <a:r>
            <a:rPr lang="ar-QA" sz="2200" b="1" kern="1200" dirty="0"/>
            <a:t>مؤخرا</a:t>
          </a:r>
          <a:endParaRPr lang="en-US" sz="2200" b="1" kern="1200" dirty="0"/>
        </a:p>
      </dsp:txBody>
      <dsp:txXfrm>
        <a:off x="709598" y="2186219"/>
        <a:ext cx="8461210" cy="1132305"/>
      </dsp:txXfrm>
    </dsp:sp>
    <dsp:sp modelId="{E25D09FB-28E1-4C0A-9AA0-CBF0FC340987}">
      <dsp:nvSpPr>
        <dsp:cNvPr id="0" name=""/>
        <dsp:cNvSpPr/>
      </dsp:nvSpPr>
      <dsp:spPr>
        <a:xfrm>
          <a:off x="0" y="4849836"/>
          <a:ext cx="1159351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9BC18-FCE6-4625-862D-5F902B7E6619}">
      <dsp:nvSpPr>
        <dsp:cNvPr id="0" name=""/>
        <dsp:cNvSpPr/>
      </dsp:nvSpPr>
      <dsp:spPr>
        <a:xfrm>
          <a:off x="579675" y="3718992"/>
          <a:ext cx="8259507" cy="1455563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745" tIns="0" rIns="306745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QA" sz="2200" b="1" kern="1200" dirty="0"/>
            <a:t>أذكر خمسة قضايا تناولتها مواقع التواصل الاجتماعي الأكثر استخداما في </a:t>
          </a:r>
          <a:r>
            <a:rPr lang="ar-DZ" sz="2200" b="1" kern="1200" smtClean="0"/>
            <a:t>الجزائر</a:t>
          </a:r>
          <a:r>
            <a:rPr lang="ar-QA" sz="2200" kern="1200" smtClean="0"/>
            <a:t>.</a:t>
          </a:r>
          <a:endParaRPr lang="en-US" sz="2200" kern="1200" dirty="0"/>
        </a:p>
      </dsp:txBody>
      <dsp:txXfrm>
        <a:off x="650730" y="3790047"/>
        <a:ext cx="8117397" cy="1313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9C910920-37F2-45C3-A46E-52E95AF22AE4}" type="datetimeFigureOut">
              <a:rPr lang="fr-FR" smtClean="0"/>
              <a:pPr/>
              <a:t>27/09/2025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C24B51B-E851-435C-8135-9A03A93FCC2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5846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0920-37F2-45C3-A46E-52E95AF22AE4}" type="datetimeFigureOut">
              <a:rPr lang="fr-FR" smtClean="0"/>
              <a:pPr/>
              <a:t>27/09/2025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B51B-E851-435C-8135-9A03A93FCC2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25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0920-37F2-45C3-A46E-52E95AF22AE4}" type="datetimeFigureOut">
              <a:rPr lang="fr-FR" smtClean="0"/>
              <a:pPr/>
              <a:t>27/09/2025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B51B-E851-435C-8135-9A03A93FCC2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367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0920-37F2-45C3-A46E-52E95AF22AE4}" type="datetimeFigureOut">
              <a:rPr lang="fr-FR" smtClean="0"/>
              <a:pPr/>
              <a:t>27/09/2025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B51B-E851-435C-8135-9A03A93FCC2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5875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0920-37F2-45C3-A46E-52E95AF22AE4}" type="datetimeFigureOut">
              <a:rPr lang="fr-FR" smtClean="0"/>
              <a:pPr/>
              <a:t>27/09/2025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B51B-E851-435C-8135-9A03A93FCC2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52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0920-37F2-45C3-A46E-52E95AF22AE4}" type="datetimeFigureOut">
              <a:rPr lang="fr-FR" smtClean="0"/>
              <a:pPr/>
              <a:t>27/09/2025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B51B-E851-435C-8135-9A03A93FCC2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232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0920-37F2-45C3-A46E-52E95AF22AE4}" type="datetimeFigureOut">
              <a:rPr lang="fr-FR" smtClean="0"/>
              <a:pPr/>
              <a:t>27/09/2025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B51B-E851-435C-8135-9A03A93FCC2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547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0920-37F2-45C3-A46E-52E95AF22AE4}" type="datetimeFigureOut">
              <a:rPr lang="fr-FR" smtClean="0"/>
              <a:pPr/>
              <a:t>27/09/2025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B51B-E851-435C-8135-9A03A93FCC2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645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0920-37F2-45C3-A46E-52E95AF22AE4}" type="datetimeFigureOut">
              <a:rPr lang="fr-FR" smtClean="0"/>
              <a:pPr/>
              <a:t>27/09/2025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B51B-E851-435C-8135-9A03A93FCC2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753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0920-37F2-45C3-A46E-52E95AF22AE4}" type="datetimeFigureOut">
              <a:rPr lang="fr-FR" smtClean="0"/>
              <a:pPr/>
              <a:t>27/09/2025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B51B-E851-435C-8135-9A03A93FCC2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31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0920-37F2-45C3-A46E-52E95AF22AE4}" type="datetimeFigureOut">
              <a:rPr lang="fr-FR" smtClean="0"/>
              <a:pPr/>
              <a:t>27/09/2025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B51B-E851-435C-8135-9A03A93FCC2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64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0920-37F2-45C3-A46E-52E95AF22AE4}" type="datetimeFigureOut">
              <a:rPr lang="fr-FR" smtClean="0"/>
              <a:pPr/>
              <a:t>27/09/2025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B51B-E851-435C-8135-9A03A93FCC2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16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0920-37F2-45C3-A46E-52E95AF22AE4}" type="datetimeFigureOut">
              <a:rPr lang="fr-FR" smtClean="0"/>
              <a:pPr/>
              <a:t>27/09/2025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B51B-E851-435C-8135-9A03A93FCC2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52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0920-37F2-45C3-A46E-52E95AF22AE4}" type="datetimeFigureOut">
              <a:rPr lang="fr-FR" smtClean="0"/>
              <a:pPr/>
              <a:t>27/09/2025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B51B-E851-435C-8135-9A03A93FCC2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96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0920-37F2-45C3-A46E-52E95AF22AE4}" type="datetimeFigureOut">
              <a:rPr lang="fr-FR" smtClean="0"/>
              <a:pPr/>
              <a:t>27/09/2025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B51B-E851-435C-8135-9A03A93FCC2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41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0920-37F2-45C3-A46E-52E95AF22AE4}" type="datetimeFigureOut">
              <a:rPr lang="fr-FR" smtClean="0"/>
              <a:pPr/>
              <a:t>27/09/2025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B51B-E851-435C-8135-9A03A93FCC2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494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0920-37F2-45C3-A46E-52E95AF22AE4}" type="datetimeFigureOut">
              <a:rPr lang="fr-FR" smtClean="0"/>
              <a:pPr/>
              <a:t>27/09/2025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B51B-E851-435C-8135-9A03A93FCC2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95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0920-37F2-45C3-A46E-52E95AF22AE4}" type="datetimeFigureOut">
              <a:rPr lang="fr-FR" smtClean="0"/>
              <a:pPr/>
              <a:t>27/09/2025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B51B-E851-435C-8135-9A03A93FCC2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3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9C910920-37F2-45C3-A46E-52E95AF22AE4}" type="datetimeFigureOut">
              <a:rPr lang="fr-FR" smtClean="0"/>
              <a:pPr/>
              <a:t>27/09/2025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C24B51B-E851-435C-8135-9A03A93FCC2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76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2" r:id="rId15"/>
    <p:sldLayoutId id="2147484033" r:id="rId16"/>
    <p:sldLayoutId id="2147484034" r:id="rId17"/>
    <p:sldLayoutId id="214748403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029400"/>
          </a:xfrm>
        </p:spPr>
        <p:txBody>
          <a:bodyPr>
            <a:normAutofit/>
          </a:bodyPr>
          <a:lstStyle/>
          <a:p>
            <a:pPr algn="ctr"/>
            <a:r>
              <a:rPr lang="ar-QA" sz="41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محاضرات </a:t>
            </a:r>
            <a:r>
              <a:rPr lang="ar-QA" sz="41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</a:t>
            </a:r>
            <a:r>
              <a:rPr lang="ar-DZ" sz="41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قياس</a:t>
            </a:r>
            <a:r>
              <a:rPr lang="ar-QA" sz="41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r>
              <a:rPr lang="fr-FR" sz="41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fr-FR" sz="41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DZ" sz="41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مناهج </a:t>
            </a:r>
            <a:r>
              <a:rPr lang="ar-DZ" sz="41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وتقنيات </a:t>
            </a:r>
            <a:r>
              <a:rPr lang="ar-QA" sz="41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البح</a:t>
            </a:r>
            <a:r>
              <a:rPr lang="ar-DZ" sz="41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وث</a:t>
            </a:r>
            <a:r>
              <a:rPr lang="ar-QA" sz="41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QA" sz="41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</a:t>
            </a:r>
            <a:r>
              <a:rPr lang="ar-QA" sz="41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</a:t>
            </a:r>
            <a:r>
              <a:rPr lang="ar-DZ" sz="41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لسمعي البصري</a:t>
            </a:r>
            <a:r>
              <a:rPr lang="ar-QA" sz="41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r>
              <a:rPr lang="fr-FR" sz="41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fr-FR" sz="41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DZ" sz="41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المحاضرة الأولى بعنوان:</a:t>
            </a:r>
            <a:r>
              <a:rPr lang="en-US" sz="41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sz="41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DZ" sz="41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DZ" sz="41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QA" sz="4100" b="1" dirty="0" smtClean="0">
                <a:solidFill>
                  <a:srgbClr val="00206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مفهو</a:t>
            </a:r>
            <a:r>
              <a:rPr lang="ar-DZ" sz="41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 و</a:t>
            </a:r>
            <a:r>
              <a:rPr lang="ar-QA" sz="4100" b="1" dirty="0" smtClean="0">
                <a:solidFill>
                  <a:srgbClr val="00206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خصائص </a:t>
            </a:r>
            <a:r>
              <a:rPr lang="ar-QA" sz="4100" b="1" dirty="0">
                <a:solidFill>
                  <a:srgbClr val="00206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وأهمية وأهداف البحث العلمي في مجال الإعلام.</a:t>
            </a:r>
            <a:r>
              <a:rPr lang="ar-QA" sz="41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QA" sz="41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QA" sz="3300" b="1" dirty="0">
                <a:solidFill>
                  <a:srgbClr val="FF0000"/>
                </a:solidFill>
              </a:rPr>
              <a:t/>
            </a:r>
            <a:br>
              <a:rPr lang="ar-QA" sz="3300" b="1" dirty="0">
                <a:solidFill>
                  <a:srgbClr val="FF0000"/>
                </a:solidFill>
              </a:rPr>
            </a:br>
            <a:r>
              <a:rPr lang="ar-QA" sz="3300" b="1" dirty="0">
                <a:solidFill>
                  <a:srgbClr val="FF0000"/>
                </a:solidFill>
              </a:rPr>
              <a:t/>
            </a:r>
            <a:br>
              <a:rPr lang="ar-QA" sz="3300" b="1" dirty="0">
                <a:solidFill>
                  <a:srgbClr val="FF0000"/>
                </a:solidFill>
              </a:rPr>
            </a:br>
            <a:r>
              <a:rPr lang="ar-QA" sz="3300" b="1" dirty="0">
                <a:solidFill>
                  <a:srgbClr val="FF0000"/>
                </a:solidFill>
              </a:rPr>
              <a:t/>
            </a:r>
            <a:br>
              <a:rPr lang="ar-QA" sz="3300" b="1" dirty="0">
                <a:solidFill>
                  <a:srgbClr val="FF0000"/>
                </a:solidFill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fr-FR" sz="4400" dirty="0">
                <a:solidFill>
                  <a:srgbClr val="FFFF00"/>
                </a:solidFill>
              </a:rPr>
              <a:t/>
            </a:r>
            <a:br>
              <a:rPr lang="fr-FR" sz="4400" dirty="0">
                <a:solidFill>
                  <a:srgbClr val="FFFF00"/>
                </a:solidFill>
              </a:rPr>
            </a:br>
            <a:endParaRPr lang="fr-FR" sz="4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6439"/>
            <a:ext cx="4799856" cy="33340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085332"/>
              </p:ext>
            </p:extLst>
          </p:nvPr>
        </p:nvGraphicFramePr>
        <p:xfrm>
          <a:off x="0" y="260350"/>
          <a:ext cx="11641138" cy="511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1074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36" y="116632"/>
            <a:ext cx="11521280" cy="6624736"/>
          </a:xfrm>
        </p:spPr>
        <p:txBody>
          <a:bodyPr>
            <a:normAutofit fontScale="92500"/>
          </a:bodyPr>
          <a:lstStyle/>
          <a:p>
            <a:pPr algn="r" rtl="1">
              <a:lnSpc>
                <a:spcPct val="150000"/>
              </a:lnSpc>
            </a:pPr>
            <a:r>
              <a:rPr lang="ar-QA" sz="4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مراحل تطور بحوث الإعلام:</a:t>
            </a:r>
          </a:p>
          <a:p>
            <a:pPr algn="r" rtl="1">
              <a:lnSpc>
                <a:spcPct val="150000"/>
              </a:lnSpc>
            </a:pPr>
            <a:r>
              <a:rPr lang="ar-Q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المرحلة الأولى </a:t>
            </a:r>
            <a:r>
              <a:rPr lang="ar-QA" sz="4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(1900-1939) </a:t>
            </a:r>
            <a:r>
              <a:rPr lang="ar-Q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وتميزت هذه المرحلة </a:t>
            </a:r>
            <a:r>
              <a:rPr lang="ar-QA" sz="4400" b="1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بمايلي</a:t>
            </a:r>
            <a:r>
              <a:rPr lang="ar-Q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Q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لم يكن هناك أبحاث منتظمة حول تأثير وسائل الإعلام (الصحافة والراديو).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Q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تطور وسائل الإعلام الجماهيرية وتطور الدعاية خلال الحربين الأولى والثانية.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Q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بداية ظهور الإعلان كعامل اقتصادي هام في وسائل الإعلام.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QA" sz="4400" b="1" dirty="0">
                <a:solidFill>
                  <a:srgbClr val="FFC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انجاز دراسات حول الحملات الانتخابية في الراديو والتلفزيون.</a:t>
            </a:r>
          </a:p>
          <a:p>
            <a:pPr marL="0" indent="0" algn="r" rtl="1">
              <a:buNone/>
            </a:pPr>
            <a:endParaRPr lang="ar-QA" dirty="0"/>
          </a:p>
        </p:txBody>
      </p:sp>
    </p:spTree>
    <p:extLst>
      <p:ext uri="{BB962C8B-B14F-4D97-AF65-F5344CB8AC3E}">
        <p14:creationId xmlns:p14="http://schemas.microsoft.com/office/powerpoint/2010/main" val="3942351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11496600" cy="6480720"/>
          </a:xfrm>
        </p:spPr>
        <p:txBody>
          <a:bodyPr vert="horz">
            <a:normAutofit fontScale="77500" lnSpcReduction="2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en-US" b="1" dirty="0">
                <a:cs typeface="+mj-cs"/>
              </a:rPr>
              <a:t>      </a:t>
            </a:r>
            <a:r>
              <a:rPr lang="ar-QA" sz="4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مراحل تطور بحوث الإعلام:</a:t>
            </a:r>
            <a:r>
              <a:rPr lang="en-US" sz="4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QA" sz="4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(تابع)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QA" sz="4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المرحلة الأولى (1900-1939) وتميزت هذه المرحلة </a:t>
            </a:r>
            <a:r>
              <a:rPr lang="ar-QA" sz="4400" b="1" dirty="0" err="1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بمايلي</a:t>
            </a:r>
            <a:r>
              <a:rPr lang="ar-QA" sz="4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endParaRPr lang="en-US" sz="44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Q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يغلب على الدراسات العلمية في هذه المرحلة الطابع التاريخي والفلسفي والقانوني والأدبي.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Q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ركزت بحوث الإعلام في هذه الفترة على تأثير وسائل الإعلام على الجمهور 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Q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تطور الأبحاث الإعلامية ارتبط بتطور النظريات والمناهج في العلوم الاجتماعية والسلوكية.</a:t>
            </a:r>
            <a:endParaRPr lang="en-US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Q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كانت نظرية المجتمع الجماهيري هي أولى النظريات الاجتماعية استندت إليها الدراسات الإعلامية.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QA" sz="4400" b="1" dirty="0">
                <a:solidFill>
                  <a:srgbClr val="FFC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ركزت الدراسات الإعلامية على التأثيرات المباشرة والقصيرة الأمد لوسائل الإعلام.</a:t>
            </a:r>
          </a:p>
        </p:txBody>
      </p:sp>
    </p:spTree>
    <p:extLst>
      <p:ext uri="{BB962C8B-B14F-4D97-AF65-F5344CB8AC3E}">
        <p14:creationId xmlns:p14="http://schemas.microsoft.com/office/powerpoint/2010/main" val="263000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36" y="0"/>
            <a:ext cx="11593288" cy="6741368"/>
          </a:xfrm>
        </p:spPr>
        <p:txBody>
          <a:bodyPr>
            <a:normAutofit fontScale="92500" lnSpcReduction="20000"/>
          </a:bodyPr>
          <a:lstStyle/>
          <a:p>
            <a:pPr algn="r" rtl="1">
              <a:lnSpc>
                <a:spcPct val="200000"/>
              </a:lnSpc>
            </a:pPr>
            <a:r>
              <a:rPr lang="ar-QA" sz="33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مراحل تطور بحوث الإعلام:</a:t>
            </a:r>
          </a:p>
          <a:p>
            <a:pPr algn="r" rtl="1">
              <a:lnSpc>
                <a:spcPct val="200000"/>
              </a:lnSpc>
            </a:pPr>
            <a:r>
              <a:rPr lang="ar-QA" sz="33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المرحلة الثانية </a:t>
            </a:r>
            <a:r>
              <a:rPr lang="ar-QA" sz="33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(1940-1960) </a:t>
            </a:r>
            <a:r>
              <a:rPr lang="ar-QA" sz="33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وتميزت هذه المرحلة </a:t>
            </a:r>
            <a:r>
              <a:rPr lang="ar-QA" sz="3300" b="1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بمايلي</a:t>
            </a:r>
            <a:r>
              <a:rPr lang="ar-QA" sz="33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</a:p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ar-QA" sz="33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توصلت الدراسات خلال هذه الفترة إلى اكتشاف أهمية العوامل الاجتماعية الوسيطة وتأثيرها على جماهير وسائل الإعلام.</a:t>
            </a:r>
          </a:p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ar-QA" sz="33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وسائل الإعلام تأثيرها ليس مطلقا ومباشرا، بحيث للقيم والمعتقدات لها دورا في الحد من تأثيرات وسائل الإعلام القوية.</a:t>
            </a:r>
          </a:p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ar-QA" sz="3300" b="1" dirty="0">
                <a:solidFill>
                  <a:srgbClr val="FFC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ركزت الدراسات خلال هذه الفترة على ماذا يفعل الجمهور بوسائل الإعلام.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ar-QA" sz="2800" b="1" dirty="0"/>
          </a:p>
        </p:txBody>
      </p:sp>
    </p:spTree>
    <p:extLst>
      <p:ext uri="{BB962C8B-B14F-4D97-AF65-F5344CB8AC3E}">
        <p14:creationId xmlns:p14="http://schemas.microsoft.com/office/powerpoint/2010/main" val="3779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11712624" cy="6624736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en-US" sz="33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</a:t>
            </a:r>
            <a:r>
              <a:rPr lang="ar-QA" sz="33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مراحل تطور بحوث الإعلام:</a:t>
            </a:r>
            <a:r>
              <a:rPr lang="en-US" sz="33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QA" sz="33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(تابع):</a:t>
            </a:r>
          </a:p>
          <a:p>
            <a:pPr algn="r" rtl="1">
              <a:lnSpc>
                <a:spcPct val="200000"/>
              </a:lnSpc>
            </a:pPr>
            <a:r>
              <a:rPr lang="ar-QA" sz="33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المرحلة الثانية </a:t>
            </a:r>
            <a:r>
              <a:rPr lang="ar-QA" sz="33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(1940-1960) </a:t>
            </a:r>
            <a:r>
              <a:rPr lang="ar-QA" sz="33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وتميزت هذه المرحلة </a:t>
            </a:r>
            <a:r>
              <a:rPr lang="ar-QA" sz="3300" b="1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بمايلي</a:t>
            </a:r>
            <a:r>
              <a:rPr lang="ar-QA" sz="33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endParaRPr lang="en-US" sz="33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QA" sz="33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اهتمام الدراسات بالعوامل الاجتماعية التي تتوسط وتؤثر على اختيار أفراد الجمهور لوسائل الإعلام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QA" sz="33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ظهور دراسات تركزت على دراسة تأثير قادة الرأي في المجتمع.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QA" sz="33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تميزت الدراسات الإعلامية في هذه المرحلة سوى بالتحليل الكمي لمضمون محتوى وسائل الإعلام.</a:t>
            </a:r>
            <a:endParaRPr lang="en-US" sz="33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33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ar-QA" sz="33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8118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8" y="116632"/>
            <a:ext cx="11377264" cy="6624736"/>
          </a:xfrm>
        </p:spPr>
        <p:txBody>
          <a:bodyPr>
            <a:normAutofit/>
          </a:bodyPr>
          <a:lstStyle/>
          <a:p>
            <a:pPr algn="r" rtl="1">
              <a:lnSpc>
                <a:spcPct val="160000"/>
              </a:lnSpc>
            </a:pPr>
            <a:r>
              <a:rPr lang="ar-Q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مراحل تطور بحوث الإعلام:</a:t>
            </a:r>
            <a:r>
              <a:rPr lang="en-US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Q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(تابع)</a:t>
            </a:r>
          </a:p>
          <a:p>
            <a:pPr algn="r" rtl="1">
              <a:lnSpc>
                <a:spcPct val="160000"/>
              </a:lnSpc>
            </a:pPr>
            <a:r>
              <a:rPr lang="ar-Q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المرحلة الثالثة </a:t>
            </a:r>
            <a:r>
              <a:rPr lang="ar-QA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منذ أوائل 1960 </a:t>
            </a:r>
            <a:r>
              <a:rPr lang="ar-Q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وتميزت هذه المرحلة </a:t>
            </a:r>
            <a:r>
              <a:rPr lang="ar-QA" sz="2800" b="1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بمايلي</a:t>
            </a:r>
            <a:r>
              <a:rPr lang="ar-Q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</a:p>
          <a:p>
            <a:pPr marL="514350" indent="-514350" algn="r" rtl="1">
              <a:lnSpc>
                <a:spcPct val="160000"/>
              </a:lnSpc>
              <a:buFont typeface="+mj-lt"/>
              <a:buAutoNum type="arabicPeriod"/>
            </a:pPr>
            <a:r>
              <a:rPr lang="ar-Q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ركزت الدراسات على موضوعات أكثر شمولية تتعلق بالمؤسسات الإعلامية مع غيرها من المؤسسات الاقتصادية والسياسية والاجتماعية في المجتمع.</a:t>
            </a:r>
          </a:p>
          <a:p>
            <a:pPr marL="514350" indent="-514350" algn="r" rtl="1">
              <a:lnSpc>
                <a:spcPct val="160000"/>
              </a:lnSpc>
              <a:buFont typeface="+mj-lt"/>
              <a:buAutoNum type="arabicPeriod"/>
            </a:pPr>
            <a:r>
              <a:rPr lang="ar-Q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ظهور تيار علمي يهتم بتأثير وسائل الإعلام القوي ولكن بشكل مختلف عما ظهر في المرحلة الأولى وهذا ما يسمى بنظرية لولب الصمت.</a:t>
            </a:r>
          </a:p>
          <a:p>
            <a:pPr marL="514350" indent="-514350" algn="r" rtl="1">
              <a:lnSpc>
                <a:spcPct val="160000"/>
              </a:lnSpc>
              <a:buFont typeface="+mj-lt"/>
              <a:buAutoNum type="arabicPeriod"/>
            </a:pPr>
            <a:r>
              <a:rPr lang="ar-Q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ظهور اتجاهات حديثة في بحوث ودراسات الإعلام تركز على أن وسائل الإعلام ليست بمفردها العوامل المؤثرة في المجتمع بل هناك عوامل أخرى.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514350" indent="-514350" algn="r" rtl="1">
              <a:lnSpc>
                <a:spcPct val="160000"/>
              </a:lnSpc>
              <a:buFont typeface="+mj-lt"/>
              <a:buAutoNum type="arabicPeriod"/>
            </a:pPr>
            <a:endParaRPr lang="ar-Q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98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36" y="0"/>
            <a:ext cx="11521280" cy="6741368"/>
          </a:xfrm>
        </p:spPr>
        <p:txBody>
          <a:bodyPr>
            <a:normAutofit lnSpcReduction="10000"/>
          </a:bodyPr>
          <a:lstStyle/>
          <a:p>
            <a:pPr marL="514350" indent="-514350" algn="r" rtl="1">
              <a:lnSpc>
                <a:spcPct val="200000"/>
              </a:lnSpc>
              <a:buFont typeface="+mj-lt"/>
              <a:buAutoNum type="arabicPeriod"/>
            </a:pPr>
            <a:endParaRPr lang="en-US" sz="2400" b="1" dirty="0"/>
          </a:p>
          <a:p>
            <a:pPr algn="r" rtl="1">
              <a:lnSpc>
                <a:spcPct val="160000"/>
              </a:lnSpc>
            </a:pPr>
            <a:r>
              <a:rPr lang="ar-QA" sz="33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مراحل تطور بحوث الإعلام:</a:t>
            </a:r>
            <a:r>
              <a:rPr lang="en-US" sz="33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QA" sz="33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 تابع)</a:t>
            </a:r>
          </a:p>
          <a:p>
            <a:pPr algn="r" rtl="1">
              <a:lnSpc>
                <a:spcPct val="160000"/>
              </a:lnSpc>
            </a:pPr>
            <a:r>
              <a:rPr lang="ar-QA" sz="33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المرحلة الثالثة </a:t>
            </a:r>
            <a:r>
              <a:rPr lang="ar-QA" sz="33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منذ أوائل 1960 </a:t>
            </a:r>
            <a:r>
              <a:rPr lang="ar-QA" sz="33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وتميزت هذه المرحلة </a:t>
            </a:r>
            <a:r>
              <a:rPr lang="ar-QA" sz="3300" b="1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بمايلي</a:t>
            </a:r>
            <a:r>
              <a:rPr lang="ar-QA" sz="33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endParaRPr lang="en-US" sz="33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514350" indent="-514350" algn="r" rtl="1">
              <a:lnSpc>
                <a:spcPct val="160000"/>
              </a:lnSpc>
              <a:buFont typeface="+mj-lt"/>
              <a:buAutoNum type="arabicPeriod"/>
            </a:pPr>
            <a:r>
              <a:rPr lang="ar-QA" sz="33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أغلب الدراسات التي أجريت خلال هذه الفترة عبارة عن دراسات وصفية تحليلية.</a:t>
            </a:r>
          </a:p>
          <a:p>
            <a:pPr marL="514350" indent="-514350" algn="r" rtl="1">
              <a:lnSpc>
                <a:spcPct val="160000"/>
              </a:lnSpc>
              <a:buFont typeface="+mj-lt"/>
              <a:buAutoNum type="arabicPeriod"/>
            </a:pPr>
            <a:r>
              <a:rPr lang="ar-QA" sz="33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ركز الباحثون في هذه الفترة على أن وسائل الإعلام تعتبر جزء من الهيكل الاجتماعي الذي يؤثر فيها ويتأثر بها.</a:t>
            </a:r>
          </a:p>
          <a:p>
            <a:pPr marL="514350" indent="-514350" algn="r" rtl="1">
              <a:lnSpc>
                <a:spcPct val="160000"/>
              </a:lnSpc>
              <a:buFont typeface="+mj-lt"/>
              <a:buAutoNum type="arabicPeriod"/>
            </a:pPr>
            <a:r>
              <a:rPr lang="ar-QA" sz="33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تطور الدراسات الكيفية من خلال تطوير الأدوات المنهجية لتحليل المواد الإعلامية سواء تعلق الأمر بتحليل المحتوى الكيفي أو تحليل الخطاب.</a:t>
            </a:r>
            <a:endParaRPr lang="en-US" sz="33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514350" indent="-514350" algn="r" rtl="1">
              <a:lnSpc>
                <a:spcPct val="160000"/>
              </a:lnSpc>
              <a:buFont typeface="+mj-lt"/>
              <a:buAutoNum type="arabicPeriod"/>
            </a:pPr>
            <a:endParaRPr lang="en-US" sz="33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514350" indent="-514350" algn="r" rtl="1">
              <a:lnSpc>
                <a:spcPct val="160000"/>
              </a:lnSpc>
              <a:buFont typeface="+mj-lt"/>
              <a:buAutoNum type="arabicPeriod"/>
            </a:pPr>
            <a:endParaRPr lang="ar-QA" sz="33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022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454520"/>
              </p:ext>
            </p:extLst>
          </p:nvPr>
        </p:nvGraphicFramePr>
        <p:xfrm>
          <a:off x="119063" y="115888"/>
          <a:ext cx="11593512" cy="5833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601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4624"/>
            <a:ext cx="11640616" cy="6813376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ar-DZ" sz="4000" b="1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مفهوم البحث العلمي:</a:t>
            </a:r>
            <a:endParaRPr lang="fr-FR" sz="4000" b="1" dirty="0">
              <a:solidFill>
                <a:srgbClr val="7030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r" rtl="1">
              <a:lnSpc>
                <a:spcPct val="150000"/>
              </a:lnSpc>
            </a:pPr>
            <a:r>
              <a:rPr lang="ar-DZ" sz="3400" b="1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يعرف البحث العلمي بأنه:</a:t>
            </a:r>
          </a:p>
          <a:p>
            <a:pPr lvl="1" algn="r" rtl="1">
              <a:lnSpc>
                <a:spcPct val="150000"/>
              </a:lnSpc>
            </a:pPr>
            <a:r>
              <a:rPr lang="ar-DZ" sz="3400" b="1" dirty="0">
                <a:solidFill>
                  <a:schemeClr val="accent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اكتشاف للمعرفة.</a:t>
            </a:r>
          </a:p>
          <a:p>
            <a:pPr lvl="1" algn="r" rtl="1">
              <a:lnSpc>
                <a:spcPct val="150000"/>
              </a:lnSpc>
            </a:pPr>
            <a:r>
              <a:rPr lang="ar-DZ" sz="3400" b="1" dirty="0">
                <a:solidFill>
                  <a:schemeClr val="accent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التنقيب عن المعرفة.</a:t>
            </a:r>
          </a:p>
          <a:p>
            <a:pPr lvl="1" algn="r" rtl="1">
              <a:lnSpc>
                <a:spcPct val="150000"/>
              </a:lnSpc>
            </a:pPr>
            <a:r>
              <a:rPr lang="ar-DZ" sz="3400" b="1" dirty="0">
                <a:solidFill>
                  <a:schemeClr val="accent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فحص للمعرفة بتقص دقيق ونقد عميق.</a:t>
            </a:r>
          </a:p>
          <a:p>
            <a:pPr lvl="1" algn="r" rtl="1">
              <a:lnSpc>
                <a:spcPct val="150000"/>
              </a:lnSpc>
            </a:pPr>
            <a:r>
              <a:rPr lang="ar-DZ" sz="3400" b="1" dirty="0">
                <a:solidFill>
                  <a:schemeClr val="accent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تطوير المعرفة ثم عرضها عرضاً مكتملاً.</a:t>
            </a:r>
          </a:p>
          <a:p>
            <a:pPr lvl="1" algn="r" rtl="1">
              <a:lnSpc>
                <a:spcPct val="150000"/>
              </a:lnSpc>
            </a:pPr>
            <a:r>
              <a:rPr lang="ar-DZ" sz="3400" b="1" dirty="0">
                <a:solidFill>
                  <a:schemeClr val="accent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المحاولة الدقيقة الناقدة للتوصل إلى حلول للمشكلات.</a:t>
            </a:r>
          </a:p>
          <a:p>
            <a:pPr lvl="1" algn="r" rtl="1">
              <a:lnSpc>
                <a:spcPct val="150000"/>
              </a:lnSpc>
            </a:pPr>
            <a:r>
              <a:rPr lang="ar-DZ" sz="3400" b="1" dirty="0">
                <a:solidFill>
                  <a:srgbClr val="FFC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كل هذه العمليات تتم وفقا لأصول المنهج العلمي وقواعده.</a:t>
            </a:r>
          </a:p>
          <a:p>
            <a:pPr algn="r" rtl="1">
              <a:lnSpc>
                <a:spcPct val="150000"/>
              </a:lnSpc>
            </a:pPr>
            <a:endParaRPr lang="fr-FR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336" y="260648"/>
            <a:ext cx="11737304" cy="648072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DZ" sz="4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سمات وخصائص البحث العلمي</a:t>
            </a:r>
            <a:r>
              <a:rPr lang="ar-QA" sz="4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endParaRPr lang="ar-DZ" sz="44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ar-DZ" sz="40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الموضوعية.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ar-DZ" sz="40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القدرة </a:t>
            </a:r>
            <a:r>
              <a:rPr lang="ar-DZ" sz="4000" b="1" dirty="0" err="1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الاختبارية</a:t>
            </a:r>
            <a:r>
              <a:rPr lang="ar-DZ" sz="40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واستخدام الفروض في البحث.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ar-DZ" sz="40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التحديد: بمعنى الالتزام بحدود موضوع البحث.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ar-DZ" sz="40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الدقة: بمعنى الالتزام بالحقائق كاملة.</a:t>
            </a:r>
          </a:p>
          <a:p>
            <a:pPr marL="514350" indent="-514350" algn="r" rtl="1">
              <a:buNone/>
            </a:pPr>
            <a:endParaRPr lang="fr-FR" b="1" dirty="0">
              <a:solidFill>
                <a:srgbClr val="C0000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16632"/>
            <a:ext cx="10801200" cy="5904656"/>
          </a:xfrm>
        </p:spPr>
        <p:txBody>
          <a:bodyPr>
            <a:normAutofit fontScale="85000" lnSpcReduction="1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</a:t>
            </a:r>
            <a:r>
              <a:rPr lang="ar-DZ" sz="4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سمات وخصائص البحث العلمي</a:t>
            </a:r>
            <a:r>
              <a:rPr lang="ar-QA" sz="4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(تابع)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ar-QA" sz="4400" b="1" dirty="0">
                <a:solidFill>
                  <a:schemeClr val="accent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5-</a:t>
            </a:r>
            <a:r>
              <a:rPr lang="ar-DZ" sz="4400" b="1" dirty="0">
                <a:solidFill>
                  <a:schemeClr val="accent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النزاهة: </a:t>
            </a:r>
            <a:r>
              <a:rPr lang="ar-DZ" sz="4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بمعنى الالتزام بالمعايير الأخلاقية والضوابط البحثية المتعارف عليها.</a:t>
            </a:r>
            <a:endParaRPr lang="ar-QA" sz="44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ar-QA" sz="4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6-</a:t>
            </a:r>
            <a:r>
              <a:rPr lang="ar-DZ" sz="4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إمكانية تكرار النتائج مع القابلية للتعميم.</a:t>
            </a:r>
            <a:endParaRPr lang="ar-QA" sz="44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ar-QA" sz="4400" b="1" dirty="0">
                <a:solidFill>
                  <a:schemeClr val="accent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7-</a:t>
            </a:r>
            <a:r>
              <a:rPr lang="ar-DZ" sz="4400" b="1" dirty="0">
                <a:solidFill>
                  <a:schemeClr val="accent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إمكانية التحقق</a:t>
            </a:r>
            <a:r>
              <a:rPr lang="ar-DZ" sz="4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بمعنى إمكانية إثبات النتائج بالدليل والبرهان.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ar-QA" sz="4400" b="1" dirty="0">
                <a:solidFill>
                  <a:schemeClr val="accent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8-</a:t>
            </a:r>
            <a:r>
              <a:rPr lang="ar-DZ" sz="4400" b="1" dirty="0">
                <a:solidFill>
                  <a:schemeClr val="accent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المحسوسية: </a:t>
            </a:r>
            <a:r>
              <a:rPr lang="ar-DZ" sz="4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فالبحث العلمي يقوم على حقائق ملموسة أو رؤى يمكن إخضاعها للدراسة .</a:t>
            </a:r>
          </a:p>
        </p:txBody>
      </p:sp>
    </p:spTree>
    <p:extLst>
      <p:ext uri="{BB962C8B-B14F-4D97-AF65-F5344CB8AC3E}">
        <p14:creationId xmlns:p14="http://schemas.microsoft.com/office/powerpoint/2010/main" val="195455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3432" y="404664"/>
            <a:ext cx="10441160" cy="5760640"/>
          </a:xfrm>
        </p:spPr>
        <p:txBody>
          <a:bodyPr>
            <a:noAutofit/>
          </a:bodyPr>
          <a:lstStyle/>
          <a:p>
            <a:pPr marL="514350" indent="-514350" algn="r" rtl="1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</a:t>
            </a:r>
            <a:r>
              <a:rPr lang="ar-QA" sz="4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</a:t>
            </a:r>
            <a:r>
              <a:rPr lang="ar-DZ" sz="4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مات وخصائص البحث العلمي</a:t>
            </a:r>
            <a:r>
              <a:rPr lang="ar-QA" sz="4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 (تابع)</a:t>
            </a:r>
            <a:endParaRPr lang="en-US" sz="44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514350" indent="-514350" algn="r" rtl="1">
              <a:lnSpc>
                <a:spcPct val="150000"/>
              </a:lnSpc>
              <a:buNone/>
            </a:pPr>
            <a:r>
              <a:rPr lang="ar-DZ" sz="40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9-تحديد الغاية والهدف.</a:t>
            </a:r>
          </a:p>
          <a:p>
            <a:pPr marL="514350" indent="-514350" algn="r" rtl="1">
              <a:lnSpc>
                <a:spcPct val="150000"/>
              </a:lnSpc>
              <a:buNone/>
            </a:pPr>
            <a:r>
              <a:rPr lang="ar-DZ" sz="40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10-إمكانية التنبؤ.</a:t>
            </a:r>
          </a:p>
          <a:p>
            <a:pPr marL="514350" indent="-514350" algn="r" rtl="1">
              <a:lnSpc>
                <a:spcPct val="150000"/>
              </a:lnSpc>
              <a:buNone/>
            </a:pPr>
            <a:r>
              <a:rPr lang="ar-DZ" sz="40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11-كفاءة الضبط: بمعنى التحكم في العوامل المؤثرة في الظاهرات.</a:t>
            </a:r>
          </a:p>
          <a:p>
            <a:pPr marL="514350" indent="-514350" algn="r" rtl="1">
              <a:lnSpc>
                <a:spcPct val="150000"/>
              </a:lnSpc>
              <a:buNone/>
            </a:pPr>
            <a:r>
              <a:rPr lang="ar-DZ" sz="40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12-التطور: فالبحث العلمي يتطور باستمرار في أدواته ووسائله ومناهجه.</a:t>
            </a:r>
          </a:p>
          <a:p>
            <a:pPr marL="514350" indent="-514350" algn="r" rtl="1">
              <a:lnSpc>
                <a:spcPct val="150000"/>
              </a:lnSpc>
              <a:buNone/>
            </a:pPr>
            <a:r>
              <a:rPr lang="ar-DZ" sz="4000" b="1" dirty="0">
                <a:solidFill>
                  <a:srgbClr val="FFC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13-إن لكل حادثة أسباب تؤدي إلى ظهورها.</a:t>
            </a:r>
            <a:endParaRPr lang="fr-FR" sz="4000" b="1" dirty="0">
              <a:solidFill>
                <a:srgbClr val="FFC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336" y="116632"/>
            <a:ext cx="11449272" cy="6527078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ar-DZ" sz="36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أهداف البحث العلمي:</a:t>
            </a:r>
          </a:p>
          <a:p>
            <a:pPr algn="r" rtl="1">
              <a:lnSpc>
                <a:spcPct val="150000"/>
              </a:lnSpc>
            </a:pPr>
            <a:r>
              <a:rPr lang="ar-DZ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01-الوصف.</a:t>
            </a:r>
          </a:p>
          <a:p>
            <a:pPr algn="r" rtl="1">
              <a:lnSpc>
                <a:spcPct val="150000"/>
              </a:lnSpc>
            </a:pPr>
            <a:r>
              <a:rPr lang="ar-DZ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02-التنبؤ.</a:t>
            </a:r>
          </a:p>
          <a:p>
            <a:pPr algn="r" rtl="1">
              <a:lnSpc>
                <a:spcPct val="150000"/>
              </a:lnSpc>
            </a:pPr>
            <a:r>
              <a:rPr lang="ar-DZ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03-التفسير.</a:t>
            </a:r>
          </a:p>
          <a:p>
            <a:pPr algn="r" rtl="1">
              <a:lnSpc>
                <a:spcPct val="150000"/>
              </a:lnSpc>
            </a:pPr>
            <a:r>
              <a:rPr lang="ar-DZ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04-التقويم.</a:t>
            </a:r>
          </a:p>
          <a:p>
            <a:pPr algn="r" rtl="1">
              <a:lnSpc>
                <a:spcPct val="150000"/>
              </a:lnSpc>
            </a:pPr>
            <a:r>
              <a:rPr lang="ar-DZ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05-الدحض (التفنيد).</a:t>
            </a:r>
          </a:p>
          <a:p>
            <a:pPr algn="r" rtl="1">
              <a:lnSpc>
                <a:spcPct val="150000"/>
              </a:lnSpc>
            </a:pPr>
            <a:r>
              <a:rPr lang="ar-DZ" sz="3600" b="1" dirty="0">
                <a:solidFill>
                  <a:srgbClr val="FFC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06-التثبت.</a:t>
            </a:r>
          </a:p>
          <a:p>
            <a:pPr algn="r" rtl="1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328" y="0"/>
            <a:ext cx="11809312" cy="685800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DZ" sz="3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مواصفات الباحث الناجح:</a:t>
            </a:r>
            <a:endParaRPr lang="fr-FR" sz="34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DZ" sz="3600" b="1" dirty="0">
                <a:solidFill>
                  <a:schemeClr val="tx2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المهارات البحثية والمنهجية (مهارات الإعداد والصياغة -التنظيم المنهجي لخطة البحث وترتيبها).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DZ" sz="3600" b="1" dirty="0">
                <a:solidFill>
                  <a:schemeClr val="tx2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القدرة على الملاحظة الدقيقة والشك العلمي.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DZ" sz="3600" b="1" dirty="0">
                <a:solidFill>
                  <a:schemeClr val="tx2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الأصالة العلمية (تتمثل في قدرة الباحث على الحكم على الأشياء والأمور العلمية وتقييمها)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DZ" sz="3600" b="1" dirty="0">
                <a:solidFill>
                  <a:schemeClr val="tx2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الخلفية العلمية والثقافية.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ar-QA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ar-DZ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buFont typeface="Wingdings" pitchFamily="2" charset="2"/>
              <a:buChar char="q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11640616" cy="6048672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DZ" sz="33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مواصفات الباحث الناجح:</a:t>
            </a:r>
            <a:r>
              <a:rPr lang="ar-QA" sz="33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(تابع).</a:t>
            </a:r>
            <a:endParaRPr lang="ar-QA" sz="33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QA" sz="33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</a:t>
            </a:r>
            <a:r>
              <a:rPr lang="ar-DZ" sz="33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لذكاء والموهبة.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DZ" sz="33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الميل والرغبة</a:t>
            </a:r>
            <a:r>
              <a:rPr lang="ar-QA" sz="33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DZ" sz="33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DZ" sz="33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الصبر والأمانة العلمية.</a:t>
            </a:r>
            <a:r>
              <a:rPr lang="ar-QA" sz="33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QA" sz="33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تواضع الباحث في التعامل مع معلومات الباحثين الآخرين.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QA" sz="33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الموضوعية وتجرد الباحث علميا وابتعاده عن التحيز.</a:t>
            </a:r>
          </a:p>
        </p:txBody>
      </p:sp>
    </p:spTree>
    <p:extLst>
      <p:ext uri="{BB962C8B-B14F-4D97-AF65-F5344CB8AC3E}">
        <p14:creationId xmlns:p14="http://schemas.microsoft.com/office/powerpoint/2010/main" val="218915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5" y="188913"/>
            <a:ext cx="6048672" cy="5186362"/>
          </a:xfrm>
        </p:spPr>
      </p:pic>
      <p:sp>
        <p:nvSpPr>
          <p:cNvPr id="5" name="Left Arrow Callout 4"/>
          <p:cNvSpPr/>
          <p:nvPr/>
        </p:nvSpPr>
        <p:spPr>
          <a:xfrm>
            <a:off x="6600057" y="1052736"/>
            <a:ext cx="5040559" cy="381642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500" b="1" dirty="0">
                <a:solidFill>
                  <a:srgbClr val="FFC000"/>
                </a:solidFill>
              </a:rPr>
              <a:t>نشاط تفاعلي بين الطلبة </a:t>
            </a:r>
          </a:p>
          <a:p>
            <a:pPr algn="ctr"/>
            <a:r>
              <a:rPr lang="ar-QA" sz="2500" b="1" dirty="0">
                <a:solidFill>
                  <a:srgbClr val="FFC000"/>
                </a:solidFill>
              </a:rPr>
              <a:t>حول قضية بحثية  يتم من خلالها تحديد صفات الباحث </a:t>
            </a:r>
            <a:endParaRPr lang="en-US" sz="25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68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1555</TotalTime>
  <Words>760</Words>
  <Application>Microsoft Office PowerPoint</Application>
  <PresentationFormat>Widescreen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Impact</vt:lpstr>
      <vt:lpstr>Times New Roman</vt:lpstr>
      <vt:lpstr>Traditional Arabic</vt:lpstr>
      <vt:lpstr>Wingdings</vt:lpstr>
      <vt:lpstr>Main Event</vt:lpstr>
      <vt:lpstr>محاضرات مقياس:  مناهج وتقنيات البحوث في السمعي البصري. المحاضرة الأولى بعنوان:  مفهوم وخصائص وأهمية وأهداف البحث العلمي في مجال الإعلام.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MyPc</cp:lastModifiedBy>
  <cp:revision>107</cp:revision>
  <dcterms:created xsi:type="dcterms:W3CDTF">2018-12-23T16:22:05Z</dcterms:created>
  <dcterms:modified xsi:type="dcterms:W3CDTF">2025-09-27T13:19:22Z</dcterms:modified>
</cp:coreProperties>
</file>