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0" autoAdjust="0"/>
    <p:restoredTop sz="94660"/>
  </p:normalViewPr>
  <p:slideViewPr>
    <p:cSldViewPr snapToGrid="0">
      <p:cViewPr varScale="1">
        <p:scale>
          <a:sx n="77" d="100"/>
          <a:sy n="77" d="100"/>
        </p:scale>
        <p:origin x="76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D14D43CA-4D4C-45C1-B6AE-DAE471C8BBE7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A4BD44AC-E75A-48BE-B151-423E51DDE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449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D43CA-4D4C-45C1-B6AE-DAE471C8BBE7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D44AC-E75A-48BE-B151-423E51DDE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064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D43CA-4D4C-45C1-B6AE-DAE471C8BBE7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D44AC-E75A-48BE-B151-423E51DDE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445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D43CA-4D4C-45C1-B6AE-DAE471C8BBE7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D44AC-E75A-48BE-B151-423E51DDE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185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D43CA-4D4C-45C1-B6AE-DAE471C8BBE7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D44AC-E75A-48BE-B151-423E51DDE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386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D43CA-4D4C-45C1-B6AE-DAE471C8BBE7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D44AC-E75A-48BE-B151-423E51DDE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403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D43CA-4D4C-45C1-B6AE-DAE471C8BBE7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D44AC-E75A-48BE-B151-423E51DDE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597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D43CA-4D4C-45C1-B6AE-DAE471C8BBE7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A4BD44AC-E75A-48BE-B151-423E51DDE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545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D14D43CA-4D4C-45C1-B6AE-DAE471C8BBE7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A4BD44AC-E75A-48BE-B151-423E51DDE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9705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D43CA-4D4C-45C1-B6AE-DAE471C8BBE7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D44AC-E75A-48BE-B151-423E51DDE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853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D43CA-4D4C-45C1-B6AE-DAE471C8BBE7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D44AC-E75A-48BE-B151-423E51DDE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164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D14D43CA-4D4C-45C1-B6AE-DAE471C8BBE7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A4BD44AC-E75A-48BE-B151-423E51DDE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917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993A2DE-E9B8-297F-AFB0-70815DC99F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691" y="133005"/>
            <a:ext cx="11903825" cy="6533802"/>
          </a:xfrm>
        </p:spPr>
        <p:txBody>
          <a:bodyPr>
            <a:normAutofit/>
          </a:bodyPr>
          <a:lstStyle/>
          <a:p>
            <a:pPr algn="ctr"/>
            <a:r>
              <a:rPr lang="ar-DZ" sz="44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تطبيقات عن المحاضرة الأولى </a:t>
            </a:r>
          </a:p>
          <a:p>
            <a:pPr algn="ctr"/>
            <a:endParaRPr lang="ar-DZ" sz="4400" b="1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/>
            <a:endParaRPr lang="ar-DZ" sz="4400" b="1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/>
            <a:r>
              <a:rPr lang="ar-DZ" sz="4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مفهوم وخصائص البحث العلمي وتطوره</a:t>
            </a:r>
            <a:endParaRPr lang="en-US" sz="44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43438195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ECD7AF-39DD-1D5C-D1DD-DF9B22C2AF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047" y="0"/>
            <a:ext cx="11986953" cy="6949440"/>
          </a:xfrm>
        </p:spPr>
        <p:txBody>
          <a:bodyPr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ar-DZ" sz="26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التطبيق الأول: اختر الإجابة الصحيحة</a:t>
            </a:r>
          </a:p>
          <a:p>
            <a:pPr marL="0" indent="0" algn="r" rtl="1">
              <a:lnSpc>
                <a:spcPct val="100000"/>
              </a:lnSpc>
              <a:buNone/>
            </a:pPr>
            <a:r>
              <a:rPr lang="en-US" sz="2600" b="1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أي</a:t>
            </a:r>
            <a:r>
              <a:rPr lang="en-US" sz="26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2600" b="1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من</a:t>
            </a:r>
            <a:r>
              <a:rPr lang="en-US" sz="26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2600" b="1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الخصائص</a:t>
            </a:r>
            <a:r>
              <a:rPr lang="en-US" sz="26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2600" b="1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التالية</a:t>
            </a:r>
            <a:r>
              <a:rPr lang="en-US" sz="26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2600" b="1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يُعد</a:t>
            </a:r>
            <a:r>
              <a:rPr lang="en-US" sz="26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2600" b="1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من</a:t>
            </a:r>
            <a:r>
              <a:rPr lang="en-US" sz="26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2600" b="1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خصائص</a:t>
            </a:r>
            <a:r>
              <a:rPr lang="en-US" sz="26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2600" b="1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البحث</a:t>
            </a:r>
            <a:r>
              <a:rPr lang="en-US" sz="26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2600" b="1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العلمي</a:t>
            </a:r>
            <a:r>
              <a:rPr lang="en-US" sz="26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؟</a:t>
            </a:r>
            <a:br>
              <a:rPr lang="en-US" sz="2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</a:br>
            <a:r>
              <a:rPr lang="en-US" sz="2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أ- </a:t>
            </a:r>
            <a:r>
              <a:rPr lang="en-US" sz="26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الاعتماد</a:t>
            </a:r>
            <a:r>
              <a:rPr lang="en-US" sz="2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26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على</a:t>
            </a:r>
            <a:r>
              <a:rPr lang="en-US" sz="2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26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التخمين</a:t>
            </a:r>
            <a:br>
              <a:rPr lang="en-US" sz="2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</a:br>
            <a:r>
              <a:rPr lang="en-US" sz="2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ب- </a:t>
            </a:r>
            <a:r>
              <a:rPr lang="en-US" sz="26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الموضوعية</a:t>
            </a:r>
            <a:br>
              <a:rPr lang="en-US" sz="2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</a:br>
            <a:r>
              <a:rPr lang="en-US" sz="2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ج- </a:t>
            </a:r>
            <a:r>
              <a:rPr lang="en-US" sz="26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التحيز</a:t>
            </a:r>
            <a:r>
              <a:rPr lang="en-US" sz="2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26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الشخصي</a:t>
            </a:r>
            <a:endParaRPr lang="ar-DZ" sz="26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marL="0" indent="0" algn="r" rtl="1">
              <a:lnSpc>
                <a:spcPct val="100000"/>
              </a:lnSpc>
              <a:buNone/>
            </a:pPr>
            <a:r>
              <a:rPr lang="en-US" sz="2600" b="1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من</a:t>
            </a:r>
            <a:r>
              <a:rPr lang="en-US" sz="26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2600" b="1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أهداف</a:t>
            </a:r>
            <a:r>
              <a:rPr lang="en-US" sz="26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2600" b="1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البحث</a:t>
            </a:r>
            <a:r>
              <a:rPr lang="en-US" sz="26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2600" b="1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العلمي</a:t>
            </a:r>
            <a:r>
              <a:rPr lang="en-US" sz="26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  <a:br>
              <a:rPr lang="en-US" sz="2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</a:br>
            <a:r>
              <a:rPr lang="en-US" sz="2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أ- </a:t>
            </a:r>
            <a:r>
              <a:rPr lang="en-US" sz="26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التفسير</a:t>
            </a:r>
            <a:br>
              <a:rPr lang="en-US" sz="2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</a:br>
            <a:r>
              <a:rPr lang="en-US" sz="2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ب- </a:t>
            </a:r>
            <a:r>
              <a:rPr lang="en-US" sz="26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نشر</a:t>
            </a:r>
            <a:r>
              <a:rPr lang="en-US" sz="2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26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الإشاعات</a:t>
            </a:r>
            <a:br>
              <a:rPr lang="en-US" sz="2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</a:br>
            <a:r>
              <a:rPr lang="en-US" sz="2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ج- </a:t>
            </a:r>
            <a:r>
              <a:rPr lang="en-US" sz="26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الانطباعات</a:t>
            </a:r>
            <a:r>
              <a:rPr lang="en-US" sz="2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26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الشخصية</a:t>
            </a:r>
            <a:endParaRPr lang="ar-DZ" sz="26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marL="0" indent="0" algn="r" rtl="1">
              <a:lnSpc>
                <a:spcPct val="100000"/>
              </a:lnSpc>
              <a:buNone/>
            </a:pPr>
            <a:r>
              <a:rPr lang="en-US" sz="26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من</a:t>
            </a:r>
            <a:r>
              <a:rPr lang="en-US" sz="2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26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صفات</a:t>
            </a:r>
            <a:r>
              <a:rPr lang="en-US" sz="2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26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الباحث</a:t>
            </a:r>
            <a:r>
              <a:rPr lang="en-US" sz="2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26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الناجح</a:t>
            </a:r>
            <a:r>
              <a:rPr lang="en-US" sz="2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  <a:br>
              <a:rPr lang="en-US" sz="2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</a:br>
            <a:r>
              <a:rPr lang="en-US" sz="2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أ- </a:t>
            </a:r>
            <a:r>
              <a:rPr lang="en-US" sz="26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الأمانة</a:t>
            </a:r>
            <a:r>
              <a:rPr lang="en-US" sz="2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26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العلمية</a:t>
            </a:r>
            <a:br>
              <a:rPr lang="en-US" sz="2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</a:br>
            <a:r>
              <a:rPr lang="en-US" sz="2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ب- </a:t>
            </a:r>
            <a:r>
              <a:rPr lang="en-US" sz="26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تجاهل</a:t>
            </a:r>
            <a:r>
              <a:rPr lang="en-US" sz="2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26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المصادر</a:t>
            </a:r>
            <a:br>
              <a:rPr lang="en-US" sz="2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</a:br>
            <a:r>
              <a:rPr lang="en-US" sz="2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ج- </a:t>
            </a:r>
            <a:r>
              <a:rPr lang="en-US" sz="26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التسرع</a:t>
            </a:r>
            <a:r>
              <a:rPr lang="en-US" sz="2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26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في</a:t>
            </a:r>
            <a:r>
              <a:rPr lang="en-US" sz="2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26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النتائج</a:t>
            </a:r>
            <a:endParaRPr lang="en-US" sz="26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05098036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B7F6BB-0742-465C-4C9F-B7AD98E80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317" y="157942"/>
            <a:ext cx="11878888" cy="5744094"/>
          </a:xfrm>
        </p:spPr>
        <p:txBody>
          <a:bodyPr>
            <a:normAutofit/>
          </a:bodyPr>
          <a:lstStyle/>
          <a:p>
            <a:pPr marL="0" indent="0" algn="r">
              <a:lnSpc>
                <a:spcPct val="150000"/>
              </a:lnSpc>
              <a:buNone/>
            </a:pPr>
            <a:r>
              <a:rPr lang="ar-DZ" sz="3200" b="1" dirty="0">
                <a:solidFill>
                  <a:schemeClr val="accent2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التطبيق الثاني:</a:t>
            </a:r>
          </a:p>
          <a:p>
            <a:pPr marL="0" indent="0" algn="r" rtl="1">
              <a:lnSpc>
                <a:spcPct val="150000"/>
              </a:lnSpc>
              <a:buNone/>
            </a:pPr>
            <a:r>
              <a:rPr lang="en-US" sz="32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اربط</a:t>
            </a:r>
            <a:r>
              <a:rPr lang="en-US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2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بين</a:t>
            </a:r>
            <a:r>
              <a:rPr lang="en-US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2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كل</a:t>
            </a:r>
            <a:r>
              <a:rPr lang="en-US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2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قضية</a:t>
            </a:r>
            <a:r>
              <a:rPr lang="en-US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2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من</a:t>
            </a:r>
            <a:r>
              <a:rPr lang="en-US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2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القضايا</a:t>
            </a:r>
            <a:r>
              <a:rPr lang="en-US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2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التالية</a:t>
            </a:r>
            <a:r>
              <a:rPr lang="en-US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2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والهدف</a:t>
            </a:r>
            <a:r>
              <a:rPr lang="en-US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2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المناسب</a:t>
            </a:r>
            <a:r>
              <a:rPr lang="en-US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2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من</a:t>
            </a:r>
            <a:r>
              <a:rPr lang="en-US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2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أهداف</a:t>
            </a:r>
            <a:r>
              <a:rPr lang="en-US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2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البحث</a:t>
            </a:r>
            <a:r>
              <a:rPr lang="en-US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2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العلمي</a:t>
            </a:r>
            <a:r>
              <a:rPr lang="ar-DZ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: </a:t>
            </a:r>
            <a:r>
              <a:rPr lang="en-US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2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الوصف</a:t>
            </a:r>
            <a:r>
              <a:rPr lang="en-US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– </a:t>
            </a:r>
            <a:r>
              <a:rPr lang="en-US" sz="32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التنبؤ</a:t>
            </a:r>
            <a:r>
              <a:rPr lang="en-US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– </a:t>
            </a:r>
            <a:r>
              <a:rPr lang="en-US" sz="32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التفسير</a:t>
            </a:r>
            <a:r>
              <a:rPr lang="en-US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– </a:t>
            </a:r>
            <a:r>
              <a:rPr lang="en-US" sz="32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التقويم</a:t>
            </a:r>
            <a:r>
              <a:rPr lang="en-US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– </a:t>
            </a:r>
            <a:r>
              <a:rPr lang="en-US" sz="32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الدحض</a:t>
            </a:r>
            <a:r>
              <a:rPr lang="en-US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– </a:t>
            </a:r>
            <a:r>
              <a:rPr lang="en-US" sz="32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التثبت</a:t>
            </a:r>
            <a:r>
              <a:rPr lang="ar-DZ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.</a:t>
            </a:r>
            <a:br>
              <a:rPr lang="en-US" sz="32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</a:br>
            <a:r>
              <a:rPr lang="en-US" sz="32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US" sz="3200" b="1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دراسة</a:t>
            </a:r>
            <a:r>
              <a:rPr lang="en-US" sz="32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تأثير</a:t>
            </a:r>
            <a:r>
              <a:rPr lang="en-US" sz="32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الأخبار</a:t>
            </a:r>
            <a:r>
              <a:rPr lang="en-US" sz="32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الكاذبة</a:t>
            </a:r>
            <a:r>
              <a:rPr lang="en-US" sz="32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على</a:t>
            </a:r>
            <a:r>
              <a:rPr lang="en-US" sz="32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الرأي</a:t>
            </a:r>
            <a:r>
              <a:rPr lang="en-US" sz="32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العام</a:t>
            </a:r>
            <a:r>
              <a:rPr lang="en-US" sz="32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.</a:t>
            </a:r>
            <a:br>
              <a:rPr lang="en-US" sz="32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</a:br>
            <a:r>
              <a:rPr lang="en-US" sz="32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US" sz="3200" b="1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تحليل</a:t>
            </a:r>
            <a:r>
              <a:rPr lang="en-US" sz="32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مضامين</a:t>
            </a:r>
            <a:r>
              <a:rPr lang="en-US" sz="32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الحملات</a:t>
            </a:r>
            <a:r>
              <a:rPr lang="en-US" sz="32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الانتخابية</a:t>
            </a:r>
            <a:r>
              <a:rPr lang="en-US" sz="32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في</a:t>
            </a:r>
            <a:r>
              <a:rPr lang="en-US" sz="32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وسائل</a:t>
            </a:r>
            <a:r>
              <a:rPr lang="en-US" sz="32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الإعلام</a:t>
            </a:r>
            <a:r>
              <a:rPr lang="en-US" sz="32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.</a:t>
            </a:r>
            <a:br>
              <a:rPr lang="en-US" sz="32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</a:br>
            <a:r>
              <a:rPr lang="en-US" sz="32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US" sz="3200" b="1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اختبار</a:t>
            </a:r>
            <a:r>
              <a:rPr lang="en-US" sz="32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صحة</a:t>
            </a:r>
            <a:r>
              <a:rPr lang="en-US" sz="32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نظرية</a:t>
            </a:r>
            <a:r>
              <a:rPr lang="en-US" sz="32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تقول</a:t>
            </a:r>
            <a:r>
              <a:rPr lang="en-US" sz="32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: </a:t>
            </a:r>
            <a:r>
              <a:rPr lang="en-US" sz="3200" b="1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وسائل</a:t>
            </a:r>
            <a:r>
              <a:rPr lang="en-US" sz="32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الإعلام</a:t>
            </a:r>
            <a:r>
              <a:rPr lang="en-US" sz="32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تؤثر</a:t>
            </a:r>
            <a:r>
              <a:rPr lang="en-US" sz="32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مباشرة</a:t>
            </a:r>
            <a:r>
              <a:rPr lang="en-US" sz="32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على</a:t>
            </a:r>
            <a:r>
              <a:rPr lang="en-US" sz="32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الجمهور</a:t>
            </a:r>
            <a:r>
              <a:rPr lang="en-US" sz="3200" dirty="0">
                <a:solidFill>
                  <a:srgbClr val="0070C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54585610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D81A1D-0455-D67E-D54D-086725F04D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03" y="99753"/>
            <a:ext cx="11953702" cy="5785657"/>
          </a:xfrm>
        </p:spPr>
        <p:txBody>
          <a:bodyPr>
            <a:normAutofit/>
          </a:bodyPr>
          <a:lstStyle/>
          <a:p>
            <a:pPr algn="r"/>
            <a:r>
              <a:rPr lang="ar-DZ" sz="4400" b="1" dirty="0">
                <a:solidFill>
                  <a:schemeClr val="accent2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التطبيق الثالث:</a:t>
            </a:r>
          </a:p>
          <a:p>
            <a:pPr algn="r" rtl="1"/>
            <a:r>
              <a:rPr lang="en-US" sz="44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اربط</a:t>
            </a:r>
            <a:r>
              <a:rPr lang="en-US" sz="4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44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بين</a:t>
            </a:r>
            <a:r>
              <a:rPr lang="en-US" sz="4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44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الموقف</a:t>
            </a:r>
            <a:r>
              <a:rPr lang="en-US" sz="4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44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البحثي</a:t>
            </a:r>
            <a:r>
              <a:rPr lang="en-US" sz="4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44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والهدف</a:t>
            </a:r>
            <a:r>
              <a:rPr lang="en-US" sz="4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44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المناسب</a:t>
            </a:r>
            <a:r>
              <a:rPr lang="en-US" sz="4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  <a:br>
              <a:rPr lang="en-US" sz="4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</a:br>
            <a:r>
              <a:rPr lang="en-US" sz="4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US" sz="44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دراسة</a:t>
            </a:r>
            <a:r>
              <a:rPr lang="en-US" sz="4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44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تأثير</a:t>
            </a:r>
            <a:r>
              <a:rPr lang="en-US" sz="4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44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الألعاب</a:t>
            </a:r>
            <a:r>
              <a:rPr lang="en-US" sz="4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44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الإلكترونية</a:t>
            </a:r>
            <a:r>
              <a:rPr lang="en-US" sz="4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44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على</a:t>
            </a:r>
            <a:r>
              <a:rPr lang="en-US" sz="4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44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التحصيل</a:t>
            </a:r>
            <a:r>
              <a:rPr lang="en-US" sz="4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44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الدراسي</a:t>
            </a:r>
            <a:endParaRPr lang="ar-DZ" sz="44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r" rtl="1"/>
            <a:r>
              <a:rPr lang="en-US" sz="4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. </a:t>
            </a:r>
            <a:r>
              <a:rPr lang="en-US" sz="4400" b="1" dirty="0" err="1">
                <a:solidFill>
                  <a:schemeClr val="accent2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وصف</a:t>
            </a:r>
            <a:r>
              <a:rPr lang="en-US" sz="4400" b="1" dirty="0">
                <a:solidFill>
                  <a:schemeClr val="accent2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/</a:t>
            </a:r>
            <a:r>
              <a:rPr lang="en-US" sz="4400" b="1" dirty="0" err="1">
                <a:solidFill>
                  <a:schemeClr val="accent2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تفسير</a:t>
            </a:r>
            <a:r>
              <a:rPr lang="en-US" sz="4400" b="1" dirty="0">
                <a:solidFill>
                  <a:schemeClr val="accent2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/</a:t>
            </a:r>
            <a:r>
              <a:rPr lang="en-US" sz="4400" b="1" dirty="0" err="1">
                <a:solidFill>
                  <a:schemeClr val="accent2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تنبؤ</a:t>
            </a:r>
            <a:r>
              <a:rPr lang="en-US" sz="4400" b="1" dirty="0">
                <a:solidFill>
                  <a:schemeClr val="accent2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/</a:t>
            </a:r>
            <a:r>
              <a:rPr lang="en-US" sz="4400" b="1" dirty="0" err="1">
                <a:solidFill>
                  <a:schemeClr val="accent2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تقويم</a:t>
            </a:r>
            <a:br>
              <a:rPr lang="en-US" sz="4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</a:br>
            <a:r>
              <a:rPr lang="en-US" sz="4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US" sz="44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قياس</a:t>
            </a:r>
            <a:r>
              <a:rPr lang="en-US" sz="4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44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مدى</a:t>
            </a:r>
            <a:r>
              <a:rPr lang="en-US" sz="4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44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صحة</a:t>
            </a:r>
            <a:r>
              <a:rPr lang="en-US" sz="4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44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نتائج</a:t>
            </a:r>
            <a:r>
              <a:rPr lang="en-US" sz="4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44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دراسة</a:t>
            </a:r>
            <a:r>
              <a:rPr lang="en-US" sz="4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44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سابقة</a:t>
            </a:r>
            <a:r>
              <a:rPr lang="en-US" sz="4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44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حول</a:t>
            </a:r>
            <a:r>
              <a:rPr lang="en-US" sz="4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44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تأثير</a:t>
            </a:r>
            <a:r>
              <a:rPr lang="en-US" sz="4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44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الإعلانات</a:t>
            </a:r>
            <a:r>
              <a:rPr lang="en-US" sz="4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. :</a:t>
            </a:r>
          </a:p>
          <a:p>
            <a:pPr algn="r" rtl="1"/>
            <a:r>
              <a:rPr lang="en-US" sz="4400" b="1" dirty="0" err="1">
                <a:solidFill>
                  <a:schemeClr val="accent2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تثبت</a:t>
            </a:r>
            <a:r>
              <a:rPr lang="en-US" sz="4400" b="1" dirty="0">
                <a:solidFill>
                  <a:schemeClr val="accent2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/</a:t>
            </a:r>
            <a:r>
              <a:rPr lang="en-US" sz="4400" b="1" dirty="0" err="1">
                <a:solidFill>
                  <a:schemeClr val="accent2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دحض</a:t>
            </a:r>
            <a:r>
              <a:rPr lang="ar-DZ" sz="4400" b="1" dirty="0">
                <a:solidFill>
                  <a:schemeClr val="accent2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/ تفسير</a:t>
            </a:r>
            <a:br>
              <a:rPr lang="en-US" sz="4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</a:br>
            <a:r>
              <a:rPr lang="en-US" sz="4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US" sz="44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التنبؤ</a:t>
            </a:r>
            <a:r>
              <a:rPr lang="en-US" sz="4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44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بمستقبل</a:t>
            </a:r>
            <a:r>
              <a:rPr lang="en-US" sz="4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44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الصحافة</a:t>
            </a:r>
            <a:r>
              <a:rPr lang="en-US" sz="4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44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الورقية</a:t>
            </a:r>
            <a:r>
              <a:rPr lang="en-US" sz="4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44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في</a:t>
            </a:r>
            <a:r>
              <a:rPr lang="en-US" sz="4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44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ظل</a:t>
            </a:r>
            <a:r>
              <a:rPr lang="en-US" sz="4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44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الإعلام</a:t>
            </a:r>
            <a:r>
              <a:rPr lang="en-US" sz="4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44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الرقمي</a:t>
            </a:r>
            <a:r>
              <a:rPr lang="ar-DZ" sz="4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.</a:t>
            </a:r>
          </a:p>
          <a:p>
            <a:pPr algn="r" rtl="1"/>
            <a:r>
              <a:rPr lang="ar-DZ" sz="4400" b="1" dirty="0">
                <a:solidFill>
                  <a:schemeClr val="accent2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وصف/ تفسير/ وصف/ تنبؤ.</a:t>
            </a:r>
            <a:endParaRPr lang="en-US" sz="4400" b="1" dirty="0">
              <a:solidFill>
                <a:schemeClr val="accent2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362874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209E85-C5AE-E9D1-5F84-632DC75A4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316" y="149629"/>
            <a:ext cx="11870575" cy="6558741"/>
          </a:xfrm>
        </p:spPr>
        <p:txBody>
          <a:bodyPr>
            <a:normAutofit/>
          </a:bodyPr>
          <a:lstStyle/>
          <a:p>
            <a:pPr marL="0" indent="0" algn="r" rtl="1">
              <a:lnSpc>
                <a:spcPct val="150000"/>
              </a:lnSpc>
              <a:buNone/>
            </a:pPr>
            <a:r>
              <a:rPr lang="ar-DZ" sz="37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التطبيق الرابع:</a:t>
            </a:r>
          </a:p>
          <a:p>
            <a:pPr marL="0" indent="0" algn="r" rtl="1">
              <a:lnSpc>
                <a:spcPct val="150000"/>
              </a:lnSpc>
              <a:buNone/>
            </a:pPr>
            <a:r>
              <a:rPr lang="en-US" sz="37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اقرأ</a:t>
            </a:r>
            <a:r>
              <a:rPr lang="en-US" sz="37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7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السيناريوهات</a:t>
            </a:r>
            <a:r>
              <a:rPr lang="en-US" sz="37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7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التالية</a:t>
            </a:r>
            <a:r>
              <a:rPr lang="en-US" sz="37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7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وحدد</a:t>
            </a:r>
            <a:r>
              <a:rPr lang="en-US" sz="37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7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إن</a:t>
            </a:r>
            <a:r>
              <a:rPr lang="en-US" sz="37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7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كانت</a:t>
            </a:r>
            <a:r>
              <a:rPr lang="en-US" sz="37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7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تمثل</a:t>
            </a:r>
            <a:r>
              <a:rPr lang="en-US" sz="37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7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سلوك</a:t>
            </a:r>
            <a:r>
              <a:rPr lang="en-US" sz="37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7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باحث</a:t>
            </a:r>
            <a:r>
              <a:rPr lang="en-US" sz="37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7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ناجح</a:t>
            </a:r>
            <a:r>
              <a:rPr lang="en-US" sz="37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7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أم</a:t>
            </a:r>
            <a:r>
              <a:rPr lang="en-US" sz="37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7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لا</a:t>
            </a:r>
            <a:r>
              <a:rPr lang="en-US" sz="37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  <a:br>
              <a:rPr lang="en-US" sz="37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</a:br>
            <a:r>
              <a:rPr lang="en-US" sz="37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US" sz="37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باحث</a:t>
            </a:r>
            <a:r>
              <a:rPr lang="en-US" sz="37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7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ينسب</a:t>
            </a:r>
            <a:r>
              <a:rPr lang="en-US" sz="37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7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أفكار</a:t>
            </a:r>
            <a:r>
              <a:rPr lang="en-US" sz="37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7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زملائه</a:t>
            </a:r>
            <a:r>
              <a:rPr lang="en-US" sz="37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7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لنفسه</a:t>
            </a:r>
            <a:r>
              <a:rPr lang="en-US" sz="37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7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دون</a:t>
            </a:r>
            <a:r>
              <a:rPr lang="en-US" sz="37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7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توثيق</a:t>
            </a:r>
            <a:r>
              <a:rPr lang="en-US" sz="37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. (.....)</a:t>
            </a:r>
            <a:br>
              <a:rPr lang="en-US" sz="37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</a:br>
            <a:r>
              <a:rPr lang="en-US" sz="37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US" sz="37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باحث</a:t>
            </a:r>
            <a:r>
              <a:rPr lang="en-US" sz="37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7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يتحقق</a:t>
            </a:r>
            <a:r>
              <a:rPr lang="en-US" sz="37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7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من</a:t>
            </a:r>
            <a:r>
              <a:rPr lang="en-US" sz="37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7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صحة</a:t>
            </a:r>
            <a:r>
              <a:rPr lang="en-US" sz="37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7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بياناته</a:t>
            </a:r>
            <a:r>
              <a:rPr lang="en-US" sz="37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7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بدقة</a:t>
            </a:r>
            <a:r>
              <a:rPr lang="en-US" sz="37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. (.....)</a:t>
            </a:r>
            <a:br>
              <a:rPr lang="en-US" sz="37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</a:br>
            <a:r>
              <a:rPr lang="en-US" sz="37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US" sz="37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باحث</a:t>
            </a:r>
            <a:r>
              <a:rPr lang="en-US" sz="37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7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يرفض</a:t>
            </a:r>
            <a:r>
              <a:rPr lang="en-US" sz="37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7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أي</a:t>
            </a:r>
            <a:r>
              <a:rPr lang="en-US" sz="37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7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فكرة</a:t>
            </a:r>
            <a:r>
              <a:rPr lang="en-US" sz="37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7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لا</a:t>
            </a:r>
            <a:r>
              <a:rPr lang="en-US" sz="37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7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تتوافق</a:t>
            </a:r>
            <a:r>
              <a:rPr lang="en-US" sz="37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7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مع</a:t>
            </a:r>
            <a:r>
              <a:rPr lang="en-US" sz="37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7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قناعاته</a:t>
            </a:r>
            <a:r>
              <a:rPr lang="en-US" sz="37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7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المسبقة</a:t>
            </a:r>
            <a:r>
              <a:rPr lang="en-US" sz="37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. (.....)</a:t>
            </a:r>
          </a:p>
        </p:txBody>
      </p:sp>
    </p:spTree>
    <p:extLst>
      <p:ext uri="{BB962C8B-B14F-4D97-AF65-F5344CB8AC3E}">
        <p14:creationId xmlns:p14="http://schemas.microsoft.com/office/powerpoint/2010/main" val="2294768407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5BE635-8775-7409-241C-C58392AB6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753" y="207818"/>
            <a:ext cx="12020203" cy="6425738"/>
          </a:xfrm>
        </p:spPr>
        <p:txBody>
          <a:bodyPr>
            <a:normAutofit/>
          </a:bodyPr>
          <a:lstStyle/>
          <a:p>
            <a:pPr marL="0" indent="0" algn="r" rtl="1">
              <a:lnSpc>
                <a:spcPct val="200000"/>
              </a:lnSpc>
              <a:buNone/>
            </a:pPr>
            <a:r>
              <a:rPr lang="ar-DZ" sz="34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التطبيق الخامس:</a:t>
            </a:r>
          </a:p>
          <a:p>
            <a:pPr marL="0" indent="0" algn="r" rtl="1">
              <a:lnSpc>
                <a:spcPct val="200000"/>
              </a:lnSpc>
              <a:buNone/>
            </a:pPr>
            <a:r>
              <a:rPr lang="en-US" sz="34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اذكر</a:t>
            </a:r>
            <a:r>
              <a:rPr lang="en-US" sz="3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4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أهم</a:t>
            </a:r>
            <a:r>
              <a:rPr lang="en-US" sz="3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4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ما</a:t>
            </a:r>
            <a:r>
              <a:rPr lang="en-US" sz="3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4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يميز</a:t>
            </a:r>
            <a:r>
              <a:rPr lang="en-US" sz="3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4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كل</a:t>
            </a:r>
            <a:r>
              <a:rPr lang="en-US" sz="3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4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مرحلة</a:t>
            </a:r>
            <a:r>
              <a:rPr lang="en-US" sz="3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4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من</a:t>
            </a:r>
            <a:r>
              <a:rPr lang="en-US" sz="3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4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مراحل</a:t>
            </a:r>
            <a:r>
              <a:rPr lang="en-US" sz="3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4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تطور</a:t>
            </a:r>
            <a:r>
              <a:rPr lang="en-US" sz="3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4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بحوث</a:t>
            </a:r>
            <a:r>
              <a:rPr lang="en-US" sz="3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4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الإعلام</a:t>
            </a:r>
            <a:r>
              <a:rPr lang="en-US" sz="3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  <a:br>
              <a:rPr lang="en-US" sz="3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</a:br>
            <a:r>
              <a:rPr lang="en-US" sz="3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US" sz="34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المرحلة</a:t>
            </a:r>
            <a:r>
              <a:rPr lang="en-US" sz="3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4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الأولى</a:t>
            </a:r>
            <a:r>
              <a:rPr lang="en-US" sz="3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(1900–1939): ..................................................</a:t>
            </a:r>
            <a:br>
              <a:rPr lang="en-US" sz="3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</a:br>
            <a:r>
              <a:rPr lang="en-US" sz="3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US" sz="34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المرحلة</a:t>
            </a:r>
            <a:r>
              <a:rPr lang="en-US" sz="3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4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الثانية</a:t>
            </a:r>
            <a:r>
              <a:rPr lang="en-US" sz="3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(1940–1960): ..................................................</a:t>
            </a:r>
            <a:br>
              <a:rPr lang="en-US" sz="3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</a:br>
            <a:r>
              <a:rPr lang="en-US" sz="3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- </a:t>
            </a:r>
            <a:r>
              <a:rPr lang="en-US" sz="34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المرحلة</a:t>
            </a:r>
            <a:r>
              <a:rPr lang="en-US" sz="3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4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الثالثة</a:t>
            </a:r>
            <a:r>
              <a:rPr lang="en-US" sz="3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4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منذ</a:t>
            </a:r>
            <a:r>
              <a:rPr lang="en-US" sz="3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1960: ............................................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928578460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5705D8-D6C4-8B01-02D2-6DC6ACD154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9753"/>
            <a:ext cx="12020204" cy="6567053"/>
          </a:xfrm>
        </p:spPr>
        <p:txBody>
          <a:bodyPr>
            <a:normAutofit/>
          </a:bodyPr>
          <a:lstStyle/>
          <a:p>
            <a:pPr algn="r">
              <a:lnSpc>
                <a:spcPct val="250000"/>
              </a:lnSpc>
            </a:pPr>
            <a:r>
              <a:rPr lang="ar-DZ" sz="38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التطبيق السادس: </a:t>
            </a:r>
          </a:p>
          <a:p>
            <a:pPr algn="r">
              <a:lnSpc>
                <a:spcPct val="250000"/>
              </a:lnSpc>
            </a:pPr>
            <a:r>
              <a:rPr lang="ar-DZ" sz="38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صغ خمسة مواضيع عليمة تحتوى على مشكلة علمية في تخصص السمعي البصري: </a:t>
            </a:r>
            <a:endParaRPr lang="en-US" sz="38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r">
              <a:lnSpc>
                <a:spcPct val="250000"/>
              </a:lnSpc>
            </a:pPr>
            <a:r>
              <a:rPr lang="ar-DZ" sz="38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السينما/ التلفزيون/ الإذاعة/ مواقع التواصل الاجتماعي/ المواقع الإلكترونية.</a:t>
            </a:r>
            <a:endParaRPr lang="en-US" sz="38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0418399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TM03457491[[fn=Metropolitan]]</Template>
  <TotalTime>41</TotalTime>
  <Words>316</Words>
  <Application>Microsoft Office PowerPoint</Application>
  <PresentationFormat>Widescreen</PresentationFormat>
  <Paragraphs>22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 Light</vt:lpstr>
      <vt:lpstr>Traditional Arabic</vt:lpstr>
      <vt:lpstr>Metropolitan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MyPc</dc:creator>
  <cp:lastModifiedBy>MyPc</cp:lastModifiedBy>
  <cp:revision>1</cp:revision>
  <dcterms:created xsi:type="dcterms:W3CDTF">2025-09-29T12:26:50Z</dcterms:created>
  <dcterms:modified xsi:type="dcterms:W3CDTF">2025-09-29T13:08:45Z</dcterms:modified>
</cp:coreProperties>
</file>