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0" r:id="rId1"/>
  </p:sldMasterIdLst>
  <p:notesMasterIdLst>
    <p:notesMasterId r:id="rId29"/>
  </p:notesMasterIdLst>
  <p:sldIdLst>
    <p:sldId id="256" r:id="rId2"/>
    <p:sldId id="313" r:id="rId3"/>
    <p:sldId id="284" r:id="rId4"/>
    <p:sldId id="291" r:id="rId5"/>
    <p:sldId id="317" r:id="rId6"/>
    <p:sldId id="318" r:id="rId7"/>
    <p:sldId id="314" r:id="rId8"/>
    <p:sldId id="285" r:id="rId9"/>
    <p:sldId id="286" r:id="rId10"/>
    <p:sldId id="292" r:id="rId11"/>
    <p:sldId id="293" r:id="rId12"/>
    <p:sldId id="294" r:id="rId13"/>
    <p:sldId id="295" r:id="rId14"/>
    <p:sldId id="319" r:id="rId15"/>
    <p:sldId id="315" r:id="rId16"/>
    <p:sldId id="296" r:id="rId17"/>
    <p:sldId id="297" r:id="rId18"/>
    <p:sldId id="298" r:id="rId19"/>
    <p:sldId id="320" r:id="rId20"/>
    <p:sldId id="321" r:id="rId21"/>
    <p:sldId id="299" r:id="rId22"/>
    <p:sldId id="300" r:id="rId23"/>
    <p:sldId id="301" r:id="rId24"/>
    <p:sldId id="302" r:id="rId25"/>
    <p:sldId id="303" r:id="rId26"/>
    <p:sldId id="323" r:id="rId27"/>
    <p:sldId id="322" r:id="rId2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12" y="40"/>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hammed El-Fatih Hamdi" userId="4b446abd-857b-4445-8a01-c0d6b9285f20" providerId="ADAL" clId="{DBD508B4-422A-47E9-B880-1B2EF79CA4D2}"/>
    <pc:docChg chg="undo custSel modSld">
      <pc:chgData name="Mohammed El-Fatih Hamdi" userId="4b446abd-857b-4445-8a01-c0d6b9285f20" providerId="ADAL" clId="{DBD508B4-422A-47E9-B880-1B2EF79CA4D2}" dt="2025-02-16T11:55:28.181" v="4" actId="27636"/>
      <pc:docMkLst>
        <pc:docMk/>
      </pc:docMkLst>
      <pc:sldChg chg="modSp">
        <pc:chgData name="Mohammed El-Fatih Hamdi" userId="4b446abd-857b-4445-8a01-c0d6b9285f20" providerId="ADAL" clId="{DBD508B4-422A-47E9-B880-1B2EF79CA4D2}" dt="2025-02-16T11:55:28.181" v="4" actId="27636"/>
        <pc:sldMkLst>
          <pc:docMk/>
          <pc:sldMk cId="0" sldId="294"/>
        </pc:sldMkLst>
        <pc:spChg chg="mod">
          <ac:chgData name="Mohammed El-Fatih Hamdi" userId="4b446abd-857b-4445-8a01-c0d6b9285f20" providerId="ADAL" clId="{DBD508B4-422A-47E9-B880-1B2EF79CA4D2}" dt="2025-02-16T11:55:28.181" v="4" actId="27636"/>
          <ac:spMkLst>
            <pc:docMk/>
            <pc:sldMk cId="0" sldId="294"/>
            <ac:spMk id="3" creationId="{00000000-0000-0000-0000-000000000000}"/>
          </ac:spMkLst>
        </pc:spChg>
      </pc:sldChg>
      <pc:sldChg chg="modSp modAnim">
        <pc:chgData name="Mohammed El-Fatih Hamdi" userId="4b446abd-857b-4445-8a01-c0d6b9285f20" providerId="ADAL" clId="{DBD508B4-422A-47E9-B880-1B2EF79CA4D2}" dt="2025-02-16T11:55:28.139" v="3" actId="6549"/>
        <pc:sldMkLst>
          <pc:docMk/>
          <pc:sldMk cId="0" sldId="300"/>
        </pc:sldMkLst>
        <pc:spChg chg="mod">
          <ac:chgData name="Mohammed El-Fatih Hamdi" userId="4b446abd-857b-4445-8a01-c0d6b9285f20" providerId="ADAL" clId="{DBD508B4-422A-47E9-B880-1B2EF79CA4D2}" dt="2025-02-16T11:55:21.773" v="0" actId="6549"/>
          <ac:spMkLst>
            <pc:docMk/>
            <pc:sldMk cId="0" sldId="300"/>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3BB809-F323-44B1-8E47-7578FD4A2654}" type="datetimeFigureOut">
              <a:rPr lang="fr-FR" smtClean="0"/>
              <a:t>25/10/2025</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A47066-BEE3-41D8-8C6A-4B155EE1826A}" type="slidenum">
              <a:rPr lang="fr-FR" smtClean="0"/>
              <a:t>‹#›</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5A47066-BEE3-41D8-8C6A-4B155EE1826A}" type="slidenum">
              <a:rPr lang="fr-FR" smtClean="0"/>
              <a:t>17</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3048000" y="3124200"/>
            <a:ext cx="8229600" cy="1894362"/>
          </a:xfrm>
        </p:spPr>
        <p:txBody>
          <a:bodyPr/>
          <a:lstStyle>
            <a:lvl1pPr>
              <a:defRPr b="1"/>
            </a:lvl1pPr>
          </a:lstStyle>
          <a:p>
            <a:r>
              <a:rPr kumimoji="0" lang="fr-FR"/>
              <a:t>Cliquez pour modifier le style du titre</a:t>
            </a:r>
            <a:endParaRPr kumimoji="0" lang="en-US"/>
          </a:p>
        </p:txBody>
      </p:sp>
      <p:sp>
        <p:nvSpPr>
          <p:cNvPr id="9" name="Sous-titre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10733828" y="1110597"/>
            <a:ext cx="2286000" cy="508000"/>
          </a:xfrm>
        </p:spPr>
        <p:txBody>
          <a:bodyPr/>
          <a:lstStyle/>
          <a:p>
            <a:fld id="{9C910920-37F2-45C3-A46E-52E95AF22AE4}" type="datetimeFigureOut">
              <a:rPr lang="fr-FR" smtClean="0"/>
              <a:pPr/>
              <a:t>25/10/2025</a:t>
            </a:fld>
            <a:endParaRPr lang="fr-FR"/>
          </a:p>
        </p:txBody>
      </p:sp>
      <p:sp>
        <p:nvSpPr>
          <p:cNvPr id="17" name="Espace réservé du pied de page 16"/>
          <p:cNvSpPr>
            <a:spLocks noGrp="1"/>
          </p:cNvSpPr>
          <p:nvPr>
            <p:ph type="ftr" sz="quarter" idx="11"/>
          </p:nvPr>
        </p:nvSpPr>
        <p:spPr bwMode="auto">
          <a:xfrm rot="5400000">
            <a:off x="10045959" y="4117661"/>
            <a:ext cx="3657600" cy="512064"/>
          </a:xfrm>
        </p:spPr>
        <p:txBody>
          <a:bodyPr/>
          <a:lstStyle/>
          <a:p>
            <a:endParaRPr lang="fr-FR"/>
          </a:p>
        </p:txBody>
      </p:sp>
      <p:sp>
        <p:nvSpPr>
          <p:cNvPr id="10" name="Rectangle 9"/>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Rectangle 11"/>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4" name="Rectangle 13"/>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9" name="Rectangle 18"/>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Connecteur droit 10"/>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8" name="Connecteur droit 17"/>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0" name="Connecteur droit 19"/>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6" name="Connecteur droit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5" name="Connecteur droit 14"/>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2" name="Connecteur droit 21"/>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7" name="Rectangle 26"/>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1" name="Ellipse 20"/>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Ellipse 22"/>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4" name="Ellipse 23"/>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Ellipse 25"/>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5" name="Ellipse 24"/>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9" name="Espace réservé du numéro de diapositive 28"/>
          <p:cNvSpPr>
            <a:spLocks noGrp="1"/>
          </p:cNvSpPr>
          <p:nvPr>
            <p:ph type="sldNum" sz="quarter" idx="12"/>
          </p:nvPr>
        </p:nvSpPr>
        <p:spPr bwMode="auto">
          <a:xfrm>
            <a:off x="1767392" y="4928702"/>
            <a:ext cx="812800" cy="517524"/>
          </a:xfrm>
        </p:spPr>
        <p:txBody>
          <a:bodyPr/>
          <a:lstStyle/>
          <a:p>
            <a:fld id="{1C24B51B-E851-435C-8135-9A03A93FCC2E}"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9C910920-37F2-45C3-A46E-52E95AF22AE4}" type="datetimeFigureOut">
              <a:rPr lang="fr-FR" smtClean="0"/>
              <a:pPr/>
              <a:t>25/10/2025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C24B51B-E851-435C-8135-9A03A93FCC2E}"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40"/>
            <a:ext cx="223520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9C910920-37F2-45C3-A46E-52E95AF22AE4}" type="datetimeFigureOut">
              <a:rPr lang="fr-FR" smtClean="0"/>
              <a:pPr/>
              <a:t>25/10/2025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C24B51B-E851-435C-8135-9A03A93FCC2E}"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8" name="Espace réservé du contenu 7"/>
          <p:cNvSpPr>
            <a:spLocks noGrp="1"/>
          </p:cNvSpPr>
          <p:nvPr>
            <p:ph sz="quarter" idx="1"/>
          </p:nvPr>
        </p:nvSpPr>
        <p:spPr>
          <a:xfrm>
            <a:off x="609600" y="1600200"/>
            <a:ext cx="9956800" cy="487375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4"/>
          </p:nvPr>
        </p:nvSpPr>
        <p:spPr/>
        <p:txBody>
          <a:bodyPr rtlCol="0"/>
          <a:lstStyle/>
          <a:p>
            <a:fld id="{9C910920-37F2-45C3-A46E-52E95AF22AE4}" type="datetimeFigureOut">
              <a:rPr lang="fr-FR" smtClean="0"/>
              <a:pPr/>
              <a:t>25/10/2025</a:t>
            </a:fld>
            <a:endParaRPr lang="fr-FR"/>
          </a:p>
        </p:txBody>
      </p:sp>
      <p:sp>
        <p:nvSpPr>
          <p:cNvPr id="9" name="Espace réservé du numéro de diapositive 8"/>
          <p:cNvSpPr>
            <a:spLocks noGrp="1"/>
          </p:cNvSpPr>
          <p:nvPr>
            <p:ph type="sldNum" sz="quarter" idx="15"/>
          </p:nvPr>
        </p:nvSpPr>
        <p:spPr/>
        <p:txBody>
          <a:bodyPr rtlCol="0"/>
          <a:lstStyle/>
          <a:p>
            <a:fld id="{1C24B51B-E851-435C-8135-9A03A93FCC2E}" type="slidenum">
              <a:rPr lang="fr-FR" smtClean="0"/>
              <a:pPr/>
              <a:t>‹#›</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3048000" y="2895600"/>
            <a:ext cx="8229600" cy="2053590"/>
          </a:xfrm>
        </p:spPr>
        <p:txBody>
          <a:bodyPr/>
          <a:lstStyle>
            <a:lvl1pPr algn="l">
              <a:buNone/>
              <a:defRPr sz="3000" b="1" cap="small" baseline="0"/>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bwMode="auto">
          <a:xfrm rot="5400000">
            <a:off x="10732008" y="1106932"/>
            <a:ext cx="2286000" cy="508000"/>
          </a:xfrm>
        </p:spPr>
        <p:txBody>
          <a:bodyPr/>
          <a:lstStyle/>
          <a:p>
            <a:fld id="{9C910920-37F2-45C3-A46E-52E95AF22AE4}" type="datetimeFigureOut">
              <a:rPr lang="fr-FR" smtClean="0"/>
              <a:pPr/>
              <a:t>25/10/2025</a:t>
            </a:fld>
            <a:endParaRPr lang="fr-FR"/>
          </a:p>
        </p:txBody>
      </p:sp>
      <p:sp>
        <p:nvSpPr>
          <p:cNvPr id="5" name="Espace réservé du pied de page 4"/>
          <p:cNvSpPr>
            <a:spLocks noGrp="1"/>
          </p:cNvSpPr>
          <p:nvPr>
            <p:ph type="ftr" sz="quarter" idx="11"/>
          </p:nvPr>
        </p:nvSpPr>
        <p:spPr bwMode="auto">
          <a:xfrm rot="5400000">
            <a:off x="10046208" y="4114800"/>
            <a:ext cx="3657600" cy="512064"/>
          </a:xfrm>
        </p:spPr>
        <p:txBody>
          <a:bodyPr/>
          <a:lstStyle/>
          <a:p>
            <a:endParaRPr lang="fr-FR"/>
          </a:p>
        </p:txBody>
      </p:sp>
      <p:sp>
        <p:nvSpPr>
          <p:cNvPr id="9" name="Rectangle 8"/>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Rectangle 10"/>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Rectangle 11"/>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Connecteur droit 12"/>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Connecteur droit 13"/>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5" name="Connecteur droit 14"/>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6" name="Connecteur droit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7" name="Connecteur droit 16"/>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8" name="Rectangle 17"/>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9" name="Ellipse 18"/>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0" name="Ellipse 19"/>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1" name="Ellipse 20"/>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Ellipse 21"/>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Ellipse 22"/>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Connecteur droit 25"/>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6" name="Espace réservé du numéro de diapositive 5"/>
          <p:cNvSpPr>
            <a:spLocks noGrp="1"/>
          </p:cNvSpPr>
          <p:nvPr>
            <p:ph type="sldNum" sz="quarter" idx="12"/>
          </p:nvPr>
        </p:nvSpPr>
        <p:spPr bwMode="auto">
          <a:xfrm>
            <a:off x="1787488" y="4928702"/>
            <a:ext cx="812800" cy="517524"/>
          </a:xfrm>
        </p:spPr>
        <p:txBody>
          <a:bodyPr/>
          <a:lstStyle/>
          <a:p>
            <a:fld id="{1C24B51B-E851-435C-8135-9A03A93FCC2E}"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5" name="Espace réservé de la date 4"/>
          <p:cNvSpPr>
            <a:spLocks noGrp="1"/>
          </p:cNvSpPr>
          <p:nvPr>
            <p:ph type="dt" sz="half" idx="10"/>
          </p:nvPr>
        </p:nvSpPr>
        <p:spPr/>
        <p:txBody>
          <a:bodyPr/>
          <a:lstStyle/>
          <a:p>
            <a:fld id="{9C910920-37F2-45C3-A46E-52E95AF22AE4}" type="datetimeFigureOut">
              <a:rPr lang="fr-FR" smtClean="0"/>
              <a:pPr/>
              <a:t>25/10/2025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C24B51B-E851-435C-8135-9A03A93FCC2E}" type="slidenum">
              <a:rPr lang="fr-FR" smtClean="0"/>
              <a:pPr/>
              <a:t>‹#›</a:t>
            </a:fld>
            <a:endParaRPr lang="fr-FR"/>
          </a:p>
        </p:txBody>
      </p:sp>
      <p:sp>
        <p:nvSpPr>
          <p:cNvPr id="9" name="Espace réservé du contenu 8"/>
          <p:cNvSpPr>
            <a:spLocks noGrp="1"/>
          </p:cNvSpPr>
          <p:nvPr>
            <p:ph sz="quarter" idx="1"/>
          </p:nvPr>
        </p:nvSpPr>
        <p:spPr>
          <a:xfrm>
            <a:off x="609600" y="1600200"/>
            <a:ext cx="48768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1" name="Espace réservé du contenu 10"/>
          <p:cNvSpPr>
            <a:spLocks noGrp="1"/>
          </p:cNvSpPr>
          <p:nvPr>
            <p:ph sz="quarter" idx="2"/>
          </p:nvPr>
        </p:nvSpPr>
        <p:spPr>
          <a:xfrm>
            <a:off x="5693664" y="1600200"/>
            <a:ext cx="48768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10058400" cy="1143000"/>
          </a:xfrm>
        </p:spPr>
        <p:txBody>
          <a:bodyPr anchor="b"/>
          <a:lstStyle>
            <a:lvl1pPr>
              <a:defRPr/>
            </a:lvl1pPr>
          </a:lstStyle>
          <a:p>
            <a:r>
              <a:rPr kumimoji="0" lang="fr-FR"/>
              <a:t>Cliquez pour modifier le style du titre</a:t>
            </a:r>
            <a:endParaRPr kumimoji="0" lang="en-US"/>
          </a:p>
        </p:txBody>
      </p:sp>
      <p:sp>
        <p:nvSpPr>
          <p:cNvPr id="7" name="Espace réservé de la date 6"/>
          <p:cNvSpPr>
            <a:spLocks noGrp="1"/>
          </p:cNvSpPr>
          <p:nvPr>
            <p:ph type="dt" sz="half" idx="10"/>
          </p:nvPr>
        </p:nvSpPr>
        <p:spPr/>
        <p:txBody>
          <a:bodyPr/>
          <a:lstStyle/>
          <a:p>
            <a:fld id="{9C910920-37F2-45C3-A46E-52E95AF22AE4}" type="datetimeFigureOut">
              <a:rPr lang="fr-FR" smtClean="0"/>
              <a:pPr/>
              <a:t>25/10/2025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C24B51B-E851-435C-8135-9A03A93FCC2E}" type="slidenum">
              <a:rPr lang="fr-FR" smtClean="0"/>
              <a:pPr/>
              <a:t>‹#›</a:t>
            </a:fld>
            <a:endParaRPr lang="fr-FR"/>
          </a:p>
        </p:txBody>
      </p:sp>
      <p:sp>
        <p:nvSpPr>
          <p:cNvPr id="11" name="Espace réservé du contenu 10"/>
          <p:cNvSpPr>
            <a:spLocks noGrp="1"/>
          </p:cNvSpPr>
          <p:nvPr>
            <p:ph sz="quarter" idx="2"/>
          </p:nvPr>
        </p:nvSpPr>
        <p:spPr>
          <a:xfrm>
            <a:off x="609600" y="2362200"/>
            <a:ext cx="4876800" cy="38862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quarter" idx="4"/>
          </p:nvPr>
        </p:nvSpPr>
        <p:spPr>
          <a:xfrm>
            <a:off x="5829300" y="2362200"/>
            <a:ext cx="4876800" cy="38862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2" name="Espace réservé du texte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a:t>Cliquez pour modifier les styles du texte du masque</a:t>
            </a:r>
          </a:p>
        </p:txBody>
      </p:sp>
      <p:sp>
        <p:nvSpPr>
          <p:cNvPr id="14" name="Espace réservé du texte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6" name="Espace réservé de la date 5"/>
          <p:cNvSpPr>
            <a:spLocks noGrp="1"/>
          </p:cNvSpPr>
          <p:nvPr>
            <p:ph type="dt" sz="half" idx="10"/>
          </p:nvPr>
        </p:nvSpPr>
        <p:spPr/>
        <p:txBody>
          <a:bodyPr rtlCol="0"/>
          <a:lstStyle/>
          <a:p>
            <a:fld id="{9C910920-37F2-45C3-A46E-52E95AF22AE4}" type="datetimeFigureOut">
              <a:rPr lang="fr-FR" smtClean="0"/>
              <a:pPr/>
              <a:t>25/10/2025</a:t>
            </a:fld>
            <a:endParaRPr lang="fr-FR"/>
          </a:p>
        </p:txBody>
      </p:sp>
      <p:sp>
        <p:nvSpPr>
          <p:cNvPr id="7" name="Espace réservé du numéro de diapositive 6"/>
          <p:cNvSpPr>
            <a:spLocks noGrp="1"/>
          </p:cNvSpPr>
          <p:nvPr>
            <p:ph type="sldNum" sz="quarter" idx="11"/>
          </p:nvPr>
        </p:nvSpPr>
        <p:spPr/>
        <p:txBody>
          <a:bodyPr rtlCol="0"/>
          <a:lstStyle/>
          <a:p>
            <a:fld id="{1C24B51B-E851-435C-8135-9A03A93FCC2E}" type="slidenum">
              <a:rPr lang="fr-FR" smtClean="0"/>
              <a:pPr/>
              <a:t>‹#›</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C910920-37F2-45C3-A46E-52E95AF22AE4}" type="datetimeFigureOut">
              <a:rPr lang="fr-FR" smtClean="0"/>
              <a:pPr/>
              <a:t>25/10/2025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C24B51B-E851-435C-8135-9A03A93FCC2E}"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 name="Titre 1"/>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8" name="Connecteur droit 7"/>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9" name="Connecteur droit 8"/>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11" name="Connecteur droit 10"/>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Rectangle 11"/>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Connecteur droit 12"/>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Ellipse 13"/>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8" name="Espace réservé du contenu 17"/>
          <p:cNvSpPr>
            <a:spLocks noGrp="1"/>
          </p:cNvSpPr>
          <p:nvPr>
            <p:ph sz="quarter" idx="1"/>
          </p:nvPr>
        </p:nvSpPr>
        <p:spPr>
          <a:xfrm>
            <a:off x="406400" y="274320"/>
            <a:ext cx="7518400" cy="6327648"/>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1" name="Espace réservé de la date 20"/>
          <p:cNvSpPr>
            <a:spLocks noGrp="1"/>
          </p:cNvSpPr>
          <p:nvPr>
            <p:ph type="dt" sz="half" idx="14"/>
          </p:nvPr>
        </p:nvSpPr>
        <p:spPr/>
        <p:txBody>
          <a:bodyPr rtlCol="0"/>
          <a:lstStyle/>
          <a:p>
            <a:fld id="{9C910920-37F2-45C3-A46E-52E95AF22AE4}" type="datetimeFigureOut">
              <a:rPr lang="fr-FR" smtClean="0"/>
              <a:pPr/>
              <a:t>25/10/2025</a:t>
            </a:fld>
            <a:endParaRPr lang="fr-FR"/>
          </a:p>
        </p:txBody>
      </p:sp>
      <p:sp>
        <p:nvSpPr>
          <p:cNvPr id="22" name="Espace réservé du numéro de diapositive 21"/>
          <p:cNvSpPr>
            <a:spLocks noGrp="1"/>
          </p:cNvSpPr>
          <p:nvPr>
            <p:ph type="sldNum" sz="quarter" idx="15"/>
          </p:nvPr>
        </p:nvSpPr>
        <p:spPr/>
        <p:txBody>
          <a:bodyPr rtlCol="0"/>
          <a:lstStyle/>
          <a:p>
            <a:fld id="{1C24B51B-E851-435C-8135-9A03A93FCC2E}" type="slidenum">
              <a:rPr lang="fr-FR" smtClean="0"/>
              <a:pPr/>
              <a:t>‹#›</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3" name="Ellipse 12"/>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re 1"/>
          <p:cNvSpPr>
            <a:spLocks noGrp="1"/>
          </p:cNvSpPr>
          <p:nvPr>
            <p:ph type="title"/>
          </p:nvPr>
        </p:nvSpPr>
        <p:spPr>
          <a:xfrm rot="5400000">
            <a:off x="5518404" y="3124200"/>
            <a:ext cx="6309360" cy="609600"/>
          </a:xfrm>
        </p:spPr>
        <p:txBody>
          <a:bodyPr anchor="b"/>
          <a:lstStyle>
            <a:lvl1pPr algn="l">
              <a:buNone/>
              <a:defRPr sz="2000" b="1"/>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10" name="Connecteur droit 9"/>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Rectangle 10"/>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Connecteur droit 11"/>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9" name="Connecteur droit 18"/>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0" name="Connecteur droit 19"/>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17" name="Espace réservé de la date 16"/>
          <p:cNvSpPr>
            <a:spLocks noGrp="1"/>
          </p:cNvSpPr>
          <p:nvPr>
            <p:ph type="dt" sz="half" idx="10"/>
          </p:nvPr>
        </p:nvSpPr>
        <p:spPr/>
        <p:txBody>
          <a:bodyPr rtlCol="0"/>
          <a:lstStyle/>
          <a:p>
            <a:fld id="{9C910920-37F2-45C3-A46E-52E95AF22AE4}" type="datetimeFigureOut">
              <a:rPr lang="fr-FR" smtClean="0"/>
              <a:pPr/>
              <a:t>25/10/2025</a:t>
            </a:fld>
            <a:endParaRPr lang="fr-FR"/>
          </a:p>
        </p:txBody>
      </p:sp>
      <p:sp>
        <p:nvSpPr>
          <p:cNvPr id="18" name="Espace réservé du numéro de diapositive 17"/>
          <p:cNvSpPr>
            <a:spLocks noGrp="1"/>
          </p:cNvSpPr>
          <p:nvPr>
            <p:ph type="sldNum" sz="quarter" idx="11"/>
          </p:nvPr>
        </p:nvSpPr>
        <p:spPr/>
        <p:txBody>
          <a:bodyPr rtlCol="0"/>
          <a:lstStyle/>
          <a:p>
            <a:fld id="{1C24B51B-E851-435C-8135-9A03A93FCC2E}" type="slidenum">
              <a:rPr lang="fr-FR" smtClean="0"/>
              <a:pPr/>
              <a:t>‹#›</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2" name="Espace réservé du titre 21"/>
          <p:cNvSpPr>
            <a:spLocks noGrp="1"/>
          </p:cNvSpPr>
          <p:nvPr>
            <p:ph type="title"/>
          </p:nvPr>
        </p:nvSpPr>
        <p:spPr>
          <a:xfrm>
            <a:off x="609600" y="274638"/>
            <a:ext cx="9956800" cy="1143000"/>
          </a:xfrm>
          <a:prstGeom prst="rect">
            <a:avLst/>
          </a:prstGeom>
        </p:spPr>
        <p:txBody>
          <a:bodyPr vert="horz" anchor="b">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9C910920-37F2-45C3-A46E-52E95AF22AE4}" type="datetimeFigureOut">
              <a:rPr lang="fr-FR" smtClean="0"/>
              <a:pPr/>
              <a:t>25/10/2025</a:t>
            </a:fld>
            <a:endParaRPr lang="fr-FR"/>
          </a:p>
        </p:txBody>
      </p:sp>
      <p:sp>
        <p:nvSpPr>
          <p:cNvPr id="3" name="Espace réservé du pied de page 2"/>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Connecteur droit 8"/>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ectangle 9"/>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Connecteur droit 10"/>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Ellipse 11"/>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Espace réservé du numéro de diapositive 22"/>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1C24B51B-E851-435C-8135-9A03A93FCC2E}"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7328" y="0"/>
            <a:ext cx="12144672" cy="6813376"/>
          </a:xfrm>
        </p:spPr>
        <p:txBody>
          <a:bodyPr>
            <a:normAutofit/>
          </a:bodyPr>
          <a:lstStyle/>
          <a:p>
            <a:pPr algn="ctr"/>
            <a:r>
              <a:rPr lang="ar-DZ" sz="5500" dirty="0">
                <a:solidFill>
                  <a:srgbClr val="0070C0"/>
                </a:solidFill>
                <a:latin typeface="Traditional Arabic" pitchFamily="18" charset="-78"/>
                <a:cs typeface="Traditional Arabic" pitchFamily="18" charset="-78"/>
              </a:rPr>
              <a:t>المحاضرة ال</a:t>
            </a:r>
            <a:r>
              <a:rPr lang="ar-QA" sz="5500" dirty="0">
                <a:solidFill>
                  <a:srgbClr val="0070C0"/>
                </a:solidFill>
                <a:latin typeface="Traditional Arabic" pitchFamily="18" charset="-78"/>
                <a:cs typeface="Traditional Arabic" pitchFamily="18" charset="-78"/>
              </a:rPr>
              <a:t>رابعة</a:t>
            </a:r>
            <a:r>
              <a:rPr lang="ar-DZ" sz="5500" dirty="0">
                <a:solidFill>
                  <a:srgbClr val="0070C0"/>
                </a:solidFill>
                <a:latin typeface="Traditional Arabic" pitchFamily="18" charset="-78"/>
                <a:cs typeface="Traditional Arabic" pitchFamily="18" charset="-78"/>
              </a:rPr>
              <a:t> بعنوان:</a:t>
            </a:r>
            <a:br>
              <a:rPr lang="fr-FR" sz="5500" dirty="0">
                <a:solidFill>
                  <a:srgbClr val="C00000"/>
                </a:solidFill>
                <a:latin typeface="Traditional Arabic" pitchFamily="18" charset="-78"/>
                <a:cs typeface="Traditional Arabic" pitchFamily="18" charset="-78"/>
              </a:rPr>
            </a:br>
            <a:r>
              <a:rPr lang="ar-QA" sz="5500" dirty="0">
                <a:solidFill>
                  <a:srgbClr val="C00000"/>
                </a:solidFill>
                <a:latin typeface="Traditional Arabic" pitchFamily="18" charset="-78"/>
                <a:cs typeface="Traditional Arabic" pitchFamily="18" charset="-78"/>
              </a:rPr>
              <a:t>المتغيرات والمفاهيم.</a:t>
            </a:r>
            <a:br>
              <a:rPr lang="en-US" sz="5500" dirty="0">
                <a:solidFill>
                  <a:srgbClr val="C00000"/>
                </a:solidFill>
                <a:latin typeface="Traditional Arabic" pitchFamily="18" charset="-78"/>
                <a:cs typeface="Traditional Arabic" pitchFamily="18" charset="-78"/>
              </a:rPr>
            </a:br>
            <a:br>
              <a:rPr lang="ar-QA" sz="5500" dirty="0">
                <a:solidFill>
                  <a:srgbClr val="C00000"/>
                </a:solidFill>
                <a:latin typeface="Traditional Arabic" pitchFamily="18" charset="-78"/>
                <a:cs typeface="Traditional Arabic" pitchFamily="18" charset="-78"/>
              </a:rPr>
            </a:br>
            <a:br>
              <a:rPr lang="ar-QA" sz="4600" dirty="0">
                <a:solidFill>
                  <a:srgbClr val="C00000"/>
                </a:solidFill>
                <a:latin typeface="Traditional Arabic" pitchFamily="18" charset="-78"/>
                <a:cs typeface="Traditional Arabic" pitchFamily="18" charset="-78"/>
              </a:rPr>
            </a:br>
            <a:br>
              <a:rPr lang="ar-QA" sz="4600" dirty="0">
                <a:solidFill>
                  <a:srgbClr val="C00000"/>
                </a:solidFill>
                <a:latin typeface="Traditional Arabic" pitchFamily="18" charset="-78"/>
                <a:cs typeface="Traditional Arabic" pitchFamily="18" charset="-78"/>
              </a:rPr>
            </a:br>
            <a:br>
              <a:rPr lang="fr-FR" sz="4600" dirty="0">
                <a:solidFill>
                  <a:srgbClr val="C00000"/>
                </a:solidFill>
              </a:rPr>
            </a:br>
            <a:endParaRPr lang="fr-FR" sz="4600" dirty="0">
              <a:solidFill>
                <a:srgbClr val="C00000"/>
              </a:solidFill>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91344" y="32048"/>
            <a:ext cx="11449272" cy="6858000"/>
          </a:xfrm>
        </p:spPr>
        <p:txBody>
          <a:bodyPr>
            <a:normAutofit/>
          </a:bodyPr>
          <a:lstStyle/>
          <a:p>
            <a:pPr algn="just" rtl="1">
              <a:lnSpc>
                <a:spcPct val="150000"/>
              </a:lnSpc>
            </a:pPr>
            <a:r>
              <a:rPr lang="ar-DZ" sz="4000" b="1" dirty="0">
                <a:solidFill>
                  <a:schemeClr val="accent3">
                    <a:lumMod val="75000"/>
                  </a:schemeClr>
                </a:solidFill>
                <a:latin typeface="Traditional Arabic" pitchFamily="18" charset="-78"/>
                <a:cs typeface="Traditional Arabic" pitchFamily="18" charset="-78"/>
              </a:rPr>
              <a:t>ثانيا: مفاهيم ومتغيرات البحث العلمي.</a:t>
            </a:r>
            <a:r>
              <a:rPr lang="ar-QA" sz="4000" b="1" dirty="0">
                <a:solidFill>
                  <a:schemeClr val="accent3">
                    <a:lumMod val="75000"/>
                  </a:schemeClr>
                </a:solidFill>
                <a:latin typeface="Traditional Arabic" pitchFamily="18" charset="-78"/>
                <a:cs typeface="Traditional Arabic" pitchFamily="18" charset="-78"/>
              </a:rPr>
              <a:t>(تابع)</a:t>
            </a:r>
            <a:endParaRPr lang="ar-DZ" sz="4000" b="1" dirty="0">
              <a:solidFill>
                <a:schemeClr val="accent3">
                  <a:lumMod val="75000"/>
                </a:schemeClr>
              </a:solidFill>
              <a:latin typeface="Traditional Arabic" pitchFamily="18" charset="-78"/>
              <a:cs typeface="Traditional Arabic" pitchFamily="18" charset="-78"/>
            </a:endParaRPr>
          </a:p>
          <a:p>
            <a:pPr algn="just" rtl="1">
              <a:lnSpc>
                <a:spcPct val="150000"/>
              </a:lnSpc>
            </a:pPr>
            <a:r>
              <a:rPr lang="ar-DZ" sz="4000" b="1" dirty="0">
                <a:solidFill>
                  <a:srgbClr val="0070C0"/>
                </a:solidFill>
                <a:latin typeface="Traditional Arabic" pitchFamily="18" charset="-78"/>
                <a:cs typeface="Traditional Arabic" pitchFamily="18" charset="-78"/>
              </a:rPr>
              <a:t>التعريفات الاصطلاحية:</a:t>
            </a:r>
          </a:p>
          <a:p>
            <a:pPr algn="just" rtl="1">
              <a:lnSpc>
                <a:spcPct val="150000"/>
              </a:lnSpc>
            </a:pPr>
            <a:r>
              <a:rPr lang="ar-DZ" sz="4000" b="1" dirty="0">
                <a:latin typeface="Traditional Arabic" pitchFamily="18" charset="-78"/>
                <a:cs typeface="Traditional Arabic" pitchFamily="18" charset="-78"/>
              </a:rPr>
              <a:t>ويعبر عنها بالبناء الفكري للمفهوم، أي تعريف المفهوم من خلال بناءات لفظية تشير إلى المعنى كما يراه الشارح أو المفكر أو البناء النظري للمفاهيم. ويمكن تقديم عدة تعريفات اصطلاحية للمفاهيم لأجل فهم عنوان الدراسة ومشكلته. لأن المفاهيم تعد مفاتيح البحث العلمي، وكلما استطاع الباحث الإلمام بها تمكن من فهم جوهر بحثه.</a:t>
            </a:r>
            <a:endParaRPr lang="fr-FR" sz="4000" b="1" dirty="0">
              <a:latin typeface="Traditional Arabic" pitchFamily="18" charset="-78"/>
              <a:cs typeface="Traditional Arabic" pitchFamily="18" charset="-78"/>
            </a:endParaRP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1000"/>
                                        <p:tgtEl>
                                          <p:spTgt spid="3">
                                            <p:txEl>
                                              <p:pRg st="0" end="0"/>
                                            </p:txEl>
                                          </p:spTgt>
                                        </p:tgtEl>
                                      </p:cBhvr>
                                    </p:animEffect>
                                  </p:childTnLst>
                                </p:cTn>
                              </p:par>
                            </p:childTnLst>
                          </p:cTn>
                        </p:par>
                        <p:par>
                          <p:cTn id="8" fill="hold">
                            <p:stCondLst>
                              <p:cond delay="1000"/>
                            </p:stCondLst>
                            <p:childTnLst>
                              <p:par>
                                <p:cTn id="9" presetID="21" presetClass="entr" presetSubtype="4"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heel(4)">
                                      <p:cBhvr>
                                        <p:cTn id="11" dur="1000"/>
                                        <p:tgtEl>
                                          <p:spTgt spid="3">
                                            <p:txEl>
                                              <p:pRg st="1" end="1"/>
                                            </p:txEl>
                                          </p:spTgt>
                                        </p:tgtEl>
                                      </p:cBhvr>
                                    </p:animEffect>
                                  </p:childTnLst>
                                </p:cTn>
                              </p:par>
                            </p:childTnLst>
                          </p:cTn>
                        </p:par>
                        <p:par>
                          <p:cTn id="12" fill="hold">
                            <p:stCondLst>
                              <p:cond delay="2000"/>
                            </p:stCondLst>
                            <p:childTnLst>
                              <p:par>
                                <p:cTn id="13" presetID="21" presetClass="entr" presetSubtype="4"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heel(4)">
                                      <p:cBhvr>
                                        <p:cTn id="15"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19336" y="0"/>
            <a:ext cx="11881320" cy="6858000"/>
          </a:xfrm>
        </p:spPr>
        <p:txBody>
          <a:bodyPr>
            <a:noAutofit/>
          </a:bodyPr>
          <a:lstStyle/>
          <a:p>
            <a:pPr algn="r" rtl="1">
              <a:lnSpc>
                <a:spcPct val="150000"/>
              </a:lnSpc>
            </a:pPr>
            <a:r>
              <a:rPr lang="ar-DZ" sz="3400" b="1" dirty="0">
                <a:solidFill>
                  <a:srgbClr val="C00000"/>
                </a:solidFill>
                <a:latin typeface="Traditional Arabic" pitchFamily="18" charset="-78"/>
                <a:cs typeface="Traditional Arabic" pitchFamily="18" charset="-78"/>
              </a:rPr>
              <a:t>ثانيا: مفاهيم ومتغيرات البحث العلمي.</a:t>
            </a:r>
            <a:r>
              <a:rPr lang="ar-QA" sz="3400" b="1" dirty="0">
                <a:solidFill>
                  <a:srgbClr val="C00000"/>
                </a:solidFill>
                <a:latin typeface="Traditional Arabic" pitchFamily="18" charset="-78"/>
                <a:cs typeface="Traditional Arabic" pitchFamily="18" charset="-78"/>
              </a:rPr>
              <a:t>(تابع)</a:t>
            </a:r>
            <a:endParaRPr lang="ar-DZ" sz="3400" b="1" dirty="0">
              <a:solidFill>
                <a:srgbClr val="C00000"/>
              </a:solidFill>
              <a:latin typeface="Traditional Arabic" pitchFamily="18" charset="-78"/>
              <a:cs typeface="Traditional Arabic" pitchFamily="18" charset="-78"/>
            </a:endParaRPr>
          </a:p>
          <a:p>
            <a:pPr algn="r" rtl="1">
              <a:lnSpc>
                <a:spcPct val="150000"/>
              </a:lnSpc>
            </a:pPr>
            <a:r>
              <a:rPr lang="ar-DZ" sz="3400" b="1" dirty="0">
                <a:solidFill>
                  <a:srgbClr val="0070C0"/>
                </a:solidFill>
                <a:latin typeface="Traditional Arabic" pitchFamily="18" charset="-78"/>
                <a:cs typeface="Traditional Arabic" pitchFamily="18" charset="-78"/>
              </a:rPr>
              <a:t>التعريفات الإجرائية:</a:t>
            </a:r>
          </a:p>
          <a:p>
            <a:pPr algn="r" rtl="1">
              <a:lnSpc>
                <a:spcPct val="150000"/>
              </a:lnSpc>
            </a:pPr>
            <a:r>
              <a:rPr lang="ar-DZ" sz="3400" b="1" dirty="0">
                <a:latin typeface="Traditional Arabic" pitchFamily="18" charset="-78"/>
                <a:cs typeface="Traditional Arabic" pitchFamily="18" charset="-78"/>
              </a:rPr>
              <a:t>هو مجموعة من الإجراءات التي تصف النشاطات التي يجب القيام بها من أجل تعيين الأبعاد التي يمكن قياسها وملاحظتها من أجل التعرف على ما يشير إليه هذا المفهوم أو ذاك. </a:t>
            </a:r>
          </a:p>
          <a:p>
            <a:pPr algn="r" rtl="1">
              <a:lnSpc>
                <a:spcPct val="150000"/>
              </a:lnSpc>
            </a:pPr>
            <a:r>
              <a:rPr lang="ar-DZ" sz="3400" b="1" dirty="0">
                <a:solidFill>
                  <a:srgbClr val="0070C0"/>
                </a:solidFill>
                <a:latin typeface="Traditional Arabic" pitchFamily="18" charset="-78"/>
                <a:cs typeface="Traditional Arabic" pitchFamily="18" charset="-78"/>
              </a:rPr>
              <a:t>فالتعريف الإجرائي </a:t>
            </a:r>
            <a:r>
              <a:rPr lang="ar-DZ" sz="3400" b="1" dirty="0">
                <a:latin typeface="Traditional Arabic" pitchFamily="18" charset="-78"/>
                <a:cs typeface="Traditional Arabic" pitchFamily="18" charset="-78"/>
              </a:rPr>
              <a:t>يضعه الباحث انطلاقا من طبيعة أهداف وتساؤلات مشكلة الدراسة، ويجب أن يكون التعريف الإجرائي قابل للقياس والاختبار الميداني أو التطبيقي، ويجب أن يحدد الأبعاد والمؤشرات التي يريد قياسها بطريقة دقيقة، حتى يستطيع ضبط منهج وأدوات جمع البيانات.</a:t>
            </a:r>
            <a:endParaRPr lang="fr-FR" sz="3400" b="1" dirty="0">
              <a:latin typeface="Traditional Arabic" pitchFamily="18" charset="-78"/>
              <a:cs typeface="Traditional Arabic" pitchFamily="18" charset="-78"/>
            </a:endParaRP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1000"/>
                                        <p:tgtEl>
                                          <p:spTgt spid="3">
                                            <p:txEl>
                                              <p:pRg st="0" end="0"/>
                                            </p:txEl>
                                          </p:spTgt>
                                        </p:tgtEl>
                                      </p:cBhvr>
                                    </p:animEffect>
                                  </p:childTnLst>
                                </p:cTn>
                              </p:par>
                            </p:childTnLst>
                          </p:cTn>
                        </p:par>
                        <p:par>
                          <p:cTn id="8" fill="hold">
                            <p:stCondLst>
                              <p:cond delay="1000"/>
                            </p:stCondLst>
                            <p:childTnLst>
                              <p:par>
                                <p:cTn id="9" presetID="2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edge">
                                      <p:cBhvr>
                                        <p:cTn id="11" dur="1000"/>
                                        <p:tgtEl>
                                          <p:spTgt spid="3">
                                            <p:txEl>
                                              <p:pRg st="1" end="1"/>
                                            </p:txEl>
                                          </p:spTgt>
                                        </p:tgtEl>
                                      </p:cBhvr>
                                    </p:animEffect>
                                  </p:childTnLst>
                                </p:cTn>
                              </p:par>
                            </p:childTnLst>
                          </p:cTn>
                        </p:par>
                        <p:par>
                          <p:cTn id="12" fill="hold">
                            <p:stCondLst>
                              <p:cond delay="2000"/>
                            </p:stCondLst>
                            <p:childTnLst>
                              <p:par>
                                <p:cTn id="13" presetID="2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edge">
                                      <p:cBhvr>
                                        <p:cTn id="15" dur="1000"/>
                                        <p:tgtEl>
                                          <p:spTgt spid="3">
                                            <p:txEl>
                                              <p:pRg st="2" end="2"/>
                                            </p:txEl>
                                          </p:spTgt>
                                        </p:tgtEl>
                                      </p:cBhvr>
                                    </p:animEffect>
                                  </p:childTnLst>
                                </p:cTn>
                              </p:par>
                            </p:childTnLst>
                          </p:cTn>
                        </p:par>
                        <p:par>
                          <p:cTn id="16" fill="hold">
                            <p:stCondLst>
                              <p:cond delay="3000"/>
                            </p:stCondLst>
                            <p:childTnLst>
                              <p:par>
                                <p:cTn id="17" presetID="20"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edge">
                                      <p:cBhvr>
                                        <p:cTn id="19"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91344" y="0"/>
            <a:ext cx="11881320" cy="6858000"/>
          </a:xfrm>
        </p:spPr>
        <p:style>
          <a:lnRef idx="1">
            <a:schemeClr val="accent4"/>
          </a:lnRef>
          <a:fillRef idx="2">
            <a:schemeClr val="accent4"/>
          </a:fillRef>
          <a:effectRef idx="1">
            <a:schemeClr val="accent4"/>
          </a:effectRef>
          <a:fontRef idx="minor">
            <a:schemeClr val="dk1"/>
          </a:fontRef>
        </p:style>
        <p:txBody>
          <a:bodyPr>
            <a:normAutofit/>
          </a:bodyPr>
          <a:lstStyle/>
          <a:p>
            <a:pPr algn="r" rtl="1">
              <a:lnSpc>
                <a:spcPct val="150000"/>
              </a:lnSpc>
            </a:pPr>
            <a:r>
              <a:rPr lang="ar-DZ" sz="3000" b="1" dirty="0">
                <a:solidFill>
                  <a:srgbClr val="0070C0"/>
                </a:solidFill>
                <a:latin typeface="Traditional Arabic" pitchFamily="18" charset="-78"/>
                <a:cs typeface="Traditional Arabic" pitchFamily="18" charset="-78"/>
              </a:rPr>
              <a:t>أمثلة عن كيفية ضبط مفاهيم الدراسة:</a:t>
            </a:r>
          </a:p>
          <a:p>
            <a:pPr algn="r" rtl="1">
              <a:lnSpc>
                <a:spcPct val="150000"/>
              </a:lnSpc>
            </a:pPr>
            <a:r>
              <a:rPr lang="ar-DZ" sz="3000" b="1" dirty="0">
                <a:latin typeface="Traditional Arabic" pitchFamily="18" charset="-78"/>
                <a:cs typeface="Traditional Arabic" pitchFamily="18" charset="-78"/>
              </a:rPr>
              <a:t>إليك الموضوع الآتي:</a:t>
            </a:r>
          </a:p>
          <a:p>
            <a:pPr algn="r" rtl="1">
              <a:lnSpc>
                <a:spcPct val="150000"/>
              </a:lnSpc>
            </a:pPr>
            <a:r>
              <a:rPr lang="ar-QA" sz="3000" b="1" dirty="0">
                <a:solidFill>
                  <a:srgbClr val="0070C0"/>
                </a:solidFill>
                <a:latin typeface="Traditional Arabic" pitchFamily="18" charset="-78"/>
                <a:cs typeface="Traditional Arabic" pitchFamily="18" charset="-78"/>
              </a:rPr>
              <a:t>استخدام </a:t>
            </a:r>
            <a:r>
              <a:rPr lang="ar-DZ" sz="3000" b="1" dirty="0">
                <a:solidFill>
                  <a:srgbClr val="0070C0"/>
                </a:solidFill>
                <a:latin typeface="Traditional Arabic" pitchFamily="18" charset="-78"/>
                <a:cs typeface="Traditional Arabic" pitchFamily="18" charset="-78"/>
              </a:rPr>
              <a:t>ا</a:t>
            </a:r>
            <a:r>
              <a:rPr lang="ar-QA" sz="3000" b="1" dirty="0">
                <a:solidFill>
                  <a:srgbClr val="0070C0"/>
                </a:solidFill>
                <a:latin typeface="Traditional Arabic" pitchFamily="18" charset="-78"/>
                <a:cs typeface="Traditional Arabic" pitchFamily="18" charset="-78"/>
              </a:rPr>
              <a:t>لطفل</a:t>
            </a:r>
            <a:r>
              <a:rPr lang="ar-DZ" sz="3000" b="1" dirty="0">
                <a:solidFill>
                  <a:srgbClr val="0070C0"/>
                </a:solidFill>
                <a:latin typeface="Traditional Arabic" pitchFamily="18" charset="-78"/>
                <a:cs typeface="Traditional Arabic" pitchFamily="18" charset="-78"/>
              </a:rPr>
              <a:t> </a:t>
            </a:r>
            <a:r>
              <a:rPr lang="ar-QA" sz="3000" b="1" dirty="0">
                <a:solidFill>
                  <a:srgbClr val="0070C0"/>
                </a:solidFill>
                <a:latin typeface="Traditional Arabic" pitchFamily="18" charset="-78"/>
                <a:cs typeface="Traditional Arabic" pitchFamily="18" charset="-78"/>
              </a:rPr>
              <a:t>للألعاب الإلكترونية </a:t>
            </a:r>
            <a:r>
              <a:rPr lang="ar-DZ" sz="3000" b="1" dirty="0">
                <a:solidFill>
                  <a:schemeClr val="accent3">
                    <a:lumMod val="75000"/>
                  </a:schemeClr>
                </a:solidFill>
                <a:latin typeface="Traditional Arabic" pitchFamily="18" charset="-78"/>
                <a:cs typeface="Traditional Arabic" pitchFamily="18" charset="-78"/>
              </a:rPr>
              <a:t>وأثره على التحصيل الدراسي.</a:t>
            </a:r>
            <a:endParaRPr lang="ar-QA" sz="3000" b="1" dirty="0">
              <a:solidFill>
                <a:schemeClr val="accent3">
                  <a:lumMod val="75000"/>
                </a:schemeClr>
              </a:solidFill>
              <a:latin typeface="Traditional Arabic" pitchFamily="18" charset="-78"/>
              <a:cs typeface="Traditional Arabic" pitchFamily="18" charset="-78"/>
            </a:endParaRPr>
          </a:p>
          <a:p>
            <a:pPr algn="r" rtl="1">
              <a:lnSpc>
                <a:spcPct val="150000"/>
              </a:lnSpc>
            </a:pPr>
            <a:r>
              <a:rPr lang="ar-QA" sz="3000" b="1" dirty="0">
                <a:solidFill>
                  <a:srgbClr val="00B0F0"/>
                </a:solidFill>
                <a:latin typeface="Traditional Arabic" pitchFamily="18" charset="-78"/>
                <a:cs typeface="Traditional Arabic" pitchFamily="18" charset="-78"/>
              </a:rPr>
              <a:t>المفاهيم التي يجب تعريفها لغويا:</a:t>
            </a:r>
          </a:p>
          <a:p>
            <a:pPr algn="r" rtl="1">
              <a:lnSpc>
                <a:spcPct val="150000"/>
              </a:lnSpc>
            </a:pPr>
            <a:r>
              <a:rPr lang="ar-QA" sz="3000" b="1" dirty="0">
                <a:solidFill>
                  <a:schemeClr val="accent3">
                    <a:lumMod val="75000"/>
                  </a:schemeClr>
                </a:solidFill>
                <a:latin typeface="Traditional Arabic" pitchFamily="18" charset="-78"/>
                <a:cs typeface="Traditional Arabic" pitchFamily="18" charset="-78"/>
              </a:rPr>
              <a:t>الاستخدام-الطفل-الأثر-التحصيل-الألعاب</a:t>
            </a:r>
          </a:p>
          <a:p>
            <a:pPr algn="r" rtl="1">
              <a:lnSpc>
                <a:spcPct val="150000"/>
              </a:lnSpc>
            </a:pPr>
            <a:r>
              <a:rPr lang="ar-QA" sz="3000" b="1" dirty="0">
                <a:solidFill>
                  <a:srgbClr val="00B0F0"/>
                </a:solidFill>
                <a:latin typeface="Traditional Arabic" pitchFamily="18" charset="-78"/>
                <a:cs typeface="Traditional Arabic" pitchFamily="18" charset="-78"/>
              </a:rPr>
              <a:t>المفاهيم التي تعرف اصطلاحا:</a:t>
            </a:r>
          </a:p>
          <a:p>
            <a:pPr algn="r" rtl="1">
              <a:lnSpc>
                <a:spcPct val="150000"/>
              </a:lnSpc>
            </a:pPr>
            <a:r>
              <a:rPr lang="ar-QA" sz="3000" b="1" dirty="0">
                <a:solidFill>
                  <a:schemeClr val="accent3">
                    <a:lumMod val="75000"/>
                  </a:schemeClr>
                </a:solidFill>
                <a:latin typeface="Traditional Arabic" pitchFamily="18" charset="-78"/>
                <a:cs typeface="Traditional Arabic" pitchFamily="18" charset="-78"/>
              </a:rPr>
              <a:t>الاستخدام-الطفل-الألعاب الإلكترونية-الأثر-التحصيل </a:t>
            </a:r>
            <a:r>
              <a:rPr lang="ar-QA" sz="3000" b="1" dirty="0" err="1">
                <a:solidFill>
                  <a:schemeClr val="accent3">
                    <a:lumMod val="75000"/>
                  </a:schemeClr>
                </a:solidFill>
                <a:latin typeface="Traditional Arabic" pitchFamily="18" charset="-78"/>
                <a:cs typeface="Traditional Arabic" pitchFamily="18" charset="-78"/>
              </a:rPr>
              <a:t>الدراسيز</a:t>
            </a:r>
            <a:endParaRPr lang="ar-QA" sz="3000" b="1" dirty="0">
              <a:solidFill>
                <a:schemeClr val="accent3">
                  <a:lumMod val="75000"/>
                </a:schemeClr>
              </a:solidFill>
              <a:latin typeface="Traditional Arabic" pitchFamily="18" charset="-78"/>
              <a:cs typeface="Traditional Arabic" pitchFamily="18" charset="-78"/>
            </a:endParaRPr>
          </a:p>
          <a:p>
            <a:pPr algn="r" rtl="1">
              <a:lnSpc>
                <a:spcPct val="150000"/>
              </a:lnSpc>
            </a:pPr>
            <a:r>
              <a:rPr lang="ar-QA" sz="3000" b="1" dirty="0">
                <a:solidFill>
                  <a:srgbClr val="00B0F0"/>
                </a:solidFill>
                <a:latin typeface="Traditional Arabic" pitchFamily="18" charset="-78"/>
                <a:cs typeface="Traditional Arabic" pitchFamily="18" charset="-78"/>
              </a:rPr>
              <a:t>المفاهيم التي تعرف إجرائيا:</a:t>
            </a:r>
          </a:p>
          <a:p>
            <a:pPr algn="r" rtl="1">
              <a:lnSpc>
                <a:spcPct val="150000"/>
              </a:lnSpc>
            </a:pPr>
            <a:r>
              <a:rPr lang="ar-QA" sz="3000" b="1" dirty="0">
                <a:solidFill>
                  <a:schemeClr val="accent3">
                    <a:lumMod val="75000"/>
                  </a:schemeClr>
                </a:solidFill>
                <a:latin typeface="Traditional Arabic" pitchFamily="18" charset="-78"/>
                <a:cs typeface="Traditional Arabic" pitchFamily="18" charset="-78"/>
              </a:rPr>
              <a:t>الاستخدام- الطفل-الألعاب الإلكترونية-التحصيل الدراسي</a:t>
            </a:r>
            <a:endParaRPr lang="ar-DZ" sz="3000" b="1" dirty="0">
              <a:solidFill>
                <a:schemeClr val="accent3">
                  <a:lumMod val="75000"/>
                </a:schemeClr>
              </a:solidFill>
              <a:latin typeface="Traditional Arabic" pitchFamily="18" charset="-78"/>
              <a:cs typeface="Traditional Arabic" pitchFamily="18" charset="-78"/>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1000"/>
                                        <p:tgtEl>
                                          <p:spTgt spid="3">
                                            <p:txEl>
                                              <p:pRg st="0" end="0"/>
                                            </p:txEl>
                                          </p:spTgt>
                                        </p:tgtEl>
                                      </p:cBhvr>
                                    </p:animEffect>
                                  </p:childTnLst>
                                </p:cTn>
                              </p:par>
                            </p:childTnLst>
                          </p:cTn>
                        </p:par>
                        <p:par>
                          <p:cTn id="8" fill="hold">
                            <p:stCondLst>
                              <p:cond delay="1000"/>
                            </p:stCondLst>
                            <p:childTnLst>
                              <p:par>
                                <p:cTn id="9" presetID="2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edge">
                                      <p:cBhvr>
                                        <p:cTn id="11" dur="1000"/>
                                        <p:tgtEl>
                                          <p:spTgt spid="3">
                                            <p:txEl>
                                              <p:pRg st="1" end="1"/>
                                            </p:txEl>
                                          </p:spTgt>
                                        </p:tgtEl>
                                      </p:cBhvr>
                                    </p:animEffect>
                                  </p:childTnLst>
                                </p:cTn>
                              </p:par>
                            </p:childTnLst>
                          </p:cTn>
                        </p:par>
                        <p:par>
                          <p:cTn id="12" fill="hold">
                            <p:stCondLst>
                              <p:cond delay="2000"/>
                            </p:stCondLst>
                            <p:childTnLst>
                              <p:par>
                                <p:cTn id="13" presetID="2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edge">
                                      <p:cBhvr>
                                        <p:cTn id="15" dur="1000"/>
                                        <p:tgtEl>
                                          <p:spTgt spid="3">
                                            <p:txEl>
                                              <p:pRg st="2" end="2"/>
                                            </p:txEl>
                                          </p:spTgt>
                                        </p:tgtEl>
                                      </p:cBhvr>
                                    </p:animEffect>
                                  </p:childTnLst>
                                </p:cTn>
                              </p:par>
                            </p:childTnLst>
                          </p:cTn>
                        </p:par>
                        <p:par>
                          <p:cTn id="16" fill="hold">
                            <p:stCondLst>
                              <p:cond delay="3000"/>
                            </p:stCondLst>
                            <p:childTnLst>
                              <p:par>
                                <p:cTn id="17" presetID="20"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edge">
                                      <p:cBhvr>
                                        <p:cTn id="19" dur="1000"/>
                                        <p:tgtEl>
                                          <p:spTgt spid="3">
                                            <p:txEl>
                                              <p:pRg st="3" end="3"/>
                                            </p:txEl>
                                          </p:spTgt>
                                        </p:tgtEl>
                                      </p:cBhvr>
                                    </p:animEffect>
                                  </p:childTnLst>
                                </p:cTn>
                              </p:par>
                            </p:childTnLst>
                          </p:cTn>
                        </p:par>
                        <p:par>
                          <p:cTn id="20" fill="hold">
                            <p:stCondLst>
                              <p:cond delay="4000"/>
                            </p:stCondLst>
                            <p:childTnLst>
                              <p:par>
                                <p:cTn id="21" presetID="20" presetClass="entr" presetSubtype="0"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edge">
                                      <p:cBhvr>
                                        <p:cTn id="23" dur="1000"/>
                                        <p:tgtEl>
                                          <p:spTgt spid="3">
                                            <p:txEl>
                                              <p:pRg st="4" end="4"/>
                                            </p:txEl>
                                          </p:spTgt>
                                        </p:tgtEl>
                                      </p:cBhvr>
                                    </p:animEffect>
                                  </p:childTnLst>
                                </p:cTn>
                              </p:par>
                            </p:childTnLst>
                          </p:cTn>
                        </p:par>
                        <p:par>
                          <p:cTn id="24" fill="hold">
                            <p:stCondLst>
                              <p:cond delay="5000"/>
                            </p:stCondLst>
                            <p:childTnLst>
                              <p:par>
                                <p:cTn id="25" presetID="20" presetClass="entr" presetSubtype="0"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edge">
                                      <p:cBhvr>
                                        <p:cTn id="27" dur="1000"/>
                                        <p:tgtEl>
                                          <p:spTgt spid="3">
                                            <p:txEl>
                                              <p:pRg st="5" end="5"/>
                                            </p:txEl>
                                          </p:spTgt>
                                        </p:tgtEl>
                                      </p:cBhvr>
                                    </p:animEffect>
                                  </p:childTnLst>
                                </p:cTn>
                              </p:par>
                            </p:childTnLst>
                          </p:cTn>
                        </p:par>
                        <p:par>
                          <p:cTn id="28" fill="hold">
                            <p:stCondLst>
                              <p:cond delay="6000"/>
                            </p:stCondLst>
                            <p:childTnLst>
                              <p:par>
                                <p:cTn id="29" presetID="20" presetClass="entr" presetSubtype="0" fill="hold"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edge">
                                      <p:cBhvr>
                                        <p:cTn id="31" dur="1000"/>
                                        <p:tgtEl>
                                          <p:spTgt spid="3">
                                            <p:txEl>
                                              <p:pRg st="6" end="6"/>
                                            </p:txEl>
                                          </p:spTgt>
                                        </p:tgtEl>
                                      </p:cBhvr>
                                    </p:animEffect>
                                  </p:childTnLst>
                                </p:cTn>
                              </p:par>
                            </p:childTnLst>
                          </p:cTn>
                        </p:par>
                        <p:par>
                          <p:cTn id="32" fill="hold">
                            <p:stCondLst>
                              <p:cond delay="7000"/>
                            </p:stCondLst>
                            <p:childTnLst>
                              <p:par>
                                <p:cTn id="33" presetID="20" presetClass="entr" presetSubtype="0" fill="hold" nodeType="after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edge">
                                      <p:cBhvr>
                                        <p:cTn id="35" dur="1000"/>
                                        <p:tgtEl>
                                          <p:spTgt spid="3">
                                            <p:txEl>
                                              <p:pRg st="7" end="7"/>
                                            </p:txEl>
                                          </p:spTgt>
                                        </p:tgtEl>
                                      </p:cBhvr>
                                    </p:animEffect>
                                  </p:childTnLst>
                                </p:cTn>
                              </p:par>
                            </p:childTnLst>
                          </p:cTn>
                        </p:par>
                        <p:par>
                          <p:cTn id="36" fill="hold">
                            <p:stCondLst>
                              <p:cond delay="8000"/>
                            </p:stCondLst>
                            <p:childTnLst>
                              <p:par>
                                <p:cTn id="37" presetID="20" presetClass="entr" presetSubtype="0" fill="hold" nodeType="after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wedge">
                                      <p:cBhvr>
                                        <p:cTn id="39"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19336" y="0"/>
            <a:ext cx="11593288" cy="6858000"/>
          </a:xfrm>
        </p:spPr>
        <p:txBody>
          <a:bodyPr>
            <a:normAutofit fontScale="55000" lnSpcReduction="20000"/>
          </a:bodyPr>
          <a:lstStyle/>
          <a:p>
            <a:pPr algn="r" rtl="1">
              <a:lnSpc>
                <a:spcPct val="160000"/>
              </a:lnSpc>
            </a:pPr>
            <a:r>
              <a:rPr lang="ar-DZ" sz="4500" b="1" dirty="0">
                <a:solidFill>
                  <a:srgbClr val="0070C0"/>
                </a:solidFill>
                <a:latin typeface="Traditional Arabic" pitchFamily="18" charset="-78"/>
                <a:cs typeface="Traditional Arabic" pitchFamily="18" charset="-78"/>
              </a:rPr>
              <a:t>أمثلة عن كيفية ضبط مفاهيم الدراسة:</a:t>
            </a:r>
          </a:p>
          <a:p>
            <a:pPr lvl="1" algn="r" rtl="1">
              <a:lnSpc>
                <a:spcPct val="160000"/>
              </a:lnSpc>
            </a:pPr>
            <a:r>
              <a:rPr lang="ar-DZ" sz="4500" b="1" dirty="0">
                <a:solidFill>
                  <a:srgbClr val="C00000"/>
                </a:solidFill>
                <a:latin typeface="Traditional Arabic" pitchFamily="18" charset="-78"/>
                <a:cs typeface="Traditional Arabic" pitchFamily="18" charset="-78"/>
              </a:rPr>
              <a:t>إليك الموضوع الآتي:</a:t>
            </a:r>
          </a:p>
          <a:p>
            <a:pPr algn="ctr" rtl="1">
              <a:lnSpc>
                <a:spcPct val="160000"/>
              </a:lnSpc>
            </a:pPr>
            <a:r>
              <a:rPr lang="ar-DZ" sz="4500" b="1" dirty="0">
                <a:solidFill>
                  <a:srgbClr val="0070C0"/>
                </a:solidFill>
                <a:latin typeface="Traditional Arabic" pitchFamily="18" charset="-78"/>
                <a:cs typeface="Traditional Arabic" pitchFamily="18" charset="-78"/>
              </a:rPr>
              <a:t>استخدام الهواتف الذكية وأثره على قيم وهوية الشباب القطري.</a:t>
            </a:r>
          </a:p>
          <a:p>
            <a:pPr lvl="1" algn="r" rtl="1">
              <a:lnSpc>
                <a:spcPct val="160000"/>
              </a:lnSpc>
            </a:pPr>
            <a:r>
              <a:rPr lang="ar-DZ" sz="4500" b="1" dirty="0">
                <a:solidFill>
                  <a:srgbClr val="C00000"/>
                </a:solidFill>
                <a:latin typeface="Traditional Arabic" pitchFamily="18" charset="-78"/>
                <a:cs typeface="Traditional Arabic" pitchFamily="18" charset="-78"/>
              </a:rPr>
              <a:t>المفاهيم الواردة في العنوان هي:</a:t>
            </a:r>
          </a:p>
          <a:p>
            <a:pPr lvl="1" algn="r" rtl="1">
              <a:lnSpc>
                <a:spcPct val="160000"/>
              </a:lnSpc>
            </a:pPr>
            <a:r>
              <a:rPr lang="ar-DZ" sz="4500" b="1" dirty="0">
                <a:latin typeface="Traditional Arabic" pitchFamily="18" charset="-78"/>
                <a:cs typeface="Traditional Arabic" pitchFamily="18" charset="-78"/>
              </a:rPr>
              <a:t>الاستخدام- الهاتف- الهواتف الذكية- الأثر- القيم- الهوية- الشباب- الشباب القطري.</a:t>
            </a:r>
          </a:p>
          <a:p>
            <a:pPr lvl="1" algn="r" rtl="1">
              <a:lnSpc>
                <a:spcPct val="160000"/>
              </a:lnSpc>
            </a:pPr>
            <a:r>
              <a:rPr lang="ar-QA" sz="4500" b="1" dirty="0">
                <a:solidFill>
                  <a:srgbClr val="00B0F0"/>
                </a:solidFill>
                <a:latin typeface="Traditional Arabic" pitchFamily="18" charset="-78"/>
                <a:cs typeface="Traditional Arabic" pitchFamily="18" charset="-78"/>
              </a:rPr>
              <a:t>المفاهيم التي تعرف لغويا:</a:t>
            </a:r>
          </a:p>
          <a:p>
            <a:pPr lvl="1" algn="r" rtl="1">
              <a:lnSpc>
                <a:spcPct val="160000"/>
              </a:lnSpc>
            </a:pPr>
            <a:r>
              <a:rPr lang="ar-QA" sz="4500" b="1" dirty="0">
                <a:solidFill>
                  <a:srgbClr val="C00000"/>
                </a:solidFill>
                <a:latin typeface="Traditional Arabic" pitchFamily="18" charset="-78"/>
                <a:cs typeface="Traditional Arabic" pitchFamily="18" charset="-78"/>
              </a:rPr>
              <a:t>الاستخدام-الهاتف-الأثر-القيم-الهوية-الشباب</a:t>
            </a:r>
          </a:p>
          <a:p>
            <a:pPr lvl="1" algn="r" rtl="1">
              <a:lnSpc>
                <a:spcPct val="160000"/>
              </a:lnSpc>
            </a:pPr>
            <a:r>
              <a:rPr lang="ar-QA" sz="4500" b="1" dirty="0">
                <a:solidFill>
                  <a:srgbClr val="00B0F0"/>
                </a:solidFill>
                <a:latin typeface="Traditional Arabic" pitchFamily="18" charset="-78"/>
                <a:cs typeface="Traditional Arabic" pitchFamily="18" charset="-78"/>
              </a:rPr>
              <a:t>المفاهيم التي تعرف اصطلاحا:</a:t>
            </a:r>
          </a:p>
          <a:p>
            <a:pPr lvl="1" algn="r" rtl="1">
              <a:lnSpc>
                <a:spcPct val="160000"/>
              </a:lnSpc>
            </a:pPr>
            <a:r>
              <a:rPr lang="ar-QA" sz="4500" b="1" dirty="0">
                <a:solidFill>
                  <a:srgbClr val="C00000"/>
                </a:solidFill>
                <a:latin typeface="Traditional Arabic" pitchFamily="18" charset="-78"/>
                <a:cs typeface="Traditional Arabic" pitchFamily="18" charset="-78"/>
              </a:rPr>
              <a:t>الاستخدام-الهواتف الذكية-الأثر-القيم- الهوية-الشباب</a:t>
            </a:r>
          </a:p>
          <a:p>
            <a:pPr lvl="1" algn="r" rtl="1">
              <a:lnSpc>
                <a:spcPct val="160000"/>
              </a:lnSpc>
            </a:pPr>
            <a:r>
              <a:rPr lang="ar-QA" sz="4500" b="1" dirty="0">
                <a:solidFill>
                  <a:srgbClr val="00B0F0"/>
                </a:solidFill>
                <a:latin typeface="Traditional Arabic" pitchFamily="18" charset="-78"/>
                <a:cs typeface="Traditional Arabic" pitchFamily="18" charset="-78"/>
              </a:rPr>
              <a:t>المفاهيم التي تعرف اجرائيا:</a:t>
            </a:r>
          </a:p>
          <a:p>
            <a:pPr lvl="1" algn="r" rtl="1">
              <a:lnSpc>
                <a:spcPct val="160000"/>
              </a:lnSpc>
            </a:pPr>
            <a:r>
              <a:rPr lang="ar-QA" sz="4500" b="1" dirty="0">
                <a:solidFill>
                  <a:srgbClr val="C00000"/>
                </a:solidFill>
                <a:latin typeface="Traditional Arabic" pitchFamily="18" charset="-78"/>
                <a:cs typeface="Traditional Arabic" pitchFamily="18" charset="-78"/>
              </a:rPr>
              <a:t>الاستخدام-الهواتف الذكية-القيم-الهوية-الشباب القطري</a:t>
            </a:r>
            <a:endParaRPr lang="ar-DZ" sz="4500" b="1" dirty="0">
              <a:solidFill>
                <a:srgbClr val="C00000"/>
              </a:solidFill>
              <a:latin typeface="Traditional Arabic" pitchFamily="18" charset="-78"/>
              <a:cs typeface="Traditional Arabic" pitchFamily="18" charset="-78"/>
            </a:endParaRPr>
          </a:p>
          <a:p>
            <a:pPr algn="r" rtl="1"/>
            <a:endParaRPr lang="fr-FR"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385" decel="100000"/>
                                        <p:tgtEl>
                                          <p:spTgt spid="3">
                                            <p:txEl>
                                              <p:pRg st="0" end="0"/>
                                            </p:txEl>
                                          </p:spTgt>
                                        </p:tgtEl>
                                      </p:cBhvr>
                                    </p:animEffect>
                                    <p:animScale>
                                      <p:cBhvr>
                                        <p:cTn id="8" dur="385" decel="100000"/>
                                        <p:tgtEl>
                                          <p:spTgt spid="3">
                                            <p:txEl>
                                              <p:pRg st="0" end="0"/>
                                            </p:txEl>
                                          </p:spTgt>
                                        </p:tgtEl>
                                      </p:cBhvr>
                                      <p:from x="10000" y="10000"/>
                                      <p:to x="200000" y="450000"/>
                                    </p:animScale>
                                    <p:animScale>
                                      <p:cBhvr>
                                        <p:cTn id="9" dur="615" accel="100000" fill="hold">
                                          <p:stCondLst>
                                            <p:cond delay="385"/>
                                          </p:stCondLst>
                                        </p:cTn>
                                        <p:tgtEl>
                                          <p:spTgt spid="3">
                                            <p:txEl>
                                              <p:pRg st="0" end="0"/>
                                            </p:txEl>
                                          </p:spTgt>
                                        </p:tgtEl>
                                      </p:cBhvr>
                                      <p:from x="200000" y="450000"/>
                                      <p:to x="100000" y="100000"/>
                                    </p:animScale>
                                    <p:set>
                                      <p:cBhvr>
                                        <p:cTn id="10" dur="385" fill="hold"/>
                                        <p:tgtEl>
                                          <p:spTgt spid="3">
                                            <p:txEl>
                                              <p:pRg st="0" end="0"/>
                                            </p:txEl>
                                          </p:spTgt>
                                        </p:tgtEl>
                                        <p:attrNameLst>
                                          <p:attrName>ppt_x</p:attrName>
                                        </p:attrNameLst>
                                      </p:cBhvr>
                                      <p:to>
                                        <p:strVal val="(0.5)"/>
                                      </p:to>
                                    </p:set>
                                    <p:anim from="(0.5)" to="(#ppt_x)" calcmode="lin" valueType="num">
                                      <p:cBhvr>
                                        <p:cTn id="11" dur="615" accel="100000" fill="hold">
                                          <p:stCondLst>
                                            <p:cond delay="385"/>
                                          </p:stCondLst>
                                        </p:cTn>
                                        <p:tgtEl>
                                          <p:spTgt spid="3">
                                            <p:txEl>
                                              <p:pRg st="0" end="0"/>
                                            </p:txEl>
                                          </p:spTgt>
                                        </p:tgtEl>
                                        <p:attrNameLst>
                                          <p:attrName>ppt_x</p:attrName>
                                        </p:attrNameLst>
                                      </p:cBhvr>
                                    </p:anim>
                                    <p:set>
                                      <p:cBhvr>
                                        <p:cTn id="12" dur="385" fill="hold"/>
                                        <p:tgtEl>
                                          <p:spTgt spid="3">
                                            <p:txEl>
                                              <p:pRg st="0" end="0"/>
                                            </p:txEl>
                                          </p:spTgt>
                                        </p:tgtEl>
                                        <p:attrNameLst>
                                          <p:attrName>ppt_y</p:attrName>
                                        </p:attrNameLst>
                                      </p:cBhvr>
                                      <p:to>
                                        <p:strVal val="(#ppt_y+0.4)"/>
                                      </p:to>
                                    </p:set>
                                    <p:anim from="(#ppt_y+0.4)" to="(#ppt_y)" calcmode="lin" valueType="num">
                                      <p:cBhvr>
                                        <p:cTn id="13" dur="615" accel="100000" fill="hold">
                                          <p:stCondLst>
                                            <p:cond delay="385"/>
                                          </p:stCondLst>
                                        </p:cTn>
                                        <p:tgtEl>
                                          <p:spTgt spid="3">
                                            <p:txEl>
                                              <p:pRg st="0" end="0"/>
                                            </p:txEl>
                                          </p:spTgt>
                                        </p:tgtEl>
                                        <p:attrNameLst>
                                          <p:attrName>ppt_y</p:attrName>
                                        </p:attrNameLst>
                                      </p:cBhvr>
                                    </p:anim>
                                  </p:childTnLst>
                                </p:cTn>
                              </p:par>
                            </p:childTnLst>
                          </p:cTn>
                        </p:par>
                        <p:par>
                          <p:cTn id="14" fill="hold">
                            <p:stCondLst>
                              <p:cond delay="1000"/>
                            </p:stCondLst>
                            <p:childTnLst>
                              <p:par>
                                <p:cTn id="15" presetID="51" presetClass="entr" presetSubtype="0" fill="hold"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385" decel="100000"/>
                                        <p:tgtEl>
                                          <p:spTgt spid="3">
                                            <p:txEl>
                                              <p:pRg st="1" end="1"/>
                                            </p:txEl>
                                          </p:spTgt>
                                        </p:tgtEl>
                                      </p:cBhvr>
                                    </p:animEffect>
                                    <p:animScale>
                                      <p:cBhvr>
                                        <p:cTn id="18" dur="385" decel="100000"/>
                                        <p:tgtEl>
                                          <p:spTgt spid="3">
                                            <p:txEl>
                                              <p:pRg st="1" end="1"/>
                                            </p:txEl>
                                          </p:spTgt>
                                        </p:tgtEl>
                                      </p:cBhvr>
                                      <p:from x="10000" y="10000"/>
                                      <p:to x="200000" y="450000"/>
                                    </p:animScale>
                                    <p:animScale>
                                      <p:cBhvr>
                                        <p:cTn id="19" dur="615" accel="100000" fill="hold">
                                          <p:stCondLst>
                                            <p:cond delay="385"/>
                                          </p:stCondLst>
                                        </p:cTn>
                                        <p:tgtEl>
                                          <p:spTgt spid="3">
                                            <p:txEl>
                                              <p:pRg st="1" end="1"/>
                                            </p:txEl>
                                          </p:spTgt>
                                        </p:tgtEl>
                                      </p:cBhvr>
                                      <p:from x="200000" y="450000"/>
                                      <p:to x="100000" y="100000"/>
                                    </p:animScale>
                                    <p:set>
                                      <p:cBhvr>
                                        <p:cTn id="20" dur="385" fill="hold"/>
                                        <p:tgtEl>
                                          <p:spTgt spid="3">
                                            <p:txEl>
                                              <p:pRg st="1" end="1"/>
                                            </p:txEl>
                                          </p:spTgt>
                                        </p:tgtEl>
                                        <p:attrNameLst>
                                          <p:attrName>ppt_x</p:attrName>
                                        </p:attrNameLst>
                                      </p:cBhvr>
                                      <p:to>
                                        <p:strVal val="(0.5)"/>
                                      </p:to>
                                    </p:set>
                                    <p:anim from="(0.5)" to="(#ppt_x)" calcmode="lin" valueType="num">
                                      <p:cBhvr>
                                        <p:cTn id="21" dur="615" accel="100000" fill="hold">
                                          <p:stCondLst>
                                            <p:cond delay="385"/>
                                          </p:stCondLst>
                                        </p:cTn>
                                        <p:tgtEl>
                                          <p:spTgt spid="3">
                                            <p:txEl>
                                              <p:pRg st="1" end="1"/>
                                            </p:txEl>
                                          </p:spTgt>
                                        </p:tgtEl>
                                        <p:attrNameLst>
                                          <p:attrName>ppt_x</p:attrName>
                                        </p:attrNameLst>
                                      </p:cBhvr>
                                    </p:anim>
                                    <p:set>
                                      <p:cBhvr>
                                        <p:cTn id="22" dur="385" fill="hold"/>
                                        <p:tgtEl>
                                          <p:spTgt spid="3">
                                            <p:txEl>
                                              <p:pRg st="1" end="1"/>
                                            </p:txEl>
                                          </p:spTgt>
                                        </p:tgtEl>
                                        <p:attrNameLst>
                                          <p:attrName>ppt_y</p:attrName>
                                        </p:attrNameLst>
                                      </p:cBhvr>
                                      <p:to>
                                        <p:strVal val="(#ppt_y+0.4)"/>
                                      </p:to>
                                    </p:set>
                                    <p:anim from="(#ppt_y+0.4)" to="(#ppt_y)" calcmode="lin" valueType="num">
                                      <p:cBhvr>
                                        <p:cTn id="23" dur="615" accel="100000" fill="hold">
                                          <p:stCondLst>
                                            <p:cond delay="385"/>
                                          </p:stCondLst>
                                        </p:cTn>
                                        <p:tgtEl>
                                          <p:spTgt spid="3">
                                            <p:txEl>
                                              <p:pRg st="1" end="1"/>
                                            </p:txEl>
                                          </p:spTgt>
                                        </p:tgtEl>
                                        <p:attrNameLst>
                                          <p:attrName>ppt_y</p:attrName>
                                        </p:attrNameLst>
                                      </p:cBhvr>
                                    </p:anim>
                                  </p:childTnLst>
                                </p:cTn>
                              </p:par>
                            </p:childTnLst>
                          </p:cTn>
                        </p:par>
                        <p:par>
                          <p:cTn id="24" fill="hold">
                            <p:stCondLst>
                              <p:cond delay="2000"/>
                            </p:stCondLst>
                            <p:childTnLst>
                              <p:par>
                                <p:cTn id="25" presetID="51" presetClass="entr" presetSubtype="0" fill="hold" nodeType="after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385" decel="100000"/>
                                        <p:tgtEl>
                                          <p:spTgt spid="3">
                                            <p:txEl>
                                              <p:pRg st="2" end="2"/>
                                            </p:txEl>
                                          </p:spTgt>
                                        </p:tgtEl>
                                      </p:cBhvr>
                                    </p:animEffect>
                                    <p:animScale>
                                      <p:cBhvr>
                                        <p:cTn id="28" dur="385" decel="100000"/>
                                        <p:tgtEl>
                                          <p:spTgt spid="3">
                                            <p:txEl>
                                              <p:pRg st="2" end="2"/>
                                            </p:txEl>
                                          </p:spTgt>
                                        </p:tgtEl>
                                      </p:cBhvr>
                                      <p:from x="10000" y="10000"/>
                                      <p:to x="200000" y="450000"/>
                                    </p:animScale>
                                    <p:animScale>
                                      <p:cBhvr>
                                        <p:cTn id="29" dur="615" accel="100000" fill="hold">
                                          <p:stCondLst>
                                            <p:cond delay="385"/>
                                          </p:stCondLst>
                                        </p:cTn>
                                        <p:tgtEl>
                                          <p:spTgt spid="3">
                                            <p:txEl>
                                              <p:pRg st="2" end="2"/>
                                            </p:txEl>
                                          </p:spTgt>
                                        </p:tgtEl>
                                      </p:cBhvr>
                                      <p:from x="200000" y="450000"/>
                                      <p:to x="100000" y="100000"/>
                                    </p:animScale>
                                    <p:set>
                                      <p:cBhvr>
                                        <p:cTn id="30" dur="385" fill="hold"/>
                                        <p:tgtEl>
                                          <p:spTgt spid="3">
                                            <p:txEl>
                                              <p:pRg st="2" end="2"/>
                                            </p:txEl>
                                          </p:spTgt>
                                        </p:tgtEl>
                                        <p:attrNameLst>
                                          <p:attrName>ppt_x</p:attrName>
                                        </p:attrNameLst>
                                      </p:cBhvr>
                                      <p:to>
                                        <p:strVal val="(0.5)"/>
                                      </p:to>
                                    </p:set>
                                    <p:anim from="(0.5)" to="(#ppt_x)" calcmode="lin" valueType="num">
                                      <p:cBhvr>
                                        <p:cTn id="31" dur="615" accel="100000" fill="hold">
                                          <p:stCondLst>
                                            <p:cond delay="385"/>
                                          </p:stCondLst>
                                        </p:cTn>
                                        <p:tgtEl>
                                          <p:spTgt spid="3">
                                            <p:txEl>
                                              <p:pRg st="2" end="2"/>
                                            </p:txEl>
                                          </p:spTgt>
                                        </p:tgtEl>
                                        <p:attrNameLst>
                                          <p:attrName>ppt_x</p:attrName>
                                        </p:attrNameLst>
                                      </p:cBhvr>
                                    </p:anim>
                                    <p:set>
                                      <p:cBhvr>
                                        <p:cTn id="32" dur="385" fill="hold"/>
                                        <p:tgtEl>
                                          <p:spTgt spid="3">
                                            <p:txEl>
                                              <p:pRg st="2" end="2"/>
                                            </p:txEl>
                                          </p:spTgt>
                                        </p:tgtEl>
                                        <p:attrNameLst>
                                          <p:attrName>ppt_y</p:attrName>
                                        </p:attrNameLst>
                                      </p:cBhvr>
                                      <p:to>
                                        <p:strVal val="(#ppt_y+0.4)"/>
                                      </p:to>
                                    </p:set>
                                    <p:anim from="(#ppt_y+0.4)" to="(#ppt_y)" calcmode="lin" valueType="num">
                                      <p:cBhvr>
                                        <p:cTn id="33" dur="615" accel="100000" fill="hold">
                                          <p:stCondLst>
                                            <p:cond delay="385"/>
                                          </p:stCondLst>
                                        </p:cTn>
                                        <p:tgtEl>
                                          <p:spTgt spid="3">
                                            <p:txEl>
                                              <p:pRg st="2" end="2"/>
                                            </p:txEl>
                                          </p:spTgt>
                                        </p:tgtEl>
                                        <p:attrNameLst>
                                          <p:attrName>ppt_y</p:attrName>
                                        </p:attrNameLst>
                                      </p:cBhvr>
                                    </p:anim>
                                  </p:childTnLst>
                                </p:cTn>
                              </p:par>
                            </p:childTnLst>
                          </p:cTn>
                        </p:par>
                        <p:par>
                          <p:cTn id="34" fill="hold">
                            <p:stCondLst>
                              <p:cond delay="3000"/>
                            </p:stCondLst>
                            <p:childTnLst>
                              <p:par>
                                <p:cTn id="35" presetID="51" presetClass="entr" presetSubtype="0" fill="hold" nodeType="after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fade">
                                      <p:cBhvr>
                                        <p:cTn id="37" dur="385" decel="100000"/>
                                        <p:tgtEl>
                                          <p:spTgt spid="3">
                                            <p:txEl>
                                              <p:pRg st="3" end="3"/>
                                            </p:txEl>
                                          </p:spTgt>
                                        </p:tgtEl>
                                      </p:cBhvr>
                                    </p:animEffect>
                                    <p:animScale>
                                      <p:cBhvr>
                                        <p:cTn id="38" dur="385" decel="100000"/>
                                        <p:tgtEl>
                                          <p:spTgt spid="3">
                                            <p:txEl>
                                              <p:pRg st="3" end="3"/>
                                            </p:txEl>
                                          </p:spTgt>
                                        </p:tgtEl>
                                      </p:cBhvr>
                                      <p:from x="10000" y="10000"/>
                                      <p:to x="200000" y="450000"/>
                                    </p:animScale>
                                    <p:animScale>
                                      <p:cBhvr>
                                        <p:cTn id="39" dur="615" accel="100000" fill="hold">
                                          <p:stCondLst>
                                            <p:cond delay="385"/>
                                          </p:stCondLst>
                                        </p:cTn>
                                        <p:tgtEl>
                                          <p:spTgt spid="3">
                                            <p:txEl>
                                              <p:pRg st="3" end="3"/>
                                            </p:txEl>
                                          </p:spTgt>
                                        </p:tgtEl>
                                      </p:cBhvr>
                                      <p:from x="200000" y="450000"/>
                                      <p:to x="100000" y="100000"/>
                                    </p:animScale>
                                    <p:set>
                                      <p:cBhvr>
                                        <p:cTn id="40" dur="385" fill="hold"/>
                                        <p:tgtEl>
                                          <p:spTgt spid="3">
                                            <p:txEl>
                                              <p:pRg st="3" end="3"/>
                                            </p:txEl>
                                          </p:spTgt>
                                        </p:tgtEl>
                                        <p:attrNameLst>
                                          <p:attrName>ppt_x</p:attrName>
                                        </p:attrNameLst>
                                      </p:cBhvr>
                                      <p:to>
                                        <p:strVal val="(0.5)"/>
                                      </p:to>
                                    </p:set>
                                    <p:anim from="(0.5)" to="(#ppt_x)" calcmode="lin" valueType="num">
                                      <p:cBhvr>
                                        <p:cTn id="41" dur="615" accel="100000" fill="hold">
                                          <p:stCondLst>
                                            <p:cond delay="385"/>
                                          </p:stCondLst>
                                        </p:cTn>
                                        <p:tgtEl>
                                          <p:spTgt spid="3">
                                            <p:txEl>
                                              <p:pRg st="3" end="3"/>
                                            </p:txEl>
                                          </p:spTgt>
                                        </p:tgtEl>
                                        <p:attrNameLst>
                                          <p:attrName>ppt_x</p:attrName>
                                        </p:attrNameLst>
                                      </p:cBhvr>
                                    </p:anim>
                                    <p:set>
                                      <p:cBhvr>
                                        <p:cTn id="42" dur="385" fill="hold"/>
                                        <p:tgtEl>
                                          <p:spTgt spid="3">
                                            <p:txEl>
                                              <p:pRg st="3" end="3"/>
                                            </p:txEl>
                                          </p:spTgt>
                                        </p:tgtEl>
                                        <p:attrNameLst>
                                          <p:attrName>ppt_y</p:attrName>
                                        </p:attrNameLst>
                                      </p:cBhvr>
                                      <p:to>
                                        <p:strVal val="(#ppt_y+0.4)"/>
                                      </p:to>
                                    </p:set>
                                    <p:anim from="(#ppt_y+0.4)" to="(#ppt_y)" calcmode="lin" valueType="num">
                                      <p:cBhvr>
                                        <p:cTn id="43" dur="615" accel="100000" fill="hold">
                                          <p:stCondLst>
                                            <p:cond delay="385"/>
                                          </p:stCondLst>
                                        </p:cTn>
                                        <p:tgtEl>
                                          <p:spTgt spid="3">
                                            <p:txEl>
                                              <p:pRg st="3" end="3"/>
                                            </p:txEl>
                                          </p:spTgt>
                                        </p:tgtEl>
                                        <p:attrNameLst>
                                          <p:attrName>ppt_y</p:attrName>
                                        </p:attrNameLst>
                                      </p:cBhvr>
                                    </p:anim>
                                  </p:childTnLst>
                                </p:cTn>
                              </p:par>
                            </p:childTnLst>
                          </p:cTn>
                        </p:par>
                        <p:par>
                          <p:cTn id="44" fill="hold">
                            <p:stCondLst>
                              <p:cond delay="4000"/>
                            </p:stCondLst>
                            <p:childTnLst>
                              <p:par>
                                <p:cTn id="45" presetID="51" presetClass="entr" presetSubtype="0" fill="hold" nodeType="after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fade">
                                      <p:cBhvr>
                                        <p:cTn id="47" dur="385" decel="100000"/>
                                        <p:tgtEl>
                                          <p:spTgt spid="3">
                                            <p:txEl>
                                              <p:pRg st="4" end="4"/>
                                            </p:txEl>
                                          </p:spTgt>
                                        </p:tgtEl>
                                      </p:cBhvr>
                                    </p:animEffect>
                                    <p:animScale>
                                      <p:cBhvr>
                                        <p:cTn id="48" dur="385" decel="100000"/>
                                        <p:tgtEl>
                                          <p:spTgt spid="3">
                                            <p:txEl>
                                              <p:pRg st="4" end="4"/>
                                            </p:txEl>
                                          </p:spTgt>
                                        </p:tgtEl>
                                      </p:cBhvr>
                                      <p:from x="10000" y="10000"/>
                                      <p:to x="200000" y="450000"/>
                                    </p:animScale>
                                    <p:animScale>
                                      <p:cBhvr>
                                        <p:cTn id="49" dur="615" accel="100000" fill="hold">
                                          <p:stCondLst>
                                            <p:cond delay="385"/>
                                          </p:stCondLst>
                                        </p:cTn>
                                        <p:tgtEl>
                                          <p:spTgt spid="3">
                                            <p:txEl>
                                              <p:pRg st="4" end="4"/>
                                            </p:txEl>
                                          </p:spTgt>
                                        </p:tgtEl>
                                      </p:cBhvr>
                                      <p:from x="200000" y="450000"/>
                                      <p:to x="100000" y="100000"/>
                                    </p:animScale>
                                    <p:set>
                                      <p:cBhvr>
                                        <p:cTn id="50" dur="385" fill="hold"/>
                                        <p:tgtEl>
                                          <p:spTgt spid="3">
                                            <p:txEl>
                                              <p:pRg st="4" end="4"/>
                                            </p:txEl>
                                          </p:spTgt>
                                        </p:tgtEl>
                                        <p:attrNameLst>
                                          <p:attrName>ppt_x</p:attrName>
                                        </p:attrNameLst>
                                      </p:cBhvr>
                                      <p:to>
                                        <p:strVal val="(0.5)"/>
                                      </p:to>
                                    </p:set>
                                    <p:anim from="(0.5)" to="(#ppt_x)" calcmode="lin" valueType="num">
                                      <p:cBhvr>
                                        <p:cTn id="51" dur="615" accel="100000" fill="hold">
                                          <p:stCondLst>
                                            <p:cond delay="385"/>
                                          </p:stCondLst>
                                        </p:cTn>
                                        <p:tgtEl>
                                          <p:spTgt spid="3">
                                            <p:txEl>
                                              <p:pRg st="4" end="4"/>
                                            </p:txEl>
                                          </p:spTgt>
                                        </p:tgtEl>
                                        <p:attrNameLst>
                                          <p:attrName>ppt_x</p:attrName>
                                        </p:attrNameLst>
                                      </p:cBhvr>
                                    </p:anim>
                                    <p:set>
                                      <p:cBhvr>
                                        <p:cTn id="52" dur="385" fill="hold"/>
                                        <p:tgtEl>
                                          <p:spTgt spid="3">
                                            <p:txEl>
                                              <p:pRg st="4" end="4"/>
                                            </p:txEl>
                                          </p:spTgt>
                                        </p:tgtEl>
                                        <p:attrNameLst>
                                          <p:attrName>ppt_y</p:attrName>
                                        </p:attrNameLst>
                                      </p:cBhvr>
                                      <p:to>
                                        <p:strVal val="(#ppt_y+0.4)"/>
                                      </p:to>
                                    </p:set>
                                    <p:anim from="(#ppt_y+0.4)" to="(#ppt_y)" calcmode="lin" valueType="num">
                                      <p:cBhvr>
                                        <p:cTn id="53" dur="615" accel="100000" fill="hold">
                                          <p:stCondLst>
                                            <p:cond delay="385"/>
                                          </p:stCondLst>
                                        </p:cTn>
                                        <p:tgtEl>
                                          <p:spTgt spid="3">
                                            <p:txEl>
                                              <p:pRg st="4" end="4"/>
                                            </p:txEl>
                                          </p:spTgt>
                                        </p:tgtEl>
                                        <p:attrNameLst>
                                          <p:attrName>ppt_y</p:attrName>
                                        </p:attrNameLst>
                                      </p:cBhvr>
                                    </p:anim>
                                  </p:childTnLst>
                                </p:cTn>
                              </p:par>
                            </p:childTnLst>
                          </p:cTn>
                        </p:par>
                        <p:par>
                          <p:cTn id="54" fill="hold">
                            <p:stCondLst>
                              <p:cond delay="5000"/>
                            </p:stCondLst>
                            <p:childTnLst>
                              <p:par>
                                <p:cTn id="55" presetID="51" presetClass="entr" presetSubtype="0" fill="hold" nodeType="afterEffect">
                                  <p:stCondLst>
                                    <p:cond delay="0"/>
                                  </p:stCondLst>
                                  <p:childTnLst>
                                    <p:set>
                                      <p:cBhvr>
                                        <p:cTn id="56" dur="1" fill="hold">
                                          <p:stCondLst>
                                            <p:cond delay="0"/>
                                          </p:stCondLst>
                                        </p:cTn>
                                        <p:tgtEl>
                                          <p:spTgt spid="3">
                                            <p:txEl>
                                              <p:pRg st="5" end="5"/>
                                            </p:txEl>
                                          </p:spTgt>
                                        </p:tgtEl>
                                        <p:attrNameLst>
                                          <p:attrName>style.visibility</p:attrName>
                                        </p:attrNameLst>
                                      </p:cBhvr>
                                      <p:to>
                                        <p:strVal val="visible"/>
                                      </p:to>
                                    </p:set>
                                    <p:animEffect transition="in" filter="fade">
                                      <p:cBhvr>
                                        <p:cTn id="57" dur="385" decel="100000"/>
                                        <p:tgtEl>
                                          <p:spTgt spid="3">
                                            <p:txEl>
                                              <p:pRg st="5" end="5"/>
                                            </p:txEl>
                                          </p:spTgt>
                                        </p:tgtEl>
                                      </p:cBhvr>
                                    </p:animEffect>
                                    <p:animScale>
                                      <p:cBhvr>
                                        <p:cTn id="58" dur="385" decel="100000"/>
                                        <p:tgtEl>
                                          <p:spTgt spid="3">
                                            <p:txEl>
                                              <p:pRg st="5" end="5"/>
                                            </p:txEl>
                                          </p:spTgt>
                                        </p:tgtEl>
                                      </p:cBhvr>
                                      <p:from x="10000" y="10000"/>
                                      <p:to x="200000" y="450000"/>
                                    </p:animScale>
                                    <p:animScale>
                                      <p:cBhvr>
                                        <p:cTn id="59" dur="615" accel="100000" fill="hold">
                                          <p:stCondLst>
                                            <p:cond delay="385"/>
                                          </p:stCondLst>
                                        </p:cTn>
                                        <p:tgtEl>
                                          <p:spTgt spid="3">
                                            <p:txEl>
                                              <p:pRg st="5" end="5"/>
                                            </p:txEl>
                                          </p:spTgt>
                                        </p:tgtEl>
                                      </p:cBhvr>
                                      <p:from x="200000" y="450000"/>
                                      <p:to x="100000" y="100000"/>
                                    </p:animScale>
                                    <p:set>
                                      <p:cBhvr>
                                        <p:cTn id="60" dur="385" fill="hold"/>
                                        <p:tgtEl>
                                          <p:spTgt spid="3">
                                            <p:txEl>
                                              <p:pRg st="5" end="5"/>
                                            </p:txEl>
                                          </p:spTgt>
                                        </p:tgtEl>
                                        <p:attrNameLst>
                                          <p:attrName>ppt_x</p:attrName>
                                        </p:attrNameLst>
                                      </p:cBhvr>
                                      <p:to>
                                        <p:strVal val="(0.5)"/>
                                      </p:to>
                                    </p:set>
                                    <p:anim from="(0.5)" to="(#ppt_x)" calcmode="lin" valueType="num">
                                      <p:cBhvr>
                                        <p:cTn id="61" dur="615" accel="100000" fill="hold">
                                          <p:stCondLst>
                                            <p:cond delay="385"/>
                                          </p:stCondLst>
                                        </p:cTn>
                                        <p:tgtEl>
                                          <p:spTgt spid="3">
                                            <p:txEl>
                                              <p:pRg st="5" end="5"/>
                                            </p:txEl>
                                          </p:spTgt>
                                        </p:tgtEl>
                                        <p:attrNameLst>
                                          <p:attrName>ppt_x</p:attrName>
                                        </p:attrNameLst>
                                      </p:cBhvr>
                                    </p:anim>
                                    <p:set>
                                      <p:cBhvr>
                                        <p:cTn id="62" dur="385" fill="hold"/>
                                        <p:tgtEl>
                                          <p:spTgt spid="3">
                                            <p:txEl>
                                              <p:pRg st="5" end="5"/>
                                            </p:txEl>
                                          </p:spTgt>
                                        </p:tgtEl>
                                        <p:attrNameLst>
                                          <p:attrName>ppt_y</p:attrName>
                                        </p:attrNameLst>
                                      </p:cBhvr>
                                      <p:to>
                                        <p:strVal val="(#ppt_y+0.4)"/>
                                      </p:to>
                                    </p:set>
                                    <p:anim from="(#ppt_y+0.4)" to="(#ppt_y)" calcmode="lin" valueType="num">
                                      <p:cBhvr>
                                        <p:cTn id="63" dur="615" accel="100000" fill="hold">
                                          <p:stCondLst>
                                            <p:cond delay="385"/>
                                          </p:stCondLst>
                                        </p:cTn>
                                        <p:tgtEl>
                                          <p:spTgt spid="3">
                                            <p:txEl>
                                              <p:pRg st="5" end="5"/>
                                            </p:txEl>
                                          </p:spTgt>
                                        </p:tgtEl>
                                        <p:attrNameLst>
                                          <p:attrName>ppt_y</p:attrName>
                                        </p:attrNameLst>
                                      </p:cBhvr>
                                    </p:anim>
                                  </p:childTnLst>
                                </p:cTn>
                              </p:par>
                            </p:childTnLst>
                          </p:cTn>
                        </p:par>
                        <p:par>
                          <p:cTn id="64" fill="hold">
                            <p:stCondLst>
                              <p:cond delay="6000"/>
                            </p:stCondLst>
                            <p:childTnLst>
                              <p:par>
                                <p:cTn id="65" presetID="51" presetClass="entr" presetSubtype="0" fill="hold" nodeType="afterEffect">
                                  <p:stCondLst>
                                    <p:cond delay="0"/>
                                  </p:stCondLst>
                                  <p:childTnLst>
                                    <p:set>
                                      <p:cBhvr>
                                        <p:cTn id="66" dur="1" fill="hold">
                                          <p:stCondLst>
                                            <p:cond delay="0"/>
                                          </p:stCondLst>
                                        </p:cTn>
                                        <p:tgtEl>
                                          <p:spTgt spid="3">
                                            <p:txEl>
                                              <p:pRg st="6" end="6"/>
                                            </p:txEl>
                                          </p:spTgt>
                                        </p:tgtEl>
                                        <p:attrNameLst>
                                          <p:attrName>style.visibility</p:attrName>
                                        </p:attrNameLst>
                                      </p:cBhvr>
                                      <p:to>
                                        <p:strVal val="visible"/>
                                      </p:to>
                                    </p:set>
                                    <p:animEffect transition="in" filter="fade">
                                      <p:cBhvr>
                                        <p:cTn id="67" dur="385" decel="100000"/>
                                        <p:tgtEl>
                                          <p:spTgt spid="3">
                                            <p:txEl>
                                              <p:pRg st="6" end="6"/>
                                            </p:txEl>
                                          </p:spTgt>
                                        </p:tgtEl>
                                      </p:cBhvr>
                                    </p:animEffect>
                                    <p:animScale>
                                      <p:cBhvr>
                                        <p:cTn id="68" dur="385" decel="100000"/>
                                        <p:tgtEl>
                                          <p:spTgt spid="3">
                                            <p:txEl>
                                              <p:pRg st="6" end="6"/>
                                            </p:txEl>
                                          </p:spTgt>
                                        </p:tgtEl>
                                      </p:cBhvr>
                                      <p:from x="10000" y="10000"/>
                                      <p:to x="200000" y="450000"/>
                                    </p:animScale>
                                    <p:animScale>
                                      <p:cBhvr>
                                        <p:cTn id="69" dur="615" accel="100000" fill="hold">
                                          <p:stCondLst>
                                            <p:cond delay="385"/>
                                          </p:stCondLst>
                                        </p:cTn>
                                        <p:tgtEl>
                                          <p:spTgt spid="3">
                                            <p:txEl>
                                              <p:pRg st="6" end="6"/>
                                            </p:txEl>
                                          </p:spTgt>
                                        </p:tgtEl>
                                      </p:cBhvr>
                                      <p:from x="200000" y="450000"/>
                                      <p:to x="100000" y="100000"/>
                                    </p:animScale>
                                    <p:set>
                                      <p:cBhvr>
                                        <p:cTn id="70" dur="385" fill="hold"/>
                                        <p:tgtEl>
                                          <p:spTgt spid="3">
                                            <p:txEl>
                                              <p:pRg st="6" end="6"/>
                                            </p:txEl>
                                          </p:spTgt>
                                        </p:tgtEl>
                                        <p:attrNameLst>
                                          <p:attrName>ppt_x</p:attrName>
                                        </p:attrNameLst>
                                      </p:cBhvr>
                                      <p:to>
                                        <p:strVal val="(0.5)"/>
                                      </p:to>
                                    </p:set>
                                    <p:anim from="(0.5)" to="(#ppt_x)" calcmode="lin" valueType="num">
                                      <p:cBhvr>
                                        <p:cTn id="71" dur="615" accel="100000" fill="hold">
                                          <p:stCondLst>
                                            <p:cond delay="385"/>
                                          </p:stCondLst>
                                        </p:cTn>
                                        <p:tgtEl>
                                          <p:spTgt spid="3">
                                            <p:txEl>
                                              <p:pRg st="6" end="6"/>
                                            </p:txEl>
                                          </p:spTgt>
                                        </p:tgtEl>
                                        <p:attrNameLst>
                                          <p:attrName>ppt_x</p:attrName>
                                        </p:attrNameLst>
                                      </p:cBhvr>
                                    </p:anim>
                                    <p:set>
                                      <p:cBhvr>
                                        <p:cTn id="72" dur="385" fill="hold"/>
                                        <p:tgtEl>
                                          <p:spTgt spid="3">
                                            <p:txEl>
                                              <p:pRg st="6" end="6"/>
                                            </p:txEl>
                                          </p:spTgt>
                                        </p:tgtEl>
                                        <p:attrNameLst>
                                          <p:attrName>ppt_y</p:attrName>
                                        </p:attrNameLst>
                                      </p:cBhvr>
                                      <p:to>
                                        <p:strVal val="(#ppt_y+0.4)"/>
                                      </p:to>
                                    </p:set>
                                    <p:anim from="(#ppt_y+0.4)" to="(#ppt_y)" calcmode="lin" valueType="num">
                                      <p:cBhvr>
                                        <p:cTn id="73" dur="615" accel="100000" fill="hold">
                                          <p:stCondLst>
                                            <p:cond delay="385"/>
                                          </p:stCondLst>
                                        </p:cTn>
                                        <p:tgtEl>
                                          <p:spTgt spid="3">
                                            <p:txEl>
                                              <p:pRg st="6" end="6"/>
                                            </p:txEl>
                                          </p:spTgt>
                                        </p:tgtEl>
                                        <p:attrNameLst>
                                          <p:attrName>ppt_y</p:attrName>
                                        </p:attrNameLst>
                                      </p:cBhvr>
                                    </p:anim>
                                  </p:childTnLst>
                                </p:cTn>
                              </p:par>
                            </p:childTnLst>
                          </p:cTn>
                        </p:par>
                        <p:par>
                          <p:cTn id="74" fill="hold">
                            <p:stCondLst>
                              <p:cond delay="7000"/>
                            </p:stCondLst>
                            <p:childTnLst>
                              <p:par>
                                <p:cTn id="75" presetID="51" presetClass="entr" presetSubtype="0" fill="hold" nodeType="afterEffect">
                                  <p:stCondLst>
                                    <p:cond delay="0"/>
                                  </p:stCondLst>
                                  <p:childTnLst>
                                    <p:set>
                                      <p:cBhvr>
                                        <p:cTn id="76" dur="1" fill="hold">
                                          <p:stCondLst>
                                            <p:cond delay="0"/>
                                          </p:stCondLst>
                                        </p:cTn>
                                        <p:tgtEl>
                                          <p:spTgt spid="3">
                                            <p:txEl>
                                              <p:pRg st="7" end="7"/>
                                            </p:txEl>
                                          </p:spTgt>
                                        </p:tgtEl>
                                        <p:attrNameLst>
                                          <p:attrName>style.visibility</p:attrName>
                                        </p:attrNameLst>
                                      </p:cBhvr>
                                      <p:to>
                                        <p:strVal val="visible"/>
                                      </p:to>
                                    </p:set>
                                    <p:animEffect transition="in" filter="fade">
                                      <p:cBhvr>
                                        <p:cTn id="77" dur="385" decel="100000"/>
                                        <p:tgtEl>
                                          <p:spTgt spid="3">
                                            <p:txEl>
                                              <p:pRg st="7" end="7"/>
                                            </p:txEl>
                                          </p:spTgt>
                                        </p:tgtEl>
                                      </p:cBhvr>
                                    </p:animEffect>
                                    <p:animScale>
                                      <p:cBhvr>
                                        <p:cTn id="78" dur="385" decel="100000"/>
                                        <p:tgtEl>
                                          <p:spTgt spid="3">
                                            <p:txEl>
                                              <p:pRg st="7" end="7"/>
                                            </p:txEl>
                                          </p:spTgt>
                                        </p:tgtEl>
                                      </p:cBhvr>
                                      <p:from x="10000" y="10000"/>
                                      <p:to x="200000" y="450000"/>
                                    </p:animScale>
                                    <p:animScale>
                                      <p:cBhvr>
                                        <p:cTn id="79" dur="615" accel="100000" fill="hold">
                                          <p:stCondLst>
                                            <p:cond delay="385"/>
                                          </p:stCondLst>
                                        </p:cTn>
                                        <p:tgtEl>
                                          <p:spTgt spid="3">
                                            <p:txEl>
                                              <p:pRg st="7" end="7"/>
                                            </p:txEl>
                                          </p:spTgt>
                                        </p:tgtEl>
                                      </p:cBhvr>
                                      <p:from x="200000" y="450000"/>
                                      <p:to x="100000" y="100000"/>
                                    </p:animScale>
                                    <p:set>
                                      <p:cBhvr>
                                        <p:cTn id="80" dur="385" fill="hold"/>
                                        <p:tgtEl>
                                          <p:spTgt spid="3">
                                            <p:txEl>
                                              <p:pRg st="7" end="7"/>
                                            </p:txEl>
                                          </p:spTgt>
                                        </p:tgtEl>
                                        <p:attrNameLst>
                                          <p:attrName>ppt_x</p:attrName>
                                        </p:attrNameLst>
                                      </p:cBhvr>
                                      <p:to>
                                        <p:strVal val="(0.5)"/>
                                      </p:to>
                                    </p:set>
                                    <p:anim from="(0.5)" to="(#ppt_x)" calcmode="lin" valueType="num">
                                      <p:cBhvr>
                                        <p:cTn id="81" dur="615" accel="100000" fill="hold">
                                          <p:stCondLst>
                                            <p:cond delay="385"/>
                                          </p:stCondLst>
                                        </p:cTn>
                                        <p:tgtEl>
                                          <p:spTgt spid="3">
                                            <p:txEl>
                                              <p:pRg st="7" end="7"/>
                                            </p:txEl>
                                          </p:spTgt>
                                        </p:tgtEl>
                                        <p:attrNameLst>
                                          <p:attrName>ppt_x</p:attrName>
                                        </p:attrNameLst>
                                      </p:cBhvr>
                                    </p:anim>
                                    <p:set>
                                      <p:cBhvr>
                                        <p:cTn id="82" dur="385" fill="hold"/>
                                        <p:tgtEl>
                                          <p:spTgt spid="3">
                                            <p:txEl>
                                              <p:pRg st="7" end="7"/>
                                            </p:txEl>
                                          </p:spTgt>
                                        </p:tgtEl>
                                        <p:attrNameLst>
                                          <p:attrName>ppt_y</p:attrName>
                                        </p:attrNameLst>
                                      </p:cBhvr>
                                      <p:to>
                                        <p:strVal val="(#ppt_y+0.4)"/>
                                      </p:to>
                                    </p:set>
                                    <p:anim from="(#ppt_y+0.4)" to="(#ppt_y)" calcmode="lin" valueType="num">
                                      <p:cBhvr>
                                        <p:cTn id="83" dur="615" accel="100000" fill="hold">
                                          <p:stCondLst>
                                            <p:cond delay="385"/>
                                          </p:stCondLst>
                                        </p:cTn>
                                        <p:tgtEl>
                                          <p:spTgt spid="3">
                                            <p:txEl>
                                              <p:pRg st="7" end="7"/>
                                            </p:txEl>
                                          </p:spTgt>
                                        </p:tgtEl>
                                        <p:attrNameLst>
                                          <p:attrName>ppt_y</p:attrName>
                                        </p:attrNameLst>
                                      </p:cBhvr>
                                    </p:anim>
                                  </p:childTnLst>
                                </p:cTn>
                              </p:par>
                            </p:childTnLst>
                          </p:cTn>
                        </p:par>
                        <p:par>
                          <p:cTn id="84" fill="hold">
                            <p:stCondLst>
                              <p:cond delay="8000"/>
                            </p:stCondLst>
                            <p:childTnLst>
                              <p:par>
                                <p:cTn id="85" presetID="51" presetClass="entr" presetSubtype="0" fill="hold" nodeType="afterEffect">
                                  <p:stCondLst>
                                    <p:cond delay="0"/>
                                  </p:stCondLst>
                                  <p:childTnLst>
                                    <p:set>
                                      <p:cBhvr>
                                        <p:cTn id="86" dur="1" fill="hold">
                                          <p:stCondLst>
                                            <p:cond delay="0"/>
                                          </p:stCondLst>
                                        </p:cTn>
                                        <p:tgtEl>
                                          <p:spTgt spid="3">
                                            <p:txEl>
                                              <p:pRg st="8" end="8"/>
                                            </p:txEl>
                                          </p:spTgt>
                                        </p:tgtEl>
                                        <p:attrNameLst>
                                          <p:attrName>style.visibility</p:attrName>
                                        </p:attrNameLst>
                                      </p:cBhvr>
                                      <p:to>
                                        <p:strVal val="visible"/>
                                      </p:to>
                                    </p:set>
                                    <p:animEffect transition="in" filter="fade">
                                      <p:cBhvr>
                                        <p:cTn id="87" dur="385" decel="100000"/>
                                        <p:tgtEl>
                                          <p:spTgt spid="3">
                                            <p:txEl>
                                              <p:pRg st="8" end="8"/>
                                            </p:txEl>
                                          </p:spTgt>
                                        </p:tgtEl>
                                      </p:cBhvr>
                                    </p:animEffect>
                                    <p:animScale>
                                      <p:cBhvr>
                                        <p:cTn id="88" dur="385" decel="100000"/>
                                        <p:tgtEl>
                                          <p:spTgt spid="3">
                                            <p:txEl>
                                              <p:pRg st="8" end="8"/>
                                            </p:txEl>
                                          </p:spTgt>
                                        </p:tgtEl>
                                      </p:cBhvr>
                                      <p:from x="10000" y="10000"/>
                                      <p:to x="200000" y="450000"/>
                                    </p:animScale>
                                    <p:animScale>
                                      <p:cBhvr>
                                        <p:cTn id="89" dur="615" accel="100000" fill="hold">
                                          <p:stCondLst>
                                            <p:cond delay="385"/>
                                          </p:stCondLst>
                                        </p:cTn>
                                        <p:tgtEl>
                                          <p:spTgt spid="3">
                                            <p:txEl>
                                              <p:pRg st="8" end="8"/>
                                            </p:txEl>
                                          </p:spTgt>
                                        </p:tgtEl>
                                      </p:cBhvr>
                                      <p:from x="200000" y="450000"/>
                                      <p:to x="100000" y="100000"/>
                                    </p:animScale>
                                    <p:set>
                                      <p:cBhvr>
                                        <p:cTn id="90" dur="385" fill="hold"/>
                                        <p:tgtEl>
                                          <p:spTgt spid="3">
                                            <p:txEl>
                                              <p:pRg st="8" end="8"/>
                                            </p:txEl>
                                          </p:spTgt>
                                        </p:tgtEl>
                                        <p:attrNameLst>
                                          <p:attrName>ppt_x</p:attrName>
                                        </p:attrNameLst>
                                      </p:cBhvr>
                                      <p:to>
                                        <p:strVal val="(0.5)"/>
                                      </p:to>
                                    </p:set>
                                    <p:anim from="(0.5)" to="(#ppt_x)" calcmode="lin" valueType="num">
                                      <p:cBhvr>
                                        <p:cTn id="91" dur="615" accel="100000" fill="hold">
                                          <p:stCondLst>
                                            <p:cond delay="385"/>
                                          </p:stCondLst>
                                        </p:cTn>
                                        <p:tgtEl>
                                          <p:spTgt spid="3">
                                            <p:txEl>
                                              <p:pRg st="8" end="8"/>
                                            </p:txEl>
                                          </p:spTgt>
                                        </p:tgtEl>
                                        <p:attrNameLst>
                                          <p:attrName>ppt_x</p:attrName>
                                        </p:attrNameLst>
                                      </p:cBhvr>
                                    </p:anim>
                                    <p:set>
                                      <p:cBhvr>
                                        <p:cTn id="92" dur="385" fill="hold"/>
                                        <p:tgtEl>
                                          <p:spTgt spid="3">
                                            <p:txEl>
                                              <p:pRg st="8" end="8"/>
                                            </p:txEl>
                                          </p:spTgt>
                                        </p:tgtEl>
                                        <p:attrNameLst>
                                          <p:attrName>ppt_y</p:attrName>
                                        </p:attrNameLst>
                                      </p:cBhvr>
                                      <p:to>
                                        <p:strVal val="(#ppt_y+0.4)"/>
                                      </p:to>
                                    </p:set>
                                    <p:anim from="(#ppt_y+0.4)" to="(#ppt_y)" calcmode="lin" valueType="num">
                                      <p:cBhvr>
                                        <p:cTn id="93" dur="615" accel="100000" fill="hold">
                                          <p:stCondLst>
                                            <p:cond delay="385"/>
                                          </p:stCondLst>
                                        </p:cTn>
                                        <p:tgtEl>
                                          <p:spTgt spid="3">
                                            <p:txEl>
                                              <p:pRg st="8" end="8"/>
                                            </p:txEl>
                                          </p:spTgt>
                                        </p:tgtEl>
                                        <p:attrNameLst>
                                          <p:attrName>ppt_y</p:attrName>
                                        </p:attrNameLst>
                                      </p:cBhvr>
                                    </p:anim>
                                  </p:childTnLst>
                                </p:cTn>
                              </p:par>
                            </p:childTnLst>
                          </p:cTn>
                        </p:par>
                        <p:par>
                          <p:cTn id="94" fill="hold">
                            <p:stCondLst>
                              <p:cond delay="9000"/>
                            </p:stCondLst>
                            <p:childTnLst>
                              <p:par>
                                <p:cTn id="95" presetID="51" presetClass="entr" presetSubtype="0" fill="hold" nodeType="afterEffect">
                                  <p:stCondLst>
                                    <p:cond delay="0"/>
                                  </p:stCondLst>
                                  <p:childTnLst>
                                    <p:set>
                                      <p:cBhvr>
                                        <p:cTn id="96" dur="1" fill="hold">
                                          <p:stCondLst>
                                            <p:cond delay="0"/>
                                          </p:stCondLst>
                                        </p:cTn>
                                        <p:tgtEl>
                                          <p:spTgt spid="3">
                                            <p:txEl>
                                              <p:pRg st="9" end="9"/>
                                            </p:txEl>
                                          </p:spTgt>
                                        </p:tgtEl>
                                        <p:attrNameLst>
                                          <p:attrName>style.visibility</p:attrName>
                                        </p:attrNameLst>
                                      </p:cBhvr>
                                      <p:to>
                                        <p:strVal val="visible"/>
                                      </p:to>
                                    </p:set>
                                    <p:animEffect transition="in" filter="fade">
                                      <p:cBhvr>
                                        <p:cTn id="97" dur="385" decel="100000"/>
                                        <p:tgtEl>
                                          <p:spTgt spid="3">
                                            <p:txEl>
                                              <p:pRg st="9" end="9"/>
                                            </p:txEl>
                                          </p:spTgt>
                                        </p:tgtEl>
                                      </p:cBhvr>
                                    </p:animEffect>
                                    <p:animScale>
                                      <p:cBhvr>
                                        <p:cTn id="98" dur="385" decel="100000"/>
                                        <p:tgtEl>
                                          <p:spTgt spid="3">
                                            <p:txEl>
                                              <p:pRg st="9" end="9"/>
                                            </p:txEl>
                                          </p:spTgt>
                                        </p:tgtEl>
                                      </p:cBhvr>
                                      <p:from x="10000" y="10000"/>
                                      <p:to x="200000" y="450000"/>
                                    </p:animScale>
                                    <p:animScale>
                                      <p:cBhvr>
                                        <p:cTn id="99" dur="615" accel="100000" fill="hold">
                                          <p:stCondLst>
                                            <p:cond delay="385"/>
                                          </p:stCondLst>
                                        </p:cTn>
                                        <p:tgtEl>
                                          <p:spTgt spid="3">
                                            <p:txEl>
                                              <p:pRg st="9" end="9"/>
                                            </p:txEl>
                                          </p:spTgt>
                                        </p:tgtEl>
                                      </p:cBhvr>
                                      <p:from x="200000" y="450000"/>
                                      <p:to x="100000" y="100000"/>
                                    </p:animScale>
                                    <p:set>
                                      <p:cBhvr>
                                        <p:cTn id="100" dur="385" fill="hold"/>
                                        <p:tgtEl>
                                          <p:spTgt spid="3">
                                            <p:txEl>
                                              <p:pRg st="9" end="9"/>
                                            </p:txEl>
                                          </p:spTgt>
                                        </p:tgtEl>
                                        <p:attrNameLst>
                                          <p:attrName>ppt_x</p:attrName>
                                        </p:attrNameLst>
                                      </p:cBhvr>
                                      <p:to>
                                        <p:strVal val="(0.5)"/>
                                      </p:to>
                                    </p:set>
                                    <p:anim from="(0.5)" to="(#ppt_x)" calcmode="lin" valueType="num">
                                      <p:cBhvr>
                                        <p:cTn id="101" dur="615" accel="100000" fill="hold">
                                          <p:stCondLst>
                                            <p:cond delay="385"/>
                                          </p:stCondLst>
                                        </p:cTn>
                                        <p:tgtEl>
                                          <p:spTgt spid="3">
                                            <p:txEl>
                                              <p:pRg st="9" end="9"/>
                                            </p:txEl>
                                          </p:spTgt>
                                        </p:tgtEl>
                                        <p:attrNameLst>
                                          <p:attrName>ppt_x</p:attrName>
                                        </p:attrNameLst>
                                      </p:cBhvr>
                                    </p:anim>
                                    <p:set>
                                      <p:cBhvr>
                                        <p:cTn id="102" dur="385" fill="hold"/>
                                        <p:tgtEl>
                                          <p:spTgt spid="3">
                                            <p:txEl>
                                              <p:pRg st="9" end="9"/>
                                            </p:txEl>
                                          </p:spTgt>
                                        </p:tgtEl>
                                        <p:attrNameLst>
                                          <p:attrName>ppt_y</p:attrName>
                                        </p:attrNameLst>
                                      </p:cBhvr>
                                      <p:to>
                                        <p:strVal val="(#ppt_y+0.4)"/>
                                      </p:to>
                                    </p:set>
                                    <p:anim from="(#ppt_y+0.4)" to="(#ppt_y)" calcmode="lin" valueType="num">
                                      <p:cBhvr>
                                        <p:cTn id="103" dur="615" accel="100000" fill="hold">
                                          <p:stCondLst>
                                            <p:cond delay="385"/>
                                          </p:stCondLst>
                                        </p:cTn>
                                        <p:tgtEl>
                                          <p:spTgt spid="3">
                                            <p:txEl>
                                              <p:pRg st="9" end="9"/>
                                            </p:txEl>
                                          </p:spTgt>
                                        </p:tgtEl>
                                        <p:attrNameLst>
                                          <p:attrName>ppt_y</p:attrName>
                                        </p:attrNameLst>
                                      </p:cBhvr>
                                    </p:anim>
                                  </p:childTnLst>
                                </p:cTn>
                              </p:par>
                            </p:childTnLst>
                          </p:cTn>
                        </p:par>
                        <p:par>
                          <p:cTn id="104" fill="hold">
                            <p:stCondLst>
                              <p:cond delay="10000"/>
                            </p:stCondLst>
                            <p:childTnLst>
                              <p:par>
                                <p:cTn id="105" presetID="51" presetClass="entr" presetSubtype="0" fill="hold" nodeType="afterEffect">
                                  <p:stCondLst>
                                    <p:cond delay="0"/>
                                  </p:stCondLst>
                                  <p:childTnLst>
                                    <p:set>
                                      <p:cBhvr>
                                        <p:cTn id="106" dur="1" fill="hold">
                                          <p:stCondLst>
                                            <p:cond delay="0"/>
                                          </p:stCondLst>
                                        </p:cTn>
                                        <p:tgtEl>
                                          <p:spTgt spid="3">
                                            <p:txEl>
                                              <p:pRg st="10" end="10"/>
                                            </p:txEl>
                                          </p:spTgt>
                                        </p:tgtEl>
                                        <p:attrNameLst>
                                          <p:attrName>style.visibility</p:attrName>
                                        </p:attrNameLst>
                                      </p:cBhvr>
                                      <p:to>
                                        <p:strVal val="visible"/>
                                      </p:to>
                                    </p:set>
                                    <p:animEffect transition="in" filter="fade">
                                      <p:cBhvr>
                                        <p:cTn id="107" dur="385" decel="100000"/>
                                        <p:tgtEl>
                                          <p:spTgt spid="3">
                                            <p:txEl>
                                              <p:pRg st="10" end="10"/>
                                            </p:txEl>
                                          </p:spTgt>
                                        </p:tgtEl>
                                      </p:cBhvr>
                                    </p:animEffect>
                                    <p:animScale>
                                      <p:cBhvr>
                                        <p:cTn id="108" dur="385" decel="100000"/>
                                        <p:tgtEl>
                                          <p:spTgt spid="3">
                                            <p:txEl>
                                              <p:pRg st="10" end="10"/>
                                            </p:txEl>
                                          </p:spTgt>
                                        </p:tgtEl>
                                      </p:cBhvr>
                                      <p:from x="10000" y="10000"/>
                                      <p:to x="200000" y="450000"/>
                                    </p:animScale>
                                    <p:animScale>
                                      <p:cBhvr>
                                        <p:cTn id="109" dur="615" accel="100000" fill="hold">
                                          <p:stCondLst>
                                            <p:cond delay="385"/>
                                          </p:stCondLst>
                                        </p:cTn>
                                        <p:tgtEl>
                                          <p:spTgt spid="3">
                                            <p:txEl>
                                              <p:pRg st="10" end="10"/>
                                            </p:txEl>
                                          </p:spTgt>
                                        </p:tgtEl>
                                      </p:cBhvr>
                                      <p:from x="200000" y="450000"/>
                                      <p:to x="100000" y="100000"/>
                                    </p:animScale>
                                    <p:set>
                                      <p:cBhvr>
                                        <p:cTn id="110" dur="385" fill="hold"/>
                                        <p:tgtEl>
                                          <p:spTgt spid="3">
                                            <p:txEl>
                                              <p:pRg st="10" end="10"/>
                                            </p:txEl>
                                          </p:spTgt>
                                        </p:tgtEl>
                                        <p:attrNameLst>
                                          <p:attrName>ppt_x</p:attrName>
                                        </p:attrNameLst>
                                      </p:cBhvr>
                                      <p:to>
                                        <p:strVal val="(0.5)"/>
                                      </p:to>
                                    </p:set>
                                    <p:anim from="(0.5)" to="(#ppt_x)" calcmode="lin" valueType="num">
                                      <p:cBhvr>
                                        <p:cTn id="111" dur="615" accel="100000" fill="hold">
                                          <p:stCondLst>
                                            <p:cond delay="385"/>
                                          </p:stCondLst>
                                        </p:cTn>
                                        <p:tgtEl>
                                          <p:spTgt spid="3">
                                            <p:txEl>
                                              <p:pRg st="10" end="10"/>
                                            </p:txEl>
                                          </p:spTgt>
                                        </p:tgtEl>
                                        <p:attrNameLst>
                                          <p:attrName>ppt_x</p:attrName>
                                        </p:attrNameLst>
                                      </p:cBhvr>
                                    </p:anim>
                                    <p:set>
                                      <p:cBhvr>
                                        <p:cTn id="112" dur="385" fill="hold"/>
                                        <p:tgtEl>
                                          <p:spTgt spid="3">
                                            <p:txEl>
                                              <p:pRg st="10" end="10"/>
                                            </p:txEl>
                                          </p:spTgt>
                                        </p:tgtEl>
                                        <p:attrNameLst>
                                          <p:attrName>ppt_y</p:attrName>
                                        </p:attrNameLst>
                                      </p:cBhvr>
                                      <p:to>
                                        <p:strVal val="(#ppt_y+0.4)"/>
                                      </p:to>
                                    </p:set>
                                    <p:anim from="(#ppt_y+0.4)" to="(#ppt_y)" calcmode="lin" valueType="num">
                                      <p:cBhvr>
                                        <p:cTn id="113" dur="615" accel="100000" fill="hold">
                                          <p:stCondLst>
                                            <p:cond delay="385"/>
                                          </p:stCondLst>
                                        </p:cTn>
                                        <p:tgtEl>
                                          <p:spTgt spid="3">
                                            <p:txEl>
                                              <p:pRg st="10" end="10"/>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19336" y="116632"/>
            <a:ext cx="11593288" cy="6741368"/>
          </a:xfrm>
        </p:spPr>
        <p:txBody>
          <a:bodyPr>
            <a:normAutofit/>
          </a:bodyPr>
          <a:lstStyle/>
          <a:p>
            <a:pPr algn="r" rtl="1">
              <a:lnSpc>
                <a:spcPct val="200000"/>
              </a:lnSpc>
            </a:pPr>
            <a:r>
              <a:rPr lang="ar-QA" sz="3000" b="1" dirty="0">
                <a:solidFill>
                  <a:srgbClr val="0070C0"/>
                </a:solidFill>
                <a:latin typeface="Traditional Arabic" panose="02020603050405020304" pitchFamily="18" charset="-78"/>
                <a:cs typeface="Traditional Arabic" panose="02020603050405020304" pitchFamily="18" charset="-78"/>
              </a:rPr>
              <a:t>نشاط تفاعلي:</a:t>
            </a:r>
          </a:p>
          <a:p>
            <a:pPr algn="r" rtl="1">
              <a:lnSpc>
                <a:spcPct val="200000"/>
              </a:lnSpc>
            </a:pPr>
            <a:r>
              <a:rPr lang="ar-QA" sz="2700" b="1" dirty="0">
                <a:solidFill>
                  <a:srgbClr val="0070C0"/>
                </a:solidFill>
                <a:latin typeface="Traditional Arabic" panose="02020603050405020304" pitchFamily="18" charset="-78"/>
                <a:cs typeface="Traditional Arabic" panose="02020603050405020304" pitchFamily="18" charset="-78"/>
              </a:rPr>
              <a:t>انطلاقا من العناوين الآتية، حاولي تغيير المفاهيم التي تحتها خط بمفاهيم أخرى تكون مناسبة لصياغة عناوين جديدة:</a:t>
            </a:r>
          </a:p>
          <a:p>
            <a:pPr algn="r" rtl="1">
              <a:lnSpc>
                <a:spcPct val="200000"/>
              </a:lnSpc>
            </a:pPr>
            <a:r>
              <a:rPr lang="ar-QA" sz="3000" b="1" dirty="0">
                <a:solidFill>
                  <a:srgbClr val="0070C0"/>
                </a:solidFill>
                <a:latin typeface="Traditional Arabic" panose="02020603050405020304" pitchFamily="18" charset="-78"/>
                <a:cs typeface="Traditional Arabic" panose="02020603050405020304" pitchFamily="18" charset="-78"/>
              </a:rPr>
              <a:t>استخدام</a:t>
            </a:r>
            <a:r>
              <a:rPr lang="ar-QA" sz="3000" b="1" dirty="0">
                <a:solidFill>
                  <a:schemeClr val="accent1"/>
                </a:solidFill>
                <a:latin typeface="Traditional Arabic" panose="02020603050405020304" pitchFamily="18" charset="-78"/>
                <a:cs typeface="Traditional Arabic" panose="02020603050405020304" pitchFamily="18" charset="-78"/>
              </a:rPr>
              <a:t> </a:t>
            </a:r>
            <a:r>
              <a:rPr lang="ar-QA" sz="3000" b="1" dirty="0">
                <a:solidFill>
                  <a:srgbClr val="0070C0"/>
                </a:solidFill>
                <a:latin typeface="Traditional Arabic" panose="02020603050405020304" pitchFamily="18" charset="-78"/>
                <a:cs typeface="Traditional Arabic" panose="02020603050405020304" pitchFamily="18" charset="-78"/>
              </a:rPr>
              <a:t>الطفل </a:t>
            </a:r>
            <a:r>
              <a:rPr lang="ar-QA" sz="3000" b="1" u="sng" dirty="0">
                <a:solidFill>
                  <a:schemeClr val="accent1"/>
                </a:solidFill>
                <a:latin typeface="Traditional Arabic" panose="02020603050405020304" pitchFamily="18" charset="-78"/>
                <a:cs typeface="Traditional Arabic" panose="02020603050405020304" pitchFamily="18" charset="-78"/>
              </a:rPr>
              <a:t>للألعاب الإلكترونية </a:t>
            </a:r>
            <a:r>
              <a:rPr lang="ar-QA" sz="3000" b="1" dirty="0">
                <a:solidFill>
                  <a:srgbClr val="0070C0"/>
                </a:solidFill>
                <a:latin typeface="Traditional Arabic" panose="02020603050405020304" pitchFamily="18" charset="-78"/>
                <a:cs typeface="Traditional Arabic" panose="02020603050405020304" pitchFamily="18" charset="-78"/>
              </a:rPr>
              <a:t>وأثره على </a:t>
            </a:r>
            <a:r>
              <a:rPr lang="ar-QA" sz="3000" b="1" u="sng" dirty="0">
                <a:solidFill>
                  <a:schemeClr val="accent1"/>
                </a:solidFill>
                <a:latin typeface="Traditional Arabic" panose="02020603050405020304" pitchFamily="18" charset="-78"/>
                <a:cs typeface="Traditional Arabic" panose="02020603050405020304" pitchFamily="18" charset="-78"/>
              </a:rPr>
              <a:t>التحصيل الدراسي</a:t>
            </a:r>
            <a:r>
              <a:rPr lang="ar-QA" sz="3000" b="1" dirty="0">
                <a:solidFill>
                  <a:srgbClr val="0070C0"/>
                </a:solidFill>
                <a:latin typeface="Traditional Arabic" panose="02020603050405020304" pitchFamily="18" charset="-78"/>
                <a:cs typeface="Traditional Arabic" panose="02020603050405020304" pitchFamily="18" charset="-78"/>
              </a:rPr>
              <a:t>.</a:t>
            </a:r>
          </a:p>
          <a:p>
            <a:pPr algn="r" rtl="1">
              <a:lnSpc>
                <a:spcPct val="200000"/>
              </a:lnSpc>
            </a:pPr>
            <a:r>
              <a:rPr lang="ar-QA" sz="3000" b="1" dirty="0">
                <a:solidFill>
                  <a:srgbClr val="0070C0"/>
                </a:solidFill>
                <a:latin typeface="Traditional Arabic" panose="02020603050405020304" pitchFamily="18" charset="-78"/>
                <a:cs typeface="Traditional Arabic" panose="02020603050405020304" pitchFamily="18" charset="-78"/>
              </a:rPr>
              <a:t>تعرض ربات البيوت </a:t>
            </a:r>
            <a:r>
              <a:rPr lang="ar-QA" sz="3000" b="1" u="sng" dirty="0">
                <a:solidFill>
                  <a:schemeClr val="accent1"/>
                </a:solidFill>
                <a:latin typeface="Traditional Arabic" panose="02020603050405020304" pitchFamily="18" charset="-78"/>
                <a:cs typeface="Traditional Arabic" panose="02020603050405020304" pitchFamily="18" charset="-78"/>
              </a:rPr>
              <a:t>للإعلانات التجارية </a:t>
            </a:r>
            <a:r>
              <a:rPr lang="ar-QA" sz="3000" b="1" dirty="0">
                <a:solidFill>
                  <a:srgbClr val="0070C0"/>
                </a:solidFill>
                <a:latin typeface="Traditional Arabic" panose="02020603050405020304" pitchFamily="18" charset="-78"/>
                <a:cs typeface="Traditional Arabic" panose="02020603050405020304" pitchFamily="18" charset="-78"/>
              </a:rPr>
              <a:t>وتأثيره على </a:t>
            </a:r>
            <a:r>
              <a:rPr lang="ar-QA" sz="3000" b="1" u="sng" dirty="0">
                <a:solidFill>
                  <a:schemeClr val="accent1"/>
                </a:solidFill>
                <a:latin typeface="Traditional Arabic" panose="02020603050405020304" pitchFamily="18" charset="-78"/>
                <a:cs typeface="Traditional Arabic" panose="02020603050405020304" pitchFamily="18" charset="-78"/>
              </a:rPr>
              <a:t>الثقافة الاستهلاكية.</a:t>
            </a:r>
          </a:p>
          <a:p>
            <a:pPr algn="r" rtl="1">
              <a:lnSpc>
                <a:spcPct val="200000"/>
              </a:lnSpc>
            </a:pPr>
            <a:r>
              <a:rPr lang="ar-QA" sz="3000" b="1" dirty="0">
                <a:solidFill>
                  <a:schemeClr val="accent1"/>
                </a:solidFill>
                <a:latin typeface="Traditional Arabic" panose="02020603050405020304" pitchFamily="18" charset="-78"/>
                <a:cs typeface="Traditional Arabic" panose="02020603050405020304" pitchFamily="18" charset="-78"/>
              </a:rPr>
              <a:t>استخدام الشباب </a:t>
            </a:r>
            <a:r>
              <a:rPr lang="ar-QA" sz="3000" b="1" u="sng" dirty="0">
                <a:solidFill>
                  <a:schemeClr val="accent2"/>
                </a:solidFill>
                <a:latin typeface="Traditional Arabic" panose="02020603050405020304" pitchFamily="18" charset="-78"/>
                <a:cs typeface="Traditional Arabic" panose="02020603050405020304" pitchFamily="18" charset="-78"/>
              </a:rPr>
              <a:t>للهواتف الذكي </a:t>
            </a:r>
            <a:r>
              <a:rPr lang="ar-QA" sz="3000" b="1" dirty="0">
                <a:solidFill>
                  <a:schemeClr val="accent1"/>
                </a:solidFill>
                <a:latin typeface="Traditional Arabic" panose="02020603050405020304" pitchFamily="18" charset="-78"/>
                <a:cs typeface="Traditional Arabic" panose="02020603050405020304" pitchFamily="18" charset="-78"/>
              </a:rPr>
              <a:t>وأثره على </a:t>
            </a:r>
            <a:r>
              <a:rPr lang="ar-QA" sz="3000" b="1" u="sng" dirty="0">
                <a:solidFill>
                  <a:schemeClr val="accent2"/>
                </a:solidFill>
                <a:latin typeface="Traditional Arabic" panose="02020603050405020304" pitchFamily="18" charset="-78"/>
                <a:cs typeface="Traditional Arabic" panose="02020603050405020304" pitchFamily="18" charset="-78"/>
              </a:rPr>
              <a:t>صحتهم الجسدية والنفسية.</a:t>
            </a:r>
          </a:p>
          <a:p>
            <a:pPr algn="r" rtl="1">
              <a:lnSpc>
                <a:spcPct val="150000"/>
              </a:lnSpc>
            </a:pPr>
            <a:endParaRPr lang="ar-QA" sz="3000" b="1" dirty="0">
              <a:solidFill>
                <a:srgbClr val="0070C0"/>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47629190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695400" y="116632"/>
            <a:ext cx="10729191" cy="6624735"/>
          </a:xfrm>
          <a:prstGeom prst="rect">
            <a:avLst/>
          </a:prstGeom>
          <a:solidFill>
            <a:srgbClr val="FFFFFF">
              <a:shade val="85000"/>
            </a:srgbClr>
          </a:solidFill>
          <a:ln w="88900" cap="sq">
            <a:solidFill>
              <a:srgbClr val="00B0F0"/>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2412583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91344" y="-99392"/>
            <a:ext cx="11449272" cy="6957392"/>
          </a:xfrm>
        </p:spPr>
        <p:txBody>
          <a:bodyPr>
            <a:normAutofit/>
          </a:bodyPr>
          <a:lstStyle/>
          <a:p>
            <a:pPr algn="just" rtl="1">
              <a:lnSpc>
                <a:spcPct val="150000"/>
              </a:lnSpc>
            </a:pPr>
            <a:r>
              <a:rPr lang="ar-DZ" sz="3800" b="1" dirty="0">
                <a:solidFill>
                  <a:srgbClr val="C00000"/>
                </a:solidFill>
                <a:latin typeface="Traditional Arabic" pitchFamily="18" charset="-78"/>
                <a:cs typeface="Traditional Arabic" pitchFamily="18" charset="-78"/>
              </a:rPr>
              <a:t>ثانيا: مفاهيم ومتغيرات البحث العلمي.</a:t>
            </a:r>
          </a:p>
          <a:p>
            <a:pPr algn="just" rtl="1">
              <a:lnSpc>
                <a:spcPct val="150000"/>
              </a:lnSpc>
            </a:pPr>
            <a:r>
              <a:rPr lang="ar-DZ" sz="3800" b="1" dirty="0">
                <a:solidFill>
                  <a:srgbClr val="0070C0"/>
                </a:solidFill>
                <a:latin typeface="Traditional Arabic" pitchFamily="18" charset="-78"/>
                <a:cs typeface="Traditional Arabic" pitchFamily="18" charset="-78"/>
              </a:rPr>
              <a:t>المتغيرات.</a:t>
            </a:r>
          </a:p>
          <a:p>
            <a:pPr algn="just" rtl="1">
              <a:lnSpc>
                <a:spcPct val="150000"/>
              </a:lnSpc>
            </a:pPr>
            <a:r>
              <a:rPr lang="ar-DZ" sz="3800" b="1" dirty="0">
                <a:latin typeface="Traditional Arabic" pitchFamily="18" charset="-78"/>
                <a:cs typeface="Traditional Arabic" pitchFamily="18" charset="-78"/>
              </a:rPr>
              <a:t> </a:t>
            </a:r>
            <a:r>
              <a:rPr lang="ar-DZ" sz="3800" b="1" dirty="0">
                <a:solidFill>
                  <a:srgbClr val="0070C0"/>
                </a:solidFill>
                <a:latin typeface="Traditional Arabic" pitchFamily="18" charset="-78"/>
                <a:cs typeface="Traditional Arabic" pitchFamily="18" charset="-78"/>
              </a:rPr>
              <a:t>تعريف المتغيرات: </a:t>
            </a:r>
            <a:r>
              <a:rPr lang="ar-DZ" sz="3800" b="1" dirty="0">
                <a:latin typeface="Traditional Arabic" pitchFamily="18" charset="-78"/>
                <a:cs typeface="Traditional Arabic" pitchFamily="18" charset="-78"/>
              </a:rPr>
              <a:t>إن التعريف الإجرائي هو الذي يقود إلى وصف المفهوم بالمتغير، ويصبح المتغير هو المفهوم في حالته الميدانية (</a:t>
            </a:r>
            <a:r>
              <a:rPr lang="ar-DZ" sz="3800" b="1" dirty="0">
                <a:solidFill>
                  <a:srgbClr val="0070C0"/>
                </a:solidFill>
                <a:latin typeface="Traditional Arabic" pitchFamily="18" charset="-78"/>
                <a:cs typeface="Traditional Arabic" pitchFamily="18" charset="-78"/>
              </a:rPr>
              <a:t>التطبيقية التجريبية</a:t>
            </a:r>
            <a:r>
              <a:rPr lang="ar-DZ" sz="3800" b="1" dirty="0">
                <a:latin typeface="Traditional Arabic" pitchFamily="18" charset="-78"/>
                <a:cs typeface="Traditional Arabic" pitchFamily="18" charset="-78"/>
              </a:rPr>
              <a:t>)، أي عندما يكون معداً للوصف والقياس أو التجريب حالة بحالة...فهو يتبع قيمة المفهوم التي تتغير تبعا لذلك من حالة إلى أخرى.</a:t>
            </a:r>
          </a:p>
          <a:p>
            <a:pPr algn="r" rtl="1"/>
            <a:endParaRPr lang="fr-FR"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1000"/>
                                        <p:tgtEl>
                                          <p:spTgt spid="3">
                                            <p:txEl>
                                              <p:pRg st="0" end="0"/>
                                            </p:txEl>
                                          </p:spTgt>
                                        </p:tgtEl>
                                      </p:cBhvr>
                                    </p:animEffect>
                                  </p:childTnLst>
                                </p:cTn>
                              </p:par>
                            </p:childTnLst>
                          </p:cTn>
                        </p:par>
                        <p:par>
                          <p:cTn id="8" fill="hold">
                            <p:stCondLst>
                              <p:cond delay="1000"/>
                            </p:stCondLst>
                            <p:childTnLst>
                              <p:par>
                                <p:cTn id="9" presetID="2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edge">
                                      <p:cBhvr>
                                        <p:cTn id="11" dur="1000"/>
                                        <p:tgtEl>
                                          <p:spTgt spid="3">
                                            <p:txEl>
                                              <p:pRg st="1" end="1"/>
                                            </p:txEl>
                                          </p:spTgt>
                                        </p:tgtEl>
                                      </p:cBhvr>
                                    </p:animEffect>
                                  </p:childTnLst>
                                </p:cTn>
                              </p:par>
                            </p:childTnLst>
                          </p:cTn>
                        </p:par>
                        <p:par>
                          <p:cTn id="12" fill="hold">
                            <p:stCondLst>
                              <p:cond delay="2000"/>
                            </p:stCondLst>
                            <p:childTnLst>
                              <p:par>
                                <p:cTn id="13" presetID="2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edge">
                                      <p:cBhvr>
                                        <p:cTn id="15"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19336" y="0"/>
            <a:ext cx="11593288" cy="6858000"/>
          </a:xfrm>
        </p:spPr>
        <p:txBody>
          <a:bodyPr>
            <a:normAutofit fontScale="25000" lnSpcReduction="20000"/>
          </a:bodyPr>
          <a:lstStyle/>
          <a:p>
            <a:pPr algn="r" rtl="1">
              <a:lnSpc>
                <a:spcPct val="150000"/>
              </a:lnSpc>
            </a:pPr>
            <a:r>
              <a:rPr lang="ar-DZ" sz="9600" b="1" dirty="0">
                <a:solidFill>
                  <a:srgbClr val="C00000"/>
                </a:solidFill>
                <a:latin typeface="Traditional Arabic" pitchFamily="18" charset="-78"/>
                <a:cs typeface="Traditional Arabic" pitchFamily="18" charset="-78"/>
              </a:rPr>
              <a:t>ثانيا: مفاهيم ومتغيرات البحث العلمي</a:t>
            </a:r>
            <a:r>
              <a:rPr lang="fr-FR" sz="9600" b="1" dirty="0">
                <a:solidFill>
                  <a:srgbClr val="C00000"/>
                </a:solidFill>
                <a:latin typeface="Traditional Arabic" pitchFamily="18" charset="-78"/>
                <a:cs typeface="Traditional Arabic" pitchFamily="18" charset="-78"/>
              </a:rPr>
              <a:t>.</a:t>
            </a:r>
            <a:r>
              <a:rPr lang="ar-QA" sz="9600" b="1" dirty="0">
                <a:solidFill>
                  <a:srgbClr val="C00000"/>
                </a:solidFill>
                <a:latin typeface="Traditional Arabic" pitchFamily="18" charset="-78"/>
                <a:cs typeface="Traditional Arabic" pitchFamily="18" charset="-78"/>
              </a:rPr>
              <a:t>(تابع)</a:t>
            </a:r>
            <a:endParaRPr lang="fr-FR" sz="9600" b="1" dirty="0">
              <a:solidFill>
                <a:srgbClr val="C00000"/>
              </a:solidFill>
              <a:latin typeface="Traditional Arabic" pitchFamily="18" charset="-78"/>
              <a:cs typeface="Traditional Arabic" pitchFamily="18" charset="-78"/>
            </a:endParaRPr>
          </a:p>
          <a:p>
            <a:pPr algn="r" rtl="1">
              <a:lnSpc>
                <a:spcPct val="150000"/>
              </a:lnSpc>
            </a:pPr>
            <a:r>
              <a:rPr lang="ar-DZ" sz="9600" b="1" dirty="0">
                <a:latin typeface="Traditional Arabic" pitchFamily="18" charset="-78"/>
                <a:cs typeface="Traditional Arabic" pitchFamily="18" charset="-78"/>
              </a:rPr>
              <a:t>- أنواع المتغيرات</a:t>
            </a:r>
            <a:r>
              <a:rPr lang="fr-FR" sz="9600" b="1" dirty="0">
                <a:latin typeface="Traditional Arabic" pitchFamily="18" charset="-78"/>
                <a:cs typeface="Traditional Arabic" pitchFamily="18" charset="-78"/>
              </a:rPr>
              <a:t>.</a:t>
            </a:r>
          </a:p>
          <a:p>
            <a:pPr algn="r" rtl="1">
              <a:lnSpc>
                <a:spcPct val="150000"/>
              </a:lnSpc>
            </a:pPr>
            <a:r>
              <a:rPr lang="ar-DZ" sz="9600" b="1" dirty="0">
                <a:solidFill>
                  <a:srgbClr val="0070C0"/>
                </a:solidFill>
                <a:latin typeface="Traditional Arabic" pitchFamily="18" charset="-78"/>
                <a:cs typeface="Traditional Arabic" pitchFamily="18" charset="-78"/>
              </a:rPr>
              <a:t>01-المتغيرات الكمية:</a:t>
            </a:r>
          </a:p>
          <a:p>
            <a:pPr algn="r" rtl="1">
              <a:lnSpc>
                <a:spcPct val="150000"/>
              </a:lnSpc>
            </a:pPr>
            <a:r>
              <a:rPr lang="ar-DZ" sz="9600" b="1" dirty="0">
                <a:latin typeface="Traditional Arabic" pitchFamily="18" charset="-78"/>
                <a:cs typeface="Traditional Arabic" pitchFamily="18" charset="-78"/>
              </a:rPr>
              <a:t>المتغيرات الكمية هي تلك المتغيرات التي تعبر </a:t>
            </a:r>
            <a:r>
              <a:rPr lang="ar-DZ" sz="9600" b="1" dirty="0">
                <a:solidFill>
                  <a:srgbClr val="0070C0"/>
                </a:solidFill>
                <a:latin typeface="Traditional Arabic" pitchFamily="18" charset="-78"/>
                <a:cs typeface="Traditional Arabic" pitchFamily="18" charset="-78"/>
              </a:rPr>
              <a:t>عن مقدار </a:t>
            </a:r>
            <a:r>
              <a:rPr lang="ar-DZ" sz="9600" b="1" dirty="0">
                <a:latin typeface="Traditional Arabic" pitchFamily="18" charset="-78"/>
                <a:cs typeface="Traditional Arabic" pitchFamily="18" charset="-78"/>
              </a:rPr>
              <a:t>بحث يمكن ترتيب الأفراد من الأصغر إلى الأكبر، أو من الأصغر إلى الأكبر. (يعبر عنها بالأرقام أو الإحصاءات أو صيغ تعبر عن الحجم والكمية).</a:t>
            </a:r>
            <a:endParaRPr lang="fr-FR" sz="9600" b="1" dirty="0">
              <a:latin typeface="Traditional Arabic" pitchFamily="18" charset="-78"/>
              <a:cs typeface="Traditional Arabic" pitchFamily="18" charset="-78"/>
            </a:endParaRPr>
          </a:p>
          <a:p>
            <a:pPr algn="r" rtl="1">
              <a:lnSpc>
                <a:spcPct val="150000"/>
              </a:lnSpc>
            </a:pPr>
            <a:r>
              <a:rPr lang="ar-DZ" sz="9600" b="1" dirty="0">
                <a:latin typeface="Traditional Arabic" pitchFamily="18" charset="-78"/>
                <a:cs typeface="Traditional Arabic" pitchFamily="18" charset="-78"/>
              </a:rPr>
              <a:t>مثل: </a:t>
            </a:r>
            <a:r>
              <a:rPr lang="ar-DZ" sz="9600" b="1" dirty="0">
                <a:solidFill>
                  <a:srgbClr val="0070C0"/>
                </a:solidFill>
                <a:latin typeface="Traditional Arabic" pitchFamily="18" charset="-78"/>
                <a:cs typeface="Traditional Arabic" pitchFamily="18" charset="-78"/>
              </a:rPr>
              <a:t>عدد البرامج التلفزيونية التي يشاهدها الأفراد. (10 برامج يوميا).</a:t>
            </a:r>
            <a:endParaRPr lang="fr-FR" sz="9600" b="1" dirty="0">
              <a:solidFill>
                <a:srgbClr val="0070C0"/>
              </a:solidFill>
              <a:latin typeface="Traditional Arabic" pitchFamily="18" charset="-78"/>
              <a:cs typeface="Traditional Arabic" pitchFamily="18" charset="-78"/>
            </a:endParaRPr>
          </a:p>
          <a:p>
            <a:pPr algn="r" rtl="1">
              <a:lnSpc>
                <a:spcPct val="150000"/>
              </a:lnSpc>
            </a:pPr>
            <a:r>
              <a:rPr lang="ar-QA" sz="9600" b="1" dirty="0">
                <a:solidFill>
                  <a:srgbClr val="C00000"/>
                </a:solidFill>
                <a:latin typeface="Traditional Arabic" pitchFamily="18" charset="-78"/>
                <a:cs typeface="Traditional Arabic" pitchFamily="18" charset="-78"/>
              </a:rPr>
              <a:t>استغرق في تصفح صحيفة الشر</a:t>
            </a:r>
            <a:r>
              <a:rPr lang="ar-DZ" sz="9600" b="1" dirty="0">
                <a:solidFill>
                  <a:srgbClr val="C00000"/>
                </a:solidFill>
                <a:latin typeface="Traditional Arabic" pitchFamily="18" charset="-78"/>
                <a:cs typeface="Traditional Arabic" pitchFamily="18" charset="-78"/>
              </a:rPr>
              <a:t>و</a:t>
            </a:r>
            <a:r>
              <a:rPr lang="ar-QA" sz="9600" b="1" dirty="0">
                <a:solidFill>
                  <a:srgbClr val="C00000"/>
                </a:solidFill>
                <a:latin typeface="Traditional Arabic" pitchFamily="18" charset="-78"/>
                <a:cs typeface="Traditional Arabic" pitchFamily="18" charset="-78"/>
              </a:rPr>
              <a:t>ق:</a:t>
            </a:r>
            <a:r>
              <a:rPr lang="ar-DZ" sz="9600" b="1" dirty="0">
                <a:solidFill>
                  <a:srgbClr val="C00000"/>
                </a:solidFill>
                <a:latin typeface="Traditional Arabic" pitchFamily="18" charset="-78"/>
                <a:cs typeface="Traditional Arabic" pitchFamily="18" charset="-78"/>
              </a:rPr>
              <a:t> (03 ساعات يوميا).</a:t>
            </a:r>
            <a:endParaRPr lang="fr-FR" sz="9600" b="1" dirty="0">
              <a:solidFill>
                <a:srgbClr val="C00000"/>
              </a:solidFill>
              <a:latin typeface="Traditional Arabic" pitchFamily="18" charset="-78"/>
              <a:cs typeface="Traditional Arabic" pitchFamily="18" charset="-78"/>
            </a:endParaRPr>
          </a:p>
          <a:p>
            <a:pPr algn="r" rtl="1">
              <a:lnSpc>
                <a:spcPct val="150000"/>
              </a:lnSpc>
            </a:pPr>
            <a:r>
              <a:rPr lang="ar-DZ" sz="9600" b="1" dirty="0">
                <a:latin typeface="Traditional Arabic" pitchFamily="18" charset="-78"/>
                <a:cs typeface="Traditional Arabic" pitchFamily="18" charset="-78"/>
              </a:rPr>
              <a:t> </a:t>
            </a:r>
            <a:r>
              <a:rPr lang="ar-QA" sz="9600" b="1" dirty="0">
                <a:solidFill>
                  <a:srgbClr val="0070C0"/>
                </a:solidFill>
                <a:latin typeface="Traditional Arabic" pitchFamily="18" charset="-78"/>
                <a:cs typeface="Traditional Arabic" pitchFamily="18" charset="-78"/>
              </a:rPr>
              <a:t>أنفق </a:t>
            </a:r>
            <a:r>
              <a:rPr lang="ar-DZ" sz="9600" b="1" dirty="0">
                <a:solidFill>
                  <a:srgbClr val="0070C0"/>
                </a:solidFill>
                <a:latin typeface="Traditional Arabic" pitchFamily="18" charset="-78"/>
                <a:cs typeface="Traditional Arabic" pitchFamily="18" charset="-78"/>
              </a:rPr>
              <a:t>شهري</a:t>
            </a:r>
            <a:r>
              <a:rPr lang="ar-QA" sz="9600" b="1" dirty="0">
                <a:solidFill>
                  <a:srgbClr val="0070C0"/>
                </a:solidFill>
                <a:latin typeface="Traditional Arabic" pitchFamily="18" charset="-78"/>
                <a:cs typeface="Traditional Arabic" pitchFamily="18" charset="-78"/>
              </a:rPr>
              <a:t>ا</a:t>
            </a:r>
            <a:r>
              <a:rPr lang="ar-DZ" sz="9600" b="1" dirty="0">
                <a:solidFill>
                  <a:srgbClr val="0070C0"/>
                </a:solidFill>
                <a:latin typeface="Traditional Arabic" pitchFamily="18" charset="-78"/>
                <a:cs typeface="Traditional Arabic" pitchFamily="18" charset="-78"/>
              </a:rPr>
              <a:t> على الإنترنت</a:t>
            </a:r>
            <a:r>
              <a:rPr lang="ar-QA" sz="9600" b="1" dirty="0">
                <a:solidFill>
                  <a:srgbClr val="0070C0"/>
                </a:solidFill>
                <a:latin typeface="Traditional Arabic" pitchFamily="18" charset="-78"/>
                <a:cs typeface="Traditional Arabic" pitchFamily="18" charset="-78"/>
              </a:rPr>
              <a:t>:</a:t>
            </a:r>
            <a:r>
              <a:rPr lang="ar-DZ" sz="9600" b="1" dirty="0">
                <a:solidFill>
                  <a:srgbClr val="0070C0"/>
                </a:solidFill>
                <a:latin typeface="Traditional Arabic" pitchFamily="18" charset="-78"/>
                <a:cs typeface="Traditional Arabic" pitchFamily="18" charset="-78"/>
              </a:rPr>
              <a:t> 1000 دج</a:t>
            </a:r>
            <a:endParaRPr lang="fr-FR" sz="9600" b="1" dirty="0">
              <a:solidFill>
                <a:srgbClr val="0070C0"/>
              </a:solidFill>
              <a:latin typeface="Traditional Arabic" pitchFamily="18" charset="-78"/>
              <a:cs typeface="Traditional Arabic" pitchFamily="18" charset="-78"/>
            </a:endParaRPr>
          </a:p>
          <a:p>
            <a:pPr algn="r" rtl="1">
              <a:lnSpc>
                <a:spcPct val="150000"/>
              </a:lnSpc>
            </a:pPr>
            <a:r>
              <a:rPr lang="ar-DZ" sz="9600" b="1" dirty="0">
                <a:latin typeface="Traditional Arabic" pitchFamily="18" charset="-78"/>
                <a:cs typeface="Traditional Arabic" pitchFamily="18" charset="-78"/>
              </a:rPr>
              <a:t> وقد تكون المتغيرات الكمية </a:t>
            </a:r>
            <a:r>
              <a:rPr lang="ar-DZ" sz="9600" b="1" dirty="0">
                <a:solidFill>
                  <a:srgbClr val="C00000"/>
                </a:solidFill>
                <a:latin typeface="Traditional Arabic" pitchFamily="18" charset="-78"/>
                <a:cs typeface="Traditional Arabic" pitchFamily="18" charset="-78"/>
              </a:rPr>
              <a:t>متصلة أو منفصلة</a:t>
            </a:r>
            <a:r>
              <a:rPr lang="ar-DZ" sz="9600" b="1" dirty="0">
                <a:latin typeface="Traditional Arabic" pitchFamily="18" charset="-78"/>
                <a:cs typeface="Traditional Arabic" pitchFamily="18" charset="-78"/>
              </a:rPr>
              <a:t>: </a:t>
            </a:r>
            <a:endParaRPr lang="ar-QA" sz="9600" b="1" dirty="0">
              <a:latin typeface="Traditional Arabic" pitchFamily="18" charset="-78"/>
              <a:cs typeface="Traditional Arabic" pitchFamily="18" charset="-78"/>
            </a:endParaRPr>
          </a:p>
          <a:p>
            <a:pPr algn="r" rtl="1">
              <a:lnSpc>
                <a:spcPct val="150000"/>
              </a:lnSpc>
            </a:pPr>
            <a:r>
              <a:rPr lang="ar-DZ" sz="9600" b="1" dirty="0">
                <a:latin typeface="Traditional Arabic" pitchFamily="18" charset="-78"/>
                <a:cs typeface="Traditional Arabic" pitchFamily="18" charset="-78"/>
              </a:rPr>
              <a:t> فالمتغيرات الكمية المتصلة </a:t>
            </a:r>
            <a:r>
              <a:rPr lang="ar-DZ" sz="9600" b="1" dirty="0">
                <a:solidFill>
                  <a:srgbClr val="0070C0"/>
                </a:solidFill>
                <a:latin typeface="Traditional Arabic" pitchFamily="18" charset="-78"/>
                <a:cs typeface="Traditional Arabic" pitchFamily="18" charset="-78"/>
              </a:rPr>
              <a:t>مثل: </a:t>
            </a:r>
            <a:r>
              <a:rPr lang="ar-DZ" sz="9600" b="1" dirty="0">
                <a:latin typeface="Traditional Arabic" pitchFamily="18" charset="-78"/>
                <a:cs typeface="Traditional Arabic" pitchFamily="18" charset="-78"/>
              </a:rPr>
              <a:t>الوقت المنقضي في مشاهدة التلفزيون.</a:t>
            </a:r>
            <a:endParaRPr lang="ar-QA" sz="9600" b="1" dirty="0">
              <a:latin typeface="Traditional Arabic" pitchFamily="18" charset="-78"/>
              <a:cs typeface="Traditional Arabic" pitchFamily="18" charset="-78"/>
            </a:endParaRPr>
          </a:p>
          <a:p>
            <a:pPr algn="r" rtl="1">
              <a:lnSpc>
                <a:spcPct val="150000"/>
              </a:lnSpc>
            </a:pPr>
            <a:r>
              <a:rPr lang="ar-DZ" sz="9600" b="1" dirty="0">
                <a:solidFill>
                  <a:srgbClr val="0070C0"/>
                </a:solidFill>
                <a:latin typeface="Traditional Arabic" pitchFamily="18" charset="-78"/>
                <a:cs typeface="Traditional Arabic" pitchFamily="18" charset="-78"/>
              </a:rPr>
              <a:t> المتغيرات المنفصلة مثل: </a:t>
            </a:r>
            <a:r>
              <a:rPr lang="ar-DZ" sz="9600" b="1" dirty="0">
                <a:latin typeface="Traditional Arabic" pitchFamily="18" charset="-78"/>
                <a:cs typeface="Traditional Arabic" pitchFamily="18" charset="-78"/>
              </a:rPr>
              <a:t>عدد الصحف اليومية التي تقرأها. عدد أجهزة الهواتف التي يمتلكها الشباب.</a:t>
            </a:r>
            <a:endParaRPr lang="fr-FR" sz="9600" b="1" dirty="0">
              <a:latin typeface="Traditional Arabic" pitchFamily="18" charset="-78"/>
              <a:cs typeface="Traditional Arabic" pitchFamily="18" charset="-78"/>
            </a:endParaRPr>
          </a:p>
          <a:p>
            <a:pPr algn="r" rtl="1">
              <a:lnSpc>
                <a:spcPct val="150000"/>
              </a:lnSpc>
            </a:pPr>
            <a:endParaRPr lang="fr-FR" sz="3000" b="1" dirty="0">
              <a:latin typeface="Traditional Arabic" pitchFamily="18" charset="-78"/>
              <a:cs typeface="Traditional Arabic" pitchFamily="18" charset="-78"/>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1000"/>
                                        <p:tgtEl>
                                          <p:spTgt spid="3">
                                            <p:txEl>
                                              <p:pRg st="0" end="0"/>
                                            </p:txEl>
                                          </p:spTgt>
                                        </p:tgtEl>
                                      </p:cBhvr>
                                    </p:animEffect>
                                  </p:childTnLst>
                                </p:cTn>
                              </p:par>
                            </p:childTnLst>
                          </p:cTn>
                        </p:par>
                        <p:par>
                          <p:cTn id="8" fill="hold">
                            <p:stCondLst>
                              <p:cond delay="1000"/>
                            </p:stCondLst>
                            <p:childTnLst>
                              <p:par>
                                <p:cTn id="9" presetID="21" presetClass="entr" presetSubtype="4"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heel(4)">
                                      <p:cBhvr>
                                        <p:cTn id="11" dur="1000"/>
                                        <p:tgtEl>
                                          <p:spTgt spid="3">
                                            <p:txEl>
                                              <p:pRg st="1" end="1"/>
                                            </p:txEl>
                                          </p:spTgt>
                                        </p:tgtEl>
                                      </p:cBhvr>
                                    </p:animEffect>
                                  </p:childTnLst>
                                </p:cTn>
                              </p:par>
                            </p:childTnLst>
                          </p:cTn>
                        </p:par>
                        <p:par>
                          <p:cTn id="12" fill="hold">
                            <p:stCondLst>
                              <p:cond delay="2000"/>
                            </p:stCondLst>
                            <p:childTnLst>
                              <p:par>
                                <p:cTn id="13" presetID="21" presetClass="entr" presetSubtype="4"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heel(4)">
                                      <p:cBhvr>
                                        <p:cTn id="15" dur="1000"/>
                                        <p:tgtEl>
                                          <p:spTgt spid="3">
                                            <p:txEl>
                                              <p:pRg st="2" end="2"/>
                                            </p:txEl>
                                          </p:spTgt>
                                        </p:tgtEl>
                                      </p:cBhvr>
                                    </p:animEffect>
                                  </p:childTnLst>
                                </p:cTn>
                              </p:par>
                            </p:childTnLst>
                          </p:cTn>
                        </p:par>
                        <p:par>
                          <p:cTn id="16" fill="hold">
                            <p:stCondLst>
                              <p:cond delay="3000"/>
                            </p:stCondLst>
                            <p:childTnLst>
                              <p:par>
                                <p:cTn id="17" presetID="21" presetClass="entr" presetSubtype="4"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heel(4)">
                                      <p:cBhvr>
                                        <p:cTn id="19" dur="1000"/>
                                        <p:tgtEl>
                                          <p:spTgt spid="3">
                                            <p:txEl>
                                              <p:pRg st="3" end="3"/>
                                            </p:txEl>
                                          </p:spTgt>
                                        </p:tgtEl>
                                      </p:cBhvr>
                                    </p:animEffect>
                                  </p:childTnLst>
                                </p:cTn>
                              </p:par>
                            </p:childTnLst>
                          </p:cTn>
                        </p:par>
                        <p:par>
                          <p:cTn id="20" fill="hold">
                            <p:stCondLst>
                              <p:cond delay="4000"/>
                            </p:stCondLst>
                            <p:childTnLst>
                              <p:par>
                                <p:cTn id="21" presetID="21" presetClass="entr" presetSubtype="4"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heel(4)">
                                      <p:cBhvr>
                                        <p:cTn id="23" dur="1000"/>
                                        <p:tgtEl>
                                          <p:spTgt spid="3">
                                            <p:txEl>
                                              <p:pRg st="4" end="4"/>
                                            </p:txEl>
                                          </p:spTgt>
                                        </p:tgtEl>
                                      </p:cBhvr>
                                    </p:animEffect>
                                  </p:childTnLst>
                                </p:cTn>
                              </p:par>
                            </p:childTnLst>
                          </p:cTn>
                        </p:par>
                        <p:par>
                          <p:cTn id="24" fill="hold">
                            <p:stCondLst>
                              <p:cond delay="5000"/>
                            </p:stCondLst>
                            <p:childTnLst>
                              <p:par>
                                <p:cTn id="25" presetID="21" presetClass="entr" presetSubtype="4"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heel(4)">
                                      <p:cBhvr>
                                        <p:cTn id="27" dur="1000"/>
                                        <p:tgtEl>
                                          <p:spTgt spid="3">
                                            <p:txEl>
                                              <p:pRg st="5" end="5"/>
                                            </p:txEl>
                                          </p:spTgt>
                                        </p:tgtEl>
                                      </p:cBhvr>
                                    </p:animEffect>
                                  </p:childTnLst>
                                </p:cTn>
                              </p:par>
                            </p:childTnLst>
                          </p:cTn>
                        </p:par>
                        <p:par>
                          <p:cTn id="28" fill="hold">
                            <p:stCondLst>
                              <p:cond delay="6000"/>
                            </p:stCondLst>
                            <p:childTnLst>
                              <p:par>
                                <p:cTn id="29" presetID="21" presetClass="entr" presetSubtype="4" fill="hold"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heel(4)">
                                      <p:cBhvr>
                                        <p:cTn id="31" dur="1000"/>
                                        <p:tgtEl>
                                          <p:spTgt spid="3">
                                            <p:txEl>
                                              <p:pRg st="6" end="6"/>
                                            </p:txEl>
                                          </p:spTgt>
                                        </p:tgtEl>
                                      </p:cBhvr>
                                    </p:animEffect>
                                  </p:childTnLst>
                                </p:cTn>
                              </p:par>
                            </p:childTnLst>
                          </p:cTn>
                        </p:par>
                        <p:par>
                          <p:cTn id="32" fill="hold">
                            <p:stCondLst>
                              <p:cond delay="7000"/>
                            </p:stCondLst>
                            <p:childTnLst>
                              <p:par>
                                <p:cTn id="33" presetID="21" presetClass="entr" presetSubtype="4" fill="hold" nodeType="after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heel(4)">
                                      <p:cBhvr>
                                        <p:cTn id="35" dur="1000"/>
                                        <p:tgtEl>
                                          <p:spTgt spid="3">
                                            <p:txEl>
                                              <p:pRg st="7" end="7"/>
                                            </p:txEl>
                                          </p:spTgt>
                                        </p:tgtEl>
                                      </p:cBhvr>
                                    </p:animEffect>
                                  </p:childTnLst>
                                </p:cTn>
                              </p:par>
                            </p:childTnLst>
                          </p:cTn>
                        </p:par>
                        <p:par>
                          <p:cTn id="36" fill="hold">
                            <p:stCondLst>
                              <p:cond delay="8000"/>
                            </p:stCondLst>
                            <p:childTnLst>
                              <p:par>
                                <p:cTn id="37" presetID="21" presetClass="entr" presetSubtype="4" fill="hold" nodeType="after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wheel(4)">
                                      <p:cBhvr>
                                        <p:cTn id="39" dur="1000"/>
                                        <p:tgtEl>
                                          <p:spTgt spid="3">
                                            <p:txEl>
                                              <p:pRg st="8" end="8"/>
                                            </p:txEl>
                                          </p:spTgt>
                                        </p:tgtEl>
                                      </p:cBhvr>
                                    </p:animEffect>
                                  </p:childTnLst>
                                </p:cTn>
                              </p:par>
                            </p:childTnLst>
                          </p:cTn>
                        </p:par>
                        <p:par>
                          <p:cTn id="40" fill="hold">
                            <p:stCondLst>
                              <p:cond delay="9000"/>
                            </p:stCondLst>
                            <p:childTnLst>
                              <p:par>
                                <p:cTn id="41" presetID="21" presetClass="entr" presetSubtype="4" fill="hold" nodeType="after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wheel(4)">
                                      <p:cBhvr>
                                        <p:cTn id="43"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11856640" cy="6858000"/>
          </a:xfrm>
        </p:spPr>
        <p:style>
          <a:lnRef idx="1">
            <a:schemeClr val="accent4"/>
          </a:lnRef>
          <a:fillRef idx="2">
            <a:schemeClr val="accent4"/>
          </a:fillRef>
          <a:effectRef idx="1">
            <a:schemeClr val="accent4"/>
          </a:effectRef>
          <a:fontRef idx="minor">
            <a:schemeClr val="dk1"/>
          </a:fontRef>
        </p:style>
        <p:txBody>
          <a:bodyPr/>
          <a:lstStyle/>
          <a:p>
            <a:pPr algn="r" rtl="1">
              <a:lnSpc>
                <a:spcPct val="150000"/>
              </a:lnSpc>
            </a:pPr>
            <a:r>
              <a:rPr lang="ar-DZ" sz="3500" b="1" dirty="0">
                <a:solidFill>
                  <a:srgbClr val="C00000"/>
                </a:solidFill>
                <a:latin typeface="Traditional Arabic" pitchFamily="18" charset="-78"/>
                <a:cs typeface="Traditional Arabic" pitchFamily="18" charset="-78"/>
              </a:rPr>
              <a:t>ثانيا: مفاهيم ومتغيرات البحث العلمي</a:t>
            </a:r>
            <a:r>
              <a:rPr lang="fr-FR" sz="3500" b="1" dirty="0">
                <a:solidFill>
                  <a:srgbClr val="C00000"/>
                </a:solidFill>
                <a:latin typeface="Traditional Arabic" pitchFamily="18" charset="-78"/>
                <a:cs typeface="Traditional Arabic" pitchFamily="18" charset="-78"/>
              </a:rPr>
              <a:t>.</a:t>
            </a:r>
            <a:r>
              <a:rPr lang="ar-QA" sz="3500" b="1" dirty="0">
                <a:solidFill>
                  <a:srgbClr val="C00000"/>
                </a:solidFill>
                <a:latin typeface="Traditional Arabic" pitchFamily="18" charset="-78"/>
                <a:cs typeface="Traditional Arabic" pitchFamily="18" charset="-78"/>
              </a:rPr>
              <a:t>(تابع)</a:t>
            </a:r>
            <a:endParaRPr lang="fr-FR" sz="3500" b="1" dirty="0">
              <a:solidFill>
                <a:srgbClr val="C00000"/>
              </a:solidFill>
              <a:latin typeface="Traditional Arabic" pitchFamily="18" charset="-78"/>
              <a:cs typeface="Traditional Arabic" pitchFamily="18" charset="-78"/>
            </a:endParaRPr>
          </a:p>
          <a:p>
            <a:pPr algn="just" rtl="1">
              <a:lnSpc>
                <a:spcPct val="150000"/>
              </a:lnSpc>
            </a:pPr>
            <a:r>
              <a:rPr lang="ar-DZ" sz="3500" b="1" dirty="0">
                <a:solidFill>
                  <a:srgbClr val="002060"/>
                </a:solidFill>
                <a:latin typeface="Traditional Arabic" pitchFamily="18" charset="-78"/>
                <a:cs typeface="Traditional Arabic" pitchFamily="18" charset="-78"/>
              </a:rPr>
              <a:t>- أنواع المتغيرات</a:t>
            </a:r>
            <a:r>
              <a:rPr lang="fr-FR" sz="3500" b="1" dirty="0">
                <a:solidFill>
                  <a:srgbClr val="002060"/>
                </a:solidFill>
                <a:latin typeface="Traditional Arabic" pitchFamily="18" charset="-78"/>
                <a:cs typeface="Traditional Arabic" pitchFamily="18" charset="-78"/>
              </a:rPr>
              <a:t>.</a:t>
            </a:r>
          </a:p>
          <a:p>
            <a:pPr algn="just" rtl="1"/>
            <a:r>
              <a:rPr lang="ar-DZ" sz="3500" b="1" dirty="0">
                <a:solidFill>
                  <a:srgbClr val="00B0F0"/>
                </a:solidFill>
                <a:latin typeface="Traditional Arabic" pitchFamily="18" charset="-78"/>
                <a:cs typeface="Traditional Arabic" pitchFamily="18" charset="-78"/>
              </a:rPr>
              <a:t>2-المتغيرات النوعية (الكيفية): </a:t>
            </a:r>
            <a:r>
              <a:rPr lang="ar-DZ" sz="3500" b="1" dirty="0">
                <a:latin typeface="Traditional Arabic" pitchFamily="18" charset="-78"/>
                <a:cs typeface="Traditional Arabic" pitchFamily="18" charset="-78"/>
              </a:rPr>
              <a:t>وهي تعبر عن خاصية معينة من حيث وجودها أو عدم وجودها. </a:t>
            </a:r>
            <a:endParaRPr lang="fr-FR" sz="3500" b="1" dirty="0">
              <a:latin typeface="Traditional Arabic" pitchFamily="18" charset="-78"/>
              <a:cs typeface="Traditional Arabic" pitchFamily="18" charset="-78"/>
            </a:endParaRPr>
          </a:p>
          <a:p>
            <a:pPr algn="just" rtl="1"/>
            <a:r>
              <a:rPr lang="ar-DZ" sz="3500" b="1" dirty="0">
                <a:latin typeface="Traditional Arabic" pitchFamily="18" charset="-78"/>
                <a:cs typeface="Traditional Arabic" pitchFamily="18" charset="-78"/>
              </a:rPr>
              <a:t>مثل: </a:t>
            </a:r>
            <a:endParaRPr lang="fr-FR" sz="3500" b="1" dirty="0">
              <a:latin typeface="Traditional Arabic" pitchFamily="18" charset="-78"/>
              <a:cs typeface="Traditional Arabic" pitchFamily="18" charset="-78"/>
            </a:endParaRPr>
          </a:p>
          <a:p>
            <a:pPr algn="just" rtl="1"/>
            <a:r>
              <a:rPr lang="ar-DZ" sz="3500" b="1" dirty="0">
                <a:solidFill>
                  <a:srgbClr val="00B0F0"/>
                </a:solidFill>
                <a:latin typeface="Traditional Arabic" pitchFamily="18" charset="-78"/>
                <a:cs typeface="Traditional Arabic" pitchFamily="18" charset="-78"/>
              </a:rPr>
              <a:t>الجنس</a:t>
            </a:r>
            <a:r>
              <a:rPr lang="ar-DZ" sz="3500" b="1" dirty="0">
                <a:latin typeface="Traditional Arabic" pitchFamily="18" charset="-78"/>
                <a:cs typeface="Traditional Arabic" pitchFamily="18" charset="-78"/>
              </a:rPr>
              <a:t>: ذكر-أنثي.</a:t>
            </a:r>
            <a:endParaRPr lang="fr-FR" sz="3500" b="1" dirty="0">
              <a:latin typeface="Traditional Arabic" pitchFamily="18" charset="-78"/>
              <a:cs typeface="Traditional Arabic" pitchFamily="18" charset="-78"/>
            </a:endParaRPr>
          </a:p>
          <a:p>
            <a:pPr algn="just" rtl="1"/>
            <a:r>
              <a:rPr lang="ar-DZ" sz="3500" b="1" dirty="0">
                <a:latin typeface="Traditional Arabic" pitchFamily="18" charset="-78"/>
                <a:cs typeface="Traditional Arabic" pitchFamily="18" charset="-78"/>
              </a:rPr>
              <a:t> </a:t>
            </a:r>
            <a:r>
              <a:rPr lang="ar-DZ" sz="3500" b="1" dirty="0">
                <a:solidFill>
                  <a:srgbClr val="C00000"/>
                </a:solidFill>
                <a:latin typeface="Traditional Arabic" pitchFamily="18" charset="-78"/>
                <a:cs typeface="Traditional Arabic" pitchFamily="18" charset="-78"/>
              </a:rPr>
              <a:t>المستوى التعليمي</a:t>
            </a:r>
            <a:r>
              <a:rPr lang="ar-DZ" sz="3500" b="1" dirty="0">
                <a:latin typeface="Traditional Arabic" pitchFamily="18" charset="-78"/>
                <a:cs typeface="Traditional Arabic" pitchFamily="18" charset="-78"/>
              </a:rPr>
              <a:t>: ليسانس- ماجستير-دكتوراه.</a:t>
            </a:r>
            <a:endParaRPr lang="fr-FR" sz="3500" b="1" dirty="0">
              <a:latin typeface="Traditional Arabic" pitchFamily="18" charset="-78"/>
              <a:cs typeface="Traditional Arabic" pitchFamily="18" charset="-78"/>
            </a:endParaRPr>
          </a:p>
          <a:p>
            <a:pPr algn="just" rtl="1"/>
            <a:r>
              <a:rPr lang="ar-DZ" sz="3500" b="1" dirty="0">
                <a:latin typeface="Traditional Arabic" pitchFamily="18" charset="-78"/>
                <a:cs typeface="Traditional Arabic" pitchFamily="18" charset="-78"/>
              </a:rPr>
              <a:t> </a:t>
            </a:r>
            <a:r>
              <a:rPr lang="ar-DZ" sz="3500" b="1" dirty="0">
                <a:solidFill>
                  <a:srgbClr val="C00000"/>
                </a:solidFill>
                <a:latin typeface="Traditional Arabic" pitchFamily="18" charset="-78"/>
                <a:cs typeface="Traditional Arabic" pitchFamily="18" charset="-78"/>
              </a:rPr>
              <a:t>الحالة الاجتماعية</a:t>
            </a:r>
            <a:r>
              <a:rPr lang="ar-DZ" sz="3500" b="1" dirty="0">
                <a:latin typeface="Traditional Arabic" pitchFamily="18" charset="-78"/>
                <a:cs typeface="Traditional Arabic" pitchFamily="18" charset="-78"/>
              </a:rPr>
              <a:t>: متزوج، أعزب، أرمل.</a:t>
            </a:r>
          </a:p>
          <a:p>
            <a:pPr algn="just" rtl="1"/>
            <a:r>
              <a:rPr lang="ar-DZ" sz="3500" b="1" dirty="0">
                <a:solidFill>
                  <a:srgbClr val="0070C0"/>
                </a:solidFill>
                <a:latin typeface="Traditional Arabic" pitchFamily="18" charset="-78"/>
                <a:cs typeface="Traditional Arabic" pitchFamily="18" charset="-78"/>
              </a:rPr>
              <a:t> درجة مشاهدة التلفزيون</a:t>
            </a:r>
            <a:r>
              <a:rPr lang="ar-DZ" sz="3500" b="1" dirty="0">
                <a:latin typeface="Traditional Arabic" pitchFamily="18" charset="-78"/>
                <a:cs typeface="Traditional Arabic" pitchFamily="18" charset="-78"/>
              </a:rPr>
              <a:t>: "دائما-غالبا- أحيانا- نادرا- أبدا".</a:t>
            </a:r>
          </a:p>
          <a:p>
            <a:pPr algn="just" rtl="1"/>
            <a:r>
              <a:rPr lang="ar-DZ" sz="3500" b="1" dirty="0">
                <a:latin typeface="Traditional Arabic" pitchFamily="18" charset="-78"/>
                <a:cs typeface="Traditional Arabic" pitchFamily="18" charset="-78"/>
              </a:rPr>
              <a:t> </a:t>
            </a:r>
            <a:r>
              <a:rPr lang="ar-DZ" sz="3500" b="1" dirty="0">
                <a:solidFill>
                  <a:srgbClr val="0070C0"/>
                </a:solidFill>
                <a:latin typeface="Traditional Arabic" pitchFamily="18" charset="-78"/>
                <a:cs typeface="Traditional Arabic" pitchFamily="18" charset="-78"/>
              </a:rPr>
              <a:t>الحالة الاقتصادية: </a:t>
            </a:r>
            <a:r>
              <a:rPr lang="ar-DZ" sz="3500" b="1" dirty="0">
                <a:latin typeface="Traditional Arabic" pitchFamily="18" charset="-78"/>
                <a:cs typeface="Traditional Arabic" pitchFamily="18" charset="-78"/>
              </a:rPr>
              <a:t>”ممتازة- جيدة- متوسطة- منخفضة</a:t>
            </a:r>
            <a:r>
              <a:rPr lang="ar-DZ" sz="3500" b="1" dirty="0"/>
              <a:t>".</a:t>
            </a:r>
            <a:endParaRPr lang="fr-FR" sz="3500" b="1" dirty="0"/>
          </a:p>
          <a:p>
            <a:pPr algn="r" rtl="1"/>
            <a:endParaRPr lang="fr-FR"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1000"/>
                                        <p:tgtEl>
                                          <p:spTgt spid="3">
                                            <p:txEl>
                                              <p:pRg st="0" end="0"/>
                                            </p:txEl>
                                          </p:spTgt>
                                        </p:tgtEl>
                                      </p:cBhvr>
                                    </p:animEffect>
                                  </p:childTnLst>
                                </p:cTn>
                              </p:par>
                            </p:childTnLst>
                          </p:cTn>
                        </p:par>
                        <p:par>
                          <p:cTn id="8" fill="hold">
                            <p:stCondLst>
                              <p:cond delay="1000"/>
                            </p:stCondLst>
                            <p:childTnLst>
                              <p:par>
                                <p:cTn id="9" presetID="21" presetClass="entr" presetSubtype="4"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heel(4)">
                                      <p:cBhvr>
                                        <p:cTn id="11" dur="1000"/>
                                        <p:tgtEl>
                                          <p:spTgt spid="3">
                                            <p:txEl>
                                              <p:pRg st="1" end="1"/>
                                            </p:txEl>
                                          </p:spTgt>
                                        </p:tgtEl>
                                      </p:cBhvr>
                                    </p:animEffect>
                                  </p:childTnLst>
                                </p:cTn>
                              </p:par>
                            </p:childTnLst>
                          </p:cTn>
                        </p:par>
                        <p:par>
                          <p:cTn id="12" fill="hold">
                            <p:stCondLst>
                              <p:cond delay="2000"/>
                            </p:stCondLst>
                            <p:childTnLst>
                              <p:par>
                                <p:cTn id="13" presetID="21" presetClass="entr" presetSubtype="4"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heel(4)">
                                      <p:cBhvr>
                                        <p:cTn id="15" dur="1000"/>
                                        <p:tgtEl>
                                          <p:spTgt spid="3">
                                            <p:txEl>
                                              <p:pRg st="2" end="2"/>
                                            </p:txEl>
                                          </p:spTgt>
                                        </p:tgtEl>
                                      </p:cBhvr>
                                    </p:animEffect>
                                  </p:childTnLst>
                                </p:cTn>
                              </p:par>
                            </p:childTnLst>
                          </p:cTn>
                        </p:par>
                        <p:par>
                          <p:cTn id="16" fill="hold">
                            <p:stCondLst>
                              <p:cond delay="3000"/>
                            </p:stCondLst>
                            <p:childTnLst>
                              <p:par>
                                <p:cTn id="17" presetID="21" presetClass="entr" presetSubtype="4"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heel(4)">
                                      <p:cBhvr>
                                        <p:cTn id="19" dur="1000"/>
                                        <p:tgtEl>
                                          <p:spTgt spid="3">
                                            <p:txEl>
                                              <p:pRg st="3" end="3"/>
                                            </p:txEl>
                                          </p:spTgt>
                                        </p:tgtEl>
                                      </p:cBhvr>
                                    </p:animEffect>
                                  </p:childTnLst>
                                </p:cTn>
                              </p:par>
                            </p:childTnLst>
                          </p:cTn>
                        </p:par>
                        <p:par>
                          <p:cTn id="20" fill="hold">
                            <p:stCondLst>
                              <p:cond delay="4000"/>
                            </p:stCondLst>
                            <p:childTnLst>
                              <p:par>
                                <p:cTn id="21" presetID="21" presetClass="entr" presetSubtype="4"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heel(4)">
                                      <p:cBhvr>
                                        <p:cTn id="23" dur="1000"/>
                                        <p:tgtEl>
                                          <p:spTgt spid="3">
                                            <p:txEl>
                                              <p:pRg st="4" end="4"/>
                                            </p:txEl>
                                          </p:spTgt>
                                        </p:tgtEl>
                                      </p:cBhvr>
                                    </p:animEffect>
                                  </p:childTnLst>
                                </p:cTn>
                              </p:par>
                            </p:childTnLst>
                          </p:cTn>
                        </p:par>
                        <p:par>
                          <p:cTn id="24" fill="hold">
                            <p:stCondLst>
                              <p:cond delay="5000"/>
                            </p:stCondLst>
                            <p:childTnLst>
                              <p:par>
                                <p:cTn id="25" presetID="21" presetClass="entr" presetSubtype="4"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heel(4)">
                                      <p:cBhvr>
                                        <p:cTn id="27" dur="1000"/>
                                        <p:tgtEl>
                                          <p:spTgt spid="3">
                                            <p:txEl>
                                              <p:pRg st="5" end="5"/>
                                            </p:txEl>
                                          </p:spTgt>
                                        </p:tgtEl>
                                      </p:cBhvr>
                                    </p:animEffect>
                                  </p:childTnLst>
                                </p:cTn>
                              </p:par>
                            </p:childTnLst>
                          </p:cTn>
                        </p:par>
                        <p:par>
                          <p:cTn id="28" fill="hold">
                            <p:stCondLst>
                              <p:cond delay="6000"/>
                            </p:stCondLst>
                            <p:childTnLst>
                              <p:par>
                                <p:cTn id="29" presetID="21" presetClass="entr" presetSubtype="4" fill="hold"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heel(4)">
                                      <p:cBhvr>
                                        <p:cTn id="31" dur="1000"/>
                                        <p:tgtEl>
                                          <p:spTgt spid="3">
                                            <p:txEl>
                                              <p:pRg st="6" end="6"/>
                                            </p:txEl>
                                          </p:spTgt>
                                        </p:tgtEl>
                                      </p:cBhvr>
                                    </p:animEffect>
                                  </p:childTnLst>
                                </p:cTn>
                              </p:par>
                            </p:childTnLst>
                          </p:cTn>
                        </p:par>
                        <p:par>
                          <p:cTn id="32" fill="hold">
                            <p:stCondLst>
                              <p:cond delay="7000"/>
                            </p:stCondLst>
                            <p:childTnLst>
                              <p:par>
                                <p:cTn id="33" presetID="21" presetClass="entr" presetSubtype="4" fill="hold" nodeType="after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heel(4)">
                                      <p:cBhvr>
                                        <p:cTn id="35" dur="1000"/>
                                        <p:tgtEl>
                                          <p:spTgt spid="3">
                                            <p:txEl>
                                              <p:pRg st="7" end="7"/>
                                            </p:txEl>
                                          </p:spTgt>
                                        </p:tgtEl>
                                      </p:cBhvr>
                                    </p:animEffect>
                                  </p:childTnLst>
                                </p:cTn>
                              </p:par>
                            </p:childTnLst>
                          </p:cTn>
                        </p:par>
                        <p:par>
                          <p:cTn id="36" fill="hold">
                            <p:stCondLst>
                              <p:cond delay="8000"/>
                            </p:stCondLst>
                            <p:childTnLst>
                              <p:par>
                                <p:cTn id="37" presetID="21" presetClass="entr" presetSubtype="4" fill="hold" nodeType="after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wheel(4)">
                                      <p:cBhvr>
                                        <p:cTn id="39"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91344" y="116632"/>
            <a:ext cx="11449272" cy="6741368"/>
          </a:xfrm>
        </p:spPr>
        <p:txBody>
          <a:bodyPr>
            <a:normAutofit/>
          </a:bodyPr>
          <a:lstStyle/>
          <a:p>
            <a:pPr algn="r" rtl="1">
              <a:lnSpc>
                <a:spcPct val="250000"/>
              </a:lnSpc>
            </a:pPr>
            <a:r>
              <a:rPr lang="ar-QA" sz="3400" b="1" dirty="0">
                <a:solidFill>
                  <a:srgbClr val="0070C0"/>
                </a:solidFill>
                <a:latin typeface="Traditional Arabic" panose="02020603050405020304" pitchFamily="18" charset="-78"/>
                <a:cs typeface="Traditional Arabic" panose="02020603050405020304" pitchFamily="18" charset="-78"/>
              </a:rPr>
              <a:t>نشاط تفاعلي:</a:t>
            </a:r>
          </a:p>
          <a:p>
            <a:pPr algn="r" rtl="1">
              <a:lnSpc>
                <a:spcPct val="250000"/>
              </a:lnSpc>
            </a:pPr>
            <a:r>
              <a:rPr lang="ar-QA" sz="3400" b="1" dirty="0">
                <a:latin typeface="Traditional Arabic" panose="02020603050405020304" pitchFamily="18" charset="-78"/>
                <a:cs typeface="Traditional Arabic" panose="02020603050405020304" pitchFamily="18" charset="-78"/>
              </a:rPr>
              <a:t>انطلاقا من الظاهرة الاتصالية الآتية/ حدد عشرة متغيرات كمية وكيفية.</a:t>
            </a:r>
          </a:p>
          <a:p>
            <a:pPr algn="r" rtl="1">
              <a:lnSpc>
                <a:spcPct val="250000"/>
              </a:lnSpc>
            </a:pPr>
            <a:r>
              <a:rPr lang="ar-QA" sz="3400" b="1" dirty="0">
                <a:latin typeface="Traditional Arabic" panose="02020603050405020304" pitchFamily="18" charset="-78"/>
                <a:cs typeface="Traditional Arabic" panose="02020603050405020304" pitchFamily="18" charset="-78"/>
              </a:rPr>
              <a:t>الشباب ال</a:t>
            </a:r>
            <a:r>
              <a:rPr lang="ar-DZ" sz="3400" b="1" dirty="0">
                <a:latin typeface="Traditional Arabic" panose="02020603050405020304" pitchFamily="18" charset="-78"/>
                <a:cs typeface="Traditional Arabic" panose="02020603050405020304" pitchFamily="18" charset="-78"/>
              </a:rPr>
              <a:t>جزائري</a:t>
            </a:r>
            <a:r>
              <a:rPr lang="ar-QA" sz="3400" b="1" dirty="0">
                <a:latin typeface="Traditional Arabic" panose="02020603050405020304" pitchFamily="18" charset="-78"/>
                <a:cs typeface="Traditional Arabic" panose="02020603050405020304" pitchFamily="18" charset="-78"/>
              </a:rPr>
              <a:t> وتصفح مواقع التواصل الاجتماعي.</a:t>
            </a:r>
            <a:endParaRPr lang="en-US" sz="34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120377987"/>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19336" y="0"/>
            <a:ext cx="11521280" cy="6741368"/>
          </a:xfrm>
        </p:spPr>
      </p:pic>
    </p:spTree>
    <p:extLst>
      <p:ext uri="{BB962C8B-B14F-4D97-AF65-F5344CB8AC3E}">
        <p14:creationId xmlns:p14="http://schemas.microsoft.com/office/powerpoint/2010/main" val="306293630"/>
      </p:ext>
    </p:extLst>
  </p:cSld>
  <p:clrMapOvr>
    <a:masterClrMapping/>
  </p:clrMapOvr>
  <p:transition spd="slow">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7328" y="0"/>
            <a:ext cx="11737304" cy="6741368"/>
          </a:xfrm>
        </p:spPr>
        <p:txBody>
          <a:bodyPr>
            <a:normAutofit fontScale="70000" lnSpcReduction="20000"/>
          </a:bodyPr>
          <a:lstStyle/>
          <a:p>
            <a:pPr algn="r" rtl="1">
              <a:lnSpc>
                <a:spcPct val="150000"/>
              </a:lnSpc>
            </a:pPr>
            <a:r>
              <a:rPr lang="ar-QA" sz="3900" b="1" dirty="0">
                <a:solidFill>
                  <a:srgbClr val="0070C0"/>
                </a:solidFill>
                <a:latin typeface="Traditional Arabic" panose="02020603050405020304" pitchFamily="18" charset="-78"/>
                <a:cs typeface="Traditional Arabic" panose="02020603050405020304" pitchFamily="18" charset="-78"/>
              </a:rPr>
              <a:t>نشاط تفاعلي </a:t>
            </a:r>
          </a:p>
          <a:p>
            <a:pPr algn="r" rtl="1">
              <a:lnSpc>
                <a:spcPct val="150000"/>
              </a:lnSpc>
            </a:pPr>
            <a:r>
              <a:rPr lang="ar-QA" sz="3400" b="1" dirty="0">
                <a:latin typeface="Traditional Arabic" panose="02020603050405020304" pitchFamily="18" charset="-78"/>
                <a:cs typeface="Traditional Arabic" panose="02020603050405020304" pitchFamily="18" charset="-78"/>
              </a:rPr>
              <a:t>حدد نوع المتغير في الأمثلة الآتية/ متغير كمي أو كيفي.  </a:t>
            </a:r>
          </a:p>
          <a:p>
            <a:pPr marL="514350" indent="-514350" algn="r" rtl="1">
              <a:lnSpc>
                <a:spcPct val="150000"/>
              </a:lnSpc>
              <a:buFont typeface="+mj-lt"/>
              <a:buAutoNum type="arabicPeriod"/>
            </a:pPr>
            <a:r>
              <a:rPr lang="ar-QA" sz="3400" b="1" dirty="0">
                <a:latin typeface="Traditional Arabic" panose="02020603050405020304" pitchFamily="18" charset="-78"/>
                <a:cs typeface="Traditional Arabic" panose="02020603050405020304" pitchFamily="18" charset="-78"/>
              </a:rPr>
              <a:t>يشاهد الشباب ال</a:t>
            </a:r>
            <a:r>
              <a:rPr lang="ar-DZ" sz="3400" b="1" dirty="0">
                <a:latin typeface="Traditional Arabic" panose="02020603050405020304" pitchFamily="18" charset="-78"/>
                <a:cs typeface="Traditional Arabic" panose="02020603050405020304" pitchFamily="18" charset="-78"/>
              </a:rPr>
              <a:t>جزائري</a:t>
            </a:r>
            <a:r>
              <a:rPr lang="ar-QA" sz="3400" b="1" dirty="0">
                <a:latin typeface="Traditional Arabic" panose="02020603050405020304" pitchFamily="18" charset="-78"/>
                <a:cs typeface="Traditional Arabic" panose="02020603050405020304" pitchFamily="18" charset="-78"/>
              </a:rPr>
              <a:t> القنوات الرياضية في فترات المساء.</a:t>
            </a:r>
          </a:p>
          <a:p>
            <a:pPr marL="514350" indent="-514350" algn="r" rtl="1">
              <a:lnSpc>
                <a:spcPct val="150000"/>
              </a:lnSpc>
              <a:buFont typeface="+mj-lt"/>
              <a:buAutoNum type="arabicPeriod"/>
            </a:pPr>
            <a:r>
              <a:rPr lang="ar-QA" sz="3400" b="1" dirty="0">
                <a:solidFill>
                  <a:srgbClr val="0070C0"/>
                </a:solidFill>
                <a:latin typeface="Traditional Arabic" panose="02020603050405020304" pitchFamily="18" charset="-78"/>
                <a:cs typeface="Traditional Arabic" panose="02020603050405020304" pitchFamily="18" charset="-78"/>
              </a:rPr>
              <a:t>تصدر الصحف ال</a:t>
            </a:r>
            <a:r>
              <a:rPr lang="ar-DZ" sz="3400" b="1" dirty="0">
                <a:solidFill>
                  <a:srgbClr val="0070C0"/>
                </a:solidFill>
                <a:latin typeface="Traditional Arabic" panose="02020603050405020304" pitchFamily="18" charset="-78"/>
                <a:cs typeface="Traditional Arabic" panose="02020603050405020304" pitchFamily="18" charset="-78"/>
              </a:rPr>
              <a:t>جزائرية</a:t>
            </a:r>
            <a:r>
              <a:rPr lang="ar-QA" sz="3400" b="1" dirty="0">
                <a:solidFill>
                  <a:srgbClr val="0070C0"/>
                </a:solidFill>
                <a:latin typeface="Traditional Arabic" panose="02020603050405020304" pitchFamily="18" charset="-78"/>
                <a:cs typeface="Traditional Arabic" panose="02020603050405020304" pitchFamily="18" charset="-78"/>
              </a:rPr>
              <a:t> بشكل منتظم.</a:t>
            </a:r>
          </a:p>
          <a:p>
            <a:pPr marL="514350" indent="-514350" algn="r" rtl="1">
              <a:lnSpc>
                <a:spcPct val="150000"/>
              </a:lnSpc>
              <a:buFont typeface="+mj-lt"/>
              <a:buAutoNum type="arabicPeriod"/>
            </a:pPr>
            <a:r>
              <a:rPr lang="ar-QA" sz="3400" b="1" dirty="0">
                <a:latin typeface="Traditional Arabic" panose="02020603050405020304" pitchFamily="18" charset="-78"/>
                <a:cs typeface="Traditional Arabic" panose="02020603050405020304" pitchFamily="18" charset="-78"/>
              </a:rPr>
              <a:t>يشاهد فناة الجزيرة الإخبارية 15 مليون مشاهد في الوطن العربي.</a:t>
            </a:r>
          </a:p>
          <a:p>
            <a:pPr marL="514350" indent="-514350" algn="r" rtl="1">
              <a:lnSpc>
                <a:spcPct val="150000"/>
              </a:lnSpc>
              <a:buFont typeface="+mj-lt"/>
              <a:buAutoNum type="arabicPeriod"/>
            </a:pPr>
            <a:r>
              <a:rPr lang="ar-QA" sz="3400" b="1" dirty="0">
                <a:solidFill>
                  <a:srgbClr val="0070C0"/>
                </a:solidFill>
                <a:latin typeface="Traditional Arabic" panose="02020603050405020304" pitchFamily="18" charset="-78"/>
                <a:cs typeface="Traditional Arabic" panose="02020603050405020304" pitchFamily="18" charset="-78"/>
              </a:rPr>
              <a:t>يتصفح طلبة جامعة </a:t>
            </a:r>
            <a:r>
              <a:rPr lang="ar-DZ" sz="3400" b="1" dirty="0">
                <a:solidFill>
                  <a:srgbClr val="0070C0"/>
                </a:solidFill>
                <a:latin typeface="Traditional Arabic" panose="02020603050405020304" pitchFamily="18" charset="-78"/>
                <a:cs typeface="Traditional Arabic" panose="02020603050405020304" pitchFamily="18" charset="-78"/>
              </a:rPr>
              <a:t>جيجل</a:t>
            </a:r>
            <a:r>
              <a:rPr lang="ar-QA" sz="3400" b="1" dirty="0">
                <a:solidFill>
                  <a:srgbClr val="0070C0"/>
                </a:solidFill>
                <a:latin typeface="Traditional Arabic" panose="02020603050405020304" pitchFamily="18" charset="-78"/>
                <a:cs typeface="Traditional Arabic" panose="02020603050405020304" pitchFamily="18" charset="-78"/>
              </a:rPr>
              <a:t> موقع الانستغرام في فترات الليل ولساعات طويلة.</a:t>
            </a:r>
          </a:p>
          <a:p>
            <a:pPr marL="514350" indent="-514350" algn="r" rtl="1">
              <a:lnSpc>
                <a:spcPct val="150000"/>
              </a:lnSpc>
              <a:buFont typeface="+mj-lt"/>
              <a:buAutoNum type="arabicPeriod"/>
            </a:pPr>
            <a:r>
              <a:rPr lang="ar-QA" sz="3400" b="1" dirty="0">
                <a:latin typeface="Traditional Arabic" panose="02020603050405020304" pitchFamily="18" charset="-78"/>
                <a:cs typeface="Traditional Arabic" panose="02020603050405020304" pitchFamily="18" charset="-78"/>
              </a:rPr>
              <a:t>أغلب طلبة جامعة </a:t>
            </a:r>
            <a:r>
              <a:rPr lang="ar-DZ" sz="3400" b="1" dirty="0">
                <a:latin typeface="Traditional Arabic" panose="02020603050405020304" pitchFamily="18" charset="-78"/>
                <a:cs typeface="Traditional Arabic" panose="02020603050405020304" pitchFamily="18" charset="-78"/>
              </a:rPr>
              <a:t>جيجل</a:t>
            </a:r>
            <a:r>
              <a:rPr lang="ar-QA" sz="3400" b="1" dirty="0">
                <a:latin typeface="Traditional Arabic" panose="02020603050405020304" pitchFamily="18" charset="-78"/>
                <a:cs typeface="Traditional Arabic" panose="02020603050405020304" pitchFamily="18" charset="-78"/>
              </a:rPr>
              <a:t> عبارة عن إناث يدرسن تخصص علوم الإعلام والاتصال.</a:t>
            </a:r>
          </a:p>
          <a:p>
            <a:pPr marL="514350" indent="-514350" algn="r" rtl="1">
              <a:lnSpc>
                <a:spcPct val="150000"/>
              </a:lnSpc>
              <a:buFont typeface="+mj-lt"/>
              <a:buAutoNum type="arabicPeriod"/>
            </a:pPr>
            <a:r>
              <a:rPr lang="ar-QA" sz="3400" b="1" dirty="0">
                <a:solidFill>
                  <a:srgbClr val="0070C0"/>
                </a:solidFill>
                <a:latin typeface="Traditional Arabic" panose="02020603050405020304" pitchFamily="18" charset="-78"/>
                <a:cs typeface="Traditional Arabic" panose="02020603050405020304" pitchFamily="18" charset="-78"/>
              </a:rPr>
              <a:t>تناولت الجرائد ال</a:t>
            </a:r>
            <a:r>
              <a:rPr lang="ar-DZ" sz="3400" b="1" dirty="0">
                <a:solidFill>
                  <a:srgbClr val="0070C0"/>
                </a:solidFill>
                <a:latin typeface="Traditional Arabic" panose="02020603050405020304" pitchFamily="18" charset="-78"/>
                <a:cs typeface="Traditional Arabic" panose="02020603050405020304" pitchFamily="18" charset="-78"/>
              </a:rPr>
              <a:t>عربية</a:t>
            </a:r>
            <a:r>
              <a:rPr lang="ar-QA" sz="3400" b="1" dirty="0">
                <a:solidFill>
                  <a:srgbClr val="0070C0"/>
                </a:solidFill>
                <a:latin typeface="Traditional Arabic" panose="02020603050405020304" pitchFamily="18" charset="-78"/>
                <a:cs typeface="Traditional Arabic" panose="02020603050405020304" pitchFamily="18" charset="-78"/>
              </a:rPr>
              <a:t> قضية الحصار على دولة قطر بشكل كبير في السنوات الأخيرة.</a:t>
            </a:r>
          </a:p>
          <a:p>
            <a:pPr marL="514350" indent="-514350" algn="r" rtl="1">
              <a:lnSpc>
                <a:spcPct val="150000"/>
              </a:lnSpc>
              <a:buFont typeface="+mj-lt"/>
              <a:buAutoNum type="arabicPeriod"/>
            </a:pPr>
            <a:r>
              <a:rPr lang="ar-QA" sz="3400" b="1" dirty="0">
                <a:latin typeface="Traditional Arabic" panose="02020603050405020304" pitchFamily="18" charset="-78"/>
                <a:cs typeface="Traditional Arabic" panose="02020603050405020304" pitchFamily="18" charset="-78"/>
              </a:rPr>
              <a:t>يطالع طلبة جامعة </a:t>
            </a:r>
            <a:r>
              <a:rPr lang="ar-DZ" sz="3400" b="1" dirty="0">
                <a:latin typeface="Traditional Arabic" panose="02020603050405020304" pitchFamily="18" charset="-78"/>
                <a:cs typeface="Traditional Arabic" panose="02020603050405020304" pitchFamily="18" charset="-78"/>
              </a:rPr>
              <a:t>جيجل</a:t>
            </a:r>
            <a:r>
              <a:rPr lang="ar-QA" sz="3400" b="1" dirty="0">
                <a:latin typeface="Traditional Arabic" panose="02020603050405020304" pitchFamily="18" charset="-78"/>
                <a:cs typeface="Traditional Arabic" panose="02020603050405020304" pitchFamily="18" charset="-78"/>
              </a:rPr>
              <a:t> الكتب الدينية بشكل غير منتظم.</a:t>
            </a:r>
          </a:p>
          <a:p>
            <a:pPr marL="514350" indent="-514350" algn="r" rtl="1">
              <a:lnSpc>
                <a:spcPct val="150000"/>
              </a:lnSpc>
              <a:buFont typeface="+mj-lt"/>
              <a:buAutoNum type="arabicPeriod"/>
            </a:pPr>
            <a:r>
              <a:rPr lang="ar-QA" sz="3400" b="1" dirty="0">
                <a:solidFill>
                  <a:srgbClr val="0070C0"/>
                </a:solidFill>
                <a:latin typeface="Traditional Arabic" panose="02020603050405020304" pitchFamily="18" charset="-78"/>
                <a:cs typeface="Traditional Arabic" panose="02020603050405020304" pitchFamily="18" charset="-78"/>
              </a:rPr>
              <a:t>خصصت قناة الجزيرة الإخبارية مساحة كبيرة لمعالجة قضية زلزال تركيا وسوريا</a:t>
            </a:r>
          </a:p>
          <a:p>
            <a:pPr marL="514350" indent="-514350" algn="r" rtl="1">
              <a:lnSpc>
                <a:spcPct val="150000"/>
              </a:lnSpc>
              <a:buFont typeface="+mj-lt"/>
              <a:buAutoNum type="arabicPeriod"/>
            </a:pPr>
            <a:r>
              <a:rPr lang="ar-QA" sz="3400" b="1" dirty="0">
                <a:latin typeface="Traditional Arabic" panose="02020603050405020304" pitchFamily="18" charset="-78"/>
                <a:cs typeface="Traditional Arabic" panose="02020603050405020304" pitchFamily="18" charset="-78"/>
              </a:rPr>
              <a:t>تشاهد ربات البيوت المسلسلات التركية أكثر من النساء العاملات.</a:t>
            </a:r>
          </a:p>
          <a:p>
            <a:pPr marL="514350" indent="-514350" algn="r" rtl="1">
              <a:lnSpc>
                <a:spcPct val="150000"/>
              </a:lnSpc>
              <a:buFont typeface="+mj-lt"/>
              <a:buAutoNum type="arabicPeriod"/>
            </a:pPr>
            <a:r>
              <a:rPr lang="ar-QA" sz="3400" b="1" dirty="0">
                <a:solidFill>
                  <a:srgbClr val="0070C0"/>
                </a:solidFill>
                <a:latin typeface="Traditional Arabic" panose="02020603050405020304" pitchFamily="18" charset="-78"/>
                <a:cs typeface="Traditional Arabic" panose="02020603050405020304" pitchFamily="18" charset="-78"/>
              </a:rPr>
              <a:t>يمتلك الشباب ال</a:t>
            </a:r>
            <a:r>
              <a:rPr lang="ar-DZ" sz="3400" b="1" dirty="0">
                <a:solidFill>
                  <a:srgbClr val="0070C0"/>
                </a:solidFill>
                <a:latin typeface="Traditional Arabic" panose="02020603050405020304" pitchFamily="18" charset="-78"/>
                <a:cs typeface="Traditional Arabic" panose="02020603050405020304" pitchFamily="18" charset="-78"/>
              </a:rPr>
              <a:t>جزائري </a:t>
            </a:r>
            <a:r>
              <a:rPr lang="ar-QA" sz="3400" b="1" dirty="0">
                <a:solidFill>
                  <a:srgbClr val="0070C0"/>
                </a:solidFill>
                <a:latin typeface="Traditional Arabic" panose="02020603050405020304" pitchFamily="18" charset="-78"/>
                <a:cs typeface="Traditional Arabic" panose="02020603050405020304" pitchFamily="18" charset="-78"/>
              </a:rPr>
              <a:t>أكثر من جهاز هاتف ذكي من نوع إيفون.</a:t>
            </a:r>
          </a:p>
          <a:p>
            <a:pPr algn="r" rtl="1"/>
            <a:endParaRPr lang="en-US" dirty="0"/>
          </a:p>
        </p:txBody>
      </p:sp>
    </p:spTree>
    <p:extLst>
      <p:ext uri="{BB962C8B-B14F-4D97-AF65-F5344CB8AC3E}">
        <p14:creationId xmlns:p14="http://schemas.microsoft.com/office/powerpoint/2010/main" val="6189874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19336" y="142852"/>
            <a:ext cx="11593288" cy="6715148"/>
          </a:xfrm>
        </p:spPr>
        <p:txBody>
          <a:bodyPr>
            <a:normAutofit/>
          </a:bodyPr>
          <a:lstStyle/>
          <a:p>
            <a:pPr algn="just" rtl="1">
              <a:lnSpc>
                <a:spcPct val="150000"/>
              </a:lnSpc>
            </a:pPr>
            <a:r>
              <a:rPr lang="ar-DZ" sz="3800" b="1" dirty="0">
                <a:solidFill>
                  <a:srgbClr val="C00000"/>
                </a:solidFill>
                <a:latin typeface="Traditional Arabic" pitchFamily="18" charset="-78"/>
                <a:cs typeface="Traditional Arabic" pitchFamily="18" charset="-78"/>
              </a:rPr>
              <a:t>ثانيا: مفاهيم ومتغيرات البحث العلمي</a:t>
            </a:r>
            <a:r>
              <a:rPr lang="fr-FR" sz="3800" b="1" dirty="0">
                <a:solidFill>
                  <a:srgbClr val="C00000"/>
                </a:solidFill>
                <a:latin typeface="Traditional Arabic" pitchFamily="18" charset="-78"/>
                <a:cs typeface="Traditional Arabic" pitchFamily="18" charset="-78"/>
              </a:rPr>
              <a:t>.</a:t>
            </a:r>
            <a:r>
              <a:rPr lang="ar-QA" sz="3800" b="1" dirty="0">
                <a:solidFill>
                  <a:srgbClr val="C00000"/>
                </a:solidFill>
                <a:latin typeface="Traditional Arabic" pitchFamily="18" charset="-78"/>
                <a:cs typeface="Traditional Arabic" pitchFamily="18" charset="-78"/>
              </a:rPr>
              <a:t>(تابع)</a:t>
            </a:r>
            <a:endParaRPr lang="fr-FR" sz="3800" b="1" dirty="0">
              <a:solidFill>
                <a:srgbClr val="C00000"/>
              </a:solidFill>
              <a:latin typeface="Traditional Arabic" pitchFamily="18" charset="-78"/>
              <a:cs typeface="Traditional Arabic" pitchFamily="18" charset="-78"/>
            </a:endParaRPr>
          </a:p>
          <a:p>
            <a:pPr algn="just" rtl="1">
              <a:lnSpc>
                <a:spcPct val="150000"/>
              </a:lnSpc>
            </a:pPr>
            <a:r>
              <a:rPr lang="ar-DZ" sz="3800" b="1" dirty="0">
                <a:solidFill>
                  <a:srgbClr val="002060"/>
                </a:solidFill>
                <a:latin typeface="Traditional Arabic" pitchFamily="18" charset="-78"/>
                <a:cs typeface="Traditional Arabic" pitchFamily="18" charset="-78"/>
              </a:rPr>
              <a:t>- أنواع المتغيرات</a:t>
            </a:r>
            <a:r>
              <a:rPr lang="fr-FR" sz="3800" b="1" dirty="0">
                <a:solidFill>
                  <a:srgbClr val="002060"/>
                </a:solidFill>
                <a:latin typeface="Traditional Arabic" pitchFamily="18" charset="-78"/>
                <a:cs typeface="Traditional Arabic" pitchFamily="18" charset="-78"/>
              </a:rPr>
              <a:t>.</a:t>
            </a:r>
          </a:p>
          <a:p>
            <a:pPr algn="just" rtl="1">
              <a:lnSpc>
                <a:spcPct val="150000"/>
              </a:lnSpc>
            </a:pPr>
            <a:r>
              <a:rPr lang="ar-DZ" sz="3800" b="1" dirty="0">
                <a:solidFill>
                  <a:srgbClr val="00B0F0"/>
                </a:solidFill>
                <a:latin typeface="Traditional Arabic" pitchFamily="18" charset="-78"/>
                <a:cs typeface="Traditional Arabic" pitchFamily="18" charset="-78"/>
              </a:rPr>
              <a:t>03-المتغير المستقل: </a:t>
            </a:r>
            <a:endParaRPr lang="fr-FR" sz="3800" b="1" dirty="0">
              <a:solidFill>
                <a:srgbClr val="00B0F0"/>
              </a:solidFill>
              <a:latin typeface="Traditional Arabic" pitchFamily="18" charset="-78"/>
              <a:cs typeface="Traditional Arabic" pitchFamily="18" charset="-78"/>
            </a:endParaRPr>
          </a:p>
          <a:p>
            <a:pPr algn="just" rtl="1">
              <a:lnSpc>
                <a:spcPct val="150000"/>
              </a:lnSpc>
            </a:pPr>
            <a:r>
              <a:rPr lang="ar-DZ" sz="3800" b="1" dirty="0">
                <a:latin typeface="Traditional Arabic" pitchFamily="18" charset="-78"/>
                <a:cs typeface="Traditional Arabic" pitchFamily="18" charset="-78"/>
              </a:rPr>
              <a:t> وهو المتغير الفاعل في حركة الظاهرة فإذا كان البحث عن العلاقة بين السبب والنتيجة يكون هو السبب في حدوثها وإذا كان البحث في علاقة التأثير فهو العنصر المؤثر. فهو يؤثر في المتغير التابع، فإذا أراد الباحث أن يتحكم في المتغير التابع فإنه يسيطر على المتغير المستقل.</a:t>
            </a:r>
            <a:endParaRPr lang="fr-FR" sz="3800" b="1" dirty="0">
              <a:latin typeface="Traditional Arabic" pitchFamily="18" charset="-78"/>
              <a:cs typeface="Traditional Arabic" pitchFamily="18" charset="-78"/>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500"/>
                                        <p:tgtEl>
                                          <p:spTgt spid="3">
                                            <p:txEl>
                                              <p:pRg st="0" end="0"/>
                                            </p:txEl>
                                          </p:spTgt>
                                        </p:tgtEl>
                                      </p:cBhvr>
                                    </p:animEffect>
                                  </p:childTnLst>
                                </p:cTn>
                              </p:par>
                            </p:childTnLst>
                          </p:cTn>
                        </p:par>
                        <p:par>
                          <p:cTn id="8" fill="hold">
                            <p:stCondLst>
                              <p:cond delay="500"/>
                            </p:stCondLst>
                            <p:childTnLst>
                              <p:par>
                                <p:cTn id="9" presetID="21" presetClass="entr" presetSubtype="4"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heel(4)">
                                      <p:cBhvr>
                                        <p:cTn id="11" dur="500"/>
                                        <p:tgtEl>
                                          <p:spTgt spid="3">
                                            <p:txEl>
                                              <p:pRg st="1" end="1"/>
                                            </p:txEl>
                                          </p:spTgt>
                                        </p:tgtEl>
                                      </p:cBhvr>
                                    </p:animEffect>
                                  </p:childTnLst>
                                </p:cTn>
                              </p:par>
                            </p:childTnLst>
                          </p:cTn>
                        </p:par>
                        <p:par>
                          <p:cTn id="12" fill="hold">
                            <p:stCondLst>
                              <p:cond delay="1000"/>
                            </p:stCondLst>
                            <p:childTnLst>
                              <p:par>
                                <p:cTn id="13" presetID="21" presetClass="entr" presetSubtype="4"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heel(4)">
                                      <p:cBhvr>
                                        <p:cTn id="15" dur="500"/>
                                        <p:tgtEl>
                                          <p:spTgt spid="3">
                                            <p:txEl>
                                              <p:pRg st="2" end="2"/>
                                            </p:txEl>
                                          </p:spTgt>
                                        </p:tgtEl>
                                      </p:cBhvr>
                                    </p:animEffect>
                                  </p:childTnLst>
                                </p:cTn>
                              </p:par>
                            </p:childTnLst>
                          </p:cTn>
                        </p:par>
                        <p:par>
                          <p:cTn id="16" fill="hold">
                            <p:stCondLst>
                              <p:cond delay="1500"/>
                            </p:stCondLst>
                            <p:childTnLst>
                              <p:par>
                                <p:cTn id="17" presetID="21" presetClass="entr" presetSubtype="4"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heel(4)">
                                      <p:cBhvr>
                                        <p:cTn id="1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91344" y="-99392"/>
            <a:ext cx="11449272" cy="6957392"/>
          </a:xfrm>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pPr algn="r" rtl="1">
              <a:lnSpc>
                <a:spcPct val="150000"/>
              </a:lnSpc>
            </a:pPr>
            <a:r>
              <a:rPr lang="ar-DZ" sz="3000" b="1" dirty="0">
                <a:solidFill>
                  <a:srgbClr val="FF0000"/>
                </a:solidFill>
                <a:latin typeface="Traditional Arabic" pitchFamily="18" charset="-78"/>
                <a:cs typeface="Traditional Arabic" pitchFamily="18" charset="-78"/>
              </a:rPr>
              <a:t>أمثلة عن المتغير المستقل:</a:t>
            </a:r>
          </a:p>
          <a:p>
            <a:pPr algn="r" rtl="1">
              <a:lnSpc>
                <a:spcPct val="150000"/>
              </a:lnSpc>
            </a:pPr>
            <a:r>
              <a:rPr lang="ar-DZ" sz="3000" b="1" dirty="0">
                <a:solidFill>
                  <a:srgbClr val="C00000"/>
                </a:solidFill>
                <a:latin typeface="Traditional Arabic" pitchFamily="18" charset="-78"/>
                <a:cs typeface="Traditional Arabic" pitchFamily="18" charset="-78"/>
              </a:rPr>
              <a:t>مثال (01)</a:t>
            </a:r>
          </a:p>
          <a:p>
            <a:pPr algn="r" rtl="1">
              <a:lnSpc>
                <a:spcPct val="150000"/>
              </a:lnSpc>
            </a:pPr>
            <a:r>
              <a:rPr lang="ar-DZ" sz="3000" b="1" dirty="0">
                <a:solidFill>
                  <a:srgbClr val="00B050"/>
                </a:solidFill>
                <a:latin typeface="Traditional Arabic" pitchFamily="18" charset="-78"/>
                <a:cs typeface="Traditional Arabic" pitchFamily="18" charset="-78"/>
              </a:rPr>
              <a:t>تصفح مواقع التواصل الاجتماعي </a:t>
            </a:r>
            <a:r>
              <a:rPr lang="ar-DZ" sz="3000" b="1" dirty="0">
                <a:solidFill>
                  <a:srgbClr val="002060"/>
                </a:solidFill>
                <a:latin typeface="Traditional Arabic" pitchFamily="18" charset="-78"/>
                <a:cs typeface="Traditional Arabic" pitchFamily="18" charset="-78"/>
              </a:rPr>
              <a:t>وأثره على قيم الشباب الجزائري</a:t>
            </a:r>
          </a:p>
          <a:p>
            <a:pPr algn="r" rtl="1">
              <a:lnSpc>
                <a:spcPct val="150000"/>
              </a:lnSpc>
            </a:pPr>
            <a:r>
              <a:rPr lang="ar-DZ" sz="3000" b="1" dirty="0">
                <a:solidFill>
                  <a:srgbClr val="FF0000"/>
                </a:solidFill>
                <a:latin typeface="Traditional Arabic" pitchFamily="18" charset="-78"/>
                <a:cs typeface="Traditional Arabic" pitchFamily="18" charset="-78"/>
              </a:rPr>
              <a:t>المتغير المستقل هو </a:t>
            </a:r>
            <a:r>
              <a:rPr lang="ar-DZ" sz="3000" b="1" dirty="0">
                <a:latin typeface="Traditional Arabic" pitchFamily="18" charset="-78"/>
                <a:cs typeface="Traditional Arabic" pitchFamily="18" charset="-78"/>
              </a:rPr>
              <a:t>: تصفح مواقع التواصل الاجتماعي </a:t>
            </a:r>
            <a:r>
              <a:rPr lang="ar-DZ" sz="3000" b="1" dirty="0">
                <a:solidFill>
                  <a:srgbClr val="FF0000"/>
                </a:solidFill>
                <a:latin typeface="Traditional Arabic" pitchFamily="18" charset="-78"/>
                <a:cs typeface="Traditional Arabic" pitchFamily="18" charset="-78"/>
              </a:rPr>
              <a:t>(السبب/ الأثر).</a:t>
            </a:r>
          </a:p>
          <a:p>
            <a:pPr algn="r" rtl="1">
              <a:lnSpc>
                <a:spcPct val="150000"/>
              </a:lnSpc>
            </a:pPr>
            <a:r>
              <a:rPr lang="ar-DZ" sz="3000" b="1" dirty="0">
                <a:solidFill>
                  <a:srgbClr val="C00000"/>
                </a:solidFill>
                <a:latin typeface="Traditional Arabic" pitchFamily="18" charset="-78"/>
                <a:cs typeface="Traditional Arabic" pitchFamily="18" charset="-78"/>
              </a:rPr>
              <a:t>مثال (02):</a:t>
            </a:r>
          </a:p>
          <a:p>
            <a:pPr algn="r" rtl="1">
              <a:lnSpc>
                <a:spcPct val="150000"/>
              </a:lnSpc>
            </a:pPr>
            <a:r>
              <a:rPr lang="ar-DZ" sz="3000" b="1" dirty="0">
                <a:solidFill>
                  <a:srgbClr val="00B050"/>
                </a:solidFill>
                <a:latin typeface="Traditional Arabic" pitchFamily="18" charset="-78"/>
                <a:cs typeface="Traditional Arabic" pitchFamily="18" charset="-78"/>
              </a:rPr>
              <a:t>مشاهدة القنوات الفضائية العربية </a:t>
            </a:r>
            <a:r>
              <a:rPr lang="ar-DZ" sz="3000" b="1" dirty="0">
                <a:solidFill>
                  <a:srgbClr val="002060"/>
                </a:solidFill>
                <a:latin typeface="Traditional Arabic" pitchFamily="18" charset="-78"/>
                <a:cs typeface="Traditional Arabic" pitchFamily="18" charset="-78"/>
              </a:rPr>
              <a:t>وأثرها على هوية الأطفال.</a:t>
            </a:r>
          </a:p>
          <a:p>
            <a:pPr algn="r" rtl="1">
              <a:lnSpc>
                <a:spcPct val="150000"/>
              </a:lnSpc>
            </a:pPr>
            <a:r>
              <a:rPr lang="ar-DZ" sz="3000" b="1" dirty="0">
                <a:solidFill>
                  <a:srgbClr val="FF0000"/>
                </a:solidFill>
                <a:latin typeface="Traditional Arabic" pitchFamily="18" charset="-78"/>
                <a:cs typeface="Traditional Arabic" pitchFamily="18" charset="-78"/>
              </a:rPr>
              <a:t>المتغير المستقل هو: </a:t>
            </a:r>
            <a:r>
              <a:rPr lang="ar-DZ" sz="3000" b="1" dirty="0">
                <a:latin typeface="Traditional Arabic" pitchFamily="18" charset="-78"/>
                <a:cs typeface="Traditional Arabic" pitchFamily="18" charset="-78"/>
              </a:rPr>
              <a:t>مشاهدة القنوات الفضائية العربية. </a:t>
            </a:r>
            <a:r>
              <a:rPr lang="ar-DZ" sz="3000" b="1" dirty="0">
                <a:solidFill>
                  <a:srgbClr val="FF0000"/>
                </a:solidFill>
                <a:latin typeface="Traditional Arabic" pitchFamily="18" charset="-78"/>
                <a:cs typeface="Traditional Arabic" pitchFamily="18" charset="-78"/>
              </a:rPr>
              <a:t>(السبب// الأثر).</a:t>
            </a:r>
          </a:p>
          <a:p>
            <a:pPr algn="r" rtl="1">
              <a:lnSpc>
                <a:spcPct val="150000"/>
              </a:lnSpc>
            </a:pPr>
            <a:r>
              <a:rPr lang="ar-DZ" sz="3000" b="1" dirty="0">
                <a:solidFill>
                  <a:srgbClr val="C00000"/>
                </a:solidFill>
                <a:latin typeface="Traditional Arabic" pitchFamily="18" charset="-78"/>
                <a:cs typeface="Traditional Arabic" pitchFamily="18" charset="-78"/>
              </a:rPr>
              <a:t>مثال (03):</a:t>
            </a:r>
          </a:p>
          <a:p>
            <a:pPr algn="r" rtl="1">
              <a:lnSpc>
                <a:spcPct val="150000"/>
              </a:lnSpc>
            </a:pPr>
            <a:r>
              <a:rPr lang="ar-DZ" sz="3000" b="1" dirty="0">
                <a:solidFill>
                  <a:srgbClr val="00B050"/>
                </a:solidFill>
                <a:latin typeface="Traditional Arabic" pitchFamily="18" charset="-78"/>
                <a:cs typeface="Traditional Arabic" pitchFamily="18" charset="-78"/>
              </a:rPr>
              <a:t>استخدام الطلبة الجامعيين للإنترنت </a:t>
            </a:r>
            <a:r>
              <a:rPr lang="ar-DZ" sz="3000" b="1" dirty="0">
                <a:solidFill>
                  <a:srgbClr val="002060"/>
                </a:solidFill>
                <a:latin typeface="Traditional Arabic" pitchFamily="18" charset="-78"/>
                <a:cs typeface="Traditional Arabic" pitchFamily="18" charset="-78"/>
              </a:rPr>
              <a:t>وانعكاساتها على التحصيل الدراسي.</a:t>
            </a:r>
          </a:p>
          <a:p>
            <a:pPr algn="r" rtl="1">
              <a:lnSpc>
                <a:spcPct val="150000"/>
              </a:lnSpc>
            </a:pPr>
            <a:r>
              <a:rPr lang="ar-DZ" sz="3000" b="1" dirty="0">
                <a:solidFill>
                  <a:srgbClr val="FF0000"/>
                </a:solidFill>
                <a:latin typeface="Traditional Arabic" pitchFamily="18" charset="-78"/>
                <a:cs typeface="Traditional Arabic" pitchFamily="18" charset="-78"/>
              </a:rPr>
              <a:t>المتغير المستقل هو</a:t>
            </a:r>
            <a:r>
              <a:rPr lang="ar-DZ" sz="3000" b="1" dirty="0">
                <a:latin typeface="Traditional Arabic" pitchFamily="18" charset="-78"/>
                <a:cs typeface="Traditional Arabic" pitchFamily="18" charset="-78"/>
              </a:rPr>
              <a:t>: استخدام الطلبة الجامعيين للإنترنت. </a:t>
            </a:r>
            <a:r>
              <a:rPr lang="ar-DZ" sz="3000" b="1" dirty="0">
                <a:solidFill>
                  <a:srgbClr val="FF0000"/>
                </a:solidFill>
                <a:latin typeface="Traditional Arabic" pitchFamily="18" charset="-78"/>
                <a:cs typeface="Traditional Arabic" pitchFamily="18" charset="-78"/>
              </a:rPr>
              <a:t>(السبب// الأثر).</a:t>
            </a:r>
          </a:p>
          <a:p>
            <a:pPr algn="r" rtl="1">
              <a:buNone/>
            </a:pPr>
            <a:endParaRPr lang="ar-DZ" sz="3000" b="1" dirty="0">
              <a:latin typeface="Traditional Arabic" pitchFamily="18" charset="-78"/>
              <a:cs typeface="Traditional Arabic" pitchFamily="18" charset="-78"/>
            </a:endParaRPr>
          </a:p>
          <a:p>
            <a:pPr algn="r" rtl="1">
              <a:buNone/>
            </a:pPr>
            <a:endParaRPr lang="fr-FR" sz="3000" b="1" dirty="0">
              <a:latin typeface="Traditional Arabic" pitchFamily="18" charset="-78"/>
              <a:cs typeface="Traditional Arabic" pitchFamily="18" charset="-78"/>
            </a:endParaRP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1000"/>
                                        <p:tgtEl>
                                          <p:spTgt spid="3">
                                            <p:txEl>
                                              <p:pRg st="0" end="0"/>
                                            </p:txEl>
                                          </p:spTgt>
                                        </p:tgtEl>
                                      </p:cBhvr>
                                    </p:animEffect>
                                  </p:childTnLst>
                                </p:cTn>
                              </p:par>
                            </p:childTnLst>
                          </p:cTn>
                        </p:par>
                        <p:par>
                          <p:cTn id="8" fill="hold">
                            <p:stCondLst>
                              <p:cond delay="1000"/>
                            </p:stCondLst>
                            <p:childTnLst>
                              <p:par>
                                <p:cTn id="9" presetID="21" presetClass="entr" presetSubtype="4"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heel(4)">
                                      <p:cBhvr>
                                        <p:cTn id="11" dur="1000"/>
                                        <p:tgtEl>
                                          <p:spTgt spid="3">
                                            <p:txEl>
                                              <p:pRg st="1" end="1"/>
                                            </p:txEl>
                                          </p:spTgt>
                                        </p:tgtEl>
                                      </p:cBhvr>
                                    </p:animEffect>
                                  </p:childTnLst>
                                </p:cTn>
                              </p:par>
                            </p:childTnLst>
                          </p:cTn>
                        </p:par>
                        <p:par>
                          <p:cTn id="12" fill="hold">
                            <p:stCondLst>
                              <p:cond delay="2000"/>
                            </p:stCondLst>
                            <p:childTnLst>
                              <p:par>
                                <p:cTn id="13" presetID="21" presetClass="entr" presetSubtype="4"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heel(4)">
                                      <p:cBhvr>
                                        <p:cTn id="15" dur="1000"/>
                                        <p:tgtEl>
                                          <p:spTgt spid="3">
                                            <p:txEl>
                                              <p:pRg st="2" end="2"/>
                                            </p:txEl>
                                          </p:spTgt>
                                        </p:tgtEl>
                                      </p:cBhvr>
                                    </p:animEffect>
                                  </p:childTnLst>
                                </p:cTn>
                              </p:par>
                            </p:childTnLst>
                          </p:cTn>
                        </p:par>
                        <p:par>
                          <p:cTn id="16" fill="hold">
                            <p:stCondLst>
                              <p:cond delay="3000"/>
                            </p:stCondLst>
                            <p:childTnLst>
                              <p:par>
                                <p:cTn id="17" presetID="21" presetClass="entr" presetSubtype="4"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heel(4)">
                                      <p:cBhvr>
                                        <p:cTn id="19" dur="1000"/>
                                        <p:tgtEl>
                                          <p:spTgt spid="3">
                                            <p:txEl>
                                              <p:pRg st="3" end="3"/>
                                            </p:txEl>
                                          </p:spTgt>
                                        </p:tgtEl>
                                      </p:cBhvr>
                                    </p:animEffect>
                                  </p:childTnLst>
                                </p:cTn>
                              </p:par>
                            </p:childTnLst>
                          </p:cTn>
                        </p:par>
                        <p:par>
                          <p:cTn id="20" fill="hold">
                            <p:stCondLst>
                              <p:cond delay="4000"/>
                            </p:stCondLst>
                            <p:childTnLst>
                              <p:par>
                                <p:cTn id="21" presetID="21" presetClass="entr" presetSubtype="4"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heel(4)">
                                      <p:cBhvr>
                                        <p:cTn id="23" dur="1000"/>
                                        <p:tgtEl>
                                          <p:spTgt spid="3">
                                            <p:txEl>
                                              <p:pRg st="4" end="4"/>
                                            </p:txEl>
                                          </p:spTgt>
                                        </p:tgtEl>
                                      </p:cBhvr>
                                    </p:animEffect>
                                  </p:childTnLst>
                                </p:cTn>
                              </p:par>
                            </p:childTnLst>
                          </p:cTn>
                        </p:par>
                        <p:par>
                          <p:cTn id="24" fill="hold">
                            <p:stCondLst>
                              <p:cond delay="5000"/>
                            </p:stCondLst>
                            <p:childTnLst>
                              <p:par>
                                <p:cTn id="25" presetID="21" presetClass="entr" presetSubtype="4"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heel(4)">
                                      <p:cBhvr>
                                        <p:cTn id="27" dur="1000"/>
                                        <p:tgtEl>
                                          <p:spTgt spid="3">
                                            <p:txEl>
                                              <p:pRg st="5" end="5"/>
                                            </p:txEl>
                                          </p:spTgt>
                                        </p:tgtEl>
                                      </p:cBhvr>
                                    </p:animEffect>
                                  </p:childTnLst>
                                </p:cTn>
                              </p:par>
                            </p:childTnLst>
                          </p:cTn>
                        </p:par>
                        <p:par>
                          <p:cTn id="28" fill="hold">
                            <p:stCondLst>
                              <p:cond delay="6000"/>
                            </p:stCondLst>
                            <p:childTnLst>
                              <p:par>
                                <p:cTn id="29" presetID="21" presetClass="entr" presetSubtype="4" fill="hold"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heel(4)">
                                      <p:cBhvr>
                                        <p:cTn id="31" dur="1000"/>
                                        <p:tgtEl>
                                          <p:spTgt spid="3">
                                            <p:txEl>
                                              <p:pRg st="6" end="6"/>
                                            </p:txEl>
                                          </p:spTgt>
                                        </p:tgtEl>
                                      </p:cBhvr>
                                    </p:animEffect>
                                  </p:childTnLst>
                                </p:cTn>
                              </p:par>
                            </p:childTnLst>
                          </p:cTn>
                        </p:par>
                        <p:par>
                          <p:cTn id="32" fill="hold">
                            <p:stCondLst>
                              <p:cond delay="7000"/>
                            </p:stCondLst>
                            <p:childTnLst>
                              <p:par>
                                <p:cTn id="33" presetID="21" presetClass="entr" presetSubtype="4" fill="hold" nodeType="after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heel(4)">
                                      <p:cBhvr>
                                        <p:cTn id="35" dur="1000"/>
                                        <p:tgtEl>
                                          <p:spTgt spid="3">
                                            <p:txEl>
                                              <p:pRg st="7" end="7"/>
                                            </p:txEl>
                                          </p:spTgt>
                                        </p:tgtEl>
                                      </p:cBhvr>
                                    </p:animEffect>
                                  </p:childTnLst>
                                </p:cTn>
                              </p:par>
                            </p:childTnLst>
                          </p:cTn>
                        </p:par>
                        <p:par>
                          <p:cTn id="36" fill="hold">
                            <p:stCondLst>
                              <p:cond delay="8000"/>
                            </p:stCondLst>
                            <p:childTnLst>
                              <p:par>
                                <p:cTn id="37" presetID="21" presetClass="entr" presetSubtype="4" fill="hold" nodeType="after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wheel(4)">
                                      <p:cBhvr>
                                        <p:cTn id="39" dur="1000"/>
                                        <p:tgtEl>
                                          <p:spTgt spid="3">
                                            <p:txEl>
                                              <p:pRg st="8" end="8"/>
                                            </p:txEl>
                                          </p:spTgt>
                                        </p:tgtEl>
                                      </p:cBhvr>
                                    </p:animEffect>
                                  </p:childTnLst>
                                </p:cTn>
                              </p:par>
                            </p:childTnLst>
                          </p:cTn>
                        </p:par>
                        <p:par>
                          <p:cTn id="40" fill="hold">
                            <p:stCondLst>
                              <p:cond delay="9000"/>
                            </p:stCondLst>
                            <p:childTnLst>
                              <p:par>
                                <p:cTn id="41" presetID="21" presetClass="entr" presetSubtype="4" fill="hold" nodeType="after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wheel(4)">
                                      <p:cBhvr>
                                        <p:cTn id="43"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91344" y="0"/>
            <a:ext cx="11593288" cy="6669360"/>
          </a:xfrm>
        </p:spPr>
        <p:txBody>
          <a:bodyPr>
            <a:normAutofit/>
          </a:bodyPr>
          <a:lstStyle/>
          <a:p>
            <a:pPr algn="just" rtl="1">
              <a:lnSpc>
                <a:spcPct val="150000"/>
              </a:lnSpc>
            </a:pPr>
            <a:r>
              <a:rPr lang="ar-DZ" sz="3800" b="1" dirty="0">
                <a:solidFill>
                  <a:srgbClr val="C00000"/>
                </a:solidFill>
                <a:latin typeface="Traditional Arabic" pitchFamily="18" charset="-78"/>
                <a:cs typeface="Traditional Arabic" pitchFamily="18" charset="-78"/>
              </a:rPr>
              <a:t>ثانيا: مفاهيم ومتغيرات البحث العلمي</a:t>
            </a:r>
            <a:r>
              <a:rPr lang="fr-FR" sz="3800" b="1" dirty="0">
                <a:solidFill>
                  <a:srgbClr val="C00000"/>
                </a:solidFill>
                <a:latin typeface="Traditional Arabic" pitchFamily="18" charset="-78"/>
                <a:cs typeface="Traditional Arabic" pitchFamily="18" charset="-78"/>
              </a:rPr>
              <a:t>.</a:t>
            </a:r>
            <a:r>
              <a:rPr lang="ar-QA" sz="3800" b="1" dirty="0">
                <a:solidFill>
                  <a:srgbClr val="C00000"/>
                </a:solidFill>
                <a:latin typeface="Traditional Arabic" pitchFamily="18" charset="-78"/>
                <a:cs typeface="Traditional Arabic" pitchFamily="18" charset="-78"/>
              </a:rPr>
              <a:t> (تابع)</a:t>
            </a:r>
            <a:endParaRPr lang="fr-FR" sz="3800" b="1" dirty="0">
              <a:solidFill>
                <a:srgbClr val="C00000"/>
              </a:solidFill>
              <a:latin typeface="Traditional Arabic" pitchFamily="18" charset="-78"/>
              <a:cs typeface="Traditional Arabic" pitchFamily="18" charset="-78"/>
            </a:endParaRPr>
          </a:p>
          <a:p>
            <a:pPr algn="just" rtl="1">
              <a:lnSpc>
                <a:spcPct val="150000"/>
              </a:lnSpc>
            </a:pPr>
            <a:r>
              <a:rPr lang="ar-DZ" sz="3800" b="1" dirty="0">
                <a:solidFill>
                  <a:srgbClr val="002060"/>
                </a:solidFill>
                <a:latin typeface="Traditional Arabic" pitchFamily="18" charset="-78"/>
                <a:cs typeface="Traditional Arabic" pitchFamily="18" charset="-78"/>
              </a:rPr>
              <a:t>- أنواع المتغيرات</a:t>
            </a:r>
            <a:r>
              <a:rPr lang="fr-FR" sz="3800" b="1" dirty="0">
                <a:solidFill>
                  <a:srgbClr val="002060"/>
                </a:solidFill>
                <a:latin typeface="Traditional Arabic" pitchFamily="18" charset="-78"/>
                <a:cs typeface="Traditional Arabic" pitchFamily="18" charset="-78"/>
              </a:rPr>
              <a:t>.</a:t>
            </a:r>
          </a:p>
          <a:p>
            <a:pPr algn="just" rtl="1">
              <a:lnSpc>
                <a:spcPct val="150000"/>
              </a:lnSpc>
            </a:pPr>
            <a:r>
              <a:rPr lang="ar-DZ" sz="3800" b="1" dirty="0">
                <a:solidFill>
                  <a:srgbClr val="00B050"/>
                </a:solidFill>
                <a:latin typeface="Traditional Arabic" pitchFamily="18" charset="-78"/>
                <a:cs typeface="Traditional Arabic" pitchFamily="18" charset="-78"/>
              </a:rPr>
              <a:t>4-المتغير التابع</a:t>
            </a:r>
            <a:r>
              <a:rPr lang="ar-DZ" sz="3800" b="1" dirty="0">
                <a:latin typeface="Traditional Arabic" pitchFamily="18" charset="-78"/>
                <a:cs typeface="Traditional Arabic" pitchFamily="18" charset="-78"/>
              </a:rPr>
              <a:t>: هو المتغير الذي يتأثر بالمتغير المستقل سواء كان ذلك التأثير طرديا "كلما زادت قيمة المتغير المستقل تزيد قيمة المتغير التابع أو عكسيا" كلما زادت قيمة المتغير المستقل تنقص قيمة المتغير التابع" أو كلما " انخفضت قيمة المتغير المستقل تزداد قيمة المتغير التابع". </a:t>
            </a:r>
            <a:endParaRPr lang="fr-FR" sz="3800" b="1" dirty="0">
              <a:latin typeface="Traditional Arabic" pitchFamily="18" charset="-78"/>
              <a:cs typeface="Traditional Arabic" pitchFamily="18" charset="-78"/>
            </a:endParaRPr>
          </a:p>
          <a:p>
            <a:pPr algn="just" rtl="1"/>
            <a:endParaRPr lang="fr-FR" sz="3800" b="1" dirty="0">
              <a:latin typeface="Traditional Arabic" pitchFamily="18" charset="-78"/>
              <a:cs typeface="Traditional Arabic" pitchFamily="18" charset="-78"/>
            </a:endParaRPr>
          </a:p>
          <a:p>
            <a:pPr algn="just" rtl="1"/>
            <a:endParaRPr lang="fr-FR" sz="3800" b="1" dirty="0">
              <a:latin typeface="Traditional Arabic" pitchFamily="18" charset="-78"/>
              <a:cs typeface="Traditional Arabic" pitchFamily="18" charset="-78"/>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1000"/>
                                        <p:tgtEl>
                                          <p:spTgt spid="3">
                                            <p:txEl>
                                              <p:pRg st="0" end="0"/>
                                            </p:txEl>
                                          </p:spTgt>
                                        </p:tgtEl>
                                      </p:cBhvr>
                                    </p:animEffect>
                                  </p:childTnLst>
                                </p:cTn>
                              </p:par>
                            </p:childTnLst>
                          </p:cTn>
                        </p:par>
                        <p:par>
                          <p:cTn id="8" fill="hold">
                            <p:stCondLst>
                              <p:cond delay="1000"/>
                            </p:stCondLst>
                            <p:childTnLst>
                              <p:par>
                                <p:cTn id="9" presetID="2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edge">
                                      <p:cBhvr>
                                        <p:cTn id="11" dur="1000"/>
                                        <p:tgtEl>
                                          <p:spTgt spid="3">
                                            <p:txEl>
                                              <p:pRg st="1" end="1"/>
                                            </p:txEl>
                                          </p:spTgt>
                                        </p:tgtEl>
                                      </p:cBhvr>
                                    </p:animEffect>
                                  </p:childTnLst>
                                </p:cTn>
                              </p:par>
                            </p:childTnLst>
                          </p:cTn>
                        </p:par>
                        <p:par>
                          <p:cTn id="12" fill="hold">
                            <p:stCondLst>
                              <p:cond delay="2000"/>
                            </p:stCondLst>
                            <p:childTnLst>
                              <p:par>
                                <p:cTn id="13" presetID="2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edge">
                                      <p:cBhvr>
                                        <p:cTn id="15"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19336" y="116632"/>
            <a:ext cx="11593288" cy="6741368"/>
          </a:xfrm>
        </p:spPr>
        <p:txBody>
          <a:bodyPr>
            <a:normAutofit fontScale="62500" lnSpcReduction="20000"/>
          </a:bodyPr>
          <a:lstStyle/>
          <a:p>
            <a:pPr algn="r" rtl="1">
              <a:lnSpc>
                <a:spcPct val="160000"/>
              </a:lnSpc>
            </a:pPr>
            <a:r>
              <a:rPr lang="ar-DZ" sz="4200" b="1" dirty="0">
                <a:solidFill>
                  <a:srgbClr val="FF0000"/>
                </a:solidFill>
                <a:latin typeface="Traditional Arabic" pitchFamily="18" charset="-78"/>
                <a:cs typeface="Traditional Arabic" pitchFamily="18" charset="-78"/>
              </a:rPr>
              <a:t>أمثلة عن المتغير التابع:</a:t>
            </a:r>
          </a:p>
          <a:p>
            <a:pPr algn="r" rtl="1">
              <a:lnSpc>
                <a:spcPct val="160000"/>
              </a:lnSpc>
            </a:pPr>
            <a:r>
              <a:rPr lang="ar-DZ" sz="4200" b="1" dirty="0">
                <a:solidFill>
                  <a:srgbClr val="C00000"/>
                </a:solidFill>
                <a:latin typeface="Traditional Arabic" pitchFamily="18" charset="-78"/>
                <a:cs typeface="Traditional Arabic" pitchFamily="18" charset="-78"/>
              </a:rPr>
              <a:t>مثال (01)</a:t>
            </a:r>
          </a:p>
          <a:p>
            <a:pPr algn="r" rtl="1">
              <a:lnSpc>
                <a:spcPct val="160000"/>
              </a:lnSpc>
            </a:pPr>
            <a:r>
              <a:rPr lang="ar-DZ" sz="4200" b="1" dirty="0">
                <a:latin typeface="Traditional Arabic" pitchFamily="18" charset="-78"/>
                <a:cs typeface="Traditional Arabic" pitchFamily="18" charset="-78"/>
              </a:rPr>
              <a:t>تصفح مواقع التواصل الاجتماعي </a:t>
            </a:r>
            <a:r>
              <a:rPr lang="ar-DZ" sz="4200" b="1" dirty="0">
                <a:solidFill>
                  <a:srgbClr val="FF0000"/>
                </a:solidFill>
                <a:latin typeface="Traditional Arabic" pitchFamily="18" charset="-78"/>
                <a:cs typeface="Traditional Arabic" pitchFamily="18" charset="-78"/>
              </a:rPr>
              <a:t>وأثره على قيم الشباب الجزائري.</a:t>
            </a:r>
          </a:p>
          <a:p>
            <a:pPr algn="r" rtl="1">
              <a:lnSpc>
                <a:spcPct val="160000"/>
              </a:lnSpc>
            </a:pPr>
            <a:r>
              <a:rPr lang="ar-DZ" sz="4200" b="1" dirty="0">
                <a:solidFill>
                  <a:srgbClr val="FF0000"/>
                </a:solidFill>
                <a:latin typeface="Traditional Arabic" pitchFamily="18" charset="-78"/>
                <a:cs typeface="Traditional Arabic" pitchFamily="18" charset="-78"/>
              </a:rPr>
              <a:t>المتغير التابع هو</a:t>
            </a:r>
            <a:r>
              <a:rPr lang="ar-DZ" sz="4200" b="1" dirty="0">
                <a:latin typeface="Traditional Arabic" pitchFamily="18" charset="-78"/>
                <a:cs typeface="Traditional Arabic" pitchFamily="18" charset="-78"/>
              </a:rPr>
              <a:t>: </a:t>
            </a:r>
            <a:r>
              <a:rPr lang="ar-DZ" sz="4200" b="1" dirty="0">
                <a:solidFill>
                  <a:srgbClr val="00B050"/>
                </a:solidFill>
                <a:latin typeface="Traditional Arabic" pitchFamily="18" charset="-78"/>
                <a:cs typeface="Traditional Arabic" pitchFamily="18" charset="-78"/>
              </a:rPr>
              <a:t>وأثره على قيم الشباب الجزائري</a:t>
            </a:r>
            <a:r>
              <a:rPr lang="ar-DZ" sz="4200" b="1" dirty="0">
                <a:solidFill>
                  <a:srgbClr val="FF0000"/>
                </a:solidFill>
                <a:latin typeface="Traditional Arabic" pitchFamily="18" charset="-78"/>
                <a:cs typeface="Traditional Arabic" pitchFamily="18" charset="-78"/>
              </a:rPr>
              <a:t>.</a:t>
            </a:r>
            <a:r>
              <a:rPr lang="ar-DZ" sz="4200" b="1" dirty="0">
                <a:latin typeface="Traditional Arabic" pitchFamily="18" charset="-78"/>
                <a:cs typeface="Traditional Arabic" pitchFamily="18" charset="-78"/>
              </a:rPr>
              <a:t>  </a:t>
            </a:r>
            <a:r>
              <a:rPr lang="ar-DZ" sz="4200" b="1" dirty="0">
                <a:solidFill>
                  <a:srgbClr val="FF0000"/>
                </a:solidFill>
                <a:latin typeface="Traditional Arabic" pitchFamily="18" charset="-78"/>
                <a:cs typeface="Traditional Arabic" pitchFamily="18" charset="-78"/>
              </a:rPr>
              <a:t>(النتيجة).</a:t>
            </a:r>
          </a:p>
          <a:p>
            <a:pPr algn="r" rtl="1">
              <a:lnSpc>
                <a:spcPct val="160000"/>
              </a:lnSpc>
            </a:pPr>
            <a:r>
              <a:rPr lang="ar-DZ" sz="4200" b="1" dirty="0">
                <a:solidFill>
                  <a:srgbClr val="C00000"/>
                </a:solidFill>
                <a:latin typeface="Traditional Arabic" pitchFamily="18" charset="-78"/>
                <a:cs typeface="Traditional Arabic" pitchFamily="18" charset="-78"/>
              </a:rPr>
              <a:t>مثال (02):</a:t>
            </a:r>
          </a:p>
          <a:p>
            <a:pPr algn="r" rtl="1">
              <a:lnSpc>
                <a:spcPct val="160000"/>
              </a:lnSpc>
            </a:pPr>
            <a:r>
              <a:rPr lang="ar-DZ" sz="4200" b="1" dirty="0">
                <a:latin typeface="Traditional Arabic" pitchFamily="18" charset="-78"/>
                <a:cs typeface="Traditional Arabic" pitchFamily="18" charset="-78"/>
              </a:rPr>
              <a:t>مشاهدة القنوات الفضائية العربية </a:t>
            </a:r>
            <a:r>
              <a:rPr lang="ar-DZ" sz="4200" b="1" dirty="0">
                <a:solidFill>
                  <a:srgbClr val="00B050"/>
                </a:solidFill>
                <a:latin typeface="Traditional Arabic" pitchFamily="18" charset="-78"/>
                <a:cs typeface="Traditional Arabic" pitchFamily="18" charset="-78"/>
              </a:rPr>
              <a:t>وأثرها على هوية الأطفال.</a:t>
            </a:r>
          </a:p>
          <a:p>
            <a:pPr algn="r" rtl="1">
              <a:lnSpc>
                <a:spcPct val="160000"/>
              </a:lnSpc>
            </a:pPr>
            <a:r>
              <a:rPr lang="ar-DZ" sz="4200" b="1" dirty="0">
                <a:solidFill>
                  <a:srgbClr val="FF0000"/>
                </a:solidFill>
                <a:latin typeface="Traditional Arabic" pitchFamily="18" charset="-78"/>
                <a:cs typeface="Traditional Arabic" pitchFamily="18" charset="-78"/>
              </a:rPr>
              <a:t>المتغير التابع هو: </a:t>
            </a:r>
            <a:r>
              <a:rPr lang="ar-DZ" sz="4200" b="1" dirty="0">
                <a:solidFill>
                  <a:srgbClr val="00B050"/>
                </a:solidFill>
                <a:latin typeface="Traditional Arabic" pitchFamily="18" charset="-78"/>
                <a:cs typeface="Traditional Arabic" pitchFamily="18" charset="-78"/>
              </a:rPr>
              <a:t>وأثرها على هوية الأطفال.</a:t>
            </a:r>
            <a:r>
              <a:rPr lang="ar-DZ" sz="4200" b="1" dirty="0">
                <a:latin typeface="Traditional Arabic" pitchFamily="18" charset="-78"/>
                <a:cs typeface="Traditional Arabic" pitchFamily="18" charset="-78"/>
              </a:rPr>
              <a:t>. </a:t>
            </a:r>
            <a:r>
              <a:rPr lang="ar-DZ" sz="4200" b="1" dirty="0">
                <a:solidFill>
                  <a:srgbClr val="FF0000"/>
                </a:solidFill>
                <a:latin typeface="Traditional Arabic" pitchFamily="18" charset="-78"/>
                <a:cs typeface="Traditional Arabic" pitchFamily="18" charset="-78"/>
              </a:rPr>
              <a:t>(النتيجة).</a:t>
            </a:r>
          </a:p>
          <a:p>
            <a:pPr algn="r" rtl="1">
              <a:lnSpc>
                <a:spcPct val="160000"/>
              </a:lnSpc>
            </a:pPr>
            <a:r>
              <a:rPr lang="ar-DZ" sz="4200" b="1" dirty="0">
                <a:solidFill>
                  <a:srgbClr val="C00000"/>
                </a:solidFill>
                <a:latin typeface="Traditional Arabic" pitchFamily="18" charset="-78"/>
                <a:cs typeface="Traditional Arabic" pitchFamily="18" charset="-78"/>
              </a:rPr>
              <a:t>مثال (03):</a:t>
            </a:r>
          </a:p>
          <a:p>
            <a:pPr algn="r" rtl="1">
              <a:lnSpc>
                <a:spcPct val="160000"/>
              </a:lnSpc>
            </a:pPr>
            <a:r>
              <a:rPr lang="ar-DZ" sz="4200" b="1" dirty="0">
                <a:latin typeface="Traditional Arabic" pitchFamily="18" charset="-78"/>
                <a:cs typeface="Traditional Arabic" pitchFamily="18" charset="-78"/>
              </a:rPr>
              <a:t>استخدام الطلبة الجامعيين للإنترنت </a:t>
            </a:r>
            <a:r>
              <a:rPr lang="ar-DZ" sz="4200" b="1" dirty="0">
                <a:solidFill>
                  <a:srgbClr val="00B050"/>
                </a:solidFill>
                <a:latin typeface="Traditional Arabic" pitchFamily="18" charset="-78"/>
                <a:cs typeface="Traditional Arabic" pitchFamily="18" charset="-78"/>
              </a:rPr>
              <a:t>وانعكاساتها على التحصيل الدراسي.</a:t>
            </a:r>
          </a:p>
          <a:p>
            <a:pPr algn="r" rtl="1">
              <a:lnSpc>
                <a:spcPct val="160000"/>
              </a:lnSpc>
            </a:pPr>
            <a:r>
              <a:rPr lang="ar-DZ" sz="4200" b="1" dirty="0">
                <a:solidFill>
                  <a:srgbClr val="FF0000"/>
                </a:solidFill>
                <a:latin typeface="Traditional Arabic" pitchFamily="18" charset="-78"/>
                <a:cs typeface="Traditional Arabic" pitchFamily="18" charset="-78"/>
              </a:rPr>
              <a:t>المتغير التابع هو</a:t>
            </a:r>
            <a:r>
              <a:rPr lang="ar-DZ" sz="4200" b="1" dirty="0">
                <a:latin typeface="Traditional Arabic" pitchFamily="18" charset="-78"/>
                <a:cs typeface="Traditional Arabic" pitchFamily="18" charset="-78"/>
              </a:rPr>
              <a:t>:</a:t>
            </a:r>
            <a:r>
              <a:rPr lang="ar-DZ" sz="4200" b="1" dirty="0">
                <a:solidFill>
                  <a:srgbClr val="00B050"/>
                </a:solidFill>
                <a:latin typeface="Traditional Arabic" pitchFamily="18" charset="-78"/>
                <a:cs typeface="Traditional Arabic" pitchFamily="18" charset="-78"/>
              </a:rPr>
              <a:t> وانعكاساتها على التحصيل الدراسي.</a:t>
            </a:r>
            <a:r>
              <a:rPr lang="ar-DZ" sz="4200" b="1" dirty="0">
                <a:latin typeface="Traditional Arabic" pitchFamily="18" charset="-78"/>
                <a:cs typeface="Traditional Arabic" pitchFamily="18" charset="-78"/>
              </a:rPr>
              <a:t>. </a:t>
            </a:r>
            <a:r>
              <a:rPr lang="ar-DZ" sz="4200" b="1" dirty="0">
                <a:solidFill>
                  <a:srgbClr val="FF0000"/>
                </a:solidFill>
                <a:latin typeface="Traditional Arabic" pitchFamily="18" charset="-78"/>
                <a:cs typeface="Traditional Arabic" pitchFamily="18" charset="-78"/>
              </a:rPr>
              <a:t>(النتيجة).</a:t>
            </a:r>
          </a:p>
          <a:p>
            <a:pPr algn="r" rtl="1"/>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1000"/>
                                        <p:tgtEl>
                                          <p:spTgt spid="3">
                                            <p:txEl>
                                              <p:pRg st="0" end="0"/>
                                            </p:txEl>
                                          </p:spTgt>
                                        </p:tgtEl>
                                      </p:cBhvr>
                                    </p:animEffect>
                                  </p:childTnLst>
                                </p:cTn>
                              </p:par>
                            </p:childTnLst>
                          </p:cTn>
                        </p:par>
                        <p:par>
                          <p:cTn id="8" fill="hold">
                            <p:stCondLst>
                              <p:cond delay="1000"/>
                            </p:stCondLst>
                            <p:childTnLst>
                              <p:par>
                                <p:cTn id="9" presetID="21" presetClass="entr" presetSubtype="4"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heel(4)">
                                      <p:cBhvr>
                                        <p:cTn id="11" dur="1000"/>
                                        <p:tgtEl>
                                          <p:spTgt spid="3">
                                            <p:txEl>
                                              <p:pRg st="1" end="1"/>
                                            </p:txEl>
                                          </p:spTgt>
                                        </p:tgtEl>
                                      </p:cBhvr>
                                    </p:animEffect>
                                  </p:childTnLst>
                                </p:cTn>
                              </p:par>
                            </p:childTnLst>
                          </p:cTn>
                        </p:par>
                        <p:par>
                          <p:cTn id="12" fill="hold">
                            <p:stCondLst>
                              <p:cond delay="2000"/>
                            </p:stCondLst>
                            <p:childTnLst>
                              <p:par>
                                <p:cTn id="13" presetID="21" presetClass="entr" presetSubtype="4"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heel(4)">
                                      <p:cBhvr>
                                        <p:cTn id="15" dur="1000"/>
                                        <p:tgtEl>
                                          <p:spTgt spid="3">
                                            <p:txEl>
                                              <p:pRg st="2" end="2"/>
                                            </p:txEl>
                                          </p:spTgt>
                                        </p:tgtEl>
                                      </p:cBhvr>
                                    </p:animEffect>
                                  </p:childTnLst>
                                </p:cTn>
                              </p:par>
                            </p:childTnLst>
                          </p:cTn>
                        </p:par>
                        <p:par>
                          <p:cTn id="16" fill="hold">
                            <p:stCondLst>
                              <p:cond delay="3000"/>
                            </p:stCondLst>
                            <p:childTnLst>
                              <p:par>
                                <p:cTn id="17" presetID="21" presetClass="entr" presetSubtype="4"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heel(4)">
                                      <p:cBhvr>
                                        <p:cTn id="19" dur="1000"/>
                                        <p:tgtEl>
                                          <p:spTgt spid="3">
                                            <p:txEl>
                                              <p:pRg st="3" end="3"/>
                                            </p:txEl>
                                          </p:spTgt>
                                        </p:tgtEl>
                                      </p:cBhvr>
                                    </p:animEffect>
                                  </p:childTnLst>
                                </p:cTn>
                              </p:par>
                            </p:childTnLst>
                          </p:cTn>
                        </p:par>
                        <p:par>
                          <p:cTn id="20" fill="hold">
                            <p:stCondLst>
                              <p:cond delay="4000"/>
                            </p:stCondLst>
                            <p:childTnLst>
                              <p:par>
                                <p:cTn id="21" presetID="21" presetClass="entr" presetSubtype="4"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heel(4)">
                                      <p:cBhvr>
                                        <p:cTn id="23" dur="1000"/>
                                        <p:tgtEl>
                                          <p:spTgt spid="3">
                                            <p:txEl>
                                              <p:pRg st="4" end="4"/>
                                            </p:txEl>
                                          </p:spTgt>
                                        </p:tgtEl>
                                      </p:cBhvr>
                                    </p:animEffect>
                                  </p:childTnLst>
                                </p:cTn>
                              </p:par>
                            </p:childTnLst>
                          </p:cTn>
                        </p:par>
                        <p:par>
                          <p:cTn id="24" fill="hold">
                            <p:stCondLst>
                              <p:cond delay="5000"/>
                            </p:stCondLst>
                            <p:childTnLst>
                              <p:par>
                                <p:cTn id="25" presetID="21" presetClass="entr" presetSubtype="4" fill="hold" grpId="0"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heel(4)">
                                      <p:cBhvr>
                                        <p:cTn id="27" dur="1000"/>
                                        <p:tgtEl>
                                          <p:spTgt spid="3">
                                            <p:txEl>
                                              <p:pRg st="5" end="5"/>
                                            </p:txEl>
                                          </p:spTgt>
                                        </p:tgtEl>
                                      </p:cBhvr>
                                    </p:animEffect>
                                  </p:childTnLst>
                                </p:cTn>
                              </p:par>
                            </p:childTnLst>
                          </p:cTn>
                        </p:par>
                        <p:par>
                          <p:cTn id="28" fill="hold">
                            <p:stCondLst>
                              <p:cond delay="6000"/>
                            </p:stCondLst>
                            <p:childTnLst>
                              <p:par>
                                <p:cTn id="29" presetID="21" presetClass="entr" presetSubtype="4" fill="hold" grpId="0"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heel(4)">
                                      <p:cBhvr>
                                        <p:cTn id="31" dur="1000"/>
                                        <p:tgtEl>
                                          <p:spTgt spid="3">
                                            <p:txEl>
                                              <p:pRg st="6" end="6"/>
                                            </p:txEl>
                                          </p:spTgt>
                                        </p:tgtEl>
                                      </p:cBhvr>
                                    </p:animEffect>
                                  </p:childTnLst>
                                </p:cTn>
                              </p:par>
                            </p:childTnLst>
                          </p:cTn>
                        </p:par>
                        <p:par>
                          <p:cTn id="32" fill="hold">
                            <p:stCondLst>
                              <p:cond delay="7000"/>
                            </p:stCondLst>
                            <p:childTnLst>
                              <p:par>
                                <p:cTn id="33" presetID="21" presetClass="entr" presetSubtype="4" fill="hold" grpId="0" nodeType="after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heel(4)">
                                      <p:cBhvr>
                                        <p:cTn id="35" dur="1000"/>
                                        <p:tgtEl>
                                          <p:spTgt spid="3">
                                            <p:txEl>
                                              <p:pRg st="7" end="7"/>
                                            </p:txEl>
                                          </p:spTgt>
                                        </p:tgtEl>
                                      </p:cBhvr>
                                    </p:animEffect>
                                  </p:childTnLst>
                                </p:cTn>
                              </p:par>
                            </p:childTnLst>
                          </p:cTn>
                        </p:par>
                        <p:par>
                          <p:cTn id="36" fill="hold">
                            <p:stCondLst>
                              <p:cond delay="8000"/>
                            </p:stCondLst>
                            <p:childTnLst>
                              <p:par>
                                <p:cTn id="37" presetID="21" presetClass="entr" presetSubtype="4" fill="hold" grpId="0" nodeType="after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wheel(4)">
                                      <p:cBhvr>
                                        <p:cTn id="39" dur="1000"/>
                                        <p:tgtEl>
                                          <p:spTgt spid="3">
                                            <p:txEl>
                                              <p:pRg st="8" end="8"/>
                                            </p:txEl>
                                          </p:spTgt>
                                        </p:tgtEl>
                                      </p:cBhvr>
                                    </p:animEffect>
                                  </p:childTnLst>
                                </p:cTn>
                              </p:par>
                            </p:childTnLst>
                          </p:cTn>
                        </p:par>
                        <p:par>
                          <p:cTn id="40" fill="hold">
                            <p:stCondLst>
                              <p:cond delay="9000"/>
                            </p:stCondLst>
                            <p:childTnLst>
                              <p:par>
                                <p:cTn id="41" presetID="21" presetClass="entr" presetSubtype="4" fill="hold" grpId="0" nodeType="after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wheel(4)">
                                      <p:cBhvr>
                                        <p:cTn id="43"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19336" y="214290"/>
            <a:ext cx="11593288" cy="6643710"/>
          </a:xfrm>
        </p:spPr>
        <p:txBody>
          <a:bodyPr>
            <a:normAutofit/>
          </a:bodyPr>
          <a:lstStyle/>
          <a:p>
            <a:pPr algn="r" rtl="1">
              <a:lnSpc>
                <a:spcPct val="150000"/>
              </a:lnSpc>
            </a:pPr>
            <a:r>
              <a:rPr lang="ar-DZ" sz="2800" b="1" dirty="0">
                <a:solidFill>
                  <a:srgbClr val="C00000"/>
                </a:solidFill>
                <a:latin typeface="Traditional Arabic" pitchFamily="18" charset="-78"/>
                <a:cs typeface="Traditional Arabic" pitchFamily="18" charset="-78"/>
              </a:rPr>
              <a:t>ثانيا: مفاهيم ومتغيرات البحث العلمي</a:t>
            </a:r>
            <a:r>
              <a:rPr lang="fr-FR" sz="2800" b="1" dirty="0">
                <a:solidFill>
                  <a:srgbClr val="C00000"/>
                </a:solidFill>
                <a:latin typeface="Traditional Arabic" pitchFamily="18" charset="-78"/>
                <a:cs typeface="Traditional Arabic" pitchFamily="18" charset="-78"/>
              </a:rPr>
              <a:t>.</a:t>
            </a:r>
            <a:r>
              <a:rPr lang="ar-QA" sz="2800" b="1" dirty="0">
                <a:solidFill>
                  <a:srgbClr val="C00000"/>
                </a:solidFill>
                <a:latin typeface="Traditional Arabic" pitchFamily="18" charset="-78"/>
                <a:cs typeface="Traditional Arabic" pitchFamily="18" charset="-78"/>
              </a:rPr>
              <a:t> (تابع)</a:t>
            </a:r>
            <a:endParaRPr lang="fr-FR" sz="2800" b="1" dirty="0">
              <a:solidFill>
                <a:srgbClr val="C00000"/>
              </a:solidFill>
              <a:latin typeface="Traditional Arabic" pitchFamily="18" charset="-78"/>
              <a:cs typeface="Traditional Arabic" pitchFamily="18" charset="-78"/>
            </a:endParaRPr>
          </a:p>
          <a:p>
            <a:pPr algn="just" rtl="1">
              <a:lnSpc>
                <a:spcPct val="150000"/>
              </a:lnSpc>
            </a:pPr>
            <a:r>
              <a:rPr lang="ar-DZ" sz="2800" b="1" dirty="0">
                <a:solidFill>
                  <a:srgbClr val="002060"/>
                </a:solidFill>
                <a:latin typeface="Traditional Arabic" pitchFamily="18" charset="-78"/>
                <a:cs typeface="Traditional Arabic" pitchFamily="18" charset="-78"/>
              </a:rPr>
              <a:t>- أنواع المتغيرات</a:t>
            </a:r>
            <a:r>
              <a:rPr lang="fr-FR" sz="2800" b="1" dirty="0">
                <a:solidFill>
                  <a:srgbClr val="002060"/>
                </a:solidFill>
                <a:latin typeface="Traditional Arabic" pitchFamily="18" charset="-78"/>
                <a:cs typeface="Traditional Arabic" pitchFamily="18" charset="-78"/>
              </a:rPr>
              <a:t>.</a:t>
            </a:r>
          </a:p>
          <a:p>
            <a:pPr algn="r" rtl="1"/>
            <a:endParaRPr lang="ar-DZ" sz="2800" b="1" dirty="0">
              <a:latin typeface="Traditional Arabic" pitchFamily="18" charset="-78"/>
              <a:cs typeface="Traditional Arabic" pitchFamily="18" charset="-78"/>
            </a:endParaRPr>
          </a:p>
          <a:p>
            <a:pPr algn="r" rtl="1">
              <a:buNone/>
            </a:pPr>
            <a:r>
              <a:rPr lang="ar-DZ" sz="2800" b="1" dirty="0">
                <a:solidFill>
                  <a:srgbClr val="00B050"/>
                </a:solidFill>
                <a:latin typeface="Traditional Arabic" pitchFamily="18" charset="-78"/>
                <a:cs typeface="Traditional Arabic" pitchFamily="18" charset="-78"/>
              </a:rPr>
              <a:t>05-المتغير الضابط" الوسيط": </a:t>
            </a:r>
            <a:r>
              <a:rPr lang="ar-DZ" sz="2800" b="1" dirty="0">
                <a:latin typeface="Traditional Arabic" pitchFamily="18" charset="-78"/>
                <a:cs typeface="Traditional Arabic" pitchFamily="18" charset="-78"/>
              </a:rPr>
              <a:t>هو الذي يرى الباحث في وجوده تأكيدا للعلاقة بين كل من </a:t>
            </a:r>
            <a:r>
              <a:rPr lang="ar-DZ" sz="2800" b="1" dirty="0">
                <a:solidFill>
                  <a:srgbClr val="00B050"/>
                </a:solidFill>
                <a:latin typeface="Traditional Arabic" pitchFamily="18" charset="-78"/>
                <a:cs typeface="Traditional Arabic" pitchFamily="18" charset="-78"/>
              </a:rPr>
              <a:t>المتغير المستقل والتابع </a:t>
            </a:r>
            <a:r>
              <a:rPr lang="ar-DZ" sz="2800" b="1" dirty="0">
                <a:latin typeface="Traditional Arabic" pitchFamily="18" charset="-78"/>
                <a:cs typeface="Traditional Arabic" pitchFamily="18" charset="-78"/>
              </a:rPr>
              <a:t>باعتباره متغيراً محركاً أو دافعا للمتغير المستقل، وهو متغير ثانوي يحدده الباحث من أجل معرفة أثره على العلاقة بين المتغير المستقل والتابع.</a:t>
            </a:r>
          </a:p>
          <a:p>
            <a:pPr algn="r" rtl="1">
              <a:buNone/>
            </a:pPr>
            <a:r>
              <a:rPr lang="ar-DZ" sz="2800" b="1" dirty="0">
                <a:solidFill>
                  <a:srgbClr val="FF0000"/>
                </a:solidFill>
                <a:latin typeface="Traditional Arabic" panose="02020603050405020304" pitchFamily="18" charset="-78"/>
                <a:cs typeface="Traditional Arabic" panose="02020603050405020304" pitchFamily="18" charset="-78"/>
              </a:rPr>
              <a:t>المتغير الوسيط </a:t>
            </a:r>
            <a:r>
              <a:rPr lang="ar-DZ" sz="2800" b="1" dirty="0">
                <a:latin typeface="Traditional Arabic" panose="02020603050405020304" pitchFamily="18" charset="-78"/>
                <a:cs typeface="Traditional Arabic" panose="02020603050405020304" pitchFamily="18" charset="-78"/>
              </a:rPr>
              <a:t>هو متغير يقع بين المتغير المستقل والمتغير التابع، ويعمل على تفسير الكيفية أو الآلية التي من خلالها يؤثر المتغير المستقل على المتغير التابع.</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1000"/>
                                        <p:tgtEl>
                                          <p:spTgt spid="3">
                                            <p:txEl>
                                              <p:pRg st="0" end="0"/>
                                            </p:txEl>
                                          </p:spTgt>
                                        </p:tgtEl>
                                      </p:cBhvr>
                                    </p:animEffect>
                                  </p:childTnLst>
                                </p:cTn>
                              </p:par>
                            </p:childTnLst>
                          </p:cTn>
                        </p:par>
                        <p:par>
                          <p:cTn id="8" fill="hold">
                            <p:stCondLst>
                              <p:cond delay="1000"/>
                            </p:stCondLst>
                            <p:childTnLst>
                              <p:par>
                                <p:cTn id="9" presetID="2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edge">
                                      <p:cBhvr>
                                        <p:cTn id="11" dur="1000"/>
                                        <p:tgtEl>
                                          <p:spTgt spid="3">
                                            <p:txEl>
                                              <p:pRg st="1" end="1"/>
                                            </p:txEl>
                                          </p:spTgt>
                                        </p:tgtEl>
                                      </p:cBhvr>
                                    </p:animEffect>
                                  </p:childTnLst>
                                </p:cTn>
                              </p:par>
                            </p:childTnLst>
                          </p:cTn>
                        </p:par>
                        <p:par>
                          <p:cTn id="12" fill="hold">
                            <p:stCondLst>
                              <p:cond delay="2000"/>
                            </p:stCondLst>
                            <p:childTnLst>
                              <p:par>
                                <p:cTn id="13" presetID="20" presetClass="entr" presetSubtype="0" fill="hold"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edge">
                                      <p:cBhvr>
                                        <p:cTn id="15" dur="1000"/>
                                        <p:tgtEl>
                                          <p:spTgt spid="3">
                                            <p:txEl>
                                              <p:pRg st="3" end="3"/>
                                            </p:txEl>
                                          </p:spTgt>
                                        </p:tgtEl>
                                      </p:cBhvr>
                                    </p:animEffect>
                                  </p:childTnLst>
                                </p:cTn>
                              </p:par>
                            </p:childTnLst>
                          </p:cTn>
                        </p:par>
                        <p:par>
                          <p:cTn id="16" fill="hold">
                            <p:stCondLst>
                              <p:cond delay="3000"/>
                            </p:stCondLst>
                            <p:childTnLst>
                              <p:par>
                                <p:cTn id="17" presetID="20" presetClass="entr" presetSubtype="0" fill="hold"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edge">
                                      <p:cBhvr>
                                        <p:cTn id="19"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F9AD46-7BE1-73BE-B044-1579BC4B392E}"/>
              </a:ext>
            </a:extLst>
          </p:cNvPr>
          <p:cNvSpPr>
            <a:spLocks noGrp="1"/>
          </p:cNvSpPr>
          <p:nvPr>
            <p:ph sz="quarter" idx="1"/>
          </p:nvPr>
        </p:nvSpPr>
        <p:spPr>
          <a:xfrm>
            <a:off x="263352" y="44624"/>
            <a:ext cx="11377264" cy="6840760"/>
          </a:xfrm>
        </p:spPr>
        <p:txBody>
          <a:bodyPr/>
          <a:lstStyle/>
          <a:p>
            <a:pPr algn="r" rtl="1"/>
            <a:r>
              <a:rPr lang="ar-DZ" sz="2800" b="1" dirty="0">
                <a:solidFill>
                  <a:srgbClr val="FF0000"/>
                </a:solidFill>
                <a:latin typeface="Traditional Arabic" panose="02020603050405020304" pitchFamily="18" charset="-78"/>
                <a:cs typeface="Traditional Arabic" panose="02020603050405020304" pitchFamily="18" charset="-78"/>
              </a:rPr>
              <a:t>أمثلة عن المتغير الوسيط:</a:t>
            </a:r>
          </a:p>
          <a:p>
            <a:pPr algn="r" rtl="1"/>
            <a:r>
              <a:rPr lang="ar-DZ" sz="2800" b="1" dirty="0">
                <a:solidFill>
                  <a:srgbClr val="FF0000"/>
                </a:solidFill>
                <a:latin typeface="Traditional Arabic" panose="02020603050405020304" pitchFamily="18" charset="-78"/>
                <a:cs typeface="Traditional Arabic" panose="02020603050405020304" pitchFamily="18" charset="-78"/>
              </a:rPr>
              <a:t>العنوان: </a:t>
            </a:r>
            <a:r>
              <a:rPr lang="ar-DZ" sz="2800" b="1" dirty="0">
                <a:latin typeface="Traditional Arabic" panose="02020603050405020304" pitchFamily="18" charset="-78"/>
                <a:cs typeface="Traditional Arabic" panose="02020603050405020304" pitchFamily="18" charset="-78"/>
              </a:rPr>
              <a:t>أثر الإعلانات الاجتماعية التلفزيونية على سلوك المشاهدين تجاه القضايا البيئية.</a:t>
            </a:r>
          </a:p>
          <a:p>
            <a:pPr algn="r" rtl="1"/>
            <a:r>
              <a:rPr lang="ar-DZ" sz="2800" b="1" dirty="0">
                <a:solidFill>
                  <a:srgbClr val="FF0000"/>
                </a:solidFill>
                <a:latin typeface="Traditional Arabic" panose="02020603050405020304" pitchFamily="18" charset="-78"/>
                <a:cs typeface="Traditional Arabic" panose="02020603050405020304" pitchFamily="18" charset="-78"/>
              </a:rPr>
              <a:t>المتغير المستقل: </a:t>
            </a:r>
            <a:r>
              <a:rPr lang="ar-DZ" sz="2800" b="1" dirty="0">
                <a:latin typeface="Traditional Arabic" panose="02020603050405020304" pitchFamily="18" charset="-78"/>
                <a:cs typeface="Traditional Arabic" panose="02020603050405020304" pitchFamily="18" charset="-78"/>
              </a:rPr>
              <a:t>طبيعة الإعلان الاجتماعي (رسائله ومضامينه).</a:t>
            </a:r>
          </a:p>
          <a:p>
            <a:pPr algn="r" rtl="1"/>
            <a:r>
              <a:rPr lang="ar-DZ" sz="2800" b="1" dirty="0">
                <a:solidFill>
                  <a:srgbClr val="FF0000"/>
                </a:solidFill>
                <a:latin typeface="Traditional Arabic" panose="02020603050405020304" pitchFamily="18" charset="-78"/>
                <a:cs typeface="Traditional Arabic" panose="02020603050405020304" pitchFamily="18" charset="-78"/>
              </a:rPr>
              <a:t>المتغير الوسيط: </a:t>
            </a:r>
            <a:r>
              <a:rPr lang="ar-DZ" sz="2800" b="1" dirty="0">
                <a:latin typeface="Traditional Arabic" panose="02020603050405020304" pitchFamily="18" charset="-78"/>
                <a:cs typeface="Traditional Arabic" panose="02020603050405020304" pitchFamily="18" charset="-78"/>
              </a:rPr>
              <a:t>مستوى الوعي بالقضية البيئية.</a:t>
            </a:r>
          </a:p>
          <a:p>
            <a:pPr algn="r" rtl="1"/>
            <a:r>
              <a:rPr lang="ar-DZ" sz="2800" b="1" dirty="0">
                <a:solidFill>
                  <a:srgbClr val="FF0000"/>
                </a:solidFill>
                <a:latin typeface="Traditional Arabic" panose="02020603050405020304" pitchFamily="18" charset="-78"/>
                <a:cs typeface="Traditional Arabic" panose="02020603050405020304" pitchFamily="18" charset="-78"/>
              </a:rPr>
              <a:t>المتغير التابع</a:t>
            </a:r>
            <a:r>
              <a:rPr lang="ar-DZ" sz="2800" b="1" dirty="0">
                <a:latin typeface="Traditional Arabic" panose="02020603050405020304" pitchFamily="18" charset="-78"/>
                <a:cs typeface="Traditional Arabic" panose="02020603050405020304" pitchFamily="18" charset="-78"/>
              </a:rPr>
              <a:t>: السلوك الإيجابي تجاه البيئة.</a:t>
            </a:r>
            <a:endParaRPr lang="en-US" sz="2800" b="1" dirty="0">
              <a:latin typeface="Traditional Arabic" panose="02020603050405020304" pitchFamily="18" charset="-78"/>
              <a:cs typeface="Traditional Arabic" panose="02020603050405020304" pitchFamily="18" charset="-78"/>
            </a:endParaRPr>
          </a:p>
          <a:p>
            <a:pPr algn="r" rtl="1"/>
            <a:r>
              <a:rPr lang="ar-DZ" sz="2800" b="1" i="1" dirty="0">
                <a:latin typeface="Traditional Arabic" panose="02020603050405020304" pitchFamily="18" charset="-78"/>
                <a:cs typeface="Traditional Arabic" panose="02020603050405020304" pitchFamily="18" charset="-78"/>
              </a:rPr>
              <a:t>العلاقة:</a:t>
            </a:r>
            <a:r>
              <a:rPr lang="ar-DZ" sz="2800" b="1" dirty="0">
                <a:latin typeface="Traditional Arabic" panose="02020603050405020304" pitchFamily="18" charset="-78"/>
                <a:cs typeface="Traditional Arabic" panose="02020603050405020304" pitchFamily="18" charset="-78"/>
              </a:rPr>
              <a:t> الإعلان يرفع الوعي، والوعي يؤدي إلى سلوك مسؤول.</a:t>
            </a:r>
          </a:p>
          <a:p>
            <a:pPr algn="r" rtl="1"/>
            <a:endParaRPr lang="en-US" sz="2800" b="1" dirty="0">
              <a:latin typeface="Traditional Arabic" panose="02020603050405020304" pitchFamily="18" charset="-78"/>
              <a:cs typeface="Traditional Arabic" panose="02020603050405020304" pitchFamily="18" charset="-78"/>
            </a:endParaRPr>
          </a:p>
          <a:p>
            <a:pPr algn="r" rtl="1"/>
            <a:r>
              <a:rPr lang="ar-DZ" sz="2800" b="1" dirty="0">
                <a:solidFill>
                  <a:srgbClr val="FF0000"/>
                </a:solidFill>
                <a:latin typeface="Traditional Arabic" panose="02020603050405020304" pitchFamily="18" charset="-78"/>
                <a:cs typeface="Traditional Arabic" panose="02020603050405020304" pitchFamily="18" charset="-78"/>
              </a:rPr>
              <a:t>العنوان</a:t>
            </a:r>
            <a:r>
              <a:rPr lang="ar-DZ" sz="2800" b="1" dirty="0">
                <a:latin typeface="Traditional Arabic" panose="02020603050405020304" pitchFamily="18" charset="-78"/>
                <a:cs typeface="Traditional Arabic" panose="02020603050405020304" pitchFamily="18" charset="-78"/>
              </a:rPr>
              <a:t>: تأثير الدراما التلفزيونية ذات الطابع الاجتماعي على الاتجاهات نحو قضايا المرأة.</a:t>
            </a:r>
          </a:p>
          <a:p>
            <a:pPr algn="r" rtl="1"/>
            <a:r>
              <a:rPr lang="ar-DZ" sz="2800" b="1" dirty="0">
                <a:solidFill>
                  <a:srgbClr val="FF0000"/>
                </a:solidFill>
                <a:latin typeface="Traditional Arabic" panose="02020603050405020304" pitchFamily="18" charset="-78"/>
                <a:cs typeface="Traditional Arabic" panose="02020603050405020304" pitchFamily="18" charset="-78"/>
              </a:rPr>
              <a:t>المتغير المستقل: </a:t>
            </a:r>
            <a:r>
              <a:rPr lang="ar-DZ" sz="2800" b="1" dirty="0">
                <a:latin typeface="Traditional Arabic" panose="02020603050405020304" pitchFamily="18" charset="-78"/>
                <a:cs typeface="Traditional Arabic" panose="02020603050405020304" pitchFamily="18" charset="-78"/>
              </a:rPr>
              <a:t>مضمون الدراما الاجتماعية.</a:t>
            </a:r>
          </a:p>
          <a:p>
            <a:pPr algn="r" rtl="1"/>
            <a:r>
              <a:rPr lang="ar-DZ" sz="2800" b="1" dirty="0">
                <a:solidFill>
                  <a:srgbClr val="FF0000"/>
                </a:solidFill>
                <a:latin typeface="Traditional Arabic" panose="02020603050405020304" pitchFamily="18" charset="-78"/>
                <a:cs typeface="Traditional Arabic" panose="02020603050405020304" pitchFamily="18" charset="-78"/>
              </a:rPr>
              <a:t>المتغير الوسيط: </a:t>
            </a:r>
            <a:r>
              <a:rPr lang="ar-DZ" sz="2800" b="1" dirty="0">
                <a:latin typeface="Traditional Arabic" panose="02020603050405020304" pitchFamily="18" charset="-78"/>
                <a:cs typeface="Traditional Arabic" panose="02020603050405020304" pitchFamily="18" charset="-78"/>
              </a:rPr>
              <a:t>درجة التماهي مع الشخصيات النسائية.</a:t>
            </a:r>
          </a:p>
          <a:p>
            <a:pPr algn="r" rtl="1"/>
            <a:r>
              <a:rPr lang="ar-DZ" sz="2800" b="1" dirty="0">
                <a:solidFill>
                  <a:srgbClr val="FF0000"/>
                </a:solidFill>
                <a:latin typeface="Traditional Arabic" panose="02020603050405020304" pitchFamily="18" charset="-78"/>
                <a:cs typeface="Traditional Arabic" panose="02020603050405020304" pitchFamily="18" charset="-78"/>
              </a:rPr>
              <a:t>المتغير التابع: </a:t>
            </a:r>
            <a:r>
              <a:rPr lang="ar-DZ" sz="2800" b="1" dirty="0">
                <a:latin typeface="Traditional Arabic" panose="02020603050405020304" pitchFamily="18" charset="-78"/>
                <a:cs typeface="Traditional Arabic" panose="02020603050405020304" pitchFamily="18" charset="-78"/>
              </a:rPr>
              <a:t>الاتجاهات نحو قضايا المرأة.</a:t>
            </a:r>
            <a:br>
              <a:rPr lang="ar-DZ" sz="2800" b="1" dirty="0">
                <a:latin typeface="Traditional Arabic" panose="02020603050405020304" pitchFamily="18" charset="-78"/>
                <a:cs typeface="Traditional Arabic" panose="02020603050405020304" pitchFamily="18" charset="-78"/>
              </a:rPr>
            </a:br>
            <a:r>
              <a:rPr lang="ar-DZ" sz="2800" b="1" i="1" dirty="0">
                <a:solidFill>
                  <a:srgbClr val="FF0000"/>
                </a:solidFill>
                <a:latin typeface="Traditional Arabic" panose="02020603050405020304" pitchFamily="18" charset="-78"/>
                <a:cs typeface="Traditional Arabic" panose="02020603050405020304" pitchFamily="18" charset="-78"/>
              </a:rPr>
              <a:t>العلاقة</a:t>
            </a:r>
            <a:r>
              <a:rPr lang="ar-DZ" sz="2800" b="1" i="1" dirty="0">
                <a:latin typeface="Traditional Arabic" panose="02020603050405020304" pitchFamily="18" charset="-78"/>
                <a:cs typeface="Traditional Arabic" panose="02020603050405020304" pitchFamily="18" charset="-78"/>
              </a:rPr>
              <a:t>:</a:t>
            </a:r>
            <a:r>
              <a:rPr lang="ar-DZ" sz="2800" b="1" dirty="0">
                <a:latin typeface="Traditional Arabic" panose="02020603050405020304" pitchFamily="18" charset="-78"/>
                <a:cs typeface="Traditional Arabic" panose="02020603050405020304" pitchFamily="18" charset="-78"/>
              </a:rPr>
              <a:t> التماهي مع الشخصية يجعل الجمهور يتبنى مواقفها أو يتعاطف مع قضاياها.</a:t>
            </a:r>
          </a:p>
          <a:p>
            <a:pPr algn="r" rtl="1"/>
            <a:endParaRPr lang="en-US" dirty="0"/>
          </a:p>
        </p:txBody>
      </p:sp>
    </p:spTree>
    <p:extLst>
      <p:ext uri="{BB962C8B-B14F-4D97-AF65-F5344CB8AC3E}">
        <p14:creationId xmlns:p14="http://schemas.microsoft.com/office/powerpoint/2010/main" val="2432136482"/>
      </p:ext>
    </p:extLst>
  </p:cSld>
  <p:clrMapOvr>
    <a:masterClrMapping/>
  </p:clrMapOvr>
  <p:transition spd="slow">
    <p:push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19336" y="0"/>
            <a:ext cx="11521280" cy="7173416"/>
          </a:xfrm>
        </p:spPr>
        <p:txBody>
          <a:bodyPr>
            <a:noAutofit/>
          </a:bodyPr>
          <a:lstStyle/>
          <a:p>
            <a:pPr algn="r" rtl="1">
              <a:lnSpc>
                <a:spcPct val="150000"/>
              </a:lnSpc>
            </a:pPr>
            <a:r>
              <a:rPr lang="ar-QA" b="1" dirty="0">
                <a:solidFill>
                  <a:srgbClr val="0070C0"/>
                </a:solidFill>
                <a:latin typeface="Traditional Arabic" panose="02020603050405020304" pitchFamily="18" charset="-78"/>
                <a:cs typeface="Traditional Arabic" panose="02020603050405020304" pitchFamily="18" charset="-78"/>
              </a:rPr>
              <a:t>نشاط تفاعلي:</a:t>
            </a:r>
          </a:p>
          <a:p>
            <a:pPr algn="r" rtl="1">
              <a:lnSpc>
                <a:spcPct val="150000"/>
              </a:lnSpc>
            </a:pPr>
            <a:r>
              <a:rPr lang="ar-QA" b="1" dirty="0">
                <a:solidFill>
                  <a:srgbClr val="0070C0"/>
                </a:solidFill>
                <a:latin typeface="Traditional Arabic" panose="02020603050405020304" pitchFamily="18" charset="-78"/>
                <a:cs typeface="Traditional Arabic" panose="02020603050405020304" pitchFamily="18" charset="-78"/>
              </a:rPr>
              <a:t>حدد المتغير المستقل والتابع في الأمثلة الآتية:</a:t>
            </a:r>
          </a:p>
          <a:p>
            <a:pPr algn="r" rtl="1">
              <a:lnSpc>
                <a:spcPct val="150000"/>
              </a:lnSpc>
            </a:pPr>
            <a:r>
              <a:rPr lang="ar-QA" b="1" dirty="0">
                <a:latin typeface="Traditional Arabic" panose="02020603050405020304" pitchFamily="18" charset="-78"/>
                <a:cs typeface="Traditional Arabic" panose="02020603050405020304" pitchFamily="18" charset="-78"/>
              </a:rPr>
              <a:t>تصفح الشباب ال</a:t>
            </a:r>
            <a:r>
              <a:rPr lang="ar-DZ" b="1" dirty="0">
                <a:latin typeface="Traditional Arabic" panose="02020603050405020304" pitchFamily="18" charset="-78"/>
                <a:cs typeface="Traditional Arabic" panose="02020603050405020304" pitchFamily="18" charset="-78"/>
              </a:rPr>
              <a:t>جزائري</a:t>
            </a:r>
            <a:r>
              <a:rPr lang="ar-QA" b="1" dirty="0">
                <a:latin typeface="Traditional Arabic" panose="02020603050405020304" pitchFamily="18" charset="-78"/>
                <a:cs typeface="Traditional Arabic" panose="02020603050405020304" pitchFamily="18" charset="-78"/>
              </a:rPr>
              <a:t> لموقع الانستغرام وعلاقته بالاغتراب الأسري.</a:t>
            </a:r>
          </a:p>
          <a:p>
            <a:pPr algn="r" rtl="1">
              <a:lnSpc>
                <a:spcPct val="150000"/>
              </a:lnSpc>
            </a:pPr>
            <a:r>
              <a:rPr lang="ar-QA" b="1" dirty="0">
                <a:latin typeface="Traditional Arabic" panose="02020603050405020304" pitchFamily="18" charset="-78"/>
                <a:cs typeface="Traditional Arabic" panose="02020603050405020304" pitchFamily="18" charset="-78"/>
              </a:rPr>
              <a:t>أثر استخدام اللوح الإلكتروني على سلوك الطفل.</a:t>
            </a:r>
          </a:p>
          <a:p>
            <a:pPr algn="r" rtl="1">
              <a:lnSpc>
                <a:spcPct val="150000"/>
              </a:lnSpc>
            </a:pPr>
            <a:r>
              <a:rPr lang="ar-QA" b="1" dirty="0">
                <a:latin typeface="Traditional Arabic" panose="02020603050405020304" pitchFamily="18" charset="-78"/>
                <a:cs typeface="Traditional Arabic" panose="02020603050405020304" pitchFamily="18" charset="-78"/>
              </a:rPr>
              <a:t>تصفح النخبة ال</a:t>
            </a:r>
            <a:r>
              <a:rPr lang="ar-DZ" b="1" dirty="0">
                <a:latin typeface="Traditional Arabic" panose="02020603050405020304" pitchFamily="18" charset="-78"/>
                <a:cs typeface="Traditional Arabic" panose="02020603050405020304" pitchFamily="18" charset="-78"/>
              </a:rPr>
              <a:t>جزائرية</a:t>
            </a:r>
            <a:r>
              <a:rPr lang="ar-QA" b="1" dirty="0">
                <a:latin typeface="Traditional Arabic" panose="02020603050405020304" pitchFamily="18" charset="-78"/>
                <a:cs typeface="Traditional Arabic" panose="02020603050405020304" pitchFamily="18" charset="-78"/>
              </a:rPr>
              <a:t> للصحافة الإلكترونية ودورها في الوعي السياسي.</a:t>
            </a:r>
          </a:p>
          <a:p>
            <a:pPr algn="r" rtl="1">
              <a:lnSpc>
                <a:spcPct val="150000"/>
              </a:lnSpc>
            </a:pPr>
            <a:r>
              <a:rPr lang="ar-DZ" b="1" dirty="0">
                <a:latin typeface="Traditional Arabic" panose="02020603050405020304" pitchFamily="18" charset="-78"/>
                <a:cs typeface="Traditional Arabic" panose="02020603050405020304" pitchFamily="18" charset="-78"/>
              </a:rPr>
              <a:t>أثر المعالجة الصحفية لقضية الحرب على غزة في تشكيل اتجاهات الجمهور الجزائري نحو القضية الفلسطينية.</a:t>
            </a:r>
            <a:r>
              <a:rPr lang="ar-QA" b="1" dirty="0">
                <a:latin typeface="Traditional Arabic" panose="02020603050405020304" pitchFamily="18" charset="-78"/>
                <a:cs typeface="Traditional Arabic" panose="02020603050405020304" pitchFamily="18" charset="-78"/>
              </a:rPr>
              <a:t>دور الإعلان التجاري في توجيه سلوك المستهلك ا</a:t>
            </a:r>
            <a:r>
              <a:rPr lang="ar-DZ" b="1" dirty="0">
                <a:latin typeface="Traditional Arabic" panose="02020603050405020304" pitchFamily="18" charset="-78"/>
                <a:cs typeface="Traditional Arabic" panose="02020603050405020304" pitchFamily="18" charset="-78"/>
              </a:rPr>
              <a:t>لجزائري</a:t>
            </a:r>
            <a:endParaRPr lang="ar-QA" b="1" dirty="0">
              <a:latin typeface="Traditional Arabic" panose="02020603050405020304" pitchFamily="18" charset="-78"/>
              <a:cs typeface="Traditional Arabic" panose="02020603050405020304" pitchFamily="18" charset="-78"/>
            </a:endParaRPr>
          </a:p>
          <a:p>
            <a:pPr algn="r" rtl="1">
              <a:lnSpc>
                <a:spcPct val="150000"/>
              </a:lnSpc>
            </a:pPr>
            <a:r>
              <a:rPr lang="ar-QA" b="1" dirty="0">
                <a:latin typeface="Traditional Arabic" panose="02020603050405020304" pitchFamily="18" charset="-78"/>
                <a:cs typeface="Traditional Arabic" panose="02020603050405020304" pitchFamily="18" charset="-78"/>
              </a:rPr>
              <a:t>استخدام الهاتف الذكي لدى الشباب وأثره على القدرات العقلية.</a:t>
            </a:r>
          </a:p>
          <a:p>
            <a:pPr algn="r" rtl="1">
              <a:lnSpc>
                <a:spcPct val="150000"/>
              </a:lnSpc>
            </a:pPr>
            <a:r>
              <a:rPr lang="ar-DZ" b="1" dirty="0">
                <a:latin typeface="Traditional Arabic" panose="02020603050405020304" pitchFamily="18" charset="-78"/>
                <a:cs typeface="Traditional Arabic" panose="02020603050405020304" pitchFamily="18" charset="-78"/>
              </a:rPr>
              <a:t>أثر استخدام التطبيقات السياحية الذكية على نجاح مشاريع الشباب في القطاع السياحي.</a:t>
            </a:r>
          </a:p>
          <a:p>
            <a:pPr algn="r" rtl="1">
              <a:lnSpc>
                <a:spcPct val="150000"/>
              </a:lnSpc>
            </a:pPr>
            <a:r>
              <a:rPr lang="ar-QA" b="1" dirty="0">
                <a:latin typeface="Traditional Arabic" panose="02020603050405020304" pitchFamily="18" charset="-78"/>
                <a:cs typeface="Traditional Arabic" panose="02020603050405020304" pitchFamily="18" charset="-78"/>
              </a:rPr>
              <a:t>العنف في وسائل الإعلام وأثره على شخصية الطفل ال</a:t>
            </a:r>
            <a:r>
              <a:rPr lang="ar-DZ" b="1" dirty="0">
                <a:latin typeface="Traditional Arabic" panose="02020603050405020304" pitchFamily="18" charset="-78"/>
                <a:cs typeface="Traditional Arabic" panose="02020603050405020304" pitchFamily="18" charset="-78"/>
              </a:rPr>
              <a:t>جزائري</a:t>
            </a:r>
            <a:endParaRPr lang="ar-QA" b="1" dirty="0">
              <a:latin typeface="Traditional Arabic" panose="02020603050405020304" pitchFamily="18" charset="-78"/>
              <a:cs typeface="Traditional Arabic" panose="02020603050405020304" pitchFamily="18" charset="-78"/>
            </a:endParaRPr>
          </a:p>
          <a:p>
            <a:pPr algn="r" rtl="1">
              <a:lnSpc>
                <a:spcPct val="150000"/>
              </a:lnSpc>
            </a:pPr>
            <a:r>
              <a:rPr lang="ar-QA" b="1" dirty="0">
                <a:latin typeface="Traditional Arabic" panose="02020603050405020304" pitchFamily="18" charset="-78"/>
                <a:cs typeface="Traditional Arabic" panose="02020603050405020304" pitchFamily="18" charset="-78"/>
              </a:rPr>
              <a:t>استخدام الألعاب الإلكترونية وعلاقتها بالأمراض النفسية لدى الطفل.</a:t>
            </a:r>
          </a:p>
          <a:p>
            <a:pPr algn="r" rtl="1">
              <a:lnSpc>
                <a:spcPct val="150000"/>
              </a:lnSpc>
            </a:pPr>
            <a:r>
              <a:rPr lang="ar-DZ" b="1" dirty="0">
                <a:latin typeface="Traditional Arabic" panose="02020603050405020304" pitchFamily="18" charset="-78"/>
                <a:cs typeface="Traditional Arabic" panose="02020603050405020304" pitchFamily="18" charset="-78"/>
              </a:rPr>
              <a:t>تأثير كثافة مشاهدة الأفلام الاجتماعية على السلوك الوقائي من التدخين والمخدرات لدى الشباب الجامعي</a:t>
            </a:r>
            <a:endParaRPr lang="en-US"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178684097"/>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91344" y="142852"/>
            <a:ext cx="11521280" cy="6715148"/>
          </a:xfrm>
        </p:spPr>
        <p:txBody>
          <a:bodyPr>
            <a:normAutofit/>
          </a:bodyPr>
          <a:lstStyle/>
          <a:p>
            <a:pPr lvl="0" algn="r" rtl="1"/>
            <a:r>
              <a:rPr lang="ar-DZ" sz="4000" b="1" dirty="0">
                <a:solidFill>
                  <a:srgbClr val="0070C0"/>
                </a:solidFill>
                <a:latin typeface="Traditional Arabic" pitchFamily="18" charset="-78"/>
                <a:cs typeface="Traditional Arabic" pitchFamily="18" charset="-78"/>
              </a:rPr>
              <a:t>أولا: شروط صياغة عناوين البحوث العلمية.</a:t>
            </a:r>
            <a:endParaRPr lang="fr-FR" sz="3500" b="1" dirty="0">
              <a:latin typeface="Traditional Arabic" pitchFamily="18" charset="-78"/>
              <a:cs typeface="Traditional Arabic" pitchFamily="18" charset="-78"/>
            </a:endParaRPr>
          </a:p>
          <a:p>
            <a:pPr lvl="0" algn="r" rtl="1">
              <a:lnSpc>
                <a:spcPct val="150000"/>
              </a:lnSpc>
            </a:pPr>
            <a:r>
              <a:rPr lang="ar-DZ" sz="3500" b="1" dirty="0">
                <a:latin typeface="Traditional Arabic" pitchFamily="18" charset="-78"/>
                <a:cs typeface="Traditional Arabic" pitchFamily="18" charset="-78"/>
              </a:rPr>
              <a:t>أن يكون العنوان موجزا دقيقا، مصاغا بلغة سهلة</a:t>
            </a:r>
            <a:r>
              <a:rPr lang="fr-FR" sz="3500" b="1" dirty="0">
                <a:latin typeface="Traditional Arabic" pitchFamily="18" charset="-78"/>
                <a:cs typeface="Traditional Arabic" pitchFamily="18" charset="-78"/>
              </a:rPr>
              <a:t>.</a:t>
            </a:r>
          </a:p>
          <a:p>
            <a:pPr lvl="0" algn="r" rtl="1">
              <a:lnSpc>
                <a:spcPct val="150000"/>
              </a:lnSpc>
            </a:pPr>
            <a:r>
              <a:rPr lang="ar-DZ" sz="3500" b="1" dirty="0">
                <a:solidFill>
                  <a:srgbClr val="C00000"/>
                </a:solidFill>
                <a:latin typeface="Traditional Arabic" pitchFamily="18" charset="-78"/>
                <a:cs typeface="Traditional Arabic" pitchFamily="18" charset="-78"/>
              </a:rPr>
              <a:t>أن يكون واضحا: بمعنى استعمال مفاهيم علمية دقيقة في مجال التخصص.</a:t>
            </a:r>
            <a:endParaRPr lang="fr-FR" sz="3500" b="1" dirty="0">
              <a:solidFill>
                <a:srgbClr val="C00000"/>
              </a:solidFill>
              <a:latin typeface="Traditional Arabic" pitchFamily="18" charset="-78"/>
              <a:cs typeface="Traditional Arabic" pitchFamily="18" charset="-78"/>
            </a:endParaRPr>
          </a:p>
          <a:p>
            <a:pPr lvl="0" algn="r" rtl="1">
              <a:lnSpc>
                <a:spcPct val="150000"/>
              </a:lnSpc>
            </a:pPr>
            <a:r>
              <a:rPr lang="ar-DZ" sz="3500" b="1" dirty="0">
                <a:latin typeface="Traditional Arabic" pitchFamily="18" charset="-78"/>
                <a:cs typeface="Traditional Arabic" pitchFamily="18" charset="-78"/>
              </a:rPr>
              <a:t>أن يكون مضبوط بعنوان رئيسي وآخر فرعي يشير إلى نوع الدراسة.</a:t>
            </a:r>
            <a:endParaRPr lang="fr-FR" sz="3500" b="1" dirty="0">
              <a:latin typeface="Traditional Arabic" pitchFamily="18" charset="-78"/>
              <a:cs typeface="Traditional Arabic" pitchFamily="18" charset="-78"/>
            </a:endParaRPr>
          </a:p>
          <a:p>
            <a:pPr lvl="0" algn="r" rtl="1">
              <a:lnSpc>
                <a:spcPct val="150000"/>
              </a:lnSpc>
            </a:pPr>
            <a:r>
              <a:rPr lang="ar-DZ" sz="3500" b="1" dirty="0">
                <a:solidFill>
                  <a:srgbClr val="C00000"/>
                </a:solidFill>
                <a:latin typeface="Traditional Arabic" pitchFamily="18" charset="-78"/>
                <a:cs typeface="Traditional Arabic" pitchFamily="18" charset="-78"/>
              </a:rPr>
              <a:t>التأكد من توفر المصادر والمراجع حول الكلمات المفتاحية في العنوان</a:t>
            </a:r>
            <a:r>
              <a:rPr lang="ar-QA" sz="3500" b="1" dirty="0">
                <a:solidFill>
                  <a:srgbClr val="C00000"/>
                </a:solidFill>
                <a:latin typeface="Traditional Arabic" pitchFamily="18" charset="-78"/>
                <a:cs typeface="Traditional Arabic" pitchFamily="18" charset="-78"/>
              </a:rPr>
              <a:t>.</a:t>
            </a:r>
            <a:endParaRPr lang="fr-FR" sz="3500" b="1" dirty="0">
              <a:solidFill>
                <a:srgbClr val="C00000"/>
              </a:solidFill>
              <a:latin typeface="Traditional Arabic" pitchFamily="18" charset="-78"/>
              <a:cs typeface="Traditional Arabic" pitchFamily="18" charset="-78"/>
            </a:endParaRPr>
          </a:p>
          <a:p>
            <a:pPr lvl="0" algn="r" rtl="1">
              <a:lnSpc>
                <a:spcPct val="150000"/>
              </a:lnSpc>
            </a:pPr>
            <a:r>
              <a:rPr lang="ar-DZ" sz="3500" b="1" dirty="0">
                <a:latin typeface="Traditional Arabic" pitchFamily="18" charset="-78"/>
                <a:cs typeface="Traditional Arabic" pitchFamily="18" charset="-78"/>
              </a:rPr>
              <a:t>أن يعكس العنوان محتوى الدراسة.</a:t>
            </a:r>
            <a:endParaRPr lang="fr-FR" sz="3500" b="1" dirty="0">
              <a:latin typeface="Traditional Arabic" pitchFamily="18" charset="-78"/>
              <a:cs typeface="Traditional Arabic" pitchFamily="18" charset="-78"/>
            </a:endParaRPr>
          </a:p>
          <a:p>
            <a:pPr lvl="0" algn="r" rtl="1">
              <a:lnSpc>
                <a:spcPct val="150000"/>
              </a:lnSpc>
            </a:pPr>
            <a:r>
              <a:rPr lang="ar-QA" sz="3500" b="1" dirty="0">
                <a:solidFill>
                  <a:srgbClr val="C00000"/>
                </a:solidFill>
                <a:latin typeface="Traditional Arabic" pitchFamily="18" charset="-78"/>
                <a:cs typeface="Traditional Arabic" pitchFamily="18" charset="-78"/>
              </a:rPr>
              <a:t>أن </a:t>
            </a:r>
            <a:r>
              <a:rPr lang="ar-DZ" sz="3500" b="1" dirty="0">
                <a:solidFill>
                  <a:srgbClr val="C00000"/>
                </a:solidFill>
                <a:latin typeface="Traditional Arabic" pitchFamily="18" charset="-78"/>
                <a:cs typeface="Traditional Arabic" pitchFamily="18" charset="-78"/>
              </a:rPr>
              <a:t>يحمل العنوان مشكلة علمية قابلة للاختبار والقياس.</a:t>
            </a:r>
            <a:endParaRPr lang="fr-FR" sz="3500" b="1" dirty="0">
              <a:solidFill>
                <a:srgbClr val="C00000"/>
              </a:solidFill>
              <a:latin typeface="Traditional Arabic" pitchFamily="18" charset="-78"/>
              <a:cs typeface="Traditional Arabic" pitchFamily="18" charset="-78"/>
            </a:endParaRPr>
          </a:p>
          <a:p>
            <a:pPr algn="r" rtl="1"/>
            <a:endParaRPr lang="fr-FR" sz="3000" b="1" dirty="0">
              <a:latin typeface="Traditional Arabic" pitchFamily="18" charset="-78"/>
              <a:cs typeface="Traditional Arabic" pitchFamily="18" charset="-78"/>
            </a:endParaRP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1000"/>
                                        <p:tgtEl>
                                          <p:spTgt spid="3">
                                            <p:txEl>
                                              <p:pRg st="0" end="0"/>
                                            </p:txEl>
                                          </p:spTgt>
                                        </p:tgtEl>
                                      </p:cBhvr>
                                    </p:animEffect>
                                  </p:childTnLst>
                                </p:cTn>
                              </p:par>
                            </p:childTnLst>
                          </p:cTn>
                        </p:par>
                        <p:par>
                          <p:cTn id="8" fill="hold">
                            <p:stCondLst>
                              <p:cond delay="1000"/>
                            </p:stCondLst>
                            <p:childTnLst>
                              <p:par>
                                <p:cTn id="9" presetID="21" presetClass="entr" presetSubtype="4"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heel(4)">
                                      <p:cBhvr>
                                        <p:cTn id="11" dur="1000"/>
                                        <p:tgtEl>
                                          <p:spTgt spid="3">
                                            <p:txEl>
                                              <p:pRg st="1" end="1"/>
                                            </p:txEl>
                                          </p:spTgt>
                                        </p:tgtEl>
                                      </p:cBhvr>
                                    </p:animEffect>
                                  </p:childTnLst>
                                </p:cTn>
                              </p:par>
                            </p:childTnLst>
                          </p:cTn>
                        </p:par>
                        <p:par>
                          <p:cTn id="12" fill="hold">
                            <p:stCondLst>
                              <p:cond delay="2000"/>
                            </p:stCondLst>
                            <p:childTnLst>
                              <p:par>
                                <p:cTn id="13" presetID="21" presetClass="entr" presetSubtype="4"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heel(4)">
                                      <p:cBhvr>
                                        <p:cTn id="15" dur="1000"/>
                                        <p:tgtEl>
                                          <p:spTgt spid="3">
                                            <p:txEl>
                                              <p:pRg st="2" end="2"/>
                                            </p:txEl>
                                          </p:spTgt>
                                        </p:tgtEl>
                                      </p:cBhvr>
                                    </p:animEffect>
                                  </p:childTnLst>
                                </p:cTn>
                              </p:par>
                            </p:childTnLst>
                          </p:cTn>
                        </p:par>
                        <p:par>
                          <p:cTn id="16" fill="hold">
                            <p:stCondLst>
                              <p:cond delay="3000"/>
                            </p:stCondLst>
                            <p:childTnLst>
                              <p:par>
                                <p:cTn id="17" presetID="21" presetClass="entr" presetSubtype="4"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heel(4)">
                                      <p:cBhvr>
                                        <p:cTn id="19" dur="1000"/>
                                        <p:tgtEl>
                                          <p:spTgt spid="3">
                                            <p:txEl>
                                              <p:pRg st="3" end="3"/>
                                            </p:txEl>
                                          </p:spTgt>
                                        </p:tgtEl>
                                      </p:cBhvr>
                                    </p:animEffect>
                                  </p:childTnLst>
                                </p:cTn>
                              </p:par>
                            </p:childTnLst>
                          </p:cTn>
                        </p:par>
                        <p:par>
                          <p:cTn id="20" fill="hold">
                            <p:stCondLst>
                              <p:cond delay="4000"/>
                            </p:stCondLst>
                            <p:childTnLst>
                              <p:par>
                                <p:cTn id="21" presetID="21" presetClass="entr" presetSubtype="4"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heel(4)">
                                      <p:cBhvr>
                                        <p:cTn id="23" dur="1000"/>
                                        <p:tgtEl>
                                          <p:spTgt spid="3">
                                            <p:txEl>
                                              <p:pRg st="4" end="4"/>
                                            </p:txEl>
                                          </p:spTgt>
                                        </p:tgtEl>
                                      </p:cBhvr>
                                    </p:animEffect>
                                  </p:childTnLst>
                                </p:cTn>
                              </p:par>
                            </p:childTnLst>
                          </p:cTn>
                        </p:par>
                        <p:par>
                          <p:cTn id="24" fill="hold">
                            <p:stCondLst>
                              <p:cond delay="5000"/>
                            </p:stCondLst>
                            <p:childTnLst>
                              <p:par>
                                <p:cTn id="25" presetID="21" presetClass="entr" presetSubtype="4"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heel(4)">
                                      <p:cBhvr>
                                        <p:cTn id="27" dur="1000"/>
                                        <p:tgtEl>
                                          <p:spTgt spid="3">
                                            <p:txEl>
                                              <p:pRg st="5" end="5"/>
                                            </p:txEl>
                                          </p:spTgt>
                                        </p:tgtEl>
                                      </p:cBhvr>
                                    </p:animEffect>
                                  </p:childTnLst>
                                </p:cTn>
                              </p:par>
                            </p:childTnLst>
                          </p:cTn>
                        </p:par>
                        <p:par>
                          <p:cTn id="28" fill="hold">
                            <p:stCondLst>
                              <p:cond delay="6000"/>
                            </p:stCondLst>
                            <p:childTnLst>
                              <p:par>
                                <p:cTn id="29" presetID="21" presetClass="entr" presetSubtype="4" fill="hold"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heel(4)">
                                      <p:cBhvr>
                                        <p:cTn id="3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19336" y="0"/>
            <a:ext cx="11521280" cy="6716288"/>
          </a:xfrm>
        </p:spPr>
        <p:txBody>
          <a:bodyPr>
            <a:normAutofit/>
          </a:bodyPr>
          <a:lstStyle/>
          <a:p>
            <a:pPr algn="r" rtl="1">
              <a:lnSpc>
                <a:spcPct val="150000"/>
              </a:lnSpc>
            </a:pPr>
            <a:r>
              <a:rPr lang="ar-DZ" sz="4000" b="1" dirty="0">
                <a:solidFill>
                  <a:srgbClr val="0070C0"/>
                </a:solidFill>
                <a:latin typeface="Traditional Arabic" pitchFamily="18" charset="-78"/>
                <a:cs typeface="Traditional Arabic" pitchFamily="18" charset="-78"/>
              </a:rPr>
              <a:t>أولا: شروط صياغة عناوين البحوث العلمية.</a:t>
            </a:r>
            <a:r>
              <a:rPr lang="ar-QA" sz="4000" b="1" dirty="0">
                <a:solidFill>
                  <a:srgbClr val="0070C0"/>
                </a:solidFill>
                <a:latin typeface="Traditional Arabic" pitchFamily="18" charset="-78"/>
                <a:cs typeface="Traditional Arabic" pitchFamily="18" charset="-78"/>
              </a:rPr>
              <a:t>(تابع)</a:t>
            </a:r>
            <a:endParaRPr lang="ar-DZ" dirty="0">
              <a:latin typeface="Traditional Arabic" pitchFamily="18" charset="-78"/>
              <a:cs typeface="Traditional Arabic" pitchFamily="18" charset="-78"/>
            </a:endParaRPr>
          </a:p>
          <a:p>
            <a:pPr lvl="0" algn="r" rtl="1">
              <a:lnSpc>
                <a:spcPct val="150000"/>
              </a:lnSpc>
            </a:pPr>
            <a:r>
              <a:rPr lang="ar-DZ" sz="3800" b="1" dirty="0">
                <a:solidFill>
                  <a:srgbClr val="C00000"/>
                </a:solidFill>
                <a:latin typeface="Traditional Arabic" pitchFamily="18" charset="-78"/>
                <a:cs typeface="Traditional Arabic" pitchFamily="18" charset="-78"/>
              </a:rPr>
              <a:t>أن يتميز البحث بالابتكار والإبداع.</a:t>
            </a:r>
            <a:endParaRPr lang="fr-FR" sz="3800" b="1" dirty="0">
              <a:solidFill>
                <a:srgbClr val="C00000"/>
              </a:solidFill>
              <a:latin typeface="Traditional Arabic" pitchFamily="18" charset="-78"/>
              <a:cs typeface="Traditional Arabic" pitchFamily="18" charset="-78"/>
            </a:endParaRPr>
          </a:p>
          <a:p>
            <a:pPr lvl="0" algn="r" rtl="1">
              <a:lnSpc>
                <a:spcPct val="150000"/>
              </a:lnSpc>
            </a:pPr>
            <a:r>
              <a:rPr lang="ar-DZ" sz="3800" b="1" dirty="0">
                <a:latin typeface="Traditional Arabic" pitchFamily="18" charset="-78"/>
                <a:cs typeface="Traditional Arabic" pitchFamily="18" charset="-78"/>
              </a:rPr>
              <a:t>أن يعكس العنوان قضية أو مشكلة تفيد المجتمع ويقدم حلول لها.</a:t>
            </a:r>
            <a:endParaRPr lang="fr-FR" sz="3800" b="1" dirty="0">
              <a:latin typeface="Traditional Arabic" pitchFamily="18" charset="-78"/>
              <a:cs typeface="Traditional Arabic" pitchFamily="18" charset="-78"/>
            </a:endParaRPr>
          </a:p>
          <a:p>
            <a:pPr lvl="0" algn="r" rtl="1">
              <a:lnSpc>
                <a:spcPct val="150000"/>
              </a:lnSpc>
            </a:pPr>
            <a:r>
              <a:rPr lang="ar-DZ" sz="3800" b="1" dirty="0">
                <a:solidFill>
                  <a:srgbClr val="C00000"/>
                </a:solidFill>
                <a:latin typeface="Traditional Arabic" pitchFamily="18" charset="-78"/>
                <a:cs typeface="Traditional Arabic" pitchFamily="18" charset="-78"/>
              </a:rPr>
              <a:t>يحتوي العنوان على متغيرين على الأقل وثلاثة على الأكثر</a:t>
            </a:r>
            <a:r>
              <a:rPr lang="fr-FR" sz="3800" b="1" dirty="0">
                <a:solidFill>
                  <a:srgbClr val="C00000"/>
                </a:solidFill>
                <a:latin typeface="Traditional Arabic" pitchFamily="18" charset="-78"/>
                <a:cs typeface="Traditional Arabic" pitchFamily="18" charset="-78"/>
              </a:rPr>
              <a:t> </a:t>
            </a:r>
            <a:r>
              <a:rPr lang="ar-DZ" sz="3800" b="1" dirty="0">
                <a:solidFill>
                  <a:srgbClr val="C00000"/>
                </a:solidFill>
                <a:latin typeface="Traditional Arabic" pitchFamily="18" charset="-78"/>
                <a:cs typeface="Traditional Arabic" pitchFamily="18" charset="-78"/>
              </a:rPr>
              <a:t>(المتغير المستقل والمتغير التابع).</a:t>
            </a:r>
            <a:endParaRPr lang="fr-FR" sz="3800" b="1" dirty="0">
              <a:solidFill>
                <a:srgbClr val="C00000"/>
              </a:solidFill>
              <a:latin typeface="Traditional Arabic" pitchFamily="18" charset="-78"/>
              <a:cs typeface="Traditional Arabic" pitchFamily="18" charset="-78"/>
            </a:endParaRPr>
          </a:p>
          <a:p>
            <a:pPr lvl="0" algn="r" rtl="1">
              <a:lnSpc>
                <a:spcPct val="150000"/>
              </a:lnSpc>
            </a:pPr>
            <a:r>
              <a:rPr lang="ar-DZ" sz="3800" b="1" dirty="0">
                <a:latin typeface="Traditional Arabic" pitchFamily="18" charset="-78"/>
                <a:cs typeface="Traditional Arabic" pitchFamily="18" charset="-78"/>
              </a:rPr>
              <a:t>الابتعاد عن العناوين الطويلة والتي يمكن أن تشتت ذهن الباحث.</a:t>
            </a:r>
            <a:endParaRPr lang="fr-FR" sz="3800" b="1" dirty="0">
              <a:latin typeface="Traditional Arabic" pitchFamily="18" charset="-78"/>
              <a:cs typeface="Traditional Arabic" pitchFamily="18" charset="-78"/>
            </a:endParaRPr>
          </a:p>
          <a:p>
            <a:pPr algn="r" rtl="1">
              <a:lnSpc>
                <a:spcPct val="150000"/>
              </a:lnSpc>
            </a:pPr>
            <a:r>
              <a:rPr lang="ar-DZ" sz="3800" b="1" dirty="0">
                <a:solidFill>
                  <a:srgbClr val="C00000"/>
                </a:solidFill>
                <a:latin typeface="Traditional Arabic" pitchFamily="18" charset="-78"/>
                <a:cs typeface="Traditional Arabic" pitchFamily="18" charset="-78"/>
              </a:rPr>
              <a:t>التركيز على المواضيع التي لم يسبق دراستها من طرف باحثين آخرين.</a:t>
            </a:r>
            <a:endParaRPr lang="fr-FR" sz="3800" b="1" dirty="0">
              <a:solidFill>
                <a:srgbClr val="C00000"/>
              </a:solidFill>
              <a:latin typeface="Traditional Arabic" pitchFamily="18" charset="-78"/>
              <a:cs typeface="Traditional Arabic" pitchFamily="18" charset="-78"/>
            </a:endParaRP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1000"/>
                                        <p:tgtEl>
                                          <p:spTgt spid="3">
                                            <p:txEl>
                                              <p:pRg st="0" end="0"/>
                                            </p:txEl>
                                          </p:spTgt>
                                        </p:tgtEl>
                                      </p:cBhvr>
                                    </p:animEffect>
                                  </p:childTnLst>
                                </p:cTn>
                              </p:par>
                            </p:childTnLst>
                          </p:cTn>
                        </p:par>
                        <p:par>
                          <p:cTn id="8" fill="hold">
                            <p:stCondLst>
                              <p:cond delay="1000"/>
                            </p:stCondLst>
                            <p:childTnLst>
                              <p:par>
                                <p:cTn id="9" presetID="2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edge">
                                      <p:cBhvr>
                                        <p:cTn id="11" dur="1000"/>
                                        <p:tgtEl>
                                          <p:spTgt spid="3">
                                            <p:txEl>
                                              <p:pRg st="1" end="1"/>
                                            </p:txEl>
                                          </p:spTgt>
                                        </p:tgtEl>
                                      </p:cBhvr>
                                    </p:animEffect>
                                  </p:childTnLst>
                                </p:cTn>
                              </p:par>
                            </p:childTnLst>
                          </p:cTn>
                        </p:par>
                        <p:par>
                          <p:cTn id="12" fill="hold">
                            <p:stCondLst>
                              <p:cond delay="2000"/>
                            </p:stCondLst>
                            <p:childTnLst>
                              <p:par>
                                <p:cTn id="13" presetID="2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edge">
                                      <p:cBhvr>
                                        <p:cTn id="15" dur="1000"/>
                                        <p:tgtEl>
                                          <p:spTgt spid="3">
                                            <p:txEl>
                                              <p:pRg st="2" end="2"/>
                                            </p:txEl>
                                          </p:spTgt>
                                        </p:tgtEl>
                                      </p:cBhvr>
                                    </p:animEffect>
                                  </p:childTnLst>
                                </p:cTn>
                              </p:par>
                            </p:childTnLst>
                          </p:cTn>
                        </p:par>
                        <p:par>
                          <p:cTn id="16" fill="hold">
                            <p:stCondLst>
                              <p:cond delay="3000"/>
                            </p:stCondLst>
                            <p:childTnLst>
                              <p:par>
                                <p:cTn id="17" presetID="20"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edge">
                                      <p:cBhvr>
                                        <p:cTn id="19" dur="1000"/>
                                        <p:tgtEl>
                                          <p:spTgt spid="3">
                                            <p:txEl>
                                              <p:pRg st="3" end="3"/>
                                            </p:txEl>
                                          </p:spTgt>
                                        </p:tgtEl>
                                      </p:cBhvr>
                                    </p:animEffect>
                                  </p:childTnLst>
                                </p:cTn>
                              </p:par>
                            </p:childTnLst>
                          </p:cTn>
                        </p:par>
                        <p:par>
                          <p:cTn id="20" fill="hold">
                            <p:stCondLst>
                              <p:cond delay="4000"/>
                            </p:stCondLst>
                            <p:childTnLst>
                              <p:par>
                                <p:cTn id="21" presetID="20" presetClass="entr" presetSubtype="0"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edge">
                                      <p:cBhvr>
                                        <p:cTn id="23" dur="1000"/>
                                        <p:tgtEl>
                                          <p:spTgt spid="3">
                                            <p:txEl>
                                              <p:pRg st="4" end="4"/>
                                            </p:txEl>
                                          </p:spTgt>
                                        </p:tgtEl>
                                      </p:cBhvr>
                                    </p:animEffect>
                                  </p:childTnLst>
                                </p:cTn>
                              </p:par>
                            </p:childTnLst>
                          </p:cTn>
                        </p:par>
                        <p:par>
                          <p:cTn id="24" fill="hold">
                            <p:stCondLst>
                              <p:cond delay="5000"/>
                            </p:stCondLst>
                            <p:childTnLst>
                              <p:par>
                                <p:cTn id="25" presetID="20" presetClass="entr" presetSubtype="0"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edge">
                                      <p:cBhvr>
                                        <p:cTn id="27"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91344" y="0"/>
            <a:ext cx="11809312" cy="6858000"/>
          </a:xfrm>
        </p:spPr>
        <p:txBody>
          <a:bodyPr>
            <a:normAutofit lnSpcReduction="10000"/>
          </a:bodyPr>
          <a:lstStyle/>
          <a:p>
            <a:pPr marL="0" indent="0" algn="r" rtl="1">
              <a:lnSpc>
                <a:spcPct val="150000"/>
              </a:lnSpc>
              <a:buNone/>
            </a:pPr>
            <a:r>
              <a:rPr lang="ar-QA" sz="3500" b="1" dirty="0">
                <a:solidFill>
                  <a:srgbClr val="0070C0"/>
                </a:solidFill>
                <a:latin typeface="Traditional Arabic" panose="02020603050405020304" pitchFamily="18" charset="-78"/>
                <a:cs typeface="Traditional Arabic" panose="02020603050405020304" pitchFamily="18" charset="-78"/>
              </a:rPr>
              <a:t>نشاط تفاعلي:</a:t>
            </a:r>
          </a:p>
          <a:p>
            <a:pPr marL="0" indent="0" algn="r" rtl="1">
              <a:lnSpc>
                <a:spcPct val="150000"/>
              </a:lnSpc>
              <a:buNone/>
            </a:pPr>
            <a:r>
              <a:rPr lang="ar-QA" sz="3500" b="1" dirty="0">
                <a:latin typeface="Traditional Arabic" panose="02020603050405020304" pitchFamily="18" charset="-78"/>
                <a:cs typeface="Traditional Arabic" panose="02020603050405020304" pitchFamily="18" charset="-78"/>
              </a:rPr>
              <a:t>انطلاقا من المفاهيم والمصطلحات الآتية، حدد ثلاثة عناوين تحتوى على مشكلة علمية</a:t>
            </a:r>
            <a:r>
              <a:rPr lang="ar-DZ" sz="3500" b="1" dirty="0">
                <a:latin typeface="Traditional Arabic" panose="02020603050405020304" pitchFamily="18" charset="-78"/>
                <a:cs typeface="Traditional Arabic" panose="02020603050405020304" pitchFamily="18" charset="-78"/>
              </a:rPr>
              <a:t> مع إبراز مكان الدراسة الميدانية</a:t>
            </a:r>
            <a:r>
              <a:rPr lang="ar-QA" sz="3500" b="1" dirty="0">
                <a:latin typeface="Traditional Arabic" panose="02020603050405020304" pitchFamily="18" charset="-78"/>
                <a:cs typeface="Traditional Arabic" panose="02020603050405020304" pitchFamily="18" charset="-78"/>
              </a:rPr>
              <a:t>:</a:t>
            </a:r>
          </a:p>
          <a:p>
            <a:pPr algn="r" rtl="1">
              <a:lnSpc>
                <a:spcPct val="150000"/>
              </a:lnSpc>
              <a:buFont typeface="Wingdings" panose="05000000000000000000" pitchFamily="2" charset="2"/>
              <a:buChar char="q"/>
            </a:pPr>
            <a:r>
              <a:rPr lang="ar-DZ" sz="3500" b="1" dirty="0">
                <a:solidFill>
                  <a:schemeClr val="accent2">
                    <a:lumMod val="75000"/>
                  </a:schemeClr>
                </a:solidFill>
                <a:latin typeface="Traditional Arabic" panose="02020603050405020304" pitchFamily="18" charset="-78"/>
                <a:cs typeface="Traditional Arabic" panose="02020603050405020304" pitchFamily="18" charset="-78"/>
              </a:rPr>
              <a:t>الهاتف الذكي</a:t>
            </a:r>
            <a:r>
              <a:rPr lang="en-US" sz="3500" b="1" dirty="0">
                <a:solidFill>
                  <a:schemeClr val="accent2">
                    <a:lumMod val="75000"/>
                  </a:schemeClr>
                </a:solidFill>
                <a:latin typeface="Traditional Arabic" panose="02020603050405020304" pitchFamily="18" charset="-78"/>
                <a:cs typeface="Traditional Arabic" panose="02020603050405020304" pitchFamily="18" charset="-78"/>
              </a:rPr>
              <a:t>-</a:t>
            </a:r>
            <a:r>
              <a:rPr lang="ar-DZ" sz="3500" b="1" dirty="0">
                <a:solidFill>
                  <a:schemeClr val="accent2">
                    <a:lumMod val="75000"/>
                  </a:schemeClr>
                </a:solidFill>
                <a:latin typeface="Traditional Arabic" panose="02020603050405020304" pitchFamily="18" charset="-78"/>
                <a:cs typeface="Traditional Arabic" panose="02020603050405020304" pitchFamily="18" charset="-78"/>
              </a:rPr>
              <a:t> الطفل</a:t>
            </a:r>
            <a:r>
              <a:rPr lang="en-US" sz="3500" b="1" dirty="0">
                <a:solidFill>
                  <a:schemeClr val="accent2">
                    <a:lumMod val="75000"/>
                  </a:schemeClr>
                </a:solidFill>
                <a:latin typeface="Traditional Arabic" panose="02020603050405020304" pitchFamily="18" charset="-78"/>
                <a:cs typeface="Traditional Arabic" panose="02020603050405020304" pitchFamily="18" charset="-78"/>
              </a:rPr>
              <a:t>-</a:t>
            </a:r>
            <a:r>
              <a:rPr lang="ar-DZ" sz="3500" b="1" dirty="0">
                <a:solidFill>
                  <a:schemeClr val="accent2">
                    <a:lumMod val="75000"/>
                  </a:schemeClr>
                </a:solidFill>
                <a:latin typeface="Traditional Arabic" panose="02020603050405020304" pitchFamily="18" charset="-78"/>
                <a:cs typeface="Traditional Arabic" panose="02020603050405020304" pitchFamily="18" charset="-78"/>
              </a:rPr>
              <a:t> التحصيل الدراسي</a:t>
            </a:r>
            <a:r>
              <a:rPr lang="en-US" sz="3500" b="1" dirty="0">
                <a:solidFill>
                  <a:schemeClr val="accent2">
                    <a:lumMod val="75000"/>
                  </a:schemeClr>
                </a:solidFill>
                <a:latin typeface="Traditional Arabic" panose="02020603050405020304" pitchFamily="18" charset="-78"/>
                <a:cs typeface="Traditional Arabic" panose="02020603050405020304" pitchFamily="18" charset="-78"/>
              </a:rPr>
              <a:t>_</a:t>
            </a:r>
            <a:r>
              <a:rPr lang="ar-DZ" sz="3500" b="1" dirty="0">
                <a:solidFill>
                  <a:schemeClr val="accent2">
                    <a:lumMod val="75000"/>
                  </a:schemeClr>
                </a:solidFill>
                <a:latin typeface="Traditional Arabic" panose="02020603050405020304" pitchFamily="18" charset="-78"/>
                <a:cs typeface="Traditional Arabic" panose="02020603050405020304" pitchFamily="18" charset="-78"/>
              </a:rPr>
              <a:t> أثر</a:t>
            </a:r>
            <a:r>
              <a:rPr lang="en-US" sz="3500" b="1" dirty="0">
                <a:solidFill>
                  <a:schemeClr val="accent2">
                    <a:lumMod val="75000"/>
                  </a:schemeClr>
                </a:solidFill>
                <a:latin typeface="Traditional Arabic" panose="02020603050405020304" pitchFamily="18" charset="-78"/>
                <a:cs typeface="Traditional Arabic" panose="02020603050405020304" pitchFamily="18" charset="-78"/>
              </a:rPr>
              <a:t>-</a:t>
            </a:r>
            <a:r>
              <a:rPr lang="ar-DZ" sz="3500" b="1">
                <a:solidFill>
                  <a:schemeClr val="accent2">
                    <a:lumMod val="75000"/>
                  </a:schemeClr>
                </a:solidFill>
                <a:latin typeface="Traditional Arabic" panose="02020603050405020304" pitchFamily="18" charset="-78"/>
                <a:cs typeface="Traditional Arabic" panose="02020603050405020304" pitchFamily="18" charset="-78"/>
              </a:rPr>
              <a:t>الاستخدام</a:t>
            </a:r>
            <a:endParaRPr lang="ar-QA" sz="3500" b="1" dirty="0">
              <a:solidFill>
                <a:schemeClr val="accent2">
                  <a:lumMod val="75000"/>
                </a:schemeClr>
              </a:solidFill>
              <a:latin typeface="Traditional Arabic" panose="02020603050405020304" pitchFamily="18" charset="-78"/>
              <a:cs typeface="Traditional Arabic" panose="02020603050405020304" pitchFamily="18" charset="-78"/>
            </a:endParaRPr>
          </a:p>
          <a:p>
            <a:pPr algn="r" rtl="1">
              <a:lnSpc>
                <a:spcPct val="150000"/>
              </a:lnSpc>
              <a:buFont typeface="Wingdings" panose="05000000000000000000" pitchFamily="2" charset="2"/>
              <a:buChar char="q"/>
            </a:pPr>
            <a:r>
              <a:rPr lang="ar-QA" sz="3500" b="1" dirty="0">
                <a:latin typeface="Traditional Arabic" panose="02020603050405020304" pitchFamily="18" charset="-78"/>
                <a:cs typeface="Traditional Arabic" panose="02020603050405020304" pitchFamily="18" charset="-78"/>
              </a:rPr>
              <a:t>الطالبات- مواقع التواصل الاجتماعي- تصفح-أثر-الثقافة الاستهلاكية-الإعلانات التجارية.</a:t>
            </a:r>
          </a:p>
          <a:p>
            <a:pPr algn="r" rtl="1">
              <a:lnSpc>
                <a:spcPct val="150000"/>
              </a:lnSpc>
              <a:buFont typeface="Wingdings" panose="05000000000000000000" pitchFamily="2" charset="2"/>
              <a:buChar char="q"/>
            </a:pPr>
            <a:r>
              <a:rPr lang="ar-QA" sz="3500" b="1" dirty="0">
                <a:solidFill>
                  <a:schemeClr val="accent2">
                    <a:lumMod val="75000"/>
                  </a:schemeClr>
                </a:solidFill>
                <a:latin typeface="Traditional Arabic" panose="02020603050405020304" pitchFamily="18" charset="-78"/>
                <a:cs typeface="Traditional Arabic" panose="02020603050405020304" pitchFamily="18" charset="-78"/>
              </a:rPr>
              <a:t>القيم- الشباب ال</a:t>
            </a:r>
            <a:r>
              <a:rPr lang="ar-DZ" sz="3500" b="1" dirty="0">
                <a:solidFill>
                  <a:schemeClr val="accent2">
                    <a:lumMod val="75000"/>
                  </a:schemeClr>
                </a:solidFill>
                <a:latin typeface="Traditional Arabic" panose="02020603050405020304" pitchFamily="18" charset="-78"/>
                <a:cs typeface="Traditional Arabic" panose="02020603050405020304" pitchFamily="18" charset="-78"/>
              </a:rPr>
              <a:t>جزائري</a:t>
            </a:r>
            <a:r>
              <a:rPr lang="ar-QA" sz="3500" b="1" dirty="0">
                <a:solidFill>
                  <a:schemeClr val="accent2">
                    <a:lumMod val="75000"/>
                  </a:schemeClr>
                </a:solidFill>
                <a:latin typeface="Traditional Arabic" panose="02020603050405020304" pitchFamily="18" charset="-78"/>
                <a:cs typeface="Traditional Arabic" panose="02020603050405020304" pitchFamily="18" charset="-78"/>
              </a:rPr>
              <a:t>- الأفلام الأجنبية- أثر- مشاهدة.</a:t>
            </a:r>
          </a:p>
          <a:p>
            <a:pPr algn="r" rtl="1">
              <a:lnSpc>
                <a:spcPct val="150000"/>
              </a:lnSpc>
              <a:buFont typeface="Wingdings" panose="05000000000000000000" pitchFamily="2" charset="2"/>
              <a:buChar char="q"/>
            </a:pPr>
            <a:r>
              <a:rPr lang="ar-QA" sz="3500" b="1" dirty="0">
                <a:latin typeface="Traditional Arabic" panose="02020603050405020304" pitchFamily="18" charset="-78"/>
                <a:cs typeface="Traditional Arabic" panose="02020603050405020304" pitchFamily="18" charset="-78"/>
              </a:rPr>
              <a:t>استخدام- اللوح الإلكتروني- الأطفال-أثره- السلوك.</a:t>
            </a:r>
          </a:p>
          <a:p>
            <a:pPr algn="r" rtl="1">
              <a:lnSpc>
                <a:spcPct val="150000"/>
              </a:lnSpc>
              <a:buFont typeface="Wingdings" panose="05000000000000000000" pitchFamily="2" charset="2"/>
              <a:buChar char="q"/>
            </a:pPr>
            <a:r>
              <a:rPr lang="ar-QA" sz="3500" b="1" dirty="0">
                <a:solidFill>
                  <a:schemeClr val="accent2">
                    <a:lumMod val="75000"/>
                  </a:schemeClr>
                </a:solidFill>
                <a:latin typeface="Traditional Arabic" panose="02020603050405020304" pitchFamily="18" charset="-78"/>
                <a:cs typeface="Traditional Arabic" panose="02020603050405020304" pitchFamily="18" charset="-78"/>
              </a:rPr>
              <a:t>مشاهدة-ربات البيوت –أثرها- المسلسلات التركية- القيم الاجتماعية.</a:t>
            </a:r>
          </a:p>
          <a:p>
            <a:pPr marL="0" indent="0" algn="r" rtl="1">
              <a:buNone/>
            </a:pPr>
            <a:endParaRPr lang="ar-QA" dirty="0"/>
          </a:p>
        </p:txBody>
      </p:sp>
    </p:spTree>
    <p:extLst>
      <p:ext uri="{BB962C8B-B14F-4D97-AF65-F5344CB8AC3E}">
        <p14:creationId xmlns:p14="http://schemas.microsoft.com/office/powerpoint/2010/main" val="3065470594"/>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91344" y="44624"/>
            <a:ext cx="11449272" cy="6480720"/>
          </a:xfrm>
        </p:spPr>
        <p:txBody>
          <a:bodyPr>
            <a:normAutofit/>
          </a:bodyPr>
          <a:lstStyle/>
          <a:p>
            <a:pPr algn="r" rtl="1">
              <a:lnSpc>
                <a:spcPct val="150000"/>
              </a:lnSpc>
            </a:pPr>
            <a:r>
              <a:rPr lang="ar-QA" sz="3200" b="1" dirty="0">
                <a:solidFill>
                  <a:srgbClr val="0070C0"/>
                </a:solidFill>
                <a:latin typeface="Traditional Arabic" panose="02020603050405020304" pitchFamily="18" charset="-78"/>
                <a:cs typeface="Traditional Arabic" panose="02020603050405020304" pitchFamily="18" charset="-78"/>
              </a:rPr>
              <a:t>انطلاقا من استخدامك لمختلف وسائل الإعلام  والاتصال التقليدية والجديدة، حدد ظاهرة اتصالية تم معالجتها بكثرة في السنوات الأخيرة عبر هذه الوسائل:</a:t>
            </a:r>
          </a:p>
          <a:p>
            <a:pPr algn="r" rtl="1">
              <a:lnSpc>
                <a:spcPct val="150000"/>
              </a:lnSpc>
            </a:pPr>
            <a:r>
              <a:rPr lang="ar-QA" sz="3200" b="1" dirty="0">
                <a:latin typeface="Traditional Arabic" panose="02020603050405020304" pitchFamily="18" charset="-78"/>
                <a:cs typeface="Traditional Arabic" panose="02020603050405020304" pitchFamily="18" charset="-78"/>
              </a:rPr>
              <a:t>مواقع التواصل الاجتماعي </a:t>
            </a:r>
          </a:p>
          <a:p>
            <a:pPr algn="r" rtl="1">
              <a:lnSpc>
                <a:spcPct val="150000"/>
              </a:lnSpc>
            </a:pPr>
            <a:r>
              <a:rPr lang="ar-QA" sz="3200" b="1" dirty="0">
                <a:latin typeface="Traditional Arabic" panose="02020603050405020304" pitchFamily="18" charset="-78"/>
                <a:cs typeface="Traditional Arabic" panose="02020603050405020304" pitchFamily="18" charset="-78"/>
              </a:rPr>
              <a:t>القنوات الفضائية العربية.</a:t>
            </a:r>
          </a:p>
          <a:p>
            <a:pPr algn="r" rtl="1">
              <a:lnSpc>
                <a:spcPct val="150000"/>
              </a:lnSpc>
            </a:pPr>
            <a:r>
              <a:rPr lang="ar-QA" sz="3200" b="1" dirty="0">
                <a:latin typeface="Traditional Arabic" panose="02020603050405020304" pitchFamily="18" charset="-78"/>
                <a:cs typeface="Traditional Arabic" panose="02020603050405020304" pitchFamily="18" charset="-78"/>
              </a:rPr>
              <a:t>الصحافة ا</a:t>
            </a:r>
            <a:r>
              <a:rPr lang="ar-DZ" sz="3200" b="1">
                <a:latin typeface="Traditional Arabic" panose="02020603050405020304" pitchFamily="18" charset="-78"/>
                <a:cs typeface="Traditional Arabic" panose="02020603050405020304" pitchFamily="18" charset="-78"/>
              </a:rPr>
              <a:t>لجزائرية</a:t>
            </a:r>
            <a:endParaRPr lang="ar-QA" sz="3200" b="1" dirty="0">
              <a:latin typeface="Traditional Arabic" panose="02020603050405020304" pitchFamily="18" charset="-78"/>
              <a:cs typeface="Traditional Arabic" panose="02020603050405020304" pitchFamily="18" charset="-78"/>
            </a:endParaRPr>
          </a:p>
          <a:p>
            <a:pPr algn="r" rtl="1">
              <a:lnSpc>
                <a:spcPct val="150000"/>
              </a:lnSpc>
            </a:pPr>
            <a:r>
              <a:rPr lang="ar-QA" sz="3200" b="1" dirty="0">
                <a:latin typeface="Traditional Arabic" panose="02020603050405020304" pitchFamily="18" charset="-78"/>
                <a:cs typeface="Traditional Arabic" panose="02020603050405020304" pitchFamily="18" charset="-78"/>
              </a:rPr>
              <a:t>السينما العالمية.</a:t>
            </a:r>
          </a:p>
          <a:p>
            <a:pPr algn="r" rtl="1">
              <a:lnSpc>
                <a:spcPct val="150000"/>
              </a:lnSpc>
            </a:pPr>
            <a:endParaRPr lang="ar-QA" dirty="0"/>
          </a:p>
          <a:p>
            <a:pPr algn="r" rtl="1"/>
            <a:endParaRPr lang="en-US" dirty="0"/>
          </a:p>
        </p:txBody>
      </p:sp>
    </p:spTree>
    <p:extLst>
      <p:ext uri="{BB962C8B-B14F-4D97-AF65-F5344CB8AC3E}">
        <p14:creationId xmlns:p14="http://schemas.microsoft.com/office/powerpoint/2010/main" val="611673522"/>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91344" y="260648"/>
            <a:ext cx="11665296" cy="6336704"/>
          </a:xfrm>
        </p:spPr>
      </p:pic>
      <p:sp>
        <p:nvSpPr>
          <p:cNvPr id="5" name="Rectangle 4"/>
          <p:cNvSpPr/>
          <p:nvPr/>
        </p:nvSpPr>
        <p:spPr>
          <a:xfrm>
            <a:off x="3647728" y="476672"/>
            <a:ext cx="7848872" cy="923330"/>
          </a:xfrm>
          <a:prstGeom prst="rect">
            <a:avLst/>
          </a:prstGeom>
          <a:noFill/>
        </p:spPr>
        <p:txBody>
          <a:bodyPr wrap="square" lIns="91440" tIns="45720" rIns="91440" bIns="45720">
            <a:spAutoFit/>
          </a:bodyPr>
          <a:lstStyle/>
          <a:p>
            <a:pPr algn="ctr"/>
            <a:r>
              <a:rPr lang="ar-QA" sz="5400" b="0" cap="none" spc="0" dirty="0">
                <a:ln w="0">
                  <a:solidFill>
                    <a:schemeClr val="bg2">
                      <a:lumMod val="75000"/>
                    </a:schemeClr>
                  </a:solidFill>
                </a:ln>
                <a:solidFill>
                  <a:srgbClr val="FF0000"/>
                </a:solidFill>
                <a:effectLst>
                  <a:reflection blurRad="6350" stA="53000" endA="300" endPos="35500" dir="5400000" sy="-90000" algn="bl" rotWithShape="0"/>
                </a:effectLst>
              </a:rPr>
              <a:t>مفاهيم البحث العلمي </a:t>
            </a:r>
            <a:endParaRPr lang="en-US" sz="5400" b="0" cap="none" spc="0" dirty="0">
              <a:ln w="0">
                <a:solidFill>
                  <a:schemeClr val="bg2">
                    <a:lumMod val="75000"/>
                  </a:schemeClr>
                </a:solidFill>
              </a:ln>
              <a:solidFill>
                <a:srgbClr val="FF0000"/>
              </a:solidFill>
              <a:effectLst>
                <a:reflection blurRad="6350" stA="53000" endA="300" endPos="35500" dir="5400000" sy="-90000" algn="bl" rotWithShape="0"/>
              </a:effectLst>
            </a:endParaRPr>
          </a:p>
        </p:txBody>
      </p:sp>
    </p:spTree>
    <p:extLst>
      <p:ext uri="{BB962C8B-B14F-4D97-AF65-F5344CB8AC3E}">
        <p14:creationId xmlns:p14="http://schemas.microsoft.com/office/powerpoint/2010/main" val="1307654175"/>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19336" y="0"/>
            <a:ext cx="11881320" cy="6741368"/>
          </a:xfrm>
        </p:spPr>
        <p:style>
          <a:lnRef idx="1">
            <a:schemeClr val="accent4"/>
          </a:lnRef>
          <a:fillRef idx="2">
            <a:schemeClr val="accent4"/>
          </a:fillRef>
          <a:effectRef idx="1">
            <a:schemeClr val="accent4"/>
          </a:effectRef>
          <a:fontRef idx="minor">
            <a:schemeClr val="dk1"/>
          </a:fontRef>
        </p:style>
        <p:txBody>
          <a:bodyPr>
            <a:normAutofit/>
          </a:bodyPr>
          <a:lstStyle/>
          <a:p>
            <a:pPr algn="r" rtl="1"/>
            <a:r>
              <a:rPr lang="ar-DZ" sz="4000" b="1" dirty="0">
                <a:solidFill>
                  <a:srgbClr val="C00000"/>
                </a:solidFill>
                <a:latin typeface="Traditional Arabic" pitchFamily="18" charset="-78"/>
                <a:cs typeface="Traditional Arabic" pitchFamily="18" charset="-78"/>
              </a:rPr>
              <a:t>ثانيا: مفاهيم ومتغيرات البحث العلمي.</a:t>
            </a:r>
            <a:endParaRPr lang="fr-FR" sz="4000" b="1" dirty="0">
              <a:solidFill>
                <a:srgbClr val="C00000"/>
              </a:solidFill>
              <a:latin typeface="Traditional Arabic" pitchFamily="18" charset="-78"/>
              <a:cs typeface="Traditional Arabic" pitchFamily="18" charset="-78"/>
            </a:endParaRPr>
          </a:p>
          <a:p>
            <a:pPr algn="r" rtl="1"/>
            <a:r>
              <a:rPr lang="ar-DZ" sz="4000" b="1" dirty="0">
                <a:solidFill>
                  <a:srgbClr val="0070C0"/>
                </a:solidFill>
                <a:latin typeface="Traditional Arabic" pitchFamily="18" charset="-78"/>
                <a:cs typeface="Traditional Arabic" pitchFamily="18" charset="-78"/>
              </a:rPr>
              <a:t>-تعريف المفاهيم:</a:t>
            </a:r>
          </a:p>
          <a:p>
            <a:pPr algn="r" rtl="1">
              <a:lnSpc>
                <a:spcPct val="150000"/>
              </a:lnSpc>
            </a:pPr>
            <a:r>
              <a:rPr lang="ar-DZ" sz="4000" b="1" dirty="0">
                <a:latin typeface="Traditional Arabic" pitchFamily="18" charset="-78"/>
                <a:cs typeface="Traditional Arabic" pitchFamily="18" charset="-78"/>
              </a:rPr>
              <a:t>هي مجموعة الرموز ذات المعاني والتصورات المشتركة في مجالات هذا العلم وتطبيقاته، ومن خلال هذه المفاهيم يتم تناول المعلومات والأفكار والآراء، حيث تعتبر المفاهيم أداة الاتصال في البيئة العلمية الواحدة وهذه المفاهيم هي بناءات لغوية، وتركيبات لفظية، تسهم في بناء التركيبات الأكبر مثل الفروض أو التعميمات والنظريات العلمية التي تشرح أو تفسر الظواهر العلمية.</a:t>
            </a:r>
            <a:endParaRPr lang="fr-FR" sz="4000" b="1" dirty="0">
              <a:latin typeface="Traditional Arabic" pitchFamily="18" charset="-78"/>
              <a:cs typeface="Traditional Arabic" pitchFamily="18" charset="-78"/>
            </a:endParaRPr>
          </a:p>
          <a:p>
            <a:pPr algn="r" rtl="1"/>
            <a:endParaRPr lang="fr-FR" sz="4000" b="1" dirty="0">
              <a:latin typeface="Traditional Arabic" pitchFamily="18" charset="-78"/>
              <a:cs typeface="Traditional Arabic" pitchFamily="18" charset="-78"/>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1000"/>
                                        <p:tgtEl>
                                          <p:spTgt spid="3">
                                            <p:txEl>
                                              <p:pRg st="0" end="0"/>
                                            </p:txEl>
                                          </p:spTgt>
                                        </p:tgtEl>
                                      </p:cBhvr>
                                    </p:animEffect>
                                  </p:childTnLst>
                                </p:cTn>
                              </p:par>
                            </p:childTnLst>
                          </p:cTn>
                        </p:par>
                        <p:par>
                          <p:cTn id="8" fill="hold">
                            <p:stCondLst>
                              <p:cond delay="1000"/>
                            </p:stCondLst>
                            <p:childTnLst>
                              <p:par>
                                <p:cTn id="9" presetID="2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edge">
                                      <p:cBhvr>
                                        <p:cTn id="11" dur="1000"/>
                                        <p:tgtEl>
                                          <p:spTgt spid="3">
                                            <p:txEl>
                                              <p:pRg st="1" end="1"/>
                                            </p:txEl>
                                          </p:spTgt>
                                        </p:tgtEl>
                                      </p:cBhvr>
                                    </p:animEffect>
                                  </p:childTnLst>
                                </p:cTn>
                              </p:par>
                            </p:childTnLst>
                          </p:cTn>
                        </p:par>
                        <p:par>
                          <p:cTn id="12" fill="hold">
                            <p:stCondLst>
                              <p:cond delay="2000"/>
                            </p:stCondLst>
                            <p:childTnLst>
                              <p:par>
                                <p:cTn id="13" presetID="2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edge">
                                      <p:cBhvr>
                                        <p:cTn id="15"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19335" y="0"/>
            <a:ext cx="11785039" cy="6858000"/>
          </a:xfrm>
        </p:spPr>
        <p:txBody>
          <a:bodyPr>
            <a:normAutofit/>
          </a:bodyPr>
          <a:lstStyle/>
          <a:p>
            <a:pPr algn="just" rtl="1">
              <a:lnSpc>
                <a:spcPct val="150000"/>
              </a:lnSpc>
            </a:pPr>
            <a:r>
              <a:rPr lang="ar-QA" sz="4000" b="1" dirty="0" err="1">
                <a:solidFill>
                  <a:srgbClr val="0070C0"/>
                </a:solidFill>
                <a:latin typeface="Traditional Arabic" pitchFamily="18" charset="-78"/>
                <a:cs typeface="Traditional Arabic" pitchFamily="18" charset="-78"/>
              </a:rPr>
              <a:t>ثا</a:t>
            </a:r>
            <a:r>
              <a:rPr lang="ar-DZ" sz="4300" b="1" dirty="0" err="1">
                <a:solidFill>
                  <a:srgbClr val="0070C0"/>
                </a:solidFill>
                <a:latin typeface="Traditional Arabic" pitchFamily="18" charset="-78"/>
                <a:cs typeface="Traditional Arabic" pitchFamily="18" charset="-78"/>
              </a:rPr>
              <a:t>نيا</a:t>
            </a:r>
            <a:r>
              <a:rPr lang="ar-DZ" sz="4300" b="1" dirty="0">
                <a:solidFill>
                  <a:srgbClr val="0070C0"/>
                </a:solidFill>
                <a:latin typeface="Traditional Arabic" pitchFamily="18" charset="-78"/>
                <a:cs typeface="Traditional Arabic" pitchFamily="18" charset="-78"/>
              </a:rPr>
              <a:t>: مفاهيم ومتغيرات البحث العلمي.</a:t>
            </a:r>
            <a:r>
              <a:rPr lang="ar-QA" sz="4300" b="1" dirty="0">
                <a:solidFill>
                  <a:srgbClr val="0070C0"/>
                </a:solidFill>
                <a:latin typeface="Traditional Arabic" pitchFamily="18" charset="-78"/>
                <a:cs typeface="Traditional Arabic" pitchFamily="18" charset="-78"/>
              </a:rPr>
              <a:t>(تابع)</a:t>
            </a:r>
            <a:endParaRPr lang="fr-FR" sz="4300" b="1" dirty="0">
              <a:solidFill>
                <a:srgbClr val="0070C0"/>
              </a:solidFill>
              <a:latin typeface="Traditional Arabic" pitchFamily="18" charset="-78"/>
              <a:cs typeface="Traditional Arabic" pitchFamily="18" charset="-78"/>
            </a:endParaRPr>
          </a:p>
          <a:p>
            <a:pPr algn="just" rtl="1">
              <a:lnSpc>
                <a:spcPct val="150000"/>
              </a:lnSpc>
            </a:pPr>
            <a:r>
              <a:rPr lang="ar-DZ" sz="4300" b="1" dirty="0">
                <a:solidFill>
                  <a:schemeClr val="accent3"/>
                </a:solidFill>
                <a:latin typeface="Traditional Arabic" pitchFamily="18" charset="-78"/>
                <a:cs typeface="Traditional Arabic" pitchFamily="18" charset="-78"/>
              </a:rPr>
              <a:t>تعرف المفاهيم في البحث العلمي (لغوياً- اصطلاحاً- إجرائياً).</a:t>
            </a:r>
          </a:p>
          <a:p>
            <a:pPr algn="just" rtl="1">
              <a:lnSpc>
                <a:spcPct val="150000"/>
              </a:lnSpc>
            </a:pPr>
            <a:r>
              <a:rPr lang="ar-DZ" sz="4300" b="1" dirty="0">
                <a:solidFill>
                  <a:srgbClr val="0070C0"/>
                </a:solidFill>
                <a:latin typeface="Traditional Arabic" pitchFamily="18" charset="-78"/>
                <a:cs typeface="Traditional Arabic" pitchFamily="18" charset="-78"/>
              </a:rPr>
              <a:t>التعريف اللغوي للمفاهيم: </a:t>
            </a:r>
            <a:r>
              <a:rPr lang="ar-DZ" sz="4300" b="1" dirty="0">
                <a:latin typeface="Traditional Arabic" pitchFamily="18" charset="-78"/>
                <a:cs typeface="Traditional Arabic" pitchFamily="18" charset="-78"/>
              </a:rPr>
              <a:t>هي التعريفات التي يحصل عليها الباحث بالرجوع إلى</a:t>
            </a:r>
            <a:r>
              <a:rPr lang="ar-DZ" sz="4300" b="1" dirty="0">
                <a:solidFill>
                  <a:srgbClr val="0070C0"/>
                </a:solidFill>
                <a:latin typeface="Traditional Arabic" pitchFamily="18" charset="-78"/>
                <a:cs typeface="Traditional Arabic" pitchFamily="18" charset="-78"/>
              </a:rPr>
              <a:t> القواميس والمعاجم </a:t>
            </a:r>
            <a:r>
              <a:rPr lang="ar-DZ" sz="4300" b="1" dirty="0">
                <a:latin typeface="Traditional Arabic" pitchFamily="18" charset="-78"/>
                <a:cs typeface="Traditional Arabic" pitchFamily="18" charset="-78"/>
              </a:rPr>
              <a:t>لأجل الحصول على التعريفات الشاملة والمناسبة للبحث العلمي، لأن مصدر الكلمات لغويا لها دلالة قوية داخل البحث العلمي، ويجب إدراك معناها قبل الشروع في ضبط </a:t>
            </a:r>
            <a:r>
              <a:rPr lang="ar-DZ" sz="4300" b="1" dirty="0" err="1">
                <a:latin typeface="Traditional Arabic" pitchFamily="18" charset="-78"/>
                <a:cs typeface="Traditional Arabic" pitchFamily="18" charset="-78"/>
              </a:rPr>
              <a:t>التعاريف</a:t>
            </a:r>
            <a:r>
              <a:rPr lang="ar-DZ" sz="4300" b="1" dirty="0">
                <a:latin typeface="Traditional Arabic" pitchFamily="18" charset="-78"/>
                <a:cs typeface="Traditional Arabic" pitchFamily="18" charset="-78"/>
              </a:rPr>
              <a:t> الاصطلاحية.</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1000"/>
                                        <p:tgtEl>
                                          <p:spTgt spid="3">
                                            <p:txEl>
                                              <p:pRg st="0" end="0"/>
                                            </p:txEl>
                                          </p:spTgt>
                                        </p:tgtEl>
                                      </p:cBhvr>
                                    </p:animEffect>
                                  </p:childTnLst>
                                </p:cTn>
                              </p:par>
                            </p:childTnLst>
                          </p:cTn>
                        </p:par>
                        <p:par>
                          <p:cTn id="8" fill="hold">
                            <p:stCondLst>
                              <p:cond delay="1000"/>
                            </p:stCondLst>
                            <p:childTnLst>
                              <p:par>
                                <p:cTn id="9" presetID="2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edge">
                                      <p:cBhvr>
                                        <p:cTn id="11" dur="1000"/>
                                        <p:tgtEl>
                                          <p:spTgt spid="3">
                                            <p:txEl>
                                              <p:pRg st="1" end="1"/>
                                            </p:txEl>
                                          </p:spTgt>
                                        </p:tgtEl>
                                      </p:cBhvr>
                                    </p:animEffect>
                                  </p:childTnLst>
                                </p:cTn>
                              </p:par>
                            </p:childTnLst>
                          </p:cTn>
                        </p:par>
                        <p:par>
                          <p:cTn id="12" fill="hold">
                            <p:stCondLst>
                              <p:cond delay="2000"/>
                            </p:stCondLst>
                            <p:childTnLst>
                              <p:par>
                                <p:cTn id="13" presetID="2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edge">
                                      <p:cBhvr>
                                        <p:cTn id="15"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4864</TotalTime>
  <Words>1726</Words>
  <Application>Microsoft Office PowerPoint</Application>
  <PresentationFormat>Widescreen</PresentationFormat>
  <Paragraphs>157</Paragraphs>
  <Slides>27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Calibri</vt:lpstr>
      <vt:lpstr>Century Schoolbook</vt:lpstr>
      <vt:lpstr>Traditional Arabic</vt:lpstr>
      <vt:lpstr>Wingdings</vt:lpstr>
      <vt:lpstr>Wingdings 2</vt:lpstr>
      <vt:lpstr>Oriel</vt:lpstr>
      <vt:lpstr>المحاضرة الرابعة بعنوان: المتغيرات والمفاهيم.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MyPc</cp:lastModifiedBy>
  <cp:revision>255</cp:revision>
  <dcterms:created xsi:type="dcterms:W3CDTF">2018-12-23T16:22:05Z</dcterms:created>
  <dcterms:modified xsi:type="dcterms:W3CDTF">2025-10-25T12:25:24Z</dcterms:modified>
</cp:coreProperties>
</file>