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94660"/>
  </p:normalViewPr>
  <p:slideViewPr>
    <p:cSldViewPr snapToGrid="0">
      <p:cViewPr varScale="1">
        <p:scale>
          <a:sx n="77" d="100"/>
          <a:sy n="77" d="100"/>
        </p:scale>
        <p:origin x="7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9E52F-82FD-3336-8042-DF80806D6D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CA58F-E700-7197-3EFF-3F2B5164FF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90C972-9C7A-5617-18AD-04AA73AC2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864B-9297-4262-92BB-233608452BE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E9F01-C1B0-182F-C6A0-4627571BE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DE0309-9CE2-2C2B-32F1-363CDBC50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CA45-D7D0-4978-8DDB-4E4C3C0F6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21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95611-DD60-8F3C-8AF7-AC7DEA6BB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7ED9A-957D-EFEF-B26D-D31597B924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6C7ED-106B-8F9E-259D-0FA993441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864B-9297-4262-92BB-233608452BE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BBC3A-370D-50C8-8B1A-E6801A716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1A466-2F4D-4F08-8BBC-091C21343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CA45-D7D0-4978-8DDB-4E4C3C0F6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220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93F23-4FE8-D820-C125-7F45B7DBC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3EB017-0055-8347-7136-F4896D511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678C1A-9080-626F-8095-698158760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864B-9297-4262-92BB-233608452BE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7FA4A-A0AF-B06D-3D00-A8D169604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38CF3-8291-B10A-8ED8-D981C89E2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CA45-D7D0-4978-8DDB-4E4C3C0F6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8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D8C0E-E951-14B3-C52E-BA55B5C92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97EC8-B398-7E94-0B44-7F2151FDE2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309E81-C3FD-9DB0-AEC8-24FB5B969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DA6BFE-ECDA-6EC2-28D3-E7AC63F1C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864B-9297-4262-92BB-233608452BE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3C93BC-A57E-D502-FD9F-A6A439A48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87212B-4EE5-66F8-41F3-C00A1CFAB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CA45-D7D0-4978-8DDB-4E4C3C0F6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17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C84D2-921F-C5C1-3E1A-A4F8B4F54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88A6B-8134-DAA2-486F-4084DCBE8B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73B486-7009-5C46-0F18-F52F94F666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C3BBE1-F989-1A0C-B414-6037E63591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3246E6-3C58-41DE-1CEC-FE3967F8CA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2CB2817-D627-BDD0-5338-10FF59E30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864B-9297-4262-92BB-233608452BE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B13EBF-1E81-B2B7-8107-1BF4E563A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F2C8D6-E259-B5C9-5E43-85A55043F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CA45-D7D0-4978-8DDB-4E4C3C0F6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636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85704-85A8-A837-4A8E-A0F5112AD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953559-339E-4E41-E9D0-2B3EB7C75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864B-9297-4262-92BB-233608452BE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7071DA-5523-13AC-EFD4-77D57F7E4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71A4E9-1864-6D72-E7A7-092821A8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CA45-D7D0-4978-8DDB-4E4C3C0F6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829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563FB0-44A3-5998-7100-BEC4A28FD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864B-9297-4262-92BB-233608452BE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386278-91E5-BDB4-43B3-983ECB96D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380D52-6821-6B62-E719-63F3CFAF2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CA45-D7D0-4978-8DDB-4E4C3C0F6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654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7BB0-9E1D-1630-CCE5-EA18903FF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9EA74-2135-F6E7-92A3-82D981BE0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FAA64-7F79-DDBE-2B29-3E0C46334A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4D1F6-AF43-DEBE-0192-FB254C2F4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864B-9297-4262-92BB-233608452BE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A2A1C8-6FE4-136B-1FAC-C5864497E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1BB8A-C0E4-B00F-5BF3-A5913E383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CA45-D7D0-4978-8DDB-4E4C3C0F6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695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5789B-6930-3B52-8C52-E2161B6AE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5226F8-FB20-26F8-E873-BD07B8BD8D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7A713-4D85-EE81-A73F-B90FFB99CC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AE1B67-1EAA-78E6-36C7-09D11E628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864B-9297-4262-92BB-233608452BE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442E61-129F-C43A-3B01-ADA12BD11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7917AD-3F0F-8F7A-38A3-79F982E2F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CA45-D7D0-4978-8DDB-4E4C3C0F6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526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EE982-89A9-DB75-E084-021DD6A07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3D0415-9282-4132-9D15-D98906DE15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4CD86-F21B-E424-38A1-D4A7929E2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864B-9297-4262-92BB-233608452BE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AF5F9-8B96-79AD-4E75-4A187685C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9E56DF-815C-1516-70D5-380BBA087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CA45-D7D0-4978-8DDB-4E4C3C0F6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68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6D315D-F110-8D88-4CA8-BDA1BB985F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11F9D4-C4F1-F015-8D1C-3B452CFAD1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8FD05-33FD-D6F8-224E-2864C499C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0864B-9297-4262-92BB-233608452BE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757D1-7180-FB24-008C-EC3212635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3632D-F940-92F3-E58F-E9CABC438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6CA45-D7D0-4978-8DDB-4E4C3C0F6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437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2B9CBD-3869-E4E8-35DD-6DBCDE6DB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0CEB4C-84BD-0C26-14FA-9B03E805F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BB8EB2-DE37-B5CC-5A56-1F9FEB99B6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0864B-9297-4262-92BB-233608452BE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AD871B-A2BC-A2F8-883E-E2D6933FFB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41B03-0C44-136A-9C54-8F2492E56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6CA45-D7D0-4978-8DDB-4E4C3C0F6D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564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nesco.org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xxx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8FF5084-F9EF-1FE4-C58B-834DAAD45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4073" y="332509"/>
            <a:ext cx="11396749" cy="6168044"/>
          </a:xfrm>
        </p:spPr>
        <p:txBody>
          <a:bodyPr/>
          <a:lstStyle/>
          <a:p>
            <a:endParaRPr lang="ar-DZ" sz="60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endParaRPr lang="ar-DZ" sz="6000" b="1" dirty="0">
              <a:solidFill>
                <a:srgbClr val="FF000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DZ" sz="60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تطبيقات المحاضرة الثانية</a:t>
            </a:r>
            <a:endParaRPr lang="en-US" sz="6000" b="1" dirty="0">
              <a:solidFill>
                <a:srgbClr val="0070C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ar-DZ" sz="6000" b="1" dirty="0">
                <a:solidFill>
                  <a:srgbClr val="0070C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الاقتباس والتهميش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778109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2FC1A-3819-170D-05DB-DFF0CFD0C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193" y="241069"/>
            <a:ext cx="11837323" cy="6334298"/>
          </a:xfrm>
        </p:spPr>
        <p:txBody>
          <a:bodyPr>
            <a:normAutofit lnSpcReduction="10000"/>
          </a:bodyPr>
          <a:lstStyle/>
          <a:p>
            <a:pPr algn="r" rtl="1">
              <a:lnSpc>
                <a:spcPct val="150000"/>
              </a:lnSpc>
            </a:pPr>
            <a:r>
              <a:rPr lang="ar-DZ" b="1" dirty="0">
                <a:solidFill>
                  <a:srgbClr val="FF0000"/>
                </a:solidFill>
              </a:rPr>
              <a:t>التطبيق الأول: </a:t>
            </a:r>
          </a:p>
          <a:p>
            <a:pPr algn="r" rtl="1">
              <a:lnSpc>
                <a:spcPct val="150000"/>
              </a:lnSpc>
            </a:pPr>
            <a:r>
              <a:rPr lang="ar-DZ" b="1" dirty="0">
                <a:solidFill>
                  <a:srgbClr val="FF0000"/>
                </a:solidFill>
              </a:rPr>
              <a:t>أدخل المراجع الآتية وفقا لمدرسة </a:t>
            </a:r>
            <a:r>
              <a:rPr lang="en-US" b="1" dirty="0">
                <a:solidFill>
                  <a:srgbClr val="FF0000"/>
                </a:solidFill>
              </a:rPr>
              <a:t>APA</a:t>
            </a:r>
          </a:p>
          <a:p>
            <a:pPr algn="r" rtl="1">
              <a:lnSpc>
                <a:spcPct val="150000"/>
              </a:lnSpc>
            </a:pPr>
            <a:r>
              <a:rPr lang="ar-DZ" b="1" dirty="0">
                <a:solidFill>
                  <a:srgbClr val="FF0000"/>
                </a:solidFill>
              </a:rPr>
              <a:t>الكتب</a:t>
            </a:r>
            <a:endParaRPr lang="en-US" b="1" dirty="0">
              <a:solidFill>
                <a:srgbClr val="FF00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DZ" b="1" dirty="0">
                <a:solidFill>
                  <a:srgbClr val="FF0000"/>
                </a:solidFill>
              </a:rPr>
              <a:t>عرف الاتصال، باستخدام المراجع الآتية:</a:t>
            </a:r>
            <a:endParaRPr lang="en-US" b="1" dirty="0">
              <a:solidFill>
                <a:srgbClr val="FF0000"/>
              </a:solidFill>
            </a:endParaRPr>
          </a:p>
          <a:p>
            <a:pPr lvl="0" algn="r" rtl="1">
              <a:lnSpc>
                <a:spcPct val="150000"/>
              </a:lnSpc>
            </a:pPr>
            <a:r>
              <a:rPr lang="ar-SA" b="1" dirty="0"/>
              <a:t>الجابري، محمد عابد</a:t>
            </a:r>
            <a:r>
              <a:rPr lang="en-US" b="1" dirty="0"/>
              <a:t>. (1991). </a:t>
            </a:r>
            <a:r>
              <a:rPr lang="ar-SA" b="1" i="1" dirty="0"/>
              <a:t>العقل السياسي العربي: محدداته وتجلياته</a:t>
            </a:r>
            <a:r>
              <a:rPr lang="en-US" b="1" dirty="0"/>
              <a:t>. </a:t>
            </a:r>
            <a:r>
              <a:rPr lang="ar-SA" b="1" dirty="0"/>
              <a:t>بيروت: مركز دراسات الوحدة العربية</a:t>
            </a:r>
            <a:r>
              <a:rPr lang="en-US" b="1" dirty="0"/>
              <a:t>.</a:t>
            </a:r>
          </a:p>
          <a:p>
            <a:pPr lvl="0" algn="r" rtl="1">
              <a:lnSpc>
                <a:spcPct val="150000"/>
              </a:lnSpc>
            </a:pPr>
            <a:r>
              <a:rPr lang="ar-SA" b="1" dirty="0"/>
              <a:t>بورديو، بيير</a:t>
            </a:r>
            <a:r>
              <a:rPr lang="en-US" b="1" dirty="0"/>
              <a:t>. (1997). </a:t>
            </a:r>
            <a:r>
              <a:rPr lang="ar-SA" b="1" i="1" dirty="0"/>
              <a:t>التلفزيون وآليات التلاعب بالعقول</a:t>
            </a:r>
            <a:r>
              <a:rPr lang="ar-SA" b="1" dirty="0"/>
              <a:t> (ترجمة: عبد السلام بنعبد العالي). الدار البيضاء: دار توبقال</a:t>
            </a:r>
            <a:r>
              <a:rPr lang="en-US" b="1" dirty="0"/>
              <a:t>.</a:t>
            </a:r>
          </a:p>
          <a:p>
            <a:pPr lvl="0" algn="r" rtl="1">
              <a:lnSpc>
                <a:spcPct val="150000"/>
              </a:lnSpc>
            </a:pPr>
            <a:r>
              <a:rPr lang="ar-SA" b="1" dirty="0"/>
              <a:t>الخشاب، محمد</a:t>
            </a:r>
            <a:r>
              <a:rPr lang="en-US" b="1" dirty="0"/>
              <a:t>. (2008). </a:t>
            </a:r>
            <a:r>
              <a:rPr lang="ar-SA" b="1" i="1" dirty="0"/>
              <a:t>مدخل إلى علوم الإعلام والاتصال</a:t>
            </a:r>
            <a:r>
              <a:rPr lang="en-US" b="1" dirty="0"/>
              <a:t>. </a:t>
            </a:r>
            <a:r>
              <a:rPr lang="ar-SA" b="1" dirty="0"/>
              <a:t>القاهرة: عالم الكتب</a:t>
            </a:r>
            <a:r>
              <a:rPr lang="en-US" b="1" dirty="0"/>
              <a:t>.</a:t>
            </a:r>
          </a:p>
          <a:p>
            <a:pPr algn="r" rtl="1"/>
            <a:endParaRPr lang="ar-DZ" dirty="0"/>
          </a:p>
        </p:txBody>
      </p:sp>
    </p:spTree>
    <p:extLst>
      <p:ext uri="{BB962C8B-B14F-4D97-AF65-F5344CB8AC3E}">
        <p14:creationId xmlns:p14="http://schemas.microsoft.com/office/powerpoint/2010/main" val="3093984920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432B02-04FB-CC83-38A6-38B845209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942" y="315884"/>
            <a:ext cx="11704320" cy="6317672"/>
          </a:xfrm>
        </p:spPr>
        <p:txBody>
          <a:bodyPr/>
          <a:lstStyle/>
          <a:p>
            <a:pPr algn="r" rtl="1">
              <a:lnSpc>
                <a:spcPct val="150000"/>
              </a:lnSpc>
            </a:pPr>
            <a:r>
              <a:rPr lang="ar-SA" b="1" dirty="0">
                <a:solidFill>
                  <a:srgbClr val="FF0000"/>
                </a:solidFill>
              </a:rPr>
              <a:t>فصول من كتب</a:t>
            </a:r>
            <a:endParaRPr lang="ar-DZ" b="1" dirty="0">
              <a:solidFill>
                <a:srgbClr val="FF00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DZ" b="1" dirty="0">
                <a:solidFill>
                  <a:srgbClr val="FF0000"/>
                </a:solidFill>
              </a:rPr>
              <a:t>عرف الصحافة الإلكترونية. باستخدام هذه المراجع.</a:t>
            </a:r>
            <a:endParaRPr lang="en-US" dirty="0">
              <a:solidFill>
                <a:srgbClr val="FF0000"/>
              </a:solidFill>
            </a:endParaRPr>
          </a:p>
          <a:p>
            <a:pPr lvl="0" algn="r" rtl="1">
              <a:lnSpc>
                <a:spcPct val="150000"/>
              </a:lnSpc>
            </a:pPr>
            <a:r>
              <a:rPr lang="ar-SA" b="1" dirty="0"/>
              <a:t>عبد الله، سمير. (2015). الاتصال السياسي والإعلام الجديد. في: علي، أحمد (محرر)</a:t>
            </a:r>
            <a:r>
              <a:rPr lang="en-US" b="1" dirty="0"/>
              <a:t>. </a:t>
            </a:r>
            <a:r>
              <a:rPr lang="ar-SA" b="1" i="1" dirty="0"/>
              <a:t>الاتصال والإعلام في العصر الرقمي</a:t>
            </a:r>
            <a:r>
              <a:rPr lang="ar-SA" b="1" dirty="0"/>
              <a:t> (ص. 101–130). القاهرة: دار الفكر العربي</a:t>
            </a:r>
            <a:r>
              <a:rPr lang="en-US" b="1" dirty="0"/>
              <a:t>.</a:t>
            </a:r>
          </a:p>
          <a:p>
            <a:pPr lvl="0" algn="r" rtl="1">
              <a:lnSpc>
                <a:spcPct val="150000"/>
              </a:lnSpc>
            </a:pPr>
            <a:r>
              <a:rPr lang="ar-SA" b="1" dirty="0"/>
              <a:t>أبو غزالة، مروان. (2019). الإعلام التقليدي والتحول الرقمي. في: منصور، خالد (محرر)</a:t>
            </a:r>
            <a:r>
              <a:rPr lang="en-US" b="1" dirty="0"/>
              <a:t>. </a:t>
            </a:r>
            <a:r>
              <a:rPr lang="ar-SA" b="1" i="1" dirty="0"/>
              <a:t>الإعلام والاتصال في زمن العولمة</a:t>
            </a:r>
            <a:r>
              <a:rPr lang="ar-SA" b="1" dirty="0"/>
              <a:t> (ص. 55–78). عمان: دار اليازوري</a:t>
            </a:r>
            <a:r>
              <a:rPr lang="en-US" b="1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8547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4C682-509C-328E-BC9C-ACBDF8C51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2" y="133004"/>
            <a:ext cx="12125498" cy="6567054"/>
          </a:xfrm>
        </p:spPr>
        <p:txBody>
          <a:bodyPr>
            <a:normAutofit/>
          </a:bodyPr>
          <a:lstStyle/>
          <a:p>
            <a:pPr algn="r" rtl="1">
              <a:lnSpc>
                <a:spcPct val="150000"/>
              </a:lnSpc>
            </a:pPr>
            <a:r>
              <a:rPr lang="ar-DZ" b="1" dirty="0">
                <a:solidFill>
                  <a:srgbClr val="FF0000"/>
                </a:solidFill>
              </a:rPr>
              <a:t>كتب مترجمة</a:t>
            </a:r>
          </a:p>
          <a:p>
            <a:pPr algn="r" rtl="1">
              <a:lnSpc>
                <a:spcPct val="150000"/>
              </a:lnSpc>
            </a:pPr>
            <a:r>
              <a:rPr lang="ar-DZ" b="1" dirty="0">
                <a:solidFill>
                  <a:srgbClr val="FF0000"/>
                </a:solidFill>
              </a:rPr>
              <a:t>عرف البحث العلمي، باستخدام المراجع الآتية: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كريسبل، جون دبليو. (2018). </a:t>
            </a:r>
            <a:r>
              <a:rPr lang="ar-DZ" b="1" i="1" dirty="0"/>
              <a:t>تصميم البحث: مناهج نوعية وكمية ومختلطة</a:t>
            </a:r>
            <a:r>
              <a:rPr lang="ar-DZ" b="1" dirty="0"/>
              <a:t> (ترجمة: كمال زيتوني). عمان: دار المسيرة. (العمل الأصلي نُشر سنة 2014).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هنتنغتون، صموئيل. (1999). </a:t>
            </a:r>
            <a:r>
              <a:rPr lang="ar-DZ" b="1" i="1" dirty="0"/>
              <a:t>صدام الحضارات وإعادة صنع النظام العالمي</a:t>
            </a:r>
            <a:r>
              <a:rPr lang="ar-DZ" b="1" dirty="0"/>
              <a:t> (ترجمة: طلعت الشايب). القاهرة: دار سطور. (العمل الأصلي نُشر سنة 1996).</a:t>
            </a:r>
          </a:p>
          <a:p>
            <a:pPr algn="r" rtl="1">
              <a:lnSpc>
                <a:spcPct val="150000"/>
              </a:lnSpc>
            </a:pPr>
            <a:r>
              <a:rPr lang="ar-DZ" b="1" dirty="0"/>
              <a:t>غوفمان، إرفنغ. (2008). </a:t>
            </a:r>
            <a:r>
              <a:rPr lang="ar-DZ" b="1" i="1" dirty="0"/>
              <a:t>إدارة الانطباعات في الحياة اليومية</a:t>
            </a:r>
            <a:r>
              <a:rPr lang="ar-DZ" b="1" dirty="0"/>
              <a:t> (ترجمة: فؤاد زكريا). الكويت: عالم المعرفة. (العمل الأصلي نُشر سنة 1959).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396548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C7A6E-5B8B-5703-75A8-5A7C27BB0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377" y="157942"/>
            <a:ext cx="11970327" cy="6317673"/>
          </a:xfrm>
        </p:spPr>
        <p:txBody>
          <a:bodyPr/>
          <a:lstStyle/>
          <a:p>
            <a:pPr algn="r" rtl="1">
              <a:lnSpc>
                <a:spcPct val="150000"/>
              </a:lnSpc>
            </a:pPr>
            <a:r>
              <a:rPr lang="ar-SA" b="1" dirty="0">
                <a:solidFill>
                  <a:srgbClr val="FF0000"/>
                </a:solidFill>
              </a:rPr>
              <a:t>مقالات علمية</a:t>
            </a:r>
            <a:endParaRPr lang="ar-DZ" b="1" dirty="0">
              <a:solidFill>
                <a:srgbClr val="FF00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DZ" b="1" dirty="0">
                <a:solidFill>
                  <a:srgbClr val="FF0000"/>
                </a:solidFill>
              </a:rPr>
              <a:t>عرف مواقع التواصل الاجتماعي، باستخدام المراجع الآتية:</a:t>
            </a:r>
            <a:endParaRPr lang="en-US" dirty="0">
              <a:solidFill>
                <a:srgbClr val="FF0000"/>
              </a:solidFill>
            </a:endParaRPr>
          </a:p>
          <a:p>
            <a:pPr lvl="0" algn="r" rtl="1">
              <a:lnSpc>
                <a:spcPct val="150000"/>
              </a:lnSpc>
            </a:pPr>
            <a:r>
              <a:rPr lang="ar-SA" b="1" dirty="0"/>
              <a:t>حجازي، أحمد. (2019). أثر شبكات التواصل الاجتماعي في تشكيل الرأي العام لدى الشباب الجامعي</a:t>
            </a:r>
            <a:r>
              <a:rPr lang="en-US" b="1" dirty="0"/>
              <a:t>. </a:t>
            </a:r>
            <a:r>
              <a:rPr lang="ar-SA" b="1" i="1" dirty="0"/>
              <a:t>مجلة الدراسات الإعلامية، 12</a:t>
            </a:r>
            <a:r>
              <a:rPr lang="en-US" b="1" dirty="0"/>
              <a:t>(3)</a:t>
            </a:r>
            <a:r>
              <a:rPr lang="ar-SA" b="1" dirty="0"/>
              <a:t>، 55</a:t>
            </a:r>
            <a:r>
              <a:rPr lang="en-US" b="1" dirty="0"/>
              <a:t>–78. https://doi.org/xxxx</a:t>
            </a:r>
          </a:p>
          <a:p>
            <a:pPr lvl="0" algn="r" rtl="1">
              <a:lnSpc>
                <a:spcPct val="150000"/>
              </a:lnSpc>
            </a:pPr>
            <a:r>
              <a:rPr lang="ar-SA" b="1" dirty="0"/>
              <a:t>الزواوي، فاطمة. (2020). استخدام الطلبة الجامعيين للهواتف الذكية وانعكاساته الاجتماعية</a:t>
            </a:r>
            <a:r>
              <a:rPr lang="en-US" b="1" dirty="0"/>
              <a:t>. </a:t>
            </a:r>
            <a:r>
              <a:rPr lang="ar-SA" b="1" i="1" dirty="0"/>
              <a:t>مجلة العلوم الاجتماعية، 18</a:t>
            </a:r>
            <a:r>
              <a:rPr lang="en-US" b="1" dirty="0"/>
              <a:t>(2)</a:t>
            </a:r>
            <a:r>
              <a:rPr lang="ar-SA" b="1" dirty="0"/>
              <a:t>، 101</a:t>
            </a:r>
            <a:r>
              <a:rPr lang="en-US" b="1" dirty="0"/>
              <a:t>–125.</a:t>
            </a:r>
          </a:p>
          <a:p>
            <a:pPr lvl="0" algn="r" rtl="1">
              <a:lnSpc>
                <a:spcPct val="150000"/>
              </a:lnSpc>
            </a:pPr>
            <a:r>
              <a:rPr lang="ar-SA" b="1" dirty="0"/>
              <a:t>طه، محمد. (2022). صحافة البيانات: نحو نموذج جديد للتحليل الإعلامي</a:t>
            </a:r>
            <a:r>
              <a:rPr lang="en-US" b="1" dirty="0"/>
              <a:t>. </a:t>
            </a:r>
            <a:r>
              <a:rPr lang="ar-SA" b="1" i="1" dirty="0"/>
              <a:t>مجلة الإعلام والاتصال، 20</a:t>
            </a:r>
            <a:r>
              <a:rPr lang="en-US" b="1" dirty="0"/>
              <a:t>(1)</a:t>
            </a:r>
            <a:r>
              <a:rPr lang="ar-SA" b="1" dirty="0"/>
              <a:t>، 77</a:t>
            </a:r>
            <a:r>
              <a:rPr lang="en-US" b="1" dirty="0"/>
              <a:t>–99.</a:t>
            </a:r>
          </a:p>
          <a:p>
            <a:pPr algn="r">
              <a:lnSpc>
                <a:spcPct val="150000"/>
              </a:lnSpc>
            </a:pPr>
            <a:endParaRPr lang="ar-D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77521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1982EF-054A-5912-B414-57BE7A3331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27" y="108065"/>
            <a:ext cx="11928763" cy="6625244"/>
          </a:xfrm>
        </p:spPr>
        <p:txBody>
          <a:bodyPr/>
          <a:lstStyle/>
          <a:p>
            <a:pPr algn="r" rtl="1">
              <a:lnSpc>
                <a:spcPct val="150000"/>
              </a:lnSpc>
            </a:pPr>
            <a:r>
              <a:rPr lang="ar-SA" b="1" dirty="0">
                <a:solidFill>
                  <a:srgbClr val="FF0000"/>
                </a:solidFill>
              </a:rPr>
              <a:t>مقالات صحفية / مواقع إلكترونية</a:t>
            </a:r>
            <a:endParaRPr lang="ar-DZ" b="1" dirty="0">
              <a:solidFill>
                <a:srgbClr val="FF00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DZ" b="1" dirty="0">
                <a:solidFill>
                  <a:srgbClr val="FF0000"/>
                </a:solidFill>
              </a:rPr>
              <a:t>عرف الصحافة الرقمية. باستخدام المراجع الآتية:</a:t>
            </a:r>
            <a:endParaRPr lang="en-US" dirty="0">
              <a:solidFill>
                <a:srgbClr val="FF0000"/>
              </a:solidFill>
            </a:endParaRPr>
          </a:p>
          <a:p>
            <a:pPr lvl="0" algn="r" rtl="1">
              <a:lnSpc>
                <a:spcPct val="150000"/>
              </a:lnSpc>
            </a:pPr>
            <a:r>
              <a:rPr lang="ar-SA" b="1" dirty="0"/>
              <a:t>العربي الجديد. (2022، 10 مارس). الإعلام الرقمي بين الحرية والمسؤولية</a:t>
            </a:r>
            <a:r>
              <a:rPr lang="en-US" b="1" dirty="0"/>
              <a:t>. </a:t>
            </a:r>
            <a:r>
              <a:rPr lang="ar-SA" b="1" i="1" dirty="0"/>
              <a:t>العربي الجديد</a:t>
            </a:r>
            <a:r>
              <a:rPr lang="en-US" b="1" dirty="0"/>
              <a:t>. https://www.alaraby.co.uk/</a:t>
            </a:r>
          </a:p>
          <a:p>
            <a:pPr lvl="0" algn="r" rtl="1">
              <a:lnSpc>
                <a:spcPct val="150000"/>
              </a:lnSpc>
            </a:pPr>
            <a:r>
              <a:rPr lang="ar-SA" b="1" dirty="0"/>
              <a:t>الجزيرة نت. (2021، 25 ديسمبر). تطور تقنيات الذكاء الاصطناعي في الإعلام</a:t>
            </a:r>
            <a:r>
              <a:rPr lang="en-US" b="1" dirty="0"/>
              <a:t>. </a:t>
            </a:r>
            <a:r>
              <a:rPr lang="ar-SA" b="1" i="1" dirty="0"/>
              <a:t>الجزيرة نت</a:t>
            </a:r>
            <a:r>
              <a:rPr lang="en-US" b="1" dirty="0"/>
              <a:t>. https://www.aljazeera.net/</a:t>
            </a:r>
          </a:p>
          <a:p>
            <a:pPr algn="r" rtl="1">
              <a:lnSpc>
                <a:spcPct val="150000"/>
              </a:lnSpc>
            </a:pPr>
            <a:r>
              <a:rPr lang="ar-SA" b="1" dirty="0"/>
              <a:t>اليونسكو. (2021). حرية الصحافة في زمن الجائحة</a:t>
            </a:r>
            <a:r>
              <a:rPr lang="en-US" b="1" dirty="0"/>
              <a:t>. </a:t>
            </a:r>
            <a:r>
              <a:rPr lang="ar-SA" b="1" i="1" dirty="0"/>
              <a:t>منظمة اليونسكو</a:t>
            </a:r>
            <a:r>
              <a:rPr lang="en-US" b="1" dirty="0"/>
              <a:t>. </a:t>
            </a:r>
            <a:r>
              <a:rPr lang="en-US" b="1" u="sng" dirty="0">
                <a:hlinkClick r:id="rId2"/>
              </a:rPr>
              <a:t>https://www.unesco.org/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1452526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80025-B0B2-DE7F-FC9E-459275CF2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257695"/>
            <a:ext cx="11862262" cy="6450676"/>
          </a:xfrm>
        </p:spPr>
        <p:txBody>
          <a:bodyPr/>
          <a:lstStyle/>
          <a:p>
            <a:pPr lvl="0" algn="r" rtl="1">
              <a:lnSpc>
                <a:spcPct val="200000"/>
              </a:lnSpc>
            </a:pPr>
            <a:r>
              <a:rPr lang="ar-DZ" b="1" dirty="0">
                <a:solidFill>
                  <a:srgbClr val="FF0000"/>
                </a:solidFill>
              </a:rPr>
              <a:t>رسائل جامعية:</a:t>
            </a:r>
          </a:p>
          <a:p>
            <a:pPr lvl="0" algn="r" rtl="1">
              <a:lnSpc>
                <a:spcPct val="200000"/>
              </a:lnSpc>
            </a:pPr>
            <a:r>
              <a:rPr lang="ar-DZ" b="1" dirty="0">
                <a:solidFill>
                  <a:srgbClr val="FF0000"/>
                </a:solidFill>
              </a:rPr>
              <a:t>عرف الشباب، باستخدام المراجع الآتية:</a:t>
            </a:r>
          </a:p>
          <a:p>
            <a:pPr lvl="0" algn="r" rtl="1">
              <a:lnSpc>
                <a:spcPct val="200000"/>
              </a:lnSpc>
            </a:pPr>
            <a:r>
              <a:rPr lang="ar-SA" b="1" dirty="0"/>
              <a:t>بن عمر، سهام</a:t>
            </a:r>
            <a:r>
              <a:rPr lang="en-US" b="1" dirty="0"/>
              <a:t>. (2021). </a:t>
            </a:r>
            <a:r>
              <a:rPr lang="ar-SA" b="1" i="1" dirty="0"/>
              <a:t>استخدام الصحافة الإلكترونية الجزائرية لوسائل التواصل الاجتماعي في التغطية الإخبارية</a:t>
            </a:r>
            <a:r>
              <a:rPr lang="ar-SA" b="1" dirty="0"/>
              <a:t> (رسالة ماجستير غير منشورة). جامعة الجزائر 3</a:t>
            </a:r>
            <a:r>
              <a:rPr lang="en-US" b="1" dirty="0"/>
              <a:t>.</a:t>
            </a:r>
          </a:p>
          <a:p>
            <a:pPr lvl="0" algn="r" rtl="1">
              <a:lnSpc>
                <a:spcPct val="200000"/>
              </a:lnSpc>
            </a:pPr>
            <a:r>
              <a:rPr lang="ar-SA" b="1" dirty="0"/>
              <a:t>بوكرية، حسين</a:t>
            </a:r>
            <a:r>
              <a:rPr lang="en-US" b="1" dirty="0"/>
              <a:t>. (2020). </a:t>
            </a:r>
            <a:r>
              <a:rPr lang="ar-SA" b="1" i="1" dirty="0"/>
              <a:t>المحتوى الإعلامي الرقمي وتأثيره على الشباب الجامعي</a:t>
            </a:r>
            <a:r>
              <a:rPr lang="ar-SA" b="1" dirty="0"/>
              <a:t> (أطروحة دكتوراه غير منشورة). جامعة وهران</a:t>
            </a:r>
            <a:r>
              <a:rPr lang="en-US" b="1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40805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04F51C-88AB-3A60-59D7-BA1420891E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27" y="266006"/>
            <a:ext cx="11787447" cy="6409113"/>
          </a:xfrm>
        </p:spPr>
        <p:txBody>
          <a:bodyPr/>
          <a:lstStyle/>
          <a:p>
            <a:pPr algn="r" rtl="1">
              <a:lnSpc>
                <a:spcPct val="200000"/>
              </a:lnSpc>
            </a:pPr>
            <a:r>
              <a:rPr lang="ar-SA" b="1" dirty="0">
                <a:solidFill>
                  <a:srgbClr val="FF0000"/>
                </a:solidFill>
              </a:rPr>
              <a:t>تقارير / منظمات</a:t>
            </a:r>
            <a:endParaRPr lang="ar-DZ" b="1" dirty="0">
              <a:solidFill>
                <a:srgbClr val="FF0000"/>
              </a:solidFill>
            </a:endParaRPr>
          </a:p>
          <a:p>
            <a:pPr algn="r" rtl="1">
              <a:lnSpc>
                <a:spcPct val="200000"/>
              </a:lnSpc>
            </a:pPr>
            <a:r>
              <a:rPr lang="ar-DZ" b="1" dirty="0">
                <a:solidFill>
                  <a:srgbClr val="FF0000"/>
                </a:solidFill>
              </a:rPr>
              <a:t>عرف الخبر الصحفي، باستخدام المراجع الآتية:</a:t>
            </a:r>
            <a:endParaRPr lang="en-US" dirty="0">
              <a:solidFill>
                <a:srgbClr val="FF0000"/>
              </a:solidFill>
            </a:endParaRPr>
          </a:p>
          <a:p>
            <a:pPr lvl="0" algn="r" rtl="1">
              <a:lnSpc>
                <a:spcPct val="200000"/>
              </a:lnSpc>
            </a:pPr>
            <a:r>
              <a:rPr lang="ar-SA" b="1" dirty="0"/>
              <a:t>مركز</a:t>
            </a:r>
            <a:r>
              <a:rPr lang="en-US" b="1" dirty="0"/>
              <a:t> Pew </a:t>
            </a:r>
            <a:r>
              <a:rPr lang="ar-SA" b="1" dirty="0"/>
              <a:t>للأبحاث</a:t>
            </a:r>
            <a:r>
              <a:rPr lang="en-US" b="1" dirty="0"/>
              <a:t>. (2021). </a:t>
            </a:r>
            <a:r>
              <a:rPr lang="ar-SA" b="1" i="1" dirty="0"/>
              <a:t>استهلاك الأخبار عبر شبكات التواصل الاجتماعي</a:t>
            </a:r>
            <a:r>
              <a:rPr lang="en-US" b="1" dirty="0"/>
              <a:t>. </a:t>
            </a:r>
            <a:r>
              <a:rPr lang="ar-SA" b="1" dirty="0"/>
              <a:t>واشنطن: مركز بيو للأبحاث</a:t>
            </a:r>
            <a:r>
              <a:rPr lang="en-US" b="1" dirty="0"/>
              <a:t>. https://www.pewresearch.org/</a:t>
            </a:r>
          </a:p>
          <a:p>
            <a:pPr lvl="0" algn="r" rtl="1">
              <a:lnSpc>
                <a:spcPct val="200000"/>
              </a:lnSpc>
            </a:pPr>
            <a:r>
              <a:rPr lang="ar-SA" b="1" dirty="0"/>
              <a:t>الاتحاد الدولي للاتصالات</a:t>
            </a:r>
            <a:r>
              <a:rPr lang="en-US" b="1" dirty="0"/>
              <a:t>. (2022). </a:t>
            </a:r>
            <a:r>
              <a:rPr lang="ar-SA" b="1" i="1" dirty="0"/>
              <a:t>تقرير قياس مجتمع المعلومات 2022</a:t>
            </a:r>
            <a:r>
              <a:rPr lang="en-US" b="1" dirty="0"/>
              <a:t>. </a:t>
            </a:r>
            <a:r>
              <a:rPr lang="ar-SA" b="1" dirty="0"/>
              <a:t>جنيف</a:t>
            </a:r>
            <a:r>
              <a:rPr lang="en-US" b="1" dirty="0"/>
              <a:t>: ITU.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372105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D9D52-197E-D15D-BC4B-7DF513FE00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91" y="232756"/>
            <a:ext cx="11903825" cy="6625244"/>
          </a:xfrm>
        </p:spPr>
        <p:txBody>
          <a:bodyPr/>
          <a:lstStyle/>
          <a:p>
            <a:pPr algn="r" rtl="1">
              <a:lnSpc>
                <a:spcPct val="150000"/>
              </a:lnSpc>
            </a:pPr>
            <a:r>
              <a:rPr lang="ar-SA" b="1" dirty="0">
                <a:solidFill>
                  <a:srgbClr val="FF0000"/>
                </a:solidFill>
              </a:rPr>
              <a:t>فيديو / وسائط</a:t>
            </a:r>
            <a:endParaRPr lang="ar-DZ" b="1" dirty="0">
              <a:solidFill>
                <a:srgbClr val="FF0000"/>
              </a:solidFill>
            </a:endParaRPr>
          </a:p>
          <a:p>
            <a:pPr algn="r" rtl="1">
              <a:lnSpc>
                <a:spcPct val="150000"/>
              </a:lnSpc>
            </a:pPr>
            <a:r>
              <a:rPr lang="ar-DZ" b="1" dirty="0">
                <a:solidFill>
                  <a:srgbClr val="FF0000"/>
                </a:solidFill>
              </a:rPr>
              <a:t>عرف الذكاء الاصطناعي، بلاستخدام المراجع الآتية:</a:t>
            </a:r>
            <a:endParaRPr lang="en-US" dirty="0">
              <a:solidFill>
                <a:srgbClr val="FF0000"/>
              </a:solidFill>
            </a:endParaRPr>
          </a:p>
          <a:p>
            <a:pPr lvl="0" algn="r" rtl="1">
              <a:lnSpc>
                <a:spcPct val="150000"/>
              </a:lnSpc>
            </a:pPr>
            <a:r>
              <a:rPr lang="ar-SA" dirty="0"/>
              <a:t>قناة الجزيرة. (2020، 15 مايو)</a:t>
            </a:r>
            <a:r>
              <a:rPr lang="en-US" dirty="0"/>
              <a:t>. </a:t>
            </a:r>
            <a:r>
              <a:rPr lang="ar-SA" i="1" dirty="0"/>
              <a:t>مستقبل الإعلام الرقمي</a:t>
            </a:r>
            <a:r>
              <a:rPr lang="ar-SA" dirty="0"/>
              <a:t> [فيديو]. يوتيوب</a:t>
            </a:r>
            <a:r>
              <a:rPr lang="en-US" dirty="0"/>
              <a:t>. </a:t>
            </a:r>
            <a:r>
              <a:rPr lang="en-US" u="sng" dirty="0">
                <a:hlinkClick r:id="rId2"/>
              </a:rPr>
              <a:t>https://www.youtube.com/watch?v=xxx</a:t>
            </a:r>
            <a:endParaRPr lang="en-US" dirty="0"/>
          </a:p>
          <a:p>
            <a:pPr lvl="0" algn="r" rtl="1">
              <a:lnSpc>
                <a:spcPct val="150000"/>
              </a:lnSpc>
            </a:pPr>
            <a:r>
              <a:rPr lang="ar-SA" dirty="0"/>
              <a:t>أكاديمية خان. (2019، 5 يونيو)</a:t>
            </a:r>
            <a:r>
              <a:rPr lang="en-US" dirty="0"/>
              <a:t>. </a:t>
            </a:r>
            <a:r>
              <a:rPr lang="ar-SA" i="1" dirty="0"/>
              <a:t>مقدمة في الإحصاء</a:t>
            </a:r>
            <a:r>
              <a:rPr lang="ar-SA" dirty="0"/>
              <a:t> [فيديو]. يوتيوب</a:t>
            </a:r>
            <a:r>
              <a:rPr lang="en-US" dirty="0"/>
              <a:t>. </a:t>
            </a:r>
            <a:r>
              <a:rPr lang="en-US" u="sng" dirty="0">
                <a:hlinkClick r:id="rId2"/>
              </a:rPr>
              <a:t>https://www.youtube.com/watch?v=xxx</a:t>
            </a:r>
            <a:endParaRPr lang="en-US" dirty="0"/>
          </a:p>
          <a:p>
            <a:pPr lvl="0" algn="r" rtl="1">
              <a:lnSpc>
                <a:spcPct val="150000"/>
              </a:lnSpc>
            </a:pPr>
            <a:r>
              <a:rPr lang="en-US" dirty="0"/>
              <a:t>TEDx Talks. (2018</a:t>
            </a:r>
            <a:r>
              <a:rPr lang="ar-SA" dirty="0"/>
              <a:t>، 20 أكتوبر</a:t>
            </a:r>
            <a:r>
              <a:rPr lang="en-US" dirty="0"/>
              <a:t>). </a:t>
            </a:r>
            <a:r>
              <a:rPr lang="ar-SA" i="1" dirty="0"/>
              <a:t>كيف غيّرت وسائل التواصل حياتنا اليومية؟</a:t>
            </a:r>
            <a:r>
              <a:rPr lang="ar-SA" dirty="0"/>
              <a:t> [فيديو]. يوتيوب</a:t>
            </a:r>
            <a:r>
              <a:rPr lang="en-US" dirty="0"/>
              <a:t>. </a:t>
            </a:r>
            <a:r>
              <a:rPr lang="en-US" u="sng" dirty="0">
                <a:hlinkClick r:id="rId2"/>
              </a:rPr>
              <a:t>https://www.youtube.com/watch?v=xxx</a:t>
            </a:r>
            <a:endParaRPr lang="en-US" dirty="0"/>
          </a:p>
          <a:p>
            <a:endParaRPr lang="ar-D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48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8E43A-B59B-657F-FA1C-18D737EC7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4D39A-4584-CEA1-FCA3-81ED47FD1F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11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692</Words>
  <Application>Microsoft Office PowerPoint</Application>
  <PresentationFormat>Widescreen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Traditional Arabic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MyPc</dc:creator>
  <cp:lastModifiedBy>MyPc</cp:lastModifiedBy>
  <cp:revision>2</cp:revision>
  <dcterms:created xsi:type="dcterms:W3CDTF">2025-10-01T13:09:16Z</dcterms:created>
  <dcterms:modified xsi:type="dcterms:W3CDTF">2025-10-01T13:23:51Z</dcterms:modified>
</cp:coreProperties>
</file>