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19"/>
  </p:notesMasterIdLst>
  <p:sldIdLst>
    <p:sldId id="256" r:id="rId2"/>
    <p:sldId id="284" r:id="rId3"/>
    <p:sldId id="306" r:id="rId4"/>
    <p:sldId id="285" r:id="rId5"/>
    <p:sldId id="302" r:id="rId6"/>
    <p:sldId id="286" r:id="rId7"/>
    <p:sldId id="292" r:id="rId8"/>
    <p:sldId id="303" r:id="rId9"/>
    <p:sldId id="304" r:id="rId10"/>
    <p:sldId id="293" r:id="rId11"/>
    <p:sldId id="294" r:id="rId12"/>
    <p:sldId id="305" r:id="rId13"/>
    <p:sldId id="296" r:id="rId14"/>
    <p:sldId id="297" r:id="rId15"/>
    <p:sldId id="299" r:id="rId16"/>
    <p:sldId id="300" r:id="rId17"/>
    <p:sldId id="30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3" d="100"/>
          <a:sy n="83" d="100"/>
        </p:scale>
        <p:origin x="68" y="-27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ed El-Fatih Hamdi" userId="4b446abd-857b-4445-8a01-c0d6b9285f20" providerId="ADAL" clId="{4DE0121A-3E9A-4034-8E2D-99C946593326}"/>
    <pc:docChg chg="custSel modSld">
      <pc:chgData name="Mohammed El-Fatih Hamdi" userId="4b446abd-857b-4445-8a01-c0d6b9285f20" providerId="ADAL" clId="{4DE0121A-3E9A-4034-8E2D-99C946593326}" dt="2025-02-18T11:04:03.792" v="877" actId="20577"/>
      <pc:docMkLst>
        <pc:docMk/>
      </pc:docMkLst>
      <pc:sldChg chg="modSp">
        <pc:chgData name="Mohammed El-Fatih Hamdi" userId="4b446abd-857b-4445-8a01-c0d6b9285f20" providerId="ADAL" clId="{4DE0121A-3E9A-4034-8E2D-99C946593326}" dt="2025-02-18T11:04:03.792" v="877" actId="20577"/>
        <pc:sldMkLst>
          <pc:docMk/>
          <pc:sldMk cId="0" sldId="256"/>
        </pc:sldMkLst>
        <pc:spChg chg="mod">
          <ac:chgData name="Mohammed El-Fatih Hamdi" userId="4b446abd-857b-4445-8a01-c0d6b9285f20" providerId="ADAL" clId="{4DE0121A-3E9A-4034-8E2D-99C946593326}" dt="2025-02-18T11:04:03.792" v="877" actId="20577"/>
          <ac:spMkLst>
            <pc:docMk/>
            <pc:sldMk cId="0" sldId="256"/>
            <ac:spMk id="2" creationId="{00000000-0000-0000-0000-000000000000}"/>
          </ac:spMkLst>
        </pc:spChg>
      </pc:sldChg>
      <pc:sldChg chg="modSp modAnim">
        <pc:chgData name="Mohammed El-Fatih Hamdi" userId="4b446abd-857b-4445-8a01-c0d6b9285f20" providerId="ADAL" clId="{4DE0121A-3E9A-4034-8E2D-99C946593326}" dt="2025-02-18T09:57:27.377" v="120" actId="27636"/>
        <pc:sldMkLst>
          <pc:docMk/>
          <pc:sldMk cId="0" sldId="284"/>
        </pc:sldMkLst>
        <pc:spChg chg="mod">
          <ac:chgData name="Mohammed El-Fatih Hamdi" userId="4b446abd-857b-4445-8a01-c0d6b9285f20" providerId="ADAL" clId="{4DE0121A-3E9A-4034-8E2D-99C946593326}" dt="2025-02-18T09:57:27.377" v="120" actId="27636"/>
          <ac:spMkLst>
            <pc:docMk/>
            <pc:sldMk cId="0" sldId="284"/>
            <ac:spMk id="3" creationId="{00000000-0000-0000-0000-000000000000}"/>
          </ac:spMkLst>
        </pc:spChg>
      </pc:sldChg>
      <pc:sldChg chg="modSp">
        <pc:chgData name="Mohammed El-Fatih Hamdi" userId="4b446abd-857b-4445-8a01-c0d6b9285f20" providerId="ADAL" clId="{4DE0121A-3E9A-4034-8E2D-99C946593326}" dt="2025-02-18T09:59:58.896" v="190" actId="20577"/>
        <pc:sldMkLst>
          <pc:docMk/>
          <pc:sldMk cId="0" sldId="285"/>
        </pc:sldMkLst>
        <pc:spChg chg="mod">
          <ac:chgData name="Mohammed El-Fatih Hamdi" userId="4b446abd-857b-4445-8a01-c0d6b9285f20" providerId="ADAL" clId="{4DE0121A-3E9A-4034-8E2D-99C946593326}" dt="2025-02-18T09:59:58.896" v="190" actId="20577"/>
          <ac:spMkLst>
            <pc:docMk/>
            <pc:sldMk cId="0" sldId="285"/>
            <ac:spMk id="3" creationId="{00000000-0000-0000-0000-000000000000}"/>
          </ac:spMkLst>
        </pc:spChg>
      </pc:sldChg>
      <pc:sldChg chg="modSp">
        <pc:chgData name="Mohammed El-Fatih Hamdi" userId="4b446abd-857b-4445-8a01-c0d6b9285f20" providerId="ADAL" clId="{4DE0121A-3E9A-4034-8E2D-99C946593326}" dt="2025-02-18T10:17:58.967" v="521" actId="20577"/>
        <pc:sldMkLst>
          <pc:docMk/>
          <pc:sldMk cId="0" sldId="286"/>
        </pc:sldMkLst>
        <pc:spChg chg="mod">
          <ac:chgData name="Mohammed El-Fatih Hamdi" userId="4b446abd-857b-4445-8a01-c0d6b9285f20" providerId="ADAL" clId="{4DE0121A-3E9A-4034-8E2D-99C946593326}" dt="2025-02-18T10:17:58.967" v="521" actId="20577"/>
          <ac:spMkLst>
            <pc:docMk/>
            <pc:sldMk cId="0" sldId="286"/>
            <ac:spMk id="3" creationId="{00000000-0000-0000-0000-000000000000}"/>
          </ac:spMkLst>
        </pc:spChg>
      </pc:sldChg>
      <pc:sldChg chg="modSp modAnim">
        <pc:chgData name="Mohammed El-Fatih Hamdi" userId="4b446abd-857b-4445-8a01-c0d6b9285f20" providerId="ADAL" clId="{4DE0121A-3E9A-4034-8E2D-99C946593326}" dt="2025-02-18T10:28:38.890" v="651" actId="20577"/>
        <pc:sldMkLst>
          <pc:docMk/>
          <pc:sldMk cId="0" sldId="292"/>
        </pc:sldMkLst>
        <pc:spChg chg="mod">
          <ac:chgData name="Mohammed El-Fatih Hamdi" userId="4b446abd-857b-4445-8a01-c0d6b9285f20" providerId="ADAL" clId="{4DE0121A-3E9A-4034-8E2D-99C946593326}" dt="2025-02-18T10:28:38.890" v="651" actId="20577"/>
          <ac:spMkLst>
            <pc:docMk/>
            <pc:sldMk cId="0" sldId="292"/>
            <ac:spMk id="3" creationId="{00000000-0000-0000-0000-000000000000}"/>
          </ac:spMkLst>
        </pc:spChg>
      </pc:sldChg>
      <pc:sldChg chg="modSp">
        <pc:chgData name="Mohammed El-Fatih Hamdi" userId="4b446abd-857b-4445-8a01-c0d6b9285f20" providerId="ADAL" clId="{4DE0121A-3E9A-4034-8E2D-99C946593326}" dt="2025-02-18T10:37:15.700" v="757" actId="20577"/>
        <pc:sldMkLst>
          <pc:docMk/>
          <pc:sldMk cId="0" sldId="293"/>
        </pc:sldMkLst>
        <pc:spChg chg="mod">
          <ac:chgData name="Mohammed El-Fatih Hamdi" userId="4b446abd-857b-4445-8a01-c0d6b9285f20" providerId="ADAL" clId="{4DE0121A-3E9A-4034-8E2D-99C946593326}" dt="2025-02-18T10:37:15.700" v="757" actId="20577"/>
          <ac:spMkLst>
            <pc:docMk/>
            <pc:sldMk cId="0" sldId="293"/>
            <ac:spMk id="3" creationId="{00000000-0000-0000-0000-000000000000}"/>
          </ac:spMkLst>
        </pc:spChg>
      </pc:sldChg>
      <pc:sldChg chg="modSp">
        <pc:chgData name="Mohammed El-Fatih Hamdi" userId="4b446abd-857b-4445-8a01-c0d6b9285f20" providerId="ADAL" clId="{4DE0121A-3E9A-4034-8E2D-99C946593326}" dt="2025-02-18T10:43:35.601" v="812" actId="20577"/>
        <pc:sldMkLst>
          <pc:docMk/>
          <pc:sldMk cId="0" sldId="294"/>
        </pc:sldMkLst>
        <pc:spChg chg="mod">
          <ac:chgData name="Mohammed El-Fatih Hamdi" userId="4b446abd-857b-4445-8a01-c0d6b9285f20" providerId="ADAL" clId="{4DE0121A-3E9A-4034-8E2D-99C946593326}" dt="2025-02-18T10:43:35.601" v="812" actId="20577"/>
          <ac:spMkLst>
            <pc:docMk/>
            <pc:sldMk cId="0" sldId="294"/>
            <ac:spMk id="3" creationId="{00000000-0000-0000-0000-000000000000}"/>
          </ac:spMkLst>
        </pc:spChg>
      </pc:sldChg>
      <pc:sldChg chg="modSp modAnim">
        <pc:chgData name="Mohammed El-Fatih Hamdi" userId="4b446abd-857b-4445-8a01-c0d6b9285f20" providerId="ADAL" clId="{4DE0121A-3E9A-4034-8E2D-99C946593326}" dt="2025-02-18T10:44:39.839" v="848" actId="20577"/>
        <pc:sldMkLst>
          <pc:docMk/>
          <pc:sldMk cId="0" sldId="296"/>
        </pc:sldMkLst>
        <pc:spChg chg="mod">
          <ac:chgData name="Mohammed El-Fatih Hamdi" userId="4b446abd-857b-4445-8a01-c0d6b9285f20" providerId="ADAL" clId="{4DE0121A-3E9A-4034-8E2D-99C946593326}" dt="2025-02-18T10:44:39.839" v="848" actId="20577"/>
          <ac:spMkLst>
            <pc:docMk/>
            <pc:sldMk cId="0" sldId="296"/>
            <ac:spMk id="3" creationId="{00000000-0000-0000-0000-000000000000}"/>
          </ac:spMkLst>
        </pc:spChg>
      </pc:sldChg>
      <pc:sldChg chg="modSp modAnim">
        <pc:chgData name="Mohammed El-Fatih Hamdi" userId="4b446abd-857b-4445-8a01-c0d6b9285f20" providerId="ADAL" clId="{4DE0121A-3E9A-4034-8E2D-99C946593326}" dt="2025-02-18T10:45:32.658" v="858" actId="20577"/>
        <pc:sldMkLst>
          <pc:docMk/>
          <pc:sldMk cId="0" sldId="297"/>
        </pc:sldMkLst>
        <pc:spChg chg="mod">
          <ac:chgData name="Mohammed El-Fatih Hamdi" userId="4b446abd-857b-4445-8a01-c0d6b9285f20" providerId="ADAL" clId="{4DE0121A-3E9A-4034-8E2D-99C946593326}" dt="2025-02-18T10:45:32.658" v="858" actId="20577"/>
          <ac:spMkLst>
            <pc:docMk/>
            <pc:sldMk cId="0" sldId="297"/>
            <ac:spMk id="3" creationId="{00000000-0000-0000-0000-000000000000}"/>
          </ac:spMkLst>
        </pc:spChg>
      </pc:sldChg>
      <pc:sldChg chg="modSp">
        <pc:chgData name="Mohammed El-Fatih Hamdi" userId="4b446abd-857b-4445-8a01-c0d6b9285f20" providerId="ADAL" clId="{4DE0121A-3E9A-4034-8E2D-99C946593326}" dt="2025-02-18T10:46:02.223" v="859" actId="20577"/>
        <pc:sldMkLst>
          <pc:docMk/>
          <pc:sldMk cId="0" sldId="300"/>
        </pc:sldMkLst>
        <pc:spChg chg="mod">
          <ac:chgData name="Mohammed El-Fatih Hamdi" userId="4b446abd-857b-4445-8a01-c0d6b9285f20" providerId="ADAL" clId="{4DE0121A-3E9A-4034-8E2D-99C946593326}" dt="2025-02-18T10:46:02.223" v="859" actId="20577"/>
          <ac:spMkLst>
            <pc:docMk/>
            <pc:sldMk cId="0" sldId="300"/>
            <ac:spMk id="3" creationId="{00000000-0000-0000-0000-000000000000}"/>
          </ac:spMkLst>
        </pc:spChg>
      </pc:sldChg>
      <pc:sldChg chg="modSp">
        <pc:chgData name="Mohammed El-Fatih Hamdi" userId="4b446abd-857b-4445-8a01-c0d6b9285f20" providerId="ADAL" clId="{4DE0121A-3E9A-4034-8E2D-99C946593326}" dt="2025-02-18T10:46:24.323" v="875" actId="20577"/>
        <pc:sldMkLst>
          <pc:docMk/>
          <pc:sldMk cId="0" sldId="301"/>
        </pc:sldMkLst>
        <pc:spChg chg="mod">
          <ac:chgData name="Mohammed El-Fatih Hamdi" userId="4b446abd-857b-4445-8a01-c0d6b9285f20" providerId="ADAL" clId="{4DE0121A-3E9A-4034-8E2D-99C946593326}" dt="2025-02-18T10:46:24.323" v="875" actId="20577"/>
          <ac:spMkLst>
            <pc:docMk/>
            <pc:sldMk cId="0" sldId="30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3BB809-F323-44B1-8E47-7578FD4A2654}" type="datetimeFigureOut">
              <a:rPr lang="fr-FR" smtClean="0"/>
              <a:t>26/10/2025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47066-BEE3-41D8-8C6A-4B155EE1826A}" type="slidenum">
              <a:rPr lang="fr-FR" smtClean="0"/>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5A47066-BEE3-41D8-8C6A-4B155EE1826A}" type="slidenum">
              <a:rPr lang="fr-FR" smtClean="0"/>
              <a:t>14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3048000" y="3124200"/>
            <a:ext cx="8229600" cy="1894362"/>
          </a:xfrm>
        </p:spPr>
        <p:txBody>
          <a:bodyPr/>
          <a:lstStyle>
            <a:lvl1pPr>
              <a:defRPr b="1"/>
            </a:lvl1pPr>
          </a:lstStyle>
          <a:p>
            <a:r>
              <a:rPr kumimoji="0" lang="fr-FR"/>
              <a:t>Cliquez pour modifier le style du titre</a:t>
            </a:r>
            <a:endParaRPr kumimoji="0" lang="en-US"/>
          </a:p>
        </p:txBody>
      </p:sp>
      <p:sp>
        <p:nvSpPr>
          <p:cNvPr id="9" name="Sous-titr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10733828" y="1110597"/>
            <a:ext cx="2286000" cy="508000"/>
          </a:xfrm>
        </p:spPr>
        <p:txBody>
          <a:bodyPr/>
          <a:lstStyle/>
          <a:p>
            <a:fld id="{9C910920-37F2-45C3-A46E-52E95AF22AE4}" type="datetimeFigureOut">
              <a:rPr lang="fr-FR" smtClean="0"/>
              <a:pPr/>
              <a:t>26/10/2025</a:t>
            </a:fld>
            <a:endParaRPr lang="fr-FR"/>
          </a:p>
        </p:txBody>
      </p:sp>
      <p:sp>
        <p:nvSpPr>
          <p:cNvPr id="17" name="Espace réservé du pied de page 16"/>
          <p:cNvSpPr>
            <a:spLocks noGrp="1"/>
          </p:cNvSpPr>
          <p:nvPr>
            <p:ph type="ftr" sz="quarter" idx="11"/>
          </p:nvPr>
        </p:nvSpPr>
        <p:spPr bwMode="auto">
          <a:xfrm rot="5400000">
            <a:off x="10045959" y="4117661"/>
            <a:ext cx="3657600" cy="512064"/>
          </a:xfrm>
        </p:spPr>
        <p:txBody>
          <a:bodyPr/>
          <a:lstStyle/>
          <a:p>
            <a:endParaRPr lang="fr-FR"/>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Connecteur droit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Connecteur droit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Connecteur droit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Connecteur droit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Connecteur droit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Connecteur droit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Ellipse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Ellipse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Ellipse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Ellipse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Ellipse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Espace réservé du numéro de diapositive 28"/>
          <p:cNvSpPr>
            <a:spLocks noGrp="1"/>
          </p:cNvSpPr>
          <p:nvPr>
            <p:ph type="sldNum" sz="quarter" idx="12"/>
          </p:nvPr>
        </p:nvSpPr>
        <p:spPr bwMode="auto">
          <a:xfrm>
            <a:off x="1767392" y="4928702"/>
            <a:ext cx="812800" cy="517524"/>
          </a:xfrm>
        </p:spPr>
        <p:txBody>
          <a:bodyPr/>
          <a:lstStyle/>
          <a:p>
            <a:fld id="{1C24B51B-E851-435C-8135-9A03A93FCC2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8" name="Espace réservé du contenu 7"/>
          <p:cNvSpPr>
            <a:spLocks noGrp="1"/>
          </p:cNvSpPr>
          <p:nvPr>
            <p:ph sz="quarter" idx="1"/>
          </p:nvPr>
        </p:nvSpPr>
        <p:spPr>
          <a:xfrm>
            <a:off x="609600" y="1600200"/>
            <a:ext cx="9956800" cy="4873752"/>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4"/>
          </p:nvPr>
        </p:nvSpPr>
        <p:spPr/>
        <p:txBody>
          <a:bodyPr rtlCol="0"/>
          <a:lstStyle/>
          <a:p>
            <a:fld id="{9C910920-37F2-45C3-A46E-52E95AF22AE4}" type="datetimeFigureOut">
              <a:rPr lang="fr-FR" smtClean="0"/>
              <a:pPr/>
              <a:t>26/10/2025</a:t>
            </a:fld>
            <a:endParaRPr lang="fr-FR"/>
          </a:p>
        </p:txBody>
      </p:sp>
      <p:sp>
        <p:nvSpPr>
          <p:cNvPr id="9" name="Espace réservé du numéro de diapositive 8"/>
          <p:cNvSpPr>
            <a:spLocks noGrp="1"/>
          </p:cNvSpPr>
          <p:nvPr>
            <p:ph type="sldNum" sz="quarter" idx="15"/>
          </p:nvPr>
        </p:nvSpPr>
        <p:spPr/>
        <p:txBody>
          <a:bodyPr rtlCol="0"/>
          <a:lstStyle/>
          <a:p>
            <a:fld id="{1C24B51B-E851-435C-8135-9A03A93FCC2E}" type="slidenum">
              <a:rPr lang="fr-FR" smtClean="0"/>
              <a:pPr/>
              <a:t>‹#›</a:t>
            </a:fld>
            <a:endParaRPr lang="fr-FR"/>
          </a:p>
        </p:txBody>
      </p:sp>
      <p:sp>
        <p:nvSpPr>
          <p:cNvPr id="10" name="Espace réservé du pied de page 9"/>
          <p:cNvSpPr>
            <a:spLocks noGrp="1"/>
          </p:cNvSpPr>
          <p:nvPr>
            <p:ph type="ftr" sz="quarter" idx="16"/>
          </p:nvPr>
        </p:nvSpPr>
        <p:spPr/>
        <p:txBody>
          <a:bodyPr rtlCol="0"/>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3048000" y="2895600"/>
            <a:ext cx="8229600" cy="2053590"/>
          </a:xfrm>
        </p:spPr>
        <p:txBody>
          <a:bodyPr/>
          <a:lstStyle>
            <a:lvl1pPr algn="l">
              <a:buNone/>
              <a:defRPr sz="3000" b="1" cap="small" baseline="0"/>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bwMode="auto">
          <a:xfrm rot="5400000">
            <a:off x="10732008" y="1106932"/>
            <a:ext cx="2286000" cy="508000"/>
          </a:xfrm>
        </p:spPr>
        <p:txBody>
          <a:bodyPr/>
          <a:lstStyle/>
          <a:p>
            <a:fld id="{9C910920-37F2-45C3-A46E-52E95AF22AE4}" type="datetimeFigureOut">
              <a:rPr lang="fr-FR" smtClean="0"/>
              <a:pPr/>
              <a:t>26/10/2025</a:t>
            </a:fld>
            <a:endParaRPr lang="fr-FR"/>
          </a:p>
        </p:txBody>
      </p:sp>
      <p:sp>
        <p:nvSpPr>
          <p:cNvPr id="5" name="Espace réservé du pied de page 4"/>
          <p:cNvSpPr>
            <a:spLocks noGrp="1"/>
          </p:cNvSpPr>
          <p:nvPr>
            <p:ph type="ftr" sz="quarter" idx="11"/>
          </p:nvPr>
        </p:nvSpPr>
        <p:spPr bwMode="auto">
          <a:xfrm rot="5400000">
            <a:off x="10046208" y="4114800"/>
            <a:ext cx="3657600" cy="512064"/>
          </a:xfrm>
        </p:spPr>
        <p:txBody>
          <a:bodyPr/>
          <a:lstStyle/>
          <a:p>
            <a:endParaRPr lang="fr-FR"/>
          </a:p>
        </p:txBody>
      </p:sp>
      <p:sp>
        <p:nvSpPr>
          <p:cNvPr id="9" name="Rectangle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Connecteur droit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Connecteur droit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Connecteur droit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Connecteur droit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Connecteur droit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Rectangle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Ellipse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Ellipse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Ellipse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Ellipse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Ellipse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Connecteur droit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Espace réservé du numéro de diapositive 5"/>
          <p:cNvSpPr>
            <a:spLocks noGrp="1"/>
          </p:cNvSpPr>
          <p:nvPr>
            <p:ph type="sldNum" sz="quarter" idx="12"/>
          </p:nvPr>
        </p:nvSpPr>
        <p:spPr bwMode="auto">
          <a:xfrm>
            <a:off x="1787488" y="4928702"/>
            <a:ext cx="812800" cy="517524"/>
          </a:xfrm>
        </p:spPr>
        <p:txBody>
          <a:bodyPr/>
          <a:lstStyle/>
          <a:p>
            <a:fld id="{1C24B51B-E851-435C-8135-9A03A93FCC2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5" name="Espace réservé de la date 4"/>
          <p:cNvSpPr>
            <a:spLocks noGrp="1"/>
          </p:cNvSpPr>
          <p:nvPr>
            <p:ph type="dt" sz="half" idx="10"/>
          </p:nvPr>
        </p:nvSpPr>
        <p:spPr/>
        <p:txBody>
          <a:bodyPr/>
          <a:lstStyle/>
          <a:p>
            <a:fld id="{9C910920-37F2-45C3-A46E-52E95AF22AE4}" type="datetimeFigureOut">
              <a:rPr lang="fr-FR" smtClean="0"/>
              <a:pPr/>
              <a:t>26/10/2025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C24B51B-E851-435C-8135-9A03A93FCC2E}" type="slidenum">
              <a:rPr lang="fr-FR" smtClean="0"/>
              <a:pPr/>
              <a:t>‹#›</a:t>
            </a:fld>
            <a:endParaRPr lang="fr-FR"/>
          </a:p>
        </p:txBody>
      </p:sp>
      <p:sp>
        <p:nvSpPr>
          <p:cNvPr id="9" name="Espace réservé du contenu 8"/>
          <p:cNvSpPr>
            <a:spLocks noGrp="1"/>
          </p:cNvSpPr>
          <p:nvPr>
            <p:ph sz="quarter" idx="1"/>
          </p:nvPr>
        </p:nvSpPr>
        <p:spPr>
          <a:xfrm>
            <a:off x="609600" y="1600200"/>
            <a:ext cx="48768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1" name="Espace réservé du contenu 10"/>
          <p:cNvSpPr>
            <a:spLocks noGrp="1"/>
          </p:cNvSpPr>
          <p:nvPr>
            <p:ph sz="quarter" idx="2"/>
          </p:nvPr>
        </p:nvSpPr>
        <p:spPr>
          <a:xfrm>
            <a:off x="5693664" y="1600200"/>
            <a:ext cx="4876800" cy="45720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10058400" cy="1143000"/>
          </a:xfrm>
        </p:spPr>
        <p:txBody>
          <a:bodyPr anchor="b"/>
          <a:lstStyle>
            <a:lvl1pPr>
              <a:defRPr/>
            </a:lvl1pPr>
          </a:lstStyle>
          <a:p>
            <a:r>
              <a:rPr kumimoji="0" lang="fr-FR"/>
              <a:t>Cliquez pour modifier le style du titre</a:t>
            </a:r>
            <a:endParaRPr kumimoji="0" lang="en-US"/>
          </a:p>
        </p:txBody>
      </p:sp>
      <p:sp>
        <p:nvSpPr>
          <p:cNvPr id="7" name="Espace réservé de la date 6"/>
          <p:cNvSpPr>
            <a:spLocks noGrp="1"/>
          </p:cNvSpPr>
          <p:nvPr>
            <p:ph type="dt" sz="half" idx="10"/>
          </p:nvPr>
        </p:nvSpPr>
        <p:spPr/>
        <p:txBody>
          <a:bodyPr/>
          <a:lstStyle/>
          <a:p>
            <a:fld id="{9C910920-37F2-45C3-A46E-52E95AF22AE4}" type="datetimeFigureOut">
              <a:rPr lang="fr-FR" smtClean="0"/>
              <a:pPr/>
              <a:t>26/10/2025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C24B51B-E851-435C-8135-9A03A93FCC2E}" type="slidenum">
              <a:rPr lang="fr-FR" smtClean="0"/>
              <a:pPr/>
              <a:t>‹#›</a:t>
            </a:fld>
            <a:endParaRPr lang="fr-FR"/>
          </a:p>
        </p:txBody>
      </p:sp>
      <p:sp>
        <p:nvSpPr>
          <p:cNvPr id="11" name="Espace réservé du contenu 10"/>
          <p:cNvSpPr>
            <a:spLocks noGrp="1"/>
          </p:cNvSpPr>
          <p:nvPr>
            <p:ph sz="quarter" idx="2"/>
          </p:nvPr>
        </p:nvSpPr>
        <p:spPr>
          <a:xfrm>
            <a:off x="609600" y="2362200"/>
            <a:ext cx="4876800" cy="38862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3" name="Espace réservé du contenu 12"/>
          <p:cNvSpPr>
            <a:spLocks noGrp="1"/>
          </p:cNvSpPr>
          <p:nvPr>
            <p:ph sz="quarter" idx="4"/>
          </p:nvPr>
        </p:nvSpPr>
        <p:spPr>
          <a:xfrm>
            <a:off x="5829300" y="2362200"/>
            <a:ext cx="4876800" cy="3886200"/>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12" name="Espace réservé du texte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
        <p:nvSpPr>
          <p:cNvPr id="14" name="Espace réservé du texte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6" name="Espace réservé de la date 5"/>
          <p:cNvSpPr>
            <a:spLocks noGrp="1"/>
          </p:cNvSpPr>
          <p:nvPr>
            <p:ph type="dt" sz="half" idx="10"/>
          </p:nvPr>
        </p:nvSpPr>
        <p:spPr/>
        <p:txBody>
          <a:bodyPr rtlCol="0"/>
          <a:lstStyle/>
          <a:p>
            <a:fld id="{9C910920-37F2-45C3-A46E-52E95AF22AE4}" type="datetimeFigureOut">
              <a:rPr lang="fr-FR" smtClean="0"/>
              <a:pPr/>
              <a:t>26/10/2025</a:t>
            </a:fld>
            <a:endParaRPr lang="fr-FR"/>
          </a:p>
        </p:txBody>
      </p:sp>
      <p:sp>
        <p:nvSpPr>
          <p:cNvPr id="7" name="Espace réservé du numéro de diapositive 6"/>
          <p:cNvSpPr>
            <a:spLocks noGrp="1"/>
          </p:cNvSpPr>
          <p:nvPr>
            <p:ph type="sldNum" sz="quarter" idx="11"/>
          </p:nvPr>
        </p:nvSpPr>
        <p:spPr/>
        <p:txBody>
          <a:bodyPr rtlCol="0"/>
          <a:lstStyle/>
          <a:p>
            <a:fld id="{1C24B51B-E851-435C-8135-9A03A93FCC2E}" type="slidenum">
              <a:rPr lang="fr-FR" smtClean="0"/>
              <a:pPr/>
              <a:t>‹#›</a:t>
            </a:fld>
            <a:endParaRPr lang="fr-FR"/>
          </a:p>
        </p:txBody>
      </p:sp>
      <p:sp>
        <p:nvSpPr>
          <p:cNvPr id="8" name="Espace réservé du pied de page 7"/>
          <p:cNvSpPr>
            <a:spLocks noGrp="1"/>
          </p:cNvSpPr>
          <p:nvPr>
            <p:ph type="ftr" sz="quarter" idx="12"/>
          </p:nvPr>
        </p:nvSpPr>
        <p:spPr/>
        <p:txBody>
          <a:bodyPr rtlCol="0"/>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C910920-37F2-45C3-A46E-52E95AF22AE4}" type="datetimeFigureOut">
              <a:rPr lang="fr-FR" smtClean="0"/>
              <a:pPr/>
              <a:t>26/10/2025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C24B51B-E851-435C-8135-9A03A93FCC2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Titre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a:t>Cliquez pour modifier les styles du texte du masque</a:t>
            </a:r>
          </a:p>
        </p:txBody>
      </p:sp>
      <p:sp>
        <p:nvSpPr>
          <p:cNvPr id="8" name="Connecteur droit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Connecteur droit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Connecteur droit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Rectangle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Connecteur droit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Ellipse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Espace réservé du contenu 17"/>
          <p:cNvSpPr>
            <a:spLocks noGrp="1"/>
          </p:cNvSpPr>
          <p:nvPr>
            <p:ph sz="quarter" idx="1"/>
          </p:nvPr>
        </p:nvSpPr>
        <p:spPr>
          <a:xfrm>
            <a:off x="406400" y="274320"/>
            <a:ext cx="7518400" cy="6327648"/>
          </a:xfrm>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21" name="Espace réservé de la date 20"/>
          <p:cNvSpPr>
            <a:spLocks noGrp="1"/>
          </p:cNvSpPr>
          <p:nvPr>
            <p:ph type="dt" sz="half" idx="14"/>
          </p:nvPr>
        </p:nvSpPr>
        <p:spPr/>
        <p:txBody>
          <a:bodyPr rtlCol="0"/>
          <a:lstStyle/>
          <a:p>
            <a:fld id="{9C910920-37F2-45C3-A46E-52E95AF22AE4}" type="datetimeFigureOut">
              <a:rPr lang="fr-FR" smtClean="0"/>
              <a:pPr/>
              <a:t>26/10/2025</a:t>
            </a:fld>
            <a:endParaRPr lang="fr-FR"/>
          </a:p>
        </p:txBody>
      </p:sp>
      <p:sp>
        <p:nvSpPr>
          <p:cNvPr id="22" name="Espace réservé du numéro de diapositive 21"/>
          <p:cNvSpPr>
            <a:spLocks noGrp="1"/>
          </p:cNvSpPr>
          <p:nvPr>
            <p:ph type="sldNum" sz="quarter" idx="15"/>
          </p:nvPr>
        </p:nvSpPr>
        <p:spPr/>
        <p:txBody>
          <a:bodyPr rtlCol="0"/>
          <a:lstStyle/>
          <a:p>
            <a:fld id="{1C24B51B-E851-435C-8135-9A03A93FCC2E}" type="slidenum">
              <a:rPr lang="fr-FR" smtClean="0"/>
              <a:pPr/>
              <a:t>‹#›</a:t>
            </a:fld>
            <a:endParaRPr lang="fr-FR"/>
          </a:p>
        </p:txBody>
      </p:sp>
      <p:sp>
        <p:nvSpPr>
          <p:cNvPr id="23" name="Espace réservé du pied de page 22"/>
          <p:cNvSpPr>
            <a:spLocks noGrp="1"/>
          </p:cNvSpPr>
          <p:nvPr>
            <p:ph type="ftr" sz="quarter" idx="16"/>
          </p:nvPr>
        </p:nvSpPr>
        <p:spPr/>
        <p:txBody>
          <a:bodyPr rtlCol="0"/>
          <a:lstStyle/>
          <a:p>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Ellipse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Titre 1"/>
          <p:cNvSpPr>
            <a:spLocks noGrp="1"/>
          </p:cNvSpPr>
          <p:nvPr>
            <p:ph type="title"/>
          </p:nvPr>
        </p:nvSpPr>
        <p:spPr>
          <a:xfrm rot="5400000">
            <a:off x="5518404" y="3124200"/>
            <a:ext cx="6309360" cy="609600"/>
          </a:xfrm>
        </p:spPr>
        <p:txBody>
          <a:bodyPr anchor="b"/>
          <a:lstStyle>
            <a:lvl1pPr algn="l">
              <a:buNone/>
              <a:defRPr sz="2000" b="1"/>
            </a:lvl1pPr>
          </a:lstStyle>
          <a:p>
            <a:r>
              <a:rPr kumimoji="0" lang="fr-FR"/>
              <a:t>Cliquez pour modifier le style du titre</a:t>
            </a:r>
            <a:endParaRPr kumimoji="0" lang="en-US"/>
          </a:p>
        </p:txBody>
      </p:sp>
      <p:sp>
        <p:nvSpPr>
          <p:cNvPr id="3" name="Espace réservé pour une image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a:t>Cliquez sur l'icône pour ajouter une image</a:t>
            </a:r>
            <a:endParaRPr kumimoji="0" lang="en-US" dirty="0"/>
          </a:p>
        </p:txBody>
      </p:sp>
      <p:sp>
        <p:nvSpPr>
          <p:cNvPr id="4" name="Espace réservé du texte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10" name="Connecteur droit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Rectangle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Connecteur droit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Connecteur droit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Connecteur droit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Espace réservé de la date 16"/>
          <p:cNvSpPr>
            <a:spLocks noGrp="1"/>
          </p:cNvSpPr>
          <p:nvPr>
            <p:ph type="dt" sz="half" idx="10"/>
          </p:nvPr>
        </p:nvSpPr>
        <p:spPr/>
        <p:txBody>
          <a:bodyPr rtlCol="0"/>
          <a:lstStyle/>
          <a:p>
            <a:fld id="{9C910920-37F2-45C3-A46E-52E95AF22AE4}" type="datetimeFigureOut">
              <a:rPr lang="fr-FR" smtClean="0"/>
              <a:pPr/>
              <a:t>26/10/2025</a:t>
            </a:fld>
            <a:endParaRPr lang="fr-FR"/>
          </a:p>
        </p:txBody>
      </p:sp>
      <p:sp>
        <p:nvSpPr>
          <p:cNvPr id="18" name="Espace réservé du numéro de diapositive 17"/>
          <p:cNvSpPr>
            <a:spLocks noGrp="1"/>
          </p:cNvSpPr>
          <p:nvPr>
            <p:ph type="sldNum" sz="quarter" idx="11"/>
          </p:nvPr>
        </p:nvSpPr>
        <p:spPr/>
        <p:txBody>
          <a:bodyPr rtlCol="0"/>
          <a:lstStyle/>
          <a:p>
            <a:fld id="{1C24B51B-E851-435C-8135-9A03A93FCC2E}" type="slidenum">
              <a:rPr lang="fr-FR" smtClean="0"/>
              <a:pPr/>
              <a:t>‹#›</a:t>
            </a:fld>
            <a:endParaRPr lang="fr-FR"/>
          </a:p>
        </p:txBody>
      </p:sp>
      <p:sp>
        <p:nvSpPr>
          <p:cNvPr id="21" name="Espace réservé du pied de page 20"/>
          <p:cNvSpPr>
            <a:spLocks noGrp="1"/>
          </p:cNvSpPr>
          <p:nvPr>
            <p:ph type="ftr" sz="quarter" idx="12"/>
          </p:nvPr>
        </p:nvSpPr>
        <p:spPr/>
        <p:txBody>
          <a:bodyPr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C910920-37F2-45C3-A46E-52E95AF22AE4}" type="datetimeFigureOut">
              <a:rPr lang="fr-FR" smtClean="0"/>
              <a:pPr/>
              <a:t>26/10/2025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C24B51B-E851-435C-8135-9A03A93FCC2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235200" cy="5851525"/>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9C910920-37F2-45C3-A46E-52E95AF22AE4}" type="datetimeFigureOut">
              <a:rPr lang="fr-FR" smtClean="0"/>
              <a:pPr/>
              <a:t>26/10/2025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C24B51B-E851-435C-8135-9A03A93FCC2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Espace réservé du titre 21"/>
          <p:cNvSpPr>
            <a:spLocks noGrp="1"/>
          </p:cNvSpPr>
          <p:nvPr>
            <p:ph type="title"/>
          </p:nvPr>
        </p:nvSpPr>
        <p:spPr>
          <a:xfrm>
            <a:off x="609600" y="274638"/>
            <a:ext cx="9956800" cy="1143000"/>
          </a:xfrm>
          <a:prstGeom prst="rect">
            <a:avLst/>
          </a:prstGeom>
        </p:spPr>
        <p:txBody>
          <a:bodyPr vert="horz" anchor="b">
            <a:normAutofit/>
          </a:bodyPr>
          <a:lstStyle/>
          <a:p>
            <a:r>
              <a:rPr kumimoji="0" lang="fr-FR"/>
              <a:t>Cliquez pour modifier le style du titre</a:t>
            </a:r>
            <a:endParaRPr kumimoji="0" lang="en-US"/>
          </a:p>
        </p:txBody>
      </p:sp>
      <p:sp>
        <p:nvSpPr>
          <p:cNvPr id="13" name="Espace réservé du texte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4" name="Espace réservé de la date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9C910920-37F2-45C3-A46E-52E95AF22AE4}" type="datetimeFigureOut">
              <a:rPr lang="fr-FR" smtClean="0"/>
              <a:pPr/>
              <a:t>26/10/2025</a:t>
            </a:fld>
            <a:endParaRPr lang="fr-FR"/>
          </a:p>
        </p:txBody>
      </p:sp>
      <p:sp>
        <p:nvSpPr>
          <p:cNvPr id="3" name="Espace réservé du pied de page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fr-FR"/>
          </a:p>
        </p:txBody>
      </p:sp>
      <p:sp>
        <p:nvSpPr>
          <p:cNvPr id="7" name="Connecteur droit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Connecteur droit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Connecteur droit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Ellipse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Espace réservé du numéro de diapositive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1C24B51B-E851-435C-8135-9A03A93FCC2E}"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7328" y="0"/>
            <a:ext cx="12144672" cy="6813376"/>
          </a:xfrm>
          <a:ln>
            <a:solidFill>
              <a:srgbClr val="0070C0"/>
            </a:solidFill>
          </a:ln>
        </p:spPr>
        <p:txBody>
          <a:bodyPr>
            <a:normAutofit/>
          </a:bodyPr>
          <a:lstStyle/>
          <a:p>
            <a:pPr algn="ctr">
              <a:lnSpc>
                <a:spcPct val="150000"/>
              </a:lnSpc>
            </a:pPr>
            <a:r>
              <a:rPr lang="ar-DZ" sz="3900" dirty="0">
                <a:solidFill>
                  <a:srgbClr val="0070C0"/>
                </a:solidFill>
                <a:latin typeface="Traditional Arabic" pitchFamily="18" charset="-78"/>
                <a:cs typeface="Traditional Arabic" pitchFamily="18" charset="-78"/>
              </a:rPr>
              <a:t>ال</a:t>
            </a:r>
            <a:r>
              <a:rPr lang="ar-QA" sz="3900" dirty="0">
                <a:solidFill>
                  <a:srgbClr val="0070C0"/>
                </a:solidFill>
                <a:latin typeface="Traditional Arabic" pitchFamily="18" charset="-78"/>
                <a:cs typeface="Traditional Arabic" pitchFamily="18" charset="-78"/>
              </a:rPr>
              <a:t>ورشة تدريبية حول المحاضرة الرابعة والخامسة:</a:t>
            </a:r>
            <a:br>
              <a:rPr lang="fr-FR" sz="3900" dirty="0">
                <a:solidFill>
                  <a:srgbClr val="C00000"/>
                </a:solidFill>
                <a:latin typeface="Traditional Arabic" pitchFamily="18" charset="-78"/>
                <a:cs typeface="Traditional Arabic" pitchFamily="18" charset="-78"/>
              </a:rPr>
            </a:br>
            <a:r>
              <a:rPr lang="ar-QA" sz="3900" dirty="0">
                <a:solidFill>
                  <a:srgbClr val="C00000"/>
                </a:solidFill>
                <a:latin typeface="Traditional Arabic" pitchFamily="18" charset="-78"/>
                <a:cs typeface="Traditional Arabic" pitchFamily="18" charset="-78"/>
              </a:rPr>
              <a:t>كيفية صياغة </a:t>
            </a:r>
            <a:r>
              <a:rPr lang="ar-DZ" sz="3900" dirty="0">
                <a:solidFill>
                  <a:srgbClr val="C00000"/>
                </a:solidFill>
                <a:latin typeface="Traditional Arabic" pitchFamily="18" charset="-78"/>
                <a:cs typeface="Traditional Arabic" pitchFamily="18" charset="-78"/>
              </a:rPr>
              <a:t>ال</a:t>
            </a:r>
            <a:r>
              <a:rPr lang="ar-QA" sz="3900" dirty="0">
                <a:solidFill>
                  <a:srgbClr val="C00000"/>
                </a:solidFill>
                <a:latin typeface="Traditional Arabic" pitchFamily="18" charset="-78"/>
                <a:cs typeface="Traditional Arabic" pitchFamily="18" charset="-78"/>
              </a:rPr>
              <a:t>عناوين</a:t>
            </a:r>
            <a:r>
              <a:rPr lang="ar-DZ" sz="3900" dirty="0">
                <a:solidFill>
                  <a:srgbClr val="C00000"/>
                </a:solidFill>
                <a:latin typeface="Traditional Arabic" pitchFamily="18" charset="-78"/>
                <a:cs typeface="Traditional Arabic" pitchFamily="18" charset="-78"/>
              </a:rPr>
              <a:t> والمتغيرات والمفاهيم في</a:t>
            </a:r>
            <a:r>
              <a:rPr lang="ar-QA" sz="3900" dirty="0">
                <a:solidFill>
                  <a:srgbClr val="C00000"/>
                </a:solidFill>
                <a:latin typeface="Traditional Arabic" pitchFamily="18" charset="-78"/>
                <a:cs typeface="Traditional Arabic" pitchFamily="18" charset="-78"/>
              </a:rPr>
              <a:t> البحوث العلمية.</a:t>
            </a:r>
            <a:br>
              <a:rPr lang="ar-QA" sz="3900" dirty="0">
                <a:solidFill>
                  <a:srgbClr val="C00000"/>
                </a:solidFill>
                <a:latin typeface="Traditional Arabic" pitchFamily="18" charset="-78"/>
                <a:cs typeface="Traditional Arabic" pitchFamily="18" charset="-78"/>
              </a:rPr>
            </a:br>
            <a:r>
              <a:rPr lang="ar-QA" sz="3900" dirty="0">
                <a:solidFill>
                  <a:srgbClr val="C00000"/>
                </a:solidFill>
                <a:latin typeface="Traditional Arabic" pitchFamily="18" charset="-78"/>
                <a:cs typeface="Traditional Arabic" pitchFamily="18" charset="-78"/>
              </a:rPr>
              <a:t>كيفية كتابة المشكلة العلمية</a:t>
            </a:r>
            <a:br>
              <a:rPr lang="en-US" sz="3900" dirty="0">
                <a:solidFill>
                  <a:srgbClr val="C00000"/>
                </a:solidFill>
                <a:latin typeface="Traditional Arabic" pitchFamily="18" charset="-78"/>
                <a:cs typeface="Traditional Arabic" pitchFamily="18" charset="-78"/>
              </a:rPr>
            </a:br>
            <a:r>
              <a:rPr lang="ar-QA" sz="3900" dirty="0">
                <a:solidFill>
                  <a:srgbClr val="C00000"/>
                </a:solidFill>
                <a:latin typeface="Traditional Arabic" pitchFamily="18" charset="-78"/>
                <a:cs typeface="Traditional Arabic" pitchFamily="18" charset="-78"/>
              </a:rPr>
              <a:t> وصياغة التساؤلات والفرضيات.</a:t>
            </a:r>
            <a:br>
              <a:rPr lang="fr-FR" sz="3900" dirty="0">
                <a:solidFill>
                  <a:srgbClr val="C00000"/>
                </a:solidFill>
                <a:latin typeface="Traditional Arabic" pitchFamily="18" charset="-78"/>
                <a:cs typeface="Traditional Arabic" pitchFamily="18" charset="-78"/>
              </a:rPr>
            </a:br>
            <a:br>
              <a:rPr lang="fr-FR" sz="3900" dirty="0">
                <a:solidFill>
                  <a:srgbClr val="C00000"/>
                </a:solidFill>
                <a:latin typeface="Traditional Arabic" pitchFamily="18" charset="-78"/>
                <a:cs typeface="Traditional Arabic" pitchFamily="18" charset="-78"/>
              </a:rPr>
            </a:br>
            <a:endParaRPr lang="fr-FR" sz="4600" dirty="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91344" y="142852"/>
            <a:ext cx="11521280" cy="6715148"/>
          </a:xfrm>
        </p:spPr>
        <p:txBody>
          <a:bodyPr>
            <a:normAutofit/>
          </a:bodyPr>
          <a:lstStyle/>
          <a:p>
            <a:pPr algn="r" rtl="1">
              <a:lnSpc>
                <a:spcPct val="200000"/>
              </a:lnSpc>
            </a:pPr>
            <a:r>
              <a:rPr lang="ar-QA" sz="3000" b="1" dirty="0">
                <a:solidFill>
                  <a:srgbClr val="FF0000"/>
                </a:solidFill>
                <a:latin typeface="Traditional Arabic" pitchFamily="18" charset="-78"/>
                <a:cs typeface="Traditional Arabic" pitchFamily="18" charset="-78"/>
              </a:rPr>
              <a:t>التطبيق الأول: صياغة عناوين البحوث العلمية:</a:t>
            </a:r>
          </a:p>
          <a:p>
            <a:pPr algn="r" rtl="1">
              <a:lnSpc>
                <a:spcPct val="200000"/>
              </a:lnSpc>
            </a:pPr>
            <a:r>
              <a:rPr lang="ar-QA" sz="3000" b="1" dirty="0">
                <a:solidFill>
                  <a:srgbClr val="0070C0"/>
                </a:solidFill>
                <a:latin typeface="Traditional Arabic" pitchFamily="18" charset="-78"/>
                <a:cs typeface="Traditional Arabic" pitchFamily="18" charset="-78"/>
              </a:rPr>
              <a:t>انطلاقا من المفاهيم الآتية: حدد ثلاثة عناوين علمية تصلح لدراستها واختبارها ميدانيا:</a:t>
            </a:r>
            <a:endParaRPr lang="ar-QA" sz="3000" b="1" dirty="0">
              <a:latin typeface="Traditional Arabic" pitchFamily="18" charset="-78"/>
              <a:cs typeface="Traditional Arabic" pitchFamily="18" charset="-78"/>
            </a:endParaRPr>
          </a:p>
          <a:p>
            <a:pPr algn="r" rtl="1">
              <a:lnSpc>
                <a:spcPct val="200000"/>
              </a:lnSpc>
            </a:pPr>
            <a:r>
              <a:rPr lang="ar-QA" sz="3000" b="1" dirty="0">
                <a:latin typeface="Traditional Arabic" pitchFamily="18" charset="-78"/>
                <a:cs typeface="Traditional Arabic" pitchFamily="18" charset="-78"/>
              </a:rPr>
              <a:t>مشاهدة-الهوية-الطالبات الجامعيات-القنوات الفضائية العربية-الأثر-دراسة ميدانية.</a:t>
            </a:r>
          </a:p>
          <a:p>
            <a:pPr algn="r" rtl="1">
              <a:lnSpc>
                <a:spcPct val="200000"/>
              </a:lnSpc>
            </a:pPr>
            <a:r>
              <a:rPr lang="ar-QA" sz="3000" b="1" dirty="0">
                <a:latin typeface="Traditional Arabic" pitchFamily="18" charset="-78"/>
                <a:cs typeface="Traditional Arabic" pitchFamily="18" charset="-78"/>
              </a:rPr>
              <a:t>تصفح-القيم-الشباب القطري-مواقع التواصل الاجتماعي-الأثر-دراسة ميدانية.</a:t>
            </a:r>
          </a:p>
          <a:p>
            <a:pPr algn="r" rtl="1">
              <a:lnSpc>
                <a:spcPct val="200000"/>
              </a:lnSpc>
            </a:pPr>
            <a:r>
              <a:rPr lang="ar-QA" sz="3000" b="1" dirty="0">
                <a:latin typeface="Traditional Arabic" pitchFamily="18" charset="-78"/>
                <a:cs typeface="Traditional Arabic" pitchFamily="18" charset="-78"/>
              </a:rPr>
              <a:t>الألعاب الإلكترونية- استخدام- الأطفال- أثر-السلوك-دراسة ميدانية.</a:t>
            </a:r>
          </a:p>
          <a:p>
            <a:pPr algn="r" rtl="1">
              <a:lnSpc>
                <a:spcPct val="200000"/>
              </a:lnSpc>
            </a:pPr>
            <a:r>
              <a:rPr lang="ar-QA" sz="3000" b="1" dirty="0">
                <a:latin typeface="Traditional Arabic" pitchFamily="18" charset="-78"/>
                <a:cs typeface="Traditional Arabic" pitchFamily="18" charset="-78"/>
              </a:rPr>
              <a:t>إنتاج النشرات الإخبارية-القنوات الفضائية الإخبارية-الذكاء الاصطناعي-استخدام-قناة الجزيرة</a:t>
            </a:r>
            <a:endParaRPr lang="fr-FR" sz="3000" b="1"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1000"/>
                                        <p:tgtEl>
                                          <p:spTgt spid="3">
                                            <p:txEl>
                                              <p:pRg st="0" end="0"/>
                                            </p:txEl>
                                          </p:spTgt>
                                        </p:tgtEl>
                                      </p:cBhvr>
                                    </p:animEffect>
                                  </p:childTnLst>
                                </p:cTn>
                              </p:par>
                            </p:childTnLst>
                          </p:cTn>
                        </p:par>
                        <p:par>
                          <p:cTn id="8" fill="hold">
                            <p:stCondLst>
                              <p:cond delay="1000"/>
                            </p:stCondLst>
                            <p:childTnLst>
                              <p:par>
                                <p:cTn id="9" presetID="21"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4)">
                                      <p:cBhvr>
                                        <p:cTn id="11" dur="1000"/>
                                        <p:tgtEl>
                                          <p:spTgt spid="3">
                                            <p:txEl>
                                              <p:pRg st="1" end="1"/>
                                            </p:txEl>
                                          </p:spTgt>
                                        </p:tgtEl>
                                      </p:cBhvr>
                                    </p:animEffect>
                                  </p:childTnLst>
                                </p:cTn>
                              </p:par>
                            </p:childTnLst>
                          </p:cTn>
                        </p:par>
                        <p:par>
                          <p:cTn id="12" fill="hold">
                            <p:stCondLst>
                              <p:cond delay="2000"/>
                            </p:stCondLst>
                            <p:childTnLst>
                              <p:par>
                                <p:cTn id="13" presetID="21"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4)">
                                      <p:cBhvr>
                                        <p:cTn id="15" dur="1000"/>
                                        <p:tgtEl>
                                          <p:spTgt spid="3">
                                            <p:txEl>
                                              <p:pRg st="2" end="2"/>
                                            </p:txEl>
                                          </p:spTgt>
                                        </p:tgtEl>
                                      </p:cBhvr>
                                    </p:animEffect>
                                  </p:childTnLst>
                                </p:cTn>
                              </p:par>
                            </p:childTnLst>
                          </p:cTn>
                        </p:par>
                        <p:par>
                          <p:cTn id="16" fill="hold">
                            <p:stCondLst>
                              <p:cond delay="3000"/>
                            </p:stCondLst>
                            <p:childTnLst>
                              <p:par>
                                <p:cTn id="17" presetID="21"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heel(4)">
                                      <p:cBhvr>
                                        <p:cTn id="19" dur="1000"/>
                                        <p:tgtEl>
                                          <p:spTgt spid="3">
                                            <p:txEl>
                                              <p:pRg st="3" end="3"/>
                                            </p:txEl>
                                          </p:spTgt>
                                        </p:tgtEl>
                                      </p:cBhvr>
                                    </p:animEffect>
                                  </p:childTnLst>
                                </p:cTn>
                              </p:par>
                            </p:childTnLst>
                          </p:cTn>
                        </p:par>
                        <p:par>
                          <p:cTn id="20" fill="hold">
                            <p:stCondLst>
                              <p:cond delay="4000"/>
                            </p:stCondLst>
                            <p:childTnLst>
                              <p:par>
                                <p:cTn id="21" presetID="21"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4)">
                                      <p:cBhvr>
                                        <p:cTn id="23" dur="1000"/>
                                        <p:tgtEl>
                                          <p:spTgt spid="3">
                                            <p:txEl>
                                              <p:pRg st="4" end="4"/>
                                            </p:txEl>
                                          </p:spTgt>
                                        </p:tgtEl>
                                      </p:cBhvr>
                                    </p:animEffect>
                                  </p:childTnLst>
                                </p:cTn>
                              </p:par>
                            </p:childTnLst>
                          </p:cTn>
                        </p:par>
                        <p:par>
                          <p:cTn id="24" fill="hold">
                            <p:stCondLst>
                              <p:cond delay="5000"/>
                            </p:stCondLst>
                            <p:childTnLst>
                              <p:par>
                                <p:cTn id="25" presetID="21"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4)">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6E8A7-3673-30FA-71F2-0737168058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A37A9F-1464-6A98-2112-D76CD05CE219}"/>
              </a:ext>
            </a:extLst>
          </p:cNvPr>
          <p:cNvSpPr>
            <a:spLocks noGrp="1"/>
          </p:cNvSpPr>
          <p:nvPr>
            <p:ph sz="quarter" idx="1"/>
          </p:nvPr>
        </p:nvSpPr>
        <p:spPr/>
        <p:txBody>
          <a:bodyPr/>
          <a:lstStyle/>
          <a:p>
            <a:endParaRPr lang="en-US"/>
          </a:p>
        </p:txBody>
      </p:sp>
    </p:spTree>
    <p:extLst>
      <p:ext uri="{BB962C8B-B14F-4D97-AF65-F5344CB8AC3E}">
        <p14:creationId xmlns:p14="http://schemas.microsoft.com/office/powerpoint/2010/main" val="3786721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19336" y="0"/>
            <a:ext cx="11881320" cy="6741368"/>
          </a:xfrm>
        </p:spPr>
        <p:style>
          <a:lnRef idx="1">
            <a:schemeClr val="accent4"/>
          </a:lnRef>
          <a:fillRef idx="2">
            <a:schemeClr val="accent4"/>
          </a:fillRef>
          <a:effectRef idx="1">
            <a:schemeClr val="accent4"/>
          </a:effectRef>
          <a:fontRef idx="minor">
            <a:schemeClr val="dk1"/>
          </a:fontRef>
        </p:style>
        <p:txBody>
          <a:bodyPr>
            <a:normAutofit/>
          </a:bodyPr>
          <a:lstStyle/>
          <a:p>
            <a:pPr algn="r" rtl="1">
              <a:lnSpc>
                <a:spcPct val="150000"/>
              </a:lnSpc>
            </a:pPr>
            <a:r>
              <a:rPr lang="ar-QA" sz="3400" b="1" dirty="0">
                <a:solidFill>
                  <a:srgbClr val="FF0000"/>
                </a:solidFill>
                <a:latin typeface="Traditional Arabic" pitchFamily="18" charset="-78"/>
                <a:cs typeface="Traditional Arabic" pitchFamily="18" charset="-78"/>
              </a:rPr>
              <a:t>التطبيق الثاني:</a:t>
            </a:r>
          </a:p>
          <a:p>
            <a:pPr algn="r" rtl="1">
              <a:lnSpc>
                <a:spcPct val="150000"/>
              </a:lnSpc>
            </a:pPr>
            <a:r>
              <a:rPr lang="ar-QA" sz="3400" b="1" dirty="0">
                <a:solidFill>
                  <a:schemeClr val="tx1"/>
                </a:solidFill>
                <a:latin typeface="Traditional Arabic" pitchFamily="18" charset="-78"/>
                <a:cs typeface="Traditional Arabic" pitchFamily="18" charset="-78"/>
              </a:rPr>
              <a:t>صغي مواضيع علمية لها علاقة بالوسائل الإعلامية الموضحة أسفله، مع ربط كل موضوع بجمهور معين داخل المجتمع القطري، مع مراعاة أن تكون العناوين تحمل مشكلة علمية:</a:t>
            </a:r>
          </a:p>
          <a:p>
            <a:pPr algn="r" rtl="1">
              <a:lnSpc>
                <a:spcPct val="150000"/>
              </a:lnSpc>
            </a:pPr>
            <a:r>
              <a:rPr lang="ar-QA" sz="3400" b="1" dirty="0">
                <a:solidFill>
                  <a:srgbClr val="0070C0"/>
                </a:solidFill>
                <a:latin typeface="Traditional Arabic" pitchFamily="18" charset="-78"/>
                <a:cs typeface="Traditional Arabic" pitchFamily="18" charset="-78"/>
              </a:rPr>
              <a:t>الصحافة ال</a:t>
            </a:r>
            <a:r>
              <a:rPr lang="ar-DZ" sz="3400" b="1" dirty="0">
                <a:solidFill>
                  <a:srgbClr val="0070C0"/>
                </a:solidFill>
                <a:latin typeface="Traditional Arabic" pitchFamily="18" charset="-78"/>
                <a:cs typeface="Traditional Arabic" pitchFamily="18" charset="-78"/>
              </a:rPr>
              <a:t>رقمية</a:t>
            </a:r>
            <a:r>
              <a:rPr lang="ar-QA" sz="3400" b="1" dirty="0">
                <a:solidFill>
                  <a:srgbClr val="0070C0"/>
                </a:solidFill>
                <a:latin typeface="Traditional Arabic" pitchFamily="18" charset="-78"/>
                <a:cs typeface="Traditional Arabic" pitchFamily="18" charset="-78"/>
              </a:rPr>
              <a:t> (جمهور النخبة الجامعية)</a:t>
            </a:r>
          </a:p>
          <a:p>
            <a:pPr algn="r" rtl="1">
              <a:lnSpc>
                <a:spcPct val="150000"/>
              </a:lnSpc>
            </a:pPr>
            <a:r>
              <a:rPr lang="ar-QA" sz="3400" b="1" dirty="0">
                <a:solidFill>
                  <a:srgbClr val="0070C0"/>
                </a:solidFill>
                <a:latin typeface="Traditional Arabic" pitchFamily="18" charset="-78"/>
                <a:cs typeface="Traditional Arabic" pitchFamily="18" charset="-78"/>
              </a:rPr>
              <a:t>مواقع التواصل الاجتماعي (الشباب القطري)</a:t>
            </a:r>
          </a:p>
          <a:p>
            <a:pPr algn="r" rtl="1">
              <a:lnSpc>
                <a:spcPct val="150000"/>
              </a:lnSpc>
            </a:pPr>
            <a:r>
              <a:rPr lang="ar-QA" sz="3400" b="1" dirty="0">
                <a:solidFill>
                  <a:srgbClr val="0070C0"/>
                </a:solidFill>
                <a:latin typeface="Traditional Arabic" pitchFamily="18" charset="-78"/>
                <a:cs typeface="Traditional Arabic" pitchFamily="18" charset="-78"/>
              </a:rPr>
              <a:t>القيم والمسلسلات التلفزيونية. (الطالبات الجامعيات)</a:t>
            </a:r>
          </a:p>
          <a:p>
            <a:pPr algn="r" rtl="1">
              <a:lnSpc>
                <a:spcPct val="150000"/>
              </a:lnSpc>
            </a:pPr>
            <a:r>
              <a:rPr lang="ar-QA" sz="3400" b="1" dirty="0">
                <a:solidFill>
                  <a:srgbClr val="0070C0"/>
                </a:solidFill>
                <a:latin typeface="Traditional Arabic" pitchFamily="18" charset="-78"/>
                <a:cs typeface="Traditional Arabic" pitchFamily="18" charset="-78"/>
              </a:rPr>
              <a:t>الألعاب الإلكترونية والطفل.(الطفل القطري)</a:t>
            </a:r>
          </a:p>
          <a:p>
            <a:pPr algn="r" rtl="1">
              <a:lnSpc>
                <a:spcPct val="150000"/>
              </a:lnSpc>
            </a:pPr>
            <a:r>
              <a:rPr lang="ar-QA" sz="3400" b="1" dirty="0">
                <a:solidFill>
                  <a:srgbClr val="0070C0"/>
                </a:solidFill>
                <a:latin typeface="Traditional Arabic" pitchFamily="18" charset="-78"/>
                <a:cs typeface="Traditional Arabic" pitchFamily="18" charset="-78"/>
              </a:rPr>
              <a:t>الهواتف الذكية. (ذوي الاحتياجات الخاصة)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1000"/>
                                        <p:tgtEl>
                                          <p:spTgt spid="3">
                                            <p:txEl>
                                              <p:pRg st="2" end="2"/>
                                            </p:txEl>
                                          </p:spTgt>
                                        </p:tgtEl>
                                      </p:cBhvr>
                                    </p:animEffect>
                                  </p:childTnLst>
                                </p:cTn>
                              </p:par>
                            </p:childTnLst>
                          </p:cTn>
                        </p:par>
                        <p:par>
                          <p:cTn id="16" fill="hold">
                            <p:stCondLst>
                              <p:cond delay="3000"/>
                            </p:stCondLst>
                            <p:childTnLst>
                              <p:par>
                                <p:cTn id="17" presetID="2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1000"/>
                                        <p:tgtEl>
                                          <p:spTgt spid="3">
                                            <p:txEl>
                                              <p:pRg st="3" end="3"/>
                                            </p:txEl>
                                          </p:spTgt>
                                        </p:tgtEl>
                                      </p:cBhvr>
                                    </p:animEffect>
                                  </p:childTnLst>
                                </p:cTn>
                              </p:par>
                            </p:childTnLst>
                          </p:cTn>
                        </p:par>
                        <p:par>
                          <p:cTn id="20" fill="hold">
                            <p:stCondLst>
                              <p:cond delay="4000"/>
                            </p:stCondLst>
                            <p:childTnLst>
                              <p:par>
                                <p:cTn id="21" presetID="2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edge">
                                      <p:cBhvr>
                                        <p:cTn id="23" dur="1000"/>
                                        <p:tgtEl>
                                          <p:spTgt spid="3">
                                            <p:txEl>
                                              <p:pRg st="4" end="4"/>
                                            </p:txEl>
                                          </p:spTgt>
                                        </p:tgtEl>
                                      </p:cBhvr>
                                    </p:animEffect>
                                  </p:childTnLst>
                                </p:cTn>
                              </p:par>
                            </p:childTnLst>
                          </p:cTn>
                        </p:par>
                        <p:par>
                          <p:cTn id="24" fill="hold">
                            <p:stCondLst>
                              <p:cond delay="5000"/>
                            </p:stCondLst>
                            <p:childTnLst>
                              <p:par>
                                <p:cTn id="25" presetID="2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1000"/>
                                        <p:tgtEl>
                                          <p:spTgt spid="3">
                                            <p:txEl>
                                              <p:pRg st="5" end="5"/>
                                            </p:txEl>
                                          </p:spTgt>
                                        </p:tgtEl>
                                      </p:cBhvr>
                                    </p:animEffect>
                                  </p:childTnLst>
                                </p:cTn>
                              </p:par>
                            </p:childTnLst>
                          </p:cTn>
                        </p:par>
                        <p:par>
                          <p:cTn id="28" fill="hold">
                            <p:stCondLst>
                              <p:cond delay="6000"/>
                            </p:stCondLst>
                            <p:childTnLst>
                              <p:par>
                                <p:cTn id="29" presetID="2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edge">
                                      <p:cBhvr>
                                        <p:cTn id="3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F82A-5BA6-D05F-2F9C-E73E7EEC01B0}"/>
              </a:ext>
            </a:extLst>
          </p:cNvPr>
          <p:cNvSpPr>
            <a:spLocks noGrp="1"/>
          </p:cNvSpPr>
          <p:nvPr>
            <p:ph type="title"/>
          </p:nvPr>
        </p:nvSpPr>
        <p:spPr>
          <a:xfrm>
            <a:off x="609600" y="274638"/>
            <a:ext cx="10959008" cy="1143000"/>
          </a:xfrm>
        </p:spPr>
        <p:txBody>
          <a:bodyPr/>
          <a:lstStyle/>
          <a:p>
            <a:pPr algn="r"/>
            <a:r>
              <a:rPr lang="ar-DZ" b="1" dirty="0">
                <a:solidFill>
                  <a:srgbClr val="FF0000"/>
                </a:solidFill>
                <a:latin typeface="Traditional Arabic" panose="02020603050405020304" pitchFamily="18" charset="-78"/>
                <a:cs typeface="Traditional Arabic" panose="02020603050405020304" pitchFamily="18" charset="-78"/>
              </a:rPr>
              <a:t>التطبيق الثالث: اقرأ العناوين التالية، وحدّد الخطأ في كل منها (غموض، عمومية، غياب المتغيرات، طول زائد...) ثم أعد صياغته صياغة علمية سليمة</a:t>
            </a:r>
            <a:r>
              <a:rPr lang="ar-DZ" dirty="0"/>
              <a:t>.</a:t>
            </a:r>
            <a:endParaRPr lang="en-US" dirty="0"/>
          </a:p>
        </p:txBody>
      </p:sp>
      <p:sp>
        <p:nvSpPr>
          <p:cNvPr id="3" name="Content Placeholder 2">
            <a:extLst>
              <a:ext uri="{FF2B5EF4-FFF2-40B4-BE49-F238E27FC236}">
                <a16:creationId xmlns:a16="http://schemas.microsoft.com/office/drawing/2014/main" id="{DD4F91C5-91B8-5489-5C60-1A7E3CDA0D1E}"/>
              </a:ext>
            </a:extLst>
          </p:cNvPr>
          <p:cNvSpPr>
            <a:spLocks noGrp="1"/>
          </p:cNvSpPr>
          <p:nvPr>
            <p:ph sz="quarter" idx="1"/>
          </p:nvPr>
        </p:nvSpPr>
        <p:spPr/>
        <p:txBody>
          <a:bodyPr/>
          <a:lstStyle/>
          <a:p>
            <a:endParaRPr lang="ar-DZ" dirty="0"/>
          </a:p>
          <a:p>
            <a:endParaRPr lang="ar-DZ" dirty="0"/>
          </a:p>
          <a:p>
            <a:endParaRPr lang="en-US" dirty="0"/>
          </a:p>
        </p:txBody>
      </p:sp>
      <p:graphicFrame>
        <p:nvGraphicFramePr>
          <p:cNvPr id="9" name="Table 8">
            <a:extLst>
              <a:ext uri="{FF2B5EF4-FFF2-40B4-BE49-F238E27FC236}">
                <a16:creationId xmlns:a16="http://schemas.microsoft.com/office/drawing/2014/main" id="{E976448E-ED4C-1B2B-17BA-3049EB0141DF}"/>
              </a:ext>
            </a:extLst>
          </p:cNvPr>
          <p:cNvGraphicFramePr>
            <a:graphicFrameLocks noGrp="1"/>
          </p:cNvGraphicFramePr>
          <p:nvPr>
            <p:extLst>
              <p:ext uri="{D42A27DB-BD31-4B8C-83A1-F6EECF244321}">
                <p14:modId xmlns:p14="http://schemas.microsoft.com/office/powerpoint/2010/main" val="148303241"/>
              </p:ext>
            </p:extLst>
          </p:nvPr>
        </p:nvGraphicFramePr>
        <p:xfrm>
          <a:off x="263352" y="1600200"/>
          <a:ext cx="11089233" cy="5257801"/>
        </p:xfrm>
        <a:graphic>
          <a:graphicData uri="http://schemas.openxmlformats.org/drawingml/2006/table">
            <a:tbl>
              <a:tblPr/>
              <a:tblGrid>
                <a:gridCol w="3696411">
                  <a:extLst>
                    <a:ext uri="{9D8B030D-6E8A-4147-A177-3AD203B41FA5}">
                      <a16:colId xmlns:a16="http://schemas.microsoft.com/office/drawing/2014/main" val="475022030"/>
                    </a:ext>
                  </a:extLst>
                </a:gridCol>
                <a:gridCol w="3696411">
                  <a:extLst>
                    <a:ext uri="{9D8B030D-6E8A-4147-A177-3AD203B41FA5}">
                      <a16:colId xmlns:a16="http://schemas.microsoft.com/office/drawing/2014/main" val="488173353"/>
                    </a:ext>
                  </a:extLst>
                </a:gridCol>
                <a:gridCol w="3696411">
                  <a:extLst>
                    <a:ext uri="{9D8B030D-6E8A-4147-A177-3AD203B41FA5}">
                      <a16:colId xmlns:a16="http://schemas.microsoft.com/office/drawing/2014/main" val="3231482262"/>
                    </a:ext>
                  </a:extLst>
                </a:gridCol>
              </a:tblGrid>
              <a:tr h="657225">
                <a:tc>
                  <a:txBody>
                    <a:bodyPr/>
                    <a:lstStyle/>
                    <a:p>
                      <a:pPr algn="ctr" rtl="1">
                        <a:buNone/>
                      </a:pPr>
                      <a:r>
                        <a:rPr lang="ar-DZ" sz="2200" b="1" dirty="0">
                          <a:latin typeface="Traditional Arabic" panose="02020603050405020304" pitchFamily="18" charset="-78"/>
                          <a:cs typeface="Traditional Arabic" panose="02020603050405020304" pitchFamily="18" charset="-78"/>
                        </a:rPr>
                        <a:t>العنوان الأصلي</a:t>
                      </a:r>
                    </a:p>
                  </a:txBody>
                  <a:tcPr anchor="ctr">
                    <a:lnL>
                      <a:noFill/>
                    </a:lnL>
                    <a:lnR>
                      <a:noFill/>
                    </a:lnR>
                    <a:lnT>
                      <a:noFill/>
                    </a:lnT>
                    <a:lnB>
                      <a:noFill/>
                    </a:lnB>
                    <a:noFill/>
                  </a:tcPr>
                </a:tc>
                <a:tc>
                  <a:txBody>
                    <a:bodyPr/>
                    <a:lstStyle/>
                    <a:p>
                      <a:pPr algn="ctr" rtl="1">
                        <a:buNone/>
                      </a:pPr>
                      <a:r>
                        <a:rPr lang="ar-DZ" sz="2200" b="1" dirty="0">
                          <a:latin typeface="Traditional Arabic" panose="02020603050405020304" pitchFamily="18" charset="-78"/>
                          <a:cs typeface="Traditional Arabic" panose="02020603050405020304" pitchFamily="18" charset="-78"/>
                        </a:rPr>
                        <a:t>نوع الخطأ</a:t>
                      </a:r>
                    </a:p>
                  </a:txBody>
                  <a:tcPr anchor="ctr">
                    <a:lnL>
                      <a:noFill/>
                    </a:lnL>
                    <a:lnR>
                      <a:noFill/>
                    </a:lnR>
                    <a:lnT>
                      <a:noFill/>
                    </a:lnT>
                    <a:lnB>
                      <a:noFill/>
                    </a:lnB>
                    <a:noFill/>
                  </a:tcPr>
                </a:tc>
                <a:tc>
                  <a:txBody>
                    <a:bodyPr/>
                    <a:lstStyle/>
                    <a:p>
                      <a:pPr algn="ctr" rtl="1">
                        <a:buNone/>
                      </a:pPr>
                      <a:r>
                        <a:rPr lang="ar-DZ" sz="2200" b="1" dirty="0">
                          <a:latin typeface="Traditional Arabic" panose="02020603050405020304" pitchFamily="18" charset="-78"/>
                          <a:cs typeface="Traditional Arabic" panose="02020603050405020304" pitchFamily="18" charset="-78"/>
                        </a:rPr>
                        <a:t>الصياغة المقترحة</a:t>
                      </a:r>
                    </a:p>
                  </a:txBody>
                  <a:tcPr anchor="ctr">
                    <a:lnL>
                      <a:noFill/>
                    </a:lnL>
                    <a:lnR>
                      <a:noFill/>
                    </a:lnR>
                    <a:lnT>
                      <a:noFill/>
                    </a:lnT>
                    <a:lnB>
                      <a:noFill/>
                    </a:lnB>
                    <a:noFill/>
                  </a:tcPr>
                </a:tc>
                <a:extLst>
                  <a:ext uri="{0D108BD9-81ED-4DB2-BD59-A6C34878D82A}">
                    <a16:rowId xmlns:a16="http://schemas.microsoft.com/office/drawing/2014/main" val="2979798173"/>
                  </a:ext>
                </a:extLst>
              </a:tr>
              <a:tr h="1150144">
                <a:tc>
                  <a:txBody>
                    <a:bodyPr/>
                    <a:lstStyle/>
                    <a:p>
                      <a:pPr algn="r" rtl="1">
                        <a:buNone/>
                      </a:pPr>
                      <a:r>
                        <a:rPr lang="ar-DZ" sz="2200" b="1" dirty="0">
                          <a:latin typeface="Traditional Arabic" panose="02020603050405020304" pitchFamily="18" charset="-78"/>
                          <a:cs typeface="Traditional Arabic" panose="02020603050405020304" pitchFamily="18" charset="-78"/>
                        </a:rPr>
                        <a:t>الإعلام وتأثيره على الجمهور</a:t>
                      </a:r>
                    </a:p>
                  </a:txBody>
                  <a:tcPr anchor="ctr">
                    <a:lnL>
                      <a:noFill/>
                    </a:lnL>
                    <a:lnR>
                      <a:noFill/>
                    </a:lnR>
                    <a:lnT>
                      <a:noFill/>
                    </a:lnT>
                    <a:lnB>
                      <a:noFill/>
                    </a:lnB>
                    <a:noFill/>
                  </a:tcPr>
                </a:tc>
                <a:tc>
                  <a:txBody>
                    <a:bodyPr/>
                    <a:lstStyle/>
                    <a:p>
                      <a:pPr algn="r" rtl="1">
                        <a:buNone/>
                      </a:pPr>
                      <a:endParaRPr lang="ar-DZ" sz="2200" b="1" dirty="0">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tc>
                  <a:txBody>
                    <a:bodyPr/>
                    <a:lstStyle/>
                    <a:p>
                      <a:pPr algn="r" rtl="1">
                        <a:buNone/>
                      </a:pPr>
                      <a:endParaRPr lang="ar-DZ" sz="2200" b="1" dirty="0">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extLst>
                  <a:ext uri="{0D108BD9-81ED-4DB2-BD59-A6C34878D82A}">
                    <a16:rowId xmlns:a16="http://schemas.microsoft.com/office/drawing/2014/main" val="1549587601"/>
                  </a:ext>
                </a:extLst>
              </a:tr>
              <a:tr h="1150144">
                <a:tc>
                  <a:txBody>
                    <a:bodyPr/>
                    <a:lstStyle/>
                    <a:p>
                      <a:pPr algn="r" rtl="1">
                        <a:buNone/>
                      </a:pPr>
                      <a:r>
                        <a:rPr lang="ar-DZ" sz="2200" b="1" dirty="0">
                          <a:latin typeface="Traditional Arabic" panose="02020603050405020304" pitchFamily="18" charset="-78"/>
                          <a:cs typeface="Traditional Arabic" panose="02020603050405020304" pitchFamily="18" charset="-78"/>
                        </a:rPr>
                        <a:t>مواقع التواصل الاجتماعي في حياة الأسرة</a:t>
                      </a:r>
                    </a:p>
                  </a:txBody>
                  <a:tcPr anchor="ctr">
                    <a:lnL>
                      <a:noFill/>
                    </a:lnL>
                    <a:lnR>
                      <a:noFill/>
                    </a:lnR>
                    <a:lnT>
                      <a:noFill/>
                    </a:lnT>
                    <a:lnB>
                      <a:noFill/>
                    </a:lnB>
                    <a:noFill/>
                  </a:tcPr>
                </a:tc>
                <a:tc>
                  <a:txBody>
                    <a:bodyPr/>
                    <a:lstStyle/>
                    <a:p>
                      <a:pPr algn="r" rtl="1">
                        <a:buNone/>
                      </a:pPr>
                      <a:endParaRPr lang="ar-DZ" sz="2200" b="1" dirty="0">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tc>
                  <a:txBody>
                    <a:bodyPr/>
                    <a:lstStyle/>
                    <a:p>
                      <a:pPr algn="r" rtl="1">
                        <a:buNone/>
                      </a:pPr>
                      <a:endParaRPr lang="ar-DZ" sz="2200" b="1" dirty="0">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extLst>
                  <a:ext uri="{0D108BD9-81ED-4DB2-BD59-A6C34878D82A}">
                    <a16:rowId xmlns:a16="http://schemas.microsoft.com/office/drawing/2014/main" val="3582002051"/>
                  </a:ext>
                </a:extLst>
              </a:tr>
              <a:tr h="1150144">
                <a:tc>
                  <a:txBody>
                    <a:bodyPr/>
                    <a:lstStyle/>
                    <a:p>
                      <a:pPr algn="r" rtl="1">
                        <a:buNone/>
                      </a:pPr>
                      <a:r>
                        <a:rPr lang="ar-DZ" sz="2200" b="1" dirty="0">
                          <a:latin typeface="Traditional Arabic" panose="02020603050405020304" pitchFamily="18" charset="-78"/>
                          <a:cs typeface="Traditional Arabic" panose="02020603050405020304" pitchFamily="18" charset="-78"/>
                        </a:rPr>
                        <a:t>التلفزيون الجزائري والمجتمع</a:t>
                      </a:r>
                    </a:p>
                  </a:txBody>
                  <a:tcPr anchor="ctr">
                    <a:lnL>
                      <a:noFill/>
                    </a:lnL>
                    <a:lnR>
                      <a:noFill/>
                    </a:lnR>
                    <a:lnT>
                      <a:noFill/>
                    </a:lnT>
                    <a:lnB>
                      <a:noFill/>
                    </a:lnB>
                    <a:noFill/>
                  </a:tcPr>
                </a:tc>
                <a:tc>
                  <a:txBody>
                    <a:bodyPr/>
                    <a:lstStyle/>
                    <a:p>
                      <a:pPr algn="r" rtl="1">
                        <a:buNone/>
                      </a:pPr>
                      <a:endParaRPr lang="ar-DZ" sz="2200" b="1">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tc>
                  <a:txBody>
                    <a:bodyPr/>
                    <a:lstStyle/>
                    <a:p>
                      <a:pPr algn="r" rtl="1">
                        <a:buNone/>
                      </a:pPr>
                      <a:endParaRPr lang="ar-DZ" sz="2200" b="1">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extLst>
                  <a:ext uri="{0D108BD9-81ED-4DB2-BD59-A6C34878D82A}">
                    <a16:rowId xmlns:a16="http://schemas.microsoft.com/office/drawing/2014/main" val="1136848839"/>
                  </a:ext>
                </a:extLst>
              </a:tr>
              <a:tr h="1150144">
                <a:tc>
                  <a:txBody>
                    <a:bodyPr/>
                    <a:lstStyle/>
                    <a:p>
                      <a:pPr algn="r" rtl="1">
                        <a:buNone/>
                      </a:pPr>
                      <a:r>
                        <a:rPr lang="ar-DZ" sz="2200" b="1" dirty="0">
                          <a:latin typeface="Traditional Arabic" panose="02020603050405020304" pitchFamily="18" charset="-78"/>
                          <a:cs typeface="Traditional Arabic" panose="02020603050405020304" pitchFamily="18" charset="-78"/>
                        </a:rPr>
                        <a:t>الإعلانات وربات البيوت</a:t>
                      </a:r>
                    </a:p>
                  </a:txBody>
                  <a:tcPr anchor="ctr">
                    <a:lnL>
                      <a:noFill/>
                    </a:lnL>
                    <a:lnR>
                      <a:noFill/>
                    </a:lnR>
                    <a:lnT>
                      <a:noFill/>
                    </a:lnT>
                    <a:lnB>
                      <a:noFill/>
                    </a:lnB>
                    <a:noFill/>
                  </a:tcPr>
                </a:tc>
                <a:tc>
                  <a:txBody>
                    <a:bodyPr/>
                    <a:lstStyle/>
                    <a:p>
                      <a:pPr algn="r" rtl="1">
                        <a:buNone/>
                      </a:pPr>
                      <a:endParaRPr lang="ar-DZ" sz="2200" b="1" dirty="0">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tc>
                  <a:txBody>
                    <a:bodyPr/>
                    <a:lstStyle/>
                    <a:p>
                      <a:pPr algn="r" rtl="1">
                        <a:buNone/>
                      </a:pPr>
                      <a:endParaRPr lang="ar-DZ" sz="2200" b="1" dirty="0">
                        <a:latin typeface="Traditional Arabic" panose="02020603050405020304" pitchFamily="18" charset="-78"/>
                        <a:cs typeface="Traditional Arabic" panose="02020603050405020304" pitchFamily="18" charset="-78"/>
                      </a:endParaRPr>
                    </a:p>
                  </a:txBody>
                  <a:tcPr anchor="ctr">
                    <a:lnL>
                      <a:noFill/>
                    </a:lnL>
                    <a:lnR>
                      <a:noFill/>
                    </a:lnR>
                    <a:lnT>
                      <a:noFill/>
                    </a:lnT>
                    <a:lnB>
                      <a:noFill/>
                    </a:lnB>
                    <a:noFill/>
                  </a:tcPr>
                </a:tc>
                <a:extLst>
                  <a:ext uri="{0D108BD9-81ED-4DB2-BD59-A6C34878D82A}">
                    <a16:rowId xmlns:a16="http://schemas.microsoft.com/office/drawing/2014/main" val="813635449"/>
                  </a:ext>
                </a:extLst>
              </a:tr>
            </a:tbl>
          </a:graphicData>
        </a:graphic>
      </p:graphicFrame>
      <p:sp>
        <p:nvSpPr>
          <p:cNvPr id="10" name="Rectangle 1">
            <a:extLst>
              <a:ext uri="{FF2B5EF4-FFF2-40B4-BE49-F238E27FC236}">
                <a16:creationId xmlns:a16="http://schemas.microsoft.com/office/drawing/2014/main" id="{2920A552-71FC-A269-80A5-B4CB3E2A4273}"/>
              </a:ext>
            </a:extLst>
          </p:cNvPr>
          <p:cNvSpPr>
            <a:spLocks noChangeArrowheads="1"/>
          </p:cNvSpPr>
          <p:nvPr/>
        </p:nvSpPr>
        <p:spPr bwMode="auto">
          <a:xfrm>
            <a:off x="609600" y="25733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9388572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19335" y="0"/>
            <a:ext cx="11785039" cy="6858000"/>
          </a:xfrm>
        </p:spPr>
        <p:txBody>
          <a:bodyPr>
            <a:normAutofit/>
          </a:bodyPr>
          <a:lstStyle/>
          <a:p>
            <a:pPr algn="just" rtl="1">
              <a:lnSpc>
                <a:spcPct val="150000"/>
              </a:lnSpc>
            </a:pPr>
            <a:r>
              <a:rPr lang="ar-QA" sz="3400" b="1" dirty="0">
                <a:solidFill>
                  <a:srgbClr val="0070C0"/>
                </a:solidFill>
                <a:latin typeface="Traditional Arabic" pitchFamily="18" charset="-78"/>
                <a:cs typeface="Traditional Arabic" pitchFamily="18" charset="-78"/>
              </a:rPr>
              <a:t>التطبيق الثالث في الورشة:</a:t>
            </a:r>
          </a:p>
          <a:p>
            <a:pPr algn="just" rtl="1">
              <a:lnSpc>
                <a:spcPct val="150000"/>
              </a:lnSpc>
            </a:pPr>
            <a:r>
              <a:rPr lang="ar-QA" sz="3400" b="1" dirty="0">
                <a:solidFill>
                  <a:srgbClr val="0070C0"/>
                </a:solidFill>
                <a:latin typeface="Traditional Arabic" pitchFamily="18" charset="-78"/>
                <a:cs typeface="Traditional Arabic" pitchFamily="18" charset="-78"/>
              </a:rPr>
              <a:t>حدد المفاهيم التي يمكن تعريفها إجرائيا،  والمتغيرات الواردة في العناوين العلمية الآتية:</a:t>
            </a:r>
          </a:p>
          <a:p>
            <a:pPr algn="just" rtl="1">
              <a:lnSpc>
                <a:spcPct val="150000"/>
              </a:lnSpc>
            </a:pPr>
            <a:r>
              <a:rPr lang="ar-QA" sz="3400" b="1" dirty="0">
                <a:latin typeface="Traditional Arabic" pitchFamily="18" charset="-78"/>
                <a:cs typeface="Traditional Arabic" pitchFamily="18" charset="-78"/>
              </a:rPr>
              <a:t>01-استخدام الشباب لمواقع التواصل الاجتماعي وأثره على لغتهم التواصلية. دراسة ميدانية على عينة من طلبة جامعة قطر.</a:t>
            </a:r>
          </a:p>
          <a:p>
            <a:pPr algn="just" rtl="1">
              <a:lnSpc>
                <a:spcPct val="150000"/>
              </a:lnSpc>
            </a:pPr>
            <a:r>
              <a:rPr lang="ar-QA" sz="3400" b="1" dirty="0">
                <a:solidFill>
                  <a:srgbClr val="0070C0"/>
                </a:solidFill>
                <a:latin typeface="Traditional Arabic" pitchFamily="18" charset="-78"/>
                <a:cs typeface="Traditional Arabic" pitchFamily="18" charset="-78"/>
              </a:rPr>
              <a:t>02-أثر استخدام  الذكاء الاصطناعي على أداء الإعلاميين داخل القنوات الفضائية</a:t>
            </a:r>
            <a:endParaRPr lang="en-US" sz="3400" b="1" dirty="0">
              <a:solidFill>
                <a:srgbClr val="0070C0"/>
              </a:solidFill>
              <a:latin typeface="Traditional Arabic" pitchFamily="18" charset="-78"/>
              <a:cs typeface="Traditional Arabic" pitchFamily="18" charset="-78"/>
            </a:endParaRPr>
          </a:p>
          <a:p>
            <a:pPr algn="just" rtl="1">
              <a:lnSpc>
                <a:spcPct val="150000"/>
              </a:lnSpc>
            </a:pPr>
            <a:r>
              <a:rPr lang="ar-QA" sz="3400" b="1" dirty="0">
                <a:solidFill>
                  <a:srgbClr val="0070C0"/>
                </a:solidFill>
                <a:latin typeface="Traditional Arabic" pitchFamily="18" charset="-78"/>
                <a:cs typeface="Traditional Arabic" pitchFamily="18" charset="-78"/>
              </a:rPr>
              <a:t> الإخبارية. دراسة ميدانية على عينة من الصحفيين بقناة الجزيرة.</a:t>
            </a:r>
          </a:p>
          <a:p>
            <a:pPr algn="just" rtl="1">
              <a:lnSpc>
                <a:spcPct val="150000"/>
              </a:lnSpc>
            </a:pPr>
            <a:r>
              <a:rPr lang="ar-QA" sz="3400" b="1" dirty="0">
                <a:latin typeface="Traditional Arabic" pitchFamily="18" charset="-78"/>
                <a:cs typeface="Traditional Arabic" pitchFamily="18" charset="-78"/>
              </a:rPr>
              <a:t>03-مشاهدة الإعلانات التجارية وأثرها على سلوك المرأة العاملة. دراسة ميدانية على عينة من العاملات القطريات بمؤسسة وكالة الأنباء القطرية.</a:t>
            </a:r>
            <a:endParaRPr lang="ar-DZ" sz="3400" b="1"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1000"/>
                                        <p:tgtEl>
                                          <p:spTgt spid="3">
                                            <p:txEl>
                                              <p:pRg st="2" end="2"/>
                                            </p:txEl>
                                          </p:spTgt>
                                        </p:tgtEl>
                                      </p:cBhvr>
                                    </p:animEffect>
                                  </p:childTnLst>
                                </p:cTn>
                              </p:par>
                            </p:childTnLst>
                          </p:cTn>
                        </p:par>
                        <p:par>
                          <p:cTn id="16" fill="hold">
                            <p:stCondLst>
                              <p:cond delay="3000"/>
                            </p:stCondLst>
                            <p:childTnLst>
                              <p:par>
                                <p:cTn id="17" presetID="2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1000"/>
                                        <p:tgtEl>
                                          <p:spTgt spid="3">
                                            <p:txEl>
                                              <p:pRg st="3" end="3"/>
                                            </p:txEl>
                                          </p:spTgt>
                                        </p:tgtEl>
                                      </p:cBhvr>
                                    </p:animEffect>
                                  </p:childTnLst>
                                </p:cTn>
                              </p:par>
                            </p:childTnLst>
                          </p:cTn>
                        </p:par>
                        <p:par>
                          <p:cTn id="20" fill="hold">
                            <p:stCondLst>
                              <p:cond delay="4000"/>
                            </p:stCondLst>
                            <p:childTnLst>
                              <p:par>
                                <p:cTn id="21" presetID="2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edge">
                                      <p:cBhvr>
                                        <p:cTn id="23" dur="1000"/>
                                        <p:tgtEl>
                                          <p:spTgt spid="3">
                                            <p:txEl>
                                              <p:pRg st="4" end="4"/>
                                            </p:txEl>
                                          </p:spTgt>
                                        </p:tgtEl>
                                      </p:cBhvr>
                                    </p:animEffect>
                                  </p:childTnLst>
                                </p:cTn>
                              </p:par>
                            </p:childTnLst>
                          </p:cTn>
                        </p:par>
                        <p:par>
                          <p:cTn id="24" fill="hold">
                            <p:stCondLst>
                              <p:cond delay="5000"/>
                            </p:stCondLst>
                            <p:childTnLst>
                              <p:par>
                                <p:cTn id="25" presetID="2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91344" y="44624"/>
            <a:ext cx="11449272" cy="6845424"/>
          </a:xfrm>
        </p:spPr>
        <p:txBody>
          <a:bodyPr>
            <a:normAutofit/>
          </a:bodyPr>
          <a:lstStyle/>
          <a:p>
            <a:pPr algn="just" rtl="1">
              <a:lnSpc>
                <a:spcPct val="200000"/>
              </a:lnSpc>
            </a:pPr>
            <a:r>
              <a:rPr lang="ar-QA" sz="4500" b="1" dirty="0">
                <a:solidFill>
                  <a:srgbClr val="FF0000"/>
                </a:solidFill>
                <a:latin typeface="Traditional Arabic" pitchFamily="18" charset="-78"/>
                <a:cs typeface="Traditional Arabic" pitchFamily="18" charset="-78"/>
              </a:rPr>
              <a:t>التطبيق الرابع:</a:t>
            </a:r>
            <a:endParaRPr lang="ar-QA" sz="4500" b="1" dirty="0">
              <a:latin typeface="Traditional Arabic" pitchFamily="18" charset="-78"/>
              <a:cs typeface="Traditional Arabic" pitchFamily="18" charset="-78"/>
            </a:endParaRPr>
          </a:p>
          <a:p>
            <a:pPr algn="just" rtl="1">
              <a:lnSpc>
                <a:spcPct val="200000"/>
              </a:lnSpc>
            </a:pPr>
            <a:r>
              <a:rPr lang="ar-QA" sz="4500" b="1" dirty="0">
                <a:solidFill>
                  <a:srgbClr val="0070C0"/>
                </a:solidFill>
                <a:latin typeface="Traditional Arabic" pitchFamily="18" charset="-78"/>
                <a:cs typeface="Traditional Arabic" pitchFamily="18" charset="-78"/>
              </a:rPr>
              <a:t>ما هي المفاهيم التي يمكن تعريفها اصطلاحا وإجرائيا في هذا العنوان</a:t>
            </a:r>
            <a:r>
              <a:rPr lang="ar-QA" sz="4500" b="1" dirty="0">
                <a:latin typeface="Traditional Arabic" pitchFamily="18" charset="-78"/>
                <a:cs typeface="Traditional Arabic" pitchFamily="18" charset="-78"/>
              </a:rPr>
              <a:t>، مع التحديد الجزء الناقص في العنوان.</a:t>
            </a:r>
          </a:p>
          <a:p>
            <a:pPr algn="just" rtl="1">
              <a:lnSpc>
                <a:spcPct val="200000"/>
              </a:lnSpc>
            </a:pPr>
            <a:r>
              <a:rPr lang="ar-QA" sz="4500" b="1" dirty="0">
                <a:solidFill>
                  <a:schemeClr val="accent3"/>
                </a:solidFill>
                <a:latin typeface="Traditional Arabic" pitchFamily="18" charset="-78"/>
                <a:cs typeface="Traditional Arabic" pitchFamily="18" charset="-78"/>
              </a:rPr>
              <a:t>مشاهدة المسلسلات التركية وأثرها على قيم وهوية الطالبات الجامعيات.</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1000"/>
                                        <p:tgtEl>
                                          <p:spTgt spid="3">
                                            <p:txEl>
                                              <p:pRg st="0" end="0"/>
                                            </p:txEl>
                                          </p:spTgt>
                                        </p:tgtEl>
                                      </p:cBhvr>
                                    </p:animEffect>
                                  </p:childTnLst>
                                </p:cTn>
                              </p:par>
                            </p:childTnLst>
                          </p:cTn>
                        </p:par>
                        <p:par>
                          <p:cTn id="8" fill="hold">
                            <p:stCondLst>
                              <p:cond delay="1000"/>
                            </p:stCondLst>
                            <p:childTnLst>
                              <p:par>
                                <p:cTn id="9" presetID="21"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4)">
                                      <p:cBhvr>
                                        <p:cTn id="11" dur="1000"/>
                                        <p:tgtEl>
                                          <p:spTgt spid="3">
                                            <p:txEl>
                                              <p:pRg st="1" end="1"/>
                                            </p:txEl>
                                          </p:spTgt>
                                        </p:tgtEl>
                                      </p:cBhvr>
                                    </p:animEffect>
                                  </p:childTnLst>
                                </p:cTn>
                              </p:par>
                            </p:childTnLst>
                          </p:cTn>
                        </p:par>
                        <p:par>
                          <p:cTn id="12" fill="hold">
                            <p:stCondLst>
                              <p:cond delay="2000"/>
                            </p:stCondLst>
                            <p:childTnLst>
                              <p:par>
                                <p:cTn id="13" presetID="21"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4)">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55AD9-3739-29FE-B552-87DA47B960D3}"/>
              </a:ext>
            </a:extLst>
          </p:cNvPr>
          <p:cNvSpPr>
            <a:spLocks noGrp="1"/>
          </p:cNvSpPr>
          <p:nvPr>
            <p:ph sz="quarter" idx="1"/>
          </p:nvPr>
        </p:nvSpPr>
        <p:spPr>
          <a:xfrm>
            <a:off x="263352" y="260648"/>
            <a:ext cx="11305256" cy="6480720"/>
          </a:xfrm>
        </p:spPr>
        <p:txBody>
          <a:bodyPr/>
          <a:lstStyle/>
          <a:p>
            <a:pPr algn="r" rtl="1">
              <a:lnSpc>
                <a:spcPct val="150000"/>
              </a:lnSpc>
            </a:pPr>
            <a:r>
              <a:rPr lang="ar-DZ" sz="3400" b="1" dirty="0">
                <a:solidFill>
                  <a:srgbClr val="FF0000"/>
                </a:solidFill>
                <a:latin typeface="Traditional Arabic" panose="02020603050405020304" pitchFamily="18" charset="-78"/>
                <a:cs typeface="Traditional Arabic" panose="02020603050405020304" pitchFamily="18" charset="-78"/>
              </a:rPr>
              <a:t>التطبيق الخامس:</a:t>
            </a:r>
            <a:endParaRPr lang="en-US" sz="3400" b="1" dirty="0">
              <a:solidFill>
                <a:srgbClr val="FF0000"/>
              </a:solidFill>
              <a:latin typeface="Traditional Arabic" panose="02020603050405020304" pitchFamily="18" charset="-78"/>
              <a:cs typeface="Traditional Arabic" panose="02020603050405020304" pitchFamily="18" charset="-78"/>
            </a:endParaRPr>
          </a:p>
          <a:p>
            <a:pPr algn="r" rtl="1">
              <a:lnSpc>
                <a:spcPct val="150000"/>
              </a:lnSpc>
            </a:pPr>
            <a:r>
              <a:rPr lang="ar-SA" sz="3400" b="1" dirty="0">
                <a:latin typeface="Traditional Arabic" panose="02020603050405020304" pitchFamily="18" charset="-78"/>
                <a:cs typeface="Traditional Arabic" panose="02020603050405020304" pitchFamily="18" charset="-78"/>
              </a:rPr>
              <a:t>إقرأ الكلمات الآتية وحدد المفهوم والمتغير منها.</a:t>
            </a:r>
            <a:endParaRPr lang="en-US" sz="3400" dirty="0">
              <a:latin typeface="Traditional Arabic" panose="02020603050405020304" pitchFamily="18" charset="-78"/>
              <a:cs typeface="Traditional Arabic" panose="02020603050405020304" pitchFamily="18" charset="-78"/>
            </a:endParaRPr>
          </a:p>
          <a:p>
            <a:pPr algn="r" rtl="1">
              <a:lnSpc>
                <a:spcPct val="150000"/>
              </a:lnSpc>
            </a:pPr>
            <a:r>
              <a:rPr lang="ar-SA" sz="3400" b="1" dirty="0">
                <a:latin typeface="Traditional Arabic" panose="02020603050405020304" pitchFamily="18" charset="-78"/>
                <a:cs typeface="Traditional Arabic" panose="02020603050405020304" pitchFamily="18" charset="-78"/>
              </a:rPr>
              <a:t>الاتصال الجماهيري/ مشاهدة اللتفزيون/ القيم الاجتماعية/ عدد ساعات استخدام الفايسبوك/ مستوى الثقة في الإعلام/ المصداقية الإعلامية.</a:t>
            </a:r>
            <a:endParaRPr lang="en-US" sz="3400" dirty="0">
              <a:latin typeface="Traditional Arabic" panose="02020603050405020304" pitchFamily="18" charset="-78"/>
              <a:cs typeface="Traditional Arabic" panose="02020603050405020304" pitchFamily="18" charset="-78"/>
            </a:endParaRPr>
          </a:p>
          <a:p>
            <a:pPr algn="r" rtl="1">
              <a:lnSpc>
                <a:spcPct val="150000"/>
              </a:lnSpc>
            </a:pPr>
            <a:r>
              <a:rPr lang="ar-SA" sz="3400" b="1" dirty="0">
                <a:latin typeface="Traditional Arabic" panose="02020603050405020304" pitchFamily="18" charset="-78"/>
                <a:cs typeface="Traditional Arabic" panose="02020603050405020304" pitchFamily="18" charset="-78"/>
              </a:rPr>
              <a:t>ملاحظة:</a:t>
            </a:r>
            <a:endParaRPr lang="en-US" sz="3400" dirty="0">
              <a:latin typeface="Traditional Arabic" panose="02020603050405020304" pitchFamily="18" charset="-78"/>
              <a:cs typeface="Traditional Arabic" panose="02020603050405020304" pitchFamily="18" charset="-78"/>
            </a:endParaRPr>
          </a:p>
          <a:p>
            <a:pPr algn="r" rtl="1">
              <a:lnSpc>
                <a:spcPct val="150000"/>
              </a:lnSpc>
            </a:pPr>
            <a:r>
              <a:rPr lang="en-US" sz="3400" b="1" dirty="0">
                <a:latin typeface="Traditional Arabic" panose="02020603050405020304" pitchFamily="18" charset="-78"/>
                <a:cs typeface="Traditional Arabic" panose="02020603050405020304" pitchFamily="18" charset="-78"/>
              </a:rPr>
              <a:t>  </a:t>
            </a:r>
            <a:r>
              <a:rPr lang="ar-SA" sz="3400" dirty="0">
                <a:latin typeface="Traditional Arabic" panose="02020603050405020304" pitchFamily="18" charset="-78"/>
                <a:cs typeface="Traditional Arabic" panose="02020603050405020304" pitchFamily="18" charset="-78"/>
              </a:rPr>
              <a:t>المفهوم</a:t>
            </a:r>
            <a:r>
              <a:rPr lang="en-US" sz="3400" b="1" dirty="0">
                <a:latin typeface="Traditional Arabic" panose="02020603050405020304" pitchFamily="18" charset="-78"/>
                <a:cs typeface="Traditional Arabic" panose="02020603050405020304" pitchFamily="18" charset="-78"/>
              </a:rPr>
              <a:t>: </a:t>
            </a:r>
            <a:r>
              <a:rPr lang="ar-SA" sz="3400" b="1" dirty="0">
                <a:latin typeface="Traditional Arabic" panose="02020603050405020304" pitchFamily="18" charset="-78"/>
                <a:cs typeface="Traditional Arabic" panose="02020603050405020304" pitchFamily="18" charset="-78"/>
              </a:rPr>
              <a:t>فكرة عامة أو مجردة (كالهوية، الحرية، الثقة...)</a:t>
            </a:r>
            <a:r>
              <a:rPr lang="en-US" sz="3400" b="1" dirty="0">
                <a:latin typeface="Traditional Arabic" panose="02020603050405020304" pitchFamily="18" charset="-78"/>
                <a:cs typeface="Traditional Arabic" panose="02020603050405020304" pitchFamily="18" charset="-78"/>
              </a:rPr>
              <a:t>.</a:t>
            </a:r>
            <a:endParaRPr lang="en-US" sz="3400" dirty="0">
              <a:latin typeface="Traditional Arabic" panose="02020603050405020304" pitchFamily="18" charset="-78"/>
              <a:cs typeface="Traditional Arabic" panose="02020603050405020304" pitchFamily="18" charset="-78"/>
            </a:endParaRPr>
          </a:p>
          <a:p>
            <a:pPr algn="r" rtl="1">
              <a:lnSpc>
                <a:spcPct val="150000"/>
              </a:lnSpc>
            </a:pPr>
            <a:r>
              <a:rPr lang="en-US" sz="3400" b="1" dirty="0">
                <a:latin typeface="Traditional Arabic" panose="02020603050405020304" pitchFamily="18" charset="-78"/>
                <a:cs typeface="Traditional Arabic" panose="02020603050405020304" pitchFamily="18" charset="-78"/>
              </a:rPr>
              <a:t>  </a:t>
            </a:r>
            <a:r>
              <a:rPr lang="ar-SA" sz="3400" dirty="0">
                <a:latin typeface="Traditional Arabic" panose="02020603050405020304" pitchFamily="18" charset="-78"/>
                <a:cs typeface="Traditional Arabic" panose="02020603050405020304" pitchFamily="18" charset="-78"/>
              </a:rPr>
              <a:t>المتغير</a:t>
            </a:r>
            <a:r>
              <a:rPr lang="en-US" sz="3400" b="1" dirty="0">
                <a:latin typeface="Traditional Arabic" panose="02020603050405020304" pitchFamily="18" charset="-78"/>
                <a:cs typeface="Traditional Arabic" panose="02020603050405020304" pitchFamily="18" charset="-78"/>
              </a:rPr>
              <a:t>: </a:t>
            </a:r>
            <a:r>
              <a:rPr lang="ar-SA" sz="3400" b="1" dirty="0">
                <a:latin typeface="Traditional Arabic" panose="02020603050405020304" pitchFamily="18" charset="-78"/>
                <a:cs typeface="Traditional Arabic" panose="02020603050405020304" pitchFamily="18" charset="-78"/>
              </a:rPr>
              <a:t>ما يمكن </a:t>
            </a:r>
            <a:r>
              <a:rPr lang="ar-SA" sz="3400" dirty="0">
                <a:latin typeface="Traditional Arabic" panose="02020603050405020304" pitchFamily="18" charset="-78"/>
                <a:cs typeface="Traditional Arabic" panose="02020603050405020304" pitchFamily="18" charset="-78"/>
              </a:rPr>
              <a:t>قياسه أو تغييره أو ملاحظته</a:t>
            </a:r>
            <a:r>
              <a:rPr lang="ar-SA" sz="3400" b="1" dirty="0">
                <a:latin typeface="Traditional Arabic" panose="02020603050405020304" pitchFamily="18" charset="-78"/>
                <a:cs typeface="Traditional Arabic" panose="02020603050405020304" pitchFamily="18" charset="-78"/>
              </a:rPr>
              <a:t> </a:t>
            </a:r>
            <a:r>
              <a:rPr lang="en-US" sz="3400" b="1" dirty="0">
                <a:latin typeface="Traditional Arabic" panose="02020603050405020304" pitchFamily="18" charset="-78"/>
                <a:cs typeface="Traditional Arabic" panose="02020603050405020304" pitchFamily="18" charset="-78"/>
              </a:rPr>
              <a:t>(</a:t>
            </a:r>
            <a:r>
              <a:rPr lang="ar-SA" sz="3400" b="1" dirty="0">
                <a:latin typeface="Traditional Arabic" panose="02020603050405020304" pitchFamily="18" charset="-78"/>
                <a:cs typeface="Traditional Arabic" panose="02020603050405020304" pitchFamily="18" charset="-78"/>
              </a:rPr>
              <a:t>عدد، درجة، مستوى</a:t>
            </a:r>
            <a:endParaRPr lang="en-US" sz="3400" dirty="0">
              <a:latin typeface="Traditional Arabic" panose="02020603050405020304" pitchFamily="18" charset="-78"/>
              <a:cs typeface="Traditional Arabic" panose="02020603050405020304" pitchFamily="18" charset="-78"/>
            </a:endParaRPr>
          </a:p>
          <a:p>
            <a:endParaRPr lang="en-US" dirty="0"/>
          </a:p>
        </p:txBody>
      </p:sp>
    </p:spTree>
    <p:extLst>
      <p:ext uri="{BB962C8B-B14F-4D97-AF65-F5344CB8AC3E}">
        <p14:creationId xmlns:p14="http://schemas.microsoft.com/office/powerpoint/2010/main" val="316624888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AF311A-BD26-6392-7445-9B2B6B3CF5DC}"/>
              </a:ext>
            </a:extLst>
          </p:cNvPr>
          <p:cNvSpPr>
            <a:spLocks noGrp="1"/>
          </p:cNvSpPr>
          <p:nvPr>
            <p:ph sz="quarter" idx="1"/>
          </p:nvPr>
        </p:nvSpPr>
        <p:spPr>
          <a:xfrm>
            <a:off x="335360" y="116632"/>
            <a:ext cx="11233248" cy="6696744"/>
          </a:xfrm>
        </p:spPr>
        <p:txBody>
          <a:bodyPr/>
          <a:lstStyle/>
          <a:p>
            <a:pPr marL="0" indent="0" algn="r" rtl="1">
              <a:lnSpc>
                <a:spcPct val="200000"/>
              </a:lnSpc>
              <a:buNone/>
            </a:pPr>
            <a:r>
              <a:rPr lang="ar-DZ" sz="4400" b="1" dirty="0">
                <a:solidFill>
                  <a:srgbClr val="FF0000"/>
                </a:solidFill>
                <a:latin typeface="Traditional Arabic" panose="02020603050405020304" pitchFamily="18" charset="-78"/>
                <a:cs typeface="Traditional Arabic" panose="02020603050405020304" pitchFamily="18" charset="-78"/>
              </a:rPr>
              <a:t>التطبيق السادس: </a:t>
            </a:r>
          </a:p>
          <a:p>
            <a:pPr marL="0" indent="0" algn="just" rtl="1">
              <a:lnSpc>
                <a:spcPct val="200000"/>
              </a:lnSpc>
              <a:buNone/>
            </a:pPr>
            <a:r>
              <a:rPr lang="en-US" sz="4400" b="1" dirty="0" err="1">
                <a:latin typeface="Traditional Arabic" panose="02020603050405020304" pitchFamily="18" charset="-78"/>
                <a:cs typeface="Traditional Arabic" panose="02020603050405020304" pitchFamily="18" charset="-78"/>
              </a:rPr>
              <a:t>يرغب</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الباحث</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في</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دراسة</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كيف</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تؤثر</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القنوات</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التلفزيونية</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الخاصة</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على</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اتجاهات</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الشباب</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نحو</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المشاركة</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في</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القضايا</a:t>
            </a:r>
            <a:r>
              <a:rPr lang="en-US" sz="4400" b="1" dirty="0">
                <a:latin typeface="Traditional Arabic" panose="02020603050405020304" pitchFamily="18" charset="-78"/>
                <a:cs typeface="Traditional Arabic" panose="02020603050405020304" pitchFamily="18" charset="-78"/>
              </a:rPr>
              <a:t> </a:t>
            </a:r>
            <a:r>
              <a:rPr lang="en-US" sz="4400" b="1" dirty="0" err="1">
                <a:latin typeface="Traditional Arabic" panose="02020603050405020304" pitchFamily="18" charset="-78"/>
                <a:cs typeface="Traditional Arabic" panose="02020603050405020304" pitchFamily="18" charset="-78"/>
              </a:rPr>
              <a:t>المجتمعية</a:t>
            </a:r>
            <a:r>
              <a:rPr lang="en-US" sz="4400" b="1" dirty="0">
                <a:latin typeface="Traditional Arabic" panose="02020603050405020304" pitchFamily="18" charset="-78"/>
                <a:cs typeface="Traditional Arabic" panose="02020603050405020304" pitchFamily="18" charset="-78"/>
              </a:rPr>
              <a:t>.</a:t>
            </a:r>
            <a:endParaRPr lang="ar-DZ" sz="4400" b="1" dirty="0">
              <a:latin typeface="Traditional Arabic" panose="02020603050405020304" pitchFamily="18" charset="-78"/>
              <a:cs typeface="Traditional Arabic" panose="02020603050405020304" pitchFamily="18" charset="-78"/>
            </a:endParaRPr>
          </a:p>
          <a:p>
            <a:pPr marL="0" indent="0" algn="just" rtl="1">
              <a:lnSpc>
                <a:spcPct val="200000"/>
              </a:lnSpc>
              <a:buNone/>
            </a:pPr>
            <a:r>
              <a:rPr lang="ar-DZ" sz="4400" b="1" dirty="0">
                <a:solidFill>
                  <a:srgbClr val="FF0000"/>
                </a:solidFill>
                <a:latin typeface="Traditional Arabic" panose="02020603050405020304" pitchFamily="18" charset="-78"/>
                <a:cs typeface="Traditional Arabic" panose="02020603050405020304" pitchFamily="18" charset="-78"/>
              </a:rPr>
              <a:t>حدد المفاهيم والمتغيرات الواردة في العنوان.</a:t>
            </a:r>
            <a:endParaRPr lang="en-US" sz="4400" b="1" dirty="0">
              <a:solidFill>
                <a:srgbClr val="FF0000"/>
              </a:solidFill>
              <a:latin typeface="Traditional Arabic" panose="02020603050405020304" pitchFamily="18" charset="-78"/>
              <a:cs typeface="Traditional Arabic" panose="02020603050405020304" pitchFamily="18" charset="-78"/>
            </a:endParaRPr>
          </a:p>
          <a:p>
            <a:pPr marL="0" indent="0">
              <a:buNone/>
            </a:pPr>
            <a:endParaRPr lang="ar-DZ" dirty="0"/>
          </a:p>
          <a:p>
            <a:pPr marL="0" indent="0" algn="r">
              <a:buNone/>
            </a:pPr>
            <a:endParaRPr lang="en-US" dirty="0"/>
          </a:p>
        </p:txBody>
      </p:sp>
    </p:spTree>
    <p:extLst>
      <p:ext uri="{BB962C8B-B14F-4D97-AF65-F5344CB8AC3E}">
        <p14:creationId xmlns:p14="http://schemas.microsoft.com/office/powerpoint/2010/main" val="187285047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19336" y="0"/>
            <a:ext cx="11881320" cy="6858000"/>
          </a:xfrm>
        </p:spPr>
        <p:txBody>
          <a:bodyPr>
            <a:noAutofit/>
          </a:bodyPr>
          <a:lstStyle/>
          <a:p>
            <a:pPr marL="0" indent="0" algn="r" rtl="1">
              <a:lnSpc>
                <a:spcPct val="150000"/>
              </a:lnSpc>
              <a:buNone/>
            </a:pPr>
            <a:r>
              <a:rPr lang="ar-QA" sz="2800" b="1" dirty="0">
                <a:solidFill>
                  <a:srgbClr val="FF0000"/>
                </a:solidFill>
                <a:latin typeface="Traditional Arabic" pitchFamily="18" charset="-78"/>
                <a:cs typeface="Traditional Arabic" pitchFamily="18" charset="-78"/>
              </a:rPr>
              <a:t>التطبيق الخامس في الورشة: </a:t>
            </a:r>
            <a:r>
              <a:rPr lang="ar-QA" sz="2800" b="1" dirty="0">
                <a:solidFill>
                  <a:srgbClr val="0070C0"/>
                </a:solidFill>
                <a:latin typeface="Traditional Arabic" pitchFamily="18" charset="-78"/>
                <a:cs typeface="Traditional Arabic" pitchFamily="18" charset="-78"/>
              </a:rPr>
              <a:t>حدد نوع المتغيرات الواردة في الأمثلة الآتية: (متغير كمي- متغير كيفي-متغير مستقل- متغير تابع- متغير وسيط): </a:t>
            </a:r>
            <a:endParaRPr lang="ar-DZ" sz="2800" b="1" dirty="0">
              <a:solidFill>
                <a:srgbClr val="0070C0"/>
              </a:solidFill>
              <a:latin typeface="Traditional Arabic" pitchFamily="18" charset="-78"/>
              <a:cs typeface="Traditional Arabic" pitchFamily="18" charset="-78"/>
            </a:endParaRPr>
          </a:p>
          <a:p>
            <a:pPr lvl="0" algn="r" rtl="1"/>
            <a:r>
              <a:rPr lang="ar-SA" sz="2600" b="1" dirty="0">
                <a:latin typeface="Traditional Arabic" panose="02020603050405020304" pitchFamily="18" charset="-78"/>
                <a:cs typeface="Traditional Arabic" panose="02020603050405020304" pitchFamily="18" charset="-78"/>
              </a:rPr>
              <a:t>عدد متصفحي مواقع التواصل الاجتماعي داخل جامعة </a:t>
            </a:r>
            <a:r>
              <a:rPr lang="ar-DZ" sz="2600" b="1" dirty="0">
                <a:latin typeface="Traditional Arabic" panose="02020603050405020304" pitchFamily="18" charset="-78"/>
                <a:cs typeface="Traditional Arabic" panose="02020603050405020304" pitchFamily="18" charset="-78"/>
              </a:rPr>
              <a:t>جيجل </a:t>
            </a:r>
            <a:r>
              <a:rPr lang="ar-SA" sz="2600" b="1" dirty="0">
                <a:latin typeface="Traditional Arabic" panose="02020603050405020304" pitchFamily="18" charset="-78"/>
                <a:cs typeface="Traditional Arabic" panose="02020603050405020304" pitchFamily="18" charset="-78"/>
              </a:rPr>
              <a:t>يقدّر بـ (99%) بين الطلبة والطالبات</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عدد الساعات التي يقضيها الشباب يوميًا في تصفح الإنترنت</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متوسط أعمار المذيعين في القنوات الإخبارية العربية</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أغلب العاملين داخل قناة الجزيرة القطرية من جنسيات عربية</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نوع البرامج المفضّلة لدى المشاهدين (إخبارية، ترفيهية، رياضية...)</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جنس المبحوث</a:t>
            </a:r>
            <a:r>
              <a:rPr lang="ar-DZ" sz="2600" b="1" dirty="0">
                <a:latin typeface="Traditional Arabic" panose="02020603050405020304" pitchFamily="18" charset="-78"/>
                <a:cs typeface="Traditional Arabic" panose="02020603050405020304" pitchFamily="18" charset="-78"/>
              </a:rPr>
              <a:t> حول استخدام الإعلام الرقمي في جامعة جيجل هم:</a:t>
            </a:r>
            <a:r>
              <a:rPr lang="ar-SA" sz="2600" b="1" dirty="0">
                <a:latin typeface="Traditional Arabic" panose="02020603050405020304" pitchFamily="18" charset="-78"/>
                <a:cs typeface="Traditional Arabic" panose="02020603050405020304" pitchFamily="18" charset="-78"/>
              </a:rPr>
              <a:t> (ذكر / أنثى)</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استخدام الهاتف المحمول الذكي بشكل كبير في فترات الليل</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مستوى متابعة الطلبة للأخبار في وسائل الإعلام</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تصفح مواقع التواصل الاجتماعي وأثره على مقروئية الكتاب لدى الشباب الجامعي</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استخدام الهاتف المحمول الذكي وأثره على صحة الشباب الجزائري</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استخدام الطفل لشبكة الإنترنت بشكل مستمر ولساعات طويلة يؤدي إلى التسرب المدرسي</a:t>
            </a:r>
            <a:r>
              <a:rPr lang="en-US" sz="2600" b="1" dirty="0">
                <a:latin typeface="Traditional Arabic" panose="02020603050405020304" pitchFamily="18" charset="-78"/>
                <a:cs typeface="Traditional Arabic" panose="02020603050405020304" pitchFamily="18" charset="-78"/>
              </a:rPr>
              <a:t>.</a:t>
            </a:r>
          </a:p>
          <a:p>
            <a:pPr lvl="0" algn="r" rtl="1"/>
            <a:r>
              <a:rPr lang="ar-SA" sz="2600" b="1" dirty="0">
                <a:latin typeface="Traditional Arabic" panose="02020603050405020304" pitchFamily="18" charset="-78"/>
                <a:cs typeface="Traditional Arabic" panose="02020603050405020304" pitchFamily="18" charset="-78"/>
              </a:rPr>
              <a:t>العلاقة بين مشاهدة الإعلانات التلفزيونية وسلوك الشراء لدى الشباب، مع تأثير مستوى الدخل</a:t>
            </a:r>
            <a:r>
              <a:rPr lang="en-US" sz="2600" dirty="0"/>
              <a:t>.</a:t>
            </a:r>
          </a:p>
          <a:p>
            <a:pPr marL="0" indent="0" algn="r" rtl="1">
              <a:lnSpc>
                <a:spcPct val="150000"/>
              </a:lnSpc>
              <a:buNone/>
            </a:pPr>
            <a:endParaRPr lang="ar-QA" sz="2800" b="1" dirty="0">
              <a:solidFill>
                <a:srgbClr val="0070C0"/>
              </a:solidFill>
              <a:latin typeface="Traditional Arabic" pitchFamily="18" charset="-78"/>
              <a:cs typeface="Traditional Arabic" pitchFamily="18" charset="-78"/>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1000"/>
                                        <p:tgtEl>
                                          <p:spTgt spid="3">
                                            <p:txEl>
                                              <p:pRg st="2" end="2"/>
                                            </p:txEl>
                                          </p:spTgt>
                                        </p:tgtEl>
                                      </p:cBhvr>
                                    </p:animEffect>
                                  </p:childTnLst>
                                </p:cTn>
                              </p:par>
                            </p:childTnLst>
                          </p:cTn>
                        </p:par>
                        <p:par>
                          <p:cTn id="16" fill="hold">
                            <p:stCondLst>
                              <p:cond delay="3000"/>
                            </p:stCondLst>
                            <p:childTnLst>
                              <p:par>
                                <p:cTn id="17" presetID="2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1000"/>
                                        <p:tgtEl>
                                          <p:spTgt spid="3">
                                            <p:txEl>
                                              <p:pRg st="3" end="3"/>
                                            </p:txEl>
                                          </p:spTgt>
                                        </p:tgtEl>
                                      </p:cBhvr>
                                    </p:animEffect>
                                  </p:childTnLst>
                                </p:cTn>
                              </p:par>
                            </p:childTnLst>
                          </p:cTn>
                        </p:par>
                        <p:par>
                          <p:cTn id="20" fill="hold">
                            <p:stCondLst>
                              <p:cond delay="4000"/>
                            </p:stCondLst>
                            <p:childTnLst>
                              <p:par>
                                <p:cTn id="21" presetID="2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edge">
                                      <p:cBhvr>
                                        <p:cTn id="23" dur="1000"/>
                                        <p:tgtEl>
                                          <p:spTgt spid="3">
                                            <p:txEl>
                                              <p:pRg st="4" end="4"/>
                                            </p:txEl>
                                          </p:spTgt>
                                        </p:tgtEl>
                                      </p:cBhvr>
                                    </p:animEffect>
                                  </p:childTnLst>
                                </p:cTn>
                              </p:par>
                            </p:childTnLst>
                          </p:cTn>
                        </p:par>
                        <p:par>
                          <p:cTn id="24" fill="hold">
                            <p:stCondLst>
                              <p:cond delay="5000"/>
                            </p:stCondLst>
                            <p:childTnLst>
                              <p:par>
                                <p:cTn id="25" presetID="2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1000"/>
                                        <p:tgtEl>
                                          <p:spTgt spid="3">
                                            <p:txEl>
                                              <p:pRg st="5" end="5"/>
                                            </p:txEl>
                                          </p:spTgt>
                                        </p:tgtEl>
                                      </p:cBhvr>
                                    </p:animEffect>
                                  </p:childTnLst>
                                </p:cTn>
                              </p:par>
                            </p:childTnLst>
                          </p:cTn>
                        </p:par>
                        <p:par>
                          <p:cTn id="28" fill="hold">
                            <p:stCondLst>
                              <p:cond delay="6000"/>
                            </p:stCondLst>
                            <p:childTnLst>
                              <p:par>
                                <p:cTn id="29" presetID="2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edge">
                                      <p:cBhvr>
                                        <p:cTn id="31" dur="1000"/>
                                        <p:tgtEl>
                                          <p:spTgt spid="3">
                                            <p:txEl>
                                              <p:pRg st="6" end="6"/>
                                            </p:txEl>
                                          </p:spTgt>
                                        </p:tgtEl>
                                      </p:cBhvr>
                                    </p:animEffect>
                                  </p:childTnLst>
                                </p:cTn>
                              </p:par>
                            </p:childTnLst>
                          </p:cTn>
                        </p:par>
                        <p:par>
                          <p:cTn id="32" fill="hold">
                            <p:stCondLst>
                              <p:cond delay="7000"/>
                            </p:stCondLst>
                            <p:childTnLst>
                              <p:par>
                                <p:cTn id="33" presetID="2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edge">
                                      <p:cBhvr>
                                        <p:cTn id="35" dur="1000"/>
                                        <p:tgtEl>
                                          <p:spTgt spid="3">
                                            <p:txEl>
                                              <p:pRg st="7" end="7"/>
                                            </p:txEl>
                                          </p:spTgt>
                                        </p:tgtEl>
                                      </p:cBhvr>
                                    </p:animEffect>
                                  </p:childTnLst>
                                </p:cTn>
                              </p:par>
                            </p:childTnLst>
                          </p:cTn>
                        </p:par>
                        <p:par>
                          <p:cTn id="36" fill="hold">
                            <p:stCondLst>
                              <p:cond delay="8000"/>
                            </p:stCondLst>
                            <p:childTnLst>
                              <p:par>
                                <p:cTn id="37" presetID="20"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edge">
                                      <p:cBhvr>
                                        <p:cTn id="39" dur="1000"/>
                                        <p:tgtEl>
                                          <p:spTgt spid="3">
                                            <p:txEl>
                                              <p:pRg st="8" end="8"/>
                                            </p:txEl>
                                          </p:spTgt>
                                        </p:tgtEl>
                                      </p:cBhvr>
                                    </p:animEffect>
                                  </p:childTnLst>
                                </p:cTn>
                              </p:par>
                            </p:childTnLst>
                          </p:cTn>
                        </p:par>
                        <p:par>
                          <p:cTn id="40" fill="hold">
                            <p:stCondLst>
                              <p:cond delay="9000"/>
                            </p:stCondLst>
                            <p:childTnLst>
                              <p:par>
                                <p:cTn id="41" presetID="20" presetClass="entr" presetSubtype="0" fill="hold"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wedge">
                                      <p:cBhvr>
                                        <p:cTn id="43" dur="1000"/>
                                        <p:tgtEl>
                                          <p:spTgt spid="3">
                                            <p:txEl>
                                              <p:pRg st="9" end="9"/>
                                            </p:txEl>
                                          </p:spTgt>
                                        </p:tgtEl>
                                      </p:cBhvr>
                                    </p:animEffect>
                                  </p:childTnLst>
                                </p:cTn>
                              </p:par>
                            </p:childTnLst>
                          </p:cTn>
                        </p:par>
                        <p:par>
                          <p:cTn id="44" fill="hold">
                            <p:stCondLst>
                              <p:cond delay="10000"/>
                            </p:stCondLst>
                            <p:childTnLst>
                              <p:par>
                                <p:cTn id="45" presetID="20" presetClass="entr" presetSubtype="0" fill="hold"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wedge">
                                      <p:cBhvr>
                                        <p:cTn id="47" dur="1000"/>
                                        <p:tgtEl>
                                          <p:spTgt spid="3">
                                            <p:txEl>
                                              <p:pRg st="10" end="10"/>
                                            </p:txEl>
                                          </p:spTgt>
                                        </p:tgtEl>
                                      </p:cBhvr>
                                    </p:animEffect>
                                  </p:childTnLst>
                                </p:cTn>
                              </p:par>
                            </p:childTnLst>
                          </p:cTn>
                        </p:par>
                        <p:par>
                          <p:cTn id="48" fill="hold">
                            <p:stCondLst>
                              <p:cond delay="11000"/>
                            </p:stCondLst>
                            <p:childTnLst>
                              <p:par>
                                <p:cTn id="49" presetID="20" presetClass="entr" presetSubtype="0" fill="hold" nodeType="after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wedge">
                                      <p:cBhvr>
                                        <p:cTn id="51" dur="1000"/>
                                        <p:tgtEl>
                                          <p:spTgt spid="3">
                                            <p:txEl>
                                              <p:pRg st="11" end="11"/>
                                            </p:txEl>
                                          </p:spTgt>
                                        </p:tgtEl>
                                      </p:cBhvr>
                                    </p:animEffect>
                                  </p:childTnLst>
                                </p:cTn>
                              </p:par>
                            </p:childTnLst>
                          </p:cTn>
                        </p:par>
                        <p:par>
                          <p:cTn id="52" fill="hold">
                            <p:stCondLst>
                              <p:cond delay="12000"/>
                            </p:stCondLst>
                            <p:childTnLst>
                              <p:par>
                                <p:cTn id="53" presetID="20" presetClass="entr" presetSubtype="0" fill="hold" nodeType="after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wedge">
                                      <p:cBhvr>
                                        <p:cTn id="55"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91344" y="0"/>
            <a:ext cx="11881320" cy="6858000"/>
          </a:xfrm>
          <a:ln>
            <a:solidFill>
              <a:schemeClr val="accent1"/>
            </a:solidFill>
          </a:ln>
        </p:spPr>
        <p:style>
          <a:lnRef idx="1">
            <a:schemeClr val="accent4"/>
          </a:lnRef>
          <a:fillRef idx="2">
            <a:schemeClr val="accent4"/>
          </a:fillRef>
          <a:effectRef idx="1">
            <a:schemeClr val="accent4"/>
          </a:effectRef>
          <a:fontRef idx="minor">
            <a:schemeClr val="dk1"/>
          </a:fontRef>
        </p:style>
        <p:txBody>
          <a:bodyPr>
            <a:normAutofit fontScale="85000" lnSpcReduction="10000"/>
          </a:bodyPr>
          <a:lstStyle/>
          <a:p>
            <a:pPr algn="just" rtl="1">
              <a:lnSpc>
                <a:spcPct val="150000"/>
              </a:lnSpc>
            </a:pPr>
            <a:r>
              <a:rPr lang="ar-QA" sz="3000" b="1" dirty="0">
                <a:solidFill>
                  <a:srgbClr val="FF0000"/>
                </a:solidFill>
                <a:latin typeface="Traditional Arabic" pitchFamily="18" charset="-78"/>
                <a:cs typeface="Traditional Arabic" pitchFamily="18" charset="-78"/>
              </a:rPr>
              <a:t>التطبيق السا</a:t>
            </a:r>
            <a:r>
              <a:rPr lang="ar-DZ" sz="3000" b="1" dirty="0">
                <a:solidFill>
                  <a:srgbClr val="FF0000"/>
                </a:solidFill>
                <a:latin typeface="Traditional Arabic" pitchFamily="18" charset="-78"/>
                <a:cs typeface="Traditional Arabic" pitchFamily="18" charset="-78"/>
              </a:rPr>
              <a:t>بع</a:t>
            </a:r>
            <a:r>
              <a:rPr lang="ar-QA" sz="3000" b="1" dirty="0">
                <a:solidFill>
                  <a:srgbClr val="FF0000"/>
                </a:solidFill>
                <a:latin typeface="Traditional Arabic" pitchFamily="18" charset="-78"/>
                <a:cs typeface="Traditional Arabic" pitchFamily="18" charset="-78"/>
              </a:rPr>
              <a:t>: </a:t>
            </a:r>
            <a:r>
              <a:rPr lang="ar-DZ" sz="3200" b="1" dirty="0">
                <a:latin typeface="Traditional Arabic" panose="02020603050405020304" pitchFamily="18" charset="-78"/>
                <a:cs typeface="Traditional Arabic" panose="02020603050405020304" pitchFamily="18" charset="-78"/>
              </a:rPr>
              <a:t>صغ عبارات بحثية (جمل أو فرضيات مختصرة) تعبّر عن علاقة بين المتغيرات المطلوبة في كل بند، مستعينًا بموضوعات من ميدان الاتصال والإعلام (مثل الإعلام الرقمي، العلاقات العامة، شبكات التواصل، الصحافة، الإعلان، الإقناع، السلوك الإعلامي...).</a:t>
            </a:r>
            <a:endParaRPr lang="ar-QA" sz="3000" b="1" dirty="0">
              <a:solidFill>
                <a:srgbClr val="0070C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1-المتغير الكمي:</a:t>
            </a:r>
            <a:r>
              <a:rPr lang="en-US" sz="3000" b="1" dirty="0">
                <a:solidFill>
                  <a:srgbClr val="002060"/>
                </a:solidFill>
                <a:latin typeface="Traditional Arabic" pitchFamily="18" charset="-78"/>
                <a:cs typeface="Traditional Arabic" pitchFamily="18" charset="-78"/>
              </a:rPr>
              <a:t> </a:t>
            </a:r>
            <a:r>
              <a:rPr lang="ar-DZ" sz="3000" b="1" dirty="0">
                <a:solidFill>
                  <a:srgbClr val="002060"/>
                </a:solidFill>
                <a:latin typeface="Traditional Arabic" pitchFamily="18" charset="-78"/>
                <a:cs typeface="Traditional Arabic" pitchFamily="18" charset="-78"/>
              </a:rPr>
              <a:t> </a:t>
            </a:r>
            <a:r>
              <a:rPr lang="ar-DZ" sz="3000" b="1" dirty="0">
                <a:solidFill>
                  <a:srgbClr val="FF0000"/>
                </a:solidFill>
                <a:latin typeface="Traditional Arabic" pitchFamily="18" charset="-78"/>
                <a:cs typeface="Traditional Arabic" pitchFamily="18" charset="-78"/>
              </a:rPr>
              <a:t>الشباب ومواقع التواصل الاجتماعي</a:t>
            </a:r>
            <a:endParaRPr lang="ar-QA" sz="30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2-المتغير الكيفي:</a:t>
            </a:r>
            <a:r>
              <a:rPr lang="ar-DZ" sz="3000" b="1" dirty="0">
                <a:solidFill>
                  <a:srgbClr val="002060"/>
                </a:solidFill>
                <a:latin typeface="Traditional Arabic" pitchFamily="18" charset="-78"/>
                <a:cs typeface="Traditional Arabic" pitchFamily="18" charset="-78"/>
              </a:rPr>
              <a:t> </a:t>
            </a:r>
            <a:r>
              <a:rPr lang="ar-DZ" sz="3000" b="1" dirty="0">
                <a:solidFill>
                  <a:srgbClr val="FF0000"/>
                </a:solidFill>
                <a:latin typeface="Traditional Arabic" pitchFamily="18" charset="-78"/>
                <a:cs typeface="Traditional Arabic" pitchFamily="18" charset="-78"/>
              </a:rPr>
              <a:t>التسويق عبر مواقع التواصل الاجتماعي والمرأة</a:t>
            </a:r>
            <a:endParaRPr lang="ar-QA" sz="30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3-متغير كمي وكيفي:</a:t>
            </a:r>
            <a:r>
              <a:rPr lang="ar-DZ" sz="3000" b="1" dirty="0">
                <a:solidFill>
                  <a:srgbClr val="002060"/>
                </a:solidFill>
                <a:latin typeface="Traditional Arabic" pitchFamily="18" charset="-78"/>
                <a:cs typeface="Traditional Arabic" pitchFamily="18" charset="-78"/>
              </a:rPr>
              <a:t> </a:t>
            </a:r>
            <a:r>
              <a:rPr lang="ar-DZ" sz="3100" b="1" dirty="0">
                <a:solidFill>
                  <a:srgbClr val="FF0000"/>
                </a:solidFill>
                <a:latin typeface="Traditional Arabic" pitchFamily="18" charset="-78"/>
                <a:cs typeface="Traditional Arabic" pitchFamily="18" charset="-78"/>
              </a:rPr>
              <a:t>تصفح الصحف الرقمية عند الشباب</a:t>
            </a:r>
            <a:endParaRPr lang="ar-QA" sz="31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4-متغير مستقل وتابع:</a:t>
            </a:r>
            <a:r>
              <a:rPr lang="ar-DZ" sz="3000" b="1" dirty="0">
                <a:solidFill>
                  <a:srgbClr val="002060"/>
                </a:solidFill>
                <a:latin typeface="Traditional Arabic" pitchFamily="18" charset="-78"/>
                <a:cs typeface="Traditional Arabic" pitchFamily="18" charset="-78"/>
              </a:rPr>
              <a:t> </a:t>
            </a:r>
            <a:r>
              <a:rPr lang="ar-DZ" sz="3100" b="1" dirty="0">
                <a:solidFill>
                  <a:srgbClr val="FF0000"/>
                </a:solidFill>
                <a:latin typeface="Traditional Arabic" pitchFamily="18" charset="-78"/>
                <a:cs typeface="Traditional Arabic" pitchFamily="18" charset="-78"/>
              </a:rPr>
              <a:t>سلوك الطفل واللوح الإلكتروني</a:t>
            </a:r>
            <a:endParaRPr lang="ar-QA" sz="31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5-متغير كيفي وكمي:</a:t>
            </a:r>
            <a:r>
              <a:rPr lang="ar-DZ" sz="3000" b="1" dirty="0">
                <a:solidFill>
                  <a:srgbClr val="002060"/>
                </a:solidFill>
                <a:latin typeface="Traditional Arabic" pitchFamily="18" charset="-78"/>
                <a:cs typeface="Traditional Arabic" pitchFamily="18" charset="-78"/>
              </a:rPr>
              <a:t> </a:t>
            </a:r>
            <a:r>
              <a:rPr lang="ar-DZ" sz="3100" b="1" dirty="0">
                <a:solidFill>
                  <a:srgbClr val="FF0000"/>
                </a:solidFill>
                <a:latin typeface="Traditional Arabic" pitchFamily="18" charset="-78"/>
                <a:cs typeface="Traditional Arabic" pitchFamily="18" charset="-78"/>
              </a:rPr>
              <a:t>العلاقات العامة داخل مؤسسة الجامعة.</a:t>
            </a:r>
            <a:endParaRPr lang="ar-QA" sz="31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6-متغير مست</a:t>
            </a:r>
            <a:r>
              <a:rPr lang="ar-DZ" sz="3000" b="1" dirty="0">
                <a:solidFill>
                  <a:srgbClr val="002060"/>
                </a:solidFill>
                <a:latin typeface="Traditional Arabic" pitchFamily="18" charset="-78"/>
                <a:cs typeface="Traditional Arabic" pitchFamily="18" charset="-78"/>
              </a:rPr>
              <a:t>قل وتابع ووسيط: </a:t>
            </a:r>
            <a:r>
              <a:rPr lang="ar-DZ" sz="3100" b="1" dirty="0">
                <a:solidFill>
                  <a:srgbClr val="FF0000"/>
                </a:solidFill>
                <a:latin typeface="Traditional Arabic" pitchFamily="18" charset="-78"/>
                <a:cs typeface="Traditional Arabic" pitchFamily="18" charset="-78"/>
              </a:rPr>
              <a:t>التحصيل الدراسي والتعليم عن بعد والشباب الجامعي</a:t>
            </a:r>
            <a:endParaRPr lang="ar-QA" sz="31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7-متغير كمي:</a:t>
            </a:r>
            <a:r>
              <a:rPr lang="ar-DZ" sz="3000" b="1" dirty="0">
                <a:solidFill>
                  <a:srgbClr val="002060"/>
                </a:solidFill>
                <a:latin typeface="Traditional Arabic" pitchFamily="18" charset="-78"/>
                <a:cs typeface="Traditional Arabic" pitchFamily="18" charset="-78"/>
              </a:rPr>
              <a:t> </a:t>
            </a:r>
            <a:r>
              <a:rPr lang="ar-DZ" sz="3100" b="1" dirty="0">
                <a:solidFill>
                  <a:srgbClr val="FF0000"/>
                </a:solidFill>
                <a:latin typeface="Traditional Arabic" pitchFamily="18" charset="-78"/>
                <a:cs typeface="Traditional Arabic" pitchFamily="18" charset="-78"/>
              </a:rPr>
              <a:t>التيك توك والشباب.</a:t>
            </a:r>
            <a:endParaRPr lang="ar-QA" sz="3100" b="1" dirty="0">
              <a:solidFill>
                <a:srgbClr val="FF0000"/>
              </a:solidFill>
              <a:latin typeface="Traditional Arabic" pitchFamily="18" charset="-78"/>
              <a:cs typeface="Traditional Arabic" pitchFamily="18" charset="-78"/>
            </a:endParaRPr>
          </a:p>
          <a:p>
            <a:pPr algn="r" rtl="1">
              <a:lnSpc>
                <a:spcPct val="150000"/>
              </a:lnSpc>
            </a:pPr>
            <a:r>
              <a:rPr lang="ar-QA" sz="3000" b="1" dirty="0">
                <a:solidFill>
                  <a:srgbClr val="002060"/>
                </a:solidFill>
                <a:latin typeface="Traditional Arabic" pitchFamily="18" charset="-78"/>
                <a:cs typeface="Traditional Arabic" pitchFamily="18" charset="-78"/>
              </a:rPr>
              <a:t>8-متغير مستقل وتابع:</a:t>
            </a:r>
            <a:endParaRPr lang="fr-FR" sz="3000" b="1" dirty="0">
              <a:solidFill>
                <a:srgbClr val="002060"/>
              </a:solidFill>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1000"/>
                                        <p:tgtEl>
                                          <p:spTgt spid="3">
                                            <p:txEl>
                                              <p:pRg st="2" end="2"/>
                                            </p:txEl>
                                          </p:spTgt>
                                        </p:tgtEl>
                                      </p:cBhvr>
                                    </p:animEffect>
                                  </p:childTnLst>
                                </p:cTn>
                              </p:par>
                            </p:childTnLst>
                          </p:cTn>
                        </p:par>
                        <p:par>
                          <p:cTn id="16" fill="hold">
                            <p:stCondLst>
                              <p:cond delay="3000"/>
                            </p:stCondLst>
                            <p:childTnLst>
                              <p:par>
                                <p:cTn id="17" presetID="2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1000"/>
                                        <p:tgtEl>
                                          <p:spTgt spid="3">
                                            <p:txEl>
                                              <p:pRg st="3" end="3"/>
                                            </p:txEl>
                                          </p:spTgt>
                                        </p:tgtEl>
                                      </p:cBhvr>
                                    </p:animEffect>
                                  </p:childTnLst>
                                </p:cTn>
                              </p:par>
                            </p:childTnLst>
                          </p:cTn>
                        </p:par>
                        <p:par>
                          <p:cTn id="20" fill="hold">
                            <p:stCondLst>
                              <p:cond delay="4000"/>
                            </p:stCondLst>
                            <p:childTnLst>
                              <p:par>
                                <p:cTn id="21" presetID="2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edge">
                                      <p:cBhvr>
                                        <p:cTn id="23" dur="1000"/>
                                        <p:tgtEl>
                                          <p:spTgt spid="3">
                                            <p:txEl>
                                              <p:pRg st="4" end="4"/>
                                            </p:txEl>
                                          </p:spTgt>
                                        </p:tgtEl>
                                      </p:cBhvr>
                                    </p:animEffect>
                                  </p:childTnLst>
                                </p:cTn>
                              </p:par>
                            </p:childTnLst>
                          </p:cTn>
                        </p:par>
                        <p:par>
                          <p:cTn id="24" fill="hold">
                            <p:stCondLst>
                              <p:cond delay="5000"/>
                            </p:stCondLst>
                            <p:childTnLst>
                              <p:par>
                                <p:cTn id="25" presetID="2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1000"/>
                                        <p:tgtEl>
                                          <p:spTgt spid="3">
                                            <p:txEl>
                                              <p:pRg st="5" end="5"/>
                                            </p:txEl>
                                          </p:spTgt>
                                        </p:tgtEl>
                                      </p:cBhvr>
                                    </p:animEffect>
                                  </p:childTnLst>
                                </p:cTn>
                              </p:par>
                            </p:childTnLst>
                          </p:cTn>
                        </p:par>
                        <p:par>
                          <p:cTn id="28" fill="hold">
                            <p:stCondLst>
                              <p:cond delay="6000"/>
                            </p:stCondLst>
                            <p:childTnLst>
                              <p:par>
                                <p:cTn id="29" presetID="2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edge">
                                      <p:cBhvr>
                                        <p:cTn id="31" dur="1000"/>
                                        <p:tgtEl>
                                          <p:spTgt spid="3">
                                            <p:txEl>
                                              <p:pRg st="6" end="6"/>
                                            </p:txEl>
                                          </p:spTgt>
                                        </p:tgtEl>
                                      </p:cBhvr>
                                    </p:animEffect>
                                  </p:childTnLst>
                                </p:cTn>
                              </p:par>
                            </p:childTnLst>
                          </p:cTn>
                        </p:par>
                        <p:par>
                          <p:cTn id="32" fill="hold">
                            <p:stCondLst>
                              <p:cond delay="7000"/>
                            </p:stCondLst>
                            <p:childTnLst>
                              <p:par>
                                <p:cTn id="33" presetID="2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edge">
                                      <p:cBhvr>
                                        <p:cTn id="35" dur="1000"/>
                                        <p:tgtEl>
                                          <p:spTgt spid="3">
                                            <p:txEl>
                                              <p:pRg st="7" end="7"/>
                                            </p:txEl>
                                          </p:spTgt>
                                        </p:tgtEl>
                                      </p:cBhvr>
                                    </p:animEffect>
                                  </p:childTnLst>
                                </p:cTn>
                              </p:par>
                            </p:childTnLst>
                          </p:cTn>
                        </p:par>
                        <p:par>
                          <p:cTn id="36" fill="hold">
                            <p:stCondLst>
                              <p:cond delay="8000"/>
                            </p:stCondLst>
                            <p:childTnLst>
                              <p:par>
                                <p:cTn id="37" presetID="20"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edge">
                                      <p:cBhvr>
                                        <p:cTn id="3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DF08F0-E513-3E1F-C6C9-5F3F5F98225D}"/>
              </a:ext>
            </a:extLst>
          </p:cNvPr>
          <p:cNvSpPr>
            <a:spLocks noGrp="1"/>
          </p:cNvSpPr>
          <p:nvPr>
            <p:ph sz="quarter" idx="1"/>
          </p:nvPr>
        </p:nvSpPr>
        <p:spPr>
          <a:xfrm>
            <a:off x="191344" y="188640"/>
            <a:ext cx="11305256" cy="6552728"/>
          </a:xfrm>
        </p:spPr>
        <p:txBody>
          <a:bodyPr>
            <a:normAutofit/>
          </a:bodyPr>
          <a:lstStyle/>
          <a:p>
            <a:pPr algn="ctr" rtl="1"/>
            <a:endParaRPr lang="en-US" sz="5500" b="1" dirty="0">
              <a:latin typeface="Traditional Arabic" panose="02020603050405020304" pitchFamily="18" charset="-78"/>
              <a:cs typeface="Traditional Arabic" panose="02020603050405020304" pitchFamily="18" charset="-78"/>
            </a:endParaRPr>
          </a:p>
          <a:p>
            <a:pPr algn="ctr" rtl="1"/>
            <a:endParaRPr lang="en-US" sz="5500" b="1" dirty="0">
              <a:latin typeface="Traditional Arabic" panose="02020603050405020304" pitchFamily="18" charset="-78"/>
              <a:cs typeface="Traditional Arabic" panose="02020603050405020304" pitchFamily="18" charset="-78"/>
            </a:endParaRPr>
          </a:p>
          <a:p>
            <a:pPr algn="ctr" rtl="1"/>
            <a:endParaRPr lang="en-US" sz="5500" b="1" dirty="0">
              <a:latin typeface="Traditional Arabic" panose="02020603050405020304" pitchFamily="18" charset="-78"/>
              <a:cs typeface="Traditional Arabic" panose="02020603050405020304" pitchFamily="18" charset="-78"/>
            </a:endParaRPr>
          </a:p>
          <a:p>
            <a:pPr algn="ctr" rtl="1"/>
            <a:r>
              <a:rPr lang="ar-DZ" sz="5500" b="1" dirty="0">
                <a:latin typeface="Traditional Arabic" panose="02020603050405020304" pitchFamily="18" charset="-78"/>
                <a:cs typeface="Traditional Arabic" panose="02020603050405020304" pitchFamily="18" charset="-78"/>
              </a:rPr>
              <a:t>الجزء الثاني من الورشة التدريبية.</a:t>
            </a:r>
            <a:endParaRPr lang="en-US" sz="55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81538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91344" y="-99392"/>
            <a:ext cx="11449272" cy="6957392"/>
          </a:xfrm>
        </p:spPr>
        <p:txBody>
          <a:bodyPr>
            <a:normAutofit fontScale="77500" lnSpcReduction="20000"/>
          </a:bodyPr>
          <a:lstStyle/>
          <a:p>
            <a:pPr algn="just" rtl="1">
              <a:lnSpc>
                <a:spcPct val="150000"/>
              </a:lnSpc>
            </a:pPr>
            <a:r>
              <a:rPr lang="ar-QA" sz="3800" b="1" dirty="0">
                <a:solidFill>
                  <a:srgbClr val="C00000"/>
                </a:solidFill>
                <a:latin typeface="Traditional Arabic" pitchFamily="18" charset="-78"/>
                <a:cs typeface="Traditional Arabic" pitchFamily="18" charset="-78"/>
              </a:rPr>
              <a:t>التطبيق ال</a:t>
            </a:r>
            <a:r>
              <a:rPr lang="ar-DZ" sz="3800" b="1" dirty="0">
                <a:solidFill>
                  <a:srgbClr val="C00000"/>
                </a:solidFill>
                <a:latin typeface="Traditional Arabic" pitchFamily="18" charset="-78"/>
                <a:cs typeface="Traditional Arabic" pitchFamily="18" charset="-78"/>
              </a:rPr>
              <a:t>أول:</a:t>
            </a:r>
            <a:endParaRPr lang="ar-QA" sz="3800" b="1" dirty="0">
              <a:solidFill>
                <a:srgbClr val="C00000"/>
              </a:solidFill>
              <a:latin typeface="Traditional Arabic" pitchFamily="18" charset="-78"/>
              <a:cs typeface="Traditional Arabic" pitchFamily="18" charset="-78"/>
            </a:endParaRPr>
          </a:p>
          <a:p>
            <a:pPr algn="just" rtl="1">
              <a:lnSpc>
                <a:spcPct val="150000"/>
              </a:lnSpc>
            </a:pPr>
            <a:r>
              <a:rPr lang="ar-QA" sz="3800" b="1" dirty="0">
                <a:solidFill>
                  <a:srgbClr val="C00000"/>
                </a:solidFill>
                <a:latin typeface="Traditional Arabic" pitchFamily="18" charset="-78"/>
                <a:cs typeface="Traditional Arabic" pitchFamily="18" charset="-78"/>
              </a:rPr>
              <a:t>حلل المشكلة العلمية الآتية: </a:t>
            </a:r>
          </a:p>
          <a:p>
            <a:pPr algn="just" rtl="1">
              <a:lnSpc>
                <a:spcPct val="150000"/>
              </a:lnSpc>
            </a:pPr>
            <a:r>
              <a:rPr lang="ar-QA" sz="3800" b="1" dirty="0">
                <a:solidFill>
                  <a:srgbClr val="0070C0"/>
                </a:solidFill>
                <a:latin typeface="Traditional Arabic" pitchFamily="18" charset="-78"/>
                <a:cs typeface="Traditional Arabic" pitchFamily="18" charset="-78"/>
              </a:rPr>
              <a:t>تأثير تطبيقات الذكاء الاصطناعي على التحصيل العلمي لدى الطلبة الجامعيين.</a:t>
            </a:r>
          </a:p>
          <a:p>
            <a:pPr algn="just" rtl="1">
              <a:lnSpc>
                <a:spcPct val="150000"/>
              </a:lnSpc>
            </a:pPr>
            <a:r>
              <a:rPr lang="ar-QA" sz="3800" b="1" dirty="0">
                <a:solidFill>
                  <a:srgbClr val="0070C0"/>
                </a:solidFill>
                <a:latin typeface="Traditional Arabic" pitchFamily="18" charset="-78"/>
                <a:cs typeface="Traditional Arabic" pitchFamily="18" charset="-78"/>
              </a:rPr>
              <a:t>دراسة ميدانية على عينة من طلبة جامعة </a:t>
            </a:r>
            <a:r>
              <a:rPr lang="ar-DZ" sz="3800" b="1" dirty="0">
                <a:solidFill>
                  <a:srgbClr val="0070C0"/>
                </a:solidFill>
                <a:latin typeface="Traditional Arabic" pitchFamily="18" charset="-78"/>
                <a:cs typeface="Traditional Arabic" pitchFamily="18" charset="-78"/>
              </a:rPr>
              <a:t>جيجل</a:t>
            </a:r>
            <a:r>
              <a:rPr lang="ar-QA" sz="3800" b="1" dirty="0">
                <a:solidFill>
                  <a:srgbClr val="0070C0"/>
                </a:solidFill>
                <a:latin typeface="Traditional Arabic" pitchFamily="18" charset="-78"/>
                <a:cs typeface="Traditional Arabic" pitchFamily="18" charset="-78"/>
              </a:rPr>
              <a:t>.</a:t>
            </a:r>
          </a:p>
          <a:p>
            <a:pPr algn="just" rtl="1">
              <a:lnSpc>
                <a:spcPct val="150000"/>
              </a:lnSpc>
            </a:pPr>
            <a:r>
              <a:rPr lang="ar-QA" sz="3800" b="1" dirty="0">
                <a:solidFill>
                  <a:srgbClr val="002060"/>
                </a:solidFill>
                <a:latin typeface="Traditional Arabic" pitchFamily="18" charset="-78"/>
                <a:cs typeface="Traditional Arabic" pitchFamily="18" charset="-78"/>
              </a:rPr>
              <a:t>المطلوب: حدد النقاط الآتية:</a:t>
            </a:r>
          </a:p>
          <a:p>
            <a:pPr marL="0" indent="0" algn="just" rtl="1">
              <a:lnSpc>
                <a:spcPct val="150000"/>
              </a:lnSpc>
              <a:buNone/>
            </a:pPr>
            <a:r>
              <a:rPr lang="ar-QA" sz="3800" b="1" dirty="0">
                <a:solidFill>
                  <a:srgbClr val="C00000"/>
                </a:solidFill>
                <a:latin typeface="Traditional Arabic" pitchFamily="18" charset="-78"/>
                <a:cs typeface="Traditional Arabic" pitchFamily="18" charset="-78"/>
              </a:rPr>
              <a:t>01-خلفية عن الموضوع</a:t>
            </a:r>
            <a:r>
              <a:rPr lang="ar-DZ" sz="3800" b="1" dirty="0">
                <a:solidFill>
                  <a:srgbClr val="C00000"/>
                </a:solidFill>
                <a:latin typeface="Traditional Arabic" pitchFamily="18" charset="-78"/>
                <a:cs typeface="Traditional Arabic" pitchFamily="18" charset="-78"/>
              </a:rPr>
              <a:t> توضح فيها أهمية الموضوع وأسباب اختياره.</a:t>
            </a:r>
            <a:endParaRPr lang="ar-QA" sz="3800" b="1" dirty="0">
              <a:solidFill>
                <a:srgbClr val="C00000"/>
              </a:solidFill>
              <a:latin typeface="Traditional Arabic" pitchFamily="18" charset="-78"/>
              <a:cs typeface="Traditional Arabic" pitchFamily="18" charset="-78"/>
            </a:endParaRPr>
          </a:p>
          <a:p>
            <a:pPr marL="0" indent="0" algn="just" rtl="1">
              <a:lnSpc>
                <a:spcPct val="150000"/>
              </a:lnSpc>
              <a:buNone/>
            </a:pPr>
            <a:r>
              <a:rPr lang="ar-QA" sz="3800" b="1" dirty="0">
                <a:solidFill>
                  <a:srgbClr val="C00000"/>
                </a:solidFill>
                <a:latin typeface="Traditional Arabic" pitchFamily="18" charset="-78"/>
                <a:cs typeface="Traditional Arabic" pitchFamily="18" charset="-78"/>
              </a:rPr>
              <a:t>02-عرض </a:t>
            </a:r>
            <a:r>
              <a:rPr lang="ar-DZ" sz="3800" b="1" dirty="0">
                <a:solidFill>
                  <a:srgbClr val="C00000"/>
                </a:solidFill>
                <a:latin typeface="Traditional Arabic" pitchFamily="18" charset="-78"/>
                <a:cs typeface="Traditional Arabic" pitchFamily="18" charset="-78"/>
              </a:rPr>
              <a:t>في فقرة أبعاد ومؤشرات المتغير المستقل بدون تقديم أحكام مسبقة.</a:t>
            </a:r>
          </a:p>
          <a:p>
            <a:pPr marL="0" indent="0" algn="just" rtl="1">
              <a:lnSpc>
                <a:spcPct val="150000"/>
              </a:lnSpc>
              <a:buNone/>
            </a:pPr>
            <a:r>
              <a:rPr lang="ar-DZ" sz="3800" b="1" dirty="0">
                <a:solidFill>
                  <a:srgbClr val="C00000"/>
                </a:solidFill>
                <a:latin typeface="Traditional Arabic" pitchFamily="18" charset="-78"/>
                <a:cs typeface="Traditional Arabic" pitchFamily="18" charset="-78"/>
              </a:rPr>
              <a:t>03</a:t>
            </a:r>
            <a:r>
              <a:rPr lang="en-US" sz="3800" b="1" dirty="0">
                <a:solidFill>
                  <a:srgbClr val="C00000"/>
                </a:solidFill>
                <a:latin typeface="Traditional Arabic" pitchFamily="18" charset="-78"/>
                <a:cs typeface="Traditional Arabic" pitchFamily="18" charset="-78"/>
              </a:rPr>
              <a:t>-</a:t>
            </a:r>
            <a:r>
              <a:rPr lang="ar-DZ" sz="3800" b="1" dirty="0">
                <a:solidFill>
                  <a:srgbClr val="C00000"/>
                </a:solidFill>
                <a:latin typeface="Traditional Arabic" pitchFamily="18" charset="-78"/>
                <a:cs typeface="Traditional Arabic" pitchFamily="18" charset="-78"/>
              </a:rPr>
              <a:t> </a:t>
            </a:r>
            <a:r>
              <a:rPr lang="ar-QA" sz="3800" b="1" dirty="0">
                <a:solidFill>
                  <a:srgbClr val="C00000"/>
                </a:solidFill>
                <a:latin typeface="Traditional Arabic" pitchFamily="18" charset="-78"/>
                <a:cs typeface="Traditional Arabic" pitchFamily="18" charset="-78"/>
              </a:rPr>
              <a:t>عرض </a:t>
            </a:r>
            <a:r>
              <a:rPr lang="ar-DZ" sz="3800" b="1" dirty="0">
                <a:solidFill>
                  <a:srgbClr val="C00000"/>
                </a:solidFill>
                <a:latin typeface="Traditional Arabic" pitchFamily="18" charset="-78"/>
                <a:cs typeface="Traditional Arabic" pitchFamily="18" charset="-78"/>
              </a:rPr>
              <a:t>في فقرة أبعاد ومؤشرات المتغير التابع بدون تقديم أحكام مسبقة.</a:t>
            </a:r>
          </a:p>
          <a:p>
            <a:pPr marL="0" indent="0" algn="just" rtl="1">
              <a:lnSpc>
                <a:spcPct val="150000"/>
              </a:lnSpc>
              <a:buNone/>
            </a:pPr>
            <a:r>
              <a:rPr lang="ar-DZ" sz="3800" b="1" dirty="0">
                <a:solidFill>
                  <a:srgbClr val="C00000"/>
                </a:solidFill>
                <a:latin typeface="Traditional Arabic" pitchFamily="18" charset="-78"/>
                <a:cs typeface="Traditional Arabic" pitchFamily="18" charset="-78"/>
              </a:rPr>
              <a:t>04</a:t>
            </a:r>
            <a:r>
              <a:rPr lang="en-US" sz="3800" b="1" dirty="0">
                <a:solidFill>
                  <a:srgbClr val="C00000"/>
                </a:solidFill>
                <a:latin typeface="Traditional Arabic" pitchFamily="18" charset="-78"/>
                <a:cs typeface="Traditional Arabic" pitchFamily="18" charset="-78"/>
              </a:rPr>
              <a:t>_</a:t>
            </a:r>
            <a:r>
              <a:rPr lang="ar-DZ" sz="3800" b="1" dirty="0">
                <a:solidFill>
                  <a:srgbClr val="C00000"/>
                </a:solidFill>
                <a:latin typeface="Traditional Arabic" pitchFamily="18" charset="-78"/>
                <a:cs typeface="Traditional Arabic" pitchFamily="18" charset="-78"/>
              </a:rPr>
              <a:t> عرض العلاقة بين المتغير المستقل والتابع.</a:t>
            </a:r>
          </a:p>
          <a:p>
            <a:pPr marL="0" indent="0" algn="just" rtl="1">
              <a:lnSpc>
                <a:spcPct val="150000"/>
              </a:lnSpc>
              <a:buNone/>
            </a:pPr>
            <a:r>
              <a:rPr lang="en-US" sz="3800" b="1" dirty="0">
                <a:solidFill>
                  <a:srgbClr val="C00000"/>
                </a:solidFill>
                <a:latin typeface="Traditional Arabic" pitchFamily="18" charset="-78"/>
                <a:cs typeface="Traditional Arabic" pitchFamily="18" charset="-78"/>
              </a:rPr>
              <a:t> </a:t>
            </a:r>
            <a:r>
              <a:rPr lang="ar-DZ" sz="3800" b="1" dirty="0">
                <a:solidFill>
                  <a:srgbClr val="C00000"/>
                </a:solidFill>
                <a:latin typeface="Traditional Arabic" pitchFamily="18" charset="-78"/>
                <a:cs typeface="Traditional Arabic" pitchFamily="18" charset="-78"/>
              </a:rPr>
              <a:t>05</a:t>
            </a:r>
            <a:r>
              <a:rPr lang="ar-QA" sz="3800" b="1" dirty="0">
                <a:solidFill>
                  <a:srgbClr val="C00000"/>
                </a:solidFill>
                <a:latin typeface="Traditional Arabic" pitchFamily="18" charset="-78"/>
                <a:cs typeface="Traditional Arabic" pitchFamily="18" charset="-78"/>
              </a:rPr>
              <a:t>طرح تساؤلات الدراسة</a:t>
            </a:r>
            <a:r>
              <a:rPr lang="en-US" sz="3800" b="1" dirty="0">
                <a:solidFill>
                  <a:srgbClr val="C00000"/>
                </a:solidFill>
                <a:latin typeface="Traditional Arabic" pitchFamily="18" charset="-78"/>
                <a:cs typeface="Traditional Arabic" pitchFamily="18" charset="-78"/>
              </a:rPr>
              <a:t>  )</a:t>
            </a:r>
            <a:r>
              <a:rPr lang="ar-DZ" sz="3800" b="1" dirty="0">
                <a:solidFill>
                  <a:srgbClr val="C00000"/>
                </a:solidFill>
                <a:latin typeface="Traditional Arabic" pitchFamily="18" charset="-78"/>
                <a:cs typeface="Traditional Arabic" pitchFamily="18" charset="-78"/>
              </a:rPr>
              <a:t> سؤال رئيس وأسئلة فرعية</a:t>
            </a:r>
            <a:r>
              <a:rPr lang="en-US" sz="3800" b="1" dirty="0">
                <a:solidFill>
                  <a:srgbClr val="C00000"/>
                </a:solidFill>
                <a:latin typeface="Traditional Arabic" pitchFamily="18" charset="-78"/>
                <a:cs typeface="Traditional Arabic" pitchFamily="18" charset="-78"/>
              </a:rPr>
              <a:t>(</a:t>
            </a:r>
            <a:endParaRPr lang="ar-DZ" sz="3800" b="1" dirty="0">
              <a:solidFill>
                <a:srgbClr val="C00000"/>
              </a:solidFill>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1000"/>
                                        <p:tgtEl>
                                          <p:spTgt spid="3">
                                            <p:txEl>
                                              <p:pRg st="2" end="2"/>
                                            </p:txEl>
                                          </p:spTgt>
                                        </p:tgtEl>
                                      </p:cBhvr>
                                    </p:animEffect>
                                  </p:childTnLst>
                                </p:cTn>
                              </p:par>
                            </p:childTnLst>
                          </p:cTn>
                        </p:par>
                        <p:par>
                          <p:cTn id="16" fill="hold">
                            <p:stCondLst>
                              <p:cond delay="3000"/>
                            </p:stCondLst>
                            <p:childTnLst>
                              <p:par>
                                <p:cTn id="17" presetID="2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1000"/>
                                        <p:tgtEl>
                                          <p:spTgt spid="3">
                                            <p:txEl>
                                              <p:pRg st="3" end="3"/>
                                            </p:txEl>
                                          </p:spTgt>
                                        </p:tgtEl>
                                      </p:cBhvr>
                                    </p:animEffect>
                                  </p:childTnLst>
                                </p:cTn>
                              </p:par>
                            </p:childTnLst>
                          </p:cTn>
                        </p:par>
                        <p:par>
                          <p:cTn id="20" fill="hold">
                            <p:stCondLst>
                              <p:cond delay="4000"/>
                            </p:stCondLst>
                            <p:childTnLst>
                              <p:par>
                                <p:cTn id="21" presetID="2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edge">
                                      <p:cBhvr>
                                        <p:cTn id="23" dur="1000"/>
                                        <p:tgtEl>
                                          <p:spTgt spid="3">
                                            <p:txEl>
                                              <p:pRg st="4" end="4"/>
                                            </p:txEl>
                                          </p:spTgt>
                                        </p:tgtEl>
                                      </p:cBhvr>
                                    </p:animEffect>
                                  </p:childTnLst>
                                </p:cTn>
                              </p:par>
                            </p:childTnLst>
                          </p:cTn>
                        </p:par>
                        <p:par>
                          <p:cTn id="24" fill="hold">
                            <p:stCondLst>
                              <p:cond delay="5000"/>
                            </p:stCondLst>
                            <p:childTnLst>
                              <p:par>
                                <p:cTn id="25" presetID="2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1000"/>
                                        <p:tgtEl>
                                          <p:spTgt spid="3">
                                            <p:txEl>
                                              <p:pRg st="5" end="5"/>
                                            </p:txEl>
                                          </p:spTgt>
                                        </p:tgtEl>
                                      </p:cBhvr>
                                    </p:animEffect>
                                  </p:childTnLst>
                                </p:cTn>
                              </p:par>
                            </p:childTnLst>
                          </p:cTn>
                        </p:par>
                        <p:par>
                          <p:cTn id="28" fill="hold">
                            <p:stCondLst>
                              <p:cond delay="6000"/>
                            </p:stCondLst>
                            <p:childTnLst>
                              <p:par>
                                <p:cTn id="29" presetID="2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edge">
                                      <p:cBhvr>
                                        <p:cTn id="31" dur="1000"/>
                                        <p:tgtEl>
                                          <p:spTgt spid="3">
                                            <p:txEl>
                                              <p:pRg st="6" end="6"/>
                                            </p:txEl>
                                          </p:spTgt>
                                        </p:tgtEl>
                                      </p:cBhvr>
                                    </p:animEffect>
                                  </p:childTnLst>
                                </p:cTn>
                              </p:par>
                            </p:childTnLst>
                          </p:cTn>
                        </p:par>
                        <p:par>
                          <p:cTn id="32" fill="hold">
                            <p:stCondLst>
                              <p:cond delay="7000"/>
                            </p:stCondLst>
                            <p:childTnLst>
                              <p:par>
                                <p:cTn id="33" presetID="2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edge">
                                      <p:cBhvr>
                                        <p:cTn id="35" dur="1000"/>
                                        <p:tgtEl>
                                          <p:spTgt spid="3">
                                            <p:txEl>
                                              <p:pRg st="7" end="7"/>
                                            </p:txEl>
                                          </p:spTgt>
                                        </p:tgtEl>
                                      </p:cBhvr>
                                    </p:animEffect>
                                  </p:childTnLst>
                                </p:cTn>
                              </p:par>
                            </p:childTnLst>
                          </p:cTn>
                        </p:par>
                        <p:par>
                          <p:cTn id="36" fill="hold">
                            <p:stCondLst>
                              <p:cond delay="8000"/>
                            </p:stCondLst>
                            <p:childTnLst>
                              <p:par>
                                <p:cTn id="37" presetID="20"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edge">
                                      <p:cBhvr>
                                        <p:cTn id="39" dur="1000"/>
                                        <p:tgtEl>
                                          <p:spTgt spid="3">
                                            <p:txEl>
                                              <p:pRg st="8" end="8"/>
                                            </p:txEl>
                                          </p:spTgt>
                                        </p:tgtEl>
                                      </p:cBhvr>
                                    </p:animEffect>
                                  </p:childTnLst>
                                </p:cTn>
                              </p:par>
                            </p:childTnLst>
                          </p:cTn>
                        </p:par>
                        <p:par>
                          <p:cTn id="40" fill="hold">
                            <p:stCondLst>
                              <p:cond delay="9000"/>
                            </p:stCondLst>
                            <p:childTnLst>
                              <p:par>
                                <p:cTn id="41" presetID="20" presetClass="entr" presetSubtype="0" fill="hold"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wedge">
                                      <p:cBhvr>
                                        <p:cTn id="43"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19336" y="0"/>
            <a:ext cx="11593288" cy="6858000"/>
          </a:xfrm>
        </p:spPr>
        <p:txBody>
          <a:bodyPr>
            <a:normAutofit fontScale="92500"/>
          </a:bodyPr>
          <a:lstStyle/>
          <a:p>
            <a:pPr marL="0" indent="0" algn="r" rtl="1">
              <a:lnSpc>
                <a:spcPct val="150000"/>
              </a:lnSpc>
              <a:buNone/>
            </a:pPr>
            <a:r>
              <a:rPr lang="ar-QA" sz="3000" b="1" dirty="0">
                <a:solidFill>
                  <a:srgbClr val="002060"/>
                </a:solidFill>
                <a:latin typeface="Traditional Arabic" pitchFamily="18" charset="-78"/>
                <a:cs typeface="Traditional Arabic" pitchFamily="18" charset="-78"/>
              </a:rPr>
              <a:t>التطبيق الثامن:</a:t>
            </a:r>
          </a:p>
          <a:p>
            <a:pPr marL="0" indent="0" algn="r" rtl="1">
              <a:lnSpc>
                <a:spcPct val="150000"/>
              </a:lnSpc>
              <a:buNone/>
            </a:pPr>
            <a:r>
              <a:rPr lang="ar-QA" sz="3000" b="1" dirty="0">
                <a:solidFill>
                  <a:srgbClr val="0070C0"/>
                </a:solidFill>
                <a:latin typeface="Traditional Arabic" pitchFamily="18" charset="-78"/>
                <a:cs typeface="Traditional Arabic" pitchFamily="18" charset="-78"/>
              </a:rPr>
              <a:t>تصفح موقع </a:t>
            </a:r>
            <a:r>
              <a:rPr lang="ar-QA" sz="3000" b="1" dirty="0" err="1">
                <a:solidFill>
                  <a:srgbClr val="0070C0"/>
                </a:solidFill>
                <a:latin typeface="Traditional Arabic" pitchFamily="18" charset="-78"/>
                <a:cs typeface="Traditional Arabic" pitchFamily="18" charset="-78"/>
              </a:rPr>
              <a:t>السنابشات</a:t>
            </a:r>
            <a:r>
              <a:rPr lang="ar-QA" sz="3000" b="1" dirty="0">
                <a:solidFill>
                  <a:srgbClr val="0070C0"/>
                </a:solidFill>
                <a:latin typeface="Traditional Arabic" pitchFamily="18" charset="-78"/>
                <a:cs typeface="Traditional Arabic" pitchFamily="18" charset="-78"/>
              </a:rPr>
              <a:t> وأثره على سلوكيات الطالبات الجامعيات. دراسة ميدانية على عينة من طالبات جامعة </a:t>
            </a:r>
            <a:r>
              <a:rPr lang="ar-DZ" sz="3000" b="1" dirty="0">
                <a:solidFill>
                  <a:srgbClr val="0070C0"/>
                </a:solidFill>
                <a:latin typeface="Traditional Arabic" pitchFamily="18" charset="-78"/>
                <a:cs typeface="Traditional Arabic" pitchFamily="18" charset="-78"/>
              </a:rPr>
              <a:t>جيجل</a:t>
            </a:r>
            <a:r>
              <a:rPr lang="ar-QA" sz="3000" b="1" dirty="0">
                <a:solidFill>
                  <a:srgbClr val="0070C0"/>
                </a:solidFill>
                <a:latin typeface="Traditional Arabic" pitchFamily="18" charset="-78"/>
                <a:cs typeface="Traditional Arabic" pitchFamily="18" charset="-78"/>
              </a:rPr>
              <a:t>.</a:t>
            </a:r>
          </a:p>
          <a:p>
            <a:pPr marL="0" indent="0" algn="r" rtl="1">
              <a:lnSpc>
                <a:spcPct val="150000"/>
              </a:lnSpc>
              <a:buNone/>
            </a:pPr>
            <a:r>
              <a:rPr lang="ar-QA" sz="3000" b="1" dirty="0">
                <a:solidFill>
                  <a:srgbClr val="0070C0"/>
                </a:solidFill>
                <a:latin typeface="Traditional Arabic" pitchFamily="18" charset="-78"/>
                <a:cs typeface="Traditional Arabic" pitchFamily="18" charset="-78"/>
              </a:rPr>
              <a:t>-أكتب مشكلة علمية تراعي فيها الضوابط الآتية: </a:t>
            </a:r>
          </a:p>
          <a:p>
            <a:pPr marL="0" indent="0" algn="r" rtl="1">
              <a:lnSpc>
                <a:spcPct val="150000"/>
              </a:lnSpc>
              <a:buNone/>
            </a:pPr>
            <a:r>
              <a:rPr lang="ar-QA" sz="3000" b="1" dirty="0">
                <a:latin typeface="Traditional Arabic" pitchFamily="18" charset="-78"/>
                <a:cs typeface="Traditional Arabic" pitchFamily="18" charset="-78"/>
              </a:rPr>
              <a:t>-تحديد خلفية للموضوع (في أسطر). </a:t>
            </a:r>
          </a:p>
          <a:p>
            <a:pPr marL="0" indent="0" algn="r" rtl="1">
              <a:lnSpc>
                <a:spcPct val="150000"/>
              </a:lnSpc>
              <a:buNone/>
            </a:pPr>
            <a:r>
              <a:rPr lang="ar-QA" sz="3000" b="1" dirty="0">
                <a:latin typeface="Traditional Arabic" pitchFamily="18" charset="-78"/>
                <a:cs typeface="Traditional Arabic" pitchFamily="18" charset="-78"/>
              </a:rPr>
              <a:t>-الانتقال من العام إلى الخاص في الكتابة.</a:t>
            </a:r>
          </a:p>
          <a:p>
            <a:pPr marL="0" indent="0" algn="r" rtl="1">
              <a:lnSpc>
                <a:spcPct val="150000"/>
              </a:lnSpc>
              <a:buNone/>
            </a:pPr>
            <a:r>
              <a:rPr lang="ar-QA" sz="3000" b="1" dirty="0">
                <a:latin typeface="Traditional Arabic" pitchFamily="18" charset="-78"/>
                <a:cs typeface="Traditional Arabic" pitchFamily="18" charset="-78"/>
              </a:rPr>
              <a:t>-عرض المتغير المستقل (أبعاده </a:t>
            </a:r>
            <a:r>
              <a:rPr lang="ar-DZ" sz="3000" b="1" dirty="0">
                <a:latin typeface="Traditional Arabic" pitchFamily="18" charset="-78"/>
                <a:cs typeface="Traditional Arabic" pitchFamily="18" charset="-78"/>
              </a:rPr>
              <a:t> ومؤشراته </a:t>
            </a:r>
            <a:r>
              <a:rPr lang="ar-QA" sz="3000" b="1" dirty="0">
                <a:latin typeface="Traditional Arabic" pitchFamily="18" charset="-78"/>
                <a:cs typeface="Traditional Arabic" pitchFamily="18" charset="-78"/>
              </a:rPr>
              <a:t>المهمة في الدراسة).</a:t>
            </a:r>
            <a:endParaRPr lang="ar-DZ" sz="3000" b="1" dirty="0">
              <a:latin typeface="Traditional Arabic" pitchFamily="18" charset="-78"/>
              <a:cs typeface="Traditional Arabic" pitchFamily="18" charset="-78"/>
            </a:endParaRPr>
          </a:p>
          <a:p>
            <a:pPr marL="0" indent="0" algn="r" rtl="1">
              <a:lnSpc>
                <a:spcPct val="150000"/>
              </a:lnSpc>
              <a:buNone/>
            </a:pPr>
            <a:r>
              <a:rPr lang="en-US" sz="3000" b="1" dirty="0">
                <a:latin typeface="Traditional Arabic" pitchFamily="18" charset="-78"/>
                <a:cs typeface="Traditional Arabic" pitchFamily="18" charset="-78"/>
              </a:rPr>
              <a:t>-</a:t>
            </a:r>
            <a:r>
              <a:rPr lang="ar-DZ" sz="3000" b="1" dirty="0">
                <a:latin typeface="Traditional Arabic" pitchFamily="18" charset="-78"/>
                <a:cs typeface="Traditional Arabic" pitchFamily="18" charset="-78"/>
              </a:rPr>
              <a:t> عرض المتغير التابع </a:t>
            </a:r>
            <a:r>
              <a:rPr lang="en-US" sz="3000" b="1" dirty="0">
                <a:latin typeface="Traditional Arabic" pitchFamily="18" charset="-78"/>
                <a:cs typeface="Traditional Arabic" pitchFamily="18" charset="-78"/>
              </a:rPr>
              <a:t>)</a:t>
            </a:r>
            <a:r>
              <a:rPr lang="ar-DZ" sz="3000" b="1" dirty="0">
                <a:latin typeface="Traditional Arabic" pitchFamily="18" charset="-78"/>
                <a:cs typeface="Traditional Arabic" pitchFamily="18" charset="-78"/>
              </a:rPr>
              <a:t> أبعاده ومؤشراته</a:t>
            </a:r>
            <a:r>
              <a:rPr lang="en-US" sz="3000" b="1" dirty="0">
                <a:latin typeface="Traditional Arabic" pitchFamily="18" charset="-78"/>
                <a:cs typeface="Traditional Arabic" pitchFamily="18" charset="-78"/>
              </a:rPr>
              <a:t>(</a:t>
            </a:r>
            <a:endParaRPr lang="ar-QA" sz="3000" b="1" dirty="0">
              <a:latin typeface="Traditional Arabic" pitchFamily="18" charset="-78"/>
              <a:cs typeface="Traditional Arabic" pitchFamily="18" charset="-78"/>
            </a:endParaRPr>
          </a:p>
          <a:p>
            <a:pPr marL="0" indent="0" algn="r" rtl="1">
              <a:lnSpc>
                <a:spcPct val="150000"/>
              </a:lnSpc>
              <a:buNone/>
            </a:pPr>
            <a:r>
              <a:rPr lang="ar-QA" sz="3000" b="1" dirty="0">
                <a:latin typeface="Traditional Arabic" pitchFamily="18" charset="-78"/>
                <a:cs typeface="Traditional Arabic" pitchFamily="18" charset="-78"/>
              </a:rPr>
              <a:t>--عرض العلاقة بين المتغير</a:t>
            </a:r>
            <a:r>
              <a:rPr lang="ar-DZ" sz="3000" b="1" dirty="0">
                <a:latin typeface="Traditional Arabic" pitchFamily="18" charset="-78"/>
                <a:cs typeface="Traditional Arabic" pitchFamily="18" charset="-78"/>
              </a:rPr>
              <a:t> المستقل والتابع.</a:t>
            </a:r>
            <a:endParaRPr lang="ar-QA" sz="3000" b="1" dirty="0">
              <a:latin typeface="Traditional Arabic" pitchFamily="18" charset="-78"/>
              <a:cs typeface="Traditional Arabic" pitchFamily="18" charset="-78"/>
            </a:endParaRPr>
          </a:p>
          <a:p>
            <a:pPr marL="0" indent="0" algn="r" rtl="1">
              <a:lnSpc>
                <a:spcPct val="150000"/>
              </a:lnSpc>
              <a:buNone/>
            </a:pPr>
            <a:r>
              <a:rPr lang="ar-QA" sz="3000" b="1" dirty="0">
                <a:latin typeface="Traditional Arabic" pitchFamily="18" charset="-78"/>
                <a:cs typeface="Traditional Arabic" pitchFamily="18" charset="-78"/>
              </a:rPr>
              <a:t>-طرح التساؤل الرئيس والتساؤلات الفرعية للمشكلة.</a:t>
            </a:r>
            <a:endParaRPr lang="fr-FR" sz="3000" b="1"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1000"/>
                                        <p:tgtEl>
                                          <p:spTgt spid="3">
                                            <p:txEl>
                                              <p:pRg st="0" end="0"/>
                                            </p:txEl>
                                          </p:spTgt>
                                        </p:tgtEl>
                                      </p:cBhvr>
                                    </p:animEffect>
                                  </p:childTnLst>
                                </p:cTn>
                              </p:par>
                            </p:childTnLst>
                          </p:cTn>
                        </p:par>
                        <p:par>
                          <p:cTn id="8" fill="hold">
                            <p:stCondLst>
                              <p:cond delay="1000"/>
                            </p:stCondLst>
                            <p:childTnLst>
                              <p:par>
                                <p:cTn id="9" presetID="21"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4)">
                                      <p:cBhvr>
                                        <p:cTn id="11" dur="1000"/>
                                        <p:tgtEl>
                                          <p:spTgt spid="3">
                                            <p:txEl>
                                              <p:pRg st="1" end="1"/>
                                            </p:txEl>
                                          </p:spTgt>
                                        </p:tgtEl>
                                      </p:cBhvr>
                                    </p:animEffect>
                                  </p:childTnLst>
                                </p:cTn>
                              </p:par>
                            </p:childTnLst>
                          </p:cTn>
                        </p:par>
                        <p:par>
                          <p:cTn id="12" fill="hold">
                            <p:stCondLst>
                              <p:cond delay="2000"/>
                            </p:stCondLst>
                            <p:childTnLst>
                              <p:par>
                                <p:cTn id="13" presetID="21"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4)">
                                      <p:cBhvr>
                                        <p:cTn id="15" dur="1000"/>
                                        <p:tgtEl>
                                          <p:spTgt spid="3">
                                            <p:txEl>
                                              <p:pRg st="2" end="2"/>
                                            </p:txEl>
                                          </p:spTgt>
                                        </p:tgtEl>
                                      </p:cBhvr>
                                    </p:animEffect>
                                  </p:childTnLst>
                                </p:cTn>
                              </p:par>
                            </p:childTnLst>
                          </p:cTn>
                        </p:par>
                        <p:par>
                          <p:cTn id="16" fill="hold">
                            <p:stCondLst>
                              <p:cond delay="3000"/>
                            </p:stCondLst>
                            <p:childTnLst>
                              <p:par>
                                <p:cTn id="17" presetID="21"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heel(4)">
                                      <p:cBhvr>
                                        <p:cTn id="19" dur="1000"/>
                                        <p:tgtEl>
                                          <p:spTgt spid="3">
                                            <p:txEl>
                                              <p:pRg st="3" end="3"/>
                                            </p:txEl>
                                          </p:spTgt>
                                        </p:tgtEl>
                                      </p:cBhvr>
                                    </p:animEffect>
                                  </p:childTnLst>
                                </p:cTn>
                              </p:par>
                            </p:childTnLst>
                          </p:cTn>
                        </p:par>
                        <p:par>
                          <p:cTn id="20" fill="hold">
                            <p:stCondLst>
                              <p:cond delay="4000"/>
                            </p:stCondLst>
                            <p:childTnLst>
                              <p:par>
                                <p:cTn id="21" presetID="21"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4)">
                                      <p:cBhvr>
                                        <p:cTn id="23" dur="1000"/>
                                        <p:tgtEl>
                                          <p:spTgt spid="3">
                                            <p:txEl>
                                              <p:pRg st="4" end="4"/>
                                            </p:txEl>
                                          </p:spTgt>
                                        </p:tgtEl>
                                      </p:cBhvr>
                                    </p:animEffect>
                                  </p:childTnLst>
                                </p:cTn>
                              </p:par>
                            </p:childTnLst>
                          </p:cTn>
                        </p:par>
                        <p:par>
                          <p:cTn id="24" fill="hold">
                            <p:stCondLst>
                              <p:cond delay="5000"/>
                            </p:stCondLst>
                            <p:childTnLst>
                              <p:par>
                                <p:cTn id="25" presetID="21"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4)">
                                      <p:cBhvr>
                                        <p:cTn id="27" dur="1000"/>
                                        <p:tgtEl>
                                          <p:spTgt spid="3">
                                            <p:txEl>
                                              <p:pRg st="5" end="5"/>
                                            </p:txEl>
                                          </p:spTgt>
                                        </p:tgtEl>
                                      </p:cBhvr>
                                    </p:animEffect>
                                  </p:childTnLst>
                                </p:cTn>
                              </p:par>
                            </p:childTnLst>
                          </p:cTn>
                        </p:par>
                        <p:par>
                          <p:cTn id="28" fill="hold">
                            <p:stCondLst>
                              <p:cond delay="6000"/>
                            </p:stCondLst>
                            <p:childTnLst>
                              <p:par>
                                <p:cTn id="29" presetID="21" presetClass="entr" presetSubtype="4"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4)">
                                      <p:cBhvr>
                                        <p:cTn id="31" dur="1000"/>
                                        <p:tgtEl>
                                          <p:spTgt spid="3">
                                            <p:txEl>
                                              <p:pRg st="6" end="6"/>
                                            </p:txEl>
                                          </p:spTgt>
                                        </p:tgtEl>
                                      </p:cBhvr>
                                    </p:animEffect>
                                  </p:childTnLst>
                                </p:cTn>
                              </p:par>
                            </p:childTnLst>
                          </p:cTn>
                        </p:par>
                        <p:par>
                          <p:cTn id="32" fill="hold">
                            <p:stCondLst>
                              <p:cond delay="7000"/>
                            </p:stCondLst>
                            <p:childTnLst>
                              <p:par>
                                <p:cTn id="33" presetID="21" presetClass="entr" presetSubtype="4"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heel(4)">
                                      <p:cBhvr>
                                        <p:cTn id="35" dur="1000"/>
                                        <p:tgtEl>
                                          <p:spTgt spid="3">
                                            <p:txEl>
                                              <p:pRg st="7" end="7"/>
                                            </p:txEl>
                                          </p:spTgt>
                                        </p:tgtEl>
                                      </p:cBhvr>
                                    </p:animEffect>
                                  </p:childTnLst>
                                </p:cTn>
                              </p:par>
                            </p:childTnLst>
                          </p:cTn>
                        </p:par>
                        <p:par>
                          <p:cTn id="36" fill="hold">
                            <p:stCondLst>
                              <p:cond delay="8000"/>
                            </p:stCondLst>
                            <p:childTnLst>
                              <p:par>
                                <p:cTn id="37" presetID="21" presetClass="entr" presetSubtype="4"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heel(4)">
                                      <p:cBhvr>
                                        <p:cTn id="3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19336" y="142852"/>
            <a:ext cx="11593288" cy="6715148"/>
          </a:xfrm>
        </p:spPr>
        <p:txBody>
          <a:bodyPr>
            <a:normAutofit/>
          </a:bodyPr>
          <a:lstStyle/>
          <a:p>
            <a:pPr algn="just" rtl="1">
              <a:lnSpc>
                <a:spcPct val="150000"/>
              </a:lnSpc>
            </a:pPr>
            <a:r>
              <a:rPr lang="ar-QA" sz="3800" b="1" dirty="0">
                <a:solidFill>
                  <a:srgbClr val="C00000"/>
                </a:solidFill>
                <a:latin typeface="Traditional Arabic" pitchFamily="18" charset="-78"/>
                <a:cs typeface="Traditional Arabic" pitchFamily="18" charset="-78"/>
              </a:rPr>
              <a:t>التطبيق التاسع في الورشة: </a:t>
            </a:r>
          </a:p>
          <a:p>
            <a:pPr algn="just" rtl="1">
              <a:lnSpc>
                <a:spcPct val="150000"/>
              </a:lnSpc>
            </a:pPr>
            <a:r>
              <a:rPr lang="ar-QA" sz="3800" b="1" dirty="0">
                <a:solidFill>
                  <a:srgbClr val="0070C0"/>
                </a:solidFill>
                <a:latin typeface="Traditional Arabic" pitchFamily="18" charset="-78"/>
                <a:cs typeface="Traditional Arabic" pitchFamily="18" charset="-78"/>
              </a:rPr>
              <a:t>استخدام ا</a:t>
            </a:r>
            <a:r>
              <a:rPr lang="ar-DZ" sz="3800" b="1" dirty="0">
                <a:solidFill>
                  <a:srgbClr val="0070C0"/>
                </a:solidFill>
                <a:latin typeface="Traditional Arabic" pitchFamily="18" charset="-78"/>
                <a:cs typeface="Traditional Arabic" pitchFamily="18" charset="-78"/>
              </a:rPr>
              <a:t>لتلاميذ</a:t>
            </a:r>
            <a:r>
              <a:rPr lang="ar-QA" sz="3800" b="1" dirty="0">
                <a:solidFill>
                  <a:srgbClr val="0070C0"/>
                </a:solidFill>
                <a:latin typeface="Traditional Arabic" pitchFamily="18" charset="-78"/>
                <a:cs typeface="Traditional Arabic" pitchFamily="18" charset="-78"/>
              </a:rPr>
              <a:t> لمواقع التواصل الاجتماعي وعلاقته بالعزلة داخل الأسرة.</a:t>
            </a:r>
          </a:p>
          <a:p>
            <a:pPr algn="just" rtl="1">
              <a:lnSpc>
                <a:spcPct val="150000"/>
              </a:lnSpc>
            </a:pPr>
            <a:r>
              <a:rPr lang="ar-QA" sz="3800" b="1" dirty="0">
                <a:solidFill>
                  <a:srgbClr val="0070C0"/>
                </a:solidFill>
                <a:latin typeface="Traditional Arabic" pitchFamily="18" charset="-78"/>
                <a:cs typeface="Traditional Arabic" pitchFamily="18" charset="-78"/>
              </a:rPr>
              <a:t> دراسة ميدانية على</a:t>
            </a:r>
            <a:r>
              <a:rPr lang="ar-DZ" sz="3800" b="1" dirty="0">
                <a:solidFill>
                  <a:srgbClr val="0070C0"/>
                </a:solidFill>
                <a:latin typeface="Traditional Arabic" pitchFamily="18" charset="-78"/>
                <a:cs typeface="Traditional Arabic" pitchFamily="18" charset="-78"/>
              </a:rPr>
              <a:t> عينة من ثانويات جيجل</a:t>
            </a:r>
            <a:r>
              <a:rPr lang="ar-QA" sz="3800" b="1" dirty="0">
                <a:solidFill>
                  <a:srgbClr val="0070C0"/>
                </a:solidFill>
                <a:latin typeface="Traditional Arabic" pitchFamily="18" charset="-78"/>
                <a:cs typeface="Traditional Arabic" pitchFamily="18" charset="-78"/>
              </a:rPr>
              <a:t> .</a:t>
            </a:r>
          </a:p>
          <a:p>
            <a:pPr algn="just" rtl="1">
              <a:lnSpc>
                <a:spcPct val="150000"/>
              </a:lnSpc>
            </a:pPr>
            <a:r>
              <a:rPr lang="ar-QA" sz="3800" b="1" dirty="0">
                <a:solidFill>
                  <a:srgbClr val="C00000"/>
                </a:solidFill>
                <a:latin typeface="Traditional Arabic" pitchFamily="18" charset="-78"/>
                <a:cs typeface="Traditional Arabic" pitchFamily="18" charset="-78"/>
              </a:rPr>
              <a:t>انطلاقا من الموضوع، قم بصياغة أربعة تساؤلات وأربعة فرضيات علمية.</a:t>
            </a:r>
          </a:p>
          <a:p>
            <a:pPr algn="just" rtl="1">
              <a:lnSpc>
                <a:spcPct val="150000"/>
              </a:lnSpc>
            </a:pPr>
            <a:endParaRPr lang="fr-FR" sz="3800" b="1"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500"/>
                                        <p:tgtEl>
                                          <p:spTgt spid="3">
                                            <p:txEl>
                                              <p:pRg st="0" end="0"/>
                                            </p:txEl>
                                          </p:spTgt>
                                        </p:tgtEl>
                                      </p:cBhvr>
                                    </p:animEffect>
                                  </p:childTnLst>
                                </p:cTn>
                              </p:par>
                            </p:childTnLst>
                          </p:cTn>
                        </p:par>
                        <p:par>
                          <p:cTn id="8" fill="hold">
                            <p:stCondLst>
                              <p:cond delay="500"/>
                            </p:stCondLst>
                            <p:childTnLst>
                              <p:par>
                                <p:cTn id="9" presetID="21"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4)">
                                      <p:cBhvr>
                                        <p:cTn id="11" dur="500"/>
                                        <p:tgtEl>
                                          <p:spTgt spid="3">
                                            <p:txEl>
                                              <p:pRg st="1" end="1"/>
                                            </p:txEl>
                                          </p:spTgt>
                                        </p:tgtEl>
                                      </p:cBhvr>
                                    </p:animEffect>
                                  </p:childTnLst>
                                </p:cTn>
                              </p:par>
                            </p:childTnLst>
                          </p:cTn>
                        </p:par>
                        <p:par>
                          <p:cTn id="12" fill="hold">
                            <p:stCondLst>
                              <p:cond delay="1000"/>
                            </p:stCondLst>
                            <p:childTnLst>
                              <p:par>
                                <p:cTn id="13" presetID="21"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4)">
                                      <p:cBhvr>
                                        <p:cTn id="15" dur="500"/>
                                        <p:tgtEl>
                                          <p:spTgt spid="3">
                                            <p:txEl>
                                              <p:pRg st="2" end="2"/>
                                            </p:txEl>
                                          </p:spTgt>
                                        </p:tgtEl>
                                      </p:cBhvr>
                                    </p:animEffect>
                                  </p:childTnLst>
                                </p:cTn>
                              </p:par>
                            </p:childTnLst>
                          </p:cTn>
                        </p:par>
                        <p:par>
                          <p:cTn id="16" fill="hold">
                            <p:stCondLst>
                              <p:cond delay="1500"/>
                            </p:stCondLst>
                            <p:childTnLst>
                              <p:par>
                                <p:cTn id="17" presetID="21"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heel(4)">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91344" y="-99392"/>
            <a:ext cx="11449272" cy="6957392"/>
          </a:xfrm>
        </p:spPr>
        <p:style>
          <a:lnRef idx="1">
            <a:schemeClr val="accent4"/>
          </a:lnRef>
          <a:fillRef idx="2">
            <a:schemeClr val="accent4"/>
          </a:fillRef>
          <a:effectRef idx="1">
            <a:schemeClr val="accent4"/>
          </a:effectRef>
          <a:fontRef idx="minor">
            <a:schemeClr val="dk1"/>
          </a:fontRef>
        </p:style>
        <p:txBody>
          <a:bodyPr>
            <a:normAutofit/>
          </a:bodyPr>
          <a:lstStyle/>
          <a:p>
            <a:pPr algn="r" rtl="1">
              <a:lnSpc>
                <a:spcPct val="200000"/>
              </a:lnSpc>
              <a:buNone/>
            </a:pPr>
            <a:r>
              <a:rPr lang="ar-QA" sz="3000" b="1" dirty="0">
                <a:latin typeface="Traditional Arabic" pitchFamily="18" charset="-78"/>
                <a:cs typeface="Traditional Arabic" pitchFamily="18" charset="-78"/>
              </a:rPr>
              <a:t>التطبيق العاشر:</a:t>
            </a:r>
          </a:p>
          <a:p>
            <a:pPr algn="r" rtl="1">
              <a:lnSpc>
                <a:spcPct val="200000"/>
              </a:lnSpc>
              <a:buNone/>
            </a:pPr>
            <a:r>
              <a:rPr lang="ar-QA" sz="3000" b="1" dirty="0">
                <a:latin typeface="Traditional Arabic" pitchFamily="18" charset="-78"/>
                <a:cs typeface="Traditional Arabic" pitchFamily="18" charset="-78"/>
              </a:rPr>
              <a:t>استخدام الألعاب الإلكترونية وأثره على سلوك الطفل في المدرسة. دراسة ميدانية على عينة من أطفال مدارس </a:t>
            </a:r>
            <a:r>
              <a:rPr lang="ar-DZ" sz="3000" b="1" dirty="0">
                <a:latin typeface="Traditional Arabic" pitchFamily="18" charset="-78"/>
                <a:cs typeface="Traditional Arabic" pitchFamily="18" charset="-78"/>
              </a:rPr>
              <a:t>جيجل</a:t>
            </a:r>
            <a:r>
              <a:rPr lang="ar-QA" sz="3000" b="1" dirty="0">
                <a:latin typeface="Traditional Arabic" pitchFamily="18" charset="-78"/>
                <a:cs typeface="Traditional Arabic" pitchFamily="18" charset="-78"/>
              </a:rPr>
              <a:t>.</a:t>
            </a:r>
          </a:p>
          <a:p>
            <a:pPr algn="r" rtl="1">
              <a:lnSpc>
                <a:spcPct val="200000"/>
              </a:lnSpc>
              <a:buNone/>
            </a:pPr>
            <a:r>
              <a:rPr lang="ar-QA" sz="3000" b="1" dirty="0">
                <a:latin typeface="Traditional Arabic" pitchFamily="18" charset="-78"/>
                <a:cs typeface="Traditional Arabic" pitchFamily="18" charset="-78"/>
              </a:rPr>
              <a:t>-</a:t>
            </a:r>
            <a:r>
              <a:rPr lang="ar-QA" sz="3000" b="1" dirty="0">
                <a:solidFill>
                  <a:srgbClr val="0070C0"/>
                </a:solidFill>
                <a:latin typeface="Traditional Arabic" pitchFamily="18" charset="-78"/>
                <a:cs typeface="Traditional Arabic" pitchFamily="18" charset="-78"/>
              </a:rPr>
              <a:t>حدد سؤالا رئيسا للموضوع. مع ثلاثة أسئلة فرعية تخدم مشكلة الدراسة.</a:t>
            </a:r>
          </a:p>
          <a:p>
            <a:pPr algn="r" rtl="1">
              <a:lnSpc>
                <a:spcPct val="200000"/>
              </a:lnSpc>
              <a:buNone/>
            </a:pPr>
            <a:r>
              <a:rPr lang="ar-QA" sz="3000" b="1" dirty="0">
                <a:solidFill>
                  <a:srgbClr val="0070C0"/>
                </a:solidFill>
                <a:latin typeface="Traditional Arabic" pitchFamily="18" charset="-78"/>
                <a:cs typeface="Traditional Arabic" pitchFamily="18" charset="-78"/>
              </a:rPr>
              <a:t>-حدد ثلاثة فرضيات لهذه المشكلة العلمية.</a:t>
            </a:r>
            <a:endParaRPr lang="ar-DZ" sz="3000" b="1" dirty="0">
              <a:solidFill>
                <a:srgbClr val="0070C0"/>
              </a:solidFill>
              <a:latin typeface="Traditional Arabic" pitchFamily="18" charset="-78"/>
              <a:cs typeface="Traditional Arabic" pitchFamily="18" charset="-78"/>
            </a:endParaRPr>
          </a:p>
          <a:p>
            <a:pPr algn="r" rtl="1">
              <a:buNone/>
            </a:pPr>
            <a:endParaRPr lang="fr-FR" sz="3000" b="1" dirty="0">
              <a:latin typeface="Traditional Arabic" pitchFamily="18" charset="-78"/>
              <a:cs typeface="Traditional Arabic"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91344" y="0"/>
            <a:ext cx="11593288" cy="6669360"/>
          </a:xfrm>
        </p:spPr>
        <p:txBody>
          <a:bodyPr>
            <a:normAutofit/>
          </a:bodyPr>
          <a:lstStyle/>
          <a:p>
            <a:pPr algn="just" rtl="1">
              <a:lnSpc>
                <a:spcPct val="150000"/>
              </a:lnSpc>
            </a:pPr>
            <a:r>
              <a:rPr lang="ar-DZ" sz="3800" b="1" dirty="0">
                <a:solidFill>
                  <a:srgbClr val="FF0000"/>
                </a:solidFill>
                <a:latin typeface="Traditional Arabic" pitchFamily="18" charset="-78"/>
                <a:cs typeface="Traditional Arabic" pitchFamily="18" charset="-78"/>
              </a:rPr>
              <a:t>واجب داخل قاعة الدرس: </a:t>
            </a:r>
            <a:r>
              <a:rPr lang="en-US" sz="3800" b="1" dirty="0">
                <a:solidFill>
                  <a:srgbClr val="FF0000"/>
                </a:solidFill>
                <a:latin typeface="Traditional Arabic" pitchFamily="18" charset="-78"/>
                <a:cs typeface="Traditional Arabic" pitchFamily="18" charset="-78"/>
              </a:rPr>
              <a:t>)</a:t>
            </a:r>
            <a:r>
              <a:rPr lang="ar-DZ" sz="3800" b="1" dirty="0">
                <a:solidFill>
                  <a:srgbClr val="FF0000"/>
                </a:solidFill>
                <a:latin typeface="Traditional Arabic" pitchFamily="18" charset="-78"/>
                <a:cs typeface="Traditional Arabic" pitchFamily="18" charset="-78"/>
              </a:rPr>
              <a:t> 05 علامات</a:t>
            </a:r>
            <a:r>
              <a:rPr lang="en-US" sz="3800" b="1" dirty="0">
                <a:solidFill>
                  <a:srgbClr val="FF0000"/>
                </a:solidFill>
                <a:latin typeface="Traditional Arabic" pitchFamily="18" charset="-78"/>
                <a:cs typeface="Traditional Arabic" pitchFamily="18" charset="-78"/>
              </a:rPr>
              <a:t>(</a:t>
            </a:r>
            <a:r>
              <a:rPr lang="ar-DZ" sz="3800" b="1" dirty="0">
                <a:solidFill>
                  <a:srgbClr val="FF0000"/>
                </a:solidFill>
                <a:latin typeface="Traditional Arabic" pitchFamily="18" charset="-78"/>
                <a:cs typeface="Traditional Arabic" pitchFamily="18" charset="-78"/>
              </a:rPr>
              <a:t> 30 دقيقة.</a:t>
            </a:r>
            <a:endParaRPr lang="ar-QA" sz="3800" b="1" dirty="0">
              <a:solidFill>
                <a:srgbClr val="FF0000"/>
              </a:solidFill>
              <a:latin typeface="Traditional Arabic" pitchFamily="18" charset="-78"/>
              <a:cs typeface="Traditional Arabic" pitchFamily="18" charset="-78"/>
            </a:endParaRPr>
          </a:p>
          <a:p>
            <a:pPr algn="just" rtl="1">
              <a:lnSpc>
                <a:spcPct val="150000"/>
              </a:lnSpc>
            </a:pPr>
            <a:r>
              <a:rPr lang="ar-QA" sz="3800" b="1" dirty="0">
                <a:solidFill>
                  <a:srgbClr val="00B050"/>
                </a:solidFill>
                <a:latin typeface="Traditional Arabic" pitchFamily="18" charset="-78"/>
                <a:cs typeface="Traditional Arabic" pitchFamily="18" charset="-78"/>
              </a:rPr>
              <a:t>استخدام تطبيقات الذكاء الاصطناعي وأثره على التحصيل العلمي لدى التلاميذ.</a:t>
            </a:r>
          </a:p>
          <a:p>
            <a:pPr algn="just" rtl="1"/>
            <a:r>
              <a:rPr lang="ar-QA" sz="3800" b="1" dirty="0">
                <a:solidFill>
                  <a:schemeClr val="accent3"/>
                </a:solidFill>
                <a:latin typeface="Traditional Arabic" pitchFamily="18" charset="-78"/>
                <a:cs typeface="Traditional Arabic" pitchFamily="18" charset="-78"/>
              </a:rPr>
              <a:t>دراسة ميدانية على عينة من تلاميذ </a:t>
            </a:r>
            <a:r>
              <a:rPr lang="ar-DZ" sz="3800" b="1" dirty="0">
                <a:solidFill>
                  <a:schemeClr val="accent3"/>
                </a:solidFill>
                <a:latin typeface="Traditional Arabic" pitchFamily="18" charset="-78"/>
                <a:cs typeface="Traditional Arabic" pitchFamily="18" charset="-78"/>
              </a:rPr>
              <a:t>مدراس جيجل.</a:t>
            </a:r>
          </a:p>
          <a:p>
            <a:pPr algn="just" rtl="1"/>
            <a:r>
              <a:rPr lang="ar-QA" sz="3800" b="1" dirty="0">
                <a:solidFill>
                  <a:srgbClr val="0070C0"/>
                </a:solidFill>
                <a:latin typeface="Traditional Arabic" pitchFamily="18" charset="-78"/>
                <a:cs typeface="Traditional Arabic" pitchFamily="18" charset="-78"/>
              </a:rPr>
              <a:t>حدد سؤال رئيس لهذا الموضوع.</a:t>
            </a:r>
            <a:r>
              <a:rPr lang="ar-DZ" sz="3800" b="1" dirty="0">
                <a:solidFill>
                  <a:srgbClr val="0070C0"/>
                </a:solidFill>
                <a:latin typeface="Traditional Arabic" pitchFamily="18" charset="-78"/>
                <a:cs typeface="Traditional Arabic" pitchFamily="18" charset="-78"/>
              </a:rPr>
              <a:t>0.5</a:t>
            </a:r>
            <a:endParaRPr lang="ar-QA" sz="3800" b="1" dirty="0">
              <a:solidFill>
                <a:srgbClr val="0070C0"/>
              </a:solidFill>
              <a:latin typeface="Traditional Arabic" pitchFamily="18" charset="-78"/>
              <a:cs typeface="Traditional Arabic" pitchFamily="18" charset="-78"/>
            </a:endParaRPr>
          </a:p>
          <a:p>
            <a:pPr algn="just" rtl="1"/>
            <a:r>
              <a:rPr lang="ar-QA" sz="3800" b="1" dirty="0">
                <a:solidFill>
                  <a:srgbClr val="0070C0"/>
                </a:solidFill>
                <a:latin typeface="Traditional Arabic" pitchFamily="18" charset="-78"/>
                <a:cs typeface="Traditional Arabic" pitchFamily="18" charset="-78"/>
              </a:rPr>
              <a:t>حددي ثلاثة تساؤلات فرعية لهذا الموضوع.</a:t>
            </a:r>
            <a:r>
              <a:rPr lang="ar-DZ" sz="3800" b="1" dirty="0">
                <a:solidFill>
                  <a:srgbClr val="0070C0"/>
                </a:solidFill>
                <a:latin typeface="Traditional Arabic" pitchFamily="18" charset="-78"/>
                <a:cs typeface="Traditional Arabic" pitchFamily="18" charset="-78"/>
              </a:rPr>
              <a:t> 1.5</a:t>
            </a:r>
            <a:endParaRPr lang="ar-QA" sz="3800" b="1" dirty="0">
              <a:solidFill>
                <a:srgbClr val="0070C0"/>
              </a:solidFill>
              <a:latin typeface="Traditional Arabic" pitchFamily="18" charset="-78"/>
              <a:cs typeface="Traditional Arabic" pitchFamily="18" charset="-78"/>
            </a:endParaRPr>
          </a:p>
          <a:p>
            <a:pPr algn="just" rtl="1"/>
            <a:r>
              <a:rPr lang="ar-QA" sz="3800" b="1" dirty="0">
                <a:solidFill>
                  <a:srgbClr val="0070C0"/>
                </a:solidFill>
                <a:latin typeface="Traditional Arabic" pitchFamily="18" charset="-78"/>
                <a:cs typeface="Traditional Arabic" pitchFamily="18" charset="-78"/>
              </a:rPr>
              <a:t>حددي ثلاث فرضيات لهذا الموضوع.</a:t>
            </a:r>
            <a:r>
              <a:rPr lang="ar-DZ" sz="3800" b="1" dirty="0">
                <a:solidFill>
                  <a:srgbClr val="0070C0"/>
                </a:solidFill>
                <a:latin typeface="Traditional Arabic" pitchFamily="18" charset="-78"/>
                <a:cs typeface="Traditional Arabic" pitchFamily="18" charset="-78"/>
              </a:rPr>
              <a:t> 1.5</a:t>
            </a:r>
            <a:endParaRPr lang="ar-QA" sz="3800" b="1" dirty="0">
              <a:solidFill>
                <a:srgbClr val="0070C0"/>
              </a:solidFill>
              <a:latin typeface="Traditional Arabic" pitchFamily="18" charset="-78"/>
              <a:cs typeface="Traditional Arabic" pitchFamily="18" charset="-78"/>
            </a:endParaRPr>
          </a:p>
          <a:p>
            <a:pPr algn="just" rtl="1"/>
            <a:r>
              <a:rPr lang="ar-QA" sz="3800" b="1" dirty="0">
                <a:solidFill>
                  <a:srgbClr val="0070C0"/>
                </a:solidFill>
                <a:latin typeface="Traditional Arabic" pitchFamily="18" charset="-78"/>
                <a:cs typeface="Traditional Arabic" pitchFamily="18" charset="-78"/>
              </a:rPr>
              <a:t>ما هي المفاهيم التي نحتاج لتعريفها اصطلاحا واجرائيا.</a:t>
            </a:r>
            <a:r>
              <a:rPr lang="ar-DZ" sz="3800" b="1" dirty="0">
                <a:solidFill>
                  <a:srgbClr val="0070C0"/>
                </a:solidFill>
                <a:latin typeface="Traditional Arabic" pitchFamily="18" charset="-78"/>
                <a:cs typeface="Traditional Arabic" pitchFamily="18" charset="-78"/>
              </a:rPr>
              <a:t> 0.5</a:t>
            </a:r>
          </a:p>
          <a:p>
            <a:pPr algn="just" rtl="1"/>
            <a:r>
              <a:rPr lang="ar-DZ" sz="3800" b="1" dirty="0">
                <a:solidFill>
                  <a:srgbClr val="0070C0"/>
                </a:solidFill>
                <a:latin typeface="Traditional Arabic" pitchFamily="18" charset="-78"/>
                <a:cs typeface="Traditional Arabic" pitchFamily="18" charset="-78"/>
              </a:rPr>
              <a:t>حدد متغيرات الدراسة من العنوان.0.5</a:t>
            </a:r>
          </a:p>
          <a:p>
            <a:pPr algn="just" rtl="1"/>
            <a:r>
              <a:rPr lang="ar-DZ" sz="3800" b="1" dirty="0">
                <a:solidFill>
                  <a:srgbClr val="0070C0"/>
                </a:solidFill>
                <a:latin typeface="Traditional Arabic" pitchFamily="18" charset="-78"/>
                <a:cs typeface="Traditional Arabic" pitchFamily="18" charset="-78"/>
              </a:rPr>
              <a:t>استخرج متغير كمي وآخر كيفي من العنوان.0.5</a:t>
            </a:r>
            <a:endParaRPr lang="ar-QA" sz="3800" b="1" dirty="0">
              <a:solidFill>
                <a:srgbClr val="0070C0"/>
              </a:solidFill>
              <a:latin typeface="Traditional Arabic" pitchFamily="18" charset="-78"/>
              <a:cs typeface="Traditional Arabic" pitchFamily="18" charset="-78"/>
            </a:endParaRPr>
          </a:p>
          <a:p>
            <a:pPr algn="just" rtl="1"/>
            <a:endParaRPr lang="fr-FR" sz="3800" b="1" dirty="0">
              <a:latin typeface="Traditional Arabic" pitchFamily="18" charset="-78"/>
              <a:cs typeface="Traditional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childTnLst>
                          </p:cTn>
                        </p:par>
                        <p:par>
                          <p:cTn id="8" fill="hold">
                            <p:stCondLst>
                              <p:cond delay="1000"/>
                            </p:stCondLst>
                            <p:childTnLst>
                              <p:par>
                                <p:cTn id="9" presetID="2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edge">
                                      <p:cBhvr>
                                        <p:cTn id="11" dur="1000"/>
                                        <p:tgtEl>
                                          <p:spTgt spid="3">
                                            <p:txEl>
                                              <p:pRg st="1" end="1"/>
                                            </p:txEl>
                                          </p:spTgt>
                                        </p:tgtEl>
                                      </p:cBhvr>
                                    </p:animEffect>
                                  </p:childTnLst>
                                </p:cTn>
                              </p:par>
                            </p:childTnLst>
                          </p:cTn>
                        </p:par>
                        <p:par>
                          <p:cTn id="12" fill="hold">
                            <p:stCondLst>
                              <p:cond delay="2000"/>
                            </p:stCondLst>
                            <p:childTnLst>
                              <p:par>
                                <p:cTn id="13" presetID="2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edge">
                                      <p:cBhvr>
                                        <p:cTn id="15" dur="1000"/>
                                        <p:tgtEl>
                                          <p:spTgt spid="3">
                                            <p:txEl>
                                              <p:pRg st="2" end="2"/>
                                            </p:txEl>
                                          </p:spTgt>
                                        </p:tgtEl>
                                      </p:cBhvr>
                                    </p:animEffect>
                                  </p:childTnLst>
                                </p:cTn>
                              </p:par>
                            </p:childTnLst>
                          </p:cTn>
                        </p:par>
                        <p:par>
                          <p:cTn id="16" fill="hold">
                            <p:stCondLst>
                              <p:cond delay="3000"/>
                            </p:stCondLst>
                            <p:childTnLst>
                              <p:par>
                                <p:cTn id="17" presetID="2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edge">
                                      <p:cBhvr>
                                        <p:cTn id="19" dur="1000"/>
                                        <p:tgtEl>
                                          <p:spTgt spid="3">
                                            <p:txEl>
                                              <p:pRg st="3" end="3"/>
                                            </p:txEl>
                                          </p:spTgt>
                                        </p:tgtEl>
                                      </p:cBhvr>
                                    </p:animEffect>
                                  </p:childTnLst>
                                </p:cTn>
                              </p:par>
                            </p:childTnLst>
                          </p:cTn>
                        </p:par>
                        <p:par>
                          <p:cTn id="20" fill="hold">
                            <p:stCondLst>
                              <p:cond delay="4000"/>
                            </p:stCondLst>
                            <p:childTnLst>
                              <p:par>
                                <p:cTn id="21" presetID="2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edge">
                                      <p:cBhvr>
                                        <p:cTn id="23" dur="1000"/>
                                        <p:tgtEl>
                                          <p:spTgt spid="3">
                                            <p:txEl>
                                              <p:pRg st="4" end="4"/>
                                            </p:txEl>
                                          </p:spTgt>
                                        </p:tgtEl>
                                      </p:cBhvr>
                                    </p:animEffect>
                                  </p:childTnLst>
                                </p:cTn>
                              </p:par>
                            </p:childTnLst>
                          </p:cTn>
                        </p:par>
                        <p:par>
                          <p:cTn id="24" fill="hold">
                            <p:stCondLst>
                              <p:cond delay="5000"/>
                            </p:stCondLst>
                            <p:childTnLst>
                              <p:par>
                                <p:cTn id="25" presetID="2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1000"/>
                                        <p:tgtEl>
                                          <p:spTgt spid="3">
                                            <p:txEl>
                                              <p:pRg st="5" end="5"/>
                                            </p:txEl>
                                          </p:spTgt>
                                        </p:tgtEl>
                                      </p:cBhvr>
                                    </p:animEffect>
                                  </p:childTnLst>
                                </p:cTn>
                              </p:par>
                            </p:childTnLst>
                          </p:cTn>
                        </p:par>
                        <p:par>
                          <p:cTn id="28" fill="hold">
                            <p:stCondLst>
                              <p:cond delay="6000"/>
                            </p:stCondLst>
                            <p:childTnLst>
                              <p:par>
                                <p:cTn id="29" presetID="2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edge">
                                      <p:cBhvr>
                                        <p:cTn id="31" dur="1000"/>
                                        <p:tgtEl>
                                          <p:spTgt spid="3">
                                            <p:txEl>
                                              <p:pRg st="6" end="6"/>
                                            </p:txEl>
                                          </p:spTgt>
                                        </p:tgtEl>
                                      </p:cBhvr>
                                    </p:animEffect>
                                  </p:childTnLst>
                                </p:cTn>
                              </p:par>
                            </p:childTnLst>
                          </p:cTn>
                        </p:par>
                        <p:par>
                          <p:cTn id="32" fill="hold">
                            <p:stCondLst>
                              <p:cond delay="7000"/>
                            </p:stCondLst>
                            <p:childTnLst>
                              <p:par>
                                <p:cTn id="33" presetID="2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edge">
                                      <p:cBhvr>
                                        <p:cTn id="35" dur="1000"/>
                                        <p:tgtEl>
                                          <p:spTgt spid="3">
                                            <p:txEl>
                                              <p:pRg st="7" end="7"/>
                                            </p:txEl>
                                          </p:spTgt>
                                        </p:tgtEl>
                                      </p:cBhvr>
                                    </p:animEffect>
                                  </p:childTnLst>
                                </p:cTn>
                              </p:par>
                            </p:childTnLst>
                          </p:cTn>
                        </p:par>
                        <p:par>
                          <p:cTn id="36" fill="hold">
                            <p:stCondLst>
                              <p:cond delay="8000"/>
                            </p:stCondLst>
                            <p:childTnLst>
                              <p:par>
                                <p:cTn id="37" presetID="20" presetClass="entr" presetSubtype="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edge">
                                      <p:cBhvr>
                                        <p:cTn id="3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4198</TotalTime>
  <Words>1033</Words>
  <Application>Microsoft Office PowerPoint</Application>
  <PresentationFormat>Widescreen</PresentationFormat>
  <Paragraphs>104</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Calibri</vt:lpstr>
      <vt:lpstr>Century Schoolbook</vt:lpstr>
      <vt:lpstr>Traditional Arabic</vt:lpstr>
      <vt:lpstr>Wingdings</vt:lpstr>
      <vt:lpstr>Wingdings 2</vt:lpstr>
      <vt:lpstr>Oriel</vt:lpstr>
      <vt:lpstr>الورشة تدريبية حول المحاضرة الرابعة والخامسة: كيفية صياغة العناوين والمتغيرات والمفاهيم في البحوث العلمية. كيفية كتابة المشكلة العلمية  وصياغة التساؤلات والفرضيات.  </vt:lpstr>
      <vt:lpstr>PowerPoint Presentation</vt:lpstr>
      <vt:lpstr>PowerPoint Presentation</vt:lpstr>
      <vt:lpstr>PowerPoint Presentation</vt:lpstr>
      <vt:lpstr>التطبيق الثالث: اقرأ العناوين التالية، وحدّد الخطأ في كل منها (غموض، عمومية، غياب المتغيرات، طول زائد...) ثم أعد صياغته صياغة علمية سليمة.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MyPc</cp:lastModifiedBy>
  <cp:revision>245</cp:revision>
  <dcterms:created xsi:type="dcterms:W3CDTF">2018-12-23T16:22:05Z</dcterms:created>
  <dcterms:modified xsi:type="dcterms:W3CDTF">2025-10-26T09:51:18Z</dcterms:modified>
</cp:coreProperties>
</file>