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331" r:id="rId3"/>
    <p:sldId id="329" r:id="rId4"/>
    <p:sldId id="258" r:id="rId5"/>
    <p:sldId id="349" r:id="rId6"/>
    <p:sldId id="350" r:id="rId7"/>
    <p:sldId id="351" r:id="rId8"/>
    <p:sldId id="352" r:id="rId9"/>
    <p:sldId id="354" r:id="rId10"/>
    <p:sldId id="345" r:id="rId11"/>
    <p:sldId id="334" r:id="rId12"/>
    <p:sldId id="335" r:id="rId13"/>
    <p:sldId id="336" r:id="rId14"/>
    <p:sldId id="337" r:id="rId15"/>
    <p:sldId id="347" r:id="rId16"/>
    <p:sldId id="348" r:id="rId17"/>
    <p:sldId id="338" r:id="rId18"/>
    <p:sldId id="339" r:id="rId19"/>
    <p:sldId id="341" r:id="rId20"/>
    <p:sldId id="342" r:id="rId21"/>
    <p:sldId id="356" r:id="rId22"/>
    <p:sldId id="357" r:id="rId23"/>
    <p:sldId id="358" r:id="rId24"/>
    <p:sldId id="359" r:id="rId25"/>
    <p:sldId id="360" r:id="rId26"/>
    <p:sldId id="355" r:id="rId27"/>
    <p:sldId id="343" r:id="rId28"/>
    <p:sldId id="344" r:id="rId29"/>
    <p:sldId id="310" r:id="rId30"/>
    <p:sldId id="362" r:id="rId31"/>
    <p:sldId id="363"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824284"/>
    <a:srgbClr val="80388E"/>
    <a:srgbClr val="824475"/>
    <a:srgbClr val="794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24" autoAdjust="0"/>
    <p:restoredTop sz="94709" autoAdjust="0"/>
  </p:normalViewPr>
  <p:slideViewPr>
    <p:cSldViewPr>
      <p:cViewPr varScale="1">
        <p:scale>
          <a:sx n="72" d="100"/>
          <a:sy n="72" d="100"/>
        </p:scale>
        <p:origin x="170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3DC3C9-8E96-45D6-88A9-30711F961A1B}" type="datetimeFigureOut">
              <a:rPr lang="fr-FR" smtClean="0"/>
              <a:pPr/>
              <a:t>16/10/2022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1A225-C5AF-4EE0-8003-78F38266332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38B1C0F-0F45-4C77-B760-61ABE1EC1C89}" type="datetimeFigureOut">
              <a:rPr lang="fr-FR" smtClean="0"/>
              <a:pPr/>
              <a:t>16/10/2022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38B1C0F-0F45-4C77-B760-61ABE1EC1C89}" type="datetimeFigureOut">
              <a:rPr lang="fr-FR" smtClean="0"/>
              <a:pPr/>
              <a:t>16/10/2022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38B1C0F-0F45-4C77-B760-61ABE1EC1C89}" type="datetimeFigureOut">
              <a:rPr lang="fr-FR" smtClean="0"/>
              <a:pPr/>
              <a:t>16/10/2022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38B1C0F-0F45-4C77-B760-61ABE1EC1C89}" type="datetimeFigureOut">
              <a:rPr lang="fr-FR" smtClean="0"/>
              <a:pPr/>
              <a:t>16/10/2022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38B1C0F-0F45-4C77-B760-61ABE1EC1C89}" type="datetimeFigureOut">
              <a:rPr lang="fr-FR" smtClean="0"/>
              <a:pPr/>
              <a:t>16/10/2022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38B1C0F-0F45-4C77-B760-61ABE1EC1C89}" type="datetimeFigureOut">
              <a:rPr lang="fr-FR" smtClean="0"/>
              <a:pPr/>
              <a:t>16/10/2022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38B1C0F-0F45-4C77-B760-61ABE1EC1C89}" type="datetimeFigureOut">
              <a:rPr lang="fr-FR" smtClean="0"/>
              <a:pPr/>
              <a:t>16/10/2022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D38B1C0F-0F45-4C77-B760-61ABE1EC1C89}" type="datetimeFigureOut">
              <a:rPr lang="fr-FR" smtClean="0"/>
              <a:pPr/>
              <a:t>16/10/2022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38B1C0F-0F45-4C77-B760-61ABE1EC1C89}" type="datetimeFigureOut">
              <a:rPr lang="fr-FR" smtClean="0"/>
              <a:pPr/>
              <a:t>16/10/2022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38B1C0F-0F45-4C77-B760-61ABE1EC1C89}" type="datetimeFigureOut">
              <a:rPr lang="fr-FR" smtClean="0"/>
              <a:pPr/>
              <a:t>16/10/2022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38B1C0F-0F45-4C77-B760-61ABE1EC1C89}" type="datetimeFigureOut">
              <a:rPr lang="fr-FR" smtClean="0"/>
              <a:pPr/>
              <a:t>16/10/2022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B1C0F-0F45-4C77-B760-61ABE1EC1C89}" type="datetimeFigureOut">
              <a:rPr lang="fr-FR" smtClean="0"/>
              <a:pPr/>
              <a:t>16/10/2022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AA983-3A7B-44DD-A6E3-D30D2906938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71802" y="1506668"/>
            <a:ext cx="3250057" cy="830997"/>
          </a:xfrm>
          <a:prstGeom prst="rect">
            <a:avLst/>
          </a:prstGeom>
        </p:spPr>
        <p:txBody>
          <a:bodyPr wrap="none">
            <a:spAutoFit/>
          </a:bodyPr>
          <a:lstStyle/>
          <a:p>
            <a:pPr algn="ctr"/>
            <a:r>
              <a:rPr lang="fr-FR" sz="2400" b="1" dirty="0">
                <a:solidFill>
                  <a:srgbClr val="FF0000"/>
                </a:solidFill>
              </a:rPr>
              <a:t>Chapitre </a:t>
            </a:r>
          </a:p>
          <a:p>
            <a:pPr algn="ctr"/>
            <a:r>
              <a:rPr lang="fr-FR" sz="2400" b="1" dirty="0">
                <a:solidFill>
                  <a:srgbClr val="FF0000"/>
                </a:solidFill>
              </a:rPr>
              <a:t>Technologie des Yaourts</a:t>
            </a:r>
          </a:p>
        </p:txBody>
      </p:sp>
      <p:sp>
        <p:nvSpPr>
          <p:cNvPr id="4" name="ZoneTexte 3"/>
          <p:cNvSpPr txBox="1"/>
          <p:nvPr/>
        </p:nvSpPr>
        <p:spPr>
          <a:xfrm>
            <a:off x="1000100" y="2692312"/>
            <a:ext cx="7572428" cy="1815882"/>
          </a:xfrm>
          <a:prstGeom prst="rect">
            <a:avLst/>
          </a:prstGeom>
          <a:noFill/>
        </p:spPr>
        <p:txBody>
          <a:bodyPr wrap="square" rtlCol="0">
            <a:spAutoFit/>
          </a:bodyPr>
          <a:lstStyle/>
          <a:p>
            <a:pPr marL="342900" indent="-342900">
              <a:buFontTx/>
              <a:buChar char="-"/>
            </a:pPr>
            <a:r>
              <a:rPr lang="fr-FR" sz="1600" b="1" dirty="0"/>
              <a:t>Le ferment du yaourt</a:t>
            </a:r>
          </a:p>
          <a:p>
            <a:pPr marL="342900" indent="-342900">
              <a:buFontTx/>
              <a:buChar char="-"/>
            </a:pPr>
            <a:r>
              <a:rPr lang="fr-FR" sz="1600" b="1" dirty="0"/>
              <a:t>Pourquoi associer et choisir les deux espèces?</a:t>
            </a:r>
          </a:p>
          <a:p>
            <a:pPr marL="342900" indent="-342900">
              <a:buFontTx/>
              <a:buChar char="-"/>
            </a:pPr>
            <a:r>
              <a:rPr lang="fr-FR" sz="1600" b="1" dirty="0"/>
              <a:t>Technologie de Fabrication du Yaourt</a:t>
            </a:r>
          </a:p>
          <a:p>
            <a:pPr marL="342900" indent="-342900">
              <a:buFontTx/>
              <a:buChar char="-"/>
            </a:pPr>
            <a:r>
              <a:rPr lang="fr-FR" sz="1600" b="1" dirty="0"/>
              <a:t>Facteurs influençant la production du yaourt</a:t>
            </a:r>
          </a:p>
          <a:p>
            <a:pPr marL="342900" indent="-342900">
              <a:buFontTx/>
              <a:buChar char="-"/>
            </a:pPr>
            <a:r>
              <a:rPr lang="fr-FR" sz="1600" b="1" dirty="0"/>
              <a:t>Types et Gout des yaourts</a:t>
            </a:r>
          </a:p>
          <a:p>
            <a:pPr marL="342900" indent="-342900">
              <a:buFontTx/>
              <a:buChar char="-"/>
            </a:pPr>
            <a:r>
              <a:rPr lang="fr-FR" sz="1600" b="1" dirty="0"/>
              <a:t>Dénomination du yaourt</a:t>
            </a:r>
          </a:p>
          <a:p>
            <a:pPr marL="342900" indent="-342900">
              <a:buFontTx/>
              <a:buChar char="-"/>
            </a:pPr>
            <a:r>
              <a:rPr lang="fr-FR" sz="1600" b="1" dirty="0"/>
              <a:t>Les accidents de fabrication</a:t>
            </a:r>
          </a:p>
        </p:txBody>
      </p:sp>
      <p:sp>
        <p:nvSpPr>
          <p:cNvPr id="6" name="ZoneTexte 5"/>
          <p:cNvSpPr txBox="1"/>
          <p:nvPr/>
        </p:nvSpPr>
        <p:spPr>
          <a:xfrm>
            <a:off x="5429256" y="285728"/>
            <a:ext cx="3357586" cy="646331"/>
          </a:xfrm>
          <a:prstGeom prst="rect">
            <a:avLst/>
          </a:prstGeom>
          <a:noFill/>
        </p:spPr>
        <p:txBody>
          <a:bodyPr wrap="square" rtlCol="0">
            <a:spAutoFit/>
          </a:bodyPr>
          <a:lstStyle/>
          <a:p>
            <a:pPr algn="r"/>
            <a:r>
              <a:rPr lang="fr-FR" b="1" dirty="0">
                <a:solidFill>
                  <a:srgbClr val="0070C0"/>
                </a:solidFill>
              </a:rPr>
              <a:t>LICENCE: TAA et CQ</a:t>
            </a:r>
          </a:p>
          <a:p>
            <a:pPr algn="r"/>
            <a:endParaRPr lang="fr-FR" b="1" dirty="0">
              <a:solidFill>
                <a:srgbClr val="0070C0"/>
              </a:solidFill>
            </a:endParaRPr>
          </a:p>
        </p:txBody>
      </p:sp>
      <p:pic>
        <p:nvPicPr>
          <p:cNvPr id="7" name="Picture 12" descr="Visite-du-centre-de-formation-professionnelle-de-la-cite-El-Khadra25"/>
          <p:cNvPicPr>
            <a:picLocks noChangeAspect="1" noChangeArrowheads="1"/>
          </p:cNvPicPr>
          <p:nvPr/>
        </p:nvPicPr>
        <p:blipFill>
          <a:blip r:embed="rId2"/>
          <a:srcRect/>
          <a:stretch>
            <a:fillRect/>
          </a:stretch>
        </p:blipFill>
        <p:spPr bwMode="auto">
          <a:xfrm>
            <a:off x="71406" y="59971"/>
            <a:ext cx="1763713" cy="1225889"/>
          </a:xfrm>
          <a:prstGeom prst="rect">
            <a:avLst/>
          </a:prstGeom>
          <a:noFill/>
          <a:ln w="9525">
            <a:noFill/>
            <a:miter lim="800000"/>
            <a:headEnd/>
            <a:tailEnd/>
          </a:ln>
        </p:spPr>
      </p:pic>
      <p:pic>
        <p:nvPicPr>
          <p:cNvPr id="9" name="Picture 11" descr="Visite-du-centre-de-formation-professionnelle-de-la-cite-El-Khadra23"/>
          <p:cNvPicPr>
            <a:picLocks noChangeAspect="1" noChangeArrowheads="1"/>
          </p:cNvPicPr>
          <p:nvPr/>
        </p:nvPicPr>
        <p:blipFill>
          <a:blip r:embed="rId3"/>
          <a:srcRect/>
          <a:stretch>
            <a:fillRect/>
          </a:stretch>
        </p:blipFill>
        <p:spPr bwMode="auto">
          <a:xfrm>
            <a:off x="71406" y="5239182"/>
            <a:ext cx="2000264" cy="1547404"/>
          </a:xfrm>
          <a:prstGeom prst="rect">
            <a:avLst/>
          </a:prstGeom>
          <a:noFill/>
          <a:ln w="9525">
            <a:noFill/>
            <a:miter lim="800000"/>
            <a:headEnd/>
            <a:tailEnd/>
          </a:ln>
        </p:spPr>
      </p:pic>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p\Documents\Desktop\tech. fabri. yaourt.jpg"/>
          <p:cNvPicPr>
            <a:picLocks noChangeAspect="1" noChangeArrowheads="1"/>
          </p:cNvPicPr>
          <p:nvPr/>
        </p:nvPicPr>
        <p:blipFill>
          <a:blip r:embed="rId2"/>
          <a:srcRect/>
          <a:stretch>
            <a:fillRect/>
          </a:stretch>
        </p:blipFill>
        <p:spPr bwMode="auto">
          <a:xfrm>
            <a:off x="1500188" y="71414"/>
            <a:ext cx="6215062" cy="6643710"/>
          </a:xfrm>
          <a:prstGeom prst="rect">
            <a:avLst/>
          </a:prstGeom>
          <a:noFill/>
          <a:ln w="9525">
            <a:noFill/>
            <a:miter lim="800000"/>
            <a:headEnd/>
            <a:tailEnd/>
          </a:ln>
        </p:spPr>
      </p:pic>
      <p:sp>
        <p:nvSpPr>
          <p:cNvPr id="5" name="ZoneTexte 4"/>
          <p:cNvSpPr txBox="1"/>
          <p:nvPr/>
        </p:nvSpPr>
        <p:spPr>
          <a:xfrm>
            <a:off x="2714612" y="6572272"/>
            <a:ext cx="3429024" cy="369332"/>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928245"/>
            <a:ext cx="8715436" cy="2585323"/>
          </a:xfrm>
          <a:prstGeom prst="rect">
            <a:avLst/>
          </a:prstGeom>
        </p:spPr>
        <p:txBody>
          <a:bodyPr wrap="square">
            <a:spAutoFit/>
          </a:bodyPr>
          <a:lstStyle/>
          <a:p>
            <a:pPr algn="ctr">
              <a:spcBef>
                <a:spcPct val="50000"/>
              </a:spcBef>
              <a:buClrTx/>
              <a:buSzTx/>
              <a:buFontTx/>
              <a:buNone/>
            </a:pPr>
            <a:r>
              <a:rPr lang="fr-FR" b="1" dirty="0">
                <a:solidFill>
                  <a:srgbClr val="FF0000"/>
                </a:solidFill>
              </a:rPr>
              <a:t>a. Préparation et traitement du lait</a:t>
            </a:r>
          </a:p>
          <a:p>
            <a:pPr algn="just">
              <a:spcBef>
                <a:spcPct val="50000"/>
              </a:spcBef>
              <a:buClrTx/>
              <a:buSzTx/>
              <a:buFont typeface="Wingdings" pitchFamily="2" charset="2"/>
              <a:buChar char="ü"/>
            </a:pPr>
            <a:r>
              <a:rPr lang="fr-FR" b="1" dirty="0"/>
              <a:t>Elle consiste </a:t>
            </a:r>
            <a:r>
              <a:rPr lang="fr-FR" b="1" dirty="0">
                <a:solidFill>
                  <a:srgbClr val="FF0000"/>
                </a:solidFill>
              </a:rPr>
              <a:t>à ajuster son E</a:t>
            </a:r>
            <a:r>
              <a:rPr lang="fr-FR" b="1" dirty="0"/>
              <a:t>SD, pour se faire, on peut procéder de diverses manières. Les plus couramment sont l’adjonction de poudre de lait ou la concentration. Si l’on utilise de la poudre de lait écrémé, l’adjonction se fait à des taux de 2 à 3% pour arriver à un </a:t>
            </a:r>
            <a:r>
              <a:rPr lang="fr-FR" b="1" dirty="0">
                <a:solidFill>
                  <a:srgbClr val="FF0000"/>
                </a:solidFill>
              </a:rPr>
              <a:t>ESD</a:t>
            </a:r>
            <a:r>
              <a:rPr lang="fr-FR" b="1" dirty="0"/>
              <a:t> </a:t>
            </a:r>
            <a:r>
              <a:rPr lang="fr-FR" b="1" dirty="0">
                <a:solidFill>
                  <a:srgbClr val="FF0000"/>
                </a:solidFill>
              </a:rPr>
              <a:t>final de 12%.</a:t>
            </a:r>
          </a:p>
          <a:p>
            <a:pPr algn="just">
              <a:spcBef>
                <a:spcPct val="50000"/>
              </a:spcBef>
              <a:buClrTx/>
              <a:buSzTx/>
              <a:buFont typeface="Wingdings" pitchFamily="2" charset="2"/>
              <a:buChar char="ü"/>
            </a:pPr>
            <a:r>
              <a:rPr lang="fr-FR" b="1" dirty="0"/>
              <a:t>Le lait enrichi va subir un traitement thermique, le + couramment, une pasteurisation 90- 95°C avec </a:t>
            </a:r>
            <a:r>
              <a:rPr lang="fr-FR" b="1" dirty="0" err="1"/>
              <a:t>chambrage</a:t>
            </a:r>
            <a:r>
              <a:rPr lang="fr-FR" b="1" dirty="0"/>
              <a:t> de 3-5min. </a:t>
            </a:r>
            <a:r>
              <a:rPr lang="fr-FR" b="1" dirty="0">
                <a:solidFill>
                  <a:srgbClr val="FF0000"/>
                </a:solidFill>
              </a:rPr>
              <a:t>Une pasteurisation trop poussé aura un effet néfaste sur le produit.</a:t>
            </a:r>
          </a:p>
        </p:txBody>
      </p:sp>
      <p:sp>
        <p:nvSpPr>
          <p:cNvPr id="5" name="Rectangle 4"/>
          <p:cNvSpPr/>
          <p:nvPr/>
        </p:nvSpPr>
        <p:spPr>
          <a:xfrm>
            <a:off x="285720" y="3643314"/>
            <a:ext cx="8501122" cy="2862322"/>
          </a:xfrm>
          <a:prstGeom prst="rect">
            <a:avLst/>
          </a:prstGeom>
        </p:spPr>
        <p:txBody>
          <a:bodyPr wrap="square">
            <a:spAutoFit/>
          </a:bodyPr>
          <a:lstStyle/>
          <a:p>
            <a:pPr>
              <a:spcBef>
                <a:spcPct val="50000"/>
              </a:spcBef>
              <a:buClrTx/>
              <a:buSzTx/>
              <a:buFont typeface="Wingdings" pitchFamily="2" charset="2"/>
              <a:buChar char="ü"/>
            </a:pPr>
            <a:r>
              <a:rPr lang="fr-FR" b="1" dirty="0"/>
              <a:t>La pasteurisation à pour but:</a:t>
            </a:r>
          </a:p>
          <a:p>
            <a:pPr lvl="2" algn="just">
              <a:spcBef>
                <a:spcPct val="50000"/>
              </a:spcBef>
              <a:buFont typeface="Arial" pitchFamily="34" charset="0"/>
              <a:buChar char="•"/>
            </a:pPr>
            <a:r>
              <a:rPr lang="fr-FR" b="1" dirty="0"/>
              <a:t>Destruction </a:t>
            </a:r>
            <a:r>
              <a:rPr lang="fr-FR" b="1" dirty="0">
                <a:solidFill>
                  <a:srgbClr val="FF0000"/>
                </a:solidFill>
              </a:rPr>
              <a:t>des germes pathogènes </a:t>
            </a:r>
            <a:r>
              <a:rPr lang="fr-FR" b="1" dirty="0"/>
              <a:t>et d’une grande partie </a:t>
            </a:r>
            <a:r>
              <a:rPr lang="fr-FR" b="1" dirty="0">
                <a:solidFill>
                  <a:srgbClr val="FF0000"/>
                </a:solidFill>
              </a:rPr>
              <a:t>de la flore banale originelle</a:t>
            </a:r>
          </a:p>
          <a:p>
            <a:pPr lvl="2" algn="just">
              <a:spcBef>
                <a:spcPct val="50000"/>
              </a:spcBef>
              <a:buFont typeface="Arial" pitchFamily="34" charset="0"/>
              <a:buChar char="•"/>
            </a:pPr>
            <a:r>
              <a:rPr lang="fr-FR" b="1" dirty="0"/>
              <a:t>Destruction de </a:t>
            </a:r>
            <a:r>
              <a:rPr lang="fr-FR" b="1" dirty="0">
                <a:solidFill>
                  <a:srgbClr val="FF0000"/>
                </a:solidFill>
              </a:rPr>
              <a:t>certaines substances inhibitrices naturelles </a:t>
            </a:r>
            <a:r>
              <a:rPr lang="fr-FR" b="1" dirty="0"/>
              <a:t>qui affectent la croissance du ferment</a:t>
            </a:r>
          </a:p>
          <a:p>
            <a:pPr lvl="2" algn="just">
              <a:spcBef>
                <a:spcPct val="50000"/>
              </a:spcBef>
              <a:buFont typeface="Arial" pitchFamily="34" charset="0"/>
              <a:buChar char="•"/>
            </a:pPr>
            <a:r>
              <a:rPr lang="fr-FR" b="1" dirty="0"/>
              <a:t>Favorise la </a:t>
            </a:r>
            <a:r>
              <a:rPr lang="fr-FR" b="1" dirty="0">
                <a:solidFill>
                  <a:srgbClr val="FF0000"/>
                </a:solidFill>
              </a:rPr>
              <a:t>précipitation d’une fraction des albu</a:t>
            </a:r>
            <a:r>
              <a:rPr lang="fr-FR" b="1" dirty="0"/>
              <a:t>mines: une meilleure rétention d’eau: une amélioration de la consistance.</a:t>
            </a:r>
          </a:p>
          <a:p>
            <a:pPr marL="0" lvl="2" algn="just">
              <a:spcBef>
                <a:spcPct val="50000"/>
              </a:spcBef>
              <a:buFont typeface="Wingdings" pitchFamily="2" charset="2"/>
              <a:buChar char="ü"/>
            </a:pPr>
            <a:r>
              <a:rPr lang="fr-FR" b="1" dirty="0"/>
              <a:t>Actuellement, simultanément à la </a:t>
            </a:r>
            <a:r>
              <a:rPr lang="fr-FR" b="1" dirty="0" err="1"/>
              <a:t>past</a:t>
            </a:r>
            <a:r>
              <a:rPr lang="fr-FR" b="1" dirty="0"/>
              <a:t>, on utilise l’homogénéisation.</a:t>
            </a:r>
          </a:p>
        </p:txBody>
      </p:sp>
      <p:sp>
        <p:nvSpPr>
          <p:cNvPr id="6" name="Rectangle 5"/>
          <p:cNvSpPr/>
          <p:nvPr/>
        </p:nvSpPr>
        <p:spPr>
          <a:xfrm>
            <a:off x="2143108" y="385684"/>
            <a:ext cx="4572000" cy="400110"/>
          </a:xfrm>
          <a:prstGeom prst="rect">
            <a:avLst/>
          </a:prstGeom>
        </p:spPr>
        <p:txBody>
          <a:bodyPr>
            <a:spAutoFit/>
          </a:bodyPr>
          <a:lstStyle/>
          <a:p>
            <a:pPr algn="ctr">
              <a:spcBef>
                <a:spcPct val="50000"/>
              </a:spcBef>
              <a:buClrTx/>
              <a:buSzTx/>
              <a:buFontTx/>
              <a:buNone/>
            </a:pPr>
            <a:r>
              <a:rPr lang="fr-FR" sz="2000" b="1" dirty="0">
                <a:solidFill>
                  <a:srgbClr val="FF0000"/>
                </a:solidFill>
              </a:rPr>
              <a:t>4.1 . Etapes de fabrication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1790090"/>
            <a:ext cx="8572560" cy="2308324"/>
          </a:xfrm>
          <a:prstGeom prst="rect">
            <a:avLst/>
          </a:prstGeom>
        </p:spPr>
        <p:txBody>
          <a:bodyPr wrap="square">
            <a:spAutoFit/>
          </a:bodyPr>
          <a:lstStyle/>
          <a:p>
            <a:pPr algn="just">
              <a:spcBef>
                <a:spcPct val="50000"/>
              </a:spcBef>
              <a:buClrTx/>
              <a:buSzTx/>
              <a:buFontTx/>
              <a:buNone/>
            </a:pPr>
            <a:r>
              <a:rPr lang="fr-FR" b="1" dirty="0">
                <a:solidFill>
                  <a:srgbClr val="FF0000"/>
                </a:solidFill>
              </a:rPr>
              <a:t>NOTA</a:t>
            </a:r>
          </a:p>
          <a:p>
            <a:pPr algn="just">
              <a:spcBef>
                <a:spcPct val="50000"/>
              </a:spcBef>
              <a:buClrTx/>
              <a:buSzTx/>
              <a:buFont typeface="Wingdings" pitchFamily="2" charset="2"/>
              <a:buChar char="ü"/>
            </a:pPr>
            <a:r>
              <a:rPr lang="fr-FR" b="1" dirty="0"/>
              <a:t>E.S.D conditionne la consistance et la viscosité du produit. Les protéines, tout en améliorant la texture, masquent l’acidité, la MG donne une saveur + douce et plus crémeuse et un arome meilleur, elles masquent aussi l’acidité.</a:t>
            </a:r>
          </a:p>
          <a:p>
            <a:pPr algn="just">
              <a:spcBef>
                <a:spcPct val="50000"/>
              </a:spcBef>
              <a:buClrTx/>
              <a:buSzTx/>
              <a:buFont typeface="Wingdings" pitchFamily="2" charset="2"/>
              <a:buChar char="ü"/>
            </a:pPr>
            <a:r>
              <a:rPr lang="fr-FR" b="1" dirty="0"/>
              <a:t> La </a:t>
            </a:r>
            <a:r>
              <a:rPr lang="fr-FR" b="1" dirty="0" err="1"/>
              <a:t>past</a:t>
            </a:r>
            <a:r>
              <a:rPr lang="fr-FR" b="1" dirty="0"/>
              <a:t> peut être remplacer par une stérilisation soit par injection directe de vapeur soit par chauffage indirect (135-140°C/</a:t>
            </a:r>
            <a:r>
              <a:rPr lang="fr-FR" b="1" dirty="0" err="1"/>
              <a:t>qq</a:t>
            </a:r>
            <a:r>
              <a:rPr lang="fr-FR" b="1" dirty="0"/>
              <a:t> Sec). Dans ce cas, on constate une viscosité plus faible pour le produit fini.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4612" y="845090"/>
            <a:ext cx="3121367" cy="369332"/>
          </a:xfrm>
          <a:prstGeom prst="rect">
            <a:avLst/>
          </a:prstGeom>
        </p:spPr>
        <p:txBody>
          <a:bodyPr wrap="none">
            <a:spAutoFit/>
          </a:bodyPr>
          <a:lstStyle/>
          <a:p>
            <a:r>
              <a:rPr lang="fr-FR" b="1" dirty="0">
                <a:solidFill>
                  <a:srgbClr val="FF0000"/>
                </a:solidFill>
                <a:effectLst>
                  <a:outerShdw blurRad="38100" dist="38100" dir="2700000" algn="tl">
                    <a:srgbClr val="C0C0C0"/>
                  </a:outerShdw>
                </a:effectLst>
                <a:latin typeface="Times New Roman" pitchFamily="18" charset="0"/>
              </a:rPr>
              <a:t>b. La phase d’ensemencement</a:t>
            </a:r>
            <a:endParaRPr lang="fr-FR" dirty="0">
              <a:solidFill>
                <a:srgbClr val="FF0000"/>
              </a:solidFill>
            </a:endParaRPr>
          </a:p>
        </p:txBody>
      </p:sp>
      <p:sp>
        <p:nvSpPr>
          <p:cNvPr id="6" name="Rectangle 5"/>
          <p:cNvSpPr/>
          <p:nvPr/>
        </p:nvSpPr>
        <p:spPr>
          <a:xfrm>
            <a:off x="428596" y="1727192"/>
            <a:ext cx="8286808" cy="3416320"/>
          </a:xfrm>
          <a:prstGeom prst="rect">
            <a:avLst/>
          </a:prstGeom>
        </p:spPr>
        <p:txBody>
          <a:bodyPr wrap="square">
            <a:spAutoFit/>
          </a:bodyPr>
          <a:lstStyle/>
          <a:p>
            <a:pPr marL="342900" indent="-342900" algn="just">
              <a:buFont typeface="Wingdings" pitchFamily="2" charset="2"/>
              <a:buChar char="ü"/>
              <a:defRPr/>
            </a:pPr>
            <a:r>
              <a:rPr lang="fr-FR" b="1" dirty="0">
                <a:effectLst>
                  <a:outerShdw blurRad="38100" dist="38100" dir="2700000" algn="tl">
                    <a:srgbClr val="C0C0C0"/>
                  </a:outerShdw>
                </a:effectLst>
              </a:rPr>
              <a:t>C’est l’inoculation de </a:t>
            </a:r>
            <a:r>
              <a:rPr lang="fr-FR" b="1" dirty="0">
                <a:solidFill>
                  <a:srgbClr val="FF0000"/>
                </a:solidFill>
                <a:effectLst>
                  <a:outerShdw blurRad="38100" dist="38100" dir="2700000" algn="tl">
                    <a:srgbClr val="C0C0C0"/>
                  </a:outerShdw>
                </a:effectLst>
              </a:rPr>
              <a:t>2 germes spécifiques du yaourt </a:t>
            </a:r>
            <a:r>
              <a:rPr lang="fr-FR" i="1" dirty="0" err="1">
                <a:solidFill>
                  <a:srgbClr val="FF0000"/>
                </a:solidFill>
                <a:effectLst>
                  <a:outerShdw blurRad="38100" dist="38100" dir="2700000" algn="tl">
                    <a:srgbClr val="C0C0C0"/>
                  </a:outerShdw>
                </a:effectLst>
              </a:rPr>
              <a:t>Lb.bulgaricus</a:t>
            </a:r>
            <a:r>
              <a:rPr lang="fr-FR" b="1" dirty="0">
                <a:solidFill>
                  <a:srgbClr val="FF0000"/>
                </a:solidFill>
                <a:effectLst>
                  <a:outerShdw blurRad="38100" dist="38100" dir="2700000" algn="tl">
                    <a:srgbClr val="C0C0C0"/>
                  </a:outerShdw>
                </a:effectLst>
              </a:rPr>
              <a:t> et </a:t>
            </a:r>
            <a:r>
              <a:rPr lang="fr-FR" i="1" dirty="0" err="1">
                <a:solidFill>
                  <a:srgbClr val="FF0000"/>
                </a:solidFill>
                <a:effectLst>
                  <a:outerShdw blurRad="38100" dist="38100" dir="2700000" algn="tl">
                    <a:srgbClr val="C0C0C0"/>
                  </a:outerShdw>
                </a:effectLst>
              </a:rPr>
              <a:t>St.thermophilus</a:t>
            </a:r>
            <a:r>
              <a:rPr lang="fr-FR" b="1" dirty="0">
                <a:solidFill>
                  <a:srgbClr val="FF0000"/>
                </a:solidFill>
                <a:effectLst>
                  <a:outerShdw blurRad="38100" dist="38100" dir="2700000" algn="tl">
                    <a:srgbClr val="C0C0C0"/>
                  </a:outerShdw>
                </a:effectLst>
              </a:rPr>
              <a:t> dans le rapport </a:t>
            </a:r>
            <a:r>
              <a:rPr lang="fr-FR" b="1" i="1" dirty="0">
                <a:solidFill>
                  <a:srgbClr val="FF0000"/>
                </a:solidFill>
                <a:effectLst>
                  <a:outerShdw blurRad="38100" dist="38100" dir="2700000" algn="tl">
                    <a:srgbClr val="C0C0C0"/>
                  </a:outerShdw>
                </a:effectLst>
              </a:rPr>
              <a:t>St</a:t>
            </a:r>
            <a:r>
              <a:rPr lang="fr-FR" b="1" dirty="0">
                <a:solidFill>
                  <a:srgbClr val="FF0000"/>
                </a:solidFill>
                <a:effectLst>
                  <a:outerShdw blurRad="38100" dist="38100" dir="2700000" algn="tl">
                    <a:srgbClr val="C0C0C0"/>
                  </a:outerShdw>
                </a:effectLst>
              </a:rPr>
              <a:t>/ </a:t>
            </a:r>
            <a:r>
              <a:rPr lang="fr-FR" b="1" i="1" dirty="0">
                <a:solidFill>
                  <a:srgbClr val="FF0000"/>
                </a:solidFill>
                <a:effectLst>
                  <a:outerShdw blurRad="38100" dist="38100" dir="2700000" algn="tl">
                    <a:srgbClr val="C0C0C0"/>
                  </a:outerShdw>
                </a:effectLst>
              </a:rPr>
              <a:t>Lb</a:t>
            </a:r>
            <a:r>
              <a:rPr lang="fr-FR" b="1" dirty="0">
                <a:solidFill>
                  <a:srgbClr val="FF0000"/>
                </a:solidFill>
                <a:effectLst>
                  <a:outerShdw blurRad="38100" dist="38100" dir="2700000" algn="tl">
                    <a:srgbClr val="C0C0C0"/>
                  </a:outerShdw>
                </a:effectLst>
              </a:rPr>
              <a:t>= 1.2/1 à 2 /1</a:t>
            </a:r>
            <a:r>
              <a:rPr lang="fr-FR" b="1" dirty="0">
                <a:effectLst>
                  <a:outerShdw blurRad="38100" dist="38100" dir="2700000" algn="tl">
                    <a:srgbClr val="C0C0C0"/>
                  </a:outerShdw>
                </a:effectLst>
              </a:rPr>
              <a:t> (pour le yaourt nature) </a:t>
            </a:r>
            <a:r>
              <a:rPr lang="fr-FR" b="1" dirty="0">
                <a:solidFill>
                  <a:srgbClr val="FF0000"/>
                </a:solidFill>
                <a:effectLst>
                  <a:outerShdw blurRad="38100" dist="38100" dir="2700000" algn="tl">
                    <a:srgbClr val="C0C0C0"/>
                  </a:outerShdw>
                </a:effectLst>
              </a:rPr>
              <a:t>jusqu’à 10/1 </a:t>
            </a:r>
            <a:r>
              <a:rPr lang="fr-FR" b="1" dirty="0">
                <a:effectLst>
                  <a:outerShdw blurRad="38100" dist="38100" dir="2700000" algn="tl">
                    <a:srgbClr val="C0C0C0"/>
                  </a:outerShdw>
                </a:effectLst>
              </a:rPr>
              <a:t>pour les </a:t>
            </a:r>
            <a:r>
              <a:rPr lang="fr-FR" b="1" dirty="0">
                <a:solidFill>
                  <a:srgbClr val="FF0000"/>
                </a:solidFill>
                <a:effectLst>
                  <a:outerShdw blurRad="38100" dist="38100" dir="2700000" algn="tl">
                    <a:srgbClr val="C0C0C0"/>
                  </a:outerShdw>
                </a:effectLst>
              </a:rPr>
              <a:t>yaourts aux fruits</a:t>
            </a:r>
            <a:r>
              <a:rPr lang="fr-FR" b="1" dirty="0">
                <a:effectLst>
                  <a:outerShdw blurRad="38100" dist="38100" dir="2700000" algn="tl">
                    <a:srgbClr val="C0C0C0"/>
                  </a:outerShdw>
                </a:effectLst>
              </a:rPr>
              <a:t>.</a:t>
            </a:r>
          </a:p>
          <a:p>
            <a:pPr marL="342900" indent="-342900" algn="just">
              <a:buFont typeface="Wingdings" pitchFamily="2" charset="2"/>
              <a:buChar char="ü"/>
              <a:defRPr/>
            </a:pPr>
            <a:endParaRPr lang="fr-FR" b="1" dirty="0">
              <a:effectLst>
                <a:outerShdw blurRad="38100" dist="38100" dir="2700000" algn="tl">
                  <a:srgbClr val="C0C0C0"/>
                </a:outerShdw>
              </a:effectLst>
            </a:endParaRPr>
          </a:p>
          <a:p>
            <a:pPr marL="342900" indent="-342900" algn="just">
              <a:buFont typeface="Wingdings" pitchFamily="2" charset="2"/>
              <a:buChar char="ü"/>
              <a:defRPr/>
            </a:pPr>
            <a:r>
              <a:rPr lang="fr-FR" b="1" dirty="0">
                <a:effectLst>
                  <a:outerShdw blurRad="38100" dist="38100" dir="2700000" algn="tl">
                    <a:srgbClr val="C0C0C0"/>
                  </a:outerShdw>
                </a:effectLst>
              </a:rPr>
              <a:t>L’ensemencement doit se faire à un taux suffisamment élevé pour avoir l’assurance </a:t>
            </a:r>
            <a:r>
              <a:rPr lang="fr-FR" b="1" dirty="0">
                <a:solidFill>
                  <a:srgbClr val="FF0000"/>
                </a:solidFill>
                <a:effectLst>
                  <a:outerShdw blurRad="38100" dist="38100" dir="2700000" algn="tl">
                    <a:srgbClr val="C0C0C0"/>
                  </a:outerShdw>
                </a:effectLst>
              </a:rPr>
              <a:t>d’une acidification correcte</a:t>
            </a:r>
          </a:p>
          <a:p>
            <a:pPr marL="342900" indent="-342900" algn="just">
              <a:buFont typeface="Wingdings" pitchFamily="2" charset="2"/>
              <a:buChar char="ü"/>
              <a:defRPr/>
            </a:pPr>
            <a:endParaRPr lang="fr-FR" b="1" dirty="0">
              <a:effectLst>
                <a:outerShdw blurRad="38100" dist="38100" dir="2700000" algn="tl">
                  <a:srgbClr val="C0C0C0"/>
                </a:outerShdw>
              </a:effectLst>
            </a:endParaRPr>
          </a:p>
          <a:p>
            <a:pPr marL="342900" indent="-342900" algn="just">
              <a:buFont typeface="Wingdings" pitchFamily="2" charset="2"/>
              <a:buChar char="ü"/>
              <a:defRPr/>
            </a:pPr>
            <a:r>
              <a:rPr lang="fr-FR" b="1" dirty="0">
                <a:effectLst>
                  <a:outerShdw blurRad="38100" dist="38100" dir="2700000" algn="tl">
                    <a:srgbClr val="C0C0C0"/>
                  </a:outerShdw>
                </a:effectLst>
              </a:rPr>
              <a:t>La quantité d’ensemencement minimum varie selon la </a:t>
            </a:r>
            <a:r>
              <a:rPr lang="fr-FR" b="1" dirty="0">
                <a:solidFill>
                  <a:srgbClr val="FF0000"/>
                </a:solidFill>
                <a:effectLst>
                  <a:outerShdw blurRad="38100" dist="38100" dir="2700000" algn="tl">
                    <a:srgbClr val="C0C0C0"/>
                  </a:outerShdw>
                </a:effectLst>
              </a:rPr>
              <a:t>vitalité </a:t>
            </a:r>
            <a:r>
              <a:rPr lang="fr-FR" b="1" dirty="0">
                <a:effectLst>
                  <a:outerShdw blurRad="38100" dist="38100" dir="2700000" algn="tl">
                    <a:srgbClr val="C0C0C0"/>
                  </a:outerShdw>
                </a:effectLst>
              </a:rPr>
              <a:t>des cultures, entre </a:t>
            </a:r>
            <a:r>
              <a:rPr lang="fr-FR" b="1" dirty="0">
                <a:solidFill>
                  <a:srgbClr val="FF0000"/>
                </a:solidFill>
                <a:effectLst>
                  <a:outerShdw blurRad="38100" dist="38100" dir="2700000" algn="tl">
                    <a:srgbClr val="C0C0C0"/>
                  </a:outerShdw>
                </a:effectLst>
              </a:rPr>
              <a:t>0.5 et 1%, </a:t>
            </a:r>
            <a:r>
              <a:rPr lang="fr-FR" b="1" dirty="0">
                <a:effectLst>
                  <a:outerShdw blurRad="38100" dist="38100" dir="2700000" algn="tl">
                    <a:srgbClr val="C0C0C0"/>
                  </a:outerShdw>
                </a:effectLst>
              </a:rPr>
              <a:t>le max à </a:t>
            </a:r>
            <a:r>
              <a:rPr lang="fr-FR" b="1" dirty="0">
                <a:solidFill>
                  <a:srgbClr val="FF0000"/>
                </a:solidFill>
                <a:effectLst>
                  <a:outerShdw blurRad="38100" dist="38100" dir="2700000" algn="tl">
                    <a:srgbClr val="C0C0C0"/>
                  </a:outerShdw>
                </a:effectLst>
              </a:rPr>
              <a:t>ne pas dépasser 5-7%</a:t>
            </a:r>
          </a:p>
          <a:p>
            <a:pPr marL="342900" indent="-342900" algn="just">
              <a:buFont typeface="Wingdings" pitchFamily="2" charset="2"/>
              <a:buChar char="ü"/>
              <a:defRPr/>
            </a:pPr>
            <a:endParaRPr lang="fr-FR" b="1" dirty="0">
              <a:effectLst>
                <a:outerShdw blurRad="38100" dist="38100" dir="2700000" algn="tl">
                  <a:srgbClr val="C0C0C0"/>
                </a:outerShdw>
              </a:effectLst>
            </a:endParaRPr>
          </a:p>
          <a:p>
            <a:pPr marL="342900" indent="-342900" algn="just">
              <a:buFont typeface="Wingdings" pitchFamily="2" charset="2"/>
              <a:buChar char="ü"/>
              <a:defRPr/>
            </a:pPr>
            <a:r>
              <a:rPr lang="fr-FR" b="1" dirty="0">
                <a:effectLst>
                  <a:outerShdw blurRad="38100" dist="38100" dir="2700000" algn="tl">
                    <a:srgbClr val="C0C0C0"/>
                  </a:outerShdw>
                </a:effectLst>
              </a:rPr>
              <a:t>C’est après l’ensemencement que se </a:t>
            </a:r>
            <a:r>
              <a:rPr lang="fr-FR" b="1" dirty="0">
                <a:solidFill>
                  <a:srgbClr val="FF0000"/>
                </a:solidFill>
                <a:effectLst>
                  <a:outerShdw blurRad="38100" dist="38100" dir="2700000" algn="tl">
                    <a:srgbClr val="C0C0C0"/>
                  </a:outerShdw>
                </a:effectLst>
              </a:rPr>
              <a:t>différencient les technologies des ya</a:t>
            </a:r>
            <a:r>
              <a:rPr lang="fr-FR" b="1" dirty="0">
                <a:effectLst>
                  <a:outerShdw blurRad="38100" dist="38100" dir="2700000" algn="tl">
                    <a:srgbClr val="C0C0C0"/>
                  </a:outerShdw>
                </a:effectLst>
              </a:rPr>
              <a:t>ourts (brassé, étuvé,..)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571480"/>
            <a:ext cx="4714908" cy="369332"/>
          </a:xfrm>
          <a:prstGeom prst="rect">
            <a:avLst/>
          </a:prstGeom>
        </p:spPr>
        <p:txBody>
          <a:bodyPr wrap="square">
            <a:spAutoFit/>
          </a:bodyPr>
          <a:lstStyle/>
          <a:p>
            <a:r>
              <a:rPr lang="fr-FR" b="1" dirty="0">
                <a:solidFill>
                  <a:srgbClr val="FF0000"/>
                </a:solidFill>
                <a:effectLst>
                  <a:outerShdw blurRad="38100" dist="38100" dir="2700000" algn="tl">
                    <a:srgbClr val="C0C0C0"/>
                  </a:outerShdw>
                </a:effectLst>
              </a:rPr>
              <a:t>c. La phase d’incubation (fermentation)</a:t>
            </a:r>
            <a:endParaRPr lang="fr-FR" dirty="0">
              <a:solidFill>
                <a:srgbClr val="FF0000"/>
              </a:solidFill>
            </a:endParaRPr>
          </a:p>
        </p:txBody>
      </p:sp>
      <p:sp>
        <p:nvSpPr>
          <p:cNvPr id="4" name="Rectangle 3"/>
          <p:cNvSpPr/>
          <p:nvPr/>
        </p:nvSpPr>
        <p:spPr>
          <a:xfrm>
            <a:off x="214282" y="1357298"/>
            <a:ext cx="8572560" cy="2308324"/>
          </a:xfrm>
          <a:prstGeom prst="rect">
            <a:avLst/>
          </a:prstGeom>
        </p:spPr>
        <p:txBody>
          <a:bodyPr wrap="square">
            <a:spAutoFit/>
          </a:bodyPr>
          <a:lstStyle/>
          <a:p>
            <a:pPr marL="342900" indent="-342900" algn="just">
              <a:buFont typeface="Wingdings" pitchFamily="2" charset="2"/>
              <a:buChar char="ü"/>
              <a:defRPr/>
            </a:pPr>
            <a:r>
              <a:rPr lang="fr-FR" b="1" dirty="0">
                <a:effectLst>
                  <a:outerShdw blurRad="38100" dist="38100" dir="2700000" algn="tl">
                    <a:srgbClr val="C0C0C0"/>
                  </a:outerShdw>
                </a:effectLst>
              </a:rPr>
              <a:t>Correspond au </a:t>
            </a:r>
            <a:r>
              <a:rPr lang="fr-FR" b="1" dirty="0">
                <a:solidFill>
                  <a:srgbClr val="FF0000"/>
                </a:solidFill>
                <a:effectLst>
                  <a:outerShdw blurRad="38100" dist="38100" dir="2700000" algn="tl">
                    <a:srgbClr val="C0C0C0"/>
                  </a:outerShdw>
                </a:effectLst>
              </a:rPr>
              <a:t>développement de l’acidité dans le yaourt</a:t>
            </a:r>
            <a:r>
              <a:rPr lang="fr-FR" b="1" dirty="0">
                <a:effectLst>
                  <a:outerShdw blurRad="38100" dist="38100" dir="2700000" algn="tl">
                    <a:srgbClr val="C0C0C0"/>
                  </a:outerShdw>
                </a:effectLst>
              </a:rPr>
              <a:t>, elle est fonction de la </a:t>
            </a:r>
            <a:r>
              <a:rPr lang="fr-FR" b="1" dirty="0">
                <a:solidFill>
                  <a:srgbClr val="FF0000"/>
                </a:solidFill>
                <a:effectLst>
                  <a:outerShdw blurRad="38100" dist="38100" dir="2700000" algn="tl">
                    <a:srgbClr val="C0C0C0"/>
                  </a:outerShdw>
                </a:effectLst>
              </a:rPr>
              <a:t>T° et de la durée d’étuvage</a:t>
            </a:r>
          </a:p>
          <a:p>
            <a:pPr marL="342900" indent="-342900" algn="just">
              <a:buFont typeface="Wingdings" pitchFamily="2" charset="2"/>
              <a:buChar char="ü"/>
              <a:defRPr/>
            </a:pPr>
            <a:endParaRPr lang="fr-FR" b="1" dirty="0">
              <a:effectLst>
                <a:outerShdw blurRad="38100" dist="38100" dir="2700000" algn="tl">
                  <a:srgbClr val="C0C0C0"/>
                </a:outerShdw>
              </a:effectLst>
            </a:endParaRPr>
          </a:p>
          <a:p>
            <a:pPr marL="342900" indent="-342900" algn="just">
              <a:buFont typeface="Wingdings" pitchFamily="2" charset="2"/>
              <a:buChar char="ü"/>
              <a:defRPr/>
            </a:pPr>
            <a:r>
              <a:rPr lang="fr-FR" b="1" dirty="0">
                <a:effectLst>
                  <a:outerShdw blurRad="38100" dist="38100" dir="2700000" algn="tl">
                    <a:srgbClr val="C0C0C0"/>
                  </a:outerShdw>
                </a:effectLst>
              </a:rPr>
              <a:t>L’incubation est faite à </a:t>
            </a:r>
            <a:r>
              <a:rPr lang="fr-FR" b="1" dirty="0">
                <a:solidFill>
                  <a:srgbClr val="FF0000"/>
                </a:solidFill>
                <a:effectLst>
                  <a:outerShdw blurRad="38100" dist="38100" dir="2700000" algn="tl">
                    <a:srgbClr val="C0C0C0"/>
                  </a:outerShdw>
                </a:effectLst>
              </a:rPr>
              <a:t>42-45°C</a:t>
            </a:r>
            <a:r>
              <a:rPr lang="fr-FR" b="1" dirty="0">
                <a:effectLst>
                  <a:outerShdw blurRad="38100" dist="38100" dir="2700000" algn="tl">
                    <a:srgbClr val="C0C0C0"/>
                  </a:outerShdw>
                </a:effectLst>
              </a:rPr>
              <a:t> (</a:t>
            </a:r>
            <a:r>
              <a:rPr lang="fr-FR" b="1" dirty="0" err="1">
                <a:effectLst>
                  <a:outerShdw blurRad="38100" dist="38100" dir="2700000" algn="tl">
                    <a:srgbClr val="C0C0C0"/>
                  </a:outerShdw>
                </a:effectLst>
              </a:rPr>
              <a:t>opt</a:t>
            </a:r>
            <a:r>
              <a:rPr lang="fr-FR" b="1" dirty="0">
                <a:effectLst>
                  <a:outerShdw blurRad="38100" dist="38100" dir="2700000" algn="tl">
                    <a:srgbClr val="C0C0C0"/>
                  </a:outerShdw>
                </a:effectLst>
              </a:rPr>
              <a:t> de </a:t>
            </a:r>
            <a:r>
              <a:rPr lang="fr-FR" i="1" dirty="0" err="1">
                <a:effectLst>
                  <a:outerShdw blurRad="38100" dist="38100" dir="2700000" algn="tl">
                    <a:srgbClr val="C0C0C0"/>
                  </a:outerShdw>
                </a:effectLst>
              </a:rPr>
              <a:t>St.thermophilus</a:t>
            </a:r>
            <a:r>
              <a:rPr lang="fr-FR" b="1" dirty="0">
                <a:effectLst>
                  <a:outerShdw blurRad="38100" dist="38100" dir="2700000" algn="tl">
                    <a:srgbClr val="C0C0C0"/>
                  </a:outerShdw>
                </a:effectLst>
              </a:rPr>
              <a:t>) car c’est cette espèce qui assure le </a:t>
            </a:r>
            <a:r>
              <a:rPr lang="fr-FR" b="1" dirty="0">
                <a:solidFill>
                  <a:srgbClr val="FF0000"/>
                </a:solidFill>
                <a:effectLst>
                  <a:outerShdw blurRad="38100" dist="38100" dir="2700000" algn="tl">
                    <a:srgbClr val="C0C0C0"/>
                  </a:outerShdw>
                </a:effectLst>
              </a:rPr>
              <a:t>départ de la fermentation</a:t>
            </a:r>
            <a:r>
              <a:rPr lang="fr-FR" b="1" dirty="0">
                <a:effectLst>
                  <a:outerShdw blurRad="38100" dist="38100" dir="2700000" algn="tl">
                    <a:srgbClr val="C0C0C0"/>
                  </a:outerShdw>
                </a:effectLst>
              </a:rPr>
              <a:t>, cette T° est d’ailleurs </a:t>
            </a:r>
            <a:r>
              <a:rPr lang="fr-FR" b="1" dirty="0">
                <a:solidFill>
                  <a:srgbClr val="FF0000"/>
                </a:solidFill>
                <a:effectLst>
                  <a:outerShdw blurRad="38100" dist="38100" dir="2700000" algn="tl">
                    <a:srgbClr val="C0C0C0"/>
                  </a:outerShdw>
                </a:effectLst>
              </a:rPr>
              <a:t>la T° symbiotique opti</a:t>
            </a:r>
            <a:r>
              <a:rPr lang="fr-FR" b="1" dirty="0">
                <a:effectLst>
                  <a:outerShdw blurRad="38100" dist="38100" dir="2700000" algn="tl">
                    <a:srgbClr val="C0C0C0"/>
                  </a:outerShdw>
                </a:effectLst>
              </a:rPr>
              <a:t>male</a:t>
            </a:r>
          </a:p>
          <a:p>
            <a:pPr marL="342900" indent="-342900" algn="just">
              <a:buFont typeface="Wingdings" pitchFamily="2" charset="2"/>
              <a:buChar char="ü"/>
              <a:defRPr/>
            </a:pPr>
            <a:endParaRPr lang="fr-FR" b="1" dirty="0">
              <a:effectLst>
                <a:outerShdw blurRad="38100" dist="38100" dir="2700000" algn="tl">
                  <a:srgbClr val="C0C0C0"/>
                </a:outerShdw>
              </a:effectLst>
            </a:endParaRPr>
          </a:p>
          <a:p>
            <a:pPr marL="342900" indent="-342900" algn="just">
              <a:buFont typeface="Wingdings" pitchFamily="2" charset="2"/>
              <a:buChar char="ü"/>
              <a:defRPr/>
            </a:pPr>
            <a:r>
              <a:rPr lang="fr-FR" b="1" dirty="0">
                <a:effectLst>
                  <a:outerShdw blurRad="38100" dist="38100" dir="2700000" algn="tl">
                    <a:srgbClr val="C0C0C0"/>
                  </a:outerShdw>
                </a:effectLst>
              </a:rPr>
              <a:t>Lors de cette phase, c’est </a:t>
            </a:r>
            <a:r>
              <a:rPr lang="fr-FR" b="1" dirty="0">
                <a:solidFill>
                  <a:srgbClr val="FF0000"/>
                </a:solidFill>
                <a:effectLst>
                  <a:outerShdw blurRad="38100" dist="38100" dir="2700000" algn="tl">
                    <a:srgbClr val="C0C0C0"/>
                  </a:outerShdw>
                </a:effectLst>
              </a:rPr>
              <a:t>la proto coopération </a:t>
            </a:r>
            <a:r>
              <a:rPr lang="fr-FR" b="1" dirty="0">
                <a:effectLst>
                  <a:outerShdw blurRad="38100" dist="38100" dir="2700000" algn="tl">
                    <a:srgbClr val="C0C0C0"/>
                  </a:outerShdw>
                </a:effectLst>
              </a:rPr>
              <a:t>entre les deux espèces qui est à la base de toutes les activités métaboliques.</a:t>
            </a:r>
          </a:p>
        </p:txBody>
      </p:sp>
      <p:sp>
        <p:nvSpPr>
          <p:cNvPr id="5" name="Rectangle 4"/>
          <p:cNvSpPr/>
          <p:nvPr/>
        </p:nvSpPr>
        <p:spPr>
          <a:xfrm>
            <a:off x="285720" y="4143380"/>
            <a:ext cx="8429684" cy="1754326"/>
          </a:xfrm>
          <a:prstGeom prst="rect">
            <a:avLst/>
          </a:prstGeom>
        </p:spPr>
        <p:txBody>
          <a:bodyPr wrap="square">
            <a:spAutoFit/>
          </a:bodyPr>
          <a:lstStyle/>
          <a:p>
            <a:pPr marL="342900" indent="-342900" algn="just">
              <a:buFont typeface="Wingdings" pitchFamily="2" charset="2"/>
              <a:buChar char="ü"/>
              <a:defRPr/>
            </a:pPr>
            <a:r>
              <a:rPr lang="fr-FR" b="1" dirty="0">
                <a:effectLst>
                  <a:outerShdw blurRad="38100" dist="38100" dir="2700000" algn="tl">
                    <a:srgbClr val="C0C0C0"/>
                  </a:outerShdw>
                </a:effectLst>
              </a:rPr>
              <a:t>La </a:t>
            </a:r>
            <a:r>
              <a:rPr lang="fr-FR" b="1" dirty="0">
                <a:solidFill>
                  <a:srgbClr val="FF0000"/>
                </a:solidFill>
                <a:effectLst>
                  <a:outerShdw blurRad="38100" dist="38100" dir="2700000" algn="tl">
                    <a:srgbClr val="C0C0C0"/>
                  </a:outerShdw>
                </a:effectLst>
              </a:rPr>
              <a:t>durée d’incubation</a:t>
            </a:r>
            <a:r>
              <a:rPr lang="fr-FR" b="1" dirty="0">
                <a:effectLst>
                  <a:outerShdw blurRad="38100" dist="38100" dir="2700000" algn="tl">
                    <a:srgbClr val="C0C0C0"/>
                  </a:outerShdw>
                </a:effectLst>
              </a:rPr>
              <a:t>, dépend de plusieurs facteurs:</a:t>
            </a:r>
          </a:p>
          <a:p>
            <a:pPr marL="342900" indent="-342900" algn="just">
              <a:defRPr/>
            </a:pPr>
            <a:r>
              <a:rPr lang="fr-FR" b="1" dirty="0">
                <a:effectLst>
                  <a:outerShdw blurRad="38100" dist="38100" dir="2700000" algn="tl">
                    <a:srgbClr val="C0C0C0"/>
                  </a:outerShdw>
                </a:effectLst>
              </a:rPr>
              <a:t>                   - Activité de la culture</a:t>
            </a:r>
          </a:p>
          <a:p>
            <a:pPr marL="1143000" lvl="2" indent="-228600" algn="just">
              <a:buFontTx/>
              <a:buNone/>
              <a:defRPr/>
            </a:pPr>
            <a:r>
              <a:rPr lang="fr-FR" b="1" dirty="0">
                <a:effectLst>
                  <a:outerShdw blurRad="38100" dist="38100" dir="2700000" algn="tl">
                    <a:srgbClr val="C0C0C0"/>
                  </a:outerShdw>
                </a:effectLst>
              </a:rPr>
              <a:t> - Taux d’ensemencement</a:t>
            </a:r>
          </a:p>
          <a:p>
            <a:pPr marL="342900" indent="-342900" algn="just">
              <a:buFontTx/>
              <a:buNone/>
              <a:defRPr/>
            </a:pPr>
            <a:r>
              <a:rPr lang="fr-FR" b="1" dirty="0">
                <a:effectLst>
                  <a:outerShdw blurRad="38100" dist="38100" dir="2700000" algn="tl">
                    <a:srgbClr val="C0C0C0"/>
                  </a:outerShdw>
                </a:effectLst>
              </a:rPr>
              <a:t>		 - Vitesse de refroidissement</a:t>
            </a:r>
          </a:p>
          <a:p>
            <a:pPr marL="342900" indent="-342900" algn="just">
              <a:buFontTx/>
              <a:buNone/>
              <a:defRPr/>
            </a:pPr>
            <a:r>
              <a:rPr lang="fr-FR" b="1" dirty="0">
                <a:effectLst>
                  <a:outerShdw blurRad="38100" dist="38100" dir="2700000" algn="tl">
                    <a:srgbClr val="C0C0C0"/>
                  </a:outerShdw>
                </a:effectLst>
              </a:rPr>
              <a:t>		 - Pré-incubation éventuelle.</a:t>
            </a:r>
          </a:p>
          <a:p>
            <a:pPr marL="342900" indent="-342900" algn="just">
              <a:buFont typeface="Wingdings" pitchFamily="2" charset="2"/>
              <a:buChar char="ü"/>
              <a:defRPr/>
            </a:pPr>
            <a:r>
              <a:rPr lang="fr-FR" b="1" dirty="0">
                <a:effectLst>
                  <a:outerShdw blurRad="38100" dist="38100" dir="2700000" algn="tl">
                    <a:srgbClr val="C0C0C0"/>
                  </a:outerShdw>
                </a:effectLst>
              </a:rPr>
              <a:t>La durée d’incubation varie de </a:t>
            </a:r>
            <a:r>
              <a:rPr lang="fr-FR" b="1" dirty="0">
                <a:solidFill>
                  <a:srgbClr val="FF0000"/>
                </a:solidFill>
                <a:effectLst>
                  <a:outerShdw blurRad="38100" dist="38100" dir="2700000" algn="tl">
                    <a:srgbClr val="C0C0C0"/>
                  </a:outerShdw>
                </a:effectLst>
              </a:rPr>
              <a:t>2h30 à 3h30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71472" y="357166"/>
            <a:ext cx="928694" cy="369332"/>
          </a:xfrm>
          <a:prstGeom prst="rect">
            <a:avLst/>
          </a:prstGeom>
          <a:solidFill>
            <a:schemeClr val="bg1"/>
          </a:solidFill>
        </p:spPr>
        <p:txBody>
          <a:bodyPr wrap="square" rtlCol="0">
            <a:spAutoFit/>
          </a:bodyPr>
          <a:lstStyle/>
          <a:p>
            <a:endParaRPr lang="fr-FR" dirty="0"/>
          </a:p>
        </p:txBody>
      </p:sp>
      <p:sp>
        <p:nvSpPr>
          <p:cNvPr id="6" name="Rectangle 5"/>
          <p:cNvSpPr/>
          <p:nvPr/>
        </p:nvSpPr>
        <p:spPr>
          <a:xfrm>
            <a:off x="357158" y="719720"/>
            <a:ext cx="8501122" cy="923330"/>
          </a:xfrm>
          <a:prstGeom prst="rect">
            <a:avLst/>
          </a:prstGeom>
        </p:spPr>
        <p:txBody>
          <a:bodyPr wrap="square">
            <a:spAutoFit/>
          </a:bodyPr>
          <a:lstStyle/>
          <a:p>
            <a:r>
              <a:rPr lang="fr-FR" b="1" dirty="0">
                <a:effectLst>
                  <a:outerShdw blurRad="38100" dist="38100" dir="2700000" algn="tl">
                    <a:srgbClr val="C0C0C0"/>
                  </a:outerShdw>
                </a:effectLst>
              </a:rPr>
              <a:t>La production de l’acide lactique </a:t>
            </a:r>
            <a:r>
              <a:rPr lang="fr-FR" b="1" dirty="0">
                <a:solidFill>
                  <a:srgbClr val="FF0000"/>
                </a:solidFill>
                <a:effectLst>
                  <a:outerShdw blurRad="38100" dist="38100" dir="2700000" algn="tl">
                    <a:srgbClr val="C0C0C0"/>
                  </a:outerShdw>
                </a:effectLst>
              </a:rPr>
              <a:t>en début de l’incubation est le fait de  </a:t>
            </a:r>
            <a:r>
              <a:rPr lang="fr-FR" i="1" dirty="0" err="1">
                <a:solidFill>
                  <a:srgbClr val="FF0000"/>
                </a:solidFill>
                <a:effectLst>
                  <a:outerShdw blurRad="38100" dist="38100" dir="2700000" algn="tl">
                    <a:srgbClr val="C0C0C0"/>
                  </a:outerShdw>
                </a:effectLst>
              </a:rPr>
              <a:t>St.thermophilus</a:t>
            </a:r>
            <a:r>
              <a:rPr lang="fr-FR" b="1" dirty="0">
                <a:effectLst>
                  <a:outerShdw blurRad="38100" dist="38100" dir="2700000" algn="tl">
                    <a:srgbClr val="C0C0C0"/>
                  </a:outerShdw>
                </a:effectLst>
              </a:rPr>
              <a:t>, puis sous l’effet inhibiteur de l’</a:t>
            </a:r>
            <a:r>
              <a:rPr lang="fr-FR" b="1" dirty="0" err="1">
                <a:effectLst>
                  <a:outerShdw blurRad="38100" dist="38100" dir="2700000" algn="tl">
                    <a:srgbClr val="C0C0C0"/>
                  </a:outerShdw>
                </a:effectLst>
              </a:rPr>
              <a:t>ac.lactique</a:t>
            </a:r>
            <a:r>
              <a:rPr lang="fr-FR" b="1" dirty="0">
                <a:effectLst>
                  <a:outerShdw blurRad="38100" dist="38100" dir="2700000" algn="tl">
                    <a:srgbClr val="C0C0C0"/>
                  </a:outerShdw>
                </a:effectLst>
              </a:rPr>
              <a:t>, il y aura une production </a:t>
            </a:r>
            <a:r>
              <a:rPr lang="fr-FR" b="1" dirty="0">
                <a:solidFill>
                  <a:srgbClr val="FF0000"/>
                </a:solidFill>
                <a:effectLst>
                  <a:outerShdw blurRad="38100" dist="38100" dir="2700000" algn="tl">
                    <a:srgbClr val="C0C0C0"/>
                  </a:outerShdw>
                </a:effectLst>
              </a:rPr>
              <a:t>plus importante de cet acide par </a:t>
            </a:r>
            <a:r>
              <a:rPr lang="fr-FR" i="1" dirty="0" err="1">
                <a:solidFill>
                  <a:srgbClr val="FF0000"/>
                </a:solidFill>
                <a:effectLst>
                  <a:outerShdw blurRad="38100" dist="38100" dir="2700000" algn="tl">
                    <a:srgbClr val="C0C0C0"/>
                  </a:outerShdw>
                </a:effectLst>
              </a:rPr>
              <a:t>Lb.bulgaricus</a:t>
            </a:r>
            <a:endParaRPr lang="fr-FR" dirty="0">
              <a:solidFill>
                <a:srgbClr val="FF0000"/>
              </a:solidFill>
            </a:endParaRPr>
          </a:p>
        </p:txBody>
      </p:sp>
      <p:pic>
        <p:nvPicPr>
          <p:cNvPr id="5123" name="Picture 3"/>
          <p:cNvPicPr>
            <a:picLocks noChangeAspect="1" noChangeArrowheads="1"/>
          </p:cNvPicPr>
          <p:nvPr/>
        </p:nvPicPr>
        <p:blipFill>
          <a:blip r:embed="rId2"/>
          <a:srcRect l="17041" t="33398" r="20703" b="14844"/>
          <a:stretch>
            <a:fillRect/>
          </a:stretch>
        </p:blipFill>
        <p:spPr bwMode="auto">
          <a:xfrm>
            <a:off x="928662" y="2143116"/>
            <a:ext cx="7072362" cy="4214842"/>
          </a:xfrm>
          <a:prstGeom prst="rect">
            <a:avLst/>
          </a:prstGeom>
          <a:noFill/>
          <a:ln w="9525">
            <a:noFill/>
            <a:miter lim="800000"/>
            <a:headEnd/>
            <a:tailEnd/>
          </a:ln>
          <a:effectLst/>
        </p:spPr>
      </p:pic>
      <p:sp>
        <p:nvSpPr>
          <p:cNvPr id="7" name="ZoneTexte 6"/>
          <p:cNvSpPr txBox="1"/>
          <p:nvPr/>
        </p:nvSpPr>
        <p:spPr>
          <a:xfrm>
            <a:off x="2000232" y="214290"/>
            <a:ext cx="5786478" cy="369332"/>
          </a:xfrm>
          <a:prstGeom prst="rect">
            <a:avLst/>
          </a:prstGeom>
          <a:noFill/>
        </p:spPr>
        <p:txBody>
          <a:bodyPr wrap="square" rtlCol="0">
            <a:spAutoFit/>
          </a:bodyPr>
          <a:lstStyle/>
          <a:p>
            <a:pPr algn="ctr"/>
            <a:r>
              <a:rPr lang="fr-FR" b="1" dirty="0">
                <a:solidFill>
                  <a:srgbClr val="FF0000"/>
                </a:solidFill>
              </a:rPr>
              <a:t>C1. Production symbiotique de l’acide lactique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000232" y="214290"/>
            <a:ext cx="5786478" cy="369332"/>
          </a:xfrm>
          <a:prstGeom prst="rect">
            <a:avLst/>
          </a:prstGeom>
          <a:noFill/>
        </p:spPr>
        <p:txBody>
          <a:bodyPr wrap="square" rtlCol="0">
            <a:spAutoFit/>
          </a:bodyPr>
          <a:lstStyle/>
          <a:p>
            <a:pPr algn="ctr"/>
            <a:r>
              <a:rPr lang="fr-FR" b="1" dirty="0">
                <a:solidFill>
                  <a:srgbClr val="FF0000"/>
                </a:solidFill>
              </a:rPr>
              <a:t>C2. </a:t>
            </a:r>
            <a:r>
              <a:rPr lang="fr-FR" b="1" dirty="0" err="1">
                <a:solidFill>
                  <a:srgbClr val="FF0000"/>
                </a:solidFill>
              </a:rPr>
              <a:t>Protocoopération</a:t>
            </a:r>
            <a:r>
              <a:rPr lang="fr-FR" b="1" dirty="0">
                <a:solidFill>
                  <a:srgbClr val="FF0000"/>
                </a:solidFill>
              </a:rPr>
              <a:t> par apport de facteur de stimulation</a:t>
            </a:r>
          </a:p>
        </p:txBody>
      </p:sp>
      <p:pic>
        <p:nvPicPr>
          <p:cNvPr id="6146" name="Picture 2"/>
          <p:cNvPicPr>
            <a:picLocks noChangeAspect="1" noChangeArrowheads="1"/>
          </p:cNvPicPr>
          <p:nvPr/>
        </p:nvPicPr>
        <p:blipFill>
          <a:blip r:embed="rId2"/>
          <a:srcRect l="34424" t="19531" r="32617" b="55078"/>
          <a:stretch>
            <a:fillRect/>
          </a:stretch>
        </p:blipFill>
        <p:spPr bwMode="auto">
          <a:xfrm>
            <a:off x="1285852" y="1928802"/>
            <a:ext cx="7000924" cy="4500594"/>
          </a:xfrm>
          <a:prstGeom prst="rect">
            <a:avLst/>
          </a:prstGeom>
          <a:noFill/>
          <a:ln w="9525">
            <a:noFill/>
            <a:miter lim="800000"/>
            <a:headEnd/>
            <a:tailEnd/>
          </a:ln>
          <a:effectLst/>
        </p:spPr>
      </p:pic>
      <p:sp>
        <p:nvSpPr>
          <p:cNvPr id="5" name="Rectangle 4"/>
          <p:cNvSpPr/>
          <p:nvPr/>
        </p:nvSpPr>
        <p:spPr>
          <a:xfrm>
            <a:off x="357158" y="785794"/>
            <a:ext cx="8429684" cy="923330"/>
          </a:xfrm>
          <a:prstGeom prst="rect">
            <a:avLst/>
          </a:prstGeom>
        </p:spPr>
        <p:txBody>
          <a:bodyPr wrap="square">
            <a:spAutoFit/>
          </a:bodyPr>
          <a:lstStyle/>
          <a:p>
            <a:r>
              <a:rPr lang="fr-FR" b="1" i="1" dirty="0" err="1">
                <a:solidFill>
                  <a:srgbClr val="FF0000"/>
                </a:solidFill>
                <a:effectLst>
                  <a:outerShdw blurRad="38100" dist="38100" dir="2700000" algn="tl">
                    <a:srgbClr val="C0C0C0"/>
                  </a:outerShdw>
                </a:effectLst>
              </a:rPr>
              <a:t>Lb.bulgaricus</a:t>
            </a:r>
            <a:r>
              <a:rPr lang="fr-FR" b="1" dirty="0">
                <a:solidFill>
                  <a:srgbClr val="FF0000"/>
                </a:solidFill>
                <a:effectLst>
                  <a:outerShdw blurRad="38100" dist="38100" dir="2700000" algn="tl">
                    <a:srgbClr val="C0C0C0"/>
                  </a:outerShdw>
                </a:effectLst>
              </a:rPr>
              <a:t> + protéolytique</a:t>
            </a:r>
            <a:r>
              <a:rPr lang="fr-FR" b="1" dirty="0">
                <a:effectLst>
                  <a:outerShdw blurRad="38100" dist="38100" dir="2700000" algn="tl">
                    <a:srgbClr val="C0C0C0"/>
                  </a:outerShdw>
                </a:effectLst>
              </a:rPr>
              <a:t> fournirait les </a:t>
            </a:r>
            <a:r>
              <a:rPr lang="fr-FR" b="1" dirty="0">
                <a:solidFill>
                  <a:srgbClr val="FF0000"/>
                </a:solidFill>
                <a:effectLst>
                  <a:outerShdw blurRad="38100" dist="38100" dir="2700000" algn="tl">
                    <a:srgbClr val="C0C0C0"/>
                  </a:outerShdw>
                </a:effectLst>
              </a:rPr>
              <a:t>AA et/ ou les peptides</a:t>
            </a:r>
            <a:r>
              <a:rPr lang="fr-FR" b="1" dirty="0">
                <a:effectLst>
                  <a:outerShdw blurRad="38100" dist="38100" dir="2700000" algn="tl">
                    <a:srgbClr val="C0C0C0"/>
                  </a:outerShdw>
                </a:effectLst>
              </a:rPr>
              <a:t> qui joueraient le rôle d’activateurs de </a:t>
            </a:r>
            <a:r>
              <a:rPr lang="fr-FR" b="1" i="1" dirty="0">
                <a:solidFill>
                  <a:srgbClr val="FF0000"/>
                </a:solidFill>
                <a:effectLst>
                  <a:outerShdw blurRad="38100" dist="38100" dir="2700000" algn="tl">
                    <a:srgbClr val="C0C0C0"/>
                  </a:outerShdw>
                </a:effectLst>
              </a:rPr>
              <a:t>St</a:t>
            </a:r>
            <a:r>
              <a:rPr lang="fr-FR" b="1" dirty="0">
                <a:effectLst>
                  <a:outerShdw blurRad="38100" dist="38100" dir="2700000" algn="tl">
                    <a:srgbClr val="C0C0C0"/>
                  </a:outerShdw>
                </a:effectLst>
              </a:rPr>
              <a:t>, en contre, la croissance de </a:t>
            </a:r>
            <a:r>
              <a:rPr lang="fr-FR" b="1" i="1" dirty="0">
                <a:solidFill>
                  <a:srgbClr val="FF0000"/>
                </a:solidFill>
                <a:effectLst>
                  <a:outerShdw blurRad="38100" dist="38100" dir="2700000" algn="tl">
                    <a:srgbClr val="C0C0C0"/>
                  </a:outerShdw>
                </a:effectLst>
              </a:rPr>
              <a:t>St</a:t>
            </a:r>
            <a:r>
              <a:rPr lang="fr-FR" i="1" dirty="0">
                <a:effectLst>
                  <a:outerShdw blurRad="38100" dist="38100" dir="2700000" algn="tl">
                    <a:srgbClr val="C0C0C0"/>
                  </a:outerShdw>
                </a:effectLst>
              </a:rPr>
              <a:t> </a:t>
            </a:r>
            <a:r>
              <a:rPr lang="fr-FR" b="1" dirty="0">
                <a:effectLst>
                  <a:outerShdw blurRad="38100" dist="38100" dir="2700000" algn="tl">
                    <a:srgbClr val="C0C0C0"/>
                  </a:outerShdw>
                </a:effectLst>
              </a:rPr>
              <a:t>en absence ou à faible concentration d’Oxygène produirait l’</a:t>
            </a:r>
            <a:r>
              <a:rPr lang="fr-FR" b="1" dirty="0" err="1">
                <a:solidFill>
                  <a:srgbClr val="FF0000"/>
                </a:solidFill>
                <a:effectLst>
                  <a:outerShdw blurRad="38100" dist="38100" dir="2700000" algn="tl">
                    <a:srgbClr val="C0C0C0"/>
                  </a:outerShdw>
                </a:effectLst>
              </a:rPr>
              <a:t>Ac</a:t>
            </a:r>
            <a:r>
              <a:rPr lang="fr-FR" b="1" dirty="0">
                <a:solidFill>
                  <a:srgbClr val="FF0000"/>
                </a:solidFill>
                <a:effectLst>
                  <a:outerShdw blurRad="38100" dist="38100" dir="2700000" algn="tl">
                    <a:srgbClr val="C0C0C0"/>
                  </a:outerShdw>
                </a:effectLst>
              </a:rPr>
              <a:t>. formique</a:t>
            </a:r>
            <a:r>
              <a:rPr lang="fr-FR" b="1" dirty="0">
                <a:effectLst>
                  <a:outerShdw blurRad="38100" dist="38100" dir="2700000" algn="tl">
                    <a:srgbClr val="C0C0C0"/>
                  </a:outerShdw>
                </a:effectLst>
              </a:rPr>
              <a:t> stimulant le développement de </a:t>
            </a:r>
            <a:r>
              <a:rPr lang="fr-FR" b="1" i="1" dirty="0">
                <a:solidFill>
                  <a:srgbClr val="FF0000"/>
                </a:solidFill>
                <a:effectLst>
                  <a:outerShdw blurRad="38100" dist="38100" dir="2700000" algn="tl">
                    <a:srgbClr val="C0C0C0"/>
                  </a:outerShdw>
                </a:effectLst>
              </a:rPr>
              <a:t>Lb</a:t>
            </a:r>
            <a:r>
              <a:rPr lang="fr-FR" b="1" dirty="0">
                <a:effectLst>
                  <a:outerShdw blurRad="38100" dist="38100" dir="2700000" algn="tl">
                    <a:srgbClr val="C0C0C0"/>
                  </a:outerShdw>
                </a:effectLst>
              </a:rPr>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928794" y="285728"/>
            <a:ext cx="5786478" cy="369332"/>
          </a:xfrm>
          <a:prstGeom prst="rect">
            <a:avLst/>
          </a:prstGeom>
          <a:noFill/>
        </p:spPr>
        <p:txBody>
          <a:bodyPr wrap="square" rtlCol="0">
            <a:spAutoFit/>
          </a:bodyPr>
          <a:lstStyle/>
          <a:p>
            <a:pPr algn="ctr"/>
            <a:r>
              <a:rPr lang="fr-FR" b="1" dirty="0">
                <a:solidFill>
                  <a:srgbClr val="FF0000"/>
                </a:solidFill>
              </a:rPr>
              <a:t>C3. Production symbiotique d’arôme et autres </a:t>
            </a:r>
          </a:p>
        </p:txBody>
      </p:sp>
      <p:pic>
        <p:nvPicPr>
          <p:cNvPr id="7170" name="Picture 2"/>
          <p:cNvPicPr>
            <a:picLocks noChangeAspect="1" noChangeArrowheads="1"/>
          </p:cNvPicPr>
          <p:nvPr/>
        </p:nvPicPr>
        <p:blipFill>
          <a:blip r:embed="rId2"/>
          <a:srcRect l="14648" t="24414" r="15771" b="38476"/>
          <a:stretch>
            <a:fillRect/>
          </a:stretch>
        </p:blipFill>
        <p:spPr bwMode="auto">
          <a:xfrm>
            <a:off x="785786" y="1071546"/>
            <a:ext cx="7429552" cy="43577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additive="base">
                                        <p:cTn id="13" dur="500" fill="hold"/>
                                        <p:tgtEl>
                                          <p:spTgt spid="7170"/>
                                        </p:tgtEl>
                                        <p:attrNameLst>
                                          <p:attrName>ppt_x</p:attrName>
                                        </p:attrNameLst>
                                      </p:cBhvr>
                                      <p:tavLst>
                                        <p:tav tm="0">
                                          <p:val>
                                            <p:strVal val="#ppt_x"/>
                                          </p:val>
                                        </p:tav>
                                        <p:tav tm="100000">
                                          <p:val>
                                            <p:strVal val="#ppt_x"/>
                                          </p:val>
                                        </p:tav>
                                      </p:tavLst>
                                    </p:anim>
                                    <p:anim calcmode="lin" valueType="num">
                                      <p:cBhvr additive="base">
                                        <p:cTn id="14"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28596" y="1785926"/>
            <a:ext cx="8429684" cy="2862322"/>
          </a:xfrm>
          <a:prstGeom prst="rect">
            <a:avLst/>
          </a:prstGeom>
        </p:spPr>
        <p:txBody>
          <a:bodyPr wrap="square">
            <a:spAutoFit/>
          </a:bodyPr>
          <a:lstStyle/>
          <a:p>
            <a:pPr marL="342900" indent="-342900" algn="just">
              <a:spcBef>
                <a:spcPct val="50000"/>
              </a:spcBef>
              <a:buFont typeface="Wingdings" pitchFamily="2" charset="2"/>
              <a:buChar char="ü"/>
            </a:pPr>
            <a:r>
              <a:rPr lang="fr-FR" b="1" dirty="0"/>
              <a:t>Lorsque l’acidité atteint un certain seuil: </a:t>
            </a:r>
            <a:r>
              <a:rPr lang="fr-FR" b="1" dirty="0">
                <a:solidFill>
                  <a:srgbClr val="FF0000"/>
                </a:solidFill>
              </a:rPr>
              <a:t>70 à 80°D dans le cas des yaourts étuvés</a:t>
            </a:r>
            <a:r>
              <a:rPr lang="fr-FR" b="1" dirty="0"/>
              <a:t> et </a:t>
            </a:r>
            <a:r>
              <a:rPr lang="fr-FR" b="1" dirty="0">
                <a:solidFill>
                  <a:srgbClr val="FF0000"/>
                </a:solidFill>
              </a:rPr>
              <a:t>100à 120°D pour les Y. brassés</a:t>
            </a:r>
            <a:r>
              <a:rPr lang="fr-FR" b="1" dirty="0"/>
              <a:t>, il est nécessaire de bloquer la fermentation en inhibant le développement des ferments. Pour cette raison, on abaisse considérablement la T° « </a:t>
            </a:r>
            <a:r>
              <a:rPr lang="fr-FR" b="1" dirty="0">
                <a:solidFill>
                  <a:srgbClr val="FF0000"/>
                </a:solidFill>
              </a:rPr>
              <a:t>phase de refroidissement</a:t>
            </a:r>
            <a:r>
              <a:rPr lang="fr-FR" b="1" dirty="0"/>
              <a:t> »</a:t>
            </a:r>
          </a:p>
          <a:p>
            <a:pPr marL="342900" indent="-342900" algn="just">
              <a:spcBef>
                <a:spcPct val="50000"/>
              </a:spcBef>
              <a:buFont typeface="Wingdings" pitchFamily="2" charset="2"/>
              <a:buChar char="ü"/>
            </a:pPr>
            <a:r>
              <a:rPr lang="fr-FR" b="1" dirty="0"/>
              <a:t>Les Y. étuvés à la sortie de l’étuve sont mis à refroidir dans des chambres froides fortement ventilées ou passent dans des tunnels de refroidissement avant d’être stockés en chambre froide</a:t>
            </a:r>
          </a:p>
          <a:p>
            <a:pPr marL="342900" indent="-342900" algn="just">
              <a:spcBef>
                <a:spcPct val="50000"/>
              </a:spcBef>
              <a:buFont typeface="Wingdings" pitchFamily="2" charset="2"/>
              <a:buChar char="ü"/>
            </a:pPr>
            <a:r>
              <a:rPr lang="fr-FR" b="1" dirty="0"/>
              <a:t>Les Y. brassés, le refroidissement est effectué par passage dans des échangeurs- refroidisseurs à plaques, tubulaires. </a:t>
            </a:r>
          </a:p>
        </p:txBody>
      </p:sp>
      <p:sp>
        <p:nvSpPr>
          <p:cNvPr id="17" name="Rectangle 16"/>
          <p:cNvSpPr/>
          <p:nvPr/>
        </p:nvSpPr>
        <p:spPr>
          <a:xfrm>
            <a:off x="2928926" y="928670"/>
            <a:ext cx="3031279" cy="400110"/>
          </a:xfrm>
          <a:prstGeom prst="rect">
            <a:avLst/>
          </a:prstGeom>
        </p:spPr>
        <p:txBody>
          <a:bodyPr wrap="none">
            <a:spAutoFit/>
          </a:bodyPr>
          <a:lstStyle/>
          <a:p>
            <a:pPr marL="342900" indent="-342900" algn="ctr">
              <a:spcBef>
                <a:spcPct val="50000"/>
              </a:spcBef>
            </a:pPr>
            <a:r>
              <a:rPr lang="fr-FR" sz="2000" b="1" dirty="0">
                <a:solidFill>
                  <a:srgbClr val="FF0000"/>
                </a:solidFill>
              </a:rPr>
              <a:t>d. Arrêt de la fermentation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additive="base">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 calcmode="lin" valueType="num">
                                      <p:cBhvr additive="base">
                                        <p:cTn id="2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1472" y="1383132"/>
            <a:ext cx="8072494" cy="3831818"/>
          </a:xfrm>
          <a:prstGeom prst="rect">
            <a:avLst/>
          </a:prstGeom>
        </p:spPr>
        <p:txBody>
          <a:bodyPr wrap="square">
            <a:spAutoFit/>
          </a:bodyPr>
          <a:lstStyle/>
          <a:p>
            <a:pPr marL="342900" indent="-342900" algn="just">
              <a:spcBef>
                <a:spcPct val="50000"/>
              </a:spcBef>
              <a:buFont typeface="Wingdings" pitchFamily="2" charset="2"/>
              <a:buChar char="ü"/>
            </a:pPr>
            <a:r>
              <a:rPr lang="fr-FR" b="1" dirty="0"/>
              <a:t>C’est la phase ultime de la fabrication, les Y sont généralement conditionnés dans des </a:t>
            </a:r>
            <a:r>
              <a:rPr lang="fr-FR" b="1" dirty="0">
                <a:solidFill>
                  <a:srgbClr val="FF0000"/>
                </a:solidFill>
              </a:rPr>
              <a:t>pots en verre et des pots en plastique</a:t>
            </a:r>
          </a:p>
          <a:p>
            <a:pPr marL="342900" indent="-342900" algn="just">
              <a:spcBef>
                <a:spcPct val="50000"/>
              </a:spcBef>
              <a:buFont typeface="Wingdings" pitchFamily="2" charset="2"/>
              <a:buChar char="ü"/>
            </a:pPr>
            <a:r>
              <a:rPr lang="fr-FR" b="1" dirty="0"/>
              <a:t>Les pots peuvent être soit fabriqués dans des usines spécialisés (verre), soit formés directement sur la machine de conditionnement. Cette machine assure à la fois:</a:t>
            </a:r>
          </a:p>
          <a:p>
            <a:pPr lvl="2">
              <a:spcBef>
                <a:spcPct val="50000"/>
              </a:spcBef>
              <a:buFontTx/>
              <a:buChar char="-"/>
            </a:pPr>
            <a:r>
              <a:rPr lang="fr-FR" b="1" dirty="0"/>
              <a:t> La confection des pots à partir des films d’emballage</a:t>
            </a:r>
          </a:p>
          <a:p>
            <a:pPr lvl="2" algn="just">
              <a:spcBef>
                <a:spcPct val="50000"/>
              </a:spcBef>
              <a:buFontTx/>
              <a:buChar char="-"/>
            </a:pPr>
            <a:r>
              <a:rPr lang="fr-FR" b="1" dirty="0"/>
              <a:t> Le remplissage et le dosage des pots (c’est à ce niveau que peut se faire l’ajout d’aromes, de pulpes ou de fruits pour les pots multiples) sous protection bactériologique avec air filtré</a:t>
            </a:r>
          </a:p>
          <a:p>
            <a:pPr lvl="2">
              <a:spcBef>
                <a:spcPct val="50000"/>
              </a:spcBef>
              <a:buFontTx/>
              <a:buChar char="-"/>
            </a:pPr>
            <a:r>
              <a:rPr lang="fr-FR" b="1" dirty="0"/>
              <a:t> La fermeture hermétique des pots par </a:t>
            </a:r>
            <a:r>
              <a:rPr lang="fr-FR" b="1" dirty="0" err="1"/>
              <a:t>thermoscellage</a:t>
            </a:r>
            <a:endParaRPr lang="fr-FR" b="1" dirty="0"/>
          </a:p>
          <a:p>
            <a:pPr lvl="2">
              <a:spcBef>
                <a:spcPct val="50000"/>
              </a:spcBef>
              <a:buFontTx/>
              <a:buChar char="-"/>
            </a:pPr>
            <a:r>
              <a:rPr lang="fr-FR" b="1" dirty="0"/>
              <a:t> La confection des lots (</a:t>
            </a:r>
            <a:r>
              <a:rPr lang="en-US" b="1" dirty="0"/>
              <a:t>× 4, × 8, …)</a:t>
            </a:r>
          </a:p>
        </p:txBody>
      </p:sp>
      <p:sp>
        <p:nvSpPr>
          <p:cNvPr id="7" name="Rectangle 6"/>
          <p:cNvSpPr/>
          <p:nvPr/>
        </p:nvSpPr>
        <p:spPr>
          <a:xfrm>
            <a:off x="3143240" y="714356"/>
            <a:ext cx="2033249" cy="369332"/>
          </a:xfrm>
          <a:prstGeom prst="rect">
            <a:avLst/>
          </a:prstGeom>
        </p:spPr>
        <p:txBody>
          <a:bodyPr wrap="none">
            <a:spAutoFit/>
          </a:bodyPr>
          <a:lstStyle/>
          <a:p>
            <a:pPr marL="342900" indent="-342900" algn="ctr">
              <a:spcBef>
                <a:spcPct val="50000"/>
              </a:spcBef>
            </a:pPr>
            <a:r>
              <a:rPr lang="fr-FR" b="1" dirty="0" err="1">
                <a:solidFill>
                  <a:srgbClr val="FF0000"/>
                </a:solidFill>
              </a:rPr>
              <a:t>e.Conditionnement</a:t>
            </a:r>
            <a:endParaRPr lang="fr-FR" b="1" dirty="0">
              <a:solidFill>
                <a:srgbClr val="FF0000"/>
              </a:solidFill>
            </a:endParaRPr>
          </a:p>
        </p:txBody>
      </p:sp>
      <p:sp>
        <p:nvSpPr>
          <p:cNvPr id="8" name="Rectangle 7"/>
          <p:cNvSpPr/>
          <p:nvPr/>
        </p:nvSpPr>
        <p:spPr>
          <a:xfrm>
            <a:off x="285720" y="5573128"/>
            <a:ext cx="8643998" cy="784830"/>
          </a:xfrm>
          <a:prstGeom prst="rect">
            <a:avLst/>
          </a:prstGeom>
        </p:spPr>
        <p:txBody>
          <a:bodyPr wrap="square">
            <a:spAutoFit/>
          </a:bodyPr>
          <a:lstStyle/>
          <a:p>
            <a:pPr lvl="2" algn="ctr">
              <a:spcBef>
                <a:spcPct val="50000"/>
              </a:spcBef>
              <a:buFontTx/>
              <a:buNone/>
            </a:pPr>
            <a:r>
              <a:rPr lang="en-US" b="1" dirty="0">
                <a:solidFill>
                  <a:srgbClr val="FF0000"/>
                </a:solidFill>
              </a:rPr>
              <a:t>f. </a:t>
            </a:r>
            <a:r>
              <a:rPr lang="en-US" b="1" dirty="0" err="1">
                <a:solidFill>
                  <a:srgbClr val="FF0000"/>
                </a:solidFill>
              </a:rPr>
              <a:t>Stockage</a:t>
            </a:r>
            <a:endParaRPr lang="en-US" b="1" dirty="0">
              <a:solidFill>
                <a:srgbClr val="FF0000"/>
              </a:solidFill>
            </a:endParaRPr>
          </a:p>
          <a:p>
            <a:pPr marL="0" lvl="2" algn="ctr">
              <a:spcBef>
                <a:spcPct val="50000"/>
              </a:spcBef>
              <a:buFontTx/>
              <a:buNone/>
            </a:pPr>
            <a:r>
              <a:rPr lang="en-US" b="1" dirty="0"/>
              <a:t>Les Y </a:t>
            </a:r>
            <a:r>
              <a:rPr lang="en-US" b="1" dirty="0" err="1"/>
              <a:t>sont</a:t>
            </a:r>
            <a:r>
              <a:rPr lang="en-US" b="1" dirty="0"/>
              <a:t> stockés dans des </a:t>
            </a:r>
            <a:r>
              <a:rPr lang="fr-FR" b="1" dirty="0"/>
              <a:t>chambres</a:t>
            </a:r>
            <a:r>
              <a:rPr lang="en-US" b="1" dirty="0"/>
              <a:t> froides et commercialiser sous régime du froid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42844" y="1737358"/>
            <a:ext cx="8642381" cy="1477328"/>
          </a:xfrm>
          <a:prstGeom prst="rect">
            <a:avLst/>
          </a:prstGeom>
          <a:solidFill>
            <a:schemeClr val="bg1"/>
          </a:solidFill>
          <a:ln w="9525">
            <a:noFill/>
            <a:miter lim="800000"/>
            <a:headEnd/>
            <a:tailEnd/>
          </a:ln>
        </p:spPr>
        <p:txBody>
          <a:bodyPr wrap="square">
            <a:spAutoFit/>
          </a:bodyPr>
          <a:lstStyle/>
          <a:p>
            <a:pPr algn="just"/>
            <a:r>
              <a:rPr lang="fr-BE" b="1" dirty="0">
                <a:solidFill>
                  <a:schemeClr val="hlink"/>
                </a:solidFill>
              </a:rPr>
              <a:t>Définition 1</a:t>
            </a:r>
            <a:r>
              <a:rPr lang="fr-BE" dirty="0">
                <a:solidFill>
                  <a:schemeClr val="hlink"/>
                </a:solidFill>
              </a:rPr>
              <a:t>:</a:t>
            </a:r>
            <a:r>
              <a:rPr lang="fr-BE" dirty="0">
                <a:solidFill>
                  <a:schemeClr val="bg2"/>
                </a:solidFill>
              </a:rPr>
              <a:t> </a:t>
            </a:r>
            <a:r>
              <a:rPr lang="fr-BE" b="1" dirty="0"/>
              <a:t>La dénomination « yaourt » est réservée au </a:t>
            </a:r>
            <a:r>
              <a:rPr lang="fr-BE" b="1" dirty="0">
                <a:solidFill>
                  <a:srgbClr val="FF0000"/>
                </a:solidFill>
              </a:rPr>
              <a:t>lait fermenté</a:t>
            </a:r>
            <a:r>
              <a:rPr lang="fr-BE" b="1" dirty="0">
                <a:solidFill>
                  <a:schemeClr val="bg2"/>
                </a:solidFill>
              </a:rPr>
              <a:t> </a:t>
            </a:r>
            <a:r>
              <a:rPr lang="fr-BE" b="1" dirty="0"/>
              <a:t>obtenu, selon les usages loyaux et constants, par le développement des seules bactéries lactiques </a:t>
            </a:r>
            <a:r>
              <a:rPr lang="fr-BE" b="1" dirty="0">
                <a:solidFill>
                  <a:srgbClr val="FF0000"/>
                </a:solidFill>
              </a:rPr>
              <a:t>thermophiles spécifiques </a:t>
            </a:r>
            <a:r>
              <a:rPr lang="fr-BE" b="1" dirty="0"/>
              <a:t>dites «</a:t>
            </a:r>
            <a:r>
              <a:rPr lang="fr-BE" dirty="0"/>
              <a:t> </a:t>
            </a:r>
            <a:r>
              <a:rPr lang="fr-BE" i="1" dirty="0" err="1"/>
              <a:t>Lactobacillus</a:t>
            </a:r>
            <a:r>
              <a:rPr lang="fr-BE" i="1" dirty="0"/>
              <a:t> </a:t>
            </a:r>
            <a:r>
              <a:rPr lang="fr-BE" i="1" dirty="0" err="1"/>
              <a:t>bulgaricus</a:t>
            </a:r>
            <a:r>
              <a:rPr lang="fr-BE" dirty="0"/>
              <a:t> et </a:t>
            </a:r>
            <a:r>
              <a:rPr lang="fr-BE" i="1" dirty="0" err="1"/>
              <a:t>Streptococcus</a:t>
            </a:r>
            <a:r>
              <a:rPr lang="fr-BE" i="1" dirty="0"/>
              <a:t> </a:t>
            </a:r>
            <a:r>
              <a:rPr lang="fr-BE" i="1" dirty="0" err="1"/>
              <a:t>thermophilus</a:t>
            </a:r>
            <a:r>
              <a:rPr lang="fr-BE" dirty="0"/>
              <a:t> » </a:t>
            </a:r>
            <a:r>
              <a:rPr lang="fr-BE" b="1" dirty="0"/>
              <a:t>qui doivent être </a:t>
            </a:r>
            <a:r>
              <a:rPr lang="fr-BE" b="1" dirty="0">
                <a:solidFill>
                  <a:srgbClr val="FF0000"/>
                </a:solidFill>
              </a:rPr>
              <a:t>ensemencées simultanément</a:t>
            </a:r>
            <a:r>
              <a:rPr lang="fr-BE" b="1" dirty="0">
                <a:solidFill>
                  <a:schemeClr val="bg2"/>
                </a:solidFill>
              </a:rPr>
              <a:t> </a:t>
            </a:r>
            <a:r>
              <a:rPr lang="fr-BE" b="1" dirty="0"/>
              <a:t>et se trouver</a:t>
            </a:r>
            <a:r>
              <a:rPr lang="fr-BE" b="1" dirty="0">
                <a:solidFill>
                  <a:schemeClr val="bg2"/>
                </a:solidFill>
              </a:rPr>
              <a:t> </a:t>
            </a:r>
            <a:r>
              <a:rPr lang="fr-BE" b="1" dirty="0">
                <a:solidFill>
                  <a:srgbClr val="FF0000"/>
                </a:solidFill>
              </a:rPr>
              <a:t>vivants</a:t>
            </a:r>
            <a:r>
              <a:rPr lang="fr-BE" b="1" dirty="0">
                <a:solidFill>
                  <a:schemeClr val="bg2"/>
                </a:solidFill>
              </a:rPr>
              <a:t> </a:t>
            </a:r>
            <a:r>
              <a:rPr lang="fr-BE" b="1" dirty="0"/>
              <a:t>dans le </a:t>
            </a:r>
            <a:r>
              <a:rPr lang="fr-BE" b="1" dirty="0">
                <a:solidFill>
                  <a:srgbClr val="FF0000"/>
                </a:solidFill>
              </a:rPr>
              <a:t>produit fini</a:t>
            </a:r>
            <a:r>
              <a:rPr lang="fr-BE" b="1" dirty="0">
                <a:solidFill>
                  <a:schemeClr val="bg2"/>
                </a:solidFill>
              </a:rPr>
              <a:t> </a:t>
            </a:r>
            <a:r>
              <a:rPr lang="fr-BE" b="1" dirty="0"/>
              <a:t>à raison d’au </a:t>
            </a:r>
            <a:r>
              <a:rPr lang="fr-BE" b="1" dirty="0">
                <a:solidFill>
                  <a:srgbClr val="FF0000"/>
                </a:solidFill>
              </a:rPr>
              <a:t>moins 10 millions de bactéries par gramme </a:t>
            </a:r>
            <a:r>
              <a:rPr lang="fr-BE" b="1" dirty="0"/>
              <a:t>rapportés à la partie lactée.</a:t>
            </a:r>
          </a:p>
        </p:txBody>
      </p:sp>
      <p:sp>
        <p:nvSpPr>
          <p:cNvPr id="8" name="Rectangle 7"/>
          <p:cNvSpPr/>
          <p:nvPr/>
        </p:nvSpPr>
        <p:spPr>
          <a:xfrm>
            <a:off x="2928926" y="928670"/>
            <a:ext cx="2380459" cy="369332"/>
          </a:xfrm>
          <a:prstGeom prst="rect">
            <a:avLst/>
          </a:prstGeom>
        </p:spPr>
        <p:txBody>
          <a:bodyPr wrap="none">
            <a:spAutoFit/>
          </a:bodyPr>
          <a:lstStyle/>
          <a:p>
            <a:pPr algn="ctr">
              <a:spcBef>
                <a:spcPct val="50000"/>
              </a:spcBef>
              <a:buClrTx/>
              <a:buSzTx/>
              <a:buFontTx/>
              <a:buNone/>
            </a:pPr>
            <a:r>
              <a:rPr lang="fr-BE" sz="1100" b="1" i="1" dirty="0">
                <a:solidFill>
                  <a:srgbClr val="FF0000"/>
                </a:solidFill>
              </a:rPr>
              <a:t> </a:t>
            </a:r>
            <a:r>
              <a:rPr lang="fr-BE" b="1" dirty="0">
                <a:solidFill>
                  <a:srgbClr val="FF0000"/>
                </a:solidFill>
              </a:rPr>
              <a:t>1 .Définition du yaourt</a:t>
            </a:r>
          </a:p>
        </p:txBody>
      </p:sp>
      <p:sp>
        <p:nvSpPr>
          <p:cNvPr id="10" name="Rectangle 9"/>
          <p:cNvSpPr/>
          <p:nvPr/>
        </p:nvSpPr>
        <p:spPr>
          <a:xfrm>
            <a:off x="71438" y="3643314"/>
            <a:ext cx="8929718" cy="1200329"/>
          </a:xfrm>
          <a:prstGeom prst="rect">
            <a:avLst/>
          </a:prstGeom>
        </p:spPr>
        <p:txBody>
          <a:bodyPr wrap="square">
            <a:spAutoFit/>
          </a:bodyPr>
          <a:lstStyle/>
          <a:p>
            <a:pPr algn="just"/>
            <a:r>
              <a:rPr lang="fr-BE" b="1" dirty="0">
                <a:solidFill>
                  <a:schemeClr val="hlink"/>
                </a:solidFill>
              </a:rPr>
              <a:t>Définition F.A.O/O.M.S</a:t>
            </a:r>
            <a:r>
              <a:rPr lang="fr-BE" b="1" dirty="0"/>
              <a:t>: Le yaourt est le lait coagulé obtenu par la fermentation lactique acide due à</a:t>
            </a:r>
            <a:r>
              <a:rPr lang="fr-BE" dirty="0"/>
              <a:t> </a:t>
            </a:r>
            <a:r>
              <a:rPr lang="fr-BE" i="1" dirty="0" err="1"/>
              <a:t>Lb.bulgaricus</a:t>
            </a:r>
            <a:r>
              <a:rPr lang="fr-BE" dirty="0"/>
              <a:t> </a:t>
            </a:r>
            <a:r>
              <a:rPr lang="fr-BE" b="1" dirty="0"/>
              <a:t>et</a:t>
            </a:r>
            <a:r>
              <a:rPr lang="fr-BE" dirty="0"/>
              <a:t> </a:t>
            </a:r>
            <a:r>
              <a:rPr lang="fr-BE" i="1" dirty="0" err="1"/>
              <a:t>St.thermophilus</a:t>
            </a:r>
            <a:r>
              <a:rPr lang="fr-BE" dirty="0"/>
              <a:t> </a:t>
            </a:r>
            <a:r>
              <a:rPr lang="fr-BE" b="1" dirty="0"/>
              <a:t>du lait pasteurisé ou concentré avec ou sans addition (de lait en poudre, …) .Les microorganismes du produit final doivent être viables et abondants </a:t>
            </a:r>
            <a:endParaRPr lang="fr-BE" b="1"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751344"/>
            <a:ext cx="8501122" cy="4616648"/>
          </a:xfrm>
          <a:prstGeom prst="rect">
            <a:avLst/>
          </a:prstGeom>
        </p:spPr>
        <p:txBody>
          <a:bodyPr wrap="square">
            <a:spAutoFit/>
          </a:bodyPr>
          <a:lstStyle/>
          <a:p>
            <a:pPr marL="342900" indent="-342900" algn="ctr">
              <a:spcBef>
                <a:spcPct val="50000"/>
              </a:spcBef>
            </a:pPr>
            <a:r>
              <a:rPr lang="fr-FR" b="1" dirty="0">
                <a:solidFill>
                  <a:srgbClr val="FF0000"/>
                </a:solidFill>
              </a:rPr>
              <a:t>Brassage pour le yaourt brassé</a:t>
            </a:r>
          </a:p>
          <a:p>
            <a:pPr marL="342900" indent="-342900" algn="ctr">
              <a:spcBef>
                <a:spcPct val="50000"/>
              </a:spcBef>
            </a:pPr>
            <a:endParaRPr lang="fr-FR" b="1" dirty="0">
              <a:solidFill>
                <a:srgbClr val="FF0000"/>
              </a:solidFill>
            </a:endParaRPr>
          </a:p>
          <a:p>
            <a:pPr marL="342900" indent="-342900" algn="just">
              <a:spcBef>
                <a:spcPct val="50000"/>
              </a:spcBef>
              <a:buFont typeface="Wingdings" pitchFamily="2" charset="2"/>
              <a:buChar char="ü"/>
            </a:pPr>
            <a:r>
              <a:rPr lang="fr-FR" b="1" dirty="0"/>
              <a:t>Pour ce type de Y, avant le refroidissement, on procède à un brassage du caillé qui confère au produit son onctuosité. Cette opération se fait:</a:t>
            </a:r>
          </a:p>
          <a:p>
            <a:pPr marL="342900" indent="-342900">
              <a:spcBef>
                <a:spcPct val="50000"/>
              </a:spcBef>
            </a:pPr>
            <a:r>
              <a:rPr lang="fr-FR" b="1" dirty="0"/>
              <a:t>			- Soit par passage du gel à travers un filtre ou tamis;</a:t>
            </a:r>
          </a:p>
          <a:p>
            <a:pPr marL="342900" indent="-342900">
              <a:spcBef>
                <a:spcPct val="50000"/>
              </a:spcBef>
            </a:pPr>
            <a:r>
              <a:rPr lang="fr-FR" b="1" dirty="0"/>
              <a:t>			- Soit agitation mécanique ( agitateur à hélice ou turbine)</a:t>
            </a:r>
          </a:p>
          <a:p>
            <a:pPr marL="342900" indent="-342900">
              <a:spcBef>
                <a:spcPct val="50000"/>
              </a:spcBef>
            </a:pPr>
            <a:r>
              <a:rPr lang="fr-FR" b="1" dirty="0"/>
              <a:t>			- Soit homogénéisation à basse pression (&lt; 50atmospheres)</a:t>
            </a:r>
          </a:p>
          <a:p>
            <a:pPr marL="342900" indent="-342900">
              <a:spcBef>
                <a:spcPct val="50000"/>
              </a:spcBef>
            </a:pPr>
            <a:endParaRPr lang="fr-FR" sz="1600" b="1" dirty="0"/>
          </a:p>
          <a:p>
            <a:pPr marL="342900" indent="-342900">
              <a:spcBef>
                <a:spcPct val="50000"/>
              </a:spcBef>
              <a:buFont typeface="Wingdings" pitchFamily="2" charset="2"/>
              <a:buChar char="ü"/>
            </a:pPr>
            <a:r>
              <a:rPr lang="fr-FR" b="1" dirty="0"/>
              <a:t>Le brassage réduit la synérèse.</a:t>
            </a:r>
          </a:p>
          <a:p>
            <a:pPr marL="342900" indent="-342900">
              <a:spcBef>
                <a:spcPct val="50000"/>
              </a:spcBef>
            </a:pPr>
            <a:r>
              <a:rPr lang="fr-FR" b="1" dirty="0">
                <a:solidFill>
                  <a:srgbClr val="FF0000"/>
                </a:solidFill>
              </a:rPr>
              <a:t>NB:</a:t>
            </a:r>
          </a:p>
          <a:p>
            <a:pPr>
              <a:spcBef>
                <a:spcPct val="50000"/>
              </a:spcBef>
            </a:pPr>
            <a:r>
              <a:rPr lang="fr-FR" b="1" dirty="0"/>
              <a:t>Pour  ce type de Y: après la </a:t>
            </a:r>
            <a:r>
              <a:rPr lang="fr-FR" b="1" dirty="0">
                <a:solidFill>
                  <a:schemeClr val="hlink"/>
                </a:solidFill>
              </a:rPr>
              <a:t>fermentation</a:t>
            </a:r>
            <a:r>
              <a:rPr lang="fr-FR" b="1" dirty="0">
                <a:solidFill>
                  <a:schemeClr val="bg2"/>
                </a:solidFill>
              </a:rPr>
              <a:t> </a:t>
            </a:r>
            <a:r>
              <a:rPr lang="fr-FR" b="1" dirty="0"/>
              <a:t>et le </a:t>
            </a:r>
            <a:r>
              <a:rPr lang="fr-FR" b="1" dirty="0">
                <a:solidFill>
                  <a:schemeClr val="hlink"/>
                </a:solidFill>
              </a:rPr>
              <a:t>brassage</a:t>
            </a:r>
            <a:r>
              <a:rPr lang="fr-FR" b="1" dirty="0">
                <a:solidFill>
                  <a:schemeClr val="bg2"/>
                </a:solidFill>
              </a:rPr>
              <a:t>, </a:t>
            </a:r>
            <a:r>
              <a:rPr lang="fr-FR" b="1" dirty="0"/>
              <a:t>il y à le </a:t>
            </a:r>
            <a:r>
              <a:rPr lang="fr-FR" b="1" dirty="0">
                <a:solidFill>
                  <a:schemeClr val="hlink"/>
                </a:solidFill>
              </a:rPr>
              <a:t>refroidissement</a:t>
            </a:r>
            <a:r>
              <a:rPr lang="fr-FR" b="1" dirty="0">
                <a:solidFill>
                  <a:schemeClr val="bg2"/>
                </a:solidFill>
              </a:rPr>
              <a:t> </a:t>
            </a:r>
            <a:r>
              <a:rPr lang="fr-FR" b="1" dirty="0"/>
              <a:t>puis le </a:t>
            </a:r>
            <a:r>
              <a:rPr lang="fr-FR" b="1" dirty="0">
                <a:solidFill>
                  <a:schemeClr val="hlink"/>
                </a:solidFill>
              </a:rPr>
              <a:t>conditionnement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6050" y="214290"/>
            <a:ext cx="4653390" cy="369332"/>
          </a:xfrm>
          <a:prstGeom prst="rect">
            <a:avLst/>
          </a:prstGeom>
        </p:spPr>
        <p:txBody>
          <a:bodyPr wrap="none">
            <a:spAutoFit/>
          </a:bodyPr>
          <a:lstStyle/>
          <a:p>
            <a:pPr marL="342900" indent="-342900" algn="ctr">
              <a:spcBef>
                <a:spcPct val="50000"/>
              </a:spcBef>
            </a:pPr>
            <a:r>
              <a:rPr lang="fr-FR" b="1" dirty="0">
                <a:solidFill>
                  <a:srgbClr val="FF0000"/>
                </a:solidFill>
              </a:rPr>
              <a:t>5. Facteurs influençant la production du yaourt</a:t>
            </a:r>
          </a:p>
        </p:txBody>
      </p:sp>
      <p:sp>
        <p:nvSpPr>
          <p:cNvPr id="5" name="ZoneTexte 4"/>
          <p:cNvSpPr txBox="1"/>
          <p:nvPr/>
        </p:nvSpPr>
        <p:spPr>
          <a:xfrm>
            <a:off x="428596" y="714356"/>
            <a:ext cx="8358246" cy="2308324"/>
          </a:xfrm>
          <a:prstGeom prst="rect">
            <a:avLst/>
          </a:prstGeom>
          <a:noFill/>
        </p:spPr>
        <p:txBody>
          <a:bodyPr wrap="square" rtlCol="0">
            <a:spAutoFit/>
          </a:bodyPr>
          <a:lstStyle/>
          <a:p>
            <a:pPr algn="ctr"/>
            <a:r>
              <a:rPr lang="fr-FR" b="1" dirty="0">
                <a:solidFill>
                  <a:srgbClr val="FF0000"/>
                </a:solidFill>
              </a:rPr>
              <a:t>5.1. Facteurs: Matières premières</a:t>
            </a:r>
          </a:p>
          <a:p>
            <a:pPr algn="ctr"/>
            <a:r>
              <a:rPr lang="fr-FR" b="1" dirty="0">
                <a:solidFill>
                  <a:srgbClr val="0070C0"/>
                </a:solidFill>
              </a:rPr>
              <a:t>1.Qualité du lait:</a:t>
            </a:r>
          </a:p>
          <a:p>
            <a:pPr algn="just">
              <a:buFont typeface="Wingdings" pitchFamily="2" charset="2"/>
              <a:buChar char="ü"/>
            </a:pPr>
            <a:r>
              <a:rPr lang="fr-FR" b="1" dirty="0"/>
              <a:t> La composition du lait a l’influence la plus importante sur le métabolisme des ferments du yaourt dont il faut choisir un lait de meilleur qualité possible;</a:t>
            </a:r>
          </a:p>
          <a:p>
            <a:pPr algn="just">
              <a:buFont typeface="Wingdings" pitchFamily="2" charset="2"/>
              <a:buChar char="ü"/>
            </a:pPr>
            <a:r>
              <a:rPr lang="fr-FR" b="1" dirty="0"/>
              <a:t> Le lait doit être riche en facteurs de croissance du ferment avec un apport suffisant en lactose (bonne fermentation);</a:t>
            </a:r>
          </a:p>
          <a:p>
            <a:pPr algn="just">
              <a:buFont typeface="Wingdings" pitchFamily="2" charset="2"/>
              <a:buChar char="ü"/>
            </a:pPr>
            <a:r>
              <a:rPr lang="fr-FR" b="1" dirty="0"/>
              <a:t> Il doit être indemne de résidus d’ATB car les souches du yaourt sont très sensibles à la présence de ce type d’inhibiteur (ils retardent ou bloquent la fermentation);</a:t>
            </a:r>
          </a:p>
        </p:txBody>
      </p:sp>
      <p:sp>
        <p:nvSpPr>
          <p:cNvPr id="6" name="Rectangle 5"/>
          <p:cNvSpPr/>
          <p:nvPr/>
        </p:nvSpPr>
        <p:spPr>
          <a:xfrm>
            <a:off x="357158" y="3143248"/>
            <a:ext cx="8572560" cy="923330"/>
          </a:xfrm>
          <a:prstGeom prst="rect">
            <a:avLst/>
          </a:prstGeom>
        </p:spPr>
        <p:txBody>
          <a:bodyPr wrap="square">
            <a:spAutoFit/>
          </a:bodyPr>
          <a:lstStyle/>
          <a:p>
            <a:pPr algn="ctr"/>
            <a:r>
              <a:rPr lang="fr-FR" b="1" dirty="0">
                <a:solidFill>
                  <a:srgbClr val="0070C0"/>
                </a:solidFill>
              </a:rPr>
              <a:t>2. La dose de sucre utilisée:</a:t>
            </a:r>
          </a:p>
          <a:p>
            <a:pPr algn="just">
              <a:buFont typeface="Wingdings" pitchFamily="2" charset="2"/>
              <a:buChar char="ü"/>
            </a:pPr>
            <a:r>
              <a:rPr lang="fr-FR" b="1" dirty="0"/>
              <a:t>L’activité acidifiante est ralentie à partir d’une concentration de 4% de saccharose;</a:t>
            </a:r>
          </a:p>
          <a:p>
            <a:pPr algn="just">
              <a:buFont typeface="Wingdings" pitchFamily="2" charset="2"/>
              <a:buChar char="ü"/>
            </a:pPr>
            <a:r>
              <a:rPr lang="fr-FR" b="1" dirty="0"/>
              <a:t>L’activité aromatisant diminue à partir d’une concentration de 8% de sucre.</a:t>
            </a:r>
          </a:p>
        </p:txBody>
      </p:sp>
      <p:sp>
        <p:nvSpPr>
          <p:cNvPr id="7" name="Rectangle 6"/>
          <p:cNvSpPr/>
          <p:nvPr/>
        </p:nvSpPr>
        <p:spPr>
          <a:xfrm>
            <a:off x="285720" y="4192510"/>
            <a:ext cx="8572560" cy="2308324"/>
          </a:xfrm>
          <a:prstGeom prst="rect">
            <a:avLst/>
          </a:prstGeom>
        </p:spPr>
        <p:txBody>
          <a:bodyPr wrap="square">
            <a:spAutoFit/>
          </a:bodyPr>
          <a:lstStyle/>
          <a:p>
            <a:pPr algn="ctr"/>
            <a:r>
              <a:rPr lang="fr-FR" b="1" dirty="0">
                <a:solidFill>
                  <a:srgbClr val="0070C0"/>
                </a:solidFill>
              </a:rPr>
              <a:t>3. La présence de phage:</a:t>
            </a:r>
          </a:p>
          <a:p>
            <a:pPr algn="just">
              <a:buFont typeface="Wingdings" pitchFamily="2" charset="2"/>
              <a:buChar char="ü"/>
            </a:pPr>
            <a:r>
              <a:rPr lang="fr-FR" b="1" dirty="0"/>
              <a:t>L’origine des phages est soit le ferment, soit le lait, soit l’installation (équipement)</a:t>
            </a:r>
          </a:p>
          <a:p>
            <a:pPr algn="just">
              <a:buFont typeface="Wingdings" pitchFamily="2" charset="2"/>
              <a:buChar char="ü"/>
            </a:pPr>
            <a:r>
              <a:rPr lang="fr-FR" b="1" dirty="0"/>
              <a:t>Les deux espèces du yaourt sont lysogènes dont </a:t>
            </a:r>
            <a:r>
              <a:rPr lang="fr-FR" b="1" dirty="0">
                <a:solidFill>
                  <a:srgbClr val="0070C0"/>
                </a:solidFill>
              </a:rPr>
              <a:t>la plupart des </a:t>
            </a:r>
            <a:r>
              <a:rPr lang="fr-FR" b="1" i="1" dirty="0">
                <a:solidFill>
                  <a:srgbClr val="0070C0"/>
                </a:solidFill>
              </a:rPr>
              <a:t>St</a:t>
            </a:r>
            <a:r>
              <a:rPr lang="fr-FR" b="1" dirty="0">
                <a:solidFill>
                  <a:srgbClr val="0070C0"/>
                </a:solidFill>
              </a:rPr>
              <a:t> </a:t>
            </a:r>
            <a:r>
              <a:rPr lang="fr-FR" b="1" dirty="0"/>
              <a:t>et </a:t>
            </a:r>
            <a:r>
              <a:rPr lang="fr-FR" b="1" dirty="0">
                <a:solidFill>
                  <a:srgbClr val="0070C0"/>
                </a:solidFill>
              </a:rPr>
              <a:t>nombreuse </a:t>
            </a:r>
            <a:r>
              <a:rPr lang="fr-FR" b="1" i="1" dirty="0" err="1">
                <a:solidFill>
                  <a:srgbClr val="0070C0"/>
                </a:solidFill>
              </a:rPr>
              <a:t>Lb.bulgaricus</a:t>
            </a:r>
            <a:endParaRPr lang="fr-FR" b="1" i="1" dirty="0">
              <a:solidFill>
                <a:srgbClr val="0070C0"/>
              </a:solidFill>
            </a:endParaRPr>
          </a:p>
          <a:p>
            <a:pPr algn="just">
              <a:buFont typeface="Wingdings" pitchFamily="2" charset="2"/>
              <a:buChar char="ü"/>
            </a:pPr>
            <a:r>
              <a:rPr lang="fr-FR" b="1" dirty="0"/>
              <a:t>La contamination phagique peut engendrer ce qui suit:</a:t>
            </a:r>
          </a:p>
          <a:p>
            <a:pPr lvl="3" algn="just">
              <a:buFont typeface="Arial" pitchFamily="34" charset="0"/>
              <a:buChar char="•"/>
            </a:pPr>
            <a:r>
              <a:rPr lang="fr-FR" b="1" dirty="0"/>
              <a:t>Pas d’acidification et/ ou retard d’acidification;</a:t>
            </a:r>
          </a:p>
          <a:p>
            <a:pPr lvl="3" algn="just">
              <a:buFont typeface="Arial" pitchFamily="34" charset="0"/>
              <a:buChar char="•"/>
            </a:pPr>
            <a:r>
              <a:rPr lang="fr-FR" b="1" dirty="0"/>
              <a:t>Défauts de texture et d’arome;</a:t>
            </a:r>
          </a:p>
          <a:p>
            <a:pPr lvl="3" algn="just">
              <a:buFont typeface="Arial" pitchFamily="34" charset="0"/>
              <a:buChar char="•"/>
            </a:pPr>
            <a:r>
              <a:rPr lang="fr-FR" b="1" dirty="0"/>
              <a:t>Perte de production.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58" y="1039071"/>
            <a:ext cx="8358246" cy="3970318"/>
          </a:xfrm>
          <a:prstGeom prst="rect">
            <a:avLst/>
          </a:prstGeom>
          <a:noFill/>
        </p:spPr>
        <p:txBody>
          <a:bodyPr wrap="square" rtlCol="0">
            <a:spAutoFit/>
          </a:bodyPr>
          <a:lstStyle/>
          <a:p>
            <a:pPr algn="ctr"/>
            <a:r>
              <a:rPr lang="fr-FR" b="1" dirty="0">
                <a:solidFill>
                  <a:srgbClr val="0070C0"/>
                </a:solidFill>
              </a:rPr>
              <a:t>1.Le traitement thermique</a:t>
            </a:r>
          </a:p>
          <a:p>
            <a:pPr algn="ctr"/>
            <a:endParaRPr lang="fr-FR" b="1" dirty="0">
              <a:solidFill>
                <a:srgbClr val="0070C0"/>
              </a:solidFill>
            </a:endParaRPr>
          </a:p>
          <a:p>
            <a:pPr algn="just"/>
            <a:r>
              <a:rPr lang="fr-FR" b="1" dirty="0"/>
              <a:t>Le traitement de pasteurisation doit atteindre les objectifs suivants:</a:t>
            </a:r>
          </a:p>
          <a:p>
            <a:pPr algn="just">
              <a:buFont typeface="Wingdings" pitchFamily="2" charset="2"/>
              <a:buChar char="ü"/>
            </a:pPr>
            <a:r>
              <a:rPr lang="fr-FR" b="1" dirty="0"/>
              <a:t>Destruction de la flore de contamination du lait (flore banale et pathogène), ce qui permettra une bonne croissance du ferment sans concurrent;</a:t>
            </a:r>
          </a:p>
          <a:p>
            <a:pPr algn="just">
              <a:buFont typeface="Wingdings" pitchFamily="2" charset="2"/>
              <a:buChar char="ü"/>
            </a:pPr>
            <a:r>
              <a:rPr lang="fr-FR" b="1" dirty="0"/>
              <a:t>Inactivation des substances antimicrobiennes naturelles du lait tel que les lactopéroxydases et les agglutinines</a:t>
            </a:r>
          </a:p>
          <a:p>
            <a:pPr algn="just">
              <a:buFont typeface="Wingdings" pitchFamily="2" charset="2"/>
              <a:buChar char="ü"/>
            </a:pPr>
            <a:r>
              <a:rPr lang="fr-FR" b="1" dirty="0"/>
              <a:t>Dénaturation partielle de la </a:t>
            </a:r>
            <a:r>
              <a:rPr lang="el-GR" b="1" dirty="0"/>
              <a:t>β</a:t>
            </a:r>
            <a:r>
              <a:rPr lang="fr-FR" b="1" dirty="0"/>
              <a:t>.lactoglobuline et fixation sur la caséine K, ce qui donnera un gel ferme sans synérèse (pas trop de lactosérum);</a:t>
            </a:r>
          </a:p>
          <a:p>
            <a:pPr algn="just">
              <a:buFont typeface="Wingdings" pitchFamily="2" charset="2"/>
              <a:buChar char="ü"/>
            </a:pPr>
            <a:r>
              <a:rPr lang="fr-FR" b="1" dirty="0"/>
              <a:t>Modification des équilibres salins avec augmentation de la taille des micelles et de la quantité d’eau liée.</a:t>
            </a:r>
          </a:p>
          <a:p>
            <a:pPr algn="just"/>
            <a:endParaRPr lang="fr-FR" b="1" dirty="0"/>
          </a:p>
          <a:p>
            <a:pPr algn="just"/>
            <a:r>
              <a:rPr lang="fr-FR" b="1" dirty="0"/>
              <a:t>Un mauvais traitement thermique conduit à des perturbation de la fermentation avec une possibilité de perte de qualité et une réduction de la DLC</a:t>
            </a:r>
          </a:p>
        </p:txBody>
      </p:sp>
      <p:sp>
        <p:nvSpPr>
          <p:cNvPr id="5" name="Rectangle 4"/>
          <p:cNvSpPr/>
          <p:nvPr/>
        </p:nvSpPr>
        <p:spPr>
          <a:xfrm>
            <a:off x="3071802" y="500042"/>
            <a:ext cx="2980496" cy="369332"/>
          </a:xfrm>
          <a:prstGeom prst="rect">
            <a:avLst/>
          </a:prstGeom>
        </p:spPr>
        <p:txBody>
          <a:bodyPr wrap="none">
            <a:spAutoFit/>
          </a:bodyPr>
          <a:lstStyle/>
          <a:p>
            <a:pPr algn="ctr"/>
            <a:r>
              <a:rPr lang="fr-FR" b="1" dirty="0">
                <a:solidFill>
                  <a:srgbClr val="FF0000"/>
                </a:solidFill>
              </a:rPr>
              <a:t>5.2. Facteurs: Technologiques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28596" y="214290"/>
            <a:ext cx="8358246" cy="3416320"/>
          </a:xfrm>
          <a:prstGeom prst="rect">
            <a:avLst/>
          </a:prstGeom>
          <a:noFill/>
        </p:spPr>
        <p:txBody>
          <a:bodyPr wrap="square" rtlCol="0">
            <a:spAutoFit/>
          </a:bodyPr>
          <a:lstStyle/>
          <a:p>
            <a:pPr algn="ctr"/>
            <a:endParaRPr lang="fr-FR" b="1" dirty="0">
              <a:solidFill>
                <a:srgbClr val="0070C0"/>
              </a:solidFill>
            </a:endParaRPr>
          </a:p>
          <a:p>
            <a:pPr algn="ctr"/>
            <a:r>
              <a:rPr lang="fr-FR" b="1" dirty="0">
                <a:solidFill>
                  <a:srgbClr val="0070C0"/>
                </a:solidFill>
              </a:rPr>
              <a:t>2.La maitrise du couple  T°/Temps  de la fermentation</a:t>
            </a:r>
          </a:p>
          <a:p>
            <a:pPr algn="just"/>
            <a:endParaRPr lang="fr-FR" b="1" dirty="0">
              <a:solidFill>
                <a:srgbClr val="0070C0"/>
              </a:solidFill>
            </a:endParaRPr>
          </a:p>
          <a:p>
            <a:pPr algn="just"/>
            <a:r>
              <a:rPr lang="fr-FR" b="1" dirty="0">
                <a:solidFill>
                  <a:srgbClr val="0070C0"/>
                </a:solidFill>
              </a:rPr>
              <a:t>La T° de fermentation:</a:t>
            </a:r>
          </a:p>
          <a:p>
            <a:pPr algn="just">
              <a:buFont typeface="Wingdings" pitchFamily="2" charset="2"/>
              <a:buChar char="ü"/>
            </a:pPr>
            <a:r>
              <a:rPr lang="fr-FR" b="1" dirty="0"/>
              <a:t>La T° optimale de croissance est importante pour une bonne conduite de la fermentation (36-42°C/ St; 42-46°C/Lb). Le lait ensemencé doit être placé à une T° 42-45°C;</a:t>
            </a:r>
          </a:p>
          <a:p>
            <a:pPr algn="just">
              <a:buFont typeface="Wingdings" pitchFamily="2" charset="2"/>
              <a:buChar char="ü"/>
            </a:pPr>
            <a:r>
              <a:rPr lang="fr-FR" b="1" dirty="0"/>
              <a:t>En dehors de cette fourchette, il y aura:</a:t>
            </a:r>
          </a:p>
          <a:p>
            <a:pPr lvl="3" algn="just">
              <a:buFont typeface="Arial" pitchFamily="34" charset="0"/>
              <a:buChar char="•"/>
            </a:pPr>
            <a:r>
              <a:rPr lang="fr-FR" b="1" dirty="0"/>
              <a:t>Un déséquilibre du ferment;</a:t>
            </a:r>
          </a:p>
          <a:p>
            <a:pPr lvl="3" algn="just">
              <a:buFont typeface="Arial" pitchFamily="34" charset="0"/>
              <a:buChar char="•"/>
            </a:pPr>
            <a:r>
              <a:rPr lang="fr-FR" b="1" dirty="0"/>
              <a:t>Sur acidification ou sous acidification;</a:t>
            </a:r>
          </a:p>
          <a:p>
            <a:pPr lvl="3" algn="just">
              <a:buFont typeface="Arial" pitchFamily="34" charset="0"/>
              <a:buChar char="•"/>
            </a:pPr>
            <a:r>
              <a:rPr lang="fr-FR" b="1" dirty="0"/>
              <a:t>Disfonctionnement de l’acidification (V</a:t>
            </a:r>
            <a:r>
              <a:rPr lang="fr-FR" b="1" baseline="-25000" dirty="0"/>
              <a:t>acidification</a:t>
            </a:r>
            <a:r>
              <a:rPr lang="fr-FR" b="1" dirty="0"/>
              <a:t>  );</a:t>
            </a:r>
          </a:p>
          <a:p>
            <a:pPr lvl="3" algn="just">
              <a:buFont typeface="Arial" pitchFamily="34" charset="0"/>
              <a:buChar char="•"/>
            </a:pPr>
            <a:r>
              <a:rPr lang="fr-FR" b="1" dirty="0"/>
              <a:t>Disfonctionnement de la production d’arome.</a:t>
            </a:r>
          </a:p>
        </p:txBody>
      </p:sp>
      <p:sp>
        <p:nvSpPr>
          <p:cNvPr id="5" name="Rectangle 4"/>
          <p:cNvSpPr/>
          <p:nvPr/>
        </p:nvSpPr>
        <p:spPr>
          <a:xfrm>
            <a:off x="285720" y="4071942"/>
            <a:ext cx="8643998" cy="2031325"/>
          </a:xfrm>
          <a:prstGeom prst="rect">
            <a:avLst/>
          </a:prstGeom>
        </p:spPr>
        <p:txBody>
          <a:bodyPr wrap="square">
            <a:spAutoFit/>
          </a:bodyPr>
          <a:lstStyle/>
          <a:p>
            <a:pPr algn="just"/>
            <a:r>
              <a:rPr lang="fr-FR" b="1" dirty="0">
                <a:solidFill>
                  <a:srgbClr val="0070C0"/>
                </a:solidFill>
              </a:rPr>
              <a:t>Le Temps d’étuvage:</a:t>
            </a:r>
          </a:p>
          <a:p>
            <a:pPr algn="just">
              <a:buFont typeface="Wingdings" pitchFamily="2" charset="2"/>
              <a:buChar char="ü"/>
            </a:pPr>
            <a:r>
              <a:rPr lang="fr-FR" b="1" dirty="0"/>
              <a:t>Si la durée de fermentation n’est pas respectée, il y aura:</a:t>
            </a:r>
          </a:p>
          <a:p>
            <a:pPr lvl="3" algn="just">
              <a:buFont typeface="Arial" pitchFamily="34" charset="0"/>
              <a:buChar char="•"/>
            </a:pPr>
            <a:r>
              <a:rPr lang="fr-FR" b="1" dirty="0"/>
              <a:t>Une sur acidification en cas du non blocage de fermentation (Temps d’étuvage dépassé);</a:t>
            </a:r>
          </a:p>
          <a:p>
            <a:pPr lvl="3" algn="just">
              <a:buFont typeface="Arial" pitchFamily="34" charset="0"/>
              <a:buChar char="•"/>
            </a:pPr>
            <a:r>
              <a:rPr lang="fr-FR" b="1" dirty="0"/>
              <a:t>Une sous acidification, en cas du blocage de la fermentation avant la durée réglementaire;</a:t>
            </a:r>
          </a:p>
          <a:p>
            <a:pPr lvl="3" algn="just">
              <a:buFont typeface="Arial" pitchFamily="34" charset="0"/>
              <a:buChar char="•"/>
            </a:pPr>
            <a:r>
              <a:rPr lang="fr-FR" b="1" dirty="0"/>
              <a:t>Dans les deux cas, il y aura un déséquilibre du rapport St/Lb.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28596" y="214290"/>
            <a:ext cx="8358246" cy="3970318"/>
          </a:xfrm>
          <a:prstGeom prst="rect">
            <a:avLst/>
          </a:prstGeom>
          <a:noFill/>
        </p:spPr>
        <p:txBody>
          <a:bodyPr wrap="square" rtlCol="0">
            <a:spAutoFit/>
          </a:bodyPr>
          <a:lstStyle/>
          <a:p>
            <a:pPr algn="ctr"/>
            <a:endParaRPr lang="fr-FR" b="1" dirty="0">
              <a:solidFill>
                <a:srgbClr val="0070C0"/>
              </a:solidFill>
            </a:endParaRPr>
          </a:p>
          <a:p>
            <a:pPr algn="ctr"/>
            <a:r>
              <a:rPr lang="fr-FR" b="1" dirty="0">
                <a:solidFill>
                  <a:srgbClr val="0070C0"/>
                </a:solidFill>
              </a:rPr>
              <a:t>3.La maitrise  des conditions de fermentation</a:t>
            </a:r>
          </a:p>
          <a:p>
            <a:pPr algn="just"/>
            <a:endParaRPr lang="fr-FR" b="1" dirty="0">
              <a:solidFill>
                <a:srgbClr val="0070C0"/>
              </a:solidFill>
            </a:endParaRPr>
          </a:p>
          <a:p>
            <a:pPr algn="just"/>
            <a:r>
              <a:rPr lang="fr-FR" b="1" dirty="0">
                <a:solidFill>
                  <a:srgbClr val="0070C0"/>
                </a:solidFill>
              </a:rPr>
              <a:t>La Qualité du ferment:</a:t>
            </a:r>
          </a:p>
          <a:p>
            <a:pPr algn="just">
              <a:buFont typeface="Wingdings" pitchFamily="2" charset="2"/>
              <a:buChar char="ü"/>
            </a:pPr>
            <a:r>
              <a:rPr lang="fr-FR" b="1" dirty="0"/>
              <a:t>La réussite de la fermentation (production du yaourt), impose l’usage de ferment doté de toutes les aptitudes technologiques (bon ferment). Un bon ferment permettra:</a:t>
            </a:r>
          </a:p>
          <a:p>
            <a:pPr lvl="3" algn="just">
              <a:buFont typeface="Arial" pitchFamily="34" charset="0"/>
              <a:buChar char="•"/>
            </a:pPr>
            <a:r>
              <a:rPr lang="fr-FR" b="1" dirty="0"/>
              <a:t>Une Bonne vitesse de fermentation;</a:t>
            </a:r>
          </a:p>
          <a:p>
            <a:pPr lvl="3" algn="just">
              <a:buFont typeface="Arial" pitchFamily="34" charset="0"/>
              <a:buChar char="•"/>
            </a:pPr>
            <a:r>
              <a:rPr lang="fr-FR" b="1" dirty="0"/>
              <a:t>Une bonne fermeté du gel;</a:t>
            </a:r>
          </a:p>
          <a:p>
            <a:pPr lvl="3" algn="just">
              <a:buFont typeface="Arial" pitchFamily="34" charset="0"/>
              <a:buChar char="•"/>
            </a:pPr>
            <a:r>
              <a:rPr lang="fr-FR" b="1" dirty="0"/>
              <a:t>Une synérèse faible;</a:t>
            </a:r>
          </a:p>
          <a:p>
            <a:pPr lvl="3" algn="just">
              <a:buFont typeface="Arial" pitchFamily="34" charset="0"/>
              <a:buChar char="•"/>
            </a:pPr>
            <a:r>
              <a:rPr lang="fr-FR" b="1" dirty="0"/>
              <a:t>Une bonne aromatisation;</a:t>
            </a:r>
          </a:p>
          <a:p>
            <a:pPr lvl="3" algn="just">
              <a:buFont typeface="Arial" pitchFamily="34" charset="0"/>
              <a:buChar char="•"/>
            </a:pPr>
            <a:r>
              <a:rPr lang="fr-FR" b="1" dirty="0"/>
              <a:t>Un pouvoir inhibiteur à l’égard de la flore d’altération du yaourt. </a:t>
            </a:r>
          </a:p>
          <a:p>
            <a:pPr marL="0" lvl="3" algn="just">
              <a:buFont typeface="Wingdings" pitchFamily="2" charset="2"/>
              <a:buChar char="ü"/>
            </a:pPr>
            <a:r>
              <a:rPr lang="fr-FR" b="1" dirty="0"/>
              <a:t>Le mauvais ferment donnera un produit avec un effet inverse;</a:t>
            </a:r>
          </a:p>
          <a:p>
            <a:pPr marL="0" lvl="3" algn="just">
              <a:buFont typeface="Wingdings" pitchFamily="2" charset="2"/>
              <a:buChar char="ü"/>
            </a:pPr>
            <a:r>
              <a:rPr lang="fr-FR" b="1" dirty="0"/>
              <a:t> Un mélange de ferment conduit également aux mêmes conséquences.</a:t>
            </a:r>
          </a:p>
        </p:txBody>
      </p:sp>
      <p:sp>
        <p:nvSpPr>
          <p:cNvPr id="5" name="Rectangle 4"/>
          <p:cNvSpPr/>
          <p:nvPr/>
        </p:nvSpPr>
        <p:spPr>
          <a:xfrm>
            <a:off x="500034" y="4214818"/>
            <a:ext cx="8358246" cy="2031325"/>
          </a:xfrm>
          <a:prstGeom prst="rect">
            <a:avLst/>
          </a:prstGeom>
        </p:spPr>
        <p:txBody>
          <a:bodyPr wrap="square">
            <a:spAutoFit/>
          </a:bodyPr>
          <a:lstStyle/>
          <a:p>
            <a:r>
              <a:rPr lang="fr-FR" b="1" dirty="0">
                <a:solidFill>
                  <a:srgbClr val="0070C0"/>
                </a:solidFill>
              </a:rPr>
              <a:t> Le Taux  d’ensemencement:</a:t>
            </a:r>
          </a:p>
          <a:p>
            <a:endParaRPr lang="fr-FR" b="1" dirty="0">
              <a:solidFill>
                <a:srgbClr val="0070C0"/>
              </a:solidFill>
            </a:endParaRPr>
          </a:p>
          <a:p>
            <a:pPr>
              <a:buFont typeface="Wingdings" pitchFamily="2" charset="2"/>
              <a:buChar char="ü"/>
            </a:pPr>
            <a:r>
              <a:rPr lang="fr-FR" b="1" dirty="0"/>
              <a:t>Le taux d’ensemencement est déterminant de la qualité (directe ou indirecte);</a:t>
            </a:r>
          </a:p>
          <a:p>
            <a:pPr>
              <a:buFont typeface="Wingdings" pitchFamily="2" charset="2"/>
              <a:buChar char="ü"/>
            </a:pPr>
            <a:r>
              <a:rPr lang="fr-FR" b="1" dirty="0"/>
              <a:t>Un taux d’ensemencement faible conduit à une sous acidification et perte de temps de production avec une dominance de St dans le produit;</a:t>
            </a:r>
          </a:p>
          <a:p>
            <a:pPr>
              <a:buFont typeface="Wingdings" pitchFamily="2" charset="2"/>
              <a:buChar char="ü"/>
            </a:pPr>
            <a:r>
              <a:rPr lang="fr-FR" b="1" dirty="0"/>
              <a:t>Un taux d’ensemencement important conduit à une sur acidification, une perte de la production d’arome avec une dominance de Lb dans le produit.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488" y="357166"/>
            <a:ext cx="4829977" cy="369332"/>
          </a:xfrm>
          <a:prstGeom prst="rect">
            <a:avLst/>
          </a:prstGeom>
        </p:spPr>
        <p:txBody>
          <a:bodyPr wrap="none">
            <a:spAutoFit/>
          </a:bodyPr>
          <a:lstStyle/>
          <a:p>
            <a:pPr algn="ctr"/>
            <a:r>
              <a:rPr lang="fr-FR" b="1" dirty="0">
                <a:solidFill>
                  <a:srgbClr val="FF0000"/>
                </a:solidFill>
              </a:rPr>
              <a:t>6. Fermentation lors du stockage et conservation</a:t>
            </a:r>
          </a:p>
        </p:txBody>
      </p:sp>
      <p:pic>
        <p:nvPicPr>
          <p:cNvPr id="1026" name="Picture 2"/>
          <p:cNvPicPr>
            <a:picLocks noChangeAspect="1" noChangeArrowheads="1"/>
          </p:cNvPicPr>
          <p:nvPr/>
        </p:nvPicPr>
        <p:blipFill>
          <a:blip r:embed="rId2"/>
          <a:srcRect l="27832" t="41992" r="20898" b="20898"/>
          <a:stretch>
            <a:fillRect/>
          </a:stretch>
        </p:blipFill>
        <p:spPr bwMode="auto">
          <a:xfrm>
            <a:off x="1285852" y="2071678"/>
            <a:ext cx="6429420" cy="3714776"/>
          </a:xfrm>
          <a:prstGeom prst="rect">
            <a:avLst/>
          </a:prstGeom>
          <a:noFill/>
          <a:ln w="9525">
            <a:noFill/>
            <a:miter lim="800000"/>
            <a:headEnd/>
            <a:tailEnd/>
          </a:ln>
          <a:effectLst/>
        </p:spPr>
      </p:pic>
      <p:sp>
        <p:nvSpPr>
          <p:cNvPr id="6" name="ZoneTexte 5"/>
          <p:cNvSpPr txBox="1"/>
          <p:nvPr/>
        </p:nvSpPr>
        <p:spPr>
          <a:xfrm>
            <a:off x="285720" y="1071546"/>
            <a:ext cx="8501122" cy="923330"/>
          </a:xfrm>
          <a:prstGeom prst="rect">
            <a:avLst/>
          </a:prstGeom>
          <a:noFill/>
        </p:spPr>
        <p:txBody>
          <a:bodyPr wrap="square" rtlCol="0">
            <a:spAutoFit/>
          </a:bodyPr>
          <a:lstStyle/>
          <a:p>
            <a:r>
              <a:rPr lang="fr-FR" b="1" dirty="0"/>
              <a:t>Le produit doit être maintenu sous régime du froid pour deux raisons principales:</a:t>
            </a:r>
          </a:p>
          <a:p>
            <a:pPr>
              <a:buFont typeface="Wingdings" pitchFamily="2" charset="2"/>
              <a:buChar char="ü"/>
            </a:pPr>
            <a:r>
              <a:rPr lang="fr-FR" b="1" dirty="0"/>
              <a:t>Inhibition de l’activité fermentaire des souches;</a:t>
            </a:r>
          </a:p>
          <a:p>
            <a:pPr>
              <a:buFont typeface="Wingdings" pitchFamily="2" charset="2"/>
              <a:buChar char="ü"/>
            </a:pPr>
            <a:r>
              <a:rPr lang="fr-FR" b="1" dirty="0"/>
              <a:t>Le maintient du produit vivant, </a:t>
            </a:r>
            <a:r>
              <a:rPr lang="fr-FR" b="1" dirty="0" err="1"/>
              <a:t>c.a.d</a:t>
            </a:r>
            <a:r>
              <a:rPr lang="fr-FR" b="1" dirty="0"/>
              <a:t>. une flore viable de 10</a:t>
            </a:r>
            <a:r>
              <a:rPr lang="fr-FR" b="1" baseline="30000" dirty="0"/>
              <a:t>7</a:t>
            </a:r>
            <a:r>
              <a:rPr lang="fr-FR" b="1" dirty="0"/>
              <a:t>/g </a:t>
            </a:r>
          </a:p>
        </p:txBody>
      </p:sp>
      <p:sp>
        <p:nvSpPr>
          <p:cNvPr id="7" name="ZoneTexte 6"/>
          <p:cNvSpPr txBox="1"/>
          <p:nvPr/>
        </p:nvSpPr>
        <p:spPr>
          <a:xfrm>
            <a:off x="714348" y="5929330"/>
            <a:ext cx="8072494" cy="646331"/>
          </a:xfrm>
          <a:prstGeom prst="rect">
            <a:avLst/>
          </a:prstGeom>
          <a:noFill/>
        </p:spPr>
        <p:txBody>
          <a:bodyPr wrap="square" rtlCol="0">
            <a:spAutoFit/>
          </a:bodyPr>
          <a:lstStyle/>
          <a:p>
            <a:pPr algn="just"/>
            <a:r>
              <a:rPr lang="fr-FR" b="1" dirty="0"/>
              <a:t>La Figure illustre l’effet de la T° de conservation sur la viabilité des souches qui conditionne la DLC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6050" y="428604"/>
            <a:ext cx="2891049" cy="369332"/>
          </a:xfrm>
          <a:prstGeom prst="rect">
            <a:avLst/>
          </a:prstGeom>
        </p:spPr>
        <p:txBody>
          <a:bodyPr wrap="none">
            <a:spAutoFit/>
          </a:bodyPr>
          <a:lstStyle/>
          <a:p>
            <a:pPr marL="342900" indent="-342900" algn="ctr">
              <a:spcBef>
                <a:spcPct val="50000"/>
              </a:spcBef>
            </a:pPr>
            <a:r>
              <a:rPr lang="fr-FR" b="1" dirty="0">
                <a:solidFill>
                  <a:srgbClr val="FF0000"/>
                </a:solidFill>
              </a:rPr>
              <a:t>7. Types et Gout des yaourts</a:t>
            </a:r>
          </a:p>
        </p:txBody>
      </p:sp>
      <p:graphicFrame>
        <p:nvGraphicFramePr>
          <p:cNvPr id="5" name="Tableau 4"/>
          <p:cNvGraphicFramePr>
            <a:graphicFrameLocks noGrp="1"/>
          </p:cNvGraphicFramePr>
          <p:nvPr/>
        </p:nvGraphicFramePr>
        <p:xfrm>
          <a:off x="857224" y="1357298"/>
          <a:ext cx="7786742" cy="3383280"/>
        </p:xfrm>
        <a:graphic>
          <a:graphicData uri="http://schemas.openxmlformats.org/drawingml/2006/table">
            <a:tbl>
              <a:tblPr firstRow="1" bandRow="1">
                <a:tableStyleId>{5940675A-B579-460E-94D1-54222C63F5DA}</a:tableStyleId>
              </a:tblPr>
              <a:tblGrid>
                <a:gridCol w="1038232">
                  <a:extLst>
                    <a:ext uri="{9D8B030D-6E8A-4147-A177-3AD203B41FA5}">
                      <a16:colId xmlns:a16="http://schemas.microsoft.com/office/drawing/2014/main" val="20000"/>
                    </a:ext>
                  </a:extLst>
                </a:gridCol>
                <a:gridCol w="1557348">
                  <a:extLst>
                    <a:ext uri="{9D8B030D-6E8A-4147-A177-3AD203B41FA5}">
                      <a16:colId xmlns:a16="http://schemas.microsoft.com/office/drawing/2014/main" val="20001"/>
                    </a:ext>
                  </a:extLst>
                </a:gridCol>
                <a:gridCol w="1334870">
                  <a:extLst>
                    <a:ext uri="{9D8B030D-6E8A-4147-A177-3AD203B41FA5}">
                      <a16:colId xmlns:a16="http://schemas.microsoft.com/office/drawing/2014/main" val="20002"/>
                    </a:ext>
                  </a:extLst>
                </a:gridCol>
                <a:gridCol w="1713152">
                  <a:extLst>
                    <a:ext uri="{9D8B030D-6E8A-4147-A177-3AD203B41FA5}">
                      <a16:colId xmlns:a16="http://schemas.microsoft.com/office/drawing/2014/main" val="20003"/>
                    </a:ext>
                  </a:extLst>
                </a:gridCol>
                <a:gridCol w="2143140">
                  <a:extLst>
                    <a:ext uri="{9D8B030D-6E8A-4147-A177-3AD203B41FA5}">
                      <a16:colId xmlns:a16="http://schemas.microsoft.com/office/drawing/2014/main" val="20004"/>
                    </a:ext>
                  </a:extLst>
                </a:gridCol>
              </a:tblGrid>
              <a:tr h="608188">
                <a:tc>
                  <a:txBody>
                    <a:bodyPr/>
                    <a:lstStyle/>
                    <a:p>
                      <a:pPr algn="ctr"/>
                      <a:r>
                        <a:rPr lang="fr-FR" b="1" dirty="0">
                          <a:solidFill>
                            <a:srgbClr val="FF0000"/>
                          </a:solidFill>
                        </a:rPr>
                        <a:t>pH</a:t>
                      </a:r>
                    </a:p>
                    <a:p>
                      <a:pPr algn="ctr"/>
                      <a:endParaRPr lang="fr-FR" b="1" dirty="0">
                        <a:solidFill>
                          <a:srgbClr val="FF0000"/>
                        </a:solidFill>
                      </a:endParaRPr>
                    </a:p>
                  </a:txBody>
                  <a:tcPr/>
                </a:tc>
                <a:tc>
                  <a:txBody>
                    <a:bodyPr/>
                    <a:lstStyle/>
                    <a:p>
                      <a:pPr algn="ctr"/>
                      <a:r>
                        <a:rPr lang="fr-FR" b="1" dirty="0">
                          <a:solidFill>
                            <a:srgbClr val="FF0000"/>
                          </a:solidFill>
                        </a:rPr>
                        <a:t>Acidité </a:t>
                      </a:r>
                    </a:p>
                  </a:txBody>
                  <a:tcPr/>
                </a:tc>
                <a:tc>
                  <a:txBody>
                    <a:bodyPr/>
                    <a:lstStyle/>
                    <a:p>
                      <a:pPr algn="ctr"/>
                      <a:r>
                        <a:rPr lang="fr-FR" b="1" dirty="0">
                          <a:solidFill>
                            <a:srgbClr val="FF0000"/>
                          </a:solidFill>
                        </a:rPr>
                        <a:t>St/Lb</a:t>
                      </a:r>
                    </a:p>
                  </a:txBody>
                  <a:tcPr/>
                </a:tc>
                <a:tc>
                  <a:txBody>
                    <a:bodyPr/>
                    <a:lstStyle/>
                    <a:p>
                      <a:pPr algn="ctr"/>
                      <a:r>
                        <a:rPr lang="fr-FR" b="1" dirty="0">
                          <a:solidFill>
                            <a:srgbClr val="FF0000"/>
                          </a:solidFill>
                        </a:rPr>
                        <a:t>Gout</a:t>
                      </a:r>
                    </a:p>
                  </a:txBody>
                  <a:tcPr/>
                </a:tc>
                <a:tc>
                  <a:txBody>
                    <a:bodyPr/>
                    <a:lstStyle/>
                    <a:p>
                      <a:pPr algn="ctr"/>
                      <a:r>
                        <a:rPr lang="fr-FR" b="1" dirty="0">
                          <a:solidFill>
                            <a:srgbClr val="FF0000"/>
                          </a:solidFill>
                        </a:rPr>
                        <a:t>Type de Yaourt</a:t>
                      </a:r>
                    </a:p>
                  </a:txBody>
                  <a:tcPr/>
                </a:tc>
                <a:extLst>
                  <a:ext uri="{0D108BD9-81ED-4DB2-BD59-A6C34878D82A}">
                    <a16:rowId xmlns:a16="http://schemas.microsoft.com/office/drawing/2014/main" val="10000"/>
                  </a:ext>
                </a:extLst>
              </a:tr>
              <a:tr h="868841">
                <a:tc>
                  <a:txBody>
                    <a:bodyPr/>
                    <a:lstStyle/>
                    <a:p>
                      <a:pPr algn="ctr"/>
                      <a:r>
                        <a:rPr lang="fr-FR" b="1" dirty="0"/>
                        <a:t>4.5 -4.6</a:t>
                      </a:r>
                    </a:p>
                    <a:p>
                      <a:pPr algn="ctr"/>
                      <a:endParaRPr lang="fr-FR" b="1" dirty="0"/>
                    </a:p>
                    <a:p>
                      <a:pPr algn="ctr"/>
                      <a:endParaRPr lang="fr-FR" b="1" dirty="0"/>
                    </a:p>
                  </a:txBody>
                  <a:tcPr/>
                </a:tc>
                <a:tc>
                  <a:txBody>
                    <a:bodyPr/>
                    <a:lstStyle/>
                    <a:p>
                      <a:pPr algn="ctr"/>
                      <a:r>
                        <a:rPr lang="fr-FR" b="1" dirty="0"/>
                        <a:t>80-90°D</a:t>
                      </a:r>
                    </a:p>
                  </a:txBody>
                  <a:tcPr/>
                </a:tc>
                <a:tc>
                  <a:txBody>
                    <a:bodyPr/>
                    <a:lstStyle/>
                    <a:p>
                      <a:pPr algn="ctr"/>
                      <a:r>
                        <a:rPr lang="fr-FR" b="1" dirty="0"/>
                        <a:t>95/5</a:t>
                      </a:r>
                    </a:p>
                  </a:txBody>
                  <a:tcPr/>
                </a:tc>
                <a:tc>
                  <a:txBody>
                    <a:bodyPr/>
                    <a:lstStyle/>
                    <a:p>
                      <a:pPr algn="ctr"/>
                      <a:r>
                        <a:rPr lang="fr-FR" b="1" dirty="0"/>
                        <a:t>Peu Acide</a:t>
                      </a:r>
                    </a:p>
                  </a:txBody>
                  <a:tcPr/>
                </a:tc>
                <a:tc>
                  <a:txBody>
                    <a:bodyPr/>
                    <a:lstStyle/>
                    <a:p>
                      <a:pPr algn="ctr"/>
                      <a:r>
                        <a:rPr lang="fr-FR" b="1" dirty="0"/>
                        <a:t>Yaourt Doux</a:t>
                      </a:r>
                    </a:p>
                  </a:txBody>
                  <a:tcPr/>
                </a:tc>
                <a:extLst>
                  <a:ext uri="{0D108BD9-81ED-4DB2-BD59-A6C34878D82A}">
                    <a16:rowId xmlns:a16="http://schemas.microsoft.com/office/drawing/2014/main" val="10001"/>
                  </a:ext>
                </a:extLst>
              </a:tr>
              <a:tr h="868841">
                <a:tc>
                  <a:txBody>
                    <a:bodyPr/>
                    <a:lstStyle/>
                    <a:p>
                      <a:pPr algn="ctr"/>
                      <a:r>
                        <a:rPr lang="fr-FR" b="1" dirty="0"/>
                        <a:t>&lt; 4.3</a:t>
                      </a:r>
                    </a:p>
                    <a:p>
                      <a:pPr algn="ctr"/>
                      <a:endParaRPr lang="fr-FR" b="1" dirty="0"/>
                    </a:p>
                    <a:p>
                      <a:pPr algn="ctr"/>
                      <a:endParaRPr lang="fr-FR" b="1" dirty="0"/>
                    </a:p>
                  </a:txBody>
                  <a:tcPr/>
                </a:tc>
                <a:tc>
                  <a:txBody>
                    <a:bodyPr/>
                    <a:lstStyle/>
                    <a:p>
                      <a:pPr algn="ctr"/>
                      <a:r>
                        <a:rPr lang="fr-FR" b="1" dirty="0"/>
                        <a:t>105-115°D</a:t>
                      </a:r>
                    </a:p>
                  </a:txBody>
                  <a:tcPr/>
                </a:tc>
                <a:tc>
                  <a:txBody>
                    <a:bodyPr/>
                    <a:lstStyle/>
                    <a:p>
                      <a:pPr algn="ctr"/>
                      <a:r>
                        <a:rPr lang="fr-FR" b="1" dirty="0"/>
                        <a:t>85/15</a:t>
                      </a:r>
                    </a:p>
                  </a:txBody>
                  <a:tcPr/>
                </a:tc>
                <a:tc>
                  <a:txBody>
                    <a:bodyPr/>
                    <a:lstStyle/>
                    <a:p>
                      <a:pPr algn="ctr"/>
                      <a:r>
                        <a:rPr lang="fr-FR" b="1" dirty="0"/>
                        <a:t>Saveur acide plus soutenue</a:t>
                      </a:r>
                    </a:p>
                  </a:txBody>
                  <a:tcPr/>
                </a:tc>
                <a:tc>
                  <a:txBody>
                    <a:bodyPr/>
                    <a:lstStyle/>
                    <a:p>
                      <a:pPr algn="ctr"/>
                      <a:r>
                        <a:rPr lang="fr-FR" b="1" dirty="0"/>
                        <a:t>Yaourt Moyen</a:t>
                      </a:r>
                    </a:p>
                  </a:txBody>
                  <a:tcPr/>
                </a:tc>
                <a:extLst>
                  <a:ext uri="{0D108BD9-81ED-4DB2-BD59-A6C34878D82A}">
                    <a16:rowId xmlns:a16="http://schemas.microsoft.com/office/drawing/2014/main" val="10002"/>
                  </a:ext>
                </a:extLst>
              </a:tr>
              <a:tr h="868841">
                <a:tc>
                  <a:txBody>
                    <a:bodyPr/>
                    <a:lstStyle/>
                    <a:p>
                      <a:pPr algn="ctr"/>
                      <a:r>
                        <a:rPr lang="fr-FR" b="1" dirty="0"/>
                        <a:t>&lt; 3.9</a:t>
                      </a:r>
                    </a:p>
                    <a:p>
                      <a:pPr algn="ctr"/>
                      <a:endParaRPr lang="fr-FR" b="1" dirty="0"/>
                    </a:p>
                    <a:p>
                      <a:pPr algn="ctr"/>
                      <a:endParaRPr lang="fr-FR" b="1" dirty="0"/>
                    </a:p>
                  </a:txBody>
                  <a:tcPr/>
                </a:tc>
                <a:tc>
                  <a:txBody>
                    <a:bodyPr/>
                    <a:lstStyle/>
                    <a:p>
                      <a:pPr algn="ctr"/>
                      <a:r>
                        <a:rPr lang="fr-FR" b="1" dirty="0"/>
                        <a:t>130-150°D</a:t>
                      </a:r>
                    </a:p>
                  </a:txBody>
                  <a:tcPr/>
                </a:tc>
                <a:tc>
                  <a:txBody>
                    <a:bodyPr/>
                    <a:lstStyle/>
                    <a:p>
                      <a:pPr algn="ctr"/>
                      <a:r>
                        <a:rPr lang="fr-FR" b="1" dirty="0"/>
                        <a:t>50/50</a:t>
                      </a:r>
                    </a:p>
                  </a:txBody>
                  <a:tcPr/>
                </a:tc>
                <a:tc>
                  <a:txBody>
                    <a:bodyPr/>
                    <a:lstStyle/>
                    <a:p>
                      <a:pPr algn="ctr"/>
                      <a:r>
                        <a:rPr lang="fr-FR" b="1" dirty="0"/>
                        <a:t>Saveur Acide et Aromatique</a:t>
                      </a:r>
                    </a:p>
                  </a:txBody>
                  <a:tcPr/>
                </a:tc>
                <a:tc>
                  <a:txBody>
                    <a:bodyPr/>
                    <a:lstStyle/>
                    <a:p>
                      <a:pPr algn="ctr"/>
                      <a:r>
                        <a:rPr lang="fr-FR" b="1" dirty="0"/>
                        <a:t>Yaourt Acide</a:t>
                      </a:r>
                    </a:p>
                  </a:txBody>
                  <a:tcPr/>
                </a:tc>
                <a:extLst>
                  <a:ext uri="{0D108BD9-81ED-4DB2-BD59-A6C34878D82A}">
                    <a16:rowId xmlns:a16="http://schemas.microsoft.com/office/drawing/2014/main" val="10003"/>
                  </a:ext>
                </a:extLst>
              </a:tr>
            </a:tbl>
          </a:graphicData>
        </a:graphic>
      </p:graphicFrame>
      <p:sp>
        <p:nvSpPr>
          <p:cNvPr id="6" name="ZoneTexte 5"/>
          <p:cNvSpPr txBox="1"/>
          <p:nvPr/>
        </p:nvSpPr>
        <p:spPr>
          <a:xfrm>
            <a:off x="1142976" y="4929198"/>
            <a:ext cx="7572428" cy="369332"/>
          </a:xfrm>
          <a:prstGeom prst="rect">
            <a:avLst/>
          </a:prstGeom>
          <a:noFill/>
        </p:spPr>
        <p:txBody>
          <a:bodyPr wrap="square" rtlCol="0">
            <a:spAutoFit/>
          </a:bodyPr>
          <a:lstStyle/>
          <a:p>
            <a:r>
              <a:rPr lang="fr-FR" b="1" dirty="0"/>
              <a:t>Cette différence est liée à la durée d’incubation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488" y="785794"/>
            <a:ext cx="2819233" cy="369332"/>
          </a:xfrm>
          <a:prstGeom prst="rect">
            <a:avLst/>
          </a:prstGeom>
        </p:spPr>
        <p:txBody>
          <a:bodyPr wrap="none">
            <a:spAutoFit/>
          </a:bodyPr>
          <a:lstStyle/>
          <a:p>
            <a:pPr marL="342900" indent="-342900" algn="ctr">
              <a:spcBef>
                <a:spcPct val="50000"/>
              </a:spcBef>
            </a:pPr>
            <a:r>
              <a:rPr lang="fr-FR" b="1" dirty="0">
                <a:solidFill>
                  <a:srgbClr val="FF0000"/>
                </a:solidFill>
              </a:rPr>
              <a:t>8. Dénomination du yaourt </a:t>
            </a:r>
          </a:p>
        </p:txBody>
      </p:sp>
      <p:graphicFrame>
        <p:nvGraphicFramePr>
          <p:cNvPr id="3" name="Tableau 2"/>
          <p:cNvGraphicFramePr>
            <a:graphicFrameLocks noGrp="1"/>
          </p:cNvGraphicFramePr>
          <p:nvPr/>
        </p:nvGraphicFramePr>
        <p:xfrm>
          <a:off x="1428728" y="1714488"/>
          <a:ext cx="6096000" cy="3200400"/>
        </p:xfrm>
        <a:graphic>
          <a:graphicData uri="http://schemas.openxmlformats.org/drawingml/2006/table">
            <a:tbl>
              <a:tblPr firstRow="1" bandRow="1">
                <a:tableStyleId>{5940675A-B579-460E-94D1-54222C63F5DA}</a:tableStyleId>
              </a:tblPr>
              <a:tblGrid>
                <a:gridCol w="2833686">
                  <a:extLst>
                    <a:ext uri="{9D8B030D-6E8A-4147-A177-3AD203B41FA5}">
                      <a16:colId xmlns:a16="http://schemas.microsoft.com/office/drawing/2014/main" val="20000"/>
                    </a:ext>
                  </a:extLst>
                </a:gridCol>
                <a:gridCol w="3262314">
                  <a:extLst>
                    <a:ext uri="{9D8B030D-6E8A-4147-A177-3AD203B41FA5}">
                      <a16:colId xmlns:a16="http://schemas.microsoft.com/office/drawing/2014/main" val="20001"/>
                    </a:ext>
                  </a:extLst>
                </a:gridCol>
              </a:tblGrid>
              <a:tr h="370840">
                <a:tc>
                  <a:txBody>
                    <a:bodyPr/>
                    <a:lstStyle/>
                    <a:p>
                      <a:pPr algn="ctr"/>
                      <a:r>
                        <a:rPr lang="fr-FR" b="1" dirty="0"/>
                        <a:t>Taux de Matière Grasse </a:t>
                      </a:r>
                    </a:p>
                    <a:p>
                      <a:pPr algn="ctr"/>
                      <a:endParaRPr lang="fr-FR" b="1" dirty="0"/>
                    </a:p>
                  </a:txBody>
                  <a:tcPr/>
                </a:tc>
                <a:tc>
                  <a:txBody>
                    <a:bodyPr/>
                    <a:lstStyle/>
                    <a:p>
                      <a:pPr algn="ctr"/>
                      <a:r>
                        <a:rPr lang="fr-FR" b="1" dirty="0"/>
                        <a:t>Dénomination</a:t>
                      </a:r>
                    </a:p>
                  </a:txBody>
                  <a:tcPr/>
                </a:tc>
                <a:extLst>
                  <a:ext uri="{0D108BD9-81ED-4DB2-BD59-A6C34878D82A}">
                    <a16:rowId xmlns:a16="http://schemas.microsoft.com/office/drawing/2014/main" val="10000"/>
                  </a:ext>
                </a:extLst>
              </a:tr>
              <a:tr h="370840">
                <a:tc>
                  <a:txBody>
                    <a:bodyPr/>
                    <a:lstStyle/>
                    <a:p>
                      <a:pPr algn="ctr"/>
                      <a:r>
                        <a:rPr lang="fr-FR" b="1" dirty="0"/>
                        <a:t>&lt; 1%</a:t>
                      </a:r>
                    </a:p>
                    <a:p>
                      <a:pPr algn="ctr"/>
                      <a:endParaRPr lang="fr-FR" b="1" dirty="0"/>
                    </a:p>
                  </a:txBody>
                  <a:tcPr/>
                </a:tc>
                <a:tc>
                  <a:txBody>
                    <a:bodyPr/>
                    <a:lstStyle/>
                    <a:p>
                      <a:pPr algn="ctr"/>
                      <a:r>
                        <a:rPr lang="fr-FR" b="1" dirty="0"/>
                        <a:t>Yaourt Maigre</a:t>
                      </a:r>
                    </a:p>
                  </a:txBody>
                  <a:tcPr/>
                </a:tc>
                <a:extLst>
                  <a:ext uri="{0D108BD9-81ED-4DB2-BD59-A6C34878D82A}">
                    <a16:rowId xmlns:a16="http://schemas.microsoft.com/office/drawing/2014/main" val="10001"/>
                  </a:ext>
                </a:extLst>
              </a:tr>
              <a:tr h="370840">
                <a:tc>
                  <a:txBody>
                    <a:bodyPr/>
                    <a:lstStyle/>
                    <a:p>
                      <a:pPr algn="ctr"/>
                      <a:r>
                        <a:rPr lang="fr-FR" b="1" dirty="0"/>
                        <a:t>   ≥ 1% et &lt; 3% </a:t>
                      </a:r>
                    </a:p>
                    <a:p>
                      <a:pPr algn="ctr"/>
                      <a:endParaRPr lang="fr-FR" b="1" dirty="0"/>
                    </a:p>
                  </a:txBody>
                  <a:tcPr/>
                </a:tc>
                <a:tc>
                  <a:txBody>
                    <a:bodyPr/>
                    <a:lstStyle/>
                    <a:p>
                      <a:pPr algn="ctr"/>
                      <a:r>
                        <a:rPr lang="fr-FR" b="1" dirty="0"/>
                        <a:t>Yaourt Standard</a:t>
                      </a:r>
                    </a:p>
                  </a:txBody>
                  <a:tcPr/>
                </a:tc>
                <a:extLst>
                  <a:ext uri="{0D108BD9-81ED-4DB2-BD59-A6C34878D82A}">
                    <a16:rowId xmlns:a16="http://schemas.microsoft.com/office/drawing/2014/main" val="10002"/>
                  </a:ext>
                </a:extLst>
              </a:tr>
              <a:tr h="370840">
                <a:tc>
                  <a:txBody>
                    <a:bodyPr/>
                    <a:lstStyle/>
                    <a:p>
                      <a:pPr algn="ctr"/>
                      <a:r>
                        <a:rPr lang="fr-FR" b="1" dirty="0"/>
                        <a:t> ≥ 3% et &lt; 3.5%</a:t>
                      </a:r>
                    </a:p>
                    <a:p>
                      <a:pPr algn="ctr"/>
                      <a:endParaRPr lang="fr-FR" b="1" dirty="0"/>
                    </a:p>
                  </a:txBody>
                  <a:tcPr/>
                </a:tc>
                <a:tc>
                  <a:txBody>
                    <a:bodyPr/>
                    <a:lstStyle/>
                    <a:p>
                      <a:pPr algn="ctr"/>
                      <a:r>
                        <a:rPr lang="fr-FR" b="1" dirty="0"/>
                        <a:t>Yaourt Gras</a:t>
                      </a:r>
                    </a:p>
                  </a:txBody>
                  <a:tcPr/>
                </a:tc>
                <a:extLst>
                  <a:ext uri="{0D108BD9-81ED-4DB2-BD59-A6C34878D82A}">
                    <a16:rowId xmlns:a16="http://schemas.microsoft.com/office/drawing/2014/main" val="10003"/>
                  </a:ext>
                </a:extLst>
              </a:tr>
              <a:tr h="370840">
                <a:tc>
                  <a:txBody>
                    <a:bodyPr/>
                    <a:lstStyle/>
                    <a:p>
                      <a:pPr algn="ctr">
                        <a:buFont typeface="Wingdings" pitchFamily="2" charset="2"/>
                        <a:buNone/>
                      </a:pPr>
                      <a:r>
                        <a:rPr lang="fr-FR" b="1" dirty="0"/>
                        <a:t>&gt; 3.5%</a:t>
                      </a:r>
                    </a:p>
                    <a:p>
                      <a:pPr algn="ctr">
                        <a:buFont typeface="Wingdings" pitchFamily="2" charset="2"/>
                        <a:buChar char="Ø"/>
                      </a:pPr>
                      <a:endParaRPr lang="fr-FR" b="1" dirty="0"/>
                    </a:p>
                  </a:txBody>
                  <a:tcPr/>
                </a:tc>
                <a:tc>
                  <a:txBody>
                    <a:bodyPr/>
                    <a:lstStyle/>
                    <a:p>
                      <a:pPr algn="ctr"/>
                      <a:r>
                        <a:rPr lang="fr-FR" b="1" dirty="0"/>
                        <a:t>Yaourt Entier</a:t>
                      </a:r>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2482850" y="223838"/>
            <a:ext cx="3384550" cy="406400"/>
          </a:xfrm>
          <a:prstGeom prst="rect">
            <a:avLst/>
          </a:prstGeom>
          <a:solidFill>
            <a:schemeClr val="bg1"/>
          </a:solidFill>
          <a:ln w="9525">
            <a:noFill/>
            <a:miter lim="800000"/>
            <a:headEnd/>
            <a:tailEnd/>
          </a:ln>
        </p:spPr>
        <p:txBody>
          <a:bodyPr lIns="92075" tIns="46038" rIns="92075" bIns="46038">
            <a:spAutoFit/>
          </a:bodyPr>
          <a:lstStyle/>
          <a:p>
            <a:pPr marL="342900" indent="-342900" algn="ctr">
              <a:spcBef>
                <a:spcPct val="50000"/>
              </a:spcBef>
            </a:pPr>
            <a:r>
              <a:rPr lang="fr-FR" sz="2000" b="1" dirty="0">
                <a:solidFill>
                  <a:srgbClr val="FF0000"/>
                </a:solidFill>
              </a:rPr>
              <a:t>9. Les accidents de fabrication</a:t>
            </a:r>
          </a:p>
        </p:txBody>
      </p:sp>
      <p:sp>
        <p:nvSpPr>
          <p:cNvPr id="7" name="Text Box 7"/>
          <p:cNvSpPr txBox="1">
            <a:spLocks noChangeArrowheads="1"/>
          </p:cNvSpPr>
          <p:nvPr/>
        </p:nvSpPr>
        <p:spPr bwMode="auto">
          <a:xfrm>
            <a:off x="539750" y="811213"/>
            <a:ext cx="8135938" cy="5355954"/>
          </a:xfrm>
          <a:prstGeom prst="rect">
            <a:avLst/>
          </a:prstGeom>
          <a:solidFill>
            <a:schemeClr val="bg1"/>
          </a:solidFill>
          <a:ln w="9525">
            <a:noFill/>
            <a:miter lim="800000"/>
            <a:headEnd/>
            <a:tailEnd/>
          </a:ln>
        </p:spPr>
        <p:txBody>
          <a:bodyPr lIns="92075" tIns="46038" rIns="92075" bIns="46038">
            <a:spAutoFit/>
          </a:bodyPr>
          <a:lstStyle/>
          <a:p>
            <a:pPr marL="342900" indent="-342900" algn="ctr">
              <a:spcBef>
                <a:spcPct val="50000"/>
              </a:spcBef>
            </a:pPr>
            <a:r>
              <a:rPr lang="fr-FR" b="1" dirty="0">
                <a:solidFill>
                  <a:srgbClr val="FF0000"/>
                </a:solidFill>
              </a:rPr>
              <a:t>1. Défauts de goût</a:t>
            </a:r>
          </a:p>
          <a:p>
            <a:pPr marL="342900" indent="-342900">
              <a:spcBef>
                <a:spcPct val="50000"/>
              </a:spcBef>
              <a:buFont typeface="Wingdings" pitchFamily="2" charset="2"/>
              <a:buChar char="ü"/>
            </a:pPr>
            <a:r>
              <a:rPr lang="fr-FR" b="1" dirty="0">
                <a:solidFill>
                  <a:srgbClr val="FF0000"/>
                </a:solidFill>
              </a:rPr>
              <a:t>Amertume: </a:t>
            </a:r>
          </a:p>
          <a:p>
            <a:pPr marL="342900" indent="-342900">
              <a:spcBef>
                <a:spcPct val="50000"/>
              </a:spcBef>
            </a:pPr>
            <a:r>
              <a:rPr lang="fr-FR" b="1" dirty="0"/>
              <a:t>Contamination par des germes protéolytique; Forte protéolyse;</a:t>
            </a:r>
          </a:p>
          <a:p>
            <a:pPr marL="342900" indent="-342900">
              <a:spcBef>
                <a:spcPct val="50000"/>
              </a:spcBef>
            </a:pPr>
            <a:r>
              <a:rPr lang="fr-FR" b="1" dirty="0"/>
              <a:t>Conservation trop longue</a:t>
            </a:r>
          </a:p>
          <a:p>
            <a:pPr marL="342900" indent="-342900">
              <a:spcBef>
                <a:spcPct val="50000"/>
              </a:spcBef>
              <a:buFont typeface="Wingdings" pitchFamily="2" charset="2"/>
              <a:buChar char="ü"/>
            </a:pPr>
            <a:r>
              <a:rPr lang="fr-FR" b="1" dirty="0">
                <a:solidFill>
                  <a:srgbClr val="FF0000"/>
                </a:solidFill>
              </a:rPr>
              <a:t>Goût de levure, fruité, alcool</a:t>
            </a:r>
            <a:r>
              <a:rPr lang="fr-FR" b="1" dirty="0"/>
              <a:t>: Contamination par les levures</a:t>
            </a:r>
          </a:p>
          <a:p>
            <a:pPr marL="342900" indent="-342900">
              <a:spcBef>
                <a:spcPct val="50000"/>
              </a:spcBef>
              <a:buFont typeface="Wingdings" pitchFamily="2" charset="2"/>
              <a:buChar char="ü"/>
            </a:pPr>
            <a:r>
              <a:rPr lang="fr-FR" b="1" dirty="0">
                <a:solidFill>
                  <a:srgbClr val="FF0000"/>
                </a:solidFill>
              </a:rPr>
              <a:t>Goût de moisi: </a:t>
            </a:r>
            <a:r>
              <a:rPr lang="fr-FR" b="1" dirty="0"/>
              <a:t>Contamination par les moisissure, fruit de mauvaise qualité.</a:t>
            </a:r>
          </a:p>
          <a:p>
            <a:pPr marL="342900" indent="-342900">
              <a:spcBef>
                <a:spcPct val="50000"/>
              </a:spcBef>
              <a:buFont typeface="Wingdings" pitchFamily="2" charset="2"/>
              <a:buChar char="ü"/>
            </a:pPr>
            <a:r>
              <a:rPr lang="fr-FR" b="1" dirty="0">
                <a:solidFill>
                  <a:srgbClr val="FF0000"/>
                </a:solidFill>
              </a:rPr>
              <a:t>Goût plat, Absence d’arome: </a:t>
            </a:r>
            <a:r>
              <a:rPr lang="fr-FR" b="1" dirty="0"/>
              <a:t>Mauvaise activité des levains; MS trop faible.</a:t>
            </a:r>
          </a:p>
          <a:p>
            <a:pPr marL="342900" indent="-342900">
              <a:spcBef>
                <a:spcPct val="50000"/>
              </a:spcBef>
              <a:buFont typeface="Wingdings" pitchFamily="2" charset="2"/>
              <a:buChar char="ü"/>
            </a:pPr>
            <a:r>
              <a:rPr lang="fr-FR" b="1" dirty="0">
                <a:solidFill>
                  <a:srgbClr val="FF0000"/>
                </a:solidFill>
              </a:rPr>
              <a:t>Manque d’acidité:</a:t>
            </a:r>
          </a:p>
          <a:p>
            <a:pPr marL="342900" indent="-342900">
              <a:spcBef>
                <a:spcPct val="50000"/>
              </a:spcBef>
              <a:buFontTx/>
              <a:buNone/>
            </a:pPr>
            <a:r>
              <a:rPr lang="fr-FR" b="1" dirty="0"/>
              <a:t>	Mauvaise activité de Levain:  * Taux d’ensemencement faible</a:t>
            </a:r>
          </a:p>
          <a:p>
            <a:pPr marL="342900" indent="-342900">
              <a:spcBef>
                <a:spcPct val="50000"/>
              </a:spcBef>
              <a:buFontTx/>
              <a:buNone/>
            </a:pPr>
            <a:r>
              <a:rPr lang="fr-FR" b="1" dirty="0"/>
              <a:t>                                                                     * Trop de </a:t>
            </a:r>
            <a:r>
              <a:rPr lang="fr-FR" b="1" i="1" dirty="0"/>
              <a:t>St</a:t>
            </a:r>
          </a:p>
          <a:p>
            <a:pPr marL="342900" indent="-342900">
              <a:spcBef>
                <a:spcPct val="50000"/>
              </a:spcBef>
              <a:buFontTx/>
              <a:buNone/>
            </a:pPr>
            <a:r>
              <a:rPr lang="fr-FR" b="1" dirty="0"/>
              <a:t>                                                                     * incubation défaillante </a:t>
            </a:r>
          </a:p>
          <a:p>
            <a:pPr marL="342900" indent="-342900">
              <a:spcBef>
                <a:spcPct val="50000"/>
              </a:spcBef>
              <a:buFontTx/>
              <a:buNone/>
            </a:pPr>
            <a:r>
              <a:rPr lang="fr-FR" b="1" dirty="0"/>
              <a:t>                                                                     * inhibiteur dans le lait</a:t>
            </a:r>
          </a:p>
          <a:p>
            <a:pPr marL="342900" indent="-342900">
              <a:spcBef>
                <a:spcPct val="50000"/>
              </a:spcBef>
              <a:buFontTx/>
              <a:buNone/>
            </a:pPr>
            <a:r>
              <a:rPr lang="fr-FR" b="1" dirty="0"/>
              <a:t>                                                                     *  bactériophage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p:cNvSpPr txBox="1">
            <a:spLocks noChangeArrowheads="1"/>
          </p:cNvSpPr>
          <p:nvPr/>
        </p:nvSpPr>
        <p:spPr bwMode="auto">
          <a:xfrm>
            <a:off x="539750" y="811213"/>
            <a:ext cx="8135938" cy="5078955"/>
          </a:xfrm>
          <a:prstGeom prst="rect">
            <a:avLst/>
          </a:prstGeom>
          <a:solidFill>
            <a:schemeClr val="bg1"/>
          </a:solidFill>
          <a:ln w="9525">
            <a:noFill/>
            <a:miter lim="800000"/>
            <a:headEnd/>
            <a:tailEnd/>
          </a:ln>
        </p:spPr>
        <p:txBody>
          <a:bodyPr lIns="92075" tIns="46038" rIns="92075" bIns="46038">
            <a:spAutoFit/>
          </a:bodyPr>
          <a:lstStyle/>
          <a:p>
            <a:pPr marL="342900" indent="-342900" algn="ctr">
              <a:spcBef>
                <a:spcPct val="50000"/>
              </a:spcBef>
            </a:pPr>
            <a:r>
              <a:rPr lang="fr-FR" b="1" dirty="0">
                <a:solidFill>
                  <a:srgbClr val="FF0000"/>
                </a:solidFill>
              </a:rPr>
              <a:t>1. Défauts de goût</a:t>
            </a:r>
          </a:p>
          <a:p>
            <a:pPr marL="342900" indent="-342900">
              <a:spcBef>
                <a:spcPct val="50000"/>
              </a:spcBef>
              <a:buFont typeface="Wingdings" pitchFamily="2" charset="2"/>
              <a:buChar char="ü"/>
            </a:pPr>
            <a:r>
              <a:rPr lang="fr-FR" b="1" dirty="0">
                <a:solidFill>
                  <a:srgbClr val="FF0000"/>
                </a:solidFill>
              </a:rPr>
              <a:t>Trop d’acidité: </a:t>
            </a:r>
          </a:p>
          <a:p>
            <a:pPr marL="800100" lvl="1" indent="-342900">
              <a:spcBef>
                <a:spcPct val="50000"/>
              </a:spcBef>
            </a:pPr>
            <a:r>
              <a:rPr lang="fr-FR" b="1" dirty="0">
                <a:solidFill>
                  <a:schemeClr val="bg2"/>
                </a:solidFill>
              </a:rPr>
              <a:t>	</a:t>
            </a:r>
            <a:r>
              <a:rPr lang="fr-FR" b="1" dirty="0"/>
              <a:t>Mauvaise conduite de la fermentation;</a:t>
            </a:r>
          </a:p>
          <a:p>
            <a:pPr marL="800100" lvl="1" indent="-342900">
              <a:spcBef>
                <a:spcPct val="50000"/>
              </a:spcBef>
            </a:pPr>
            <a:r>
              <a:rPr lang="fr-FR" b="1" dirty="0"/>
              <a:t>	Défaut de réfrigération</a:t>
            </a:r>
          </a:p>
          <a:p>
            <a:pPr marL="800100" lvl="1" indent="-342900">
              <a:spcBef>
                <a:spcPct val="50000"/>
              </a:spcBef>
            </a:pPr>
            <a:r>
              <a:rPr lang="fr-FR" b="1" dirty="0"/>
              <a:t>	Conservation à T° élevée.</a:t>
            </a:r>
          </a:p>
          <a:p>
            <a:pPr marL="342900" indent="-342900">
              <a:spcBef>
                <a:spcPct val="50000"/>
              </a:spcBef>
              <a:buFont typeface="Wingdings" pitchFamily="2" charset="2"/>
              <a:buChar char="ü"/>
            </a:pPr>
            <a:r>
              <a:rPr lang="fr-FR" b="1" dirty="0">
                <a:solidFill>
                  <a:srgbClr val="FF0000"/>
                </a:solidFill>
              </a:rPr>
              <a:t>Rancidité:</a:t>
            </a:r>
            <a:r>
              <a:rPr lang="fr-FR" b="1" dirty="0">
                <a:solidFill>
                  <a:schemeClr val="bg2"/>
                </a:solidFill>
              </a:rPr>
              <a:t> </a:t>
            </a:r>
            <a:r>
              <a:rPr lang="fr-FR" b="1" dirty="0"/>
              <a:t>Contamination par les germes </a:t>
            </a:r>
            <a:r>
              <a:rPr lang="fr-FR" b="1" dirty="0" err="1"/>
              <a:t>lipolytiques</a:t>
            </a:r>
            <a:r>
              <a:rPr lang="fr-FR" b="1" dirty="0"/>
              <a:t>/ traitement thermique faible</a:t>
            </a:r>
          </a:p>
          <a:p>
            <a:pPr marL="342900" indent="-342900">
              <a:spcBef>
                <a:spcPct val="50000"/>
              </a:spcBef>
              <a:buFont typeface="Wingdings" pitchFamily="2" charset="2"/>
              <a:buChar char="ü"/>
            </a:pPr>
            <a:r>
              <a:rPr lang="fr-FR" b="1" dirty="0">
                <a:solidFill>
                  <a:srgbClr val="FF0000"/>
                </a:solidFill>
              </a:rPr>
              <a:t>Goût farineux, de poudre: </a:t>
            </a:r>
            <a:r>
              <a:rPr lang="fr-FR" b="1" dirty="0"/>
              <a:t>Poudrage trop poussé</a:t>
            </a:r>
          </a:p>
          <a:p>
            <a:pPr marL="342900" indent="-342900">
              <a:spcBef>
                <a:spcPct val="50000"/>
              </a:spcBef>
              <a:buFont typeface="Wingdings" pitchFamily="2" charset="2"/>
              <a:buChar char="ü"/>
            </a:pPr>
            <a:r>
              <a:rPr lang="fr-FR" b="1" dirty="0">
                <a:solidFill>
                  <a:srgbClr val="FF0000"/>
                </a:solidFill>
              </a:rPr>
              <a:t>Goût oxydé: </a:t>
            </a:r>
            <a:r>
              <a:rPr lang="fr-FR" b="1" dirty="0"/>
              <a:t>Mauvaise protection contre la lumière ( choix de l’emballage) / Présence de métaux.</a:t>
            </a:r>
          </a:p>
          <a:p>
            <a:pPr marL="342900" indent="-342900">
              <a:spcBef>
                <a:spcPct val="50000"/>
              </a:spcBef>
              <a:buFont typeface="Wingdings" pitchFamily="2" charset="2"/>
              <a:buChar char="ü"/>
            </a:pPr>
            <a:r>
              <a:rPr lang="fr-FR" b="1" dirty="0">
                <a:solidFill>
                  <a:srgbClr val="FF0000"/>
                </a:solidFill>
              </a:rPr>
              <a:t>Goût de cuit, de </a:t>
            </a:r>
            <a:r>
              <a:rPr lang="fr-FR" b="1" dirty="0" err="1">
                <a:solidFill>
                  <a:srgbClr val="FF0000"/>
                </a:solidFill>
              </a:rPr>
              <a:t>brûlon</a:t>
            </a:r>
            <a:r>
              <a:rPr lang="fr-FR" b="1" dirty="0">
                <a:solidFill>
                  <a:srgbClr val="FF0000"/>
                </a:solidFill>
              </a:rPr>
              <a:t>:</a:t>
            </a:r>
            <a:r>
              <a:rPr lang="fr-FR" b="1" dirty="0">
                <a:solidFill>
                  <a:schemeClr val="hlink"/>
                </a:solidFill>
              </a:rPr>
              <a:t> </a:t>
            </a:r>
            <a:r>
              <a:rPr lang="fr-FR" b="1" dirty="0"/>
              <a:t>traitement thermique trop sévère</a:t>
            </a:r>
          </a:p>
          <a:p>
            <a:pPr marL="342900" indent="-342900">
              <a:spcBef>
                <a:spcPct val="50000"/>
              </a:spcBef>
              <a:buFont typeface="Wingdings" pitchFamily="2" charset="2"/>
              <a:buChar char="ü"/>
            </a:pPr>
            <a:r>
              <a:rPr lang="fr-FR" b="1" dirty="0">
                <a:solidFill>
                  <a:srgbClr val="FF0000"/>
                </a:solidFill>
              </a:rPr>
              <a:t>Goût aigre: </a:t>
            </a:r>
            <a:r>
              <a:rPr lang="fr-FR" b="1" dirty="0"/>
              <a:t>Contamination par les BL sauvage/ coliformes</a:t>
            </a:r>
          </a:p>
          <a:p>
            <a:pPr marL="342900" indent="-342900">
              <a:spcBef>
                <a:spcPct val="50000"/>
              </a:spcBef>
              <a:buFont typeface="Wingdings" pitchFamily="2" charset="2"/>
              <a:buChar char="ü"/>
            </a:pPr>
            <a:r>
              <a:rPr lang="fr-FR" b="1" dirty="0">
                <a:solidFill>
                  <a:srgbClr val="FF0000"/>
                </a:solidFill>
              </a:rPr>
              <a:t>Goût graisseux</a:t>
            </a:r>
            <a:r>
              <a:rPr lang="fr-FR" b="1" dirty="0"/>
              <a:t>: MG élevée</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643042" y="142852"/>
            <a:ext cx="6286544" cy="400110"/>
          </a:xfrm>
          <a:prstGeom prst="rect">
            <a:avLst/>
          </a:prstGeom>
          <a:noFill/>
        </p:spPr>
        <p:txBody>
          <a:bodyPr wrap="square" rtlCol="0">
            <a:spAutoFit/>
          </a:bodyPr>
          <a:lstStyle/>
          <a:p>
            <a:pPr algn="ctr"/>
            <a:r>
              <a:rPr lang="fr-FR" sz="2000" b="1" dirty="0">
                <a:solidFill>
                  <a:srgbClr val="FF0000"/>
                </a:solidFill>
              </a:rPr>
              <a:t>2. Le ferment du yaourt</a:t>
            </a:r>
          </a:p>
        </p:txBody>
      </p:sp>
      <p:sp>
        <p:nvSpPr>
          <p:cNvPr id="4" name="ZoneTexte 3"/>
          <p:cNvSpPr txBox="1"/>
          <p:nvPr/>
        </p:nvSpPr>
        <p:spPr>
          <a:xfrm>
            <a:off x="142844" y="642918"/>
            <a:ext cx="8572560" cy="923330"/>
          </a:xfrm>
          <a:prstGeom prst="rect">
            <a:avLst/>
          </a:prstGeom>
          <a:noFill/>
        </p:spPr>
        <p:txBody>
          <a:bodyPr wrap="square" rtlCol="0">
            <a:spAutoFit/>
          </a:bodyPr>
          <a:lstStyle/>
          <a:p>
            <a:pPr algn="just"/>
            <a:r>
              <a:rPr lang="fr-FR" b="1" dirty="0"/>
              <a:t>D’après la définition, le yaourt est produit obligatoirement avec le ferment  spécifique mixte,  homofermentaire et  thermophile composé de : L’espèce </a:t>
            </a:r>
            <a:r>
              <a:rPr lang="fr-FR" b="1" i="1" dirty="0" err="1">
                <a:solidFill>
                  <a:srgbClr val="FF0000"/>
                </a:solidFill>
              </a:rPr>
              <a:t>St.salivarius</a:t>
            </a:r>
            <a:r>
              <a:rPr lang="fr-FR" b="1" i="1" dirty="0">
                <a:solidFill>
                  <a:srgbClr val="FF0000"/>
                </a:solidFill>
              </a:rPr>
              <a:t> </a:t>
            </a:r>
            <a:r>
              <a:rPr lang="fr-FR" b="1" dirty="0" err="1">
                <a:solidFill>
                  <a:srgbClr val="FF0000"/>
                </a:solidFill>
              </a:rPr>
              <a:t>subsp</a:t>
            </a:r>
            <a:r>
              <a:rPr lang="fr-FR" b="1" i="1" dirty="0" err="1">
                <a:solidFill>
                  <a:srgbClr val="FF0000"/>
                </a:solidFill>
              </a:rPr>
              <a:t>.thermophilus</a:t>
            </a:r>
            <a:r>
              <a:rPr lang="fr-FR" b="1" i="1" dirty="0">
                <a:solidFill>
                  <a:srgbClr val="FF0000"/>
                </a:solidFill>
              </a:rPr>
              <a:t> </a:t>
            </a:r>
            <a:r>
              <a:rPr lang="fr-FR" b="1" dirty="0"/>
              <a:t>et  L’espèce</a:t>
            </a:r>
            <a:r>
              <a:rPr lang="fr-FR" b="1" dirty="0">
                <a:solidFill>
                  <a:srgbClr val="FF0000"/>
                </a:solidFill>
              </a:rPr>
              <a:t> </a:t>
            </a:r>
            <a:r>
              <a:rPr lang="fr-FR" b="1" i="1" dirty="0" err="1">
                <a:solidFill>
                  <a:srgbClr val="FF0000"/>
                </a:solidFill>
              </a:rPr>
              <a:t>Lb.delbrueckii</a:t>
            </a:r>
            <a:r>
              <a:rPr lang="fr-FR" b="1" i="1" dirty="0">
                <a:solidFill>
                  <a:srgbClr val="FF0000"/>
                </a:solidFill>
              </a:rPr>
              <a:t> </a:t>
            </a:r>
            <a:r>
              <a:rPr lang="fr-FR" b="1" dirty="0" err="1">
                <a:solidFill>
                  <a:srgbClr val="FF0000"/>
                </a:solidFill>
              </a:rPr>
              <a:t>subsp</a:t>
            </a:r>
            <a:r>
              <a:rPr lang="fr-FR" b="1" i="1" dirty="0" err="1">
                <a:solidFill>
                  <a:srgbClr val="FF0000"/>
                </a:solidFill>
              </a:rPr>
              <a:t>.bulgaricus</a:t>
            </a:r>
            <a:endParaRPr lang="fr-FR" b="1" i="1" dirty="0">
              <a:solidFill>
                <a:srgbClr val="FF0000"/>
              </a:solidFill>
            </a:endParaRPr>
          </a:p>
        </p:txBody>
      </p:sp>
      <p:sp>
        <p:nvSpPr>
          <p:cNvPr id="6" name="Rectangle 5"/>
          <p:cNvSpPr/>
          <p:nvPr/>
        </p:nvSpPr>
        <p:spPr>
          <a:xfrm>
            <a:off x="2571736" y="1957320"/>
            <a:ext cx="4636206" cy="400110"/>
          </a:xfrm>
          <a:prstGeom prst="rect">
            <a:avLst/>
          </a:prstGeom>
        </p:spPr>
        <p:txBody>
          <a:bodyPr wrap="none">
            <a:spAutoFit/>
          </a:bodyPr>
          <a:lstStyle/>
          <a:p>
            <a:pPr>
              <a:buFont typeface="Wingdings" pitchFamily="2" charset="2"/>
              <a:buChar char="ü"/>
            </a:pPr>
            <a:r>
              <a:rPr lang="fr-FR" sz="2000" b="1" dirty="0"/>
              <a:t>L’espèce</a:t>
            </a:r>
            <a:r>
              <a:rPr lang="fr-FR" sz="2000" b="1" dirty="0">
                <a:solidFill>
                  <a:srgbClr val="FF0000"/>
                </a:solidFill>
              </a:rPr>
              <a:t> </a:t>
            </a:r>
            <a:r>
              <a:rPr lang="fr-FR" sz="2000" b="1" i="1" dirty="0" err="1">
                <a:solidFill>
                  <a:srgbClr val="FF0000"/>
                </a:solidFill>
              </a:rPr>
              <a:t>Lb.delbrueckii</a:t>
            </a:r>
            <a:r>
              <a:rPr lang="fr-FR" sz="2000" b="1" i="1" dirty="0">
                <a:solidFill>
                  <a:srgbClr val="FF0000"/>
                </a:solidFill>
              </a:rPr>
              <a:t> </a:t>
            </a:r>
            <a:r>
              <a:rPr lang="fr-FR" sz="2000" b="1" dirty="0" err="1">
                <a:solidFill>
                  <a:srgbClr val="FF0000"/>
                </a:solidFill>
              </a:rPr>
              <a:t>subsp</a:t>
            </a:r>
            <a:r>
              <a:rPr lang="fr-FR" sz="2000" b="1" i="1" dirty="0" err="1">
                <a:solidFill>
                  <a:srgbClr val="FF0000"/>
                </a:solidFill>
              </a:rPr>
              <a:t>.bulgaricus</a:t>
            </a:r>
            <a:endParaRPr lang="fr-FR" sz="2000" b="1" i="1" dirty="0">
              <a:solidFill>
                <a:srgbClr val="FF0000"/>
              </a:solidFill>
            </a:endParaRPr>
          </a:p>
        </p:txBody>
      </p:sp>
      <p:sp>
        <p:nvSpPr>
          <p:cNvPr id="7" name="Rectangle 6"/>
          <p:cNvSpPr/>
          <p:nvPr/>
        </p:nvSpPr>
        <p:spPr>
          <a:xfrm>
            <a:off x="171444" y="2551837"/>
            <a:ext cx="7929618" cy="1754326"/>
          </a:xfrm>
          <a:prstGeom prst="rect">
            <a:avLst/>
          </a:prstGeom>
        </p:spPr>
        <p:txBody>
          <a:bodyPr wrap="square">
            <a:spAutoFit/>
          </a:bodyPr>
          <a:lstStyle/>
          <a:p>
            <a:pPr>
              <a:buFont typeface="Wingdings" pitchFamily="2" charset="2"/>
              <a:buChar char="ü"/>
            </a:pPr>
            <a:r>
              <a:rPr lang="fr-FR" b="1" dirty="0"/>
              <a:t>Bacille à Gram +; longueur  0.8- 1µm jusqu’à 4-8 µm;</a:t>
            </a:r>
          </a:p>
          <a:p>
            <a:pPr>
              <a:buFont typeface="Wingdings" pitchFamily="2" charset="2"/>
              <a:buChar char="ü"/>
            </a:pPr>
            <a:r>
              <a:rPr lang="fr-FR" b="1" dirty="0"/>
              <a:t>A 22°C, il forme des filaments de 200 -550µm</a:t>
            </a:r>
          </a:p>
          <a:p>
            <a:pPr>
              <a:buFont typeface="Wingdings" pitchFamily="2" charset="2"/>
              <a:buChar char="ü"/>
            </a:pPr>
            <a:r>
              <a:rPr lang="fr-FR" b="1" dirty="0"/>
              <a:t> A T°&gt; 50°C, il donne des formes irrégulières;</a:t>
            </a:r>
          </a:p>
          <a:p>
            <a:pPr>
              <a:buFont typeface="Wingdings" pitchFamily="2" charset="2"/>
              <a:buChar char="ü"/>
            </a:pPr>
            <a:r>
              <a:rPr lang="fr-FR" b="1" dirty="0"/>
              <a:t> Sous microscope, les cultures âgées s/f  de longs bâtonnets (15-20 µm);</a:t>
            </a:r>
          </a:p>
          <a:p>
            <a:pPr>
              <a:buFont typeface="Wingdings" pitchFamily="2" charset="2"/>
              <a:buChar char="ü"/>
            </a:pPr>
            <a:r>
              <a:rPr lang="fr-FR" b="1" dirty="0"/>
              <a:t> T° </a:t>
            </a:r>
            <a:r>
              <a:rPr lang="fr-FR" b="1" baseline="-25000" dirty="0"/>
              <a:t>min </a:t>
            </a:r>
            <a:r>
              <a:rPr lang="fr-FR" b="1" dirty="0"/>
              <a:t>22°C; </a:t>
            </a:r>
            <a:r>
              <a:rPr lang="fr-FR" b="1" dirty="0" err="1">
                <a:solidFill>
                  <a:srgbClr val="FF0000"/>
                </a:solidFill>
              </a:rPr>
              <a:t>T°</a:t>
            </a:r>
            <a:r>
              <a:rPr lang="fr-FR" b="1" baseline="-25000" dirty="0" err="1">
                <a:solidFill>
                  <a:srgbClr val="FF0000"/>
                </a:solidFill>
              </a:rPr>
              <a:t>opt</a:t>
            </a:r>
            <a:r>
              <a:rPr lang="fr-FR" b="1" dirty="0">
                <a:solidFill>
                  <a:srgbClr val="FF0000"/>
                </a:solidFill>
              </a:rPr>
              <a:t>  40-43°C</a:t>
            </a:r>
            <a:r>
              <a:rPr lang="fr-FR" b="1" dirty="0"/>
              <a:t>, </a:t>
            </a:r>
            <a:r>
              <a:rPr lang="fr-FR" b="1" dirty="0" err="1"/>
              <a:t>T°</a:t>
            </a:r>
            <a:r>
              <a:rPr lang="fr-FR" b="1" baseline="-25000" dirty="0" err="1"/>
              <a:t>max</a:t>
            </a:r>
            <a:r>
              <a:rPr lang="fr-FR" b="1" baseline="-25000" dirty="0"/>
              <a:t> </a:t>
            </a:r>
            <a:r>
              <a:rPr lang="fr-FR" b="1" dirty="0"/>
              <a:t>52- 53°C (non thermorésistante);</a:t>
            </a:r>
          </a:p>
          <a:p>
            <a:pPr>
              <a:buFont typeface="Wingdings" pitchFamily="2" charset="2"/>
              <a:buChar char="ü"/>
            </a:pPr>
            <a:r>
              <a:rPr lang="fr-FR" b="1" dirty="0"/>
              <a:t> </a:t>
            </a:r>
            <a:r>
              <a:rPr lang="fr-FR" b="1" dirty="0" err="1"/>
              <a:t>pH</a:t>
            </a:r>
            <a:r>
              <a:rPr lang="fr-FR" b="1" baseline="-25000" dirty="0" err="1"/>
              <a:t>min</a:t>
            </a:r>
            <a:r>
              <a:rPr lang="fr-FR" b="1" dirty="0"/>
              <a:t> 3.5, </a:t>
            </a:r>
            <a:r>
              <a:rPr lang="fr-FR" b="1" dirty="0" err="1">
                <a:solidFill>
                  <a:srgbClr val="FF0000"/>
                </a:solidFill>
              </a:rPr>
              <a:t>pH</a:t>
            </a:r>
            <a:r>
              <a:rPr lang="fr-FR" b="1" baseline="-25000" dirty="0" err="1">
                <a:solidFill>
                  <a:srgbClr val="FF0000"/>
                </a:solidFill>
              </a:rPr>
              <a:t>opt</a:t>
            </a:r>
            <a:r>
              <a:rPr lang="fr-FR" b="1" baseline="-25000" dirty="0">
                <a:solidFill>
                  <a:srgbClr val="FF0000"/>
                </a:solidFill>
              </a:rPr>
              <a:t> </a:t>
            </a:r>
            <a:r>
              <a:rPr lang="fr-FR" b="1" dirty="0">
                <a:solidFill>
                  <a:srgbClr val="FF0000"/>
                </a:solidFill>
              </a:rPr>
              <a:t>5.5 -5.8</a:t>
            </a:r>
            <a:r>
              <a:rPr lang="fr-FR" b="1" dirty="0"/>
              <a:t>;</a:t>
            </a:r>
          </a:p>
        </p:txBody>
      </p:sp>
      <p:pic>
        <p:nvPicPr>
          <p:cNvPr id="8" name="Picture 12" descr="Visite-du-centre-de-formation-professionnelle-de-la-cite-El-Khadra25"/>
          <p:cNvPicPr>
            <a:picLocks noChangeAspect="1" noChangeArrowheads="1"/>
          </p:cNvPicPr>
          <p:nvPr/>
        </p:nvPicPr>
        <p:blipFill>
          <a:blip r:embed="rId2"/>
          <a:srcRect/>
          <a:stretch>
            <a:fillRect/>
          </a:stretch>
        </p:blipFill>
        <p:spPr bwMode="auto">
          <a:xfrm>
            <a:off x="7324015" y="5589907"/>
            <a:ext cx="1763713" cy="1225889"/>
          </a:xfrm>
          <a:prstGeom prst="rect">
            <a:avLst/>
          </a:prstGeom>
          <a:noFill/>
          <a:ln w="9525">
            <a:noFill/>
            <a:miter lim="800000"/>
            <a:headEnd/>
            <a:tailEnd/>
          </a:ln>
        </p:spPr>
      </p:pic>
      <p:sp>
        <p:nvSpPr>
          <p:cNvPr id="9" name="Rectangle 8"/>
          <p:cNvSpPr/>
          <p:nvPr/>
        </p:nvSpPr>
        <p:spPr>
          <a:xfrm>
            <a:off x="142844" y="4469509"/>
            <a:ext cx="7643866" cy="2031325"/>
          </a:xfrm>
          <a:prstGeom prst="rect">
            <a:avLst/>
          </a:prstGeom>
        </p:spPr>
        <p:txBody>
          <a:bodyPr wrap="square">
            <a:spAutoFit/>
          </a:bodyPr>
          <a:lstStyle/>
          <a:p>
            <a:pPr>
              <a:buFont typeface="Wingdings" pitchFamily="2" charset="2"/>
              <a:buChar char="ü"/>
            </a:pPr>
            <a:r>
              <a:rPr lang="fr-FR" b="1" dirty="0"/>
              <a:t>Anaérobie ou Aérobie facultative;</a:t>
            </a:r>
          </a:p>
          <a:p>
            <a:pPr>
              <a:buFont typeface="Wingdings" pitchFamily="2" charset="2"/>
              <a:buChar char="ü"/>
            </a:pPr>
            <a:r>
              <a:rPr lang="fr-FR" b="1" dirty="0" err="1">
                <a:solidFill>
                  <a:srgbClr val="FF0000"/>
                </a:solidFill>
              </a:rPr>
              <a:t>Homofermentaire</a:t>
            </a:r>
            <a:r>
              <a:rPr lang="fr-FR" b="1" dirty="0">
                <a:solidFill>
                  <a:srgbClr val="FF0000"/>
                </a:solidFill>
              </a:rPr>
              <a:t> thermophile </a:t>
            </a:r>
            <a:r>
              <a:rPr lang="fr-FR" b="1" dirty="0"/>
              <a:t>;</a:t>
            </a:r>
          </a:p>
          <a:p>
            <a:pPr>
              <a:buFont typeface="Wingdings" pitchFamily="2" charset="2"/>
              <a:buChar char="ü"/>
            </a:pPr>
            <a:r>
              <a:rPr lang="fr-FR" b="1" dirty="0"/>
              <a:t>Peut produire jusqu’à </a:t>
            </a:r>
            <a:r>
              <a:rPr lang="fr-FR" b="1" dirty="0">
                <a:solidFill>
                  <a:srgbClr val="FF0000"/>
                </a:solidFill>
              </a:rPr>
              <a:t>1.8%</a:t>
            </a:r>
            <a:r>
              <a:rPr lang="fr-FR" b="1" dirty="0"/>
              <a:t> d’acide lactique (Isomère D</a:t>
            </a:r>
            <a:r>
              <a:rPr lang="fr-FR" b="1" baseline="30000" dirty="0"/>
              <a:t>(-)</a:t>
            </a:r>
            <a:r>
              <a:rPr lang="fr-FR" b="1" dirty="0"/>
              <a:t>);</a:t>
            </a:r>
          </a:p>
          <a:p>
            <a:pPr algn="just">
              <a:buFont typeface="Wingdings" pitchFamily="2" charset="2"/>
              <a:buChar char="ü"/>
            </a:pPr>
            <a:r>
              <a:rPr lang="fr-FR" b="1" dirty="0"/>
              <a:t>Responsable de </a:t>
            </a:r>
            <a:r>
              <a:rPr lang="fr-FR" b="1" dirty="0">
                <a:solidFill>
                  <a:srgbClr val="FF0000"/>
                </a:solidFill>
              </a:rPr>
              <a:t>l’acidification du yaourt </a:t>
            </a:r>
            <a:r>
              <a:rPr lang="fr-FR" b="1" dirty="0"/>
              <a:t>et peu </a:t>
            </a:r>
            <a:r>
              <a:rPr lang="fr-FR" b="1" dirty="0">
                <a:solidFill>
                  <a:srgbClr val="FF0000"/>
                </a:solidFill>
              </a:rPr>
              <a:t>aromatique</a:t>
            </a:r>
            <a:r>
              <a:rPr lang="fr-FR" b="1" dirty="0"/>
              <a:t> (acétaldéhyde à partir de la thréonine )</a:t>
            </a:r>
          </a:p>
          <a:p>
            <a:pPr>
              <a:buFont typeface="Wingdings" pitchFamily="2" charset="2"/>
              <a:buChar char="ü"/>
            </a:pPr>
            <a:r>
              <a:rPr lang="fr-FR" b="1" i="1" dirty="0"/>
              <a:t> </a:t>
            </a:r>
            <a:r>
              <a:rPr lang="fr-FR" b="1" dirty="0"/>
              <a:t>Fermente le glucose, le galactose, le fructose et le lactose;</a:t>
            </a:r>
          </a:p>
          <a:p>
            <a:pPr>
              <a:buFont typeface="Wingdings" pitchFamily="2" charset="2"/>
              <a:buChar char="ü"/>
            </a:pPr>
            <a:r>
              <a:rPr lang="fr-FR" b="1" dirty="0"/>
              <a:t> Le % en GC est faible.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46"/>
          <p:cNvSpPr txBox="1">
            <a:spLocks noChangeArrowheads="1"/>
          </p:cNvSpPr>
          <p:nvPr/>
        </p:nvSpPr>
        <p:spPr bwMode="auto">
          <a:xfrm>
            <a:off x="539750" y="811213"/>
            <a:ext cx="8135938" cy="4940456"/>
          </a:xfrm>
          <a:prstGeom prst="rect">
            <a:avLst/>
          </a:prstGeom>
          <a:solidFill>
            <a:schemeClr val="bg1"/>
          </a:solidFill>
          <a:ln w="9525">
            <a:noFill/>
            <a:miter lim="800000"/>
            <a:headEnd/>
            <a:tailEnd/>
          </a:ln>
        </p:spPr>
        <p:txBody>
          <a:bodyPr lIns="92075" tIns="46038" rIns="92075" bIns="46038">
            <a:spAutoFit/>
          </a:bodyPr>
          <a:lstStyle/>
          <a:p>
            <a:pPr marL="342900" indent="-342900" algn="ctr">
              <a:spcBef>
                <a:spcPct val="50000"/>
              </a:spcBef>
            </a:pPr>
            <a:r>
              <a:rPr lang="fr-FR" b="1" dirty="0">
                <a:solidFill>
                  <a:srgbClr val="FF0000"/>
                </a:solidFill>
              </a:rPr>
              <a:t>2. Défauts d’apparence</a:t>
            </a:r>
          </a:p>
          <a:p>
            <a:pPr marL="342900" indent="-342900">
              <a:spcBef>
                <a:spcPct val="50000"/>
              </a:spcBef>
              <a:buFont typeface="Wingdings" pitchFamily="2" charset="2"/>
              <a:buChar char="ü"/>
            </a:pPr>
            <a:r>
              <a:rPr lang="fr-FR" b="1" dirty="0">
                <a:solidFill>
                  <a:srgbClr val="FF0000"/>
                </a:solidFill>
              </a:rPr>
              <a:t>Décantation, synérèse: </a:t>
            </a:r>
          </a:p>
          <a:p>
            <a:pPr marL="800100" lvl="1" indent="-342900">
              <a:spcBef>
                <a:spcPct val="50000"/>
              </a:spcBef>
            </a:pPr>
            <a:r>
              <a:rPr lang="fr-FR" b="1" dirty="0"/>
              <a:t>	Sur acidification </a:t>
            </a:r>
          </a:p>
          <a:p>
            <a:pPr marL="800100" lvl="1" indent="-342900">
              <a:spcBef>
                <a:spcPct val="50000"/>
              </a:spcBef>
            </a:pPr>
            <a:r>
              <a:rPr lang="fr-FR" b="1" dirty="0"/>
              <a:t>	 Refroidissement trop faible </a:t>
            </a:r>
          </a:p>
          <a:p>
            <a:pPr marL="800100" lvl="1" indent="-342900">
              <a:spcBef>
                <a:spcPct val="50000"/>
              </a:spcBef>
            </a:pPr>
            <a:r>
              <a:rPr lang="fr-FR" b="1" dirty="0"/>
              <a:t>	Agitation trop poussée</a:t>
            </a:r>
          </a:p>
          <a:p>
            <a:pPr marL="800100" lvl="1" indent="-342900">
              <a:spcBef>
                <a:spcPct val="50000"/>
              </a:spcBef>
            </a:pPr>
            <a:r>
              <a:rPr lang="fr-FR" b="1" dirty="0"/>
              <a:t>	Teneur en MS faible.</a:t>
            </a:r>
          </a:p>
          <a:p>
            <a:pPr marL="342900" indent="-342900">
              <a:spcBef>
                <a:spcPct val="50000"/>
              </a:spcBef>
              <a:buFont typeface="Wingdings" pitchFamily="2" charset="2"/>
              <a:buChar char="ü"/>
            </a:pPr>
            <a:r>
              <a:rPr lang="fr-FR" b="1" dirty="0">
                <a:solidFill>
                  <a:srgbClr val="FF0000"/>
                </a:solidFill>
              </a:rPr>
              <a:t>Gonflement:</a:t>
            </a:r>
            <a:r>
              <a:rPr lang="fr-FR" b="1" dirty="0"/>
              <a:t> Contamination par les levures et les coliformes</a:t>
            </a:r>
          </a:p>
          <a:p>
            <a:pPr marL="342900" indent="-342900">
              <a:spcBef>
                <a:spcPct val="50000"/>
              </a:spcBef>
              <a:buFont typeface="Wingdings" pitchFamily="2" charset="2"/>
              <a:buChar char="ü"/>
            </a:pPr>
            <a:r>
              <a:rPr lang="fr-FR" b="1" dirty="0">
                <a:solidFill>
                  <a:srgbClr val="FF0000"/>
                </a:solidFill>
              </a:rPr>
              <a:t>Colonies en surface</a:t>
            </a:r>
            <a:r>
              <a:rPr lang="fr-FR" b="1" dirty="0"/>
              <a:t>: Contamination par les levures et moisissures</a:t>
            </a:r>
          </a:p>
          <a:p>
            <a:pPr marL="342900" indent="-342900">
              <a:spcBef>
                <a:spcPct val="50000"/>
              </a:spcBef>
              <a:buFont typeface="Wingdings" pitchFamily="2" charset="2"/>
              <a:buChar char="ü"/>
            </a:pPr>
            <a:r>
              <a:rPr lang="fr-FR" b="1" dirty="0">
                <a:solidFill>
                  <a:srgbClr val="FF0000"/>
                </a:solidFill>
              </a:rPr>
              <a:t>Couche de crème</a:t>
            </a:r>
            <a:r>
              <a:rPr lang="fr-FR" b="1" dirty="0"/>
              <a:t>: Mauvaise ou absence d’homogénéisation</a:t>
            </a:r>
          </a:p>
          <a:p>
            <a:pPr marL="342900" indent="-342900">
              <a:spcBef>
                <a:spcPct val="50000"/>
              </a:spcBef>
              <a:buFont typeface="Wingdings" pitchFamily="2" charset="2"/>
              <a:buChar char="ü"/>
            </a:pPr>
            <a:r>
              <a:rPr lang="fr-FR" b="1" dirty="0">
                <a:solidFill>
                  <a:srgbClr val="FF0000"/>
                </a:solidFill>
              </a:rPr>
              <a:t>Produit sur le couvercle</a:t>
            </a:r>
            <a:r>
              <a:rPr lang="fr-FR" b="1" dirty="0"/>
              <a:t>: Mauvaise manutention</a:t>
            </a:r>
          </a:p>
          <a:p>
            <a:pPr marL="342900" indent="-342900">
              <a:spcBef>
                <a:spcPct val="50000"/>
              </a:spcBef>
              <a:buFont typeface="Wingdings" pitchFamily="2" charset="2"/>
              <a:buChar char="ü"/>
            </a:pPr>
            <a:r>
              <a:rPr lang="fr-FR" b="1" dirty="0">
                <a:solidFill>
                  <a:srgbClr val="FF0000"/>
                </a:solidFill>
              </a:rPr>
              <a:t>Produit non homogène</a:t>
            </a:r>
            <a:r>
              <a:rPr lang="fr-FR" b="1" dirty="0"/>
              <a:t>: Mauvaise agitation (Y aux fruits)</a:t>
            </a:r>
          </a:p>
          <a:p>
            <a:pPr marL="342900" indent="-342900">
              <a:spcBef>
                <a:spcPct val="50000"/>
              </a:spcBef>
              <a:buFontTx/>
              <a:buNone/>
            </a:pPr>
            <a:endParaRPr lang="fr-FR" b="1"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8"/>
          <p:cNvSpPr txBox="1">
            <a:spLocks noChangeArrowheads="1"/>
          </p:cNvSpPr>
          <p:nvPr/>
        </p:nvSpPr>
        <p:spPr bwMode="auto">
          <a:xfrm>
            <a:off x="539750" y="174625"/>
            <a:ext cx="8135938" cy="6048452"/>
          </a:xfrm>
          <a:prstGeom prst="rect">
            <a:avLst/>
          </a:prstGeom>
          <a:solidFill>
            <a:schemeClr val="bg1"/>
          </a:solidFill>
          <a:ln w="9525">
            <a:noFill/>
            <a:miter lim="800000"/>
            <a:headEnd/>
            <a:tailEnd/>
          </a:ln>
        </p:spPr>
        <p:txBody>
          <a:bodyPr lIns="92075" tIns="46038" rIns="92075" bIns="46038">
            <a:spAutoFit/>
          </a:bodyPr>
          <a:lstStyle/>
          <a:p>
            <a:pPr marL="342900" indent="-342900" algn="ctr">
              <a:spcBef>
                <a:spcPct val="50000"/>
              </a:spcBef>
            </a:pPr>
            <a:r>
              <a:rPr lang="fr-FR" b="1" dirty="0">
                <a:solidFill>
                  <a:srgbClr val="FF0000"/>
                </a:solidFill>
              </a:rPr>
              <a:t>3. Défauts de Texture</a:t>
            </a:r>
          </a:p>
          <a:p>
            <a:pPr marL="342900" indent="-342900">
              <a:spcBef>
                <a:spcPct val="50000"/>
              </a:spcBef>
              <a:buFont typeface="Wingdings" pitchFamily="2" charset="2"/>
              <a:buChar char="ü"/>
            </a:pPr>
            <a:r>
              <a:rPr lang="fr-FR" b="1" dirty="0">
                <a:solidFill>
                  <a:srgbClr val="FF0000"/>
                </a:solidFill>
              </a:rPr>
              <a:t>Manque de fermeté: </a:t>
            </a:r>
          </a:p>
          <a:p>
            <a:pPr marL="800100" lvl="1" indent="-342900">
              <a:spcBef>
                <a:spcPct val="50000"/>
              </a:spcBef>
            </a:pPr>
            <a:r>
              <a:rPr lang="fr-FR" b="1" dirty="0"/>
              <a:t>	Ensemencement trop faible / Mauvaise incubation / MS trop faible</a:t>
            </a:r>
          </a:p>
          <a:p>
            <a:pPr marL="342900" indent="-342900">
              <a:spcBef>
                <a:spcPct val="50000"/>
              </a:spcBef>
              <a:buFont typeface="Wingdings" pitchFamily="2" charset="2"/>
              <a:buChar char="ü"/>
            </a:pPr>
            <a:r>
              <a:rPr lang="fr-FR" b="1" dirty="0">
                <a:solidFill>
                  <a:srgbClr val="FF0000"/>
                </a:solidFill>
              </a:rPr>
              <a:t>Trop liquide: </a:t>
            </a:r>
          </a:p>
          <a:p>
            <a:pPr marL="342900" indent="-342900">
              <a:spcBef>
                <a:spcPct val="50000"/>
              </a:spcBef>
              <a:buFontTx/>
              <a:buNone/>
            </a:pPr>
            <a:r>
              <a:rPr lang="fr-FR" b="1" dirty="0"/>
              <a:t>	Brassage trop violent / Mauvaise incubation / MS trop faible / Mauvais ferment</a:t>
            </a:r>
          </a:p>
          <a:p>
            <a:pPr marL="342900" indent="-342900">
              <a:spcBef>
                <a:spcPct val="50000"/>
              </a:spcBef>
              <a:buFont typeface="Wingdings" pitchFamily="2" charset="2"/>
              <a:buChar char="ü"/>
            </a:pPr>
            <a:r>
              <a:rPr lang="fr-FR" b="1" dirty="0">
                <a:solidFill>
                  <a:srgbClr val="FF0000"/>
                </a:solidFill>
              </a:rPr>
              <a:t>Trop filent: </a:t>
            </a:r>
          </a:p>
          <a:p>
            <a:pPr marL="342900" indent="-342900">
              <a:spcBef>
                <a:spcPct val="50000"/>
              </a:spcBef>
              <a:buFontTx/>
              <a:buNone/>
            </a:pPr>
            <a:r>
              <a:rPr lang="fr-FR" b="1" dirty="0"/>
              <a:t>		Mauvais ferment / T° d’incubation trop faible</a:t>
            </a:r>
          </a:p>
          <a:p>
            <a:pPr marL="342900" indent="-342900">
              <a:spcBef>
                <a:spcPct val="50000"/>
              </a:spcBef>
              <a:buFont typeface="Wingdings" pitchFamily="2" charset="2"/>
              <a:buChar char="ü"/>
            </a:pPr>
            <a:r>
              <a:rPr lang="fr-FR" b="1" dirty="0">
                <a:solidFill>
                  <a:srgbClr val="FF0000"/>
                </a:solidFill>
              </a:rPr>
              <a:t>Texture sableuse: </a:t>
            </a:r>
          </a:p>
          <a:p>
            <a:pPr marL="342900" indent="-342900">
              <a:spcBef>
                <a:spcPct val="50000"/>
              </a:spcBef>
              <a:buFontTx/>
              <a:buNone/>
            </a:pPr>
            <a:r>
              <a:rPr lang="fr-FR" b="1" dirty="0"/>
              <a:t>		Chauffage du lait trop important</a:t>
            </a:r>
          </a:p>
          <a:p>
            <a:pPr marL="342900" indent="-342900">
              <a:spcBef>
                <a:spcPct val="50000"/>
              </a:spcBef>
              <a:buFontTx/>
              <a:buNone/>
            </a:pPr>
            <a:r>
              <a:rPr lang="fr-FR" b="1" dirty="0"/>
              <a:t>		Poudrage trop fort</a:t>
            </a:r>
          </a:p>
          <a:p>
            <a:pPr marL="342900" indent="-342900">
              <a:spcBef>
                <a:spcPct val="50000"/>
              </a:spcBef>
              <a:buFontTx/>
              <a:buNone/>
            </a:pPr>
            <a:r>
              <a:rPr lang="fr-FR" b="1" dirty="0"/>
              <a:t>		Mauvais brassage</a:t>
            </a:r>
          </a:p>
          <a:p>
            <a:pPr marL="342900" indent="-342900">
              <a:spcBef>
                <a:spcPct val="50000"/>
              </a:spcBef>
              <a:buFontTx/>
              <a:buNone/>
            </a:pPr>
            <a:r>
              <a:rPr lang="fr-FR" b="1" dirty="0"/>
              <a:t>		Acidification trop faible</a:t>
            </a:r>
          </a:p>
          <a:p>
            <a:pPr marL="342900" indent="-342900">
              <a:spcBef>
                <a:spcPct val="50000"/>
              </a:spcBef>
              <a:buFont typeface="Wingdings" pitchFamily="2" charset="2"/>
              <a:buChar char="ü"/>
            </a:pPr>
            <a:r>
              <a:rPr lang="fr-FR" b="1" dirty="0">
                <a:solidFill>
                  <a:srgbClr val="FF0000"/>
                </a:solidFill>
              </a:rPr>
              <a:t>Texture granuleuse: </a:t>
            </a:r>
          </a:p>
          <a:p>
            <a:pPr marL="342900" indent="-342900">
              <a:spcBef>
                <a:spcPct val="50000"/>
              </a:spcBef>
            </a:pPr>
            <a:r>
              <a:rPr lang="fr-FR" b="1" dirty="0"/>
              <a:t>Mauvais brassage/ Teneur en MG trop élevée / Mauvais choix du ferment</a:t>
            </a:r>
          </a:p>
          <a:p>
            <a:pPr marL="342900" indent="-342900">
              <a:spcBef>
                <a:spcPct val="50000"/>
              </a:spcBef>
              <a:buFontTx/>
              <a:buNone/>
            </a:pPr>
            <a:endParaRPr lang="fr-FR" sz="1200" b="1" dirty="0">
              <a:solidFill>
                <a:schemeClr val="bg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08" y="928670"/>
            <a:ext cx="4748544" cy="400110"/>
          </a:xfrm>
          <a:prstGeom prst="rect">
            <a:avLst/>
          </a:prstGeom>
        </p:spPr>
        <p:txBody>
          <a:bodyPr wrap="none">
            <a:spAutoFit/>
          </a:bodyPr>
          <a:lstStyle/>
          <a:p>
            <a:pPr>
              <a:buFont typeface="Wingdings" pitchFamily="2" charset="2"/>
              <a:buChar char="ü"/>
            </a:pPr>
            <a:r>
              <a:rPr lang="fr-FR" sz="2000" b="1" dirty="0"/>
              <a:t>L’espèce</a:t>
            </a:r>
            <a:r>
              <a:rPr lang="fr-FR" sz="2000" b="1" dirty="0">
                <a:solidFill>
                  <a:srgbClr val="FF0000"/>
                </a:solidFill>
              </a:rPr>
              <a:t> </a:t>
            </a:r>
            <a:r>
              <a:rPr lang="fr-FR" sz="2000" b="1" i="1" dirty="0" err="1">
                <a:solidFill>
                  <a:srgbClr val="FF0000"/>
                </a:solidFill>
              </a:rPr>
              <a:t>St.salivarius</a:t>
            </a:r>
            <a:r>
              <a:rPr lang="fr-FR" sz="2000" b="1" i="1" dirty="0">
                <a:solidFill>
                  <a:srgbClr val="FF0000"/>
                </a:solidFill>
              </a:rPr>
              <a:t> </a:t>
            </a:r>
            <a:r>
              <a:rPr lang="fr-FR" sz="2000" b="1" dirty="0" err="1">
                <a:solidFill>
                  <a:srgbClr val="FF0000"/>
                </a:solidFill>
              </a:rPr>
              <a:t>subsp</a:t>
            </a:r>
            <a:r>
              <a:rPr lang="fr-FR" sz="2000" b="1" i="1" dirty="0" err="1">
                <a:solidFill>
                  <a:srgbClr val="FF0000"/>
                </a:solidFill>
              </a:rPr>
              <a:t>.thermophilus</a:t>
            </a:r>
            <a:endParaRPr lang="fr-FR" sz="2000" b="1" i="1" dirty="0">
              <a:solidFill>
                <a:srgbClr val="FF0000"/>
              </a:solidFill>
            </a:endParaRPr>
          </a:p>
        </p:txBody>
      </p:sp>
      <p:sp>
        <p:nvSpPr>
          <p:cNvPr id="5" name="Rectangle 4"/>
          <p:cNvSpPr/>
          <p:nvPr/>
        </p:nvSpPr>
        <p:spPr>
          <a:xfrm>
            <a:off x="214282" y="1674674"/>
            <a:ext cx="8715436" cy="1754326"/>
          </a:xfrm>
          <a:prstGeom prst="rect">
            <a:avLst/>
          </a:prstGeom>
        </p:spPr>
        <p:txBody>
          <a:bodyPr wrap="square">
            <a:spAutoFit/>
          </a:bodyPr>
          <a:lstStyle/>
          <a:p>
            <a:pPr>
              <a:buFont typeface="Wingdings" pitchFamily="2" charset="2"/>
              <a:buChar char="ü"/>
            </a:pPr>
            <a:r>
              <a:rPr lang="fr-FR" b="1" dirty="0" err="1"/>
              <a:t>Cocci</a:t>
            </a:r>
            <a:r>
              <a:rPr lang="fr-FR" b="1" dirty="0"/>
              <a:t> à Gram +; longueur  0.7- 0.9µm;</a:t>
            </a:r>
          </a:p>
          <a:p>
            <a:pPr>
              <a:buFont typeface="Wingdings" pitchFamily="2" charset="2"/>
              <a:buChar char="ü"/>
            </a:pPr>
            <a:r>
              <a:rPr lang="fr-FR" b="1" dirty="0"/>
              <a:t>A 45°C, il forme des chaines courtes;</a:t>
            </a:r>
          </a:p>
          <a:p>
            <a:pPr>
              <a:buFont typeface="Wingdings" pitchFamily="2" charset="2"/>
              <a:buChar char="ü"/>
            </a:pPr>
            <a:r>
              <a:rPr lang="fr-FR" b="1" dirty="0"/>
              <a:t> A T°&gt; 45°C, il donne de longues chaines;</a:t>
            </a:r>
          </a:p>
          <a:p>
            <a:pPr>
              <a:buFont typeface="Wingdings" pitchFamily="2" charset="2"/>
              <a:buChar char="ü"/>
            </a:pPr>
            <a:r>
              <a:rPr lang="fr-FR" b="1" dirty="0"/>
              <a:t> Sous microscope, les cultures âgées s/f  de chaines allongées;</a:t>
            </a:r>
          </a:p>
          <a:p>
            <a:pPr>
              <a:buFont typeface="Wingdings" pitchFamily="2" charset="2"/>
              <a:buChar char="ü"/>
            </a:pPr>
            <a:r>
              <a:rPr lang="fr-FR" b="1" dirty="0"/>
              <a:t> T° </a:t>
            </a:r>
            <a:r>
              <a:rPr lang="fr-FR" b="1" baseline="-25000" dirty="0"/>
              <a:t>min </a:t>
            </a:r>
            <a:r>
              <a:rPr lang="fr-FR" b="1" dirty="0"/>
              <a:t>18-20°C; </a:t>
            </a:r>
            <a:r>
              <a:rPr lang="fr-FR" b="1" dirty="0" err="1">
                <a:solidFill>
                  <a:srgbClr val="FF0000"/>
                </a:solidFill>
              </a:rPr>
              <a:t>T°</a:t>
            </a:r>
            <a:r>
              <a:rPr lang="fr-FR" b="1" baseline="-25000" dirty="0" err="1">
                <a:solidFill>
                  <a:srgbClr val="FF0000"/>
                </a:solidFill>
              </a:rPr>
              <a:t>opt</a:t>
            </a:r>
            <a:r>
              <a:rPr lang="fr-FR" b="1" dirty="0">
                <a:solidFill>
                  <a:srgbClr val="FF0000"/>
                </a:solidFill>
              </a:rPr>
              <a:t>  40-45°C</a:t>
            </a:r>
            <a:r>
              <a:rPr lang="fr-FR" b="1" dirty="0"/>
              <a:t>, </a:t>
            </a:r>
            <a:r>
              <a:rPr lang="fr-FR" b="1" dirty="0" err="1"/>
              <a:t>T°</a:t>
            </a:r>
            <a:r>
              <a:rPr lang="fr-FR" b="1" baseline="-25000" dirty="0" err="1"/>
              <a:t>max</a:t>
            </a:r>
            <a:r>
              <a:rPr lang="fr-FR" b="1" baseline="-25000" dirty="0"/>
              <a:t> </a:t>
            </a:r>
            <a:r>
              <a:rPr lang="fr-FR" b="1" dirty="0"/>
              <a:t>50- 53°C (</a:t>
            </a:r>
            <a:r>
              <a:rPr lang="fr-FR" b="1" dirty="0">
                <a:solidFill>
                  <a:srgbClr val="FF0000"/>
                </a:solidFill>
              </a:rPr>
              <a:t>thermorésistante 80°C/15mn; 65°C/ 30mn</a:t>
            </a:r>
            <a:r>
              <a:rPr lang="fr-FR" b="1" dirty="0"/>
              <a:t>);</a:t>
            </a:r>
          </a:p>
          <a:p>
            <a:pPr>
              <a:buFont typeface="Wingdings" pitchFamily="2" charset="2"/>
              <a:buChar char="ü"/>
            </a:pPr>
            <a:r>
              <a:rPr lang="fr-FR" b="1" dirty="0"/>
              <a:t> Ne peut croitre à 10°C;</a:t>
            </a:r>
          </a:p>
        </p:txBody>
      </p:sp>
      <p:pic>
        <p:nvPicPr>
          <p:cNvPr id="6" name="Picture 11" descr="Visite-du-centre-de-formation-professionnelle-de-la-cite-El-Khadra23"/>
          <p:cNvPicPr>
            <a:picLocks noChangeAspect="1" noChangeArrowheads="1"/>
          </p:cNvPicPr>
          <p:nvPr/>
        </p:nvPicPr>
        <p:blipFill>
          <a:blip r:embed="rId2"/>
          <a:srcRect/>
          <a:stretch>
            <a:fillRect/>
          </a:stretch>
        </p:blipFill>
        <p:spPr bwMode="auto">
          <a:xfrm>
            <a:off x="7000892" y="214290"/>
            <a:ext cx="1978027" cy="1261652"/>
          </a:xfrm>
          <a:prstGeom prst="rect">
            <a:avLst/>
          </a:prstGeom>
          <a:noFill/>
          <a:ln w="9525">
            <a:noFill/>
            <a:miter lim="800000"/>
            <a:headEnd/>
            <a:tailEnd/>
          </a:ln>
        </p:spPr>
      </p:pic>
      <p:sp>
        <p:nvSpPr>
          <p:cNvPr id="7" name="Rectangle 6"/>
          <p:cNvSpPr/>
          <p:nvPr/>
        </p:nvSpPr>
        <p:spPr>
          <a:xfrm>
            <a:off x="214282" y="3978196"/>
            <a:ext cx="8643998" cy="2308324"/>
          </a:xfrm>
          <a:prstGeom prst="rect">
            <a:avLst/>
          </a:prstGeom>
        </p:spPr>
        <p:txBody>
          <a:bodyPr wrap="square">
            <a:spAutoFit/>
          </a:bodyPr>
          <a:lstStyle/>
          <a:p>
            <a:pPr>
              <a:buFont typeface="Wingdings" pitchFamily="2" charset="2"/>
              <a:buChar char="ü"/>
            </a:pPr>
            <a:r>
              <a:rPr lang="fr-FR" b="1" dirty="0"/>
              <a:t> </a:t>
            </a:r>
            <a:r>
              <a:rPr lang="fr-FR" b="1" dirty="0" err="1"/>
              <a:t>pH</a:t>
            </a:r>
            <a:r>
              <a:rPr lang="fr-FR" b="1" baseline="-25000" dirty="0" err="1"/>
              <a:t>min</a:t>
            </a:r>
            <a:r>
              <a:rPr lang="fr-FR" b="1" dirty="0"/>
              <a:t> 4.5, </a:t>
            </a:r>
            <a:r>
              <a:rPr lang="fr-FR" b="1" dirty="0" err="1">
                <a:solidFill>
                  <a:srgbClr val="FF0000"/>
                </a:solidFill>
              </a:rPr>
              <a:t>pH</a:t>
            </a:r>
            <a:r>
              <a:rPr lang="fr-FR" b="1" baseline="-25000" dirty="0" err="1">
                <a:solidFill>
                  <a:srgbClr val="FF0000"/>
                </a:solidFill>
              </a:rPr>
              <a:t>opt</a:t>
            </a:r>
            <a:r>
              <a:rPr lang="fr-FR" b="1" baseline="-25000" dirty="0">
                <a:solidFill>
                  <a:srgbClr val="FF0000"/>
                </a:solidFill>
              </a:rPr>
              <a:t> </a:t>
            </a:r>
            <a:r>
              <a:rPr lang="fr-FR" b="1" dirty="0">
                <a:solidFill>
                  <a:srgbClr val="FF0000"/>
                </a:solidFill>
              </a:rPr>
              <a:t>6.3;</a:t>
            </a:r>
          </a:p>
          <a:p>
            <a:pPr>
              <a:buFont typeface="Wingdings" pitchFamily="2" charset="2"/>
              <a:buChar char="ü"/>
            </a:pPr>
            <a:r>
              <a:rPr lang="fr-FR" b="1" dirty="0"/>
              <a:t>Anaérobie ou Aérobie facultative;</a:t>
            </a:r>
          </a:p>
          <a:p>
            <a:pPr>
              <a:buFont typeface="Wingdings" pitchFamily="2" charset="2"/>
              <a:buChar char="ü"/>
            </a:pPr>
            <a:r>
              <a:rPr lang="fr-FR" b="1" dirty="0" err="1">
                <a:solidFill>
                  <a:srgbClr val="FF0000"/>
                </a:solidFill>
              </a:rPr>
              <a:t>Homofermentaire</a:t>
            </a:r>
            <a:r>
              <a:rPr lang="fr-FR" b="1" dirty="0">
                <a:solidFill>
                  <a:srgbClr val="FF0000"/>
                </a:solidFill>
              </a:rPr>
              <a:t> thermophile </a:t>
            </a:r>
            <a:r>
              <a:rPr lang="fr-FR" b="1" dirty="0"/>
              <a:t>;</a:t>
            </a:r>
          </a:p>
          <a:p>
            <a:pPr>
              <a:buFont typeface="Wingdings" pitchFamily="2" charset="2"/>
              <a:buChar char="ü"/>
            </a:pPr>
            <a:r>
              <a:rPr lang="fr-FR" b="1" dirty="0"/>
              <a:t>Peut produire de </a:t>
            </a:r>
            <a:r>
              <a:rPr lang="fr-FR" b="1" dirty="0">
                <a:solidFill>
                  <a:srgbClr val="FF0000"/>
                </a:solidFill>
              </a:rPr>
              <a:t>0.7 à 0.8% </a:t>
            </a:r>
            <a:r>
              <a:rPr lang="fr-FR" b="1" dirty="0"/>
              <a:t>d’acide lactique (Isomère L </a:t>
            </a:r>
            <a:r>
              <a:rPr lang="fr-FR" b="1" baseline="30000" dirty="0"/>
              <a:t>(+)</a:t>
            </a:r>
            <a:r>
              <a:rPr lang="fr-FR" b="1" dirty="0"/>
              <a:t>);</a:t>
            </a:r>
          </a:p>
          <a:p>
            <a:pPr algn="just">
              <a:buFont typeface="Wingdings" pitchFamily="2" charset="2"/>
              <a:buChar char="ü"/>
            </a:pPr>
            <a:r>
              <a:rPr lang="fr-FR" b="1" dirty="0"/>
              <a:t>Responsable </a:t>
            </a:r>
            <a:r>
              <a:rPr lang="fr-FR" b="1" dirty="0">
                <a:solidFill>
                  <a:srgbClr val="FF0000"/>
                </a:solidFill>
              </a:rPr>
              <a:t>de l’aromatisation </a:t>
            </a:r>
            <a:r>
              <a:rPr lang="fr-FR" b="1" dirty="0"/>
              <a:t>du yaourt (acétaldéhyde + peu </a:t>
            </a:r>
            <a:r>
              <a:rPr lang="fr-FR" b="1" dirty="0" err="1"/>
              <a:t>diacétyl</a:t>
            </a:r>
            <a:r>
              <a:rPr lang="fr-FR" b="1" dirty="0"/>
              <a:t> et d’</a:t>
            </a:r>
            <a:r>
              <a:rPr lang="fr-FR" b="1" dirty="0" err="1"/>
              <a:t>acétoine</a:t>
            </a:r>
            <a:r>
              <a:rPr lang="fr-FR" b="1" dirty="0"/>
              <a:t>)</a:t>
            </a:r>
          </a:p>
          <a:p>
            <a:pPr>
              <a:buFont typeface="Wingdings" pitchFamily="2" charset="2"/>
              <a:buChar char="ü"/>
            </a:pPr>
            <a:r>
              <a:rPr lang="fr-FR" b="1" i="1" dirty="0"/>
              <a:t> </a:t>
            </a:r>
            <a:r>
              <a:rPr lang="fr-FR" b="1" dirty="0"/>
              <a:t>Producteur de mucus (</a:t>
            </a:r>
            <a:r>
              <a:rPr lang="fr-FR" b="1" dirty="0">
                <a:solidFill>
                  <a:srgbClr val="FF0000"/>
                </a:solidFill>
              </a:rPr>
              <a:t>polysaccharides</a:t>
            </a:r>
            <a:r>
              <a:rPr lang="fr-FR" b="1" dirty="0"/>
              <a:t>) aspect </a:t>
            </a:r>
            <a:r>
              <a:rPr lang="fr-FR" b="1" dirty="0">
                <a:solidFill>
                  <a:srgbClr val="FF0000"/>
                </a:solidFill>
              </a:rPr>
              <a:t>épaississant</a:t>
            </a:r>
            <a:r>
              <a:rPr lang="fr-FR" b="1" dirty="0"/>
              <a:t> des yaourts;</a:t>
            </a:r>
          </a:p>
          <a:p>
            <a:pPr>
              <a:buFont typeface="Wingdings" pitchFamily="2" charset="2"/>
              <a:buChar char="ü"/>
            </a:pPr>
            <a:r>
              <a:rPr lang="fr-FR" b="1" dirty="0"/>
              <a:t>Fermente le glucose, le galactose, le fructose et le lactose;</a:t>
            </a:r>
          </a:p>
          <a:p>
            <a:pPr>
              <a:buFont typeface="Wingdings" pitchFamily="2" charset="2"/>
              <a:buChar char="ü"/>
            </a:pPr>
            <a:r>
              <a:rPr lang="fr-FR" b="1" dirty="0"/>
              <a:t> Le % en GC est faible.</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71472" y="987966"/>
            <a:ext cx="7286676" cy="369332"/>
          </a:xfrm>
          <a:prstGeom prst="rect">
            <a:avLst/>
          </a:prstGeom>
          <a:noFill/>
        </p:spPr>
        <p:txBody>
          <a:bodyPr wrap="square" rtlCol="0">
            <a:spAutoFit/>
          </a:bodyPr>
          <a:lstStyle/>
          <a:p>
            <a:pPr algn="ctr"/>
            <a:r>
              <a:rPr lang="fr-FR" b="1" dirty="0">
                <a:solidFill>
                  <a:srgbClr val="FF0000"/>
                </a:solidFill>
              </a:rPr>
              <a:t>3. Pourquoi associer et choisir les deux espèces?</a:t>
            </a:r>
          </a:p>
        </p:txBody>
      </p:sp>
      <p:sp>
        <p:nvSpPr>
          <p:cNvPr id="5" name="ZoneTexte 4"/>
          <p:cNvSpPr txBox="1"/>
          <p:nvPr/>
        </p:nvSpPr>
        <p:spPr>
          <a:xfrm>
            <a:off x="71406" y="1798630"/>
            <a:ext cx="8929718" cy="3416320"/>
          </a:xfrm>
          <a:prstGeom prst="rect">
            <a:avLst/>
          </a:prstGeom>
          <a:noFill/>
        </p:spPr>
        <p:txBody>
          <a:bodyPr wrap="square" rtlCol="0">
            <a:spAutoFit/>
          </a:bodyPr>
          <a:lstStyle/>
          <a:p>
            <a:pPr algn="ctr"/>
            <a:r>
              <a:rPr lang="fr-FR" b="1" dirty="0">
                <a:solidFill>
                  <a:srgbClr val="FF0000"/>
                </a:solidFill>
              </a:rPr>
              <a:t>Réponse</a:t>
            </a:r>
          </a:p>
          <a:p>
            <a:pPr algn="ctr">
              <a:buFont typeface="Wingdings" pitchFamily="2" charset="2"/>
              <a:buChar char="ü"/>
            </a:pPr>
            <a:r>
              <a:rPr lang="fr-FR" b="1" dirty="0"/>
              <a:t> L’association est bénéfique pour les 2 souches (coopération non indispensable à leur vie);</a:t>
            </a:r>
          </a:p>
          <a:p>
            <a:endParaRPr lang="fr-FR" b="1" dirty="0"/>
          </a:p>
          <a:p>
            <a:pPr>
              <a:buFont typeface="Wingdings" pitchFamily="2" charset="2"/>
              <a:buChar char="ü"/>
            </a:pPr>
            <a:r>
              <a:rPr lang="fr-FR" b="1" dirty="0"/>
              <a:t> Cette situation est appelée </a:t>
            </a:r>
            <a:r>
              <a:rPr lang="fr-FR" b="1" dirty="0" err="1">
                <a:solidFill>
                  <a:schemeClr val="accent3">
                    <a:lumMod val="75000"/>
                  </a:schemeClr>
                </a:solidFill>
              </a:rPr>
              <a:t>protocoopération</a:t>
            </a:r>
            <a:r>
              <a:rPr lang="fr-FR" b="1" dirty="0">
                <a:solidFill>
                  <a:schemeClr val="accent3">
                    <a:lumMod val="75000"/>
                  </a:schemeClr>
                </a:solidFill>
              </a:rPr>
              <a:t> ou Symbiose;</a:t>
            </a:r>
          </a:p>
          <a:p>
            <a:pPr>
              <a:buFont typeface="Wingdings" pitchFamily="2" charset="2"/>
              <a:buChar char="ü"/>
            </a:pPr>
            <a:endParaRPr lang="fr-FR" b="1" dirty="0"/>
          </a:p>
          <a:p>
            <a:pPr>
              <a:buFont typeface="Wingdings" pitchFamily="2" charset="2"/>
              <a:buChar char="ü"/>
            </a:pPr>
            <a:r>
              <a:rPr lang="fr-FR" b="1" dirty="0"/>
              <a:t> Cette coopération conduit à ce qui suit:</a:t>
            </a:r>
          </a:p>
          <a:p>
            <a:pPr lvl="2">
              <a:buFontTx/>
              <a:buChar char="-"/>
            </a:pPr>
            <a:r>
              <a:rPr lang="fr-FR" b="1" dirty="0"/>
              <a:t>Réduction de la phase de latence;</a:t>
            </a:r>
          </a:p>
          <a:p>
            <a:pPr lvl="2">
              <a:buFontTx/>
              <a:buChar char="-"/>
            </a:pPr>
            <a:r>
              <a:rPr lang="fr-FR" b="1" dirty="0"/>
              <a:t> Augmentation de la production de métabolite;</a:t>
            </a:r>
          </a:p>
          <a:p>
            <a:pPr lvl="2">
              <a:buFontTx/>
              <a:buChar char="-"/>
            </a:pPr>
            <a:r>
              <a:rPr lang="fr-FR" b="1" dirty="0"/>
              <a:t> Meilleure résistances aux additifs (ex. Saccharose);</a:t>
            </a:r>
          </a:p>
          <a:p>
            <a:pPr lvl="2">
              <a:buFontTx/>
              <a:buChar char="-"/>
            </a:pPr>
            <a:r>
              <a:rPr lang="fr-FR" b="1" dirty="0"/>
              <a:t> Meilleure production des agents épaississants (Ex. polysaccharides = bonne viscosité du yaourt).</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43042" y="357166"/>
            <a:ext cx="6000792" cy="369332"/>
          </a:xfrm>
          <a:prstGeom prst="rect">
            <a:avLst/>
          </a:prstGeom>
          <a:noFill/>
        </p:spPr>
        <p:txBody>
          <a:bodyPr wrap="square" rtlCol="0">
            <a:spAutoFit/>
          </a:bodyPr>
          <a:lstStyle/>
          <a:p>
            <a:r>
              <a:rPr lang="fr-FR" b="1" dirty="0">
                <a:solidFill>
                  <a:srgbClr val="FF0000"/>
                </a:solidFill>
              </a:rPr>
              <a:t>3.1. Symbiose lors du métabolisme glucidique</a:t>
            </a:r>
          </a:p>
        </p:txBody>
      </p:sp>
      <p:sp>
        <p:nvSpPr>
          <p:cNvPr id="5" name="Rectangle 4"/>
          <p:cNvSpPr/>
          <p:nvPr/>
        </p:nvSpPr>
        <p:spPr>
          <a:xfrm>
            <a:off x="214282" y="1000108"/>
            <a:ext cx="8715436" cy="1200329"/>
          </a:xfrm>
          <a:prstGeom prst="rect">
            <a:avLst/>
          </a:prstGeom>
        </p:spPr>
        <p:txBody>
          <a:bodyPr wrap="square">
            <a:spAutoFit/>
          </a:bodyPr>
          <a:lstStyle/>
          <a:p>
            <a:pPr>
              <a:buFont typeface="Wingdings" pitchFamily="2" charset="2"/>
              <a:buChar char="ü"/>
            </a:pPr>
            <a:r>
              <a:rPr lang="fr-FR" b="1" dirty="0"/>
              <a:t>Lors de leur croissance, ces ferments lactiques hydrolysent le lactose en glucose et galactose. Le glucose est ensuite utilisé lors de la glycolyse, puis dans la fermentation lactique. Cela entraine la formation d’acide lactique, qui abaisse le pH du milieu.</a:t>
            </a:r>
          </a:p>
          <a:p>
            <a:pPr>
              <a:buFont typeface="Wingdings" pitchFamily="2" charset="2"/>
              <a:buChar char="ü"/>
            </a:pPr>
            <a:r>
              <a:rPr lang="fr-FR" b="1" dirty="0"/>
              <a:t>La figure montre que la culture mixte produit plus d’</a:t>
            </a:r>
            <a:r>
              <a:rPr lang="fr-FR" b="1" dirty="0" err="1"/>
              <a:t>ac.lactique</a:t>
            </a:r>
            <a:r>
              <a:rPr lang="fr-FR" b="1" dirty="0"/>
              <a:t> .</a:t>
            </a:r>
          </a:p>
        </p:txBody>
      </p:sp>
      <p:pic>
        <p:nvPicPr>
          <p:cNvPr id="2050" name="Picture 2"/>
          <p:cNvPicPr>
            <a:picLocks noChangeAspect="1" noChangeArrowheads="1"/>
          </p:cNvPicPr>
          <p:nvPr/>
        </p:nvPicPr>
        <p:blipFill>
          <a:blip r:embed="rId2"/>
          <a:srcRect l="15381" t="32226" r="21631" b="15039"/>
          <a:stretch>
            <a:fillRect/>
          </a:stretch>
        </p:blipFill>
        <p:spPr bwMode="auto">
          <a:xfrm>
            <a:off x="1357290" y="2571744"/>
            <a:ext cx="6143668" cy="385765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28794" y="571480"/>
            <a:ext cx="6000792" cy="369332"/>
          </a:xfrm>
          <a:prstGeom prst="rect">
            <a:avLst/>
          </a:prstGeom>
          <a:noFill/>
        </p:spPr>
        <p:txBody>
          <a:bodyPr wrap="square" rtlCol="0">
            <a:spAutoFit/>
          </a:bodyPr>
          <a:lstStyle/>
          <a:p>
            <a:r>
              <a:rPr lang="fr-FR" b="1" dirty="0">
                <a:solidFill>
                  <a:srgbClr val="FF0000"/>
                </a:solidFill>
              </a:rPr>
              <a:t>3. 2. Symbiose lors du métabolisme protéique</a:t>
            </a:r>
          </a:p>
        </p:txBody>
      </p:sp>
      <p:pic>
        <p:nvPicPr>
          <p:cNvPr id="3074" name="Picture 2"/>
          <p:cNvPicPr>
            <a:picLocks noChangeAspect="1" noChangeArrowheads="1"/>
          </p:cNvPicPr>
          <p:nvPr/>
        </p:nvPicPr>
        <p:blipFill>
          <a:blip r:embed="rId2"/>
          <a:srcRect l="15381" t="33203" r="17969" b="15039"/>
          <a:stretch>
            <a:fillRect/>
          </a:stretch>
        </p:blipFill>
        <p:spPr bwMode="auto">
          <a:xfrm>
            <a:off x="642910" y="2071678"/>
            <a:ext cx="7358114" cy="4143404"/>
          </a:xfrm>
          <a:prstGeom prst="rect">
            <a:avLst/>
          </a:prstGeom>
          <a:noFill/>
          <a:ln w="9525">
            <a:noFill/>
            <a:miter lim="800000"/>
            <a:headEnd/>
            <a:tailEnd/>
          </a:ln>
          <a:effectLst/>
        </p:spPr>
      </p:pic>
      <p:sp>
        <p:nvSpPr>
          <p:cNvPr id="6" name="ZoneTexte 5"/>
          <p:cNvSpPr txBox="1"/>
          <p:nvPr/>
        </p:nvSpPr>
        <p:spPr>
          <a:xfrm>
            <a:off x="428596" y="1282471"/>
            <a:ext cx="8358246" cy="646331"/>
          </a:xfrm>
          <a:prstGeom prst="rect">
            <a:avLst/>
          </a:prstGeom>
          <a:noFill/>
        </p:spPr>
        <p:txBody>
          <a:bodyPr wrap="square" rtlCol="0">
            <a:spAutoFit/>
          </a:bodyPr>
          <a:lstStyle/>
          <a:p>
            <a:pPr algn="just"/>
            <a:r>
              <a:rPr lang="fr-FR" b="1" dirty="0"/>
              <a:t>L’association des cultures montre qu’il y à une production assez importante en acétaldéhyde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14612" y="357166"/>
            <a:ext cx="3714776" cy="369332"/>
          </a:xfrm>
          <a:prstGeom prst="rect">
            <a:avLst/>
          </a:prstGeom>
          <a:noFill/>
        </p:spPr>
        <p:txBody>
          <a:bodyPr wrap="square" rtlCol="0">
            <a:spAutoFit/>
          </a:bodyPr>
          <a:lstStyle/>
          <a:p>
            <a:r>
              <a:rPr lang="fr-FR" b="1" dirty="0">
                <a:solidFill>
                  <a:srgbClr val="FF0000"/>
                </a:solidFill>
              </a:rPr>
              <a:t>3.3. Facteurs favorisants la symbiose</a:t>
            </a:r>
          </a:p>
        </p:txBody>
      </p:sp>
      <p:pic>
        <p:nvPicPr>
          <p:cNvPr id="4098" name="Picture 2"/>
          <p:cNvPicPr>
            <a:picLocks noChangeAspect="1" noChangeArrowheads="1"/>
          </p:cNvPicPr>
          <p:nvPr/>
        </p:nvPicPr>
        <p:blipFill>
          <a:blip r:embed="rId2"/>
          <a:srcRect l="17578" t="41300" r="21631" b="13086"/>
          <a:stretch>
            <a:fillRect/>
          </a:stretch>
        </p:blipFill>
        <p:spPr bwMode="auto">
          <a:xfrm>
            <a:off x="714348" y="2143116"/>
            <a:ext cx="7715304" cy="4214842"/>
          </a:xfrm>
          <a:prstGeom prst="rect">
            <a:avLst/>
          </a:prstGeom>
          <a:noFill/>
          <a:ln w="9525">
            <a:noFill/>
            <a:miter lim="800000"/>
            <a:headEnd/>
            <a:tailEnd/>
          </a:ln>
          <a:effectLst/>
        </p:spPr>
      </p:pic>
      <p:sp>
        <p:nvSpPr>
          <p:cNvPr id="6" name="Flèche vers le bas 5"/>
          <p:cNvSpPr/>
          <p:nvPr/>
        </p:nvSpPr>
        <p:spPr>
          <a:xfrm>
            <a:off x="2214546" y="1428736"/>
            <a:ext cx="71438"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a:off x="6500826" y="1357298"/>
            <a:ext cx="71438"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71472" y="1071546"/>
            <a:ext cx="3571900" cy="369332"/>
          </a:xfrm>
          <a:prstGeom prst="rect">
            <a:avLst/>
          </a:prstGeom>
          <a:noFill/>
        </p:spPr>
        <p:txBody>
          <a:bodyPr wrap="square" rtlCol="0">
            <a:spAutoFit/>
          </a:bodyPr>
          <a:lstStyle/>
          <a:p>
            <a:r>
              <a:rPr lang="fr-FR" b="1" i="1" dirty="0" err="1"/>
              <a:t>St.salivarius</a:t>
            </a:r>
            <a:r>
              <a:rPr lang="fr-FR" b="1" dirty="0"/>
              <a:t> </a:t>
            </a:r>
            <a:r>
              <a:rPr lang="fr-FR" b="1" dirty="0" err="1"/>
              <a:t>subsp.</a:t>
            </a:r>
            <a:r>
              <a:rPr lang="fr-FR" b="1" i="1" dirty="0" err="1"/>
              <a:t>thermophilus</a:t>
            </a:r>
            <a:endParaRPr lang="fr-FR" b="1" i="1" dirty="0"/>
          </a:p>
        </p:txBody>
      </p:sp>
      <p:sp>
        <p:nvSpPr>
          <p:cNvPr id="9" name="ZoneTexte 8"/>
          <p:cNvSpPr txBox="1"/>
          <p:nvPr/>
        </p:nvSpPr>
        <p:spPr>
          <a:xfrm>
            <a:off x="4857752" y="987966"/>
            <a:ext cx="3571900" cy="369332"/>
          </a:xfrm>
          <a:prstGeom prst="rect">
            <a:avLst/>
          </a:prstGeom>
          <a:noFill/>
        </p:spPr>
        <p:txBody>
          <a:bodyPr wrap="square" rtlCol="0">
            <a:spAutoFit/>
          </a:bodyPr>
          <a:lstStyle/>
          <a:p>
            <a:r>
              <a:rPr lang="fr-FR" b="1" i="1" dirty="0" err="1"/>
              <a:t>Lb.delbrueckii</a:t>
            </a:r>
            <a:r>
              <a:rPr lang="fr-FR" b="1" i="1" dirty="0"/>
              <a:t> </a:t>
            </a:r>
            <a:r>
              <a:rPr lang="fr-FR" b="1" dirty="0" err="1"/>
              <a:t>subsp.</a:t>
            </a:r>
            <a:r>
              <a:rPr lang="fr-FR" b="1" i="1" dirty="0" err="1"/>
              <a:t>bulgaricus</a:t>
            </a:r>
            <a:endParaRPr lang="fr-FR"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785918" y="285728"/>
            <a:ext cx="6143668" cy="369332"/>
          </a:xfrm>
          <a:prstGeom prst="rect">
            <a:avLst/>
          </a:prstGeom>
          <a:solidFill>
            <a:schemeClr val="bg1"/>
          </a:solidFill>
          <a:ln w="9525">
            <a:noFill/>
            <a:miter lim="800000"/>
            <a:headEnd/>
            <a:tailEnd/>
          </a:ln>
        </p:spPr>
        <p:txBody>
          <a:bodyPr wrap="square">
            <a:spAutoFit/>
          </a:bodyPr>
          <a:lstStyle/>
          <a:p>
            <a:pPr algn="ctr">
              <a:spcBef>
                <a:spcPct val="50000"/>
              </a:spcBef>
              <a:buClrTx/>
              <a:buSzTx/>
              <a:buFontTx/>
              <a:buNone/>
            </a:pPr>
            <a:r>
              <a:rPr lang="fr-FR" b="1" dirty="0">
                <a:solidFill>
                  <a:srgbClr val="FF0000"/>
                </a:solidFill>
              </a:rPr>
              <a:t>4. Quelques Diagrammes de fabrication (Technologie)</a:t>
            </a:r>
          </a:p>
        </p:txBody>
      </p:sp>
      <p:pic>
        <p:nvPicPr>
          <p:cNvPr id="5" name="Picture 7"/>
          <p:cNvPicPr>
            <a:picLocks noChangeAspect="1" noChangeArrowheads="1"/>
          </p:cNvPicPr>
          <p:nvPr/>
        </p:nvPicPr>
        <p:blipFill>
          <a:blip r:embed="rId2"/>
          <a:srcRect l="29878" t="29021" r="28369" b="10037"/>
          <a:stretch>
            <a:fillRect/>
          </a:stretch>
        </p:blipFill>
        <p:spPr bwMode="auto">
          <a:xfrm>
            <a:off x="755650" y="693738"/>
            <a:ext cx="7704138" cy="6048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hème Office">
  <a:themeElements>
    <a:clrScheme name="Personnalisé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3138</TotalTime>
  <Words>2873</Words>
  <Application>Microsoft Office PowerPoint</Application>
  <PresentationFormat>Affichage à l'écran (4:3)</PresentationFormat>
  <Paragraphs>269</Paragraphs>
  <Slides>31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31</vt:i4>
      </vt:variant>
    </vt:vector>
  </HeadingPairs>
  <TitlesOfParts>
    <vt:vector size="36" baseType="lpstr">
      <vt:lpstr>Arial</vt:lpstr>
      <vt:lpstr>Calibri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Sweet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dc:title>
  <dc:creator>bleuxp</dc:creator>
  <cp:lastModifiedBy>walid cherih</cp:lastModifiedBy>
  <cp:revision>393</cp:revision>
  <dcterms:created xsi:type="dcterms:W3CDTF">2011-07-02T13:19:35Z</dcterms:created>
  <dcterms:modified xsi:type="dcterms:W3CDTF">2022-10-16T08:41:00Z</dcterms:modified>
</cp:coreProperties>
</file>