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65" r:id="rId4"/>
    <p:sldId id="270" r:id="rId5"/>
    <p:sldId id="271" r:id="rId6"/>
    <p:sldId id="272" r:id="rId7"/>
    <p:sldId id="273" r:id="rId8"/>
    <p:sldId id="266"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B69B8-FA64-4A84-A295-4E49949D8BE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44AFA04B-72F3-4B9A-8618-6C4E5D6A2E70}">
      <dgm:prSet phldrT="[Texte]"/>
      <dgm:spPr/>
      <dgm:t>
        <a:bodyPr/>
        <a:lstStyle/>
        <a:p>
          <a:pPr algn="r" rtl="1"/>
          <a:r>
            <a:rPr lang="ar-DZ" dirty="0" smtClean="0"/>
            <a:t>1.	بناء قيمة العلامة الجارية </a:t>
          </a:r>
          <a:endParaRPr lang="fr-FR" dirty="0"/>
        </a:p>
      </dgm:t>
    </dgm:pt>
    <dgm:pt modelId="{8627F422-256D-49E5-9C4E-E7F28DA2CD2B}" type="parTrans" cxnId="{BB8F7B29-F8DD-43C7-90AD-E3FF4F775101}">
      <dgm:prSet/>
      <dgm:spPr/>
      <dgm:t>
        <a:bodyPr/>
        <a:lstStyle/>
        <a:p>
          <a:endParaRPr lang="fr-FR"/>
        </a:p>
      </dgm:t>
    </dgm:pt>
    <dgm:pt modelId="{93B87FA8-7530-433D-A708-41D709DD75FC}" type="sibTrans" cxnId="{BB8F7B29-F8DD-43C7-90AD-E3FF4F775101}">
      <dgm:prSet/>
      <dgm:spPr/>
      <dgm:t>
        <a:bodyPr/>
        <a:lstStyle/>
        <a:p>
          <a:endParaRPr lang="fr-FR"/>
        </a:p>
      </dgm:t>
    </dgm:pt>
    <dgm:pt modelId="{60265677-E77B-4F7A-980A-65ED3068220A}">
      <dgm:prSet phldrT="[Texte]"/>
      <dgm:spPr/>
      <dgm:t>
        <a:bodyPr/>
        <a:lstStyle/>
        <a:p>
          <a:pPr algn="r" rtl="1"/>
          <a:r>
            <a:rPr lang="ar-DZ" dirty="0" smtClean="0"/>
            <a:t>الوصول إلى جودة مدركة مرتفعة وخلق صورة ذهنية </a:t>
          </a:r>
          <a:endParaRPr lang="fr-FR" dirty="0"/>
        </a:p>
      </dgm:t>
    </dgm:pt>
    <dgm:pt modelId="{615AFF5A-EE4F-4793-93F9-6A4F5AD6B5E8}" type="parTrans" cxnId="{100D129C-AF79-4487-AC8F-68B735C7ED16}">
      <dgm:prSet/>
      <dgm:spPr/>
      <dgm:t>
        <a:bodyPr/>
        <a:lstStyle/>
        <a:p>
          <a:endParaRPr lang="fr-FR"/>
        </a:p>
      </dgm:t>
    </dgm:pt>
    <dgm:pt modelId="{0C8A7590-8E8C-4CA0-B70C-1491A74D5EB3}" type="sibTrans" cxnId="{100D129C-AF79-4487-AC8F-68B735C7ED16}">
      <dgm:prSet/>
      <dgm:spPr/>
      <dgm:t>
        <a:bodyPr/>
        <a:lstStyle/>
        <a:p>
          <a:endParaRPr lang="fr-FR"/>
        </a:p>
      </dgm:t>
    </dgm:pt>
    <dgm:pt modelId="{FF7875D0-D86B-4008-9390-2CD8AA73C33B}">
      <dgm:prSet phldrT="[Texte]"/>
      <dgm:spPr/>
      <dgm:t>
        <a:bodyPr/>
        <a:lstStyle/>
        <a:p>
          <a:pPr algn="r" rtl="1"/>
          <a:r>
            <a:rPr lang="ar-DZ" dirty="0" smtClean="0"/>
            <a:t>دمج وجمع مجموعة من عناصر العلامة التجارية</a:t>
          </a:r>
          <a:endParaRPr lang="fr-FR" dirty="0"/>
        </a:p>
      </dgm:t>
    </dgm:pt>
    <dgm:pt modelId="{F38535C1-DDC7-4FE0-993E-42BE1A1EE175}" type="parTrans" cxnId="{459B796D-5B1A-4F17-ACA9-0B99B96C29DB}">
      <dgm:prSet/>
      <dgm:spPr/>
      <dgm:t>
        <a:bodyPr/>
        <a:lstStyle/>
        <a:p>
          <a:endParaRPr lang="fr-FR"/>
        </a:p>
      </dgm:t>
    </dgm:pt>
    <dgm:pt modelId="{1F7676DE-6BC5-43E4-B1DA-CE7678E6686D}" type="sibTrans" cxnId="{459B796D-5B1A-4F17-ACA9-0B99B96C29DB}">
      <dgm:prSet/>
      <dgm:spPr/>
      <dgm:t>
        <a:bodyPr/>
        <a:lstStyle/>
        <a:p>
          <a:endParaRPr lang="fr-FR"/>
        </a:p>
      </dgm:t>
    </dgm:pt>
    <dgm:pt modelId="{EA90F3BD-949E-4F09-8604-4496419A91C8}">
      <dgm:prSet phldrT="[Texte]"/>
      <dgm:spPr/>
      <dgm:t>
        <a:bodyPr/>
        <a:lstStyle/>
        <a:p>
          <a:pPr algn="r" rtl="1"/>
          <a:r>
            <a:rPr lang="ar-DZ" dirty="0" smtClean="0"/>
            <a:t>تبني سياسات سعرية وخصومات سعرية </a:t>
          </a:r>
          <a:endParaRPr lang="fr-FR" dirty="0"/>
        </a:p>
      </dgm:t>
    </dgm:pt>
    <dgm:pt modelId="{9BE7558C-1374-4910-B747-D5257697A582}" type="parTrans" cxnId="{552E0496-7D75-417E-A588-04D91AD1513F}">
      <dgm:prSet/>
      <dgm:spPr/>
      <dgm:t>
        <a:bodyPr/>
        <a:lstStyle/>
        <a:p>
          <a:endParaRPr lang="fr-FR"/>
        </a:p>
      </dgm:t>
    </dgm:pt>
    <dgm:pt modelId="{4F8B234B-6304-4140-94A1-5D31AD1746C7}" type="sibTrans" cxnId="{552E0496-7D75-417E-A588-04D91AD1513F}">
      <dgm:prSet/>
      <dgm:spPr/>
      <dgm:t>
        <a:bodyPr/>
        <a:lstStyle/>
        <a:p>
          <a:endParaRPr lang="fr-FR"/>
        </a:p>
      </dgm:t>
    </dgm:pt>
    <dgm:pt modelId="{2CEBE3EA-8FA2-4479-A75A-A333E5C081C1}">
      <dgm:prSet phldrT="[Texte]"/>
      <dgm:spPr/>
      <dgm:t>
        <a:bodyPr/>
        <a:lstStyle/>
        <a:p>
          <a:pPr algn="r" rtl="1"/>
          <a:r>
            <a:rPr lang="ar-DZ" dirty="0" smtClean="0"/>
            <a:t>تأمين مجموعة من قنوات التوزيع المباشرة والتوزيع الغير مباشرة</a:t>
          </a:r>
          <a:endParaRPr lang="fr-FR" dirty="0"/>
        </a:p>
      </dgm:t>
    </dgm:pt>
    <dgm:pt modelId="{D874B650-299D-48F9-9EDB-C8CAC9134C46}" type="parTrans" cxnId="{82A1E5DE-7185-4572-B708-CB2D4265A6E5}">
      <dgm:prSet/>
      <dgm:spPr/>
      <dgm:t>
        <a:bodyPr/>
        <a:lstStyle/>
        <a:p>
          <a:endParaRPr lang="fr-FR"/>
        </a:p>
      </dgm:t>
    </dgm:pt>
    <dgm:pt modelId="{1A94933F-A008-4FBC-A6DF-2E3784CF8135}" type="sibTrans" cxnId="{82A1E5DE-7185-4572-B708-CB2D4265A6E5}">
      <dgm:prSet/>
      <dgm:spPr/>
      <dgm:t>
        <a:bodyPr/>
        <a:lstStyle/>
        <a:p>
          <a:endParaRPr lang="fr-FR"/>
        </a:p>
      </dgm:t>
    </dgm:pt>
    <dgm:pt modelId="{8316CF7D-EB6E-4DAA-8372-42E3E28349FD}">
      <dgm:prSet phldrT="[Texte]"/>
      <dgm:spPr/>
      <dgm:t>
        <a:bodyPr/>
        <a:lstStyle/>
        <a:p>
          <a:pPr algn="r" rtl="1"/>
          <a:r>
            <a:rPr lang="ar-DZ" dirty="0" smtClean="0"/>
            <a:t>مزيج اتصال تسويقي قادر على خلق وعي للعلامة التجارية </a:t>
          </a:r>
          <a:endParaRPr lang="fr-FR" dirty="0"/>
        </a:p>
      </dgm:t>
    </dgm:pt>
    <dgm:pt modelId="{A7DB4404-C69B-4BB9-AA77-B8250F2621A7}" type="parTrans" cxnId="{5DBEF163-5F8D-42BC-8FEA-4CFA4FD1CF69}">
      <dgm:prSet/>
      <dgm:spPr/>
      <dgm:t>
        <a:bodyPr/>
        <a:lstStyle/>
        <a:p>
          <a:endParaRPr lang="fr-FR"/>
        </a:p>
      </dgm:t>
    </dgm:pt>
    <dgm:pt modelId="{EBB9A19F-1AB8-4941-AA33-8EF70A0E792D}" type="sibTrans" cxnId="{5DBEF163-5F8D-42BC-8FEA-4CFA4FD1CF69}">
      <dgm:prSet/>
      <dgm:spPr/>
      <dgm:t>
        <a:bodyPr/>
        <a:lstStyle/>
        <a:p>
          <a:endParaRPr lang="fr-FR"/>
        </a:p>
      </dgm:t>
    </dgm:pt>
    <dgm:pt modelId="{321FEC15-4151-48FD-A532-2FB72752D807}">
      <dgm:prSet phldrT="[Texte]"/>
      <dgm:spPr/>
      <dgm:t>
        <a:bodyPr/>
        <a:lstStyle/>
        <a:p>
          <a:pPr algn="r" rtl="1"/>
          <a:r>
            <a:rPr lang="ar-DZ" dirty="0" smtClean="0"/>
            <a:t>خلق ارتباطات ذهنية ثانوية مرتبطة بالمؤسسة وقنوات التوزيع </a:t>
          </a:r>
          <a:endParaRPr lang="fr-FR" dirty="0"/>
        </a:p>
      </dgm:t>
    </dgm:pt>
    <dgm:pt modelId="{2A4B60A6-E859-483B-BE56-616741527E99}" type="parTrans" cxnId="{8A91C0F4-8D32-4F31-A51A-4521707572C1}">
      <dgm:prSet/>
      <dgm:spPr/>
      <dgm:t>
        <a:bodyPr/>
        <a:lstStyle/>
        <a:p>
          <a:endParaRPr lang="fr-FR"/>
        </a:p>
      </dgm:t>
    </dgm:pt>
    <dgm:pt modelId="{EDFE39BC-CAEC-49A6-8875-2B8B5F352B50}" type="sibTrans" cxnId="{8A91C0F4-8D32-4F31-A51A-4521707572C1}">
      <dgm:prSet/>
      <dgm:spPr/>
      <dgm:t>
        <a:bodyPr/>
        <a:lstStyle/>
        <a:p>
          <a:endParaRPr lang="fr-FR"/>
        </a:p>
      </dgm:t>
    </dgm:pt>
    <dgm:pt modelId="{E7E8093E-BBCA-446D-8831-3F18F4A52CF2}" type="pres">
      <dgm:prSet presAssocID="{6C7B69B8-FA64-4A84-A295-4E49949D8BE1}" presName="Name0" presStyleCnt="0">
        <dgm:presLayoutVars>
          <dgm:chMax/>
          <dgm:chPref/>
          <dgm:dir/>
        </dgm:presLayoutVars>
      </dgm:prSet>
      <dgm:spPr/>
      <dgm:t>
        <a:bodyPr/>
        <a:lstStyle/>
        <a:p>
          <a:endParaRPr lang="fr-FR"/>
        </a:p>
      </dgm:t>
    </dgm:pt>
    <dgm:pt modelId="{64C14530-A494-4CD9-8F7B-8AD7662C8D9C}" type="pres">
      <dgm:prSet presAssocID="{44AFA04B-72F3-4B9A-8618-6C4E5D6A2E70}" presName="parenttextcomposite" presStyleCnt="0"/>
      <dgm:spPr/>
    </dgm:pt>
    <dgm:pt modelId="{087D5DEA-8580-490E-9283-08E018F48B54}" type="pres">
      <dgm:prSet presAssocID="{44AFA04B-72F3-4B9A-8618-6C4E5D6A2E70}" presName="parenttext" presStyleLbl="revTx" presStyleIdx="0" presStyleCnt="1" custLinFactY="-79592" custLinFactNeighborX="-2296" custLinFactNeighborY="-100000">
        <dgm:presLayoutVars>
          <dgm:chMax/>
          <dgm:chPref val="2"/>
          <dgm:bulletEnabled val="1"/>
        </dgm:presLayoutVars>
      </dgm:prSet>
      <dgm:spPr/>
      <dgm:t>
        <a:bodyPr/>
        <a:lstStyle/>
        <a:p>
          <a:endParaRPr lang="fr-FR"/>
        </a:p>
      </dgm:t>
    </dgm:pt>
    <dgm:pt modelId="{1FB58224-4174-45AC-A1E8-5E7A9F291B03}" type="pres">
      <dgm:prSet presAssocID="{44AFA04B-72F3-4B9A-8618-6C4E5D6A2E70}" presName="composite" presStyleCnt="0"/>
      <dgm:spPr/>
    </dgm:pt>
    <dgm:pt modelId="{C7378E20-49D0-4322-B06B-FF7783408FA6}" type="pres">
      <dgm:prSet presAssocID="{44AFA04B-72F3-4B9A-8618-6C4E5D6A2E70}" presName="chevron1" presStyleLbl="alignNode1" presStyleIdx="0" presStyleCnt="7"/>
      <dgm:spPr/>
    </dgm:pt>
    <dgm:pt modelId="{2A6D4F56-4B23-4ADC-B973-B367C2D1B5C3}" type="pres">
      <dgm:prSet presAssocID="{44AFA04B-72F3-4B9A-8618-6C4E5D6A2E70}" presName="chevron2" presStyleLbl="alignNode1" presStyleIdx="1" presStyleCnt="7"/>
      <dgm:spPr/>
    </dgm:pt>
    <dgm:pt modelId="{3A96FD81-7DDD-4013-BE5E-1250748C6CA9}" type="pres">
      <dgm:prSet presAssocID="{44AFA04B-72F3-4B9A-8618-6C4E5D6A2E70}" presName="chevron3" presStyleLbl="alignNode1" presStyleIdx="2" presStyleCnt="7"/>
      <dgm:spPr/>
    </dgm:pt>
    <dgm:pt modelId="{5615EDD3-F768-4C57-9E11-0940B5AB49C6}" type="pres">
      <dgm:prSet presAssocID="{44AFA04B-72F3-4B9A-8618-6C4E5D6A2E70}" presName="chevron4" presStyleLbl="alignNode1" presStyleIdx="3" presStyleCnt="7"/>
      <dgm:spPr/>
    </dgm:pt>
    <dgm:pt modelId="{B04C4817-FE9F-406E-B7BF-555E4514F282}" type="pres">
      <dgm:prSet presAssocID="{44AFA04B-72F3-4B9A-8618-6C4E5D6A2E70}" presName="chevron5" presStyleLbl="alignNode1" presStyleIdx="4" presStyleCnt="7"/>
      <dgm:spPr/>
    </dgm:pt>
    <dgm:pt modelId="{1F5576D5-2463-44A7-8406-05FC5C3ED8BF}" type="pres">
      <dgm:prSet presAssocID="{44AFA04B-72F3-4B9A-8618-6C4E5D6A2E70}" presName="chevron6" presStyleLbl="alignNode1" presStyleIdx="5" presStyleCnt="7"/>
      <dgm:spPr/>
    </dgm:pt>
    <dgm:pt modelId="{B04F834F-30AC-4123-8CFB-90FAB788A64B}" type="pres">
      <dgm:prSet presAssocID="{44AFA04B-72F3-4B9A-8618-6C4E5D6A2E70}" presName="chevron7" presStyleLbl="alignNode1" presStyleIdx="6" presStyleCnt="7" custLinFactNeighborX="27438" custLinFactNeighborY="-2495"/>
      <dgm:spPr/>
    </dgm:pt>
    <dgm:pt modelId="{06EAB83A-4777-4FA1-AF9B-1221D2CD02A1}" type="pres">
      <dgm:prSet presAssocID="{44AFA04B-72F3-4B9A-8618-6C4E5D6A2E70}" presName="childtext" presStyleLbl="solidFgAcc1" presStyleIdx="0" presStyleCnt="1" custScaleY="391115">
        <dgm:presLayoutVars>
          <dgm:chMax/>
          <dgm:chPref val="0"/>
          <dgm:bulletEnabled val="1"/>
        </dgm:presLayoutVars>
      </dgm:prSet>
      <dgm:spPr/>
      <dgm:t>
        <a:bodyPr/>
        <a:lstStyle/>
        <a:p>
          <a:endParaRPr lang="fr-FR"/>
        </a:p>
      </dgm:t>
    </dgm:pt>
  </dgm:ptLst>
  <dgm:cxnLst>
    <dgm:cxn modelId="{422361C9-5D25-4C9A-89FF-F337D9EE0F29}" type="presOf" srcId="{2CEBE3EA-8FA2-4479-A75A-A333E5C081C1}" destId="{06EAB83A-4777-4FA1-AF9B-1221D2CD02A1}" srcOrd="0" destOrd="3" presId="urn:microsoft.com/office/officeart/2008/layout/VerticalAccentList"/>
    <dgm:cxn modelId="{92EF688B-BD17-4A3B-A4F0-9C6CE68A610D}" type="presOf" srcId="{321FEC15-4151-48FD-A532-2FB72752D807}" destId="{06EAB83A-4777-4FA1-AF9B-1221D2CD02A1}" srcOrd="0" destOrd="5" presId="urn:microsoft.com/office/officeart/2008/layout/VerticalAccentList"/>
    <dgm:cxn modelId="{5DBEF163-5F8D-42BC-8FEA-4CFA4FD1CF69}" srcId="{44AFA04B-72F3-4B9A-8618-6C4E5D6A2E70}" destId="{8316CF7D-EB6E-4DAA-8372-42E3E28349FD}" srcOrd="4" destOrd="0" parTransId="{A7DB4404-C69B-4BB9-AA77-B8250F2621A7}" sibTransId="{EBB9A19F-1AB8-4941-AA33-8EF70A0E792D}"/>
    <dgm:cxn modelId="{A72BA1CC-7C09-4FDA-A4C1-BBBA16038AB1}" type="presOf" srcId="{8316CF7D-EB6E-4DAA-8372-42E3E28349FD}" destId="{06EAB83A-4777-4FA1-AF9B-1221D2CD02A1}" srcOrd="0" destOrd="4" presId="urn:microsoft.com/office/officeart/2008/layout/VerticalAccentList"/>
    <dgm:cxn modelId="{82A1E5DE-7185-4572-B708-CB2D4265A6E5}" srcId="{44AFA04B-72F3-4B9A-8618-6C4E5D6A2E70}" destId="{2CEBE3EA-8FA2-4479-A75A-A333E5C081C1}" srcOrd="3" destOrd="0" parTransId="{D874B650-299D-48F9-9EDB-C8CAC9134C46}" sibTransId="{1A94933F-A008-4FBC-A6DF-2E3784CF8135}"/>
    <dgm:cxn modelId="{BB8F7B29-F8DD-43C7-90AD-E3FF4F775101}" srcId="{6C7B69B8-FA64-4A84-A295-4E49949D8BE1}" destId="{44AFA04B-72F3-4B9A-8618-6C4E5D6A2E70}" srcOrd="0" destOrd="0" parTransId="{8627F422-256D-49E5-9C4E-E7F28DA2CD2B}" sibTransId="{93B87FA8-7530-433D-A708-41D709DD75FC}"/>
    <dgm:cxn modelId="{552E0496-7D75-417E-A588-04D91AD1513F}" srcId="{44AFA04B-72F3-4B9A-8618-6C4E5D6A2E70}" destId="{EA90F3BD-949E-4F09-8604-4496419A91C8}" srcOrd="2" destOrd="0" parTransId="{9BE7558C-1374-4910-B747-D5257697A582}" sibTransId="{4F8B234B-6304-4140-94A1-5D31AD1746C7}"/>
    <dgm:cxn modelId="{459B796D-5B1A-4F17-ACA9-0B99B96C29DB}" srcId="{44AFA04B-72F3-4B9A-8618-6C4E5D6A2E70}" destId="{FF7875D0-D86B-4008-9390-2CD8AA73C33B}" srcOrd="1" destOrd="0" parTransId="{F38535C1-DDC7-4FE0-993E-42BE1A1EE175}" sibTransId="{1F7676DE-6BC5-43E4-B1DA-CE7678E6686D}"/>
    <dgm:cxn modelId="{F65A43CC-1EB9-4D74-AEE3-B48A454404AD}" type="presOf" srcId="{FF7875D0-D86B-4008-9390-2CD8AA73C33B}" destId="{06EAB83A-4777-4FA1-AF9B-1221D2CD02A1}" srcOrd="0" destOrd="1" presId="urn:microsoft.com/office/officeart/2008/layout/VerticalAccentList"/>
    <dgm:cxn modelId="{DA938003-86ED-48E1-93A0-04A096FA7F92}" type="presOf" srcId="{EA90F3BD-949E-4F09-8604-4496419A91C8}" destId="{06EAB83A-4777-4FA1-AF9B-1221D2CD02A1}" srcOrd="0" destOrd="2" presId="urn:microsoft.com/office/officeart/2008/layout/VerticalAccentList"/>
    <dgm:cxn modelId="{EAC7B3E5-8EFB-405F-BC17-61ABDEE37831}" type="presOf" srcId="{60265677-E77B-4F7A-980A-65ED3068220A}" destId="{06EAB83A-4777-4FA1-AF9B-1221D2CD02A1}" srcOrd="0" destOrd="0" presId="urn:microsoft.com/office/officeart/2008/layout/VerticalAccentList"/>
    <dgm:cxn modelId="{8A91C0F4-8D32-4F31-A51A-4521707572C1}" srcId="{44AFA04B-72F3-4B9A-8618-6C4E5D6A2E70}" destId="{321FEC15-4151-48FD-A532-2FB72752D807}" srcOrd="5" destOrd="0" parTransId="{2A4B60A6-E859-483B-BE56-616741527E99}" sibTransId="{EDFE39BC-CAEC-49A6-8875-2B8B5F352B50}"/>
    <dgm:cxn modelId="{6877831B-7B80-4440-8DAC-C46B25EAF984}" type="presOf" srcId="{44AFA04B-72F3-4B9A-8618-6C4E5D6A2E70}" destId="{087D5DEA-8580-490E-9283-08E018F48B54}" srcOrd="0" destOrd="0" presId="urn:microsoft.com/office/officeart/2008/layout/VerticalAccentList"/>
    <dgm:cxn modelId="{100D129C-AF79-4487-AC8F-68B735C7ED16}" srcId="{44AFA04B-72F3-4B9A-8618-6C4E5D6A2E70}" destId="{60265677-E77B-4F7A-980A-65ED3068220A}" srcOrd="0" destOrd="0" parTransId="{615AFF5A-EE4F-4793-93F9-6A4F5AD6B5E8}" sibTransId="{0C8A7590-8E8C-4CA0-B70C-1491A74D5EB3}"/>
    <dgm:cxn modelId="{AD67EE84-30BD-4373-B436-ABAF24A1E604}" type="presOf" srcId="{6C7B69B8-FA64-4A84-A295-4E49949D8BE1}" destId="{E7E8093E-BBCA-446D-8831-3F18F4A52CF2}" srcOrd="0" destOrd="0" presId="urn:microsoft.com/office/officeart/2008/layout/VerticalAccentList"/>
    <dgm:cxn modelId="{EA0AF7BA-84F2-43FA-8B28-9BD75012ED60}" type="presParOf" srcId="{E7E8093E-BBCA-446D-8831-3F18F4A52CF2}" destId="{64C14530-A494-4CD9-8F7B-8AD7662C8D9C}" srcOrd="0" destOrd="0" presId="urn:microsoft.com/office/officeart/2008/layout/VerticalAccentList"/>
    <dgm:cxn modelId="{C789D430-D36C-4B03-AC2A-E24C5F4EEAAC}" type="presParOf" srcId="{64C14530-A494-4CD9-8F7B-8AD7662C8D9C}" destId="{087D5DEA-8580-490E-9283-08E018F48B54}" srcOrd="0" destOrd="0" presId="urn:microsoft.com/office/officeart/2008/layout/VerticalAccentList"/>
    <dgm:cxn modelId="{E63226ED-FC50-45F3-915F-5B37CE15D706}" type="presParOf" srcId="{E7E8093E-BBCA-446D-8831-3F18F4A52CF2}" destId="{1FB58224-4174-45AC-A1E8-5E7A9F291B03}" srcOrd="1" destOrd="0" presId="urn:microsoft.com/office/officeart/2008/layout/VerticalAccentList"/>
    <dgm:cxn modelId="{BA8E86D2-C288-4956-A873-16ECAA0580A1}" type="presParOf" srcId="{1FB58224-4174-45AC-A1E8-5E7A9F291B03}" destId="{C7378E20-49D0-4322-B06B-FF7783408FA6}" srcOrd="0" destOrd="0" presId="urn:microsoft.com/office/officeart/2008/layout/VerticalAccentList"/>
    <dgm:cxn modelId="{B0B9E337-BDDC-4027-A92B-DE0EA10A8024}" type="presParOf" srcId="{1FB58224-4174-45AC-A1E8-5E7A9F291B03}" destId="{2A6D4F56-4B23-4ADC-B973-B367C2D1B5C3}" srcOrd="1" destOrd="0" presId="urn:microsoft.com/office/officeart/2008/layout/VerticalAccentList"/>
    <dgm:cxn modelId="{85C0FE4E-8697-46C2-9659-9651607EA571}" type="presParOf" srcId="{1FB58224-4174-45AC-A1E8-5E7A9F291B03}" destId="{3A96FD81-7DDD-4013-BE5E-1250748C6CA9}" srcOrd="2" destOrd="0" presId="urn:microsoft.com/office/officeart/2008/layout/VerticalAccentList"/>
    <dgm:cxn modelId="{5F7E1466-1D81-41D3-BEFB-148057F9697F}" type="presParOf" srcId="{1FB58224-4174-45AC-A1E8-5E7A9F291B03}" destId="{5615EDD3-F768-4C57-9E11-0940B5AB49C6}" srcOrd="3" destOrd="0" presId="urn:microsoft.com/office/officeart/2008/layout/VerticalAccentList"/>
    <dgm:cxn modelId="{4D2BFE23-59F1-47E7-B37F-DE45C0C21716}" type="presParOf" srcId="{1FB58224-4174-45AC-A1E8-5E7A9F291B03}" destId="{B04C4817-FE9F-406E-B7BF-555E4514F282}" srcOrd="4" destOrd="0" presId="urn:microsoft.com/office/officeart/2008/layout/VerticalAccentList"/>
    <dgm:cxn modelId="{3A9C5DE7-AB2F-46DB-A475-E28C8A701F57}" type="presParOf" srcId="{1FB58224-4174-45AC-A1E8-5E7A9F291B03}" destId="{1F5576D5-2463-44A7-8406-05FC5C3ED8BF}" srcOrd="5" destOrd="0" presId="urn:microsoft.com/office/officeart/2008/layout/VerticalAccentList"/>
    <dgm:cxn modelId="{D213232D-FA1C-4CFC-818F-B07CC42FC014}" type="presParOf" srcId="{1FB58224-4174-45AC-A1E8-5E7A9F291B03}" destId="{B04F834F-30AC-4123-8CFB-90FAB788A64B}" srcOrd="6" destOrd="0" presId="urn:microsoft.com/office/officeart/2008/layout/VerticalAccentList"/>
    <dgm:cxn modelId="{913D5E96-C98A-46A6-9C83-8B180532BB15}" type="presParOf" srcId="{1FB58224-4174-45AC-A1E8-5E7A9F291B03}" destId="{06EAB83A-4777-4FA1-AF9B-1221D2CD02A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D5DEA-8580-490E-9283-08E018F48B54}">
      <dsp:nvSpPr>
        <dsp:cNvPr id="0" name=""/>
        <dsp:cNvSpPr/>
      </dsp:nvSpPr>
      <dsp:spPr>
        <a:xfrm>
          <a:off x="1369227" y="0"/>
          <a:ext cx="8081549" cy="734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lvl="0" algn="r" defTabSz="1466850" rtl="1">
            <a:lnSpc>
              <a:spcPct val="90000"/>
            </a:lnSpc>
            <a:spcBef>
              <a:spcPct val="0"/>
            </a:spcBef>
            <a:spcAft>
              <a:spcPct val="35000"/>
            </a:spcAft>
          </a:pPr>
          <a:r>
            <a:rPr lang="ar-DZ" sz="3300" kern="1200" dirty="0" smtClean="0"/>
            <a:t>1.	بناء قيمة العلامة الجارية </a:t>
          </a:r>
          <a:endParaRPr lang="fr-FR" sz="3300" kern="1200" dirty="0"/>
        </a:p>
      </dsp:txBody>
      <dsp:txXfrm>
        <a:off x="1369227" y="0"/>
        <a:ext cx="8081549" cy="734686"/>
      </dsp:txXfrm>
    </dsp:sp>
    <dsp:sp modelId="{C7378E20-49D0-4322-B06B-FF7783408FA6}">
      <dsp:nvSpPr>
        <dsp:cNvPr id="0" name=""/>
        <dsp:cNvSpPr/>
      </dsp:nvSpPr>
      <dsp:spPr>
        <a:xfrm>
          <a:off x="1554779" y="232838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D4F56-4B23-4ADC-B973-B367C2D1B5C3}">
      <dsp:nvSpPr>
        <dsp:cNvPr id="0" name=""/>
        <dsp:cNvSpPr/>
      </dsp:nvSpPr>
      <dsp:spPr>
        <a:xfrm>
          <a:off x="2690686" y="232838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6FD81-7DDD-4013-BE5E-1250748C6CA9}">
      <dsp:nvSpPr>
        <dsp:cNvPr id="0" name=""/>
        <dsp:cNvSpPr/>
      </dsp:nvSpPr>
      <dsp:spPr>
        <a:xfrm>
          <a:off x="3827490" y="232838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5EDD3-F768-4C57-9E11-0940B5AB49C6}">
      <dsp:nvSpPr>
        <dsp:cNvPr id="0" name=""/>
        <dsp:cNvSpPr/>
      </dsp:nvSpPr>
      <dsp:spPr>
        <a:xfrm>
          <a:off x="4963397" y="232838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C4817-FE9F-406E-B7BF-555E4514F282}">
      <dsp:nvSpPr>
        <dsp:cNvPr id="0" name=""/>
        <dsp:cNvSpPr/>
      </dsp:nvSpPr>
      <dsp:spPr>
        <a:xfrm>
          <a:off x="6100202" y="232838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576D5-2463-44A7-8406-05FC5C3ED8BF}">
      <dsp:nvSpPr>
        <dsp:cNvPr id="0" name=""/>
        <dsp:cNvSpPr/>
      </dsp:nvSpPr>
      <dsp:spPr>
        <a:xfrm>
          <a:off x="7236109" y="232838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F834F-30AC-4123-8CFB-90FAB788A64B}">
      <dsp:nvSpPr>
        <dsp:cNvPr id="0" name=""/>
        <dsp:cNvSpPr/>
      </dsp:nvSpPr>
      <dsp:spPr>
        <a:xfrm>
          <a:off x="8891789" y="2291045"/>
          <a:ext cx="1891082" cy="149658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AB83A-4777-4FA1-AF9B-1221D2CD02A1}">
      <dsp:nvSpPr>
        <dsp:cNvPr id="0" name=""/>
        <dsp:cNvSpPr/>
      </dsp:nvSpPr>
      <dsp:spPr>
        <a:xfrm>
          <a:off x="1554779" y="735331"/>
          <a:ext cx="8186609" cy="468268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r" defTabSz="1289050" rtl="1">
            <a:lnSpc>
              <a:spcPct val="90000"/>
            </a:lnSpc>
            <a:spcBef>
              <a:spcPct val="0"/>
            </a:spcBef>
            <a:spcAft>
              <a:spcPct val="35000"/>
            </a:spcAft>
          </a:pPr>
          <a:r>
            <a:rPr lang="ar-DZ" sz="2900" kern="1200" dirty="0" smtClean="0"/>
            <a:t>الوصول إلى جودة مدركة مرتفعة وخلق صورة ذهنية </a:t>
          </a:r>
          <a:endParaRPr lang="fr-FR" sz="2900" kern="1200" dirty="0"/>
        </a:p>
        <a:p>
          <a:pPr lvl="0" algn="r" defTabSz="1289050" rtl="1">
            <a:lnSpc>
              <a:spcPct val="90000"/>
            </a:lnSpc>
            <a:spcBef>
              <a:spcPct val="0"/>
            </a:spcBef>
            <a:spcAft>
              <a:spcPct val="35000"/>
            </a:spcAft>
          </a:pPr>
          <a:r>
            <a:rPr lang="ar-DZ" sz="2900" kern="1200" dirty="0" smtClean="0"/>
            <a:t>دمج وجمع مجموعة من عناصر العلامة التجارية</a:t>
          </a:r>
          <a:endParaRPr lang="fr-FR" sz="2900" kern="1200" dirty="0"/>
        </a:p>
        <a:p>
          <a:pPr lvl="0" algn="r" defTabSz="1289050" rtl="1">
            <a:lnSpc>
              <a:spcPct val="90000"/>
            </a:lnSpc>
            <a:spcBef>
              <a:spcPct val="0"/>
            </a:spcBef>
            <a:spcAft>
              <a:spcPct val="35000"/>
            </a:spcAft>
          </a:pPr>
          <a:r>
            <a:rPr lang="ar-DZ" sz="2900" kern="1200" dirty="0" smtClean="0"/>
            <a:t>تبني سياسات سعرية وخصومات سعرية </a:t>
          </a:r>
          <a:endParaRPr lang="fr-FR" sz="2900" kern="1200" dirty="0"/>
        </a:p>
        <a:p>
          <a:pPr lvl="0" algn="r" defTabSz="1289050" rtl="1">
            <a:lnSpc>
              <a:spcPct val="90000"/>
            </a:lnSpc>
            <a:spcBef>
              <a:spcPct val="0"/>
            </a:spcBef>
            <a:spcAft>
              <a:spcPct val="35000"/>
            </a:spcAft>
          </a:pPr>
          <a:r>
            <a:rPr lang="ar-DZ" sz="2900" kern="1200" dirty="0" smtClean="0"/>
            <a:t>تأمين مجموعة من قنوات التوزيع المباشرة والتوزيع الغير مباشرة</a:t>
          </a:r>
          <a:endParaRPr lang="fr-FR" sz="2900" kern="1200" dirty="0"/>
        </a:p>
        <a:p>
          <a:pPr lvl="0" algn="r" defTabSz="1289050" rtl="1">
            <a:lnSpc>
              <a:spcPct val="90000"/>
            </a:lnSpc>
            <a:spcBef>
              <a:spcPct val="0"/>
            </a:spcBef>
            <a:spcAft>
              <a:spcPct val="35000"/>
            </a:spcAft>
          </a:pPr>
          <a:r>
            <a:rPr lang="ar-DZ" sz="2900" kern="1200" dirty="0" smtClean="0"/>
            <a:t>مزيج اتصال تسويقي قادر على خلق وعي للعلامة التجارية </a:t>
          </a:r>
          <a:endParaRPr lang="fr-FR" sz="2900" kern="1200" dirty="0"/>
        </a:p>
        <a:p>
          <a:pPr lvl="0" algn="r" defTabSz="1289050" rtl="1">
            <a:lnSpc>
              <a:spcPct val="90000"/>
            </a:lnSpc>
            <a:spcBef>
              <a:spcPct val="0"/>
            </a:spcBef>
            <a:spcAft>
              <a:spcPct val="35000"/>
            </a:spcAft>
          </a:pPr>
          <a:r>
            <a:rPr lang="ar-DZ" sz="2900" kern="1200" dirty="0" smtClean="0"/>
            <a:t>خلق ارتباطات ذهنية ثانوية مرتبطة بالمؤسسة وقنوات التوزيع </a:t>
          </a:r>
          <a:endParaRPr lang="fr-FR" sz="2900" kern="1200" dirty="0"/>
        </a:p>
      </dsp:txBody>
      <dsp:txXfrm>
        <a:off x="1554779" y="735331"/>
        <a:ext cx="8186609" cy="46826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79;p11">
            <a:extLst>
              <a:ext uri="{FF2B5EF4-FFF2-40B4-BE49-F238E27FC236}">
                <a16:creationId xmlns="" xmlns:a16="http://schemas.microsoft.com/office/drawing/2014/main" id="{504382AC-AAFF-7831-6AA7-6415FC5092A2}"/>
              </a:ext>
            </a:extLst>
          </p:cNvPr>
          <p:cNvSpPr txBox="1"/>
          <p:nvPr/>
        </p:nvSpPr>
        <p:spPr>
          <a:xfrm>
            <a:off x="3726876" y="2079692"/>
            <a:ext cx="7071360" cy="1077178"/>
          </a:xfrm>
          <a:prstGeom prst="rect">
            <a:avLst/>
          </a:prstGeom>
          <a:noFill/>
          <a:ln>
            <a:noFill/>
          </a:ln>
        </p:spPr>
        <p:txBody>
          <a:bodyPr spcFirstLastPara="1" wrap="square" lIns="91425" tIns="45700" rIns="91425" bIns="45700" anchor="t" anchorCtr="0">
            <a:spAutoFit/>
          </a:bodyPr>
          <a:lstStyle/>
          <a:p>
            <a:pPr algn="ctr" defTabSz="914400" rtl="1"/>
            <a:r>
              <a:rPr lang="ar-DZ" sz="3200" b="1" dirty="0">
                <a:latin typeface="Arial"/>
                <a:ea typeface="Arial"/>
                <a:cs typeface="Arial"/>
                <a:sym typeface="Arial"/>
              </a:rPr>
              <a:t>المحاضرة السادسة: بناء قيمة العلامة التجارية ونماذجها</a:t>
            </a:r>
            <a:endParaRPr sz="3200" dirty="0">
              <a:latin typeface="خط سلطاني عريض" pitchFamily="2" charset="-78"/>
              <a:cs typeface="خط سلطاني عريض" pitchFamily="2" charset="-78"/>
            </a:endParaRPr>
          </a:p>
        </p:txBody>
      </p:sp>
      <p:sp>
        <p:nvSpPr>
          <p:cNvPr id="15" name="مربع نص 14">
            <a:extLst>
              <a:ext uri="{FF2B5EF4-FFF2-40B4-BE49-F238E27FC236}">
                <a16:creationId xmlns="" xmlns:a16="http://schemas.microsoft.com/office/drawing/2014/main"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latin typeface="خط سلطاني عريض" pitchFamily="2" charset="-78"/>
                <a:cs typeface="خط سلطاني عريض" pitchFamily="2" charset="-78"/>
              </a:rPr>
              <a:t>من اعداد: </a:t>
            </a:r>
            <a:r>
              <a:rPr lang="ar-DZ" sz="3200" dirty="0" err="1" smtClean="0">
                <a:latin typeface="خط سلطاني عريض" pitchFamily="2" charset="-78"/>
                <a:cs typeface="خط سلطاني عريض" pitchFamily="2" charset="-78"/>
              </a:rPr>
              <a:t>د.سارة</a:t>
            </a:r>
            <a:r>
              <a:rPr lang="ar-DZ" sz="3200" dirty="0" smtClean="0">
                <a:latin typeface="خط سلطاني عريض" pitchFamily="2" charset="-78"/>
                <a:cs typeface="خط سلطاني عريض" pitchFamily="2" charset="-78"/>
              </a:rPr>
              <a:t> </a:t>
            </a:r>
            <a:r>
              <a:rPr lang="ar-DZ" sz="3200" dirty="0">
                <a:latin typeface="خط سلطاني عريض" pitchFamily="2" charset="-78"/>
                <a:cs typeface="خط سلطاني عريض" pitchFamily="2" charset="-78"/>
              </a:rPr>
              <a:t>بن زايد       أستاذة محاضرة أ </a:t>
            </a:r>
          </a:p>
          <a:p>
            <a:pPr algn="r"/>
            <a:r>
              <a:rPr lang="ar-DZ" sz="3200" dirty="0">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 xmlns:a16="http://schemas.microsoft.com/office/drawing/2014/main"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4" y="11328"/>
            <a:ext cx="3618391" cy="68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0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4" name="Diagramme 3"/>
          <p:cNvGraphicFramePr/>
          <p:nvPr>
            <p:extLst>
              <p:ext uri="{D42A27DB-BD31-4B8C-83A1-F6EECF244321}">
                <p14:modId xmlns:p14="http://schemas.microsoft.com/office/powerpoint/2010/main" val="1528449479"/>
              </p:ext>
            </p:extLst>
          </p:nvPr>
        </p:nvGraphicFramePr>
        <p:xfrm>
          <a:off x="373224" y="980920"/>
          <a:ext cx="118187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322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65545" y="129835"/>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3848373" y="1064446"/>
            <a:ext cx="5833648" cy="584775"/>
          </a:xfrm>
          <a:prstGeom prst="rect">
            <a:avLst/>
          </a:prstGeom>
        </p:spPr>
        <p:txBody>
          <a:bodyPr wrap="none">
            <a:spAutoFit/>
          </a:bodyPr>
          <a:lstStyle/>
          <a:p>
            <a:pPr algn="ctr" rtl="1"/>
            <a:r>
              <a:rPr lang="ar-DZ" sz="3200" dirty="0"/>
              <a:t>2.	نماذج بناء قيمة العلامة التجارية</a:t>
            </a:r>
            <a:endParaRPr lang="fr-FR" sz="3200" dirty="0"/>
          </a:p>
        </p:txBody>
      </p:sp>
      <p:sp>
        <p:nvSpPr>
          <p:cNvPr id="3" name="Rectangle 2"/>
          <p:cNvSpPr/>
          <p:nvPr/>
        </p:nvSpPr>
        <p:spPr>
          <a:xfrm>
            <a:off x="279918" y="1688326"/>
            <a:ext cx="11598591" cy="4154984"/>
          </a:xfrm>
          <a:prstGeom prst="rect">
            <a:avLst/>
          </a:prstGeom>
        </p:spPr>
        <p:txBody>
          <a:bodyPr wrap="square">
            <a:spAutoFit/>
          </a:bodyPr>
          <a:lstStyle/>
          <a:p>
            <a:pPr algn="r" rtl="1"/>
            <a:r>
              <a:rPr lang="ar-DZ" sz="2400" dirty="0"/>
              <a:t>•	</a:t>
            </a:r>
            <a:r>
              <a:rPr lang="ar-DZ" sz="2400" b="1" dirty="0"/>
              <a:t>بناء قيمة العلامة التجارية بالاستناد إلى المستهلك ل كيلر </a:t>
            </a:r>
            <a:r>
              <a:rPr lang="fr-FR" sz="2400" b="1" dirty="0" err="1"/>
              <a:t>kelle</a:t>
            </a:r>
            <a:r>
              <a:rPr lang="fr-FR" sz="2400" dirty="0" err="1"/>
              <a:t>r</a:t>
            </a:r>
            <a:endParaRPr lang="fr-FR" sz="2400" dirty="0"/>
          </a:p>
          <a:p>
            <a:pPr algn="r" rtl="1"/>
            <a:r>
              <a:rPr lang="ar-DZ" sz="2400" dirty="0"/>
              <a:t>قدم كيلر نموذجا اسماه بـ قيمة العلامة التجارية بالاستناد إلى المستهلك) (</a:t>
            </a:r>
            <a:r>
              <a:rPr lang="fr-FR" sz="2400" dirty="0" smtClean="0"/>
              <a:t>CBBE</a:t>
            </a:r>
            <a:r>
              <a:rPr lang="ar-DZ" sz="2400" dirty="0" smtClean="0"/>
              <a:t> واعتبر </a:t>
            </a:r>
            <a:r>
              <a:rPr lang="ar-DZ" sz="2400" dirty="0"/>
              <a:t>أن السبيل لبناء قيمة علامة تجارية قوية، وفقا لهدا النموذج يكون من خلال الخطوات الأربع المتسلسلة </a:t>
            </a:r>
            <a:r>
              <a:rPr lang="ar-DZ" sz="2400" dirty="0" smtClean="0"/>
              <a:t>الآتية</a:t>
            </a:r>
            <a:r>
              <a:rPr lang="ar-DZ" sz="2400" dirty="0"/>
              <a:t>:</a:t>
            </a:r>
          </a:p>
          <a:p>
            <a:pPr algn="r" rtl="1"/>
            <a:r>
              <a:rPr lang="ar-DZ" sz="2400" dirty="0"/>
              <a:t>-</a:t>
            </a:r>
            <a:r>
              <a:rPr lang="ar-DZ" sz="2400" b="1" dirty="0"/>
              <a:t>1من أنت </a:t>
            </a:r>
            <a:r>
              <a:rPr lang="ar-DZ" sz="2400" dirty="0"/>
              <a:t>؟ ويقصد بها ضمان تحديد العلامة التجارية مع فئة منتج معين أو حاجة العميل.</a:t>
            </a:r>
          </a:p>
          <a:p>
            <a:pPr algn="r" rtl="1"/>
            <a:r>
              <a:rPr lang="ar-DZ" sz="2400" dirty="0"/>
              <a:t>-</a:t>
            </a:r>
            <a:r>
              <a:rPr lang="ar-DZ" sz="2400" b="1" dirty="0"/>
              <a:t>2ما أنت </a:t>
            </a:r>
            <a:r>
              <a:rPr lang="ar-DZ" sz="2400" dirty="0"/>
              <a:t>؟ ويقصد بها إنشاء معنى العلامة التجارية في ذهن العميل من منطلق استراتيجي من خلال روابط ملموسة وغير ملموسة للعلامة.</a:t>
            </a:r>
          </a:p>
          <a:p>
            <a:pPr algn="r" rtl="1"/>
            <a:r>
              <a:rPr lang="ar-DZ" sz="2400" dirty="0"/>
              <a:t>-</a:t>
            </a:r>
            <a:r>
              <a:rPr lang="ar-DZ" sz="2400" b="1" dirty="0"/>
              <a:t>3ماذا عنك</a:t>
            </a:r>
            <a:r>
              <a:rPr lang="ar-DZ" sz="2400" dirty="0"/>
              <a:t>؟ ويقصد بها توضيح استجابة العميل لمعنى العلامة التجارية وتمايزها.</a:t>
            </a:r>
          </a:p>
          <a:p>
            <a:pPr algn="r" rtl="1"/>
            <a:r>
              <a:rPr lang="ar-DZ" sz="2400" dirty="0"/>
              <a:t>-</a:t>
            </a:r>
            <a:r>
              <a:rPr lang="ar-DZ" sz="2400" b="1" dirty="0"/>
              <a:t>4ماذا عنك وعني</a:t>
            </a:r>
            <a:r>
              <a:rPr lang="ar-DZ" sz="2400" dirty="0"/>
              <a:t>؟ ويقصد بها تحويل الاستجابة إلى فعل نشط، من خلال علاقة وثيقة وولاء للعلامة التجارية كما يعرض في هذا النموذج ست مكونات متتابعة لبناء العلامة التجارية مع العملاء.</a:t>
            </a:r>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6531" y="1039750"/>
            <a:ext cx="11725469" cy="4722184"/>
          </a:xfrm>
        </p:spPr>
        <p:txBody>
          <a:bodyPr>
            <a:noAutofit/>
          </a:bodyPr>
          <a:lstStyle/>
          <a:p>
            <a:pPr lvl="0" algn="just" rtl="1">
              <a:buFont typeface="Symbol"/>
              <a:buChar char=""/>
            </a:pPr>
            <a:r>
              <a:rPr lang="ar-SA" sz="2800" b="1" dirty="0">
                <a:solidFill>
                  <a:srgbClr val="000000"/>
                </a:solidFill>
                <a:ea typeface="Times New Roman"/>
                <a:cs typeface="Simplified Arabic"/>
              </a:rPr>
              <a:t>المخمن او (المقيم) لأصول العلامة التجارية</a:t>
            </a:r>
            <a:endParaRPr lang="fr-FR" sz="2800" dirty="0"/>
          </a:p>
          <a:p>
            <a:pPr algn="r" rtl="1">
              <a:lnSpc>
                <a:spcPct val="115000"/>
              </a:lnSpc>
              <a:spcAft>
                <a:spcPts val="1000"/>
              </a:spcAft>
            </a:pPr>
            <a:r>
              <a:rPr lang="ar-SA" sz="2800" dirty="0">
                <a:latin typeface="Calibri"/>
                <a:ea typeface="Times New Roman"/>
                <a:cs typeface="Simplified Arabic"/>
              </a:rPr>
              <a:t>هو نموذج تم تطويره من قبل وكالة الدعاية والإعلان التي تسمى </a:t>
            </a:r>
            <a:r>
              <a:rPr lang="fr-FR" sz="2800" dirty="0" err="1">
                <a:latin typeface="Simplified Arabic"/>
                <a:ea typeface="Times New Roman"/>
                <a:cs typeface="Arial"/>
              </a:rPr>
              <a:t>young</a:t>
            </a:r>
            <a:r>
              <a:rPr lang="fr-FR" sz="2800" dirty="0">
                <a:latin typeface="Simplified Arabic"/>
                <a:ea typeface="Times New Roman"/>
                <a:cs typeface="Arial"/>
              </a:rPr>
              <a:t> and Rubicam  ) (Y&amp;R</a:t>
            </a:r>
            <a:r>
              <a:rPr lang="ar-SA" sz="2800" dirty="0">
                <a:latin typeface="Calibri"/>
                <a:ea typeface="Times New Roman"/>
                <a:cs typeface="Simplified Arabic"/>
              </a:rPr>
              <a:t>أطلقوا عليه اسم مخمن(مقيم) أصول العلامة التجارية.</a:t>
            </a:r>
            <a:r>
              <a:rPr lang="fr-FR" sz="2800" dirty="0">
                <a:latin typeface="Simplified Arabic"/>
                <a:ea typeface="Times New Roman"/>
                <a:cs typeface="Arial"/>
              </a:rPr>
              <a:t> BAV</a:t>
            </a:r>
            <a:r>
              <a:rPr lang="ar-SA" sz="2800" dirty="0">
                <a:latin typeface="Calibri"/>
                <a:ea typeface="Times New Roman"/>
                <a:cs typeface="Simplified Arabic"/>
              </a:rPr>
              <a:t>حيث وفر هذا النموذج مقاييس مقارنة لقيمة العلامة التجارية لمئات العلامات عير مئات من </a:t>
            </a:r>
            <a:r>
              <a:rPr lang="ar-DZ" sz="2800" dirty="0">
                <a:latin typeface="Calibri"/>
                <a:ea typeface="Times New Roman"/>
                <a:cs typeface="Simplified Arabic"/>
              </a:rPr>
              <a:t>المجم</a:t>
            </a:r>
            <a:r>
              <a:rPr lang="ar-SA" sz="2800" dirty="0">
                <a:latin typeface="Calibri"/>
                <a:ea typeface="Times New Roman"/>
                <a:cs typeface="Simplified Arabic"/>
              </a:rPr>
              <a:t>وعات السلعية المختلفة وذلك بالاعتماد على حوالي </a:t>
            </a:r>
            <a:r>
              <a:rPr lang="fr-FR" sz="2800" dirty="0">
                <a:latin typeface="Simplified Arabic"/>
                <a:ea typeface="Times New Roman"/>
                <a:cs typeface="Arial"/>
              </a:rPr>
              <a:t>20000</a:t>
            </a:r>
            <a:r>
              <a:rPr lang="ar-SA" sz="2800" dirty="0">
                <a:latin typeface="Calibri"/>
                <a:ea typeface="Times New Roman"/>
                <a:cs typeface="Simplified Arabic"/>
              </a:rPr>
              <a:t> مستهلك في أربعين دولة. ويوجد حسب هذا النموذج أربع دعائم رئيسة لبناء قيمة العلامة التجارية وهي</a:t>
            </a:r>
            <a:r>
              <a:rPr lang="fr-FR" sz="2800" dirty="0">
                <a:latin typeface="Simplified Arabic"/>
                <a:ea typeface="Times New Roman"/>
                <a:cs typeface="Arial"/>
              </a:rPr>
              <a:t>: </a:t>
            </a:r>
            <a:br>
              <a:rPr lang="fr-FR" sz="2800" dirty="0">
                <a:latin typeface="Simplified Arabic"/>
                <a:ea typeface="Times New Roman"/>
                <a:cs typeface="Arial"/>
              </a:rPr>
            </a:br>
            <a:r>
              <a:rPr lang="fr-FR" sz="2800" dirty="0">
                <a:latin typeface="Simplified Arabic"/>
                <a:ea typeface="Times New Roman"/>
                <a:cs typeface="Arial"/>
              </a:rPr>
              <a:t>.</a:t>
            </a:r>
            <a:r>
              <a:rPr lang="ar-SA" sz="2800" b="1" dirty="0">
                <a:latin typeface="Calibri"/>
                <a:ea typeface="Times New Roman"/>
                <a:cs typeface="Simplified Arabic"/>
              </a:rPr>
              <a:t> التمايز:</a:t>
            </a:r>
            <a:r>
              <a:rPr lang="ar-SA" sz="2800" dirty="0">
                <a:latin typeface="Calibri"/>
                <a:ea typeface="Times New Roman"/>
                <a:cs typeface="Simplified Arabic"/>
              </a:rPr>
              <a:t> ويقيس الدرجة التي يمكن أن ترى فيها العلامة التجارية مختلفة عن العلامات الأخرى.</a:t>
            </a:r>
            <a:endParaRPr lang="fr-FR" sz="2000" dirty="0">
              <a:latin typeface="Calibri"/>
              <a:ea typeface="Calibri"/>
              <a:cs typeface="Arial"/>
            </a:endParaRPr>
          </a:p>
          <a:p>
            <a:pPr algn="just" rtl="1">
              <a:lnSpc>
                <a:spcPct val="115000"/>
              </a:lnSpc>
              <a:spcAft>
                <a:spcPts val="1000"/>
              </a:spcAft>
            </a:pPr>
            <a:r>
              <a:rPr lang="fr-FR" sz="2800" dirty="0">
                <a:latin typeface="Simplified Arabic"/>
                <a:ea typeface="Times New Roman"/>
                <a:cs typeface="Arial"/>
              </a:rPr>
              <a:t>.</a:t>
            </a:r>
            <a:r>
              <a:rPr lang="ar-SA" sz="2800" b="1" dirty="0">
                <a:latin typeface="Calibri"/>
                <a:ea typeface="Times New Roman"/>
                <a:cs typeface="Simplified Arabic"/>
              </a:rPr>
              <a:t> الصلة الوثيقة </a:t>
            </a:r>
            <a:r>
              <a:rPr lang="fr-FR" sz="2800" dirty="0">
                <a:latin typeface="Simplified Arabic"/>
                <a:ea typeface="Times New Roman"/>
                <a:cs typeface="Arial"/>
              </a:rPr>
              <a:t>:</a:t>
            </a:r>
            <a:r>
              <a:rPr lang="ar-SA" sz="2800" dirty="0">
                <a:latin typeface="Calibri"/>
                <a:ea typeface="Times New Roman"/>
                <a:cs typeface="Simplified Arabic"/>
              </a:rPr>
              <a:t> وتقيس مدى جاذبية العلامة التجارية</a:t>
            </a:r>
            <a:r>
              <a:rPr lang="fr-FR" sz="2800" dirty="0">
                <a:latin typeface="Simplified Arabic"/>
                <a:ea typeface="Times New Roman"/>
                <a:cs typeface="Arial"/>
              </a:rPr>
              <a:t>.</a:t>
            </a:r>
            <a:endParaRPr lang="fr-FR" sz="2000" dirty="0">
              <a:latin typeface="Calibri"/>
              <a:ea typeface="Calibri"/>
              <a:cs typeface="Arial"/>
            </a:endParaRPr>
          </a:p>
          <a:p>
            <a:pPr algn="just" rtl="1">
              <a:lnSpc>
                <a:spcPct val="115000"/>
              </a:lnSpc>
              <a:spcAft>
                <a:spcPts val="1000"/>
              </a:spcAft>
            </a:pPr>
            <a:r>
              <a:rPr lang="fr-FR" sz="2800" dirty="0">
                <a:latin typeface="Simplified Arabic"/>
                <a:ea typeface="Times New Roman"/>
                <a:cs typeface="Arial"/>
              </a:rPr>
              <a:t>.</a:t>
            </a:r>
            <a:r>
              <a:rPr lang="ar-SA" sz="2800" b="1" dirty="0">
                <a:latin typeface="Calibri"/>
                <a:ea typeface="Times New Roman"/>
                <a:cs typeface="Simplified Arabic"/>
              </a:rPr>
              <a:t> التقدير والاحترام </a:t>
            </a:r>
            <a:r>
              <a:rPr lang="fr-FR" sz="2800" dirty="0">
                <a:latin typeface="Simplified Arabic"/>
                <a:ea typeface="Times New Roman"/>
                <a:cs typeface="Arial"/>
              </a:rPr>
              <a:t>: </a:t>
            </a:r>
            <a:r>
              <a:rPr lang="ar-SA" sz="2800" dirty="0">
                <a:latin typeface="Calibri"/>
                <a:ea typeface="Times New Roman"/>
                <a:cs typeface="Simplified Arabic"/>
              </a:rPr>
              <a:t>ويقيس تقدير العلامة التجارية واحترامها.</a:t>
            </a:r>
            <a:endParaRPr lang="fr-FR" sz="2000" dirty="0">
              <a:latin typeface="Calibri"/>
              <a:ea typeface="Calibri"/>
              <a:cs typeface="Arial"/>
            </a:endParaRPr>
          </a:p>
          <a:p>
            <a:pPr algn="just" rtl="1">
              <a:lnSpc>
                <a:spcPct val="115000"/>
              </a:lnSpc>
              <a:spcAft>
                <a:spcPts val="1000"/>
              </a:spcAft>
            </a:pPr>
            <a:r>
              <a:rPr lang="fr-FR" sz="2800" dirty="0">
                <a:latin typeface="Simplified Arabic"/>
                <a:ea typeface="Times New Roman"/>
                <a:cs typeface="Arial"/>
              </a:rPr>
              <a:t>.</a:t>
            </a:r>
            <a:r>
              <a:rPr lang="ar-SA" sz="2800" b="1" dirty="0">
                <a:latin typeface="Calibri"/>
                <a:ea typeface="Times New Roman"/>
                <a:cs typeface="Simplified Arabic"/>
              </a:rPr>
              <a:t> المعرفة</a:t>
            </a:r>
            <a:r>
              <a:rPr lang="fr-FR" sz="2800" b="1" dirty="0">
                <a:latin typeface="Simplified Arabic"/>
                <a:ea typeface="Times New Roman"/>
                <a:cs typeface="Arial"/>
              </a:rPr>
              <a:t> : </a:t>
            </a:r>
            <a:r>
              <a:rPr lang="ar-SA" sz="2800" dirty="0">
                <a:latin typeface="Calibri"/>
                <a:ea typeface="Times New Roman"/>
                <a:cs typeface="Simplified Arabic"/>
              </a:rPr>
              <a:t>ويقيس ألفة المستهلكين للعلامة التجارية</a:t>
            </a:r>
            <a:r>
              <a:rPr lang="fr-FR" sz="2800" dirty="0">
                <a:latin typeface="Simplified Arabic"/>
                <a:ea typeface="Times New Roman"/>
                <a:cs typeface="Arial"/>
              </a:rPr>
              <a:t>.</a:t>
            </a:r>
            <a:endParaRPr lang="fr-FR" sz="2000" dirty="0">
              <a:latin typeface="Calibri"/>
              <a:ea typeface="Calibri"/>
              <a:cs typeface="Arial"/>
            </a:endParaRPr>
          </a:p>
          <a:p>
            <a:endParaRPr lang="fr-F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28" y="0"/>
            <a:ext cx="94503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3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6531" y="1039750"/>
            <a:ext cx="11725469" cy="4722184"/>
          </a:xfrm>
        </p:spPr>
        <p:txBody>
          <a:bodyPr>
            <a:noAutofit/>
          </a:bodyPr>
          <a:lstStyle/>
          <a:p>
            <a:pPr lvl="0" algn="just" rtl="1">
              <a:buFont typeface="Symbol"/>
              <a:buChar char=""/>
            </a:pPr>
            <a:r>
              <a:rPr lang="ar-SA" sz="3200" b="1" dirty="0">
                <a:ea typeface="Times New Roman"/>
                <a:cs typeface="Simplified Arabic"/>
              </a:rPr>
              <a:t>نموذج </a:t>
            </a:r>
            <a:r>
              <a:rPr lang="ar-SA" sz="3200" b="1" dirty="0" err="1">
                <a:ea typeface="Times New Roman"/>
                <a:cs typeface="Simplified Arabic"/>
              </a:rPr>
              <a:t>رايدر</a:t>
            </a:r>
            <a:r>
              <a:rPr lang="ar-SA" sz="3200" b="1" dirty="0">
                <a:ea typeface="Times New Roman"/>
                <a:cs typeface="Simplified Arabic"/>
              </a:rPr>
              <a:t> </a:t>
            </a:r>
            <a:r>
              <a:rPr lang="fr-FR" sz="3200" b="1" dirty="0" err="1">
                <a:latin typeface="Simplified Arabic"/>
                <a:ea typeface="Times New Roman"/>
              </a:rPr>
              <a:t>Ryder</a:t>
            </a:r>
            <a:r>
              <a:rPr lang="ar-SA" sz="3200" b="1" dirty="0">
                <a:ea typeface="Times New Roman"/>
                <a:cs typeface="Simplified Arabic"/>
              </a:rPr>
              <a:t> لبناء العلامة التجارية</a:t>
            </a:r>
            <a:endParaRPr lang="fr-FR" sz="3200" dirty="0"/>
          </a:p>
          <a:p>
            <a:pPr algn="just" rtl="1">
              <a:lnSpc>
                <a:spcPct val="115000"/>
              </a:lnSpc>
              <a:spcAft>
                <a:spcPts val="1000"/>
              </a:spcAft>
            </a:pPr>
            <a:r>
              <a:rPr lang="ar-SA" sz="3200" dirty="0">
                <a:latin typeface="Calibri"/>
                <a:ea typeface="Times New Roman"/>
                <a:cs typeface="Simplified Arabic"/>
              </a:rPr>
              <a:t>يشير </a:t>
            </a:r>
            <a:r>
              <a:rPr lang="ar-SA" sz="3200" dirty="0" err="1">
                <a:latin typeface="Calibri"/>
                <a:ea typeface="Times New Roman"/>
                <a:cs typeface="Simplified Arabic"/>
              </a:rPr>
              <a:t>رايدر</a:t>
            </a:r>
            <a:r>
              <a:rPr lang="ar-SA" sz="3200" dirty="0">
                <a:latin typeface="Calibri"/>
                <a:ea typeface="Times New Roman"/>
                <a:cs typeface="Simplified Arabic"/>
              </a:rPr>
              <a:t> إلى أن عملية بناء العلامة التجارية تبدأ بتطوير مخطط لقيمة علامة تجارية مقترحة. وبمجرد أن يتم هذا الأمر، فان الخطوة التالية هي جعل الزبائن يجربون هده العلامة التجارية، لان ذلك سيوفر تجربة مرضية لهم يؤدي إلى الاستعداد لتكرار الشراء مرة أخرى. وتحتاج الشركة من اجل استمالة المستهلك لتجربة المنتج وتكرار الشراء، إلى إيصال قيم العلامة التجارية وتعزيز روابطها، وذلك من خلال مزيج من المنبهات التي تتعلق بالاتصالات المنسجمة، والخبرات والاستخدام المرضي، والوعي بالعلامة والثقة</a:t>
            </a:r>
            <a:r>
              <a:rPr lang="fr-FR" sz="3200" dirty="0">
                <a:latin typeface="Simplified Arabic"/>
                <a:ea typeface="Times New Roman"/>
                <a:cs typeface="Arial"/>
              </a:rPr>
              <a:t>.</a:t>
            </a:r>
            <a:endParaRPr lang="fr-FR" sz="2400" dirty="0">
              <a:latin typeface="Calibri"/>
              <a:ea typeface="Calibri"/>
              <a:cs typeface="Arial"/>
            </a:endParaRPr>
          </a:p>
          <a:p>
            <a:endParaRPr lang="fr-F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28" y="0"/>
            <a:ext cx="94503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25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6531" y="1039750"/>
            <a:ext cx="11725469" cy="5659630"/>
          </a:xfrm>
        </p:spPr>
        <p:txBody>
          <a:bodyPr>
            <a:noAutofit/>
          </a:bodyPr>
          <a:lstStyle/>
          <a:p>
            <a:pPr lvl="0" algn="just" rtl="1">
              <a:buFont typeface="Symbol"/>
              <a:buChar char=""/>
            </a:pPr>
            <a:r>
              <a:rPr lang="ar-SA" sz="2800" b="1" dirty="0">
                <a:solidFill>
                  <a:srgbClr val="000000"/>
                </a:solidFill>
                <a:ea typeface="Times New Roman"/>
                <a:cs typeface="Simplified Arabic"/>
              </a:rPr>
              <a:t>نموذج بناء قيمة علامات الخدمات لــــ</a:t>
            </a:r>
            <a:r>
              <a:rPr lang="fr-FR" sz="2800" b="1" dirty="0">
                <a:solidFill>
                  <a:srgbClr val="000000"/>
                </a:solidFill>
                <a:latin typeface="Simplified Arabic"/>
                <a:ea typeface="Times New Roman"/>
              </a:rPr>
              <a:t>Berry</a:t>
            </a:r>
            <a:endParaRPr lang="fr-FR" sz="2800" dirty="0"/>
          </a:p>
          <a:p>
            <a:pPr algn="just" rtl="1">
              <a:lnSpc>
                <a:spcPct val="115000"/>
              </a:lnSpc>
              <a:spcAft>
                <a:spcPts val="1000"/>
              </a:spcAft>
            </a:pPr>
            <a:r>
              <a:rPr lang="ar-SA" sz="2800" dirty="0">
                <a:solidFill>
                  <a:srgbClr val="000000"/>
                </a:solidFill>
                <a:latin typeface="Calibri"/>
                <a:ea typeface="Times New Roman"/>
                <a:cs typeface="Simplified Arabic"/>
              </a:rPr>
              <a:t>عرض، </a:t>
            </a:r>
            <a:r>
              <a:rPr lang="fr-FR" sz="2800" dirty="0">
                <a:solidFill>
                  <a:srgbClr val="000000"/>
                </a:solidFill>
                <a:latin typeface="Simplified Arabic"/>
                <a:ea typeface="Times New Roman"/>
                <a:cs typeface="Arial"/>
              </a:rPr>
              <a:t>Berry</a:t>
            </a:r>
            <a:r>
              <a:rPr lang="ar-SA" sz="2800" dirty="0">
                <a:solidFill>
                  <a:srgbClr val="000000"/>
                </a:solidFill>
                <a:latin typeface="Calibri"/>
                <a:ea typeface="Times New Roman"/>
                <a:cs typeface="Simplified Arabic"/>
              </a:rPr>
              <a:t> أسلوبا مختلفا لدراسة قيمة العلامات التجارية، حيث حلل استراتيجيات أربع عشرة شركة خدمات ذات مستوى أداء عال في مرحلة النضج، وذلك ليطور نموذجا خاصا لقيمة العلامة التجارية للخدمات، وقسم قيمة العلامة إلى مكونين رئيسيين هما: الوعي بالعلامة ومعنى العلامة، حيث أشار إلى أن التأثير الرئيسي على وعي المستهلك بالعلامة يتم من خلال العلامة التي تمثلها الشركة وتشمل: تسهيلات الخدمة، ومظهر مزودي الخدمة، واسم الشركة وشعارها. </a:t>
            </a:r>
            <a:endParaRPr lang="fr-FR" sz="2000" dirty="0">
              <a:latin typeface="Calibri"/>
              <a:ea typeface="Calibri"/>
              <a:cs typeface="Arial"/>
            </a:endParaRPr>
          </a:p>
          <a:p>
            <a:pPr algn="just" rtl="1">
              <a:lnSpc>
                <a:spcPct val="115000"/>
              </a:lnSpc>
              <a:spcAft>
                <a:spcPts val="1000"/>
              </a:spcAft>
            </a:pPr>
            <a:r>
              <a:rPr lang="ar-SA" sz="2800" dirty="0">
                <a:solidFill>
                  <a:srgbClr val="000000"/>
                </a:solidFill>
                <a:latin typeface="Calibri"/>
                <a:ea typeface="Times New Roman"/>
                <a:cs typeface="Simplified Arabic"/>
              </a:rPr>
              <a:t>والتأثير الثانوي على وعي المستهلك بالعلامة يكون من خلال اتصالات العلامة الخارجية، والتي تعود إلى المعلومات التي يستلمها المستهلك عن العلامة، والتي تكون على الأغلب غير مسيطر عليها من قبل الشركة مثل كلمة الفم المنقولة والعلاقات العامة</a:t>
            </a:r>
            <a:r>
              <a:rPr lang="fr-FR" sz="2000" dirty="0" smtClean="0">
                <a:solidFill>
                  <a:srgbClr val="000000"/>
                </a:solidFill>
                <a:latin typeface="Simplified Arabic" pitchFamily="18" charset="-78"/>
                <a:ea typeface="Times New Roman"/>
                <a:cs typeface="Simplified Arabic" pitchFamily="18" charset="-78"/>
              </a:rPr>
              <a:t>.</a:t>
            </a:r>
            <a:r>
              <a:rPr lang="ar-SA" sz="1600" dirty="0">
                <a:solidFill>
                  <a:srgbClr val="000000"/>
                </a:solidFill>
                <a:latin typeface="Simplified Arabic" pitchFamily="18" charset="-78"/>
                <a:ea typeface="Times New Roman"/>
                <a:cs typeface="Simplified Arabic" pitchFamily="18" charset="-78"/>
              </a:rPr>
              <a:t> </a:t>
            </a:r>
            <a:r>
              <a:rPr lang="ar-SA" sz="2800" dirty="0">
                <a:solidFill>
                  <a:srgbClr val="000000"/>
                </a:solidFill>
                <a:latin typeface="Simplified Arabic" pitchFamily="18" charset="-78"/>
                <a:ea typeface="Times New Roman"/>
                <a:cs typeface="Simplified Arabic" pitchFamily="18" charset="-78"/>
              </a:rPr>
              <a:t>ويعتبر نموذج </a:t>
            </a:r>
            <a:r>
              <a:rPr lang="fr-FR" sz="2800" dirty="0">
                <a:solidFill>
                  <a:srgbClr val="000000"/>
                </a:solidFill>
                <a:latin typeface="Simplified Arabic" pitchFamily="18" charset="-78"/>
                <a:ea typeface="Times New Roman"/>
                <a:cs typeface="Simplified Arabic" pitchFamily="18" charset="-78"/>
              </a:rPr>
              <a:t>Berry</a:t>
            </a:r>
            <a:r>
              <a:rPr lang="ar-SA" sz="2800" dirty="0">
                <a:solidFill>
                  <a:srgbClr val="000000"/>
                </a:solidFill>
                <a:latin typeface="Simplified Arabic" pitchFamily="18" charset="-78"/>
                <a:ea typeface="Times New Roman"/>
                <a:cs typeface="Simplified Arabic" pitchFamily="18" charset="-78"/>
              </a:rPr>
              <a:t>من النماذج الهامة التي هدفت الى تطوير نموذج خاص بقيمة العلامة التجارية في قطاع الخدمات</a:t>
            </a:r>
            <a:endParaRPr lang="fr-FR" sz="2800" dirty="0">
              <a:effectLst/>
              <a:latin typeface="Simplified Arabic" pitchFamily="18" charset="-78"/>
              <a:ea typeface="Calibri"/>
              <a:cs typeface="Simplified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28" y="0"/>
            <a:ext cx="94503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21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6531" y="1039750"/>
            <a:ext cx="11725469" cy="4722184"/>
          </a:xfrm>
        </p:spPr>
        <p:txBody>
          <a:bodyPr>
            <a:noAutofit/>
          </a:bodyPr>
          <a:lstStyle/>
          <a:p>
            <a:pPr lvl="0" algn="just" rtl="1">
              <a:buFont typeface="Symbol"/>
              <a:buChar char=""/>
            </a:pPr>
            <a:r>
              <a:rPr lang="ar-SA" sz="3200" b="1" dirty="0">
                <a:solidFill>
                  <a:srgbClr val="000000"/>
                </a:solidFill>
                <a:ea typeface="Times New Roman"/>
                <a:cs typeface="Simplified Arabic"/>
              </a:rPr>
              <a:t>نموذج الأبعاد الخمسة للعلامة التجارية لـــــ</a:t>
            </a:r>
            <a:r>
              <a:rPr lang="ar-SA" sz="3200" dirty="0">
                <a:ea typeface="Times New Roman"/>
                <a:cs typeface="Simplified Arabic"/>
              </a:rPr>
              <a:t> </a:t>
            </a:r>
            <a:r>
              <a:rPr lang="fr-FR" sz="3200" dirty="0" err="1">
                <a:solidFill>
                  <a:srgbClr val="000000"/>
                </a:solidFill>
                <a:latin typeface="Simplified Arabic"/>
                <a:ea typeface="Times New Roman"/>
              </a:rPr>
              <a:t>Aaker</a:t>
            </a:r>
            <a:r>
              <a:rPr lang="fr-FR" sz="3200" dirty="0">
                <a:latin typeface="Simplified Arabic"/>
                <a:ea typeface="Times New Roman"/>
              </a:rPr>
              <a:t> </a:t>
            </a:r>
            <a:endParaRPr lang="fr-FR" sz="3200" dirty="0"/>
          </a:p>
          <a:p>
            <a:pPr algn="just" rtl="1">
              <a:lnSpc>
                <a:spcPct val="115000"/>
              </a:lnSpc>
              <a:spcAft>
                <a:spcPts val="1000"/>
              </a:spcAft>
            </a:pPr>
            <a:r>
              <a:rPr lang="ar-SA" sz="2800" dirty="0">
                <a:latin typeface="Calibri"/>
                <a:ea typeface="Times New Roman"/>
                <a:cs typeface="Simplified Arabic"/>
              </a:rPr>
              <a:t>أشار أيكر </a:t>
            </a:r>
            <a:r>
              <a:rPr lang="fr-FR" sz="2800" dirty="0" err="1">
                <a:latin typeface="Simplified Arabic"/>
                <a:ea typeface="Times New Roman"/>
                <a:cs typeface="Arial"/>
              </a:rPr>
              <a:t>Aaker</a:t>
            </a:r>
            <a:r>
              <a:rPr lang="ar-SA" sz="2800" dirty="0">
                <a:latin typeface="Calibri"/>
                <a:ea typeface="Times New Roman"/>
                <a:cs typeface="Simplified Arabic"/>
              </a:rPr>
              <a:t> </a:t>
            </a:r>
            <a:r>
              <a:rPr lang="ar-DZ" sz="2800" dirty="0" smtClean="0">
                <a:latin typeface="Calibri"/>
                <a:ea typeface="Times New Roman"/>
                <a:cs typeface="Simplified Arabic"/>
              </a:rPr>
              <a:t>ا</a:t>
            </a:r>
            <a:r>
              <a:rPr lang="ar-SA" sz="2800" dirty="0" err="1" smtClean="0">
                <a:latin typeface="Calibri"/>
                <a:ea typeface="Times New Roman"/>
                <a:cs typeface="Simplified Arabic"/>
              </a:rPr>
              <a:t>لى</a:t>
            </a:r>
            <a:r>
              <a:rPr lang="ar-SA" sz="2800" dirty="0" smtClean="0">
                <a:latin typeface="Calibri"/>
                <a:ea typeface="Times New Roman"/>
                <a:cs typeface="Simplified Arabic"/>
              </a:rPr>
              <a:t> </a:t>
            </a:r>
            <a:r>
              <a:rPr lang="ar-SA" sz="2800" dirty="0">
                <a:latin typeface="Calibri"/>
                <a:ea typeface="Times New Roman"/>
                <a:cs typeface="Simplified Arabic"/>
              </a:rPr>
              <a:t>أن روابط العلامة التجارية هي الأصل الجوهري لبناء قيمة علامة </a:t>
            </a:r>
            <a:r>
              <a:rPr lang="ar-SA" sz="2800" dirty="0" smtClean="0">
                <a:latin typeface="Calibri"/>
                <a:ea typeface="Times New Roman"/>
                <a:cs typeface="Simplified Arabic"/>
              </a:rPr>
              <a:t>قوية. </a:t>
            </a:r>
            <a:r>
              <a:rPr lang="ar-SA" sz="2800" dirty="0">
                <a:latin typeface="Calibri"/>
                <a:ea typeface="Times New Roman"/>
                <a:cs typeface="Simplified Arabic"/>
              </a:rPr>
              <a:t>هدا وتوفر قيمة العلامة التجارية قيمة إلى الشركة بما لا يقل عن ستة طرق: </a:t>
            </a:r>
            <a:endParaRPr lang="fr-FR" sz="2000" dirty="0">
              <a:latin typeface="Calibri"/>
              <a:ea typeface="Calibri"/>
              <a:cs typeface="Arial"/>
            </a:endParaRPr>
          </a:p>
          <a:p>
            <a:pPr algn="just" rtl="1">
              <a:lnSpc>
                <a:spcPct val="115000"/>
              </a:lnSpc>
              <a:spcAft>
                <a:spcPts val="1000"/>
              </a:spcAft>
            </a:pPr>
            <a:r>
              <a:rPr lang="ar-SA" sz="2800" b="1" dirty="0">
                <a:latin typeface="Calibri"/>
                <a:ea typeface="Times New Roman"/>
                <a:cs typeface="Simplified Arabic"/>
              </a:rPr>
              <a:t>الأولى:</a:t>
            </a:r>
            <a:r>
              <a:rPr lang="ar-SA" sz="2800" dirty="0">
                <a:latin typeface="Calibri"/>
                <a:ea typeface="Times New Roman"/>
                <a:cs typeface="Simplified Arabic"/>
              </a:rPr>
              <a:t> قيمة العلامة التجارية، يمكن أن تعزز كفاءة وفعالية برامج التسويق </a:t>
            </a:r>
            <a:endParaRPr lang="fr-FR" sz="2000" dirty="0">
              <a:latin typeface="Calibri"/>
              <a:ea typeface="Calibri"/>
              <a:cs typeface="Arial"/>
            </a:endParaRPr>
          </a:p>
          <a:p>
            <a:pPr algn="just" rtl="1">
              <a:lnSpc>
                <a:spcPct val="115000"/>
              </a:lnSpc>
              <a:spcAft>
                <a:spcPts val="1000"/>
              </a:spcAft>
            </a:pPr>
            <a:r>
              <a:rPr lang="ar-SA" sz="2800" b="1" dirty="0">
                <a:latin typeface="Calibri"/>
                <a:ea typeface="Times New Roman"/>
                <a:cs typeface="Simplified Arabic"/>
              </a:rPr>
              <a:t>الثانية:</a:t>
            </a:r>
            <a:r>
              <a:rPr lang="ar-SA" sz="2800" dirty="0">
                <a:latin typeface="Calibri"/>
                <a:ea typeface="Times New Roman"/>
                <a:cs typeface="Simplified Arabic"/>
              </a:rPr>
              <a:t> الوعي بالعلامة التجارية، الجودة المشتركة، وروابط العلامة التجارية، يمكنها أن تعزز الولاء للعلامة التجارية عن طريق زيادة رضا العملاء وتوفير أسباب لشراء المنتج.</a:t>
            </a:r>
            <a:endParaRPr lang="fr-FR" sz="2000" dirty="0">
              <a:latin typeface="Calibri"/>
              <a:ea typeface="Calibri"/>
              <a:cs typeface="Arial"/>
            </a:endParaRPr>
          </a:p>
          <a:p>
            <a:pPr algn="just" rtl="1">
              <a:lnSpc>
                <a:spcPct val="115000"/>
              </a:lnSpc>
              <a:spcAft>
                <a:spcPts val="1000"/>
              </a:spcAft>
            </a:pPr>
            <a:r>
              <a:rPr lang="ar-SA" sz="2800" b="1" dirty="0">
                <a:latin typeface="Calibri"/>
                <a:ea typeface="Times New Roman"/>
                <a:cs typeface="Simplified Arabic"/>
              </a:rPr>
              <a:t>الثالثة:</a:t>
            </a:r>
            <a:r>
              <a:rPr lang="ar-SA" sz="2800" dirty="0">
                <a:latin typeface="Calibri"/>
                <a:ea typeface="Times New Roman"/>
                <a:cs typeface="Simplified Arabic"/>
              </a:rPr>
              <a:t> قيمة العلامة التجارية </a:t>
            </a:r>
            <a:r>
              <a:rPr lang="ar-SA" sz="2800" dirty="0" smtClean="0">
                <a:latin typeface="Calibri"/>
                <a:ea typeface="Times New Roman"/>
                <a:cs typeface="Simplified Arabic"/>
              </a:rPr>
              <a:t>توفر </a:t>
            </a:r>
            <a:r>
              <a:rPr lang="ar-SA" sz="2800" dirty="0">
                <a:latin typeface="Calibri"/>
                <a:ea typeface="Times New Roman"/>
                <a:cs typeface="Simplified Arabic"/>
              </a:rPr>
              <a:t>هوامش أعلى للمنتجات </a:t>
            </a:r>
            <a:r>
              <a:rPr lang="ar-DZ" sz="2800" dirty="0" smtClean="0">
                <a:latin typeface="Calibri"/>
                <a:ea typeface="Times New Roman"/>
                <a:cs typeface="Simplified Arabic"/>
              </a:rPr>
              <a:t>عبر </a:t>
            </a:r>
            <a:r>
              <a:rPr lang="ar-SA" sz="2800" dirty="0" smtClean="0">
                <a:latin typeface="Calibri"/>
                <a:ea typeface="Times New Roman"/>
                <a:cs typeface="Simplified Arabic"/>
              </a:rPr>
              <a:t>السماح </a:t>
            </a:r>
            <a:r>
              <a:rPr lang="ar-SA" sz="2800" dirty="0">
                <a:latin typeface="Calibri"/>
                <a:ea typeface="Times New Roman"/>
                <a:cs typeface="Simplified Arabic"/>
              </a:rPr>
              <a:t>بزيادة الأسعار وتقليل الاعتماد على الترويج. </a:t>
            </a:r>
            <a:endParaRPr lang="fr-FR" sz="2000" dirty="0">
              <a:latin typeface="Calibri"/>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28" y="0"/>
            <a:ext cx="94503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2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615821" y="1520273"/>
            <a:ext cx="11346024" cy="2330895"/>
          </a:xfrm>
          <a:prstGeom prst="rect">
            <a:avLst/>
          </a:prstGeom>
        </p:spPr>
        <p:txBody>
          <a:bodyPr wrap="square">
            <a:spAutoFit/>
          </a:bodyPr>
          <a:lstStyle/>
          <a:p>
            <a:pPr marL="342900" lvl="0" indent="-342900" algn="just" rtl="1">
              <a:lnSpc>
                <a:spcPct val="115000"/>
              </a:lnSpc>
              <a:spcBef>
                <a:spcPts val="1000"/>
              </a:spcBef>
              <a:spcAft>
                <a:spcPts val="1000"/>
              </a:spcAft>
              <a:buClr>
                <a:srgbClr val="549E39"/>
              </a:buClr>
              <a:buFont typeface="Wingdings 3" charset="2"/>
              <a:buChar char=""/>
            </a:pPr>
            <a:r>
              <a:rPr lang="ar-SA" sz="2800" b="1" dirty="0">
                <a:solidFill>
                  <a:prstClr val="black">
                    <a:lumMod val="75000"/>
                    <a:lumOff val="25000"/>
                  </a:prstClr>
                </a:solidFill>
                <a:latin typeface="Calibri"/>
                <a:ea typeface="Times New Roman"/>
                <a:cs typeface="Simplified Arabic"/>
              </a:rPr>
              <a:t>الرابعة:</a:t>
            </a:r>
            <a:r>
              <a:rPr lang="ar-SA" sz="2800" dirty="0">
                <a:solidFill>
                  <a:prstClr val="black">
                    <a:lumMod val="75000"/>
                    <a:lumOff val="25000"/>
                  </a:prstClr>
                </a:solidFill>
                <a:latin typeface="Calibri"/>
                <a:ea typeface="Times New Roman"/>
                <a:cs typeface="Simplified Arabic"/>
              </a:rPr>
              <a:t> قيمة العلامة التجارية يمكن أن توفر فرصة للنمو عن طريق توسيع العلامة التجارية</a:t>
            </a:r>
            <a:r>
              <a:rPr lang="fr-FR" sz="2800" dirty="0">
                <a:solidFill>
                  <a:prstClr val="black">
                    <a:lumMod val="75000"/>
                    <a:lumOff val="25000"/>
                  </a:prstClr>
                </a:solidFill>
                <a:latin typeface="Simplified Arabic"/>
                <a:ea typeface="Times New Roman"/>
                <a:cs typeface="Arial"/>
              </a:rPr>
              <a:t>.</a:t>
            </a:r>
            <a:br>
              <a:rPr lang="fr-FR" sz="2800" dirty="0">
                <a:solidFill>
                  <a:prstClr val="black">
                    <a:lumMod val="75000"/>
                    <a:lumOff val="25000"/>
                  </a:prstClr>
                </a:solidFill>
                <a:latin typeface="Simplified Arabic"/>
                <a:ea typeface="Times New Roman"/>
                <a:cs typeface="Arial"/>
              </a:rPr>
            </a:br>
            <a:r>
              <a:rPr lang="ar-SA" sz="2800" b="1" dirty="0">
                <a:solidFill>
                  <a:prstClr val="black">
                    <a:lumMod val="75000"/>
                    <a:lumOff val="25000"/>
                  </a:prstClr>
                </a:solidFill>
                <a:latin typeface="Calibri"/>
                <a:ea typeface="Times New Roman"/>
                <a:cs typeface="Simplified Arabic"/>
              </a:rPr>
              <a:t>الخامسة:</a:t>
            </a:r>
            <a:r>
              <a:rPr lang="ar-SA" sz="2800" dirty="0">
                <a:solidFill>
                  <a:prstClr val="black">
                    <a:lumMod val="75000"/>
                    <a:lumOff val="25000"/>
                  </a:prstClr>
                </a:solidFill>
                <a:latin typeface="Calibri"/>
                <a:ea typeface="Times New Roman"/>
                <a:cs typeface="Simplified Arabic"/>
              </a:rPr>
              <a:t> قيمة العلامة التجارية يمكن أن توفر نفوذا وقوة في قناة التوزيع. </a:t>
            </a:r>
            <a:endParaRPr lang="fr-FR" sz="2000" dirty="0">
              <a:solidFill>
                <a:prstClr val="black">
                  <a:lumMod val="75000"/>
                  <a:lumOff val="25000"/>
                </a:prstClr>
              </a:solidFill>
              <a:latin typeface="Calibri"/>
              <a:ea typeface="Calibri"/>
              <a:cs typeface="Arial"/>
            </a:endParaRPr>
          </a:p>
          <a:p>
            <a:pPr marL="342900" lvl="0" indent="-342900" algn="just" rtl="1">
              <a:lnSpc>
                <a:spcPct val="115000"/>
              </a:lnSpc>
              <a:spcBef>
                <a:spcPts val="1000"/>
              </a:spcBef>
              <a:spcAft>
                <a:spcPts val="1000"/>
              </a:spcAft>
              <a:buClr>
                <a:srgbClr val="549E39"/>
              </a:buClr>
              <a:buFont typeface="Wingdings 3" charset="2"/>
              <a:buChar char=""/>
            </a:pPr>
            <a:r>
              <a:rPr lang="ar-SA" sz="2800" b="1" dirty="0">
                <a:solidFill>
                  <a:prstClr val="black">
                    <a:lumMod val="75000"/>
                    <a:lumOff val="25000"/>
                  </a:prstClr>
                </a:solidFill>
                <a:latin typeface="Calibri"/>
                <a:ea typeface="Times New Roman"/>
                <a:cs typeface="Simplified Arabic"/>
              </a:rPr>
              <a:t>السادسة:</a:t>
            </a:r>
            <a:r>
              <a:rPr lang="ar-SA" sz="2800" dirty="0">
                <a:solidFill>
                  <a:prstClr val="black">
                    <a:lumMod val="75000"/>
                    <a:lumOff val="25000"/>
                  </a:prstClr>
                </a:solidFill>
                <a:latin typeface="Calibri"/>
                <a:ea typeface="Times New Roman"/>
                <a:cs typeface="Simplified Arabic"/>
              </a:rPr>
              <a:t> أصول قيمة العلامة التجارية توفر ميزة هامة للشركة، حيث أنها تشكل حاجزا قد يمنع العملاء من التحول إلى غيرها من </a:t>
            </a:r>
            <a:r>
              <a:rPr lang="ar-DZ" sz="2800" dirty="0">
                <a:solidFill>
                  <a:prstClr val="black">
                    <a:lumMod val="75000"/>
                    <a:lumOff val="25000"/>
                  </a:prstClr>
                </a:solidFill>
                <a:latin typeface="Calibri"/>
                <a:ea typeface="Times New Roman"/>
                <a:cs typeface="Simplified Arabic"/>
              </a:rPr>
              <a:t>المنافسين. </a:t>
            </a:r>
            <a:endParaRPr lang="fr-FR" sz="2000" dirty="0">
              <a:solidFill>
                <a:prstClr val="black">
                  <a:lumMod val="75000"/>
                  <a:lumOff val="25000"/>
                </a:prstClr>
              </a:solidFill>
              <a:latin typeface="Calibri"/>
              <a:ea typeface="Calibri"/>
              <a:cs typeface="Arial"/>
            </a:endParaRPr>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2789</TotalTime>
  <Words>561</Words>
  <Application>Microsoft Office PowerPoint</Application>
  <PresentationFormat>Personnalisé</PresentationFormat>
  <Paragraphs>46</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ربطة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47</cp:revision>
  <dcterms:created xsi:type="dcterms:W3CDTF">2024-11-28T07:06:48Z</dcterms:created>
  <dcterms:modified xsi:type="dcterms:W3CDTF">2025-10-24T17:22:15Z</dcterms:modified>
</cp:coreProperties>
</file>