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61" r:id="rId3"/>
    <p:sldId id="265" r:id="rId4"/>
    <p:sldId id="270" r:id="rId5"/>
    <p:sldId id="266" r:id="rId6"/>
    <p:sldId id="271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62" autoAdjust="0"/>
  </p:normalViewPr>
  <p:slideViewPr>
    <p:cSldViewPr snapToGrid="0">
      <p:cViewPr>
        <p:scale>
          <a:sx n="51" d="100"/>
          <a:sy n="51" d="100"/>
        </p:scale>
        <p:origin x="-1440" y="-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395F9-0494-4C54-B267-780A5C332C74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8A0B033F-15B4-439F-B574-7E7EF5E4BC20}">
      <dgm:prSet phldrT="[Texte]"/>
      <dgm:spPr/>
      <dgm:t>
        <a:bodyPr/>
        <a:lstStyle/>
        <a:p>
          <a:r>
            <a:rPr lang="ar-DZ" dirty="0" smtClean="0"/>
            <a:t>الروابط الرمزية التي لا تتعلق بالمنتوج</a:t>
          </a:r>
          <a:endParaRPr lang="fr-FR" dirty="0"/>
        </a:p>
      </dgm:t>
    </dgm:pt>
    <dgm:pt modelId="{F65656B8-85BC-4754-81A1-190725FECC7C}" type="parTrans" cxnId="{21DA46D2-6D4C-4AC6-B120-ECD18580AC52}">
      <dgm:prSet/>
      <dgm:spPr/>
      <dgm:t>
        <a:bodyPr/>
        <a:lstStyle/>
        <a:p>
          <a:endParaRPr lang="fr-FR"/>
        </a:p>
      </dgm:t>
    </dgm:pt>
    <dgm:pt modelId="{44FB63EC-DF87-4340-A37D-46F014F13E15}" type="sibTrans" cxnId="{21DA46D2-6D4C-4AC6-B120-ECD18580AC52}">
      <dgm:prSet/>
      <dgm:spPr/>
      <dgm:t>
        <a:bodyPr/>
        <a:lstStyle/>
        <a:p>
          <a:endParaRPr lang="fr-FR"/>
        </a:p>
      </dgm:t>
    </dgm:pt>
    <dgm:pt modelId="{8679F684-AD87-455A-9362-E7019F2DF51F}">
      <dgm:prSet phldrT="[Texte]"/>
      <dgm:spPr/>
      <dgm:t>
        <a:bodyPr/>
        <a:lstStyle/>
        <a:p>
          <a:r>
            <a:rPr lang="ar-DZ" dirty="0" smtClean="0"/>
            <a:t>راس مال زبائن العلامة</a:t>
          </a:r>
          <a:endParaRPr lang="fr-FR" dirty="0"/>
        </a:p>
      </dgm:t>
    </dgm:pt>
    <dgm:pt modelId="{6A012CAD-9B2C-4557-85ED-4ACD31C54182}" type="parTrans" cxnId="{0774DF77-B2EF-4293-BD9E-F828C736A602}">
      <dgm:prSet/>
      <dgm:spPr/>
      <dgm:t>
        <a:bodyPr/>
        <a:lstStyle/>
        <a:p>
          <a:endParaRPr lang="fr-FR"/>
        </a:p>
      </dgm:t>
    </dgm:pt>
    <dgm:pt modelId="{D7EAD6D5-9152-468F-885C-0C7710F0B2AC}" type="sibTrans" cxnId="{0774DF77-B2EF-4293-BD9E-F828C736A602}">
      <dgm:prSet/>
      <dgm:spPr/>
      <dgm:t>
        <a:bodyPr/>
        <a:lstStyle/>
        <a:p>
          <a:endParaRPr lang="fr-FR"/>
        </a:p>
      </dgm:t>
    </dgm:pt>
    <dgm:pt modelId="{60ADB6C4-6B3F-4E5A-8C19-F86A1323D560}">
      <dgm:prSet/>
      <dgm:spPr/>
      <dgm:t>
        <a:bodyPr/>
        <a:lstStyle/>
        <a:p>
          <a:r>
            <a:rPr lang="ar-DZ" dirty="0" smtClean="0"/>
            <a:t>روابط العلامة التي تتعلّق المنتوج</a:t>
          </a:r>
          <a:endParaRPr lang="fr-FR" dirty="0"/>
        </a:p>
      </dgm:t>
    </dgm:pt>
    <dgm:pt modelId="{F5BEF450-4F5B-4E08-8785-E18738168D18}" type="parTrans" cxnId="{CAD3BC47-D1D5-40D5-ADCF-903E69D7CF0F}">
      <dgm:prSet/>
      <dgm:spPr/>
      <dgm:t>
        <a:bodyPr/>
        <a:lstStyle/>
        <a:p>
          <a:endParaRPr lang="fr-FR"/>
        </a:p>
      </dgm:t>
    </dgm:pt>
    <dgm:pt modelId="{AA87268E-29A2-43C3-91F9-CBD4011F722D}" type="sibTrans" cxnId="{CAD3BC47-D1D5-40D5-ADCF-903E69D7CF0F}">
      <dgm:prSet/>
      <dgm:spPr/>
      <dgm:t>
        <a:bodyPr/>
        <a:lstStyle/>
        <a:p>
          <a:endParaRPr lang="fr-FR"/>
        </a:p>
      </dgm:t>
    </dgm:pt>
    <dgm:pt modelId="{9455B4E5-0C0E-4D06-937F-99B9C6D57B06}" type="pres">
      <dgm:prSet presAssocID="{CA8395F9-0494-4C54-B267-780A5C332C74}" presName="Name0" presStyleCnt="0">
        <dgm:presLayoutVars>
          <dgm:dir/>
          <dgm:resizeHandles val="exact"/>
        </dgm:presLayoutVars>
      </dgm:prSet>
      <dgm:spPr/>
    </dgm:pt>
    <dgm:pt modelId="{BE2BD84F-2F49-4070-8244-FE13F797B940}" type="pres">
      <dgm:prSet presAssocID="{CA8395F9-0494-4C54-B267-780A5C332C74}" presName="vNodes" presStyleCnt="0"/>
      <dgm:spPr/>
    </dgm:pt>
    <dgm:pt modelId="{BF47F4B0-3C1A-491D-9C68-F7FBB63DB245}" type="pres">
      <dgm:prSet presAssocID="{8A0B033F-15B4-439F-B574-7E7EF5E4BC20}" presName="node" presStyleLbl="node1" presStyleIdx="0" presStyleCnt="3" custScaleX="1831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F98D5D-AD36-4221-B8BC-C050174B40EA}" type="pres">
      <dgm:prSet presAssocID="{44FB63EC-DF87-4340-A37D-46F014F13E15}" presName="spacerT" presStyleCnt="0"/>
      <dgm:spPr/>
    </dgm:pt>
    <dgm:pt modelId="{B268CE3D-D3E9-4114-B55B-1A00BA938D18}" type="pres">
      <dgm:prSet presAssocID="{44FB63EC-DF87-4340-A37D-46F014F13E15}" presName="sibTrans" presStyleLbl="sibTrans2D1" presStyleIdx="0" presStyleCnt="2"/>
      <dgm:spPr/>
    </dgm:pt>
    <dgm:pt modelId="{76AA0799-3909-47DF-97C2-CAB53D1B2365}" type="pres">
      <dgm:prSet presAssocID="{44FB63EC-DF87-4340-A37D-46F014F13E15}" presName="spacerB" presStyleCnt="0"/>
      <dgm:spPr/>
    </dgm:pt>
    <dgm:pt modelId="{8707E0E1-ADC3-4C1F-B303-E519145AF626}" type="pres">
      <dgm:prSet presAssocID="{60ADB6C4-6B3F-4E5A-8C19-F86A1323D560}" presName="node" presStyleLbl="node1" presStyleIdx="1" presStyleCnt="3" custScaleX="228804">
        <dgm:presLayoutVars>
          <dgm:bulletEnabled val="1"/>
        </dgm:presLayoutVars>
      </dgm:prSet>
      <dgm:spPr/>
    </dgm:pt>
    <dgm:pt modelId="{D9BFD05A-A0BC-47E0-983D-999BDF3EEDCE}" type="pres">
      <dgm:prSet presAssocID="{CA8395F9-0494-4C54-B267-780A5C332C74}" presName="sibTransLast" presStyleLbl="sibTrans2D1" presStyleIdx="1" presStyleCnt="2"/>
      <dgm:spPr/>
    </dgm:pt>
    <dgm:pt modelId="{ECED3902-2674-4EEA-8FF0-946F604C7E99}" type="pres">
      <dgm:prSet presAssocID="{CA8395F9-0494-4C54-B267-780A5C332C74}" presName="connectorText" presStyleLbl="sibTrans2D1" presStyleIdx="1" presStyleCnt="2"/>
      <dgm:spPr/>
    </dgm:pt>
    <dgm:pt modelId="{7DC0CD93-9A0D-4109-8FD5-84ED1A60BF95}" type="pres">
      <dgm:prSet presAssocID="{CA8395F9-0494-4C54-B267-780A5C332C74}" presName="lastNode" presStyleLbl="node1" presStyleIdx="2" presStyleCnt="3" custScaleX="129349">
        <dgm:presLayoutVars>
          <dgm:bulletEnabled val="1"/>
        </dgm:presLayoutVars>
      </dgm:prSet>
      <dgm:spPr/>
    </dgm:pt>
  </dgm:ptLst>
  <dgm:cxnLst>
    <dgm:cxn modelId="{A4E8D1F0-60F8-40AC-B0AB-B9000302433A}" type="presOf" srcId="{AA87268E-29A2-43C3-91F9-CBD4011F722D}" destId="{D9BFD05A-A0BC-47E0-983D-999BDF3EEDCE}" srcOrd="0" destOrd="0" presId="urn:microsoft.com/office/officeart/2005/8/layout/equation2"/>
    <dgm:cxn modelId="{F1947EFA-0B76-4853-AD5D-E92F964C49E2}" type="presOf" srcId="{44FB63EC-DF87-4340-A37D-46F014F13E15}" destId="{B268CE3D-D3E9-4114-B55B-1A00BA938D18}" srcOrd="0" destOrd="0" presId="urn:microsoft.com/office/officeart/2005/8/layout/equation2"/>
    <dgm:cxn modelId="{B77F14FF-DFAD-4E5A-B0CE-D911E3DAED87}" type="presOf" srcId="{CA8395F9-0494-4C54-B267-780A5C332C74}" destId="{9455B4E5-0C0E-4D06-937F-99B9C6D57B06}" srcOrd="0" destOrd="0" presId="urn:microsoft.com/office/officeart/2005/8/layout/equation2"/>
    <dgm:cxn modelId="{87CBDFA7-3366-4B90-A1F4-98382A525BBF}" type="presOf" srcId="{AA87268E-29A2-43C3-91F9-CBD4011F722D}" destId="{ECED3902-2674-4EEA-8FF0-946F604C7E99}" srcOrd="1" destOrd="0" presId="urn:microsoft.com/office/officeart/2005/8/layout/equation2"/>
    <dgm:cxn modelId="{21DA46D2-6D4C-4AC6-B120-ECD18580AC52}" srcId="{CA8395F9-0494-4C54-B267-780A5C332C74}" destId="{8A0B033F-15B4-439F-B574-7E7EF5E4BC20}" srcOrd="0" destOrd="0" parTransId="{F65656B8-85BC-4754-81A1-190725FECC7C}" sibTransId="{44FB63EC-DF87-4340-A37D-46F014F13E15}"/>
    <dgm:cxn modelId="{CAD3BC47-D1D5-40D5-ADCF-903E69D7CF0F}" srcId="{CA8395F9-0494-4C54-B267-780A5C332C74}" destId="{60ADB6C4-6B3F-4E5A-8C19-F86A1323D560}" srcOrd="1" destOrd="0" parTransId="{F5BEF450-4F5B-4E08-8785-E18738168D18}" sibTransId="{AA87268E-29A2-43C3-91F9-CBD4011F722D}"/>
    <dgm:cxn modelId="{D4C639DD-E958-4273-9145-4C0AC251D5D9}" type="presOf" srcId="{60ADB6C4-6B3F-4E5A-8C19-F86A1323D560}" destId="{8707E0E1-ADC3-4C1F-B303-E519145AF626}" srcOrd="0" destOrd="0" presId="urn:microsoft.com/office/officeart/2005/8/layout/equation2"/>
    <dgm:cxn modelId="{84BED943-63EF-4ECF-8FA5-3BEE11400E73}" type="presOf" srcId="{8679F684-AD87-455A-9362-E7019F2DF51F}" destId="{7DC0CD93-9A0D-4109-8FD5-84ED1A60BF95}" srcOrd="0" destOrd="0" presId="urn:microsoft.com/office/officeart/2005/8/layout/equation2"/>
    <dgm:cxn modelId="{47235091-6D67-409D-B9BB-14830BB543D0}" type="presOf" srcId="{8A0B033F-15B4-439F-B574-7E7EF5E4BC20}" destId="{BF47F4B0-3C1A-491D-9C68-F7FBB63DB245}" srcOrd="0" destOrd="0" presId="urn:microsoft.com/office/officeart/2005/8/layout/equation2"/>
    <dgm:cxn modelId="{0774DF77-B2EF-4293-BD9E-F828C736A602}" srcId="{CA8395F9-0494-4C54-B267-780A5C332C74}" destId="{8679F684-AD87-455A-9362-E7019F2DF51F}" srcOrd="2" destOrd="0" parTransId="{6A012CAD-9B2C-4557-85ED-4ACD31C54182}" sibTransId="{D7EAD6D5-9152-468F-885C-0C7710F0B2AC}"/>
    <dgm:cxn modelId="{357FA25A-F18E-4A1D-BC88-33C2BE1D554C}" type="presParOf" srcId="{9455B4E5-0C0E-4D06-937F-99B9C6D57B06}" destId="{BE2BD84F-2F49-4070-8244-FE13F797B940}" srcOrd="0" destOrd="0" presId="urn:microsoft.com/office/officeart/2005/8/layout/equation2"/>
    <dgm:cxn modelId="{3F33FDBF-2B77-422C-B4C2-F889958C05D1}" type="presParOf" srcId="{BE2BD84F-2F49-4070-8244-FE13F797B940}" destId="{BF47F4B0-3C1A-491D-9C68-F7FBB63DB245}" srcOrd="0" destOrd="0" presId="urn:microsoft.com/office/officeart/2005/8/layout/equation2"/>
    <dgm:cxn modelId="{68540F90-72FB-476F-A770-2CF3DC06EBFE}" type="presParOf" srcId="{BE2BD84F-2F49-4070-8244-FE13F797B940}" destId="{58F98D5D-AD36-4221-B8BC-C050174B40EA}" srcOrd="1" destOrd="0" presId="urn:microsoft.com/office/officeart/2005/8/layout/equation2"/>
    <dgm:cxn modelId="{EC0372BC-1A81-45C0-9F9C-BDBE02867747}" type="presParOf" srcId="{BE2BD84F-2F49-4070-8244-FE13F797B940}" destId="{B268CE3D-D3E9-4114-B55B-1A00BA938D18}" srcOrd="2" destOrd="0" presId="urn:microsoft.com/office/officeart/2005/8/layout/equation2"/>
    <dgm:cxn modelId="{66BDF054-59C0-4DA1-930B-2CE1D6F1C6F5}" type="presParOf" srcId="{BE2BD84F-2F49-4070-8244-FE13F797B940}" destId="{76AA0799-3909-47DF-97C2-CAB53D1B2365}" srcOrd="3" destOrd="0" presId="urn:microsoft.com/office/officeart/2005/8/layout/equation2"/>
    <dgm:cxn modelId="{BAC90CD4-D603-4468-90F6-9F519A07AB0F}" type="presParOf" srcId="{BE2BD84F-2F49-4070-8244-FE13F797B940}" destId="{8707E0E1-ADC3-4C1F-B303-E519145AF626}" srcOrd="4" destOrd="0" presId="urn:microsoft.com/office/officeart/2005/8/layout/equation2"/>
    <dgm:cxn modelId="{88B48432-4C30-495B-B8DF-678D59C6D450}" type="presParOf" srcId="{9455B4E5-0C0E-4D06-937F-99B9C6D57B06}" destId="{D9BFD05A-A0BC-47E0-983D-999BDF3EEDCE}" srcOrd="1" destOrd="0" presId="urn:microsoft.com/office/officeart/2005/8/layout/equation2"/>
    <dgm:cxn modelId="{5A477A83-FA92-4AE8-A52F-F9941047AFF5}" type="presParOf" srcId="{D9BFD05A-A0BC-47E0-983D-999BDF3EEDCE}" destId="{ECED3902-2674-4EEA-8FF0-946F604C7E99}" srcOrd="0" destOrd="0" presId="urn:microsoft.com/office/officeart/2005/8/layout/equation2"/>
    <dgm:cxn modelId="{6B268A3A-7410-4E1A-A949-0C7F01540750}" type="presParOf" srcId="{9455B4E5-0C0E-4D06-937F-99B9C6D57B06}" destId="{7DC0CD93-9A0D-4109-8FD5-84ED1A60BF9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8D484-4489-4BF2-A24F-9A8E7AA3B01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98E843-6DDF-4028-8188-E2D40B90CE8C}">
      <dgm:prSet phldrT="[Texte]"/>
      <dgm:spPr/>
      <dgm:t>
        <a:bodyPr/>
        <a:lstStyle/>
        <a:p>
          <a:pPr rtl="1"/>
          <a:r>
            <a:rPr lang="ar-DZ" dirty="0" smtClean="0"/>
            <a:t>3.مكونات رأس مال العلامة التجارية</a:t>
          </a:r>
          <a:endParaRPr lang="fr-FR" dirty="0"/>
        </a:p>
      </dgm:t>
    </dgm:pt>
    <dgm:pt modelId="{8D6069B9-BC8D-4E38-B263-1736C6F0BCA0}" type="parTrans" cxnId="{C3C9F42E-2973-42AA-93C3-68D97D70A8A3}">
      <dgm:prSet/>
      <dgm:spPr/>
      <dgm:t>
        <a:bodyPr/>
        <a:lstStyle/>
        <a:p>
          <a:endParaRPr lang="fr-FR"/>
        </a:p>
      </dgm:t>
    </dgm:pt>
    <dgm:pt modelId="{4FA14638-724A-42FA-8D76-F7F8AB065764}" type="sibTrans" cxnId="{C3C9F42E-2973-42AA-93C3-68D97D70A8A3}">
      <dgm:prSet/>
      <dgm:spPr/>
      <dgm:t>
        <a:bodyPr/>
        <a:lstStyle/>
        <a:p>
          <a:endParaRPr lang="fr-FR"/>
        </a:p>
      </dgm:t>
    </dgm:pt>
    <dgm:pt modelId="{F8867ABB-CBC2-4FF2-B8C1-3AEE5DCE3CDB}">
      <dgm:prSet phldrT="[Texte]" custT="1"/>
      <dgm:spPr/>
      <dgm:t>
        <a:bodyPr/>
        <a:lstStyle/>
        <a:p>
          <a:pPr rtl="1"/>
          <a:r>
            <a:rPr lang="ar-DZ" sz="1400" b="1" dirty="0" smtClean="0"/>
            <a:t>رأس المال الخارجي</a:t>
          </a:r>
          <a:endParaRPr lang="fr-FR" sz="1400" b="1" dirty="0"/>
        </a:p>
      </dgm:t>
    </dgm:pt>
    <dgm:pt modelId="{1AA5387F-1649-414D-981A-1AC76578C0E3}" type="parTrans" cxnId="{CA89A0CB-F60A-45EE-8DA8-B7A56CB1828E}">
      <dgm:prSet/>
      <dgm:spPr/>
      <dgm:t>
        <a:bodyPr/>
        <a:lstStyle/>
        <a:p>
          <a:endParaRPr lang="fr-FR"/>
        </a:p>
      </dgm:t>
    </dgm:pt>
    <dgm:pt modelId="{1E8B41A5-A8B8-4096-8D60-665DB2AB0E5E}" type="sibTrans" cxnId="{CA89A0CB-F60A-45EE-8DA8-B7A56CB1828E}">
      <dgm:prSet/>
      <dgm:spPr/>
      <dgm:t>
        <a:bodyPr/>
        <a:lstStyle/>
        <a:p>
          <a:endParaRPr lang="fr-FR"/>
        </a:p>
      </dgm:t>
    </dgm:pt>
    <dgm:pt modelId="{3C9E19AB-918F-4B6A-8DF7-CED23CD2B62A}">
      <dgm:prSet phldrT="[Texte]" custT="1"/>
      <dgm:spPr/>
      <dgm:t>
        <a:bodyPr/>
        <a:lstStyle/>
        <a:p>
          <a:pPr rtl="1"/>
          <a:r>
            <a:rPr lang="ar-DZ" sz="1400" b="1" dirty="0" smtClean="0"/>
            <a:t>رأس المال الداخلي</a:t>
          </a:r>
          <a:endParaRPr lang="fr-FR" sz="1400" b="1" dirty="0"/>
        </a:p>
      </dgm:t>
    </dgm:pt>
    <dgm:pt modelId="{13C7BA57-81D3-4A29-A3C0-FACA83CCC05A}" type="parTrans" cxnId="{523E6D91-CA54-4248-9F25-4974FC79D3DA}">
      <dgm:prSet/>
      <dgm:spPr/>
      <dgm:t>
        <a:bodyPr/>
        <a:lstStyle/>
        <a:p>
          <a:endParaRPr lang="fr-FR"/>
        </a:p>
      </dgm:t>
    </dgm:pt>
    <dgm:pt modelId="{5F3497B6-CA5C-4080-8D0D-F9069FA16A84}" type="sibTrans" cxnId="{523E6D91-CA54-4248-9F25-4974FC79D3DA}">
      <dgm:prSet/>
      <dgm:spPr/>
      <dgm:t>
        <a:bodyPr/>
        <a:lstStyle/>
        <a:p>
          <a:endParaRPr lang="fr-FR"/>
        </a:p>
      </dgm:t>
    </dgm:pt>
    <dgm:pt modelId="{F54BEAC2-D943-4987-9A6B-DBE762B9E02B}">
      <dgm:prSet phldrT="[Texte]" custT="1"/>
      <dgm:spPr/>
      <dgm:t>
        <a:bodyPr/>
        <a:lstStyle/>
        <a:p>
          <a:pPr rtl="1"/>
          <a:r>
            <a:rPr lang="ar-DZ" sz="1400" b="1" dirty="0" smtClean="0"/>
            <a:t>رأس المال البشري</a:t>
          </a:r>
          <a:endParaRPr lang="fr-FR" sz="1400" b="1" dirty="0"/>
        </a:p>
      </dgm:t>
    </dgm:pt>
    <dgm:pt modelId="{7DB310A8-3269-40E2-921E-02226661EDAE}" type="parTrans" cxnId="{7516F064-C5C0-46B1-BA1A-2584A6B6C514}">
      <dgm:prSet/>
      <dgm:spPr/>
      <dgm:t>
        <a:bodyPr/>
        <a:lstStyle/>
        <a:p>
          <a:endParaRPr lang="fr-FR"/>
        </a:p>
      </dgm:t>
    </dgm:pt>
    <dgm:pt modelId="{4CCDBA66-67AB-495F-A300-427C35A49C7B}" type="sibTrans" cxnId="{7516F064-C5C0-46B1-BA1A-2584A6B6C514}">
      <dgm:prSet/>
      <dgm:spPr/>
      <dgm:t>
        <a:bodyPr/>
        <a:lstStyle/>
        <a:p>
          <a:endParaRPr lang="fr-FR"/>
        </a:p>
      </dgm:t>
    </dgm:pt>
    <dgm:pt modelId="{973307F4-E717-4C0F-9AC8-A6A356D1679C}" type="pres">
      <dgm:prSet presAssocID="{4A48D484-4489-4BF2-A24F-9A8E7AA3B0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641014-9E7A-4C25-A315-B75C1EC50041}" type="pres">
      <dgm:prSet presAssocID="{4A48D484-4489-4BF2-A24F-9A8E7AA3B01B}" presName="radial" presStyleCnt="0">
        <dgm:presLayoutVars>
          <dgm:animLvl val="ctr"/>
        </dgm:presLayoutVars>
      </dgm:prSet>
      <dgm:spPr/>
    </dgm:pt>
    <dgm:pt modelId="{FBD13066-BF66-4550-8DEF-9394239D2452}" type="pres">
      <dgm:prSet presAssocID="{A298E843-6DDF-4028-8188-E2D40B90CE8C}" presName="centerShape" presStyleLbl="vennNode1" presStyleIdx="0" presStyleCnt="4"/>
      <dgm:spPr/>
      <dgm:t>
        <a:bodyPr/>
        <a:lstStyle/>
        <a:p>
          <a:endParaRPr lang="fr-FR"/>
        </a:p>
      </dgm:t>
    </dgm:pt>
    <dgm:pt modelId="{89D9BA2F-0FFF-416C-A086-9D183C8E2C87}" type="pres">
      <dgm:prSet presAssocID="{F8867ABB-CBC2-4FF2-B8C1-3AEE5DCE3CDB}" presName="node" presStyleLbl="vennNode1" presStyleIdx="1" presStyleCnt="4" custScaleX="1563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84D733-4991-4182-B792-C69BC5A3562D}" type="pres">
      <dgm:prSet presAssocID="{3C9E19AB-918F-4B6A-8DF7-CED23CD2B62A}" presName="node" presStyleLbl="vennNode1" presStyleIdx="2" presStyleCnt="4" custScaleX="1565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0B8ADB-EABB-4451-8A38-A427A474E17F}" type="pres">
      <dgm:prSet presAssocID="{F54BEAC2-D943-4987-9A6B-DBE762B9E02B}" presName="node" presStyleLbl="vennNode1" presStyleIdx="3" presStyleCnt="4" custScaleX="1906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AE88D1-6D77-4280-BB96-7C11E0F62648}" type="presOf" srcId="{4A48D484-4489-4BF2-A24F-9A8E7AA3B01B}" destId="{973307F4-E717-4C0F-9AC8-A6A356D1679C}" srcOrd="0" destOrd="0" presId="urn:microsoft.com/office/officeart/2005/8/layout/radial3"/>
    <dgm:cxn modelId="{D472F385-EFE1-4366-B1C1-999ACF052D0E}" type="presOf" srcId="{3C9E19AB-918F-4B6A-8DF7-CED23CD2B62A}" destId="{D384D733-4991-4182-B792-C69BC5A3562D}" srcOrd="0" destOrd="0" presId="urn:microsoft.com/office/officeart/2005/8/layout/radial3"/>
    <dgm:cxn modelId="{87311C9F-65A7-4C80-AD08-5CEA02723F61}" type="presOf" srcId="{F8867ABB-CBC2-4FF2-B8C1-3AEE5DCE3CDB}" destId="{89D9BA2F-0FFF-416C-A086-9D183C8E2C87}" srcOrd="0" destOrd="0" presId="urn:microsoft.com/office/officeart/2005/8/layout/radial3"/>
    <dgm:cxn modelId="{289B4AD2-435A-48D1-B7F2-D813438C47DB}" type="presOf" srcId="{A298E843-6DDF-4028-8188-E2D40B90CE8C}" destId="{FBD13066-BF66-4550-8DEF-9394239D2452}" srcOrd="0" destOrd="0" presId="urn:microsoft.com/office/officeart/2005/8/layout/radial3"/>
    <dgm:cxn modelId="{C3C9F42E-2973-42AA-93C3-68D97D70A8A3}" srcId="{4A48D484-4489-4BF2-A24F-9A8E7AA3B01B}" destId="{A298E843-6DDF-4028-8188-E2D40B90CE8C}" srcOrd="0" destOrd="0" parTransId="{8D6069B9-BC8D-4E38-B263-1736C6F0BCA0}" sibTransId="{4FA14638-724A-42FA-8D76-F7F8AB065764}"/>
    <dgm:cxn modelId="{CB302795-0D85-4B47-A4E2-99850857A285}" type="presOf" srcId="{F54BEAC2-D943-4987-9A6B-DBE762B9E02B}" destId="{DB0B8ADB-EABB-4451-8A38-A427A474E17F}" srcOrd="0" destOrd="0" presId="urn:microsoft.com/office/officeart/2005/8/layout/radial3"/>
    <dgm:cxn modelId="{523E6D91-CA54-4248-9F25-4974FC79D3DA}" srcId="{A298E843-6DDF-4028-8188-E2D40B90CE8C}" destId="{3C9E19AB-918F-4B6A-8DF7-CED23CD2B62A}" srcOrd="1" destOrd="0" parTransId="{13C7BA57-81D3-4A29-A3C0-FACA83CCC05A}" sibTransId="{5F3497B6-CA5C-4080-8D0D-F9069FA16A84}"/>
    <dgm:cxn modelId="{7516F064-C5C0-46B1-BA1A-2584A6B6C514}" srcId="{A298E843-6DDF-4028-8188-E2D40B90CE8C}" destId="{F54BEAC2-D943-4987-9A6B-DBE762B9E02B}" srcOrd="2" destOrd="0" parTransId="{7DB310A8-3269-40E2-921E-02226661EDAE}" sibTransId="{4CCDBA66-67AB-495F-A300-427C35A49C7B}"/>
    <dgm:cxn modelId="{CA89A0CB-F60A-45EE-8DA8-B7A56CB1828E}" srcId="{A298E843-6DDF-4028-8188-E2D40B90CE8C}" destId="{F8867ABB-CBC2-4FF2-B8C1-3AEE5DCE3CDB}" srcOrd="0" destOrd="0" parTransId="{1AA5387F-1649-414D-981A-1AC76578C0E3}" sibTransId="{1E8B41A5-A8B8-4096-8D60-665DB2AB0E5E}"/>
    <dgm:cxn modelId="{D81C4486-6BD3-4E45-930A-C8BCA2CB6DFA}" type="presParOf" srcId="{973307F4-E717-4C0F-9AC8-A6A356D1679C}" destId="{D9641014-9E7A-4C25-A315-B75C1EC50041}" srcOrd="0" destOrd="0" presId="urn:microsoft.com/office/officeart/2005/8/layout/radial3"/>
    <dgm:cxn modelId="{017F5499-B614-4E8D-AEFC-2364560784F2}" type="presParOf" srcId="{D9641014-9E7A-4C25-A315-B75C1EC50041}" destId="{FBD13066-BF66-4550-8DEF-9394239D2452}" srcOrd="0" destOrd="0" presId="urn:microsoft.com/office/officeart/2005/8/layout/radial3"/>
    <dgm:cxn modelId="{EF7223B7-69C6-42A4-A3E7-20DB1A53C0DC}" type="presParOf" srcId="{D9641014-9E7A-4C25-A315-B75C1EC50041}" destId="{89D9BA2F-0FFF-416C-A086-9D183C8E2C87}" srcOrd="1" destOrd="0" presId="urn:microsoft.com/office/officeart/2005/8/layout/radial3"/>
    <dgm:cxn modelId="{821024CB-0756-4DEF-8A0C-05B69457CD8A}" type="presParOf" srcId="{D9641014-9E7A-4C25-A315-B75C1EC50041}" destId="{D384D733-4991-4182-B792-C69BC5A3562D}" srcOrd="2" destOrd="0" presId="urn:microsoft.com/office/officeart/2005/8/layout/radial3"/>
    <dgm:cxn modelId="{62526A78-B087-4D9F-AFDB-60999987DDE8}" type="presParOf" srcId="{D9641014-9E7A-4C25-A315-B75C1EC50041}" destId="{DB0B8ADB-EABB-4451-8A38-A427A474E17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FA9DE-B897-47EA-97C9-C947E47282A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D02F78A-DB31-4913-9951-9D3971925930}">
      <dgm:prSet phldrT="[Texte]" custT="1"/>
      <dgm:spPr/>
      <dgm:t>
        <a:bodyPr/>
        <a:lstStyle/>
        <a:p>
          <a:pPr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المدخل المالي لتقييم رأس مال العلامة </a:t>
          </a:r>
          <a:endParaRPr lang="fr-FR" sz="2400" b="1" dirty="0">
            <a:latin typeface="Simplified Arabic" pitchFamily="18" charset="-78"/>
            <a:cs typeface="Simplified Arabic" pitchFamily="18" charset="-78"/>
          </a:endParaRPr>
        </a:p>
      </dgm:t>
    </dgm:pt>
    <dgm:pt modelId="{F39436DC-8730-4DB9-A38C-61F28C358CD5}" type="parTrans" cxnId="{EF27E433-5BF3-4CB1-8466-0C0F7BE1A1F8}">
      <dgm:prSet/>
      <dgm:spPr/>
      <dgm:t>
        <a:bodyPr/>
        <a:lstStyle/>
        <a:p>
          <a:endParaRPr lang="fr-FR"/>
        </a:p>
      </dgm:t>
    </dgm:pt>
    <dgm:pt modelId="{B51E4115-BFCB-4CD4-8B89-126CCB8B96DE}" type="sibTrans" cxnId="{EF27E433-5BF3-4CB1-8466-0C0F7BE1A1F8}">
      <dgm:prSet/>
      <dgm:spPr/>
      <dgm:t>
        <a:bodyPr/>
        <a:lstStyle/>
        <a:p>
          <a:endParaRPr lang="fr-FR"/>
        </a:p>
      </dgm:t>
    </dgm:pt>
    <dgm:pt modelId="{FAD52676-6A1E-491E-A0BD-D8A008002CB3}">
      <dgm:prSet custT="1"/>
      <dgm:spPr/>
      <dgm:t>
        <a:bodyPr/>
        <a:lstStyle/>
        <a:p>
          <a:pPr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المدخل التسويقي) مدخل التركيز على المستهلك ويتضمن التقييم في هذا المجال أساسا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استقصاءات</a:t>
          </a:r>
          <a:r>
            <a:rPr lang="ar-DZ" sz="1400" dirty="0" smtClean="0"/>
            <a:t> </a:t>
          </a:r>
          <a:endParaRPr lang="fr-FR" sz="1400" dirty="0"/>
        </a:p>
      </dgm:t>
    </dgm:pt>
    <dgm:pt modelId="{D6BEFD14-4A4A-4A06-B408-126784960056}" type="parTrans" cxnId="{149EDEDD-F84F-40AB-9E83-A9EAABF28F9B}">
      <dgm:prSet/>
      <dgm:spPr/>
      <dgm:t>
        <a:bodyPr/>
        <a:lstStyle/>
        <a:p>
          <a:endParaRPr lang="fr-FR"/>
        </a:p>
      </dgm:t>
    </dgm:pt>
    <dgm:pt modelId="{178E725A-536E-42AF-BC95-9AAE5A9B1AFE}" type="sibTrans" cxnId="{149EDEDD-F84F-40AB-9E83-A9EAABF28F9B}">
      <dgm:prSet/>
      <dgm:spPr/>
      <dgm:t>
        <a:bodyPr/>
        <a:lstStyle/>
        <a:p>
          <a:endParaRPr lang="fr-FR"/>
        </a:p>
      </dgm:t>
    </dgm:pt>
    <dgm:pt modelId="{1505B4F0-5BA7-4956-BFD8-ABEBD71B92C7}" type="pres">
      <dgm:prSet presAssocID="{86EFA9DE-B897-47EA-97C9-C947E47282A8}" presName="compositeShape" presStyleCnt="0">
        <dgm:presLayoutVars>
          <dgm:chMax val="7"/>
          <dgm:dir/>
          <dgm:resizeHandles val="exact"/>
        </dgm:presLayoutVars>
      </dgm:prSet>
      <dgm:spPr/>
    </dgm:pt>
    <dgm:pt modelId="{92A3203E-0F16-42C0-9C0C-EBE46713163F}" type="pres">
      <dgm:prSet presAssocID="{86EFA9DE-B897-47EA-97C9-C947E47282A8}" presName="wedge1" presStyleLbl="node1" presStyleIdx="0" presStyleCnt="2" custScaleX="139051"/>
      <dgm:spPr/>
      <dgm:t>
        <a:bodyPr/>
        <a:lstStyle/>
        <a:p>
          <a:endParaRPr lang="fr-FR"/>
        </a:p>
      </dgm:t>
    </dgm:pt>
    <dgm:pt modelId="{BC360E3B-8A07-4138-BD0D-8A87B88C03C8}" type="pres">
      <dgm:prSet presAssocID="{86EFA9DE-B897-47EA-97C9-C947E47282A8}" presName="dummy1a" presStyleCnt="0"/>
      <dgm:spPr/>
    </dgm:pt>
    <dgm:pt modelId="{963B6117-CB51-4A5C-BB72-A576992460E1}" type="pres">
      <dgm:prSet presAssocID="{86EFA9DE-B897-47EA-97C9-C947E47282A8}" presName="dummy1b" presStyleCnt="0"/>
      <dgm:spPr/>
    </dgm:pt>
    <dgm:pt modelId="{795D8D4C-8B83-4172-A272-A463F92AA557}" type="pres">
      <dgm:prSet presAssocID="{86EFA9DE-B897-47EA-97C9-C947E47282A8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549FAA-3BE0-4C70-AC15-E0F8725E0AC6}" type="pres">
      <dgm:prSet presAssocID="{86EFA9DE-B897-47EA-97C9-C947E47282A8}" presName="wedge2" presStyleLbl="node1" presStyleIdx="1" presStyleCnt="2" custScaleX="128012"/>
      <dgm:spPr/>
      <dgm:t>
        <a:bodyPr/>
        <a:lstStyle/>
        <a:p>
          <a:endParaRPr lang="fr-FR"/>
        </a:p>
      </dgm:t>
    </dgm:pt>
    <dgm:pt modelId="{491CAE1B-02ED-4D80-877C-5455BF0B1A2B}" type="pres">
      <dgm:prSet presAssocID="{86EFA9DE-B897-47EA-97C9-C947E47282A8}" presName="dummy2a" presStyleCnt="0"/>
      <dgm:spPr/>
    </dgm:pt>
    <dgm:pt modelId="{EC29CDA7-3A20-423F-9CA4-4C8F7C545350}" type="pres">
      <dgm:prSet presAssocID="{86EFA9DE-B897-47EA-97C9-C947E47282A8}" presName="dummy2b" presStyleCnt="0"/>
      <dgm:spPr/>
    </dgm:pt>
    <dgm:pt modelId="{3441254E-8D38-482B-995E-12B338C1A483}" type="pres">
      <dgm:prSet presAssocID="{86EFA9DE-B897-47EA-97C9-C947E47282A8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6D9F93-E51E-4393-B1CB-AF8AE3E6121A}" type="pres">
      <dgm:prSet presAssocID="{B51E4115-BFCB-4CD4-8B89-126CCB8B96DE}" presName="arrowWedge1" presStyleLbl="fgSibTrans2D1" presStyleIdx="0" presStyleCnt="2" custScaleX="129803"/>
      <dgm:spPr/>
    </dgm:pt>
    <dgm:pt modelId="{0F72D76B-C3B4-40F4-AB58-6FE8F0A67AA4}" type="pres">
      <dgm:prSet presAssocID="{178E725A-536E-42AF-BC95-9AAE5A9B1AFE}" presName="arrowWedge2" presStyleLbl="fgSibTrans2D1" presStyleIdx="1" presStyleCnt="2" custScaleX="122882"/>
      <dgm:spPr/>
    </dgm:pt>
  </dgm:ptLst>
  <dgm:cxnLst>
    <dgm:cxn modelId="{6E0F900B-193D-44CE-8319-502C82463999}" type="presOf" srcId="{86EFA9DE-B897-47EA-97C9-C947E47282A8}" destId="{1505B4F0-5BA7-4956-BFD8-ABEBD71B92C7}" srcOrd="0" destOrd="0" presId="urn:microsoft.com/office/officeart/2005/8/layout/cycle8"/>
    <dgm:cxn modelId="{BF5788D9-765D-4CA4-8CBF-4A4FC5C373A5}" type="presOf" srcId="{FAD52676-6A1E-491E-A0BD-D8A008002CB3}" destId="{3441254E-8D38-482B-995E-12B338C1A483}" srcOrd="1" destOrd="0" presId="urn:microsoft.com/office/officeart/2005/8/layout/cycle8"/>
    <dgm:cxn modelId="{EF27E433-5BF3-4CB1-8466-0C0F7BE1A1F8}" srcId="{86EFA9DE-B897-47EA-97C9-C947E47282A8}" destId="{8D02F78A-DB31-4913-9951-9D3971925930}" srcOrd="0" destOrd="0" parTransId="{F39436DC-8730-4DB9-A38C-61F28C358CD5}" sibTransId="{B51E4115-BFCB-4CD4-8B89-126CCB8B96DE}"/>
    <dgm:cxn modelId="{7A4D23FC-3D6E-48EA-8E60-585D8D40373C}" type="presOf" srcId="{FAD52676-6A1E-491E-A0BD-D8A008002CB3}" destId="{20549FAA-3BE0-4C70-AC15-E0F8725E0AC6}" srcOrd="0" destOrd="0" presId="urn:microsoft.com/office/officeart/2005/8/layout/cycle8"/>
    <dgm:cxn modelId="{149EDEDD-F84F-40AB-9E83-A9EAABF28F9B}" srcId="{86EFA9DE-B897-47EA-97C9-C947E47282A8}" destId="{FAD52676-6A1E-491E-A0BD-D8A008002CB3}" srcOrd="1" destOrd="0" parTransId="{D6BEFD14-4A4A-4A06-B408-126784960056}" sibTransId="{178E725A-536E-42AF-BC95-9AAE5A9B1AFE}"/>
    <dgm:cxn modelId="{862994EB-E075-44B1-863F-5F5D386925DC}" type="presOf" srcId="{8D02F78A-DB31-4913-9951-9D3971925930}" destId="{795D8D4C-8B83-4172-A272-A463F92AA557}" srcOrd="1" destOrd="0" presId="urn:microsoft.com/office/officeart/2005/8/layout/cycle8"/>
    <dgm:cxn modelId="{290B0FF3-F7E3-48DF-8618-5BBA8D399A50}" type="presOf" srcId="{8D02F78A-DB31-4913-9951-9D3971925930}" destId="{92A3203E-0F16-42C0-9C0C-EBE46713163F}" srcOrd="0" destOrd="0" presId="urn:microsoft.com/office/officeart/2005/8/layout/cycle8"/>
    <dgm:cxn modelId="{DE2CE5DE-4793-418B-A27D-89F70B0206AE}" type="presParOf" srcId="{1505B4F0-5BA7-4956-BFD8-ABEBD71B92C7}" destId="{92A3203E-0F16-42C0-9C0C-EBE46713163F}" srcOrd="0" destOrd="0" presId="urn:microsoft.com/office/officeart/2005/8/layout/cycle8"/>
    <dgm:cxn modelId="{93B4ADD8-BCCB-47B7-9638-B05D69A72F34}" type="presParOf" srcId="{1505B4F0-5BA7-4956-BFD8-ABEBD71B92C7}" destId="{BC360E3B-8A07-4138-BD0D-8A87B88C03C8}" srcOrd="1" destOrd="0" presId="urn:microsoft.com/office/officeart/2005/8/layout/cycle8"/>
    <dgm:cxn modelId="{916040D1-D031-419F-BDCD-1AEB5752CC2A}" type="presParOf" srcId="{1505B4F0-5BA7-4956-BFD8-ABEBD71B92C7}" destId="{963B6117-CB51-4A5C-BB72-A576992460E1}" srcOrd="2" destOrd="0" presId="urn:microsoft.com/office/officeart/2005/8/layout/cycle8"/>
    <dgm:cxn modelId="{5A8DE907-AC43-4195-BFB6-085428D1C5E1}" type="presParOf" srcId="{1505B4F0-5BA7-4956-BFD8-ABEBD71B92C7}" destId="{795D8D4C-8B83-4172-A272-A463F92AA557}" srcOrd="3" destOrd="0" presId="urn:microsoft.com/office/officeart/2005/8/layout/cycle8"/>
    <dgm:cxn modelId="{B2C1BB27-3132-40D2-8C85-56D617143304}" type="presParOf" srcId="{1505B4F0-5BA7-4956-BFD8-ABEBD71B92C7}" destId="{20549FAA-3BE0-4C70-AC15-E0F8725E0AC6}" srcOrd="4" destOrd="0" presId="urn:microsoft.com/office/officeart/2005/8/layout/cycle8"/>
    <dgm:cxn modelId="{18F51C12-CC18-4215-9DDA-154500F7893B}" type="presParOf" srcId="{1505B4F0-5BA7-4956-BFD8-ABEBD71B92C7}" destId="{491CAE1B-02ED-4D80-877C-5455BF0B1A2B}" srcOrd="5" destOrd="0" presId="urn:microsoft.com/office/officeart/2005/8/layout/cycle8"/>
    <dgm:cxn modelId="{2C0E4D7F-30B8-432B-B74E-33C3643A8B41}" type="presParOf" srcId="{1505B4F0-5BA7-4956-BFD8-ABEBD71B92C7}" destId="{EC29CDA7-3A20-423F-9CA4-4C8F7C545350}" srcOrd="6" destOrd="0" presId="urn:microsoft.com/office/officeart/2005/8/layout/cycle8"/>
    <dgm:cxn modelId="{16CA5DCD-4CA7-4BCD-B585-F6F5B83D9B56}" type="presParOf" srcId="{1505B4F0-5BA7-4956-BFD8-ABEBD71B92C7}" destId="{3441254E-8D38-482B-995E-12B338C1A483}" srcOrd="7" destOrd="0" presId="urn:microsoft.com/office/officeart/2005/8/layout/cycle8"/>
    <dgm:cxn modelId="{C4BFE1AC-0656-4625-AFF0-9BB8FEBEF3BE}" type="presParOf" srcId="{1505B4F0-5BA7-4956-BFD8-ABEBD71B92C7}" destId="{A66D9F93-E51E-4393-B1CB-AF8AE3E6121A}" srcOrd="8" destOrd="0" presId="urn:microsoft.com/office/officeart/2005/8/layout/cycle8"/>
    <dgm:cxn modelId="{0DA62277-7634-419E-B896-3567346721D5}" type="presParOf" srcId="{1505B4F0-5BA7-4956-BFD8-ABEBD71B92C7}" destId="{0F72D76B-C3B4-40F4-AB58-6FE8F0A67AA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7F4B0-3C1A-491D-9C68-F7FBB63DB245}">
      <dsp:nvSpPr>
        <dsp:cNvPr id="0" name=""/>
        <dsp:cNvSpPr/>
      </dsp:nvSpPr>
      <dsp:spPr>
        <a:xfrm>
          <a:off x="1837128" y="3495"/>
          <a:ext cx="2786209" cy="1521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/>
            <a:t>الروابط الرمزية التي لا تتعلق بالمنتوج</a:t>
          </a:r>
          <a:endParaRPr lang="fr-FR" sz="2400" kern="1200" dirty="0"/>
        </a:p>
      </dsp:txBody>
      <dsp:txXfrm>
        <a:off x="2245159" y="226279"/>
        <a:ext cx="1970147" cy="1075695"/>
      </dsp:txXfrm>
    </dsp:sp>
    <dsp:sp modelId="{B268CE3D-D3E9-4114-B55B-1A00BA938D18}">
      <dsp:nvSpPr>
        <dsp:cNvPr id="0" name=""/>
        <dsp:cNvSpPr/>
      </dsp:nvSpPr>
      <dsp:spPr>
        <a:xfrm>
          <a:off x="2789066" y="1648285"/>
          <a:ext cx="882332" cy="88233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906019" y="1985689"/>
        <a:ext cx="648426" cy="207524"/>
      </dsp:txXfrm>
    </dsp:sp>
    <dsp:sp modelId="{8707E0E1-ADC3-4C1F-B303-E519145AF626}">
      <dsp:nvSpPr>
        <dsp:cNvPr id="0" name=""/>
        <dsp:cNvSpPr/>
      </dsp:nvSpPr>
      <dsp:spPr>
        <a:xfrm>
          <a:off x="1489877" y="2654144"/>
          <a:ext cx="3480711" cy="1521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kern="1200" dirty="0" smtClean="0"/>
            <a:t>روابط العلامة التي تتعلّق المنتوج</a:t>
          </a:r>
          <a:endParaRPr lang="fr-FR" sz="2400" kern="1200" dirty="0"/>
        </a:p>
      </dsp:txBody>
      <dsp:txXfrm>
        <a:off x="1999615" y="2876928"/>
        <a:ext cx="2461235" cy="1075695"/>
      </dsp:txXfrm>
    </dsp:sp>
    <dsp:sp modelId="{D9BFD05A-A0BC-47E0-983D-999BDF3EEDCE}">
      <dsp:nvSpPr>
        <dsp:cNvPr id="0" name=""/>
        <dsp:cNvSpPr/>
      </dsp:nvSpPr>
      <dsp:spPr>
        <a:xfrm>
          <a:off x="5198778" y="1806497"/>
          <a:ext cx="483761" cy="565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5198778" y="1919679"/>
        <a:ext cx="338633" cy="339545"/>
      </dsp:txXfrm>
    </dsp:sp>
    <dsp:sp modelId="{7DC0CD93-9A0D-4109-8FD5-84ED1A60BF95}">
      <dsp:nvSpPr>
        <dsp:cNvPr id="0" name=""/>
        <dsp:cNvSpPr/>
      </dsp:nvSpPr>
      <dsp:spPr>
        <a:xfrm>
          <a:off x="5883346" y="568188"/>
          <a:ext cx="3935477" cy="3042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800" kern="1200" dirty="0" smtClean="0"/>
            <a:t>راس مال زبائن العلامة</a:t>
          </a:r>
          <a:endParaRPr lang="fr-FR" sz="4800" kern="1200" dirty="0"/>
        </a:p>
      </dsp:txBody>
      <dsp:txXfrm>
        <a:off x="6459683" y="1013756"/>
        <a:ext cx="2782803" cy="2151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3066-BF66-4550-8DEF-9394239D2452}">
      <dsp:nvSpPr>
        <dsp:cNvPr id="0" name=""/>
        <dsp:cNvSpPr/>
      </dsp:nvSpPr>
      <dsp:spPr>
        <a:xfrm>
          <a:off x="4122682" y="1586472"/>
          <a:ext cx="3328458" cy="33284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000" kern="1200" dirty="0" smtClean="0"/>
            <a:t>3.مكونات رأس مال العلامة التجارية</a:t>
          </a:r>
          <a:endParaRPr lang="fr-FR" sz="4000" kern="1200" dirty="0"/>
        </a:p>
      </dsp:txBody>
      <dsp:txXfrm>
        <a:off x="4610123" y="2073913"/>
        <a:ext cx="2353576" cy="2353576"/>
      </dsp:txXfrm>
    </dsp:sp>
    <dsp:sp modelId="{89D9BA2F-0FFF-416C-A086-9D183C8E2C87}">
      <dsp:nvSpPr>
        <dsp:cNvPr id="0" name=""/>
        <dsp:cNvSpPr/>
      </dsp:nvSpPr>
      <dsp:spPr>
        <a:xfrm>
          <a:off x="4486092" y="253113"/>
          <a:ext cx="2601639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/>
            <a:t>رأس المال الخارجي</a:t>
          </a:r>
          <a:endParaRPr lang="fr-FR" sz="1400" b="1" kern="1200" dirty="0"/>
        </a:p>
      </dsp:txBody>
      <dsp:txXfrm>
        <a:off x="4867093" y="496834"/>
        <a:ext cx="1839637" cy="1176787"/>
      </dsp:txXfrm>
    </dsp:sp>
    <dsp:sp modelId="{D384D733-4991-4182-B792-C69BC5A3562D}">
      <dsp:nvSpPr>
        <dsp:cNvPr id="0" name=""/>
        <dsp:cNvSpPr/>
      </dsp:nvSpPr>
      <dsp:spPr>
        <a:xfrm>
          <a:off x="6359749" y="3501323"/>
          <a:ext cx="2605034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/>
            <a:t>رأس المال الداخلي</a:t>
          </a:r>
          <a:endParaRPr lang="fr-FR" sz="1400" b="1" kern="1200" dirty="0"/>
        </a:p>
      </dsp:txBody>
      <dsp:txXfrm>
        <a:off x="6741247" y="3745044"/>
        <a:ext cx="1842038" cy="1176787"/>
      </dsp:txXfrm>
    </dsp:sp>
    <dsp:sp modelId="{DB0B8ADB-EABB-4451-8A38-A427A474E17F}">
      <dsp:nvSpPr>
        <dsp:cNvPr id="0" name=""/>
        <dsp:cNvSpPr/>
      </dsp:nvSpPr>
      <dsp:spPr>
        <a:xfrm>
          <a:off x="2325255" y="3501323"/>
          <a:ext cx="3172603" cy="166422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/>
            <a:t>رأس المال البشري</a:t>
          </a:r>
          <a:endParaRPr lang="fr-FR" sz="1400" b="1" kern="1200" dirty="0"/>
        </a:p>
      </dsp:txBody>
      <dsp:txXfrm>
        <a:off x="2789872" y="3745044"/>
        <a:ext cx="2243369" cy="1176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203E-0F16-42C0-9C0C-EBE46713163F}">
      <dsp:nvSpPr>
        <dsp:cNvPr id="0" name=""/>
        <dsp:cNvSpPr/>
      </dsp:nvSpPr>
      <dsp:spPr>
        <a:xfrm>
          <a:off x="1786286" y="373962"/>
          <a:ext cx="5722790" cy="4115605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المدخل المالي لتقييم رأس مال العلامة </a:t>
          </a:r>
          <a:endParaRPr lang="fr-FR" sz="2400" b="1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4913382" y="1451859"/>
        <a:ext cx="2043853" cy="1959812"/>
      </dsp:txXfrm>
    </dsp:sp>
    <dsp:sp modelId="{20549FAA-3BE0-4C70-AC15-E0F8725E0AC6}">
      <dsp:nvSpPr>
        <dsp:cNvPr id="0" name=""/>
        <dsp:cNvSpPr/>
      </dsp:nvSpPr>
      <dsp:spPr>
        <a:xfrm>
          <a:off x="1817466" y="373962"/>
          <a:ext cx="5268468" cy="41156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المدخل التسويقي) مدخل التركيز على المستهلك ويتضمن التقييم في هذا المجال أساسا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استقصاءات</a:t>
          </a:r>
          <a:r>
            <a:rPr lang="ar-DZ" sz="1400" kern="1200" dirty="0" smtClean="0"/>
            <a:t> </a:t>
          </a:r>
          <a:endParaRPr lang="fr-FR" sz="1400" kern="1200" dirty="0"/>
        </a:p>
      </dsp:txBody>
      <dsp:txXfrm>
        <a:off x="2325496" y="1451859"/>
        <a:ext cx="1881595" cy="1959812"/>
      </dsp:txXfrm>
    </dsp:sp>
    <dsp:sp modelId="{A66D9F93-E51E-4393-B1CB-AF8AE3E6121A}">
      <dsp:nvSpPr>
        <dsp:cNvPr id="0" name=""/>
        <dsp:cNvSpPr/>
      </dsp:nvSpPr>
      <dsp:spPr>
        <a:xfrm>
          <a:off x="1636111" y="119186"/>
          <a:ext cx="6003591" cy="4625156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2D76B-C3B4-40F4-AB58-6FE8F0A67AA4}">
      <dsp:nvSpPr>
        <dsp:cNvPr id="0" name=""/>
        <dsp:cNvSpPr/>
      </dsp:nvSpPr>
      <dsp:spPr>
        <a:xfrm>
          <a:off x="1603503" y="119186"/>
          <a:ext cx="5683484" cy="4625156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1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46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19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60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9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3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9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59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A09D1-F97D-4DD2-8A32-7BF134F8541A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2E3746-AA31-4DAF-8B56-06750D27D6A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6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9;p11">
            <a:extLst>
              <a:ext uri="{FF2B5EF4-FFF2-40B4-BE49-F238E27FC236}">
                <a16:creationId xmlns:a16="http://schemas.microsoft.com/office/drawing/2014/main" xmlns="" id="{504382AC-AAFF-7831-6AA7-6415FC5092A2}"/>
              </a:ext>
            </a:extLst>
          </p:cNvPr>
          <p:cNvSpPr txBox="1"/>
          <p:nvPr/>
        </p:nvSpPr>
        <p:spPr>
          <a:xfrm>
            <a:off x="3726876" y="2079692"/>
            <a:ext cx="7071360" cy="81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ar-SA" sz="3200" b="1" dirty="0">
                <a:latin typeface="Calibri"/>
                <a:ea typeface="Times New Roman"/>
                <a:cs typeface="Simplified Arabic"/>
              </a:rPr>
              <a:t>المحاضرة السابعة: ماهية رأس مال العلامة التجارية</a:t>
            </a:r>
            <a:endParaRPr lang="fr-FR" sz="2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B37ED5C2-2B41-B6C5-3A5E-18E3FCF6F569}"/>
              </a:ext>
            </a:extLst>
          </p:cNvPr>
          <p:cNvSpPr txBox="1"/>
          <p:nvPr/>
        </p:nvSpPr>
        <p:spPr>
          <a:xfrm>
            <a:off x="5823629" y="3354254"/>
            <a:ext cx="537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3200" dirty="0" smtClean="0">
                <a:latin typeface="خط سلطاني عريض" pitchFamily="2" charset="-78"/>
                <a:cs typeface="خط سلطاني عريض" pitchFamily="2" charset="-78"/>
              </a:rPr>
              <a:t>من اعداد: </a:t>
            </a:r>
            <a:r>
              <a:rPr lang="ar-DZ" sz="3200" dirty="0" err="1" smtClean="0">
                <a:latin typeface="خط سلطاني عريض" pitchFamily="2" charset="-78"/>
                <a:cs typeface="خط سلطاني عريض" pitchFamily="2" charset="-78"/>
              </a:rPr>
              <a:t>د.سارة</a:t>
            </a:r>
            <a:r>
              <a:rPr lang="ar-DZ" sz="3200" dirty="0" smtClean="0">
                <a:latin typeface="خط سلطاني عريض" pitchFamily="2" charset="-78"/>
                <a:cs typeface="خط سلطاني عريض" pitchFamily="2" charset="-78"/>
              </a:rPr>
              <a:t> </a:t>
            </a:r>
            <a:r>
              <a:rPr lang="ar-DZ" sz="3200" dirty="0">
                <a:latin typeface="خط سلطاني عريض" pitchFamily="2" charset="-78"/>
                <a:cs typeface="خط سلطاني عريض" pitchFamily="2" charset="-78"/>
              </a:rPr>
              <a:t>بن زايد       أستاذة محاضرة أ </a:t>
            </a:r>
          </a:p>
          <a:p>
            <a:pPr algn="r"/>
            <a:r>
              <a:rPr lang="ar-DZ" sz="3200" dirty="0"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 (الجزائر)،</a:t>
            </a:r>
          </a:p>
        </p:txBody>
      </p:sp>
      <p:sp>
        <p:nvSpPr>
          <p:cNvPr id="16" name="Google Shape;181;p11">
            <a:extLst>
              <a:ext uri="{FF2B5EF4-FFF2-40B4-BE49-F238E27FC236}">
                <a16:creationId xmlns:a16="http://schemas.microsoft.com/office/drawing/2014/main" xmlns="" id="{E4C9CCE7-422C-5FDF-304E-DC5CC6C35CEC}"/>
              </a:ext>
            </a:extLst>
          </p:cNvPr>
          <p:cNvSpPr/>
          <p:nvPr/>
        </p:nvSpPr>
        <p:spPr>
          <a:xfrm>
            <a:off x="2330816" y="107506"/>
            <a:ext cx="8867453" cy="197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جامعة محمد الصديق بن يحيى جيجل</a:t>
            </a:r>
          </a:p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كلية العلوم الاقتصادية والتجارية وعلوم التسيير</a:t>
            </a:r>
          </a:p>
          <a:p>
            <a:pPr algn="ctr" defTabSz="914400" rtl="1">
              <a:lnSpc>
                <a:spcPct val="150000"/>
              </a:lnSpc>
            </a:pPr>
            <a:r>
              <a:rPr lang="ar-D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خط سلطاني عريض" pitchFamily="2" charset="-78"/>
                <a:cs typeface="خط سلطاني عريض" pitchFamily="2" charset="-78"/>
                <a:sym typeface="Arial"/>
              </a:rPr>
              <a:t>قسم العلوم التجارية 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خط سلطاني عريض" pitchFamily="2" charset="-78"/>
              <a:cs typeface="خط سلطاني عريض" pitchFamily="2" charset="-78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4" y="11328"/>
            <a:ext cx="3618391" cy="684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2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4">
            <a:extLst>
              <a:ext uri="{FF2B5EF4-FFF2-40B4-BE49-F238E27FC236}">
                <a16:creationId xmlns:a16="http://schemas.microsoft.com/office/drawing/2014/main" xmlns="" id="{C58E936A-A31A-038E-C82F-77585BA8B038}"/>
              </a:ext>
            </a:extLst>
          </p:cNvPr>
          <p:cNvSpPr txBox="1">
            <a:spLocks/>
          </p:cNvSpPr>
          <p:nvPr/>
        </p:nvSpPr>
        <p:spPr>
          <a:xfrm>
            <a:off x="335280" y="1416977"/>
            <a:ext cx="11623040" cy="54510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SA" b="1" dirty="0" smtClean="0">
                <a:latin typeface="خط سلطاني عريض" pitchFamily="2" charset="-78"/>
                <a:cs typeface="خط سلطاني عريض" pitchFamily="2" charset="-78"/>
              </a:rPr>
              <a:t>1.	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1.	تعريف رأس مال العلامة التجارية</a:t>
            </a:r>
          </a:p>
          <a:p>
            <a:pPr lvl="0">
              <a:defRPr/>
            </a:pP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- عرفه </a:t>
            </a:r>
            <a:r>
              <a:rPr lang="fr-FR" b="1" dirty="0">
                <a:latin typeface="Traditional Arabic" pitchFamily="18" charset="-78"/>
                <a:cs typeface="Traditional Arabic" pitchFamily="18" charset="-78"/>
              </a:rPr>
              <a:t>David </a:t>
            </a:r>
            <a:r>
              <a:rPr lang="fr-FR" b="1" dirty="0" err="1">
                <a:latin typeface="Traditional Arabic" pitchFamily="18" charset="-78"/>
                <a:cs typeface="Traditional Arabic" pitchFamily="18" charset="-78"/>
              </a:rPr>
              <a:t>Aaker</a:t>
            </a:r>
            <a:r>
              <a:rPr lang="fr-FR" b="1" dirty="0">
                <a:latin typeface="Traditional Arabic" pitchFamily="18" charset="-78"/>
                <a:cs typeface="Traditional Arabic" pitchFamily="18" charset="-78"/>
              </a:rPr>
              <a:t> (1991)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بأنه «مجموعة الأصول والمسؤوليات المرتبطة بالعلامة، ويشمل ذلك اسم العلامة والرموز التي تضاف الى أو تُطرح من القيمة المقدمة إلى المؤسسة أو مستهلكي، المؤسسة، وتتمثل هذه الأصول في: الوعي باسم العلامة، الولاء لعلامة الجودة المدركة وتداعيات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العلامة</a:t>
            </a:r>
            <a:r>
              <a:rPr lang="ar-DZ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 lvl="0">
              <a:defRPr/>
            </a:pP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2.	ازدواجية مفهوم رأس مال العلامة التجارية</a:t>
            </a:r>
          </a:p>
          <a:p>
            <a:pPr lvl="0">
              <a:defRPr/>
            </a:pP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مفهــوم رأس مال العلامــة هــو مفهــوم مــزدوج: قيمــة للمؤسســة تعــرف برأس مال – علامــة المؤسســة، وقيمــة للمستهلك تعرف برأس مال – زبائن العلامة</a:t>
            </a:r>
          </a:p>
        </p:txBody>
      </p:sp>
      <p:sp>
        <p:nvSpPr>
          <p:cNvPr id="8" name="Rectangle 7"/>
          <p:cNvSpPr/>
          <p:nvPr/>
        </p:nvSpPr>
        <p:spPr>
          <a:xfrm>
            <a:off x="1484206" y="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lvl="0"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</p:spTree>
    <p:extLst>
      <p:ext uri="{BB962C8B-B14F-4D97-AF65-F5344CB8AC3E}">
        <p14:creationId xmlns:p14="http://schemas.microsoft.com/office/powerpoint/2010/main" val="402232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5545" y="22314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2231" y="1452856"/>
            <a:ext cx="781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2400" b="1" dirty="0"/>
              <a:t>أ‌.	رأس مال العلامة التجارٌية وإنشاء القيمة للمؤسسة</a:t>
            </a:r>
            <a:endParaRPr lang="fr-FR" sz="2400" b="1" dirty="0"/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634482" y="2586357"/>
            <a:ext cx="11159412" cy="3646492"/>
            <a:chOff x="1952" y="9227"/>
            <a:chExt cx="8497" cy="3247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952" y="9227"/>
              <a:ext cx="8497" cy="3247"/>
              <a:chOff x="1952" y="4677"/>
              <a:chExt cx="8497" cy="3247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8580" y="5803"/>
                <a:ext cx="1869" cy="7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DZ" sz="2400" dirty="0">
                    <a:effectLst/>
                    <a:latin typeface="Calibri"/>
                    <a:ea typeface="Calibri"/>
                    <a:cs typeface="Arial"/>
                  </a:rPr>
                  <a:t>صورة </a:t>
                </a:r>
                <a:r>
                  <a:rPr lang="ar-DZ" sz="2400" dirty="0" err="1">
                    <a:effectLst/>
                    <a:latin typeface="Calibri"/>
                    <a:ea typeface="Calibri"/>
                    <a:cs typeface="Arial"/>
                  </a:rPr>
                  <a:t>وتموقع</a:t>
                </a:r>
                <a:r>
                  <a:rPr lang="ar-DZ" sz="2400" dirty="0">
                    <a:effectLst/>
                    <a:latin typeface="Calibri"/>
                    <a:ea typeface="Calibri"/>
                    <a:cs typeface="Arial"/>
                  </a:rPr>
                  <a:t> العلامة </a:t>
                </a:r>
                <a:endParaRPr lang="fr-FR" sz="2400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sp>
            <p:nvSpPr>
              <p:cNvPr id="14" name="Oval 5"/>
              <p:cNvSpPr>
                <a:spLocks noChangeArrowheads="1"/>
              </p:cNvSpPr>
              <p:nvPr/>
            </p:nvSpPr>
            <p:spPr bwMode="auto">
              <a:xfrm>
                <a:off x="5248" y="5676"/>
                <a:ext cx="2017" cy="112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DZ" sz="2000" b="1" dirty="0">
                    <a:effectLst/>
                    <a:latin typeface="Calibri"/>
                    <a:ea typeface="Calibri"/>
                    <a:cs typeface="Arial"/>
                  </a:rPr>
                  <a:t>رأسمال العلامة التجارية</a:t>
                </a:r>
                <a:endParaRPr lang="fr-FR" sz="2000" b="1" dirty="0">
                  <a:effectLst/>
                  <a:latin typeface="Calibri"/>
                  <a:ea typeface="Calibri"/>
                  <a:cs typeface="Arial"/>
                </a:endParaRPr>
              </a:p>
            </p:txBody>
          </p:sp>
          <p:cxnSp>
            <p:nvCxnSpPr>
              <p:cNvPr id="15" name="AutoShape 6"/>
              <p:cNvCxnSpPr>
                <a:cxnSpLocks noChangeShapeType="1"/>
              </p:cNvCxnSpPr>
              <p:nvPr/>
            </p:nvCxnSpPr>
            <p:spPr bwMode="auto">
              <a:xfrm>
                <a:off x="6973" y="6534"/>
                <a:ext cx="1155" cy="70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7"/>
              <p:cNvCxnSpPr>
                <a:cxnSpLocks noChangeShapeType="1"/>
              </p:cNvCxnSpPr>
              <p:nvPr/>
            </p:nvCxnSpPr>
            <p:spPr bwMode="auto">
              <a:xfrm>
                <a:off x="7265" y="6238"/>
                <a:ext cx="131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952" y="4677"/>
                <a:ext cx="6753" cy="3247"/>
                <a:chOff x="1952" y="4677"/>
                <a:chExt cx="6753" cy="3247"/>
              </a:xfrm>
            </p:grpSpPr>
            <p:sp>
              <p:nvSpPr>
                <p:cNvPr id="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26" y="5803"/>
                  <a:ext cx="1440" cy="63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400" dirty="0">
                      <a:effectLst/>
                      <a:latin typeface="Calibri"/>
                      <a:ea typeface="Calibri"/>
                      <a:cs typeface="Arial"/>
                    </a:rPr>
                    <a:t>الولاء للعلامة</a:t>
                  </a:r>
                  <a:endParaRPr lang="fr-FR" sz="2400" dirty="0">
                    <a:effectLst/>
                    <a:latin typeface="Calibri"/>
                    <a:ea typeface="Calibri"/>
                    <a:cs typeface="Arial"/>
                  </a:endParaRPr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52" y="7136"/>
                  <a:ext cx="1858" cy="6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 rtl="1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000" dirty="0">
                      <a:effectLst/>
                      <a:latin typeface="Calibri"/>
                      <a:ea typeface="Calibri"/>
                      <a:cs typeface="Arial"/>
                    </a:rPr>
                    <a:t>أصول أخرى للعلامة</a:t>
                  </a:r>
                  <a:endParaRPr lang="fr-FR" sz="2000" dirty="0">
                    <a:effectLst/>
                    <a:latin typeface="Calibri"/>
                    <a:ea typeface="Calibri"/>
                    <a:cs typeface="Arial"/>
                  </a:endParaRPr>
                </a:p>
              </p:txBody>
            </p:sp>
            <p:sp>
              <p:nvSpPr>
                <p:cNvPr id="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65" y="7307"/>
                  <a:ext cx="1440" cy="6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800" dirty="0">
                      <a:effectLst/>
                      <a:latin typeface="Calibri"/>
                      <a:ea typeface="Calibri"/>
                      <a:cs typeface="Arial"/>
                    </a:rPr>
                    <a:t>جودة العلامة </a:t>
                  </a:r>
                  <a:endParaRPr lang="fr-FR" sz="2800" dirty="0">
                    <a:effectLst/>
                    <a:latin typeface="Calibri"/>
                    <a:ea typeface="Calibri"/>
                    <a:cs typeface="Arial"/>
                  </a:endParaRPr>
                </a:p>
              </p:txBody>
            </p:sp>
            <p:sp>
              <p:nvSpPr>
                <p:cNvPr id="2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546" y="4677"/>
                  <a:ext cx="1440" cy="6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ar-DZ" sz="2800" dirty="0">
                      <a:effectLst/>
                      <a:latin typeface="Calibri"/>
                      <a:ea typeface="Calibri"/>
                      <a:cs typeface="Arial"/>
                    </a:rPr>
                    <a:t>شهرة العلامة</a:t>
                  </a:r>
                  <a:endParaRPr lang="fr-FR" sz="2800" dirty="0">
                    <a:effectLst/>
                    <a:latin typeface="Calibri"/>
                    <a:ea typeface="Calibri"/>
                    <a:cs typeface="Arial"/>
                  </a:endParaRPr>
                </a:p>
              </p:txBody>
            </p:sp>
          </p:grpSp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3666" y="9844"/>
              <a:ext cx="2583" cy="1942"/>
              <a:chOff x="3666" y="5294"/>
              <a:chExt cx="2583" cy="1942"/>
            </a:xfrm>
          </p:grpSpPr>
          <p:cxnSp>
            <p:nvCxnSpPr>
              <p:cNvPr id="10" name="AutoShape 14"/>
              <p:cNvCxnSpPr>
                <a:cxnSpLocks noChangeShapeType="1"/>
              </p:cNvCxnSpPr>
              <p:nvPr/>
            </p:nvCxnSpPr>
            <p:spPr bwMode="auto">
              <a:xfrm flipH="1" flipV="1">
                <a:off x="3666" y="6105"/>
                <a:ext cx="1582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3810" y="6433"/>
                <a:ext cx="1533" cy="8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6249" y="5294"/>
                <a:ext cx="0" cy="38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5678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273" y="1358934"/>
            <a:ext cx="11299339" cy="1850798"/>
          </a:xfrm>
        </p:spPr>
        <p:txBody>
          <a:bodyPr>
            <a:normAutofit/>
          </a:bodyPr>
          <a:lstStyle/>
          <a:p>
            <a:pPr algn="r" rtl="1"/>
            <a:r>
              <a:rPr lang="ar-DZ" sz="2800" dirty="0"/>
              <a:t>ب‌.	</a:t>
            </a:r>
            <a:r>
              <a:rPr lang="ar-DZ" sz="2800" b="1" dirty="0">
                <a:latin typeface="Simplified Arabic" pitchFamily="18" charset="-78"/>
                <a:cs typeface="Simplified Arabic" pitchFamily="18" charset="-78"/>
              </a:rPr>
              <a:t>رأس مال-زبـائن </a:t>
            </a:r>
            <a:r>
              <a:rPr lang="ar-DZ" sz="2800" b="1" dirty="0" err="1" smtClean="0">
                <a:latin typeface="Simplified Arabic" pitchFamily="18" charset="-78"/>
                <a:cs typeface="Simplified Arabic" pitchFamily="18" charset="-78"/>
              </a:rPr>
              <a:t>العلامـة</a:t>
            </a:r>
            <a:r>
              <a:rPr lang="ar-DZ" sz="2800" dirty="0" err="1" smtClean="0">
                <a:latin typeface="Simplified Arabic" pitchFamily="18" charset="-78"/>
                <a:cs typeface="Simplified Arabic" pitchFamily="18" charset="-78"/>
              </a:rPr>
              <a:t>:يعني</a:t>
            </a:r>
            <a:r>
              <a:rPr lang="ar-DZ" sz="28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2800" dirty="0">
                <a:latin typeface="Simplified Arabic" pitchFamily="18" charset="-78"/>
                <a:cs typeface="Simplified Arabic" pitchFamily="18" charset="-78"/>
              </a:rPr>
              <a:t>رأس مال الزبائن قيمة العلامة في نظر الزبائن، ويرى </a:t>
            </a:r>
            <a:r>
              <a:rPr lang="fr-FR" sz="2800" dirty="0">
                <a:latin typeface="Simplified Arabic" pitchFamily="18" charset="-78"/>
                <a:cs typeface="Simplified Arabic" pitchFamily="18" charset="-78"/>
              </a:rPr>
              <a:t>Keller</a:t>
            </a:r>
            <a:r>
              <a:rPr lang="ar-DZ" sz="2800" dirty="0">
                <a:latin typeface="Simplified Arabic" pitchFamily="18" charset="-78"/>
                <a:cs typeface="Simplified Arabic" pitchFamily="18" charset="-78"/>
              </a:rPr>
              <a:t>بأن رأس مال زبائن العلامة هو التأثير المميّز لمعرفة العلامة على استجابة المستهلك لتسويق العلامة</a:t>
            </a:r>
            <a:endParaRPr lang="fr-FR" sz="28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079" y="169895"/>
            <a:ext cx="945038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482158919"/>
              </p:ext>
            </p:extLst>
          </p:nvPr>
        </p:nvGraphicFramePr>
        <p:xfrm>
          <a:off x="279918" y="2332649"/>
          <a:ext cx="11308702" cy="417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036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5545" y="22314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611272939"/>
              </p:ext>
            </p:extLst>
          </p:nvPr>
        </p:nvGraphicFramePr>
        <p:xfrm>
          <a:off x="802432" y="1238803"/>
          <a:ext cx="112900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8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08601F-259D-0AF8-CCD7-C4DF9F12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5545" y="223140"/>
            <a:ext cx="941957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جامعة محمد الصديق بن يحيى جيجل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كلية العلوم الاقتصادية والتجارية وعلوم التسيير</a:t>
            </a:r>
          </a:p>
          <a:p>
            <a:pPr algn="ctr" rtl="1">
              <a:defRPr/>
            </a:pPr>
            <a:r>
              <a:rPr lang="ar-DZ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خط سلطاني عريض" pitchFamily="2" charset="-78"/>
                <a:cs typeface="خط سلطاني عريض" pitchFamily="2" charset="-78"/>
              </a:rPr>
              <a:t>قسم العلوم التجارية 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580723033"/>
              </p:ext>
            </p:extLst>
          </p:nvPr>
        </p:nvGraphicFramePr>
        <p:xfrm>
          <a:off x="2013338" y="1958470"/>
          <a:ext cx="9295363" cy="489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233079" y="1471518"/>
            <a:ext cx="6354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3200" b="1" dirty="0">
                <a:latin typeface="Simplified Arabic" pitchFamily="18" charset="-78"/>
                <a:cs typeface="Simplified Arabic" pitchFamily="18" charset="-78"/>
              </a:rPr>
              <a:t>1.	مداخل تقييم أصل رأس مال العلامة التجارية</a:t>
            </a:r>
            <a:endParaRPr lang="fr-FR" sz="32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69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96" y="709127"/>
            <a:ext cx="4861217" cy="502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0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ربطة">
  <a:themeElements>
    <a:clrScheme name="أخضر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ربطة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2782</TotalTime>
  <Words>173</Words>
  <Application>Microsoft Office PowerPoint</Application>
  <PresentationFormat>Personnalisé</PresentationFormat>
  <Paragraphs>40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ربطة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abdelkodous</dc:creator>
  <cp:lastModifiedBy>BIG-INFOPHONE</cp:lastModifiedBy>
  <cp:revision>48</cp:revision>
  <dcterms:created xsi:type="dcterms:W3CDTF">2024-11-28T07:06:48Z</dcterms:created>
  <dcterms:modified xsi:type="dcterms:W3CDTF">2025-10-24T17:37:50Z</dcterms:modified>
</cp:coreProperties>
</file>