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61" r:id="rId3"/>
    <p:sldId id="266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62" autoAdjust="0"/>
  </p:normalViewPr>
  <p:slideViewPr>
    <p:cSldViewPr snapToGrid="0">
      <p:cViewPr>
        <p:scale>
          <a:sx n="51" d="100"/>
          <a:sy n="51" d="100"/>
        </p:scale>
        <p:origin x="-1440" y="-4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6EEE0-6829-4E17-AC43-A86409DCF34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4EE302F-D310-4FA1-808B-4199A2F05773}">
      <dgm:prSet phldrT="[Texte]" custT="1"/>
      <dgm:spPr/>
      <dgm:t>
        <a:bodyPr/>
        <a:lstStyle/>
        <a:p>
          <a:pPr rtl="1"/>
          <a:r>
            <a:rPr lang="ar-DZ" sz="2800" dirty="0" smtClean="0">
              <a:latin typeface="Simplified Arabic" pitchFamily="18" charset="-78"/>
              <a:cs typeface="Simplified Arabic" pitchFamily="18" charset="-78"/>
            </a:rPr>
            <a:t>فترة الترسيخ: تترسخ العلامة التجارية في الأذهان فتستحوذ على العملاء، </a:t>
          </a:r>
          <a:endParaRPr lang="fr-FR" sz="2800" dirty="0">
            <a:latin typeface="Simplified Arabic" pitchFamily="18" charset="-78"/>
            <a:cs typeface="Simplified Arabic" pitchFamily="18" charset="-78"/>
          </a:endParaRPr>
        </a:p>
      </dgm:t>
    </dgm:pt>
    <dgm:pt modelId="{C550DAEA-67A5-4703-8FF0-6FF796312FD2}" type="parTrans" cxnId="{C7F7DBB4-47FB-4C26-9BF1-38C0B730D577}">
      <dgm:prSet/>
      <dgm:spPr/>
      <dgm:t>
        <a:bodyPr/>
        <a:lstStyle/>
        <a:p>
          <a:endParaRPr lang="fr-FR"/>
        </a:p>
      </dgm:t>
    </dgm:pt>
    <dgm:pt modelId="{52DAA2E0-CC5C-45E2-9365-FF1B0BFDF991}" type="sibTrans" cxnId="{C7F7DBB4-47FB-4C26-9BF1-38C0B730D577}">
      <dgm:prSet/>
      <dgm:spPr/>
      <dgm:t>
        <a:bodyPr/>
        <a:lstStyle/>
        <a:p>
          <a:endParaRPr lang="fr-FR"/>
        </a:p>
      </dgm:t>
    </dgm:pt>
    <dgm:pt modelId="{831E8C16-FA71-47DA-B2EF-03B5E1FA244F}">
      <dgm:prSet phldrT="[Texte]" custT="1"/>
      <dgm:spPr/>
      <dgm:t>
        <a:bodyPr/>
        <a:lstStyle/>
        <a:p>
          <a:pPr rtl="1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فترة الفصل: تركز المؤسسة على الاتصالات المتعلقة بالمنتوج والعلامة التجارية في نفس الوقت </a:t>
          </a:r>
          <a:endParaRPr lang="fr-FR" sz="2400" b="1" dirty="0">
            <a:latin typeface="Simplified Arabic" pitchFamily="18" charset="-78"/>
            <a:cs typeface="Simplified Arabic" pitchFamily="18" charset="-78"/>
          </a:endParaRPr>
        </a:p>
      </dgm:t>
    </dgm:pt>
    <dgm:pt modelId="{8EBFCEF0-4CF1-4B0F-B43F-CBD860E2B5B3}" type="parTrans" cxnId="{C877AA09-E6E7-402F-88D6-DBF84FBF44BD}">
      <dgm:prSet/>
      <dgm:spPr/>
      <dgm:t>
        <a:bodyPr/>
        <a:lstStyle/>
        <a:p>
          <a:endParaRPr lang="fr-FR"/>
        </a:p>
      </dgm:t>
    </dgm:pt>
    <dgm:pt modelId="{A63DA2BA-AFF7-428B-BB6A-38045341D3FE}" type="sibTrans" cxnId="{C877AA09-E6E7-402F-88D6-DBF84FBF44BD}">
      <dgm:prSet/>
      <dgm:spPr/>
      <dgm:t>
        <a:bodyPr/>
        <a:lstStyle/>
        <a:p>
          <a:endParaRPr lang="fr-FR"/>
        </a:p>
      </dgm:t>
    </dgm:pt>
    <dgm:pt modelId="{2CC0F56C-C718-4A63-80BD-BA2C397428EE}">
      <dgm:prSet phldrT="[Texte]" custT="1"/>
      <dgm:spPr/>
      <dgm:t>
        <a:bodyPr/>
        <a:lstStyle/>
        <a:p>
          <a:pPr rtl="1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الفترة التأسيسية: تكون العلامة التجارية في هذه المرحلة مرتبطة بنجاح مبيعات المنتوج</a:t>
          </a:r>
          <a:endParaRPr lang="fr-FR" sz="2400" b="1" dirty="0">
            <a:latin typeface="Simplified Arabic" pitchFamily="18" charset="-78"/>
            <a:cs typeface="Simplified Arabic" pitchFamily="18" charset="-78"/>
          </a:endParaRPr>
        </a:p>
      </dgm:t>
    </dgm:pt>
    <dgm:pt modelId="{87E926DE-6BFC-44C7-83F0-C6D5673EB320}" type="parTrans" cxnId="{503889EF-F196-45F5-98D1-2E35DF0EB4DE}">
      <dgm:prSet/>
      <dgm:spPr/>
      <dgm:t>
        <a:bodyPr/>
        <a:lstStyle/>
        <a:p>
          <a:endParaRPr lang="fr-FR"/>
        </a:p>
      </dgm:t>
    </dgm:pt>
    <dgm:pt modelId="{0CC4A7E0-B485-4D6F-8AC8-AFD6851B80C5}" type="sibTrans" cxnId="{503889EF-F196-45F5-98D1-2E35DF0EB4DE}">
      <dgm:prSet/>
      <dgm:spPr/>
      <dgm:t>
        <a:bodyPr/>
        <a:lstStyle/>
        <a:p>
          <a:endParaRPr lang="fr-FR"/>
        </a:p>
      </dgm:t>
    </dgm:pt>
    <dgm:pt modelId="{333DC093-A5BE-43FB-AEFD-94DA59559494}">
      <dgm:prSet phldrT="[Texte]" custT="1"/>
      <dgm:spPr/>
      <dgm:t>
        <a:bodyPr/>
        <a:lstStyle/>
        <a:p>
          <a:pPr rtl="1"/>
          <a:r>
            <a:rPr lang="ar-DZ" sz="2800" smtClean="0">
              <a:latin typeface="Simplified Arabic" pitchFamily="18" charset="-78"/>
              <a:cs typeface="Simplified Arabic" pitchFamily="18" charset="-78"/>
            </a:rPr>
            <a:t>فترة التفريق</a:t>
          </a:r>
          <a:endParaRPr lang="fr-FR" sz="2800" dirty="0">
            <a:latin typeface="Simplified Arabic" pitchFamily="18" charset="-78"/>
            <a:cs typeface="Simplified Arabic" pitchFamily="18" charset="-78"/>
          </a:endParaRPr>
        </a:p>
      </dgm:t>
    </dgm:pt>
    <dgm:pt modelId="{2E718E6A-C739-424A-B9BA-E3ECBD378251}" type="sibTrans" cxnId="{BD6786C2-C941-482A-A26E-9FDE31559521}">
      <dgm:prSet/>
      <dgm:spPr/>
      <dgm:t>
        <a:bodyPr/>
        <a:lstStyle/>
        <a:p>
          <a:endParaRPr lang="fr-FR"/>
        </a:p>
      </dgm:t>
    </dgm:pt>
    <dgm:pt modelId="{D9098351-E07F-417F-AEC7-65F385B2C346}" type="parTrans" cxnId="{BD6786C2-C941-482A-A26E-9FDE31559521}">
      <dgm:prSet/>
      <dgm:spPr/>
      <dgm:t>
        <a:bodyPr/>
        <a:lstStyle/>
        <a:p>
          <a:endParaRPr lang="fr-FR"/>
        </a:p>
      </dgm:t>
    </dgm:pt>
    <dgm:pt modelId="{A4F7C9EE-8A64-4CC8-A5B1-EA6CAFA5B7EB}" type="pres">
      <dgm:prSet presAssocID="{4C76EEE0-6829-4E17-AC43-A86409DCF344}" presName="Name0" presStyleCnt="0">
        <dgm:presLayoutVars>
          <dgm:dir/>
          <dgm:animLvl val="lvl"/>
          <dgm:resizeHandles val="exact"/>
        </dgm:presLayoutVars>
      </dgm:prSet>
      <dgm:spPr/>
    </dgm:pt>
    <dgm:pt modelId="{D7E4A442-8BCB-4D4C-8849-7A19953AB744}" type="pres">
      <dgm:prSet presAssocID="{333DC093-A5BE-43FB-AEFD-94DA59559494}" presName="Name8" presStyleCnt="0"/>
      <dgm:spPr/>
    </dgm:pt>
    <dgm:pt modelId="{1E48AE43-9166-4E81-BA9E-50632061EE40}" type="pres">
      <dgm:prSet presAssocID="{333DC093-A5BE-43FB-AEFD-94DA59559494}" presName="level" presStyleLbl="node1" presStyleIdx="0" presStyleCnt="4" custLinFactNeighborX="-129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2E22AE-01D8-41B5-88CF-28F0A667DF5D}" type="pres">
      <dgm:prSet presAssocID="{333DC093-A5BE-43FB-AEFD-94DA595594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3BC206-D6F8-4220-A441-C9A9E459DF85}" type="pres">
      <dgm:prSet presAssocID="{94EE302F-D310-4FA1-808B-4199A2F05773}" presName="Name8" presStyleCnt="0"/>
      <dgm:spPr/>
    </dgm:pt>
    <dgm:pt modelId="{17495688-A6C3-4A72-A656-6B006849D3F6}" type="pres">
      <dgm:prSet presAssocID="{94EE302F-D310-4FA1-808B-4199A2F0577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78CC2B-B2F3-4B0C-9B59-DE8D6E9EA896}" type="pres">
      <dgm:prSet presAssocID="{94EE302F-D310-4FA1-808B-4199A2F057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817463-D9FE-40E8-A9D9-1100D1779B65}" type="pres">
      <dgm:prSet presAssocID="{831E8C16-FA71-47DA-B2EF-03B5E1FA244F}" presName="Name8" presStyleCnt="0"/>
      <dgm:spPr/>
    </dgm:pt>
    <dgm:pt modelId="{1D5C40A0-189A-44AA-9C2A-C96C4EC3B5F2}" type="pres">
      <dgm:prSet presAssocID="{831E8C16-FA71-47DA-B2EF-03B5E1FA244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0B66AE-8498-4330-9581-884E7C3009CD}" type="pres">
      <dgm:prSet presAssocID="{831E8C16-FA71-47DA-B2EF-03B5E1FA24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0C8362-BE91-4D42-B1FF-18ECF0C8A4F0}" type="pres">
      <dgm:prSet presAssocID="{2CC0F56C-C718-4A63-80BD-BA2C397428EE}" presName="Name8" presStyleCnt="0"/>
      <dgm:spPr/>
    </dgm:pt>
    <dgm:pt modelId="{6CEC6CE6-5D0A-4AC3-94B7-575FD54D2E8C}" type="pres">
      <dgm:prSet presAssocID="{2CC0F56C-C718-4A63-80BD-BA2C397428E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62A799-CE39-4B7C-B6F9-3F691F8E6D2D}" type="pres">
      <dgm:prSet presAssocID="{2CC0F56C-C718-4A63-80BD-BA2C397428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877AA09-E6E7-402F-88D6-DBF84FBF44BD}" srcId="{4C76EEE0-6829-4E17-AC43-A86409DCF344}" destId="{831E8C16-FA71-47DA-B2EF-03B5E1FA244F}" srcOrd="2" destOrd="0" parTransId="{8EBFCEF0-4CF1-4B0F-B43F-CBD860E2B5B3}" sibTransId="{A63DA2BA-AFF7-428B-BB6A-38045341D3FE}"/>
    <dgm:cxn modelId="{8B996F2F-7672-46A4-8495-18EA31E4DDA7}" type="presOf" srcId="{94EE302F-D310-4FA1-808B-4199A2F05773}" destId="{E478CC2B-B2F3-4B0C-9B59-DE8D6E9EA896}" srcOrd="1" destOrd="0" presId="urn:microsoft.com/office/officeart/2005/8/layout/pyramid1"/>
    <dgm:cxn modelId="{EC8343E2-4E9B-418C-92F3-01E71BFE2D8D}" type="presOf" srcId="{831E8C16-FA71-47DA-B2EF-03B5E1FA244F}" destId="{1D5C40A0-189A-44AA-9C2A-C96C4EC3B5F2}" srcOrd="0" destOrd="0" presId="urn:microsoft.com/office/officeart/2005/8/layout/pyramid1"/>
    <dgm:cxn modelId="{503889EF-F196-45F5-98D1-2E35DF0EB4DE}" srcId="{4C76EEE0-6829-4E17-AC43-A86409DCF344}" destId="{2CC0F56C-C718-4A63-80BD-BA2C397428EE}" srcOrd="3" destOrd="0" parTransId="{87E926DE-6BFC-44C7-83F0-C6D5673EB320}" sibTransId="{0CC4A7E0-B485-4D6F-8AC8-AFD6851B80C5}"/>
    <dgm:cxn modelId="{2CC8F2BE-9D04-4ED8-9B11-A0F359F5012E}" type="presOf" srcId="{831E8C16-FA71-47DA-B2EF-03B5E1FA244F}" destId="{950B66AE-8498-4330-9581-884E7C3009CD}" srcOrd="1" destOrd="0" presId="urn:microsoft.com/office/officeart/2005/8/layout/pyramid1"/>
    <dgm:cxn modelId="{F06D025E-D19C-4768-B6F0-9FE0874C60C0}" type="presOf" srcId="{94EE302F-D310-4FA1-808B-4199A2F05773}" destId="{17495688-A6C3-4A72-A656-6B006849D3F6}" srcOrd="0" destOrd="0" presId="urn:microsoft.com/office/officeart/2005/8/layout/pyramid1"/>
    <dgm:cxn modelId="{BD6786C2-C941-482A-A26E-9FDE31559521}" srcId="{4C76EEE0-6829-4E17-AC43-A86409DCF344}" destId="{333DC093-A5BE-43FB-AEFD-94DA59559494}" srcOrd="0" destOrd="0" parTransId="{D9098351-E07F-417F-AEC7-65F385B2C346}" sibTransId="{2E718E6A-C739-424A-B9BA-E3ECBD378251}"/>
    <dgm:cxn modelId="{6EA8FA33-074D-4533-9BC8-472FC597E117}" type="presOf" srcId="{333DC093-A5BE-43FB-AEFD-94DA59559494}" destId="{1E48AE43-9166-4E81-BA9E-50632061EE40}" srcOrd="0" destOrd="0" presId="urn:microsoft.com/office/officeart/2005/8/layout/pyramid1"/>
    <dgm:cxn modelId="{69A085C4-199E-4FB0-8A0F-041A80EA1B06}" type="presOf" srcId="{4C76EEE0-6829-4E17-AC43-A86409DCF344}" destId="{A4F7C9EE-8A64-4CC8-A5B1-EA6CAFA5B7EB}" srcOrd="0" destOrd="0" presId="urn:microsoft.com/office/officeart/2005/8/layout/pyramid1"/>
    <dgm:cxn modelId="{D0533D44-651D-4AA3-A5E2-CFB04DAA1903}" type="presOf" srcId="{333DC093-A5BE-43FB-AEFD-94DA59559494}" destId="{DE2E22AE-01D8-41B5-88CF-28F0A667DF5D}" srcOrd="1" destOrd="0" presId="urn:microsoft.com/office/officeart/2005/8/layout/pyramid1"/>
    <dgm:cxn modelId="{FAC94F90-B97F-4307-80AE-67E41151B786}" type="presOf" srcId="{2CC0F56C-C718-4A63-80BD-BA2C397428EE}" destId="{6CEC6CE6-5D0A-4AC3-94B7-575FD54D2E8C}" srcOrd="0" destOrd="0" presId="urn:microsoft.com/office/officeart/2005/8/layout/pyramid1"/>
    <dgm:cxn modelId="{62D2D0E5-13DF-4DFD-9C77-A7247E592EBB}" type="presOf" srcId="{2CC0F56C-C718-4A63-80BD-BA2C397428EE}" destId="{BB62A799-CE39-4B7C-B6F9-3F691F8E6D2D}" srcOrd="1" destOrd="0" presId="urn:microsoft.com/office/officeart/2005/8/layout/pyramid1"/>
    <dgm:cxn modelId="{C7F7DBB4-47FB-4C26-9BF1-38C0B730D577}" srcId="{4C76EEE0-6829-4E17-AC43-A86409DCF344}" destId="{94EE302F-D310-4FA1-808B-4199A2F05773}" srcOrd="1" destOrd="0" parTransId="{C550DAEA-67A5-4703-8FF0-6FF796312FD2}" sibTransId="{52DAA2E0-CC5C-45E2-9365-FF1B0BFDF991}"/>
    <dgm:cxn modelId="{12974AF7-E06F-45F2-B877-28479D979B91}" type="presParOf" srcId="{A4F7C9EE-8A64-4CC8-A5B1-EA6CAFA5B7EB}" destId="{D7E4A442-8BCB-4D4C-8849-7A19953AB744}" srcOrd="0" destOrd="0" presId="urn:microsoft.com/office/officeart/2005/8/layout/pyramid1"/>
    <dgm:cxn modelId="{9D651A94-203E-4217-B89E-06F346788766}" type="presParOf" srcId="{D7E4A442-8BCB-4D4C-8849-7A19953AB744}" destId="{1E48AE43-9166-4E81-BA9E-50632061EE40}" srcOrd="0" destOrd="0" presId="urn:microsoft.com/office/officeart/2005/8/layout/pyramid1"/>
    <dgm:cxn modelId="{73EFBAE6-CA57-4B80-A099-C2DCED6AABE7}" type="presParOf" srcId="{D7E4A442-8BCB-4D4C-8849-7A19953AB744}" destId="{DE2E22AE-01D8-41B5-88CF-28F0A667DF5D}" srcOrd="1" destOrd="0" presId="urn:microsoft.com/office/officeart/2005/8/layout/pyramid1"/>
    <dgm:cxn modelId="{CD7ACA52-FFE6-437A-8328-62B8CEF5918C}" type="presParOf" srcId="{A4F7C9EE-8A64-4CC8-A5B1-EA6CAFA5B7EB}" destId="{FE3BC206-D6F8-4220-A441-C9A9E459DF85}" srcOrd="1" destOrd="0" presId="urn:microsoft.com/office/officeart/2005/8/layout/pyramid1"/>
    <dgm:cxn modelId="{CACFA0E0-0738-4E85-B701-0EE955E8D6E2}" type="presParOf" srcId="{FE3BC206-D6F8-4220-A441-C9A9E459DF85}" destId="{17495688-A6C3-4A72-A656-6B006849D3F6}" srcOrd="0" destOrd="0" presId="urn:microsoft.com/office/officeart/2005/8/layout/pyramid1"/>
    <dgm:cxn modelId="{ECD51CD2-F39F-450F-AAC7-B9F019EEFA49}" type="presParOf" srcId="{FE3BC206-D6F8-4220-A441-C9A9E459DF85}" destId="{E478CC2B-B2F3-4B0C-9B59-DE8D6E9EA896}" srcOrd="1" destOrd="0" presId="urn:microsoft.com/office/officeart/2005/8/layout/pyramid1"/>
    <dgm:cxn modelId="{24F98A46-E174-43CD-A937-9626D8063B6A}" type="presParOf" srcId="{A4F7C9EE-8A64-4CC8-A5B1-EA6CAFA5B7EB}" destId="{EC817463-D9FE-40E8-A9D9-1100D1779B65}" srcOrd="2" destOrd="0" presId="urn:microsoft.com/office/officeart/2005/8/layout/pyramid1"/>
    <dgm:cxn modelId="{4E5536EB-257F-4722-8067-744DFB8820CA}" type="presParOf" srcId="{EC817463-D9FE-40E8-A9D9-1100D1779B65}" destId="{1D5C40A0-189A-44AA-9C2A-C96C4EC3B5F2}" srcOrd="0" destOrd="0" presId="urn:microsoft.com/office/officeart/2005/8/layout/pyramid1"/>
    <dgm:cxn modelId="{2C3DF3BB-40D1-4E82-B023-EDF6BD57DB48}" type="presParOf" srcId="{EC817463-D9FE-40E8-A9D9-1100D1779B65}" destId="{950B66AE-8498-4330-9581-884E7C3009CD}" srcOrd="1" destOrd="0" presId="urn:microsoft.com/office/officeart/2005/8/layout/pyramid1"/>
    <dgm:cxn modelId="{25C613AB-1E19-4884-84D7-FE77BB50A9C1}" type="presParOf" srcId="{A4F7C9EE-8A64-4CC8-A5B1-EA6CAFA5B7EB}" destId="{7E0C8362-BE91-4D42-B1FF-18ECF0C8A4F0}" srcOrd="3" destOrd="0" presId="urn:microsoft.com/office/officeart/2005/8/layout/pyramid1"/>
    <dgm:cxn modelId="{DD781407-9471-4A0E-AC34-5CB09908EB95}" type="presParOf" srcId="{7E0C8362-BE91-4D42-B1FF-18ECF0C8A4F0}" destId="{6CEC6CE6-5D0A-4AC3-94B7-575FD54D2E8C}" srcOrd="0" destOrd="0" presId="urn:microsoft.com/office/officeart/2005/8/layout/pyramid1"/>
    <dgm:cxn modelId="{FF944750-C660-4FD8-991E-03486138C91F}" type="presParOf" srcId="{7E0C8362-BE91-4D42-B1FF-18ECF0C8A4F0}" destId="{BB62A799-CE39-4B7C-B6F9-3F691F8E6D2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8AE43-9166-4E81-BA9E-50632061EE40}">
      <dsp:nvSpPr>
        <dsp:cNvPr id="0" name=""/>
        <dsp:cNvSpPr/>
      </dsp:nvSpPr>
      <dsp:spPr>
        <a:xfrm>
          <a:off x="4287430" y="0"/>
          <a:ext cx="2883159" cy="1404799"/>
        </a:xfrm>
        <a:prstGeom prst="trapezoid">
          <a:avLst>
            <a:gd name="adj" fmla="val 1026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kern="1200" smtClean="0">
              <a:latin typeface="Simplified Arabic" pitchFamily="18" charset="-78"/>
              <a:cs typeface="Simplified Arabic" pitchFamily="18" charset="-78"/>
            </a:rPr>
            <a:t>فترة التفريق</a:t>
          </a:r>
          <a:endParaRPr lang="fr-FR" sz="2800" kern="1200" dirty="0">
            <a:latin typeface="Simplified Arabic" pitchFamily="18" charset="-78"/>
            <a:cs typeface="Simplified Arabic" pitchFamily="18" charset="-78"/>
          </a:endParaRPr>
        </a:p>
      </dsp:txBody>
      <dsp:txXfrm>
        <a:off x="4287430" y="0"/>
        <a:ext cx="2883159" cy="1404799"/>
      </dsp:txXfrm>
    </dsp:sp>
    <dsp:sp modelId="{17495688-A6C3-4A72-A656-6B006849D3F6}">
      <dsp:nvSpPr>
        <dsp:cNvPr id="0" name=""/>
        <dsp:cNvSpPr/>
      </dsp:nvSpPr>
      <dsp:spPr>
        <a:xfrm>
          <a:off x="2883159" y="1404799"/>
          <a:ext cx="5766318" cy="1404799"/>
        </a:xfrm>
        <a:prstGeom prst="trapezoid">
          <a:avLst>
            <a:gd name="adj" fmla="val 1026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kern="1200" dirty="0" smtClean="0">
              <a:latin typeface="Simplified Arabic" pitchFamily="18" charset="-78"/>
              <a:cs typeface="Simplified Arabic" pitchFamily="18" charset="-78"/>
            </a:rPr>
            <a:t>فترة الترسيخ: تترسخ العلامة التجارية في الأذهان فتستحوذ على العملاء، </a:t>
          </a:r>
          <a:endParaRPr lang="fr-FR" sz="2800" kern="1200" dirty="0">
            <a:latin typeface="Simplified Arabic" pitchFamily="18" charset="-78"/>
            <a:cs typeface="Simplified Arabic" pitchFamily="18" charset="-78"/>
          </a:endParaRPr>
        </a:p>
      </dsp:txBody>
      <dsp:txXfrm>
        <a:off x="3892264" y="1404799"/>
        <a:ext cx="3748107" cy="1404799"/>
      </dsp:txXfrm>
    </dsp:sp>
    <dsp:sp modelId="{1D5C40A0-189A-44AA-9C2A-C96C4EC3B5F2}">
      <dsp:nvSpPr>
        <dsp:cNvPr id="0" name=""/>
        <dsp:cNvSpPr/>
      </dsp:nvSpPr>
      <dsp:spPr>
        <a:xfrm>
          <a:off x="1441579" y="2809598"/>
          <a:ext cx="8649477" cy="1404799"/>
        </a:xfrm>
        <a:prstGeom prst="trapezoid">
          <a:avLst>
            <a:gd name="adj" fmla="val 1026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فترة الفصل: تركز المؤسسة على الاتصالات المتعلقة بالمنتوج والعلامة التجارية في نفس الوقت </a:t>
          </a:r>
          <a:endParaRPr lang="fr-FR" sz="2400" b="1" kern="1200" dirty="0">
            <a:latin typeface="Simplified Arabic" pitchFamily="18" charset="-78"/>
            <a:cs typeface="Simplified Arabic" pitchFamily="18" charset="-78"/>
          </a:endParaRPr>
        </a:p>
      </dsp:txBody>
      <dsp:txXfrm>
        <a:off x="2955238" y="2809598"/>
        <a:ext cx="5622160" cy="1404799"/>
      </dsp:txXfrm>
    </dsp:sp>
    <dsp:sp modelId="{6CEC6CE6-5D0A-4AC3-94B7-575FD54D2E8C}">
      <dsp:nvSpPr>
        <dsp:cNvPr id="0" name=""/>
        <dsp:cNvSpPr/>
      </dsp:nvSpPr>
      <dsp:spPr>
        <a:xfrm>
          <a:off x="0" y="4214397"/>
          <a:ext cx="11532637" cy="1404799"/>
        </a:xfrm>
        <a:prstGeom prst="trapezoid">
          <a:avLst>
            <a:gd name="adj" fmla="val 1026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الفترة التأسيسية: تكون العلامة التجارية في هذه المرحلة مرتبطة بنجاح مبيعات المنتوج</a:t>
          </a:r>
          <a:endParaRPr lang="fr-FR" sz="2400" b="1" kern="1200" dirty="0">
            <a:latin typeface="Simplified Arabic" pitchFamily="18" charset="-78"/>
            <a:cs typeface="Simplified Arabic" pitchFamily="18" charset="-78"/>
          </a:endParaRPr>
        </a:p>
      </dsp:txBody>
      <dsp:txXfrm>
        <a:off x="2018211" y="4214397"/>
        <a:ext cx="7496214" cy="1404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1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46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19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60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9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3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6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79;p11">
            <a:extLst>
              <a:ext uri="{FF2B5EF4-FFF2-40B4-BE49-F238E27FC236}">
                <a16:creationId xmlns:a16="http://schemas.microsoft.com/office/drawing/2014/main" xmlns="" id="{504382AC-AAFF-7831-6AA7-6415FC5092A2}"/>
              </a:ext>
            </a:extLst>
          </p:cNvPr>
          <p:cNvSpPr txBox="1"/>
          <p:nvPr/>
        </p:nvSpPr>
        <p:spPr>
          <a:xfrm>
            <a:off x="3726876" y="2079692"/>
            <a:ext cx="70713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 rtl="1"/>
            <a:r>
              <a:rPr lang="ar-DZ" sz="3200" b="1" dirty="0">
                <a:latin typeface="Arial"/>
                <a:ea typeface="Arial"/>
                <a:cs typeface="Arial"/>
                <a:sym typeface="Arial"/>
              </a:rPr>
              <a:t>المحاضرة الثامنة: ماهية  </a:t>
            </a:r>
            <a:r>
              <a:rPr lang="ar-DZ" sz="3200" b="1" dirty="0" err="1">
                <a:latin typeface="Arial"/>
                <a:ea typeface="Arial"/>
                <a:cs typeface="Arial"/>
                <a:sym typeface="Arial"/>
              </a:rPr>
              <a:t>تموقع</a:t>
            </a:r>
            <a:r>
              <a:rPr lang="ar-DZ" sz="3200" b="1" dirty="0">
                <a:latin typeface="Arial"/>
                <a:ea typeface="Arial"/>
                <a:cs typeface="Arial"/>
                <a:sym typeface="Arial"/>
              </a:rPr>
              <a:t> العلامة التجارية</a:t>
            </a:r>
            <a:endParaRPr sz="3200" dirty="0">
              <a:latin typeface="خط سلطاني عريض" pitchFamily="2" charset="-78"/>
              <a:cs typeface="خط سلطاني عريض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B37ED5C2-2B41-B6C5-3A5E-18E3FCF6F569}"/>
              </a:ext>
            </a:extLst>
          </p:cNvPr>
          <p:cNvSpPr txBox="1"/>
          <p:nvPr/>
        </p:nvSpPr>
        <p:spPr>
          <a:xfrm>
            <a:off x="5823629" y="3354254"/>
            <a:ext cx="5374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3200" dirty="0" smtClean="0">
                <a:latin typeface="خط سلطاني عريض" pitchFamily="2" charset="-78"/>
                <a:cs typeface="خط سلطاني عريض" pitchFamily="2" charset="-78"/>
              </a:rPr>
              <a:t>من اعداد: </a:t>
            </a:r>
            <a:r>
              <a:rPr lang="ar-DZ" sz="3200" dirty="0" err="1" smtClean="0">
                <a:latin typeface="خط سلطاني عريض" pitchFamily="2" charset="-78"/>
                <a:cs typeface="خط سلطاني عريض" pitchFamily="2" charset="-78"/>
              </a:rPr>
              <a:t>د.سارة</a:t>
            </a:r>
            <a:r>
              <a:rPr lang="ar-DZ" sz="3200" dirty="0" smtClean="0">
                <a:latin typeface="خط سلطاني عريض" pitchFamily="2" charset="-78"/>
                <a:cs typeface="خط سلطاني عريض" pitchFamily="2" charset="-78"/>
              </a:rPr>
              <a:t> </a:t>
            </a:r>
            <a:r>
              <a:rPr lang="ar-DZ" sz="3200" dirty="0">
                <a:latin typeface="خط سلطاني عريض" pitchFamily="2" charset="-78"/>
                <a:cs typeface="خط سلطاني عريض" pitchFamily="2" charset="-78"/>
              </a:rPr>
              <a:t>بن زايد       أستاذة محاضرة أ </a:t>
            </a:r>
          </a:p>
          <a:p>
            <a:pPr algn="r"/>
            <a:r>
              <a:rPr lang="ar-DZ" sz="3200" dirty="0"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 (الجزائر)،</a:t>
            </a:r>
          </a:p>
        </p:txBody>
      </p:sp>
      <p:sp>
        <p:nvSpPr>
          <p:cNvPr id="16" name="Google Shape;181;p11">
            <a:extLst>
              <a:ext uri="{FF2B5EF4-FFF2-40B4-BE49-F238E27FC236}">
                <a16:creationId xmlns:a16="http://schemas.microsoft.com/office/drawing/2014/main" xmlns="" id="{E4C9CCE7-422C-5FDF-304E-DC5CC6C35CEC}"/>
              </a:ext>
            </a:extLst>
          </p:cNvPr>
          <p:cNvSpPr/>
          <p:nvPr/>
        </p:nvSpPr>
        <p:spPr>
          <a:xfrm>
            <a:off x="2330816" y="107506"/>
            <a:ext cx="8867453" cy="197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خط سلطاني عريض" pitchFamily="2" charset="-78"/>
                <a:cs typeface="خط سلطاني عريض" pitchFamily="2" charset="-78"/>
                <a:sym typeface="Arial"/>
              </a:rPr>
              <a:t>جامعة محمد الصديق بن يحيى جيجل</a:t>
            </a:r>
          </a:p>
          <a:p>
            <a:pPr algn="ctr" defTabSz="914400" rtl="1">
              <a:lnSpc>
                <a:spcPct val="150000"/>
              </a:lnSpc>
            </a:pP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خط سلطاني عريض" pitchFamily="2" charset="-78"/>
                <a:cs typeface="خط سلطاني عريض" pitchFamily="2" charset="-78"/>
                <a:sym typeface="Arial"/>
              </a:rPr>
              <a:t>كلية العلوم الاقتصادية والتجارية وعلوم التسيير</a:t>
            </a:r>
          </a:p>
          <a:p>
            <a:pPr algn="ctr" defTabSz="914400" rtl="1">
              <a:lnSpc>
                <a:spcPct val="150000"/>
              </a:lnSpc>
            </a:pP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خط سلطاني عريض" pitchFamily="2" charset="-78"/>
                <a:cs typeface="خط سلطاني عريض" pitchFamily="2" charset="-78"/>
                <a:sym typeface="Arial"/>
              </a:rPr>
              <a:t>قسم العلوم التجارية 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خط سلطاني عريض" pitchFamily="2" charset="-78"/>
              <a:cs typeface="خط سلطاني عريض" pitchFamily="2" charset="-78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" y="11328"/>
            <a:ext cx="3618391" cy="684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2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8601F-259D-0AF8-CCD7-C4DF9F12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">
            <a:extLst>
              <a:ext uri="{FF2B5EF4-FFF2-40B4-BE49-F238E27FC236}">
                <a16:creationId xmlns:a16="http://schemas.microsoft.com/office/drawing/2014/main" xmlns="" id="{C58E936A-A31A-038E-C82F-77585BA8B038}"/>
              </a:ext>
            </a:extLst>
          </p:cNvPr>
          <p:cNvSpPr txBox="1">
            <a:spLocks/>
          </p:cNvSpPr>
          <p:nvPr/>
        </p:nvSpPr>
        <p:spPr>
          <a:xfrm>
            <a:off x="335280" y="1416977"/>
            <a:ext cx="11623040" cy="54510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b="1" dirty="0">
                <a:latin typeface="Simplified Arabic" pitchFamily="18" charset="-78"/>
                <a:cs typeface="Simplified Arabic" pitchFamily="18" charset="-78"/>
              </a:rPr>
              <a:t>2.	</a:t>
            </a:r>
            <a:r>
              <a:rPr lang="ar-SA" b="1" dirty="0" err="1">
                <a:latin typeface="Simplified Arabic" pitchFamily="18" charset="-78"/>
                <a:cs typeface="Simplified Arabic" pitchFamily="18" charset="-78"/>
              </a:rPr>
              <a:t>تموقع</a:t>
            </a:r>
            <a:r>
              <a:rPr lang="ar-SA" b="1" dirty="0">
                <a:latin typeface="Simplified Arabic" pitchFamily="18" charset="-78"/>
                <a:cs typeface="Simplified Arabic" pitchFamily="18" charset="-78"/>
              </a:rPr>
              <a:t> العلامة التجارية: </a:t>
            </a:r>
            <a:r>
              <a:rPr lang="ar-SA" dirty="0">
                <a:latin typeface="Simplified Arabic" pitchFamily="18" charset="-78"/>
                <a:cs typeface="Simplified Arabic" pitchFamily="18" charset="-78"/>
              </a:rPr>
              <a:t>وهو يهتم بـتمييز كل علامة تجارية تخدم فئات معينة من المستهلكين المستهدفين مقارنة بما تقدمه </a:t>
            </a:r>
            <a:r>
              <a:rPr lang="ar-SA" dirty="0" smtClean="0">
                <a:latin typeface="Simplified Arabic" pitchFamily="18" charset="-78"/>
                <a:cs typeface="Simplified Arabic" pitchFamily="18" charset="-78"/>
              </a:rPr>
              <a:t>مثيلا</a:t>
            </a:r>
            <a:r>
              <a:rPr lang="ar-DZ" dirty="0" err="1" smtClean="0">
                <a:latin typeface="Simplified Arabic" pitchFamily="18" charset="-78"/>
                <a:cs typeface="Simplified Arabic" pitchFamily="18" charset="-78"/>
              </a:rPr>
              <a:t>تها</a:t>
            </a:r>
            <a:r>
              <a:rPr lang="ar-SA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dirty="0">
                <a:latin typeface="Simplified Arabic" pitchFamily="18" charset="-78"/>
                <a:cs typeface="Simplified Arabic" pitchFamily="18" charset="-78"/>
              </a:rPr>
              <a:t>المنافسة </a:t>
            </a:r>
            <a:r>
              <a:rPr lang="ar-SA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DZ" dirty="0" smtClean="0">
                <a:latin typeface="Simplified Arabic" pitchFamily="18" charset="-78"/>
                <a:cs typeface="Simplified Arabic" pitchFamily="18" charset="-78"/>
              </a:rPr>
              <a:t>بحي</a:t>
            </a:r>
            <a:r>
              <a:rPr lang="ar-SA" dirty="0" smtClean="0">
                <a:latin typeface="Simplified Arabic" pitchFamily="18" charset="-78"/>
                <a:cs typeface="Simplified Arabic" pitchFamily="18" charset="-78"/>
              </a:rPr>
              <a:t>ث </a:t>
            </a:r>
            <a:r>
              <a:rPr lang="ar-SA" dirty="0">
                <a:latin typeface="Simplified Arabic" pitchFamily="18" charset="-78"/>
                <a:cs typeface="Simplified Arabic" pitchFamily="18" charset="-78"/>
              </a:rPr>
              <a:t>هذا التمييز قد يكون من خلال السعر، الاستخدام، الصورة </a:t>
            </a:r>
            <a:r>
              <a:rPr lang="ar-SA" dirty="0" smtClean="0">
                <a:latin typeface="Simplified Arabic" pitchFamily="18" charset="-78"/>
                <a:cs typeface="Simplified Arabic" pitchFamily="18" charset="-78"/>
              </a:rPr>
              <a:t>الذهنية</a:t>
            </a:r>
            <a:r>
              <a:rPr lang="ar-DZ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>
              <a:defRPr/>
            </a:pPr>
            <a:r>
              <a:rPr lang="ar-SA" dirty="0">
                <a:latin typeface="Simplified Arabic" pitchFamily="18" charset="-78"/>
                <a:cs typeface="Simplified Arabic" pitchFamily="18" charset="-78"/>
              </a:rPr>
              <a:t>3.	</a:t>
            </a:r>
            <a:r>
              <a:rPr lang="ar-SA" b="1" dirty="0">
                <a:latin typeface="Simplified Arabic" pitchFamily="18" charset="-78"/>
                <a:cs typeface="Simplified Arabic" pitchFamily="18" charset="-78"/>
              </a:rPr>
              <a:t>علاقة </a:t>
            </a:r>
            <a:r>
              <a:rPr lang="ar-SA" b="1" dirty="0" err="1">
                <a:latin typeface="Simplified Arabic" pitchFamily="18" charset="-78"/>
                <a:cs typeface="Simplified Arabic" pitchFamily="18" charset="-78"/>
              </a:rPr>
              <a:t>تموقع</a:t>
            </a:r>
            <a:r>
              <a:rPr lang="ar-SA" b="1" dirty="0">
                <a:latin typeface="Simplified Arabic" pitchFamily="18" charset="-78"/>
                <a:cs typeface="Simplified Arabic" pitchFamily="18" charset="-78"/>
              </a:rPr>
              <a:t> العلامة بصورتها الذهنية</a:t>
            </a:r>
            <a:r>
              <a:rPr lang="ar-SA" dirty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>
              <a:defRPr/>
            </a:pPr>
            <a:r>
              <a:rPr lang="ar-SA" dirty="0" err="1" smtClean="0">
                <a:latin typeface="Simplified Arabic" pitchFamily="18" charset="-78"/>
                <a:cs typeface="Simplified Arabic" pitchFamily="18" charset="-78"/>
              </a:rPr>
              <a:t>التموقع</a:t>
            </a:r>
            <a:r>
              <a:rPr lang="ar-SA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dirty="0">
                <a:latin typeface="Simplified Arabic" pitchFamily="18" charset="-78"/>
                <a:cs typeface="Simplified Arabic" pitchFamily="18" charset="-78"/>
              </a:rPr>
              <a:t>ليس ما نفعله للعلامة </a:t>
            </a:r>
            <a:r>
              <a:rPr lang="ar-SA" dirty="0" smtClean="0">
                <a:latin typeface="Simplified Arabic" pitchFamily="18" charset="-78"/>
                <a:cs typeface="Simplified Arabic" pitchFamily="18" charset="-78"/>
              </a:rPr>
              <a:t>بل </a:t>
            </a:r>
            <a:r>
              <a:rPr lang="ar-SA" dirty="0">
                <a:latin typeface="Simplified Arabic" pitchFamily="18" charset="-78"/>
                <a:cs typeface="Simplified Arabic" pitchFamily="18" charset="-78"/>
              </a:rPr>
              <a:t>ما نفعله بأذهان المستهلكين.</a:t>
            </a:r>
          </a:p>
          <a:p>
            <a:pPr lvl="0">
              <a:defRPr/>
            </a:pPr>
            <a:endParaRPr lang="ar-SA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4206" y="0"/>
            <a:ext cx="94195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0"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</a:t>
            </a:r>
          </a:p>
          <a:p>
            <a:pPr lvl="0"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كلية العلوم الاقتصادية والتجارية وعلوم التسيير</a:t>
            </a:r>
          </a:p>
          <a:p>
            <a:pPr lvl="0"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قسم العلوم التجارية </a:t>
            </a:r>
          </a:p>
        </p:txBody>
      </p:sp>
    </p:spTree>
    <p:extLst>
      <p:ext uri="{BB962C8B-B14F-4D97-AF65-F5344CB8AC3E}">
        <p14:creationId xmlns:p14="http://schemas.microsoft.com/office/powerpoint/2010/main" val="40223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8601F-259D-0AF8-CCD7-C4DF9F12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5545" y="223140"/>
            <a:ext cx="94195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كلية العلوم الاقتصادية والتجارية وعلوم التسيير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قسم العلوم التجارية 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49583698"/>
              </p:ext>
            </p:extLst>
          </p:nvPr>
        </p:nvGraphicFramePr>
        <p:xfrm>
          <a:off x="503853" y="1238802"/>
          <a:ext cx="11532637" cy="561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8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96" y="709127"/>
            <a:ext cx="4861217" cy="502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0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أخضر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ربطة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2775</TotalTime>
  <Words>113</Words>
  <Application>Microsoft Office PowerPoint</Application>
  <PresentationFormat>Personnalisé</PresentationFormat>
  <Paragraphs>19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ربطة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abdelkodous</dc:creator>
  <cp:lastModifiedBy>BIG-INFOPHONE</cp:lastModifiedBy>
  <cp:revision>46</cp:revision>
  <dcterms:created xsi:type="dcterms:W3CDTF">2024-11-28T07:06:48Z</dcterms:created>
  <dcterms:modified xsi:type="dcterms:W3CDTF">2025-10-24T17:47:06Z</dcterms:modified>
</cp:coreProperties>
</file>