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65" r:id="rId4"/>
    <p:sldId id="266" r:id="rId5"/>
    <p:sldId id="271" r:id="rId6"/>
    <p:sldId id="270"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C9DE3-200B-407F-B56C-A33CE6684AD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FR"/>
        </a:p>
      </dgm:t>
    </dgm:pt>
    <dgm:pt modelId="{874A9D0F-30D8-432E-9144-E1DC83A12C02}">
      <dgm:prSet phldrT="[Texte]"/>
      <dgm:spPr/>
      <dgm:t>
        <a:bodyPr/>
        <a:lstStyle/>
        <a:p>
          <a:pPr rtl="1"/>
          <a:r>
            <a:rPr lang="ar-DZ" b="1" dirty="0" smtClean="0"/>
            <a:t>تطلعات المستهلكين</a:t>
          </a:r>
          <a:endParaRPr lang="fr-FR" b="1" dirty="0"/>
        </a:p>
      </dgm:t>
    </dgm:pt>
    <dgm:pt modelId="{4EF4E3C5-DD48-48AA-B3E3-CFEAD2610EE7}" type="parTrans" cxnId="{D390C3B8-22C8-4546-99E9-D37A381849A2}">
      <dgm:prSet/>
      <dgm:spPr/>
      <dgm:t>
        <a:bodyPr/>
        <a:lstStyle/>
        <a:p>
          <a:endParaRPr lang="fr-FR"/>
        </a:p>
      </dgm:t>
    </dgm:pt>
    <dgm:pt modelId="{0AD0B6FD-3C77-4639-8E79-9DE9D7A50113}" type="sibTrans" cxnId="{D390C3B8-22C8-4546-99E9-D37A381849A2}">
      <dgm:prSet/>
      <dgm:spPr/>
      <dgm:t>
        <a:bodyPr/>
        <a:lstStyle/>
        <a:p>
          <a:endParaRPr lang="fr-FR"/>
        </a:p>
      </dgm:t>
    </dgm:pt>
    <dgm:pt modelId="{B228ADF8-E294-42FB-9500-995D03601BD3}">
      <dgm:prSet phldrT="[Texte]"/>
      <dgm:spPr/>
      <dgm:t>
        <a:bodyPr/>
        <a:lstStyle/>
        <a:p>
          <a:pPr rtl="1"/>
          <a:r>
            <a:rPr lang="ar-DZ" b="1" dirty="0" smtClean="0"/>
            <a:t>خصائص المنتج</a:t>
          </a:r>
          <a:endParaRPr lang="fr-FR" b="1" dirty="0"/>
        </a:p>
      </dgm:t>
    </dgm:pt>
    <dgm:pt modelId="{FD09C58C-91BD-46FB-AC38-865716F6DB4C}" type="parTrans" cxnId="{0F6805E2-30F9-4349-A9F2-26762401F371}">
      <dgm:prSet/>
      <dgm:spPr/>
      <dgm:t>
        <a:bodyPr/>
        <a:lstStyle/>
        <a:p>
          <a:endParaRPr lang="fr-FR"/>
        </a:p>
      </dgm:t>
    </dgm:pt>
    <dgm:pt modelId="{54008C8A-E289-42DF-87DC-52EB9D58E157}" type="sibTrans" cxnId="{0F6805E2-30F9-4349-A9F2-26762401F371}">
      <dgm:prSet/>
      <dgm:spPr/>
      <dgm:t>
        <a:bodyPr/>
        <a:lstStyle/>
        <a:p>
          <a:endParaRPr lang="fr-FR"/>
        </a:p>
      </dgm:t>
    </dgm:pt>
    <dgm:pt modelId="{EC0D1A1D-E2BD-4995-B89B-1078864E93CD}">
      <dgm:prSet phldrT="[Texte]"/>
      <dgm:spPr/>
      <dgm:t>
        <a:bodyPr/>
        <a:lstStyle/>
        <a:p>
          <a:pPr rtl="1"/>
          <a:r>
            <a:rPr lang="ar-DZ" b="1" dirty="0" smtClean="0"/>
            <a:t>               </a:t>
          </a:r>
          <a:r>
            <a:rPr lang="ar-DZ" b="1" dirty="0" err="1" smtClean="0"/>
            <a:t>تموقع</a:t>
          </a:r>
          <a:r>
            <a:rPr lang="ar-DZ" b="1" dirty="0" smtClean="0"/>
            <a:t> المنتجات المنافسة                   </a:t>
          </a:r>
          <a:endParaRPr lang="fr-FR" b="1" dirty="0"/>
        </a:p>
      </dgm:t>
    </dgm:pt>
    <dgm:pt modelId="{76E63381-DFA3-40E9-A90A-0EDB8C9B112C}" type="parTrans" cxnId="{BA412454-AA2B-4CFF-A6F4-B23723D7B925}">
      <dgm:prSet/>
      <dgm:spPr/>
      <dgm:t>
        <a:bodyPr/>
        <a:lstStyle/>
        <a:p>
          <a:endParaRPr lang="fr-FR"/>
        </a:p>
      </dgm:t>
    </dgm:pt>
    <dgm:pt modelId="{B47942AF-1B5B-4CF6-8DFB-6E4431CE489A}" type="sibTrans" cxnId="{BA412454-AA2B-4CFF-A6F4-B23723D7B925}">
      <dgm:prSet/>
      <dgm:spPr/>
      <dgm:t>
        <a:bodyPr/>
        <a:lstStyle/>
        <a:p>
          <a:endParaRPr lang="fr-FR"/>
        </a:p>
      </dgm:t>
    </dgm:pt>
    <dgm:pt modelId="{849A7BB1-D3B5-4BF8-9908-A7757A6C752F}">
      <dgm:prSet phldrT="[Texte]"/>
      <dgm:spPr/>
      <dgm:t>
        <a:bodyPr/>
        <a:lstStyle/>
        <a:p>
          <a:pPr rtl="1"/>
          <a:r>
            <a:rPr lang="ar-DZ" b="1" dirty="0" smtClean="0"/>
            <a:t>المثلث الذهبي </a:t>
          </a:r>
          <a:r>
            <a:rPr lang="ar-DZ" b="1" dirty="0" err="1" smtClean="0"/>
            <a:t>للتموقع</a:t>
          </a:r>
          <a:endParaRPr lang="fr-FR" b="1" dirty="0"/>
        </a:p>
      </dgm:t>
    </dgm:pt>
    <dgm:pt modelId="{ADF30E05-30CE-4C56-9399-1880A3D08F66}" type="sibTrans" cxnId="{016A364F-6D13-458D-A002-56F81AC8AD53}">
      <dgm:prSet/>
      <dgm:spPr/>
      <dgm:t>
        <a:bodyPr/>
        <a:lstStyle/>
        <a:p>
          <a:endParaRPr lang="fr-FR"/>
        </a:p>
      </dgm:t>
    </dgm:pt>
    <dgm:pt modelId="{66C778AB-8BEF-45AF-9AD6-5585526F1088}" type="parTrans" cxnId="{016A364F-6D13-458D-A002-56F81AC8AD53}">
      <dgm:prSet/>
      <dgm:spPr/>
      <dgm:t>
        <a:bodyPr/>
        <a:lstStyle/>
        <a:p>
          <a:endParaRPr lang="fr-FR"/>
        </a:p>
      </dgm:t>
    </dgm:pt>
    <dgm:pt modelId="{8340C8C5-0070-4B58-8917-42A02A2CE23A}" type="pres">
      <dgm:prSet presAssocID="{3D5C9DE3-200B-407F-B56C-A33CE6684AD7}" presName="compositeShape" presStyleCnt="0">
        <dgm:presLayoutVars>
          <dgm:chMax val="9"/>
          <dgm:dir/>
          <dgm:resizeHandles val="exact"/>
        </dgm:presLayoutVars>
      </dgm:prSet>
      <dgm:spPr/>
    </dgm:pt>
    <dgm:pt modelId="{64EA50B4-634F-469C-BB45-72B3B2373CFF}" type="pres">
      <dgm:prSet presAssocID="{3D5C9DE3-200B-407F-B56C-A33CE6684AD7}" presName="triangle1" presStyleLbl="node1" presStyleIdx="0" presStyleCnt="4">
        <dgm:presLayoutVars>
          <dgm:bulletEnabled val="1"/>
        </dgm:presLayoutVars>
      </dgm:prSet>
      <dgm:spPr/>
      <dgm:t>
        <a:bodyPr/>
        <a:lstStyle/>
        <a:p>
          <a:endParaRPr lang="fr-FR"/>
        </a:p>
      </dgm:t>
    </dgm:pt>
    <dgm:pt modelId="{12E6B6E2-E391-43AD-80DC-532106AD00AE}" type="pres">
      <dgm:prSet presAssocID="{3D5C9DE3-200B-407F-B56C-A33CE6684AD7}" presName="triangle2" presStyleLbl="node1" presStyleIdx="1" presStyleCnt="4">
        <dgm:presLayoutVars>
          <dgm:bulletEnabled val="1"/>
        </dgm:presLayoutVars>
      </dgm:prSet>
      <dgm:spPr/>
      <dgm:t>
        <a:bodyPr/>
        <a:lstStyle/>
        <a:p>
          <a:endParaRPr lang="fr-FR"/>
        </a:p>
      </dgm:t>
    </dgm:pt>
    <dgm:pt modelId="{442A17B8-7DB3-454E-A000-D221280D61F8}" type="pres">
      <dgm:prSet presAssocID="{3D5C9DE3-200B-407F-B56C-A33CE6684AD7}" presName="triangle3" presStyleLbl="node1" presStyleIdx="2" presStyleCnt="4">
        <dgm:presLayoutVars>
          <dgm:bulletEnabled val="1"/>
        </dgm:presLayoutVars>
      </dgm:prSet>
      <dgm:spPr/>
      <dgm:t>
        <a:bodyPr/>
        <a:lstStyle/>
        <a:p>
          <a:endParaRPr lang="fr-FR"/>
        </a:p>
      </dgm:t>
    </dgm:pt>
    <dgm:pt modelId="{88D1B926-F46A-4A5C-B92F-AB0BAB0274FF}" type="pres">
      <dgm:prSet presAssocID="{3D5C9DE3-200B-407F-B56C-A33CE6684AD7}" presName="triangle4" presStyleLbl="node1" presStyleIdx="3" presStyleCnt="4">
        <dgm:presLayoutVars>
          <dgm:bulletEnabled val="1"/>
        </dgm:presLayoutVars>
      </dgm:prSet>
      <dgm:spPr/>
      <dgm:t>
        <a:bodyPr/>
        <a:lstStyle/>
        <a:p>
          <a:endParaRPr lang="fr-FR"/>
        </a:p>
      </dgm:t>
    </dgm:pt>
  </dgm:ptLst>
  <dgm:cxnLst>
    <dgm:cxn modelId="{AD59D149-DD22-4C2C-A3F2-2427E9A30872}" type="presOf" srcId="{3D5C9DE3-200B-407F-B56C-A33CE6684AD7}" destId="{8340C8C5-0070-4B58-8917-42A02A2CE23A}" srcOrd="0" destOrd="0" presId="urn:microsoft.com/office/officeart/2005/8/layout/pyramid4"/>
    <dgm:cxn modelId="{F203909C-CC48-42E4-AFF0-E66CDDF82AC1}" type="presOf" srcId="{874A9D0F-30D8-432E-9144-E1DC83A12C02}" destId="{64EA50B4-634F-469C-BB45-72B3B2373CFF}" srcOrd="0" destOrd="0" presId="urn:microsoft.com/office/officeart/2005/8/layout/pyramid4"/>
    <dgm:cxn modelId="{016A364F-6D13-458D-A002-56F81AC8AD53}" srcId="{3D5C9DE3-200B-407F-B56C-A33CE6684AD7}" destId="{849A7BB1-D3B5-4BF8-9908-A7757A6C752F}" srcOrd="2" destOrd="0" parTransId="{66C778AB-8BEF-45AF-9AD6-5585526F1088}" sibTransId="{ADF30E05-30CE-4C56-9399-1880A3D08F66}"/>
    <dgm:cxn modelId="{D390C3B8-22C8-4546-99E9-D37A381849A2}" srcId="{3D5C9DE3-200B-407F-B56C-A33CE6684AD7}" destId="{874A9D0F-30D8-432E-9144-E1DC83A12C02}" srcOrd="0" destOrd="0" parTransId="{4EF4E3C5-DD48-48AA-B3E3-CFEAD2610EE7}" sibTransId="{0AD0B6FD-3C77-4639-8E79-9DE9D7A50113}"/>
    <dgm:cxn modelId="{31077788-9401-4F27-AAE1-7187350CB3A5}" type="presOf" srcId="{EC0D1A1D-E2BD-4995-B89B-1078864E93CD}" destId="{88D1B926-F46A-4A5C-B92F-AB0BAB0274FF}" srcOrd="0" destOrd="0" presId="urn:microsoft.com/office/officeart/2005/8/layout/pyramid4"/>
    <dgm:cxn modelId="{ED8AD013-EDB7-4D80-9FE1-B9A337CE9DCC}" type="presOf" srcId="{B228ADF8-E294-42FB-9500-995D03601BD3}" destId="{12E6B6E2-E391-43AD-80DC-532106AD00AE}" srcOrd="0" destOrd="0" presId="urn:microsoft.com/office/officeart/2005/8/layout/pyramid4"/>
    <dgm:cxn modelId="{58D0B64B-9E31-4E99-AE6D-4718A577EC83}" type="presOf" srcId="{849A7BB1-D3B5-4BF8-9908-A7757A6C752F}" destId="{442A17B8-7DB3-454E-A000-D221280D61F8}" srcOrd="0" destOrd="0" presId="urn:microsoft.com/office/officeart/2005/8/layout/pyramid4"/>
    <dgm:cxn modelId="{0F6805E2-30F9-4349-A9F2-26762401F371}" srcId="{3D5C9DE3-200B-407F-B56C-A33CE6684AD7}" destId="{B228ADF8-E294-42FB-9500-995D03601BD3}" srcOrd="1" destOrd="0" parTransId="{FD09C58C-91BD-46FB-AC38-865716F6DB4C}" sibTransId="{54008C8A-E289-42DF-87DC-52EB9D58E157}"/>
    <dgm:cxn modelId="{BA412454-AA2B-4CFF-A6F4-B23723D7B925}" srcId="{3D5C9DE3-200B-407F-B56C-A33CE6684AD7}" destId="{EC0D1A1D-E2BD-4995-B89B-1078864E93CD}" srcOrd="3" destOrd="0" parTransId="{76E63381-DFA3-40E9-A90A-0EDB8C9B112C}" sibTransId="{B47942AF-1B5B-4CF6-8DFB-6E4431CE489A}"/>
    <dgm:cxn modelId="{FA52FB2E-EB28-473A-9EE2-A2E4CF78C75A}" type="presParOf" srcId="{8340C8C5-0070-4B58-8917-42A02A2CE23A}" destId="{64EA50B4-634F-469C-BB45-72B3B2373CFF}" srcOrd="0" destOrd="0" presId="urn:microsoft.com/office/officeart/2005/8/layout/pyramid4"/>
    <dgm:cxn modelId="{581C3AF2-1771-4FA5-A772-B77C37DEAEBF}" type="presParOf" srcId="{8340C8C5-0070-4B58-8917-42A02A2CE23A}" destId="{12E6B6E2-E391-43AD-80DC-532106AD00AE}" srcOrd="1" destOrd="0" presId="urn:microsoft.com/office/officeart/2005/8/layout/pyramid4"/>
    <dgm:cxn modelId="{253552BE-D37A-432A-A501-F6F64AF30D2E}" type="presParOf" srcId="{8340C8C5-0070-4B58-8917-42A02A2CE23A}" destId="{442A17B8-7DB3-454E-A000-D221280D61F8}" srcOrd="2" destOrd="0" presId="urn:microsoft.com/office/officeart/2005/8/layout/pyramid4"/>
    <dgm:cxn modelId="{41B76124-252E-420B-8ED0-3FC1D4D73B27}" type="presParOf" srcId="{8340C8C5-0070-4B58-8917-42A02A2CE23A}" destId="{88D1B926-F46A-4A5C-B92F-AB0BAB0274F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A50B4-634F-469C-BB45-72B3B2373CFF}">
      <dsp:nvSpPr>
        <dsp:cNvPr id="0" name=""/>
        <dsp:cNvSpPr/>
      </dsp:nvSpPr>
      <dsp:spPr>
        <a:xfrm>
          <a:off x="2918667" y="0"/>
          <a:ext cx="2290665" cy="229066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DZ" sz="1400" b="1" kern="1200" dirty="0" smtClean="0"/>
            <a:t>تطلعات المستهلكين</a:t>
          </a:r>
          <a:endParaRPr lang="fr-FR" sz="1400" b="1" kern="1200" dirty="0"/>
        </a:p>
      </dsp:txBody>
      <dsp:txXfrm>
        <a:off x="3491333" y="1145333"/>
        <a:ext cx="1145333" cy="1145332"/>
      </dsp:txXfrm>
    </dsp:sp>
    <dsp:sp modelId="{12E6B6E2-E391-43AD-80DC-532106AD00AE}">
      <dsp:nvSpPr>
        <dsp:cNvPr id="0" name=""/>
        <dsp:cNvSpPr/>
      </dsp:nvSpPr>
      <dsp:spPr>
        <a:xfrm>
          <a:off x="1773334" y="2290665"/>
          <a:ext cx="2290665" cy="229066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DZ" sz="1400" b="1" kern="1200" dirty="0" smtClean="0"/>
            <a:t>خصائص المنتج</a:t>
          </a:r>
          <a:endParaRPr lang="fr-FR" sz="1400" b="1" kern="1200" dirty="0"/>
        </a:p>
      </dsp:txBody>
      <dsp:txXfrm>
        <a:off x="2346000" y="3435998"/>
        <a:ext cx="1145333" cy="1145332"/>
      </dsp:txXfrm>
    </dsp:sp>
    <dsp:sp modelId="{442A17B8-7DB3-454E-A000-D221280D61F8}">
      <dsp:nvSpPr>
        <dsp:cNvPr id="0" name=""/>
        <dsp:cNvSpPr/>
      </dsp:nvSpPr>
      <dsp:spPr>
        <a:xfrm rot="10800000">
          <a:off x="2918667" y="2290665"/>
          <a:ext cx="2290665" cy="229066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DZ" sz="1400" b="1" kern="1200" dirty="0" smtClean="0"/>
            <a:t>المثلث الذهبي </a:t>
          </a:r>
          <a:r>
            <a:rPr lang="ar-DZ" sz="1400" b="1" kern="1200" dirty="0" err="1" smtClean="0"/>
            <a:t>للتموقع</a:t>
          </a:r>
          <a:endParaRPr lang="fr-FR" sz="1400" b="1" kern="1200" dirty="0"/>
        </a:p>
      </dsp:txBody>
      <dsp:txXfrm rot="10800000">
        <a:off x="3491333" y="2290665"/>
        <a:ext cx="1145333" cy="1145332"/>
      </dsp:txXfrm>
    </dsp:sp>
    <dsp:sp modelId="{88D1B926-F46A-4A5C-B92F-AB0BAB0274FF}">
      <dsp:nvSpPr>
        <dsp:cNvPr id="0" name=""/>
        <dsp:cNvSpPr/>
      </dsp:nvSpPr>
      <dsp:spPr>
        <a:xfrm>
          <a:off x="4064000" y="2290665"/>
          <a:ext cx="2290665" cy="2290665"/>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DZ" sz="1400" b="1" kern="1200" dirty="0" smtClean="0"/>
            <a:t>               </a:t>
          </a:r>
          <a:r>
            <a:rPr lang="ar-DZ" sz="1400" b="1" kern="1200" dirty="0" err="1" smtClean="0"/>
            <a:t>تموقع</a:t>
          </a:r>
          <a:r>
            <a:rPr lang="ar-DZ" sz="1400" b="1" kern="1200" dirty="0" smtClean="0"/>
            <a:t> المنتجات المنافسة                   </a:t>
          </a:r>
          <a:endParaRPr lang="fr-FR" sz="1400" b="1" kern="1200" dirty="0"/>
        </a:p>
      </dsp:txBody>
      <dsp:txXfrm>
        <a:off x="4636666" y="3435998"/>
        <a:ext cx="1145333" cy="11453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a16="http://schemas.microsoft.com/office/drawing/2014/main" xmlns="" id="{504382AC-AAFF-7831-6AA7-6415FC5092A2}"/>
              </a:ext>
            </a:extLst>
          </p:cNvPr>
          <p:cNvSpPr txBox="1"/>
          <p:nvPr/>
        </p:nvSpPr>
        <p:spPr>
          <a:xfrm>
            <a:off x="3726876" y="2079692"/>
            <a:ext cx="7071360" cy="584735"/>
          </a:xfrm>
          <a:prstGeom prst="rect">
            <a:avLst/>
          </a:prstGeom>
          <a:noFill/>
          <a:ln>
            <a:noFill/>
          </a:ln>
        </p:spPr>
        <p:txBody>
          <a:bodyPr spcFirstLastPara="1" wrap="square" lIns="91425" tIns="45700" rIns="91425" bIns="45700" anchor="t" anchorCtr="0">
            <a:spAutoFit/>
          </a:bodyPr>
          <a:lstStyle/>
          <a:p>
            <a:pPr algn="ctr" defTabSz="914400" rtl="1"/>
            <a:r>
              <a:rPr lang="ar-DZ" sz="3200" b="1" dirty="0">
                <a:latin typeface="Arial"/>
                <a:ea typeface="Arial"/>
                <a:cs typeface="Arial"/>
                <a:sym typeface="Arial"/>
              </a:rPr>
              <a:t>المحاضرة التاسعة:  استراتيجية </a:t>
            </a:r>
            <a:r>
              <a:rPr lang="ar-DZ" sz="3200" b="1" dirty="0" err="1">
                <a:latin typeface="Arial"/>
                <a:ea typeface="Arial"/>
                <a:cs typeface="Arial"/>
                <a:sym typeface="Arial"/>
              </a:rPr>
              <a:t>التموقع</a:t>
            </a:r>
            <a:r>
              <a:rPr lang="ar-DZ" sz="3200" b="1" dirty="0">
                <a:latin typeface="Arial"/>
                <a:ea typeface="Arial"/>
                <a:cs typeface="Arial"/>
                <a:sym typeface="Arial"/>
              </a:rPr>
              <a:t> وقياسه</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a16="http://schemas.microsoft.com/office/drawing/2014/main" xmlns=""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a16="http://schemas.microsoft.com/office/drawing/2014/main" xmlns=""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416977"/>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ar-DZ" b="1" dirty="0">
                <a:ea typeface="Times New Roman"/>
                <a:cs typeface="Simplified Arabic"/>
              </a:rPr>
              <a:t>1.	استراتيجية </a:t>
            </a:r>
            <a:r>
              <a:rPr lang="ar-DZ" b="1" dirty="0" err="1" smtClean="0">
                <a:ea typeface="Times New Roman"/>
                <a:cs typeface="Simplified Arabic"/>
              </a:rPr>
              <a:t>التموقع:</a:t>
            </a:r>
            <a:r>
              <a:rPr lang="ar-DZ" dirty="0" err="1" smtClean="0">
                <a:ea typeface="Times New Roman"/>
                <a:cs typeface="Simplified Arabic"/>
              </a:rPr>
              <a:t>من</a:t>
            </a:r>
            <a:r>
              <a:rPr lang="ar-DZ" dirty="0" smtClean="0">
                <a:ea typeface="Times New Roman"/>
                <a:cs typeface="Simplified Arabic"/>
              </a:rPr>
              <a:t> </a:t>
            </a:r>
            <a:r>
              <a:rPr lang="ar-DZ" dirty="0">
                <a:ea typeface="Times New Roman"/>
                <a:cs typeface="Simplified Arabic"/>
              </a:rPr>
              <a:t>أجل إحداث موقع للمنتج على رجل التسويق أن يأخذ في الاعتبار ثلاثة عوامل وهي: المستهلكين، </a:t>
            </a:r>
            <a:r>
              <a:rPr lang="ar-DZ" dirty="0" err="1">
                <a:ea typeface="Times New Roman"/>
                <a:cs typeface="Simplified Arabic"/>
              </a:rPr>
              <a:t>تموقع</a:t>
            </a:r>
            <a:r>
              <a:rPr lang="ar-DZ" dirty="0">
                <a:ea typeface="Times New Roman"/>
                <a:cs typeface="Simplified Arabic"/>
              </a:rPr>
              <a:t> المنتجات المنافسة خصائص المنتج، وهذه العوامل تكون ما يسمى بالمثلث الذهبي </a:t>
            </a:r>
            <a:r>
              <a:rPr lang="ar-DZ" dirty="0" err="1">
                <a:ea typeface="Times New Roman"/>
                <a:cs typeface="Simplified Arabic"/>
              </a:rPr>
              <a:t>للتموقع</a:t>
            </a:r>
            <a:r>
              <a:rPr lang="ar-DZ" dirty="0">
                <a:ea typeface="Times New Roman"/>
                <a:cs typeface="Simplified Arabic"/>
              </a:rPr>
              <a:t>.</a:t>
            </a:r>
            <a:endParaRPr lang="ar-SA" dirty="0">
              <a:latin typeface="خط سلطاني عريض" pitchFamily="2" charset="-78"/>
              <a:cs typeface="خط سلطاني عريض" pitchFamily="2"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7" name="Diagramme 6"/>
          <p:cNvGraphicFramePr/>
          <p:nvPr>
            <p:extLst>
              <p:ext uri="{D42A27DB-BD31-4B8C-83A1-F6EECF244321}">
                <p14:modId xmlns:p14="http://schemas.microsoft.com/office/powerpoint/2010/main" val="101607879"/>
              </p:ext>
            </p:extLst>
          </p:nvPr>
        </p:nvGraphicFramePr>
        <p:xfrm>
          <a:off x="2129993" y="2276669"/>
          <a:ext cx="8128000" cy="4581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970383" y="1675263"/>
            <a:ext cx="11035004" cy="4376583"/>
          </a:xfrm>
          <a:prstGeom prst="rect">
            <a:avLst/>
          </a:prstGeom>
        </p:spPr>
        <p:txBody>
          <a:bodyPr wrap="square">
            <a:spAutoFit/>
          </a:bodyPr>
          <a:lstStyle/>
          <a:p>
            <a:pPr marL="342900" lvl="0" indent="-342900" algn="r" rtl="1">
              <a:lnSpc>
                <a:spcPct val="115000"/>
              </a:lnSpc>
              <a:spcAft>
                <a:spcPts val="1000"/>
              </a:spcAft>
              <a:buFont typeface="+mj-lt"/>
              <a:buAutoNum type="arabicPeriod"/>
            </a:pPr>
            <a:r>
              <a:rPr lang="ar-SA" sz="2800" b="1" dirty="0">
                <a:latin typeface="Calibri"/>
                <a:ea typeface="Times New Roman"/>
                <a:cs typeface="Simplified Arabic"/>
              </a:rPr>
              <a:t>مستويات </a:t>
            </a:r>
            <a:r>
              <a:rPr lang="ar-SA" sz="2800" b="1" dirty="0" err="1">
                <a:latin typeface="Calibri"/>
                <a:ea typeface="Times New Roman"/>
                <a:cs typeface="Simplified Arabic"/>
              </a:rPr>
              <a:t>التموقع</a:t>
            </a:r>
            <a:r>
              <a:rPr lang="ar-SA" sz="2800" b="1" dirty="0">
                <a:latin typeface="Calibri"/>
                <a:ea typeface="Times New Roman"/>
                <a:cs typeface="Simplified Arabic"/>
              </a:rPr>
              <a:t>: </a:t>
            </a:r>
            <a:r>
              <a:rPr lang="ar-SA" sz="2800" dirty="0">
                <a:latin typeface="Calibri"/>
                <a:ea typeface="Times New Roman"/>
                <a:cs typeface="Simplified Arabic"/>
              </a:rPr>
              <a:t>	</a:t>
            </a:r>
            <a:endParaRPr lang="fr-FR" sz="2000" dirty="0">
              <a:latin typeface="Calibri"/>
              <a:ea typeface="Calibri"/>
              <a:cs typeface="Arial"/>
            </a:endParaRPr>
          </a:p>
          <a:p>
            <a:pPr marL="342900" lvl="0" indent="-342900" algn="r" rtl="1">
              <a:lnSpc>
                <a:spcPct val="115000"/>
              </a:lnSpc>
              <a:spcAft>
                <a:spcPts val="1000"/>
              </a:spcAft>
              <a:buFont typeface="+mj-cs"/>
              <a:buAutoNum type="arabic1Minus"/>
            </a:pPr>
            <a:r>
              <a:rPr lang="ar-DZ" sz="2800" b="1" dirty="0" err="1" smtClean="0">
                <a:latin typeface="Calibri"/>
                <a:ea typeface="Times New Roman"/>
                <a:cs typeface="Simplified Arabic"/>
              </a:rPr>
              <a:t>تموقع</a:t>
            </a:r>
            <a:r>
              <a:rPr lang="ar-DZ" sz="2800" b="1" dirty="0" smtClean="0">
                <a:latin typeface="Calibri"/>
                <a:ea typeface="Times New Roman"/>
                <a:cs typeface="Simplified Arabic"/>
              </a:rPr>
              <a:t> </a:t>
            </a:r>
            <a:r>
              <a:rPr lang="ar-DZ" sz="2800" b="1" dirty="0">
                <a:latin typeface="Calibri"/>
                <a:ea typeface="Times New Roman"/>
                <a:cs typeface="Simplified Arabic"/>
              </a:rPr>
              <a:t>المنتج:</a:t>
            </a:r>
            <a:r>
              <a:rPr lang="ar-DZ" sz="2800" dirty="0">
                <a:latin typeface="Calibri"/>
                <a:ea typeface="Times New Roman"/>
                <a:cs typeface="Simplified Arabic"/>
              </a:rPr>
              <a:t> تحاول المؤسسة تمييز منتجاتها عن منتجات المنافسين والوصول إلى الشهرة </a:t>
            </a:r>
            <a:r>
              <a:rPr lang="ar-DZ" sz="2800" dirty="0" err="1">
                <a:latin typeface="Calibri"/>
                <a:ea typeface="Times New Roman"/>
                <a:cs typeface="Simplified Arabic"/>
              </a:rPr>
              <a:t>والتموقع</a:t>
            </a:r>
            <a:r>
              <a:rPr lang="ar-DZ" sz="2800" dirty="0">
                <a:latin typeface="Calibri"/>
                <a:ea typeface="Times New Roman"/>
                <a:cs typeface="Simplified Arabic"/>
              </a:rPr>
              <a:t> في السوق وفي ذهن المستهلك عن طريق عوامل عديدة منها </a:t>
            </a:r>
            <a:r>
              <a:rPr lang="ar-DZ" sz="2800" b="1" dirty="0">
                <a:latin typeface="Calibri"/>
                <a:ea typeface="Times New Roman"/>
                <a:cs typeface="Simplified Arabic"/>
              </a:rPr>
              <a:t>جودة المنتج وسعره</a:t>
            </a:r>
            <a:r>
              <a:rPr lang="ar-DZ" sz="2800" dirty="0">
                <a:latin typeface="Calibri"/>
                <a:ea typeface="Times New Roman"/>
                <a:cs typeface="Simplified Arabic"/>
              </a:rPr>
              <a:t>.</a:t>
            </a:r>
            <a:endParaRPr lang="fr-FR" sz="2000" dirty="0">
              <a:latin typeface="Calibri"/>
              <a:ea typeface="Calibri"/>
              <a:cs typeface="Arial"/>
            </a:endParaRPr>
          </a:p>
          <a:p>
            <a:pPr marL="342900" lvl="0" indent="-342900" algn="r" rtl="1">
              <a:lnSpc>
                <a:spcPct val="115000"/>
              </a:lnSpc>
              <a:spcAft>
                <a:spcPts val="1000"/>
              </a:spcAft>
              <a:buFont typeface="+mj-cs"/>
              <a:buAutoNum type="arabic1Minus"/>
            </a:pPr>
            <a:r>
              <a:rPr lang="ar-DZ" sz="2800" b="1" dirty="0" err="1" smtClean="0">
                <a:latin typeface="Calibri"/>
                <a:ea typeface="Times New Roman"/>
                <a:cs typeface="Simplified Arabic"/>
              </a:rPr>
              <a:t>تموقع</a:t>
            </a:r>
            <a:r>
              <a:rPr lang="ar-DZ" sz="2800" b="1" dirty="0" smtClean="0">
                <a:latin typeface="Calibri"/>
                <a:ea typeface="Times New Roman"/>
                <a:cs typeface="Simplified Arabic"/>
              </a:rPr>
              <a:t> </a:t>
            </a:r>
            <a:r>
              <a:rPr lang="ar-DZ" sz="2800" b="1" dirty="0">
                <a:latin typeface="Calibri"/>
                <a:ea typeface="Times New Roman"/>
                <a:cs typeface="Simplified Arabic"/>
              </a:rPr>
              <a:t>العلامة</a:t>
            </a:r>
            <a:r>
              <a:rPr lang="ar-DZ" sz="2800" dirty="0">
                <a:latin typeface="Calibri"/>
                <a:ea typeface="Times New Roman"/>
                <a:cs typeface="Simplified Arabic"/>
              </a:rPr>
              <a:t>: تعمل المؤسسة على تحقيق </a:t>
            </a:r>
            <a:r>
              <a:rPr lang="ar-DZ" sz="2800" dirty="0" err="1">
                <a:latin typeface="Calibri"/>
                <a:ea typeface="Times New Roman"/>
                <a:cs typeface="Simplified Arabic"/>
              </a:rPr>
              <a:t>التموقع</a:t>
            </a:r>
            <a:r>
              <a:rPr lang="ar-DZ" sz="2800" dirty="0">
                <a:latin typeface="Calibri"/>
                <a:ea typeface="Times New Roman"/>
                <a:cs typeface="Simplified Arabic"/>
              </a:rPr>
              <a:t> في السوق وتبحث عن كافة الطرق التي تجعلها مشهورة وفي مكانة متميزة عن غيرها، ولعل من أهم هذه الطرق هي خلق علامة تجارية تميزها عن غيرها من الشركات الأخرى وتساهم في تركيز صورتها الذهبية لدى الجمهور المستهدف، ويتجسد هذا في العلامة التجارية المشهورة.</a:t>
            </a:r>
            <a:endParaRPr lang="fr-FR" sz="2000" dirty="0">
              <a:latin typeface="Calibri"/>
              <a:ea typeface="Calibri"/>
              <a:cs typeface="Arial"/>
            </a:endParaRPr>
          </a:p>
          <a:p>
            <a:pPr algn="r" rtl="1"/>
            <a:r>
              <a:rPr lang="ar-DZ" sz="2800" b="1" dirty="0" err="1">
                <a:ea typeface="Times New Roman"/>
                <a:cs typeface="Simplified Arabic"/>
              </a:rPr>
              <a:t>التموقع</a:t>
            </a:r>
            <a:r>
              <a:rPr lang="ar-DZ" sz="2800" b="1" dirty="0">
                <a:ea typeface="Times New Roman"/>
                <a:cs typeface="Simplified Arabic"/>
              </a:rPr>
              <a:t> السوقي</a:t>
            </a:r>
            <a:r>
              <a:rPr lang="ar-DZ" sz="2800" dirty="0">
                <a:ea typeface="Times New Roman"/>
                <a:cs typeface="Simplified Arabic"/>
              </a:rPr>
              <a:t>: حيث يكون السوق أكثر إدراكا للمنتج من حيث القيمة</a:t>
            </a:r>
            <a:endParaRPr lang="fr-FR" sz="2800" dirty="0"/>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783771" y="1565456"/>
            <a:ext cx="11140751" cy="4801314"/>
          </a:xfrm>
          <a:prstGeom prst="rect">
            <a:avLst/>
          </a:prstGeom>
        </p:spPr>
        <p:txBody>
          <a:bodyPr wrap="square">
            <a:spAutoFit/>
          </a:bodyPr>
          <a:lstStyle/>
          <a:p>
            <a:pPr algn="r" rtl="1"/>
            <a:r>
              <a:rPr lang="ar-DZ" dirty="0"/>
              <a:t>3.	</a:t>
            </a:r>
            <a:r>
              <a:rPr lang="ar-DZ" b="1" dirty="0"/>
              <a:t>قياس </a:t>
            </a:r>
            <a:r>
              <a:rPr lang="ar-DZ" b="1" dirty="0" err="1"/>
              <a:t>التموقع</a:t>
            </a:r>
            <a:r>
              <a:rPr lang="ar-DZ" b="1" dirty="0"/>
              <a:t> الذهني للعلامة التجارية</a:t>
            </a:r>
          </a:p>
          <a:p>
            <a:pPr algn="r" rtl="1"/>
            <a:r>
              <a:rPr lang="ar-DZ" dirty="0"/>
              <a:t>تقاس المكانة الذهنية للعلامة التجارية من خلال عدة أساليب نتطرق إلى أهمها من خلال هذا العنصر: (كريمة، 2016)</a:t>
            </a:r>
          </a:p>
          <a:p>
            <a:pPr algn="r" rtl="1"/>
            <a:r>
              <a:rPr lang="ar-DZ" dirty="0"/>
              <a:t>أ‌.	</a:t>
            </a:r>
            <a:r>
              <a:rPr lang="ar-DZ" b="1" dirty="0"/>
              <a:t>مقياس درجة المعرفة </a:t>
            </a:r>
            <a:r>
              <a:rPr lang="ar-DZ" b="1" dirty="0" smtClean="0"/>
              <a:t>والتفضيل</a:t>
            </a:r>
            <a:r>
              <a:rPr lang="ar-DZ" b="1" dirty="0"/>
              <a:t>: </a:t>
            </a:r>
            <a:r>
              <a:rPr lang="ar-DZ" dirty="0"/>
              <a:t>يتم فيها قياس مدى معرفة المستهلك بالمؤسسة /العلامة، وهل كون عنها صورة ذهنية مألوفة، وهل ارتقت إلى مستوى تفضيله أم لا ولتحقيق هذا الهدف يتم بداية سؤال المستهلك عن مدى معرفته بالمؤسسة/العلامة، تفضيلاته، أي تحديد مدى شهرة المؤسسة باستخدام السلم وذلك بطرح السؤال: هل تعرف المؤسسة/العلامة؟ باستخدام المقياس التالي: </a:t>
            </a:r>
          </a:p>
          <a:p>
            <a:pPr algn="r" rtl="1"/>
            <a:r>
              <a:rPr lang="ar-DZ" b="1" dirty="0"/>
              <a:t>الشكل رقم02: سلم الشهرة</a:t>
            </a:r>
          </a:p>
          <a:p>
            <a:pPr algn="r" rtl="1"/>
            <a:endParaRPr lang="ar-DZ" dirty="0"/>
          </a:p>
          <a:p>
            <a:pPr algn="r" rtl="1"/>
            <a:r>
              <a:rPr lang="ar-DZ" dirty="0"/>
              <a:t>        لم أسمع بها مطلقا    سمعت بها        أعرفها قليلا    أعرفها بشكل حسن    أعرفها جيدا</a:t>
            </a:r>
          </a:p>
          <a:p>
            <a:pPr algn="r" rtl="1"/>
            <a:r>
              <a:rPr lang="ar-DZ" dirty="0"/>
              <a:t>المصدر: حاجي كريمة. (2016). </a:t>
            </a:r>
            <a:r>
              <a:rPr lang="ar-DZ" dirty="0" err="1"/>
              <a:t>إستراتیجیة</a:t>
            </a:r>
            <a:r>
              <a:rPr lang="ar-DZ" dirty="0"/>
              <a:t> </a:t>
            </a:r>
            <a:r>
              <a:rPr lang="ar-DZ" dirty="0" err="1"/>
              <a:t>تموقع</a:t>
            </a:r>
            <a:r>
              <a:rPr lang="ar-DZ" dirty="0"/>
              <a:t> العلامة </a:t>
            </a:r>
            <a:r>
              <a:rPr lang="ar-DZ" dirty="0" err="1"/>
              <a:t>التجاریة</a:t>
            </a:r>
            <a:r>
              <a:rPr lang="ar-DZ" dirty="0"/>
              <a:t> في </a:t>
            </a:r>
            <a:r>
              <a:rPr lang="ar-DZ" dirty="0" err="1"/>
              <a:t>محیط</a:t>
            </a:r>
            <a:r>
              <a:rPr lang="ar-DZ" dirty="0"/>
              <a:t> تنافسي دراسة علامة حمود بوعلام للمشروبات </a:t>
            </a:r>
            <a:r>
              <a:rPr lang="ar-DZ" dirty="0" err="1"/>
              <a:t>الغازیة</a:t>
            </a:r>
            <a:r>
              <a:rPr lang="ar-DZ" dirty="0"/>
              <a:t>. اطروحة دكتوراه، 113. قسم العلوم التجارية، تخصص تسويق، كلية العلوم الاقتصادية والتجارية وعلوم التسيير: جامعة الجزائر 3.</a:t>
            </a:r>
          </a:p>
          <a:p>
            <a:pPr algn="r" rtl="1"/>
            <a:r>
              <a:rPr lang="ar-DZ" dirty="0"/>
              <a:t>إذا اختار أغلبية المستجوبين الدرجتين الأوليتين من اليمين، فهذا يدل على أن المشكلة تتمثل في انخفاض شهرة المؤسسة /العلامة وأنه يجب الفرع الأول العمل على رفعها.</a:t>
            </a:r>
          </a:p>
          <a:p>
            <a:pPr algn="r" rtl="1"/>
            <a:r>
              <a:rPr lang="ar-DZ" dirty="0"/>
              <a:t>بعد ذلك يتم توجيه الاسئلة للمستهلكين لمعرفة درجة تفضيلهم للمؤسسة/العلامة أي تحديد الصورة المدركة وهذا باستعمال سلم الاتجاهات الممثل في الشكل التالي وهو يلخص إجابة المستجوبين على السؤال: «ما هو رأيك في المؤسسة/العلامة؟"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495" y="3471528"/>
            <a:ext cx="7408624" cy="45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80513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783771" y="1565456"/>
            <a:ext cx="11140751" cy="5089598"/>
          </a:xfrm>
          <a:prstGeom prst="rect">
            <a:avLst/>
          </a:prstGeom>
        </p:spPr>
        <p:txBody>
          <a:bodyPr wrap="square">
            <a:spAutoFit/>
          </a:bodyPr>
          <a:lstStyle/>
          <a:p>
            <a:pPr marL="342900" lvl="0" indent="-342900" algn="r" rtl="1">
              <a:lnSpc>
                <a:spcPct val="115000"/>
              </a:lnSpc>
              <a:spcAft>
                <a:spcPts val="1000"/>
              </a:spcAft>
              <a:buFont typeface="+mj-cs"/>
              <a:buAutoNum type="arabic1Minus"/>
            </a:pPr>
            <a:r>
              <a:rPr lang="ar-DZ" dirty="0">
                <a:solidFill>
                  <a:prstClr val="black"/>
                </a:solidFill>
              </a:rPr>
              <a:t>3.	</a:t>
            </a:r>
            <a:r>
              <a:rPr lang="ar-SA" sz="2800" b="1" dirty="0">
                <a:latin typeface="Calibri"/>
                <a:ea typeface="Times New Roman"/>
                <a:cs typeface="Simplified Arabic"/>
              </a:rPr>
              <a:t>تحليل الصورة الحالية(المدركة) للعلامة التجارية</a:t>
            </a:r>
            <a:r>
              <a:rPr lang="fr-FR" sz="2800" b="1" dirty="0">
                <a:latin typeface="Simplified Arabic"/>
                <a:ea typeface="Times New Roman"/>
                <a:cs typeface="Arial"/>
              </a:rPr>
              <a:t>: </a:t>
            </a:r>
            <a:r>
              <a:rPr lang="ar-SA" sz="2800" dirty="0">
                <a:latin typeface="Calibri"/>
                <a:ea typeface="Times New Roman"/>
                <a:cs typeface="Simplified Arabic"/>
              </a:rPr>
              <a:t>يتم بعد ذلك تحليل محتوى الصورة، وهذا من خلال المراحل التالية</a:t>
            </a:r>
            <a:r>
              <a:rPr lang="fr-FR" sz="2800" dirty="0">
                <a:latin typeface="Simplified Arabic"/>
                <a:ea typeface="Times New Roman"/>
                <a:cs typeface="Arial"/>
              </a:rPr>
              <a:t>:</a:t>
            </a:r>
            <a:endParaRPr lang="fr-FR" sz="2000" dirty="0">
              <a:latin typeface="Calibri"/>
              <a:ea typeface="Calibri"/>
              <a:cs typeface="Arial"/>
            </a:endParaRPr>
          </a:p>
          <a:p>
            <a:pPr marL="342900" lvl="0" indent="-342900" algn="r" rtl="1">
              <a:buFont typeface="Wingdings"/>
              <a:buChar char=""/>
            </a:pPr>
            <a:r>
              <a:rPr lang="ar-SA" sz="2800" dirty="0">
                <a:ea typeface="Times New Roman"/>
                <a:cs typeface="Simplified Arabic"/>
              </a:rPr>
              <a:t> تحديد معايير الصورة: وهذا بالقيام بدراسة استطلاعية باستعمال الطرق الكيفية، </a:t>
            </a:r>
            <a:r>
              <a:rPr lang="ar-SA" sz="2800" dirty="0" smtClean="0">
                <a:ea typeface="Times New Roman"/>
                <a:cs typeface="Simplified Arabic"/>
              </a:rPr>
              <a:t>التي </a:t>
            </a:r>
            <a:r>
              <a:rPr lang="ar-SA" sz="2800" dirty="0">
                <a:ea typeface="Times New Roman"/>
                <a:cs typeface="Simplified Arabic"/>
              </a:rPr>
              <a:t>تشكل إدراك الصورة وكذا تكوين فكرة عن أهم الجوانب الإيجابية والسلبية التي تواجهها.</a:t>
            </a:r>
            <a:endParaRPr lang="fr-FR" sz="2800" dirty="0"/>
          </a:p>
          <a:p>
            <a:pPr marL="342900" lvl="0" indent="-342900" algn="r" rtl="1">
              <a:buFont typeface="Wingdings"/>
              <a:buChar char=""/>
            </a:pPr>
            <a:r>
              <a:rPr lang="ar-SA" sz="2800" dirty="0">
                <a:ea typeface="Times New Roman"/>
                <a:cs typeface="Simplified Arabic"/>
              </a:rPr>
              <a:t>تقليص عدد المعايير المستخدمة في عملية التقييم وذلك من أجل تجنب المعايير المترابطة فيما بينها أو المتكررة أكثر من مرة، ويعتقد </a:t>
            </a:r>
            <a:r>
              <a:rPr lang="fr-FR" sz="2800" i="1" dirty="0" err="1">
                <a:latin typeface="Simplified Arabic"/>
                <a:ea typeface="Times New Roman"/>
              </a:rPr>
              <a:t>Osgood</a:t>
            </a:r>
            <a:r>
              <a:rPr lang="ar-SA" sz="2800" dirty="0">
                <a:ea typeface="Times New Roman"/>
                <a:cs typeface="Simplified Arabic"/>
              </a:rPr>
              <a:t>وزملاؤه بأن هذه المعايير تتمحور دائما حول ثلاث مقاييس: مقاييس التقييم(جيد-سيء) / مقاييس الفاعلية (قوي-ضعيف)، مقاييس النشاط والخمول (ديناميكية، أقل ديناميكية</a:t>
            </a:r>
            <a:r>
              <a:rPr lang="fr-FR" sz="2800" dirty="0">
                <a:latin typeface="Simplified Arabic"/>
                <a:ea typeface="Times New Roman"/>
              </a:rPr>
              <a:t> (</a:t>
            </a:r>
            <a:r>
              <a:rPr lang="ar-SA" sz="2800" dirty="0">
                <a:ea typeface="Times New Roman"/>
                <a:cs typeface="Simplified Arabic"/>
              </a:rPr>
              <a:t>وبذلك يتخلص الباحث من المقاييس التي لا تضيف الكثير من المعلومات</a:t>
            </a:r>
            <a:r>
              <a:rPr lang="fr-FR" sz="2800" dirty="0">
                <a:latin typeface="Simplified Arabic"/>
                <a:ea typeface="Times New Roman"/>
              </a:rPr>
              <a:t>.</a:t>
            </a:r>
            <a:endParaRPr lang="fr-FR" sz="2800" dirty="0"/>
          </a:p>
          <a:p>
            <a:pPr algn="r" rtl="1"/>
            <a:r>
              <a:rPr lang="fr-FR" sz="2800" dirty="0">
                <a:latin typeface="Simplified Arabic"/>
                <a:ea typeface="Times New Roman"/>
              </a:rPr>
              <a:t> </a:t>
            </a:r>
            <a:r>
              <a:rPr lang="ar-SA" sz="2800" dirty="0">
                <a:latin typeface="Simplified Arabic" pitchFamily="18" charset="-78"/>
                <a:ea typeface="Times New Roman"/>
                <a:cs typeface="Simplified Arabic" pitchFamily="18" charset="-78"/>
              </a:rPr>
              <a:t>جمع قيم المعايير: من خلال نتائج الدراسة الكيفية، وبعد تقليص عدد المعايير إلى الأهم، نقيس الإدراكات حول هذه المعايير وهذا بالاعتماد على الدراسات الكمية التي تتم على عينات ممثلة</a:t>
            </a:r>
            <a:endParaRPr lang="ar-DZ" sz="2800"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7446342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
        <p:nvSpPr>
          <p:cNvPr id="2" name="Rectangle 1"/>
          <p:cNvSpPr/>
          <p:nvPr/>
        </p:nvSpPr>
        <p:spPr>
          <a:xfrm>
            <a:off x="783771" y="1565456"/>
            <a:ext cx="11140751" cy="3366050"/>
          </a:xfrm>
          <a:prstGeom prst="rect">
            <a:avLst/>
          </a:prstGeom>
        </p:spPr>
        <p:txBody>
          <a:bodyPr wrap="square">
            <a:spAutoFit/>
          </a:bodyPr>
          <a:lstStyle/>
          <a:p>
            <a:pPr marL="342900" lvl="0" indent="-342900" algn="r" rtl="1">
              <a:lnSpc>
                <a:spcPct val="115000"/>
              </a:lnSpc>
              <a:spcAft>
                <a:spcPts val="1000"/>
              </a:spcAft>
              <a:buFont typeface="+mj-cs"/>
              <a:buAutoNum type="arabic1Minus"/>
            </a:pPr>
            <a:r>
              <a:rPr lang="ar-DZ" sz="2800" dirty="0">
                <a:solidFill>
                  <a:prstClr val="black"/>
                </a:solidFill>
              </a:rPr>
              <a:t>3.	</a:t>
            </a:r>
            <a:r>
              <a:rPr lang="ar-SA" sz="2800" b="1" dirty="0">
                <a:latin typeface="Calibri"/>
                <a:ea typeface="Times New Roman"/>
                <a:cs typeface="Simplified Arabic"/>
              </a:rPr>
              <a:t>تحديد أهداف الصورة</a:t>
            </a:r>
            <a:r>
              <a:rPr lang="fr-FR" sz="2800" b="1" dirty="0">
                <a:latin typeface="Simplified Arabic"/>
                <a:ea typeface="Times New Roman"/>
                <a:cs typeface="Arial"/>
              </a:rPr>
              <a:t>: </a:t>
            </a:r>
            <a:r>
              <a:rPr lang="ar-SA" sz="2800" dirty="0">
                <a:latin typeface="Calibri"/>
                <a:ea typeface="Times New Roman"/>
                <a:cs typeface="Simplified Arabic"/>
              </a:rPr>
              <a:t>من خلال المعطيات التي يمكن أن توفرها هذه الدراسة، يصبح من الممكن الحصول على تشخيص للصورة الحالية للعلامة بالنسبة للصورة المرغوبة</a:t>
            </a:r>
            <a:r>
              <a:rPr lang="fr-FR" sz="2800" dirty="0">
                <a:latin typeface="Simplified Arabic"/>
                <a:ea typeface="Times New Roman"/>
                <a:cs typeface="Arial"/>
              </a:rPr>
              <a:t>.</a:t>
            </a:r>
            <a:endParaRPr lang="fr-FR" sz="2000" dirty="0">
              <a:latin typeface="Calibri"/>
              <a:ea typeface="Calibri"/>
              <a:cs typeface="Arial"/>
            </a:endParaRPr>
          </a:p>
          <a:p>
            <a:pPr algn="r" rtl="1"/>
            <a:r>
              <a:rPr lang="ar-SA" sz="2800" dirty="0">
                <a:ea typeface="Times New Roman"/>
                <a:cs typeface="Simplified Arabic"/>
              </a:rPr>
              <a:t>لابد من دراسة الصورة في كل تقسيم سوقي من أجل تحديد شكل الاتصالات اللازمة ومنه يمكن توجيه السياسة الاتصالية، وهذا لإجابة على الأسئلة التالية: هل سيؤدي تحسين الصورة وفق معيار معين إلى تحسين الصورة الكلية للمؤسسة؟ ما هي </a:t>
            </a:r>
            <a:r>
              <a:rPr lang="ar-SA" sz="2800" dirty="0" err="1">
                <a:ea typeface="Times New Roman"/>
                <a:cs typeface="Simplified Arabic"/>
              </a:rPr>
              <a:t>الإستراتيجية</a:t>
            </a:r>
            <a:r>
              <a:rPr lang="ar-SA" sz="2800" dirty="0">
                <a:ea typeface="Times New Roman"/>
                <a:cs typeface="Simplified Arabic"/>
              </a:rPr>
              <a:t> التي تسمح بذلك؟ بكم تقدر التكاليف؟ وما هي الآجال الضرورية لذلك؟</a:t>
            </a:r>
            <a:r>
              <a:rPr lang="fr-FR" sz="2800" dirty="0">
                <a:latin typeface="Simplified Arabic"/>
                <a:ea typeface="Times New Roman"/>
              </a:rPr>
              <a:t/>
            </a:r>
            <a:br>
              <a:rPr lang="fr-FR" sz="2800" dirty="0">
                <a:latin typeface="Simplified Arabic"/>
                <a:ea typeface="Times New Roman"/>
              </a:rPr>
            </a:br>
            <a:endParaRPr lang="ar-DZ" sz="2800" dirty="0">
              <a:solidFill>
                <a:prstClr val="black"/>
              </a:solidFill>
            </a:endParaRPr>
          </a:p>
        </p:txBody>
      </p:sp>
    </p:spTree>
    <p:extLst>
      <p:ext uri="{BB962C8B-B14F-4D97-AF65-F5344CB8AC3E}">
        <p14:creationId xmlns:p14="http://schemas.microsoft.com/office/powerpoint/2010/main" val="17446342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2779</TotalTime>
  <Words>136</Words>
  <Application>Microsoft Office PowerPoint</Application>
  <PresentationFormat>Personnalisé</PresentationFormat>
  <Paragraphs>45</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ربطة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47</cp:revision>
  <dcterms:created xsi:type="dcterms:W3CDTF">2024-11-28T07:06:48Z</dcterms:created>
  <dcterms:modified xsi:type="dcterms:W3CDTF">2025-10-24T17:59:20Z</dcterms:modified>
</cp:coreProperties>
</file>