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70" r:id="rId4"/>
    <p:sldId id="271" r:id="rId5"/>
    <p:sldId id="2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79;p11">
            <a:extLst>
              <a:ext uri="{FF2B5EF4-FFF2-40B4-BE49-F238E27FC236}">
                <a16:creationId xmlns:a16="http://schemas.microsoft.com/office/drawing/2014/main" xmlns="" id="{504382AC-AAFF-7831-6AA7-6415FC5092A2}"/>
              </a:ext>
            </a:extLst>
          </p:cNvPr>
          <p:cNvSpPr txBox="1"/>
          <p:nvPr/>
        </p:nvSpPr>
        <p:spPr>
          <a:xfrm>
            <a:off x="3446958" y="2079692"/>
            <a:ext cx="7071360" cy="1077178"/>
          </a:xfrm>
          <a:prstGeom prst="rect">
            <a:avLst/>
          </a:prstGeom>
          <a:noFill/>
          <a:ln>
            <a:noFill/>
          </a:ln>
        </p:spPr>
        <p:txBody>
          <a:bodyPr spcFirstLastPara="1" wrap="square" lIns="91425" tIns="45700" rIns="91425" bIns="45700" anchor="t" anchorCtr="0">
            <a:spAutoFit/>
          </a:bodyPr>
          <a:lstStyle/>
          <a:p>
            <a:pPr algn="ctr" defTabSz="914400" rtl="1"/>
            <a:r>
              <a:rPr lang="ar-DZ" sz="3200" b="1" dirty="0">
                <a:ea typeface="Times New Roman"/>
                <a:cs typeface="Simplified Arabic"/>
              </a:rPr>
              <a:t>المحاضرة الثانية عشر: توسع العلامة التجارية والتحالفات</a:t>
            </a:r>
            <a:endParaRPr sz="3200" dirty="0">
              <a:latin typeface="خط سلطاني عريض" pitchFamily="2" charset="-78"/>
              <a:cs typeface="خط سلطاني عريض" pitchFamily="2" charset="-78"/>
            </a:endParaRPr>
          </a:p>
        </p:txBody>
      </p:sp>
      <p:sp>
        <p:nvSpPr>
          <p:cNvPr id="15" name="مربع نص 14">
            <a:extLst>
              <a:ext uri="{FF2B5EF4-FFF2-40B4-BE49-F238E27FC236}">
                <a16:creationId xmlns:a16="http://schemas.microsoft.com/office/drawing/2014/main" xmlns=""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latin typeface="خط سلطاني عريض" pitchFamily="2" charset="-78"/>
                <a:cs typeface="خط سلطاني عريض" pitchFamily="2" charset="-78"/>
              </a:rPr>
              <a:t>من اعداد: </a:t>
            </a:r>
            <a:r>
              <a:rPr lang="ar-DZ" sz="3200" dirty="0" err="1" smtClean="0">
                <a:latin typeface="خط سلطاني عريض" pitchFamily="2" charset="-78"/>
                <a:cs typeface="خط سلطاني عريض" pitchFamily="2" charset="-78"/>
              </a:rPr>
              <a:t>د.سارة</a:t>
            </a:r>
            <a:r>
              <a:rPr lang="ar-DZ" sz="3200" dirty="0" smtClean="0">
                <a:latin typeface="خط سلطاني عريض" pitchFamily="2" charset="-78"/>
                <a:cs typeface="خط سلطاني عريض" pitchFamily="2" charset="-78"/>
              </a:rPr>
              <a:t> </a:t>
            </a:r>
            <a:r>
              <a:rPr lang="ar-DZ" sz="3200" dirty="0">
                <a:latin typeface="خط سلطاني عريض" pitchFamily="2" charset="-78"/>
                <a:cs typeface="خط سلطاني عريض" pitchFamily="2" charset="-78"/>
              </a:rPr>
              <a:t>بن زايد       أستاذة محاضرة أ </a:t>
            </a:r>
          </a:p>
          <a:p>
            <a:pPr algn="r"/>
            <a:r>
              <a:rPr lang="ar-DZ" sz="3200" dirty="0">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a16="http://schemas.microsoft.com/office/drawing/2014/main" xmlns=""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4" y="11328"/>
            <a:ext cx="3618391" cy="68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01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416977"/>
            <a:ext cx="11623040" cy="5451049"/>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spcAft>
                <a:spcPts val="1000"/>
              </a:spcAft>
              <a:buFont typeface="+mj-lt"/>
              <a:buAutoNum type="arabicPeriod"/>
            </a:pPr>
            <a:r>
              <a:rPr lang="ar-SA" b="1" dirty="0">
                <a:latin typeface="خط سلطاني عريض" pitchFamily="2" charset="-78"/>
                <a:cs typeface="خط سلطاني عريض" pitchFamily="2" charset="-78"/>
              </a:rPr>
              <a:t>1.	</a:t>
            </a:r>
            <a:r>
              <a:rPr lang="ar-SA" b="1" dirty="0">
                <a:solidFill>
                  <a:srgbClr val="000000"/>
                </a:solidFill>
                <a:latin typeface="Calibri"/>
                <a:ea typeface="Times New Roman"/>
                <a:cs typeface="Simplified Arabic"/>
              </a:rPr>
              <a:t>تعريف توسع العلامة التجارية</a:t>
            </a:r>
            <a:endParaRPr lang="fr-FR" sz="2000" dirty="0">
              <a:latin typeface="Calibri"/>
              <a:ea typeface="Calibri"/>
              <a:cs typeface="Arial"/>
            </a:endParaRPr>
          </a:p>
          <a:p>
            <a:r>
              <a:rPr lang="ar-SA" dirty="0">
                <a:ea typeface="Times New Roman"/>
                <a:cs typeface="Simplified Arabic"/>
              </a:rPr>
              <a:t>إن توسع العلامة لم يتم تعريفه بشكل دقيق من وجهة نظر واحدة حيث تعددت تعاريفه، ونعني به استعمال العلامة لبعث صنف جديد من المنتجات، وتنطوي هذه </a:t>
            </a:r>
            <a:r>
              <a:rPr lang="ar-SA" dirty="0" err="1">
                <a:ea typeface="Times New Roman"/>
                <a:cs typeface="Simplified Arabic"/>
              </a:rPr>
              <a:t>الإستراتيجية</a:t>
            </a:r>
            <a:r>
              <a:rPr lang="ar-SA" dirty="0">
                <a:ea typeface="Times New Roman"/>
                <a:cs typeface="Simplified Arabic"/>
              </a:rPr>
              <a:t> على عدة </a:t>
            </a:r>
            <a:r>
              <a:rPr lang="ar-SA" dirty="0" smtClean="0">
                <a:ea typeface="Times New Roman"/>
                <a:cs typeface="Simplified Arabic"/>
              </a:rPr>
              <a:t>مزايا</a:t>
            </a:r>
            <a:endParaRPr lang="ar-DZ" dirty="0" smtClean="0">
              <a:ea typeface="Times New Roman"/>
              <a:cs typeface="Simplified Arabic"/>
            </a:endParaRPr>
          </a:p>
          <a:p>
            <a:pPr marL="342900" lvl="0" indent="-342900" algn="just">
              <a:lnSpc>
                <a:spcPct val="115000"/>
              </a:lnSpc>
              <a:spcAft>
                <a:spcPts val="1000"/>
              </a:spcAft>
              <a:buFont typeface="+mj-lt"/>
              <a:buAutoNum type="arabicPeriod"/>
            </a:pPr>
            <a:r>
              <a:rPr lang="ar-SA" b="1" dirty="0">
                <a:latin typeface="Calibri"/>
                <a:ea typeface="Times New Roman"/>
                <a:cs typeface="Simplified Arabic"/>
              </a:rPr>
              <a:t>أشكال توسع العلامة التجارية</a:t>
            </a:r>
            <a:endParaRPr lang="fr-FR" sz="2000" dirty="0">
              <a:latin typeface="Calibri"/>
              <a:ea typeface="Calibri"/>
              <a:cs typeface="Arial"/>
            </a:endParaRPr>
          </a:p>
          <a:p>
            <a:pPr marL="342900" lvl="0" indent="-342900" algn="just">
              <a:buFont typeface="+mj-cs"/>
              <a:buAutoNum type="arabic1Minus"/>
            </a:pPr>
            <a:r>
              <a:rPr lang="ar-SA" b="1" dirty="0" smtClean="0">
                <a:ea typeface="Times New Roman"/>
                <a:cs typeface="Simplified Arabic"/>
              </a:rPr>
              <a:t>توسع </a:t>
            </a:r>
            <a:r>
              <a:rPr lang="ar-SA" b="1" dirty="0">
                <a:ea typeface="Times New Roman"/>
                <a:cs typeface="Simplified Arabic"/>
              </a:rPr>
              <a:t>التشكيلة: </a:t>
            </a:r>
            <a:r>
              <a:rPr lang="ar-SA" dirty="0">
                <a:ea typeface="Times New Roman"/>
                <a:cs typeface="Simplified Arabic"/>
              </a:rPr>
              <a:t>ستمح بإدخال منتجات جديدة تختلف من حيث الحجم، الذوق، التغليف في نفس صنف المنتوجات تحت اسم العلامة التجارية الحالية؛</a:t>
            </a:r>
            <a:endParaRPr lang="fr-FR" dirty="0"/>
          </a:p>
          <a:p>
            <a:pPr marL="342900" lvl="0" indent="-342900" algn="just">
              <a:buFont typeface="+mj-cs"/>
              <a:buAutoNum type="arabic1Minus"/>
            </a:pPr>
            <a:r>
              <a:rPr lang="ar-SA" b="1" dirty="0">
                <a:ea typeface="Times New Roman"/>
                <a:cs typeface="Simplified Arabic"/>
              </a:rPr>
              <a:t>العلامات التجارية المتعددة: </a:t>
            </a:r>
            <a:r>
              <a:rPr lang="ar-SA" dirty="0">
                <a:ea typeface="Times New Roman"/>
                <a:cs typeface="Simplified Arabic"/>
              </a:rPr>
              <a:t>أي منح المنتج علامات متعددة لتتنافس بينها لتوسيع الحصة السوقية، حتى تغطي العلامة التجارية التي لا تحقق ربحية منتظرة، أي استعمال اسم جديد في سوق تكون فيه المؤسسة حاضرة ولكن بنفس نشاطها الرئيسي؛</a:t>
            </a:r>
            <a:endParaRPr lang="fr-FR" dirty="0"/>
          </a:p>
          <a:p>
            <a:pPr marL="342900" lvl="0" indent="-342900" algn="just">
              <a:buFont typeface="+mj-cs"/>
              <a:buAutoNum type="arabic1Minus"/>
            </a:pPr>
            <a:r>
              <a:rPr lang="ar-SA" b="1" dirty="0">
                <a:ea typeface="Times New Roman"/>
                <a:cs typeface="Simplified Arabic"/>
              </a:rPr>
              <a:t>تقديم علامة تجارية جديدة: </a:t>
            </a:r>
            <a:r>
              <a:rPr lang="ar-SA" dirty="0">
                <a:ea typeface="Times New Roman"/>
                <a:cs typeface="Simplified Arabic"/>
              </a:rPr>
              <a:t>في حالة تقديم منتج لا يمكنه الاندماج مع تشكيلة المنتجات الموجودة، أو لا يؤثر على العلامة التجارية الموجودة، تلجا المؤسسة الى طرح علامة تجارية جديدة، مع العلم انه امر مكلف، وفيه نسبة مخاطرة عالية في حالة عزوف المستهلكين عن شرائه.</a:t>
            </a:r>
            <a:endParaRPr lang="fr-FR" dirty="0"/>
          </a:p>
          <a:p>
            <a:endParaRPr lang="ar-SA" dirty="0">
              <a:latin typeface="خط سلطاني عريض" pitchFamily="2" charset="-78"/>
              <a:cs typeface="خط سلطاني عريض" pitchFamily="2"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402232226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91262" y="941019"/>
            <a:ext cx="11800737" cy="5852363"/>
          </a:xfrm>
          <a:prstGeom prst="rect">
            <a:avLst/>
          </a:prstGeom>
        </p:spPr>
        <p:txBody>
          <a:bodyPr vert="horz" lIns="91440" tIns="45720" rIns="91440" bIns="45720" rtlCol="1">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spcAft>
                <a:spcPts val="1000"/>
              </a:spcAft>
              <a:buFont typeface="+mj-lt"/>
              <a:buAutoNum type="arabicPeriod"/>
            </a:pPr>
            <a:r>
              <a:rPr lang="ar-SA" b="1" dirty="0">
                <a:solidFill>
                  <a:prstClr val="black"/>
                </a:solidFill>
                <a:latin typeface="خط سلطاني عريض" pitchFamily="2" charset="-78"/>
                <a:cs typeface="خط سلطاني عريض" pitchFamily="2" charset="-78"/>
              </a:rPr>
              <a:t>1.	</a:t>
            </a:r>
            <a:r>
              <a:rPr lang="ar-SA" b="1" dirty="0">
                <a:latin typeface="Calibri"/>
                <a:ea typeface="Times New Roman"/>
                <a:cs typeface="Simplified Arabic"/>
              </a:rPr>
              <a:t>تعريف تحالف العلامة التجارية</a:t>
            </a:r>
            <a:endParaRPr lang="fr-FR" sz="2000" dirty="0">
              <a:latin typeface="Calibri"/>
              <a:ea typeface="Calibri"/>
              <a:cs typeface="Arial"/>
            </a:endParaRPr>
          </a:p>
          <a:p>
            <a:r>
              <a:rPr lang="ar-SA" dirty="0">
                <a:ea typeface="Times New Roman"/>
                <a:cs typeface="Simplified Arabic"/>
              </a:rPr>
              <a:t>وتعني تعاون أو اتحاد بين علامتين أو أكثر على نفس المنتوج، وهذا </a:t>
            </a:r>
            <a:r>
              <a:rPr lang="ar-SA" dirty="0" err="1">
                <a:ea typeface="Times New Roman"/>
                <a:cs typeface="Simplified Arabic"/>
              </a:rPr>
              <a:t>الإتحاد</a:t>
            </a:r>
            <a:r>
              <a:rPr lang="ar-SA" dirty="0">
                <a:ea typeface="Times New Roman"/>
                <a:cs typeface="Simplified Arabic"/>
              </a:rPr>
              <a:t> قد يتخذ عدة أشكال منها </a:t>
            </a:r>
            <a:r>
              <a:rPr lang="ar-SA" b="1" dirty="0">
                <a:ea typeface="Times New Roman"/>
                <a:cs typeface="Simplified Arabic"/>
              </a:rPr>
              <a:t>الاتصالات التسويقية</a:t>
            </a:r>
            <a:r>
              <a:rPr lang="ar-SA" dirty="0">
                <a:ea typeface="Times New Roman"/>
                <a:cs typeface="Simplified Arabic"/>
              </a:rPr>
              <a:t> أو </a:t>
            </a:r>
            <a:r>
              <a:rPr lang="ar-SA" b="1" dirty="0">
                <a:ea typeface="Times New Roman"/>
                <a:cs typeface="Simplified Arabic"/>
              </a:rPr>
              <a:t>تطوير منتجات </a:t>
            </a:r>
            <a:r>
              <a:rPr lang="ar-SA" b="1" dirty="0" smtClean="0">
                <a:ea typeface="Times New Roman"/>
                <a:cs typeface="Simplified Arabic"/>
              </a:rPr>
              <a:t>جديدة</a:t>
            </a:r>
            <a:endParaRPr lang="ar-DZ" b="1" dirty="0" smtClean="0">
              <a:ea typeface="Times New Roman"/>
              <a:cs typeface="Simplified Arabic"/>
            </a:endParaRPr>
          </a:p>
          <a:p>
            <a:pPr marL="342900" lvl="0" indent="-342900" algn="just">
              <a:lnSpc>
                <a:spcPct val="115000"/>
              </a:lnSpc>
              <a:spcAft>
                <a:spcPts val="1000"/>
              </a:spcAft>
              <a:buFont typeface="+mj-lt"/>
              <a:buAutoNum type="arabicPeriod"/>
            </a:pPr>
            <a:r>
              <a:rPr lang="ar-SA" b="1" dirty="0">
                <a:latin typeface="Calibri"/>
                <a:ea typeface="Times New Roman"/>
                <a:cs typeface="Simplified Arabic"/>
              </a:rPr>
              <a:t>أشكال التحالفات</a:t>
            </a:r>
            <a:endParaRPr lang="fr-FR" sz="2000" dirty="0">
              <a:latin typeface="Calibri"/>
              <a:ea typeface="Calibri"/>
              <a:cs typeface="Arial"/>
            </a:endParaRPr>
          </a:p>
          <a:p>
            <a:pPr marL="342900" lvl="0" indent="-342900" algn="just">
              <a:lnSpc>
                <a:spcPct val="115000"/>
              </a:lnSpc>
              <a:spcAft>
                <a:spcPts val="1000"/>
              </a:spcAft>
              <a:buFont typeface="+mj-cs"/>
              <a:buAutoNum type="arabic1Minus"/>
            </a:pPr>
            <a:r>
              <a:rPr lang="ar-SA" b="1" dirty="0" smtClean="0">
                <a:latin typeface="Calibri"/>
                <a:ea typeface="Times New Roman"/>
                <a:cs typeface="Simplified Arabic"/>
              </a:rPr>
              <a:t>تطوير </a:t>
            </a:r>
            <a:r>
              <a:rPr lang="ar-SA" b="1" dirty="0">
                <a:latin typeface="Calibri"/>
                <a:ea typeface="Times New Roman"/>
                <a:cs typeface="Simplified Arabic"/>
              </a:rPr>
              <a:t>منتجات </a:t>
            </a:r>
            <a:r>
              <a:rPr lang="ar-SA" b="1" dirty="0" smtClean="0">
                <a:latin typeface="Calibri"/>
                <a:ea typeface="Times New Roman"/>
                <a:cs typeface="Simplified Arabic"/>
              </a:rPr>
              <a:t>مشتركة</a:t>
            </a:r>
            <a:r>
              <a:rPr lang="ar-DZ" b="1" dirty="0" smtClean="0">
                <a:latin typeface="Calibri"/>
                <a:ea typeface="Times New Roman"/>
                <a:cs typeface="Simplified Arabic"/>
              </a:rPr>
              <a:t>:</a:t>
            </a:r>
            <a:r>
              <a:rPr lang="ar-SA" b="1" dirty="0" smtClean="0">
                <a:latin typeface="Calibri"/>
                <a:ea typeface="Times New Roman"/>
                <a:cs typeface="Simplified Arabic"/>
              </a:rPr>
              <a:t>و</a:t>
            </a:r>
            <a:r>
              <a:rPr lang="ar-SA" dirty="0" smtClean="0">
                <a:latin typeface="Calibri"/>
                <a:ea typeface="Times New Roman"/>
                <a:cs typeface="Simplified Arabic"/>
              </a:rPr>
              <a:t>هو </a:t>
            </a:r>
            <a:r>
              <a:rPr lang="ar-SA" dirty="0">
                <a:latin typeface="Calibri"/>
                <a:ea typeface="Times New Roman"/>
                <a:cs typeface="Simplified Arabic"/>
              </a:rPr>
              <a:t>المجال الذي يهدف إليه أساسا التحالف بين العلامات ويرتبط ما بإنشاء منتوج جديد من طرف العديد من العلامات عن طريق القيام بابتكارات مشتركة، كما يعني ويتضمن التشارك أو الاتحاد بين مؤسستين في مرحلة تصميم المنتوج من خلال تجميع إمكانات البحث أو التطوير، وهو تشارك في العديد من المهارات وتنقسم إلى </a:t>
            </a:r>
            <a:r>
              <a:rPr lang="ar-SA" dirty="0" err="1">
                <a:latin typeface="Calibri"/>
                <a:ea typeface="Times New Roman"/>
                <a:cs typeface="Simplified Arabic"/>
              </a:rPr>
              <a:t>إستراتيجيتين</a:t>
            </a:r>
            <a:r>
              <a:rPr lang="ar-SA" dirty="0">
                <a:latin typeface="Calibri"/>
                <a:ea typeface="Times New Roman"/>
                <a:cs typeface="Simplified Arabic"/>
              </a:rPr>
              <a:t> أساسيتين هما</a:t>
            </a:r>
            <a:r>
              <a:rPr lang="fr-FR" dirty="0">
                <a:latin typeface="Simplified Arabic"/>
                <a:ea typeface="Times New Roman"/>
                <a:cs typeface="Arial"/>
              </a:rPr>
              <a:t>:</a:t>
            </a:r>
            <a:endParaRPr lang="fr-FR" sz="2000" dirty="0">
              <a:latin typeface="Calibri"/>
              <a:ea typeface="Calibri"/>
              <a:cs typeface="Arial"/>
            </a:endParaRPr>
          </a:p>
          <a:p>
            <a:pPr marL="342900" lvl="0" indent="-342900" algn="just">
              <a:buFont typeface="Wingdings"/>
              <a:buChar char=""/>
            </a:pPr>
            <a:r>
              <a:rPr lang="ar-SA" b="1" dirty="0">
                <a:ea typeface="Times New Roman"/>
                <a:cs typeface="Simplified Arabic"/>
              </a:rPr>
              <a:t>الاستراتيجية المتجانسة:</a:t>
            </a:r>
            <a:r>
              <a:rPr lang="ar-SA" dirty="0">
                <a:ea typeface="Times New Roman"/>
                <a:cs typeface="Simplified Arabic"/>
              </a:rPr>
              <a:t> وتتضمن تسمية المنتوج باسم فريد وجديد ومستقل كليا عن أسماء العلامات التي قامت بتصميمه، والمنتجات الناتجة عن هذا الشكل من التعاون لا تحمل توقيع مشترك من طرف العلامات المعنية بذلك، ولكن لها هويتها الخاصة وتسميتها المميزة، </a:t>
            </a:r>
            <a:endParaRPr lang="ar-DZ" dirty="0" smtClean="0">
              <a:ea typeface="Times New Roman"/>
              <a:cs typeface="Simplified Arabic"/>
            </a:endParaRPr>
          </a:p>
          <a:p>
            <a:pPr marL="342900" lvl="0" indent="-342900" algn="just">
              <a:buFont typeface="Wingdings"/>
              <a:buChar char=""/>
            </a:pPr>
            <a:r>
              <a:rPr lang="ar-SA" b="1" dirty="0" err="1" smtClean="0">
                <a:ea typeface="Times New Roman"/>
                <a:cs typeface="Simplified Arabic"/>
              </a:rPr>
              <a:t>إستراتيجية</a:t>
            </a:r>
            <a:r>
              <a:rPr lang="ar-SA" b="1" dirty="0" smtClean="0">
                <a:ea typeface="Times New Roman"/>
                <a:cs typeface="Simplified Arabic"/>
              </a:rPr>
              <a:t> </a:t>
            </a:r>
            <a:r>
              <a:rPr lang="ar-SA" b="1" dirty="0">
                <a:ea typeface="Times New Roman"/>
                <a:cs typeface="Simplified Arabic"/>
              </a:rPr>
              <a:t>التظهير</a:t>
            </a:r>
            <a:r>
              <a:rPr lang="fr-FR" b="1" dirty="0">
                <a:latin typeface="Simplified Arabic"/>
                <a:ea typeface="Times New Roman"/>
              </a:rPr>
              <a:t>: </a:t>
            </a:r>
            <a:r>
              <a:rPr lang="ar-SA" dirty="0">
                <a:ea typeface="Times New Roman"/>
                <a:cs typeface="Simplified Arabic"/>
              </a:rPr>
              <a:t>تهدف إلى تسهيل المصادقة على العلامات الشريكة أو واحدة منها من خلال تسمية المنتوج، كما قد تؤدي هذه </a:t>
            </a:r>
            <a:r>
              <a:rPr lang="ar-SA" dirty="0" err="1">
                <a:ea typeface="Times New Roman"/>
                <a:cs typeface="Simplified Arabic"/>
              </a:rPr>
              <a:t>الإستراتيجية</a:t>
            </a:r>
            <a:r>
              <a:rPr lang="ar-SA" dirty="0">
                <a:ea typeface="Times New Roman"/>
                <a:cs typeface="Simplified Arabic"/>
              </a:rPr>
              <a:t> إلى تحديد علامة تجارية واحدة فقط من العلامات التجارية الشريكة، </a:t>
            </a:r>
            <a:endParaRPr lang="ar-SA" dirty="0">
              <a:solidFill>
                <a:prstClr val="black"/>
              </a:solidFill>
              <a:latin typeface="خط سلطاني عريض" pitchFamily="2" charset="-78"/>
              <a:cs typeface="خط سلطاني عريض" pitchFamily="2" charset="-78"/>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28028475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91262" y="941019"/>
            <a:ext cx="11800737" cy="5852363"/>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15000"/>
              </a:lnSpc>
              <a:spcAft>
                <a:spcPts val="1000"/>
              </a:spcAft>
              <a:buFont typeface="+mj-cs"/>
              <a:buAutoNum type="arabic1Minus"/>
            </a:pPr>
            <a:r>
              <a:rPr lang="ar-DZ" b="1" dirty="0" smtClean="0">
                <a:solidFill>
                  <a:prstClr val="black"/>
                </a:solidFill>
                <a:latin typeface="خط سلطاني عريض" pitchFamily="2" charset="-78"/>
                <a:cs typeface="خط سلطاني عريض" pitchFamily="2" charset="-78"/>
              </a:rPr>
              <a:t>ب.</a:t>
            </a:r>
            <a:r>
              <a:rPr lang="ar-SA" b="1" dirty="0">
                <a:solidFill>
                  <a:prstClr val="black"/>
                </a:solidFill>
                <a:latin typeface="خط سلطاني عريض" pitchFamily="2" charset="-78"/>
                <a:cs typeface="خط سلطاني عريض" pitchFamily="2" charset="-78"/>
              </a:rPr>
              <a:t>	</a:t>
            </a:r>
            <a:r>
              <a:rPr lang="ar-SA" b="1" dirty="0">
                <a:latin typeface="Calibri"/>
                <a:ea typeface="Times New Roman"/>
                <a:cs typeface="Simplified Arabic"/>
              </a:rPr>
              <a:t>الاتصال المشترك (الترويج المشترك</a:t>
            </a:r>
            <a:r>
              <a:rPr lang="ar-DZ" b="1" dirty="0">
                <a:latin typeface="Calibri"/>
                <a:ea typeface="Times New Roman"/>
                <a:cs typeface="Simplified Arabic"/>
              </a:rPr>
              <a:t>)</a:t>
            </a:r>
            <a:endParaRPr lang="fr-FR" sz="2000" dirty="0">
              <a:latin typeface="Calibri"/>
              <a:ea typeface="Calibri"/>
              <a:cs typeface="Arial"/>
            </a:endParaRPr>
          </a:p>
          <a:p>
            <a:pPr algn="just">
              <a:lnSpc>
                <a:spcPct val="115000"/>
              </a:lnSpc>
              <a:spcAft>
                <a:spcPts val="1000"/>
              </a:spcAft>
            </a:pPr>
            <a:r>
              <a:rPr lang="ar-SA" dirty="0">
                <a:latin typeface="Calibri"/>
                <a:ea typeface="Times New Roman"/>
                <a:cs typeface="Simplified Arabic"/>
              </a:rPr>
              <a:t> التي لا تعني أي تعاون على مستوى تصميم المنتوج، حيث تدمج العلامات مواردها فقط لتطوير حملة إعلانية أو ترويجية، لذا يتميز هذا النوع من الشراكة بارتباط وحيد بين العلامتين على وسيلة اتصال من أي نوع (ملصق، إعلان في الصحافة، إشارة إعلانية، بطاقة الدفع</a:t>
            </a:r>
            <a:r>
              <a:rPr lang="ar-SA" dirty="0" smtClean="0">
                <a:latin typeface="Calibri"/>
                <a:ea typeface="Times New Roman"/>
                <a:cs typeface="Simplified Arabic"/>
              </a:rPr>
              <a:t>)، </a:t>
            </a:r>
            <a:r>
              <a:rPr lang="ar-SA" dirty="0">
                <a:latin typeface="Calibri"/>
                <a:ea typeface="Times New Roman"/>
                <a:cs typeface="Simplified Arabic"/>
              </a:rPr>
              <a:t>يمكن التمييز بين نوعين</a:t>
            </a:r>
            <a:r>
              <a:rPr lang="fr-FR" dirty="0">
                <a:latin typeface="Simplified Arabic"/>
                <a:ea typeface="Times New Roman"/>
                <a:cs typeface="Arial"/>
              </a:rPr>
              <a:t>: </a:t>
            </a:r>
            <a:endParaRPr lang="fr-FR" sz="2000" dirty="0">
              <a:latin typeface="Calibri"/>
              <a:ea typeface="Calibri"/>
              <a:cs typeface="Arial"/>
            </a:endParaRPr>
          </a:p>
          <a:p>
            <a:pPr marL="342900" lvl="0" indent="-342900" algn="just">
              <a:buFont typeface="Wingdings"/>
              <a:buChar char=""/>
            </a:pPr>
            <a:r>
              <a:rPr lang="ar-SA" b="1" dirty="0">
                <a:ea typeface="Times New Roman"/>
                <a:cs typeface="Simplified Arabic"/>
              </a:rPr>
              <a:t>العلامات المشتركة</a:t>
            </a:r>
            <a:r>
              <a:rPr lang="fr-FR" b="1" dirty="0">
                <a:latin typeface="Simplified Arabic"/>
                <a:ea typeface="Times New Roman"/>
              </a:rPr>
              <a:t>: </a:t>
            </a:r>
            <a:r>
              <a:rPr lang="ar-SA" dirty="0">
                <a:ea typeface="Times New Roman"/>
                <a:cs typeface="Simplified Arabic"/>
              </a:rPr>
              <a:t>تقوم علامتان تجاريتان بتجميع مواردهما لتطوير حملة إعلانية مشتركة لكلتا العلامتين </a:t>
            </a:r>
            <a:r>
              <a:rPr lang="ar-SA" dirty="0" smtClean="0">
                <a:ea typeface="Times New Roman"/>
                <a:cs typeface="Simplified Arabic"/>
              </a:rPr>
              <a:t>التجاريتين</a:t>
            </a:r>
            <a:r>
              <a:rPr lang="ar-DZ" dirty="0" smtClean="0">
                <a:ea typeface="Times New Roman"/>
                <a:cs typeface="Simplified Arabic"/>
              </a:rPr>
              <a:t>.</a:t>
            </a:r>
            <a:endParaRPr lang="fr-FR" dirty="0"/>
          </a:p>
          <a:p>
            <a:pPr marL="342900" lvl="0" indent="-342900" algn="just">
              <a:buFont typeface="Wingdings"/>
              <a:buChar char=""/>
            </a:pPr>
            <a:r>
              <a:rPr lang="ar-SA" b="1" dirty="0">
                <a:ea typeface="Times New Roman"/>
                <a:cs typeface="Simplified Arabic"/>
              </a:rPr>
              <a:t>ترقية المبيعات المشتركة</a:t>
            </a:r>
            <a:r>
              <a:rPr lang="fr-FR" b="1" dirty="0">
                <a:latin typeface="Simplified Arabic"/>
                <a:ea typeface="Times New Roman"/>
              </a:rPr>
              <a:t>: </a:t>
            </a:r>
            <a:r>
              <a:rPr lang="ar-SA" dirty="0">
                <a:ea typeface="Times New Roman"/>
                <a:cs typeface="Simplified Arabic"/>
              </a:rPr>
              <a:t>تشترك العلامات التجارية في إعداد عملية ترويجية بين العلامات المعنية، وهذه الترقية توفر  لمستهلك فائدة محددة من شراء المنتوج عن طريق بيع دفعة من  علامتين تجاريتين متكاملتين بسعر أقل </a:t>
            </a:r>
            <a:r>
              <a:rPr lang="ar-DZ" dirty="0" smtClean="0">
                <a:ea typeface="Times New Roman"/>
                <a:cs typeface="Simplified Arabic"/>
              </a:rPr>
              <a:t>.</a:t>
            </a:r>
          </a:p>
          <a:p>
            <a:pPr marL="0" lvl="0" indent="0" algn="just">
              <a:buNone/>
            </a:pPr>
            <a:r>
              <a:rPr lang="ar-DZ" dirty="0" smtClean="0">
                <a:ea typeface="Times New Roman"/>
                <a:cs typeface="Simplified Arabic"/>
              </a:rPr>
              <a:t>ت.</a:t>
            </a:r>
            <a:r>
              <a:rPr lang="ar-SA" b="1" dirty="0" smtClean="0">
                <a:latin typeface="Calibri"/>
                <a:ea typeface="Times New Roman"/>
                <a:cs typeface="Simplified Arabic"/>
              </a:rPr>
              <a:t>العلامة </a:t>
            </a:r>
            <a:r>
              <a:rPr lang="ar-SA" b="1" dirty="0">
                <a:latin typeface="Calibri"/>
                <a:ea typeface="Times New Roman"/>
                <a:cs typeface="Simplified Arabic"/>
              </a:rPr>
              <a:t>المشتركة</a:t>
            </a:r>
            <a:r>
              <a:rPr lang="fr-FR" b="1" dirty="0">
                <a:latin typeface="Simplified Arabic"/>
                <a:ea typeface="Times New Roman"/>
                <a:cs typeface="Arial"/>
              </a:rPr>
              <a:t>: </a:t>
            </a:r>
            <a:r>
              <a:rPr lang="fr-FR" b="1" dirty="0" err="1" smtClean="0">
                <a:latin typeface="Simplified Arabic"/>
                <a:ea typeface="Times New Roman"/>
                <a:cs typeface="Arial"/>
              </a:rPr>
              <a:t>co-branding</a:t>
            </a:r>
            <a:r>
              <a:rPr lang="ar-SA" dirty="0" smtClean="0">
                <a:latin typeface="Calibri"/>
                <a:ea typeface="Times New Roman"/>
                <a:cs typeface="Simplified Arabic"/>
              </a:rPr>
              <a:t>وتتضمن </a:t>
            </a:r>
            <a:r>
              <a:rPr lang="ar-SA" dirty="0">
                <a:latin typeface="Calibri"/>
                <a:ea typeface="Times New Roman"/>
                <a:cs typeface="Simplified Arabic"/>
              </a:rPr>
              <a:t>ربط علامة تجارية ثانية (العلامة المضيفة) مع علامة صانع المنتوج أو الخدمة (العلامة المستقبلة) على منتوج واحد أو أكثر، ويمكن تمييز نوعين أساسيين من التشارك الوظيفي أو الرمزي.</a:t>
            </a:r>
            <a:endParaRPr lang="fr-FR" sz="2000" dirty="0">
              <a:effectLst/>
              <a:latin typeface="Calibri"/>
              <a:ea typeface="Calibri"/>
              <a:cs typeface="Arial"/>
            </a:endParaRPr>
          </a:p>
        </p:txBody>
      </p:sp>
      <p:sp>
        <p:nvSpPr>
          <p:cNvPr id="8" name="Rectangle 7"/>
          <p:cNvSpPr/>
          <p:nvPr/>
        </p:nvSpPr>
        <p:spPr>
          <a:xfrm>
            <a:off x="148420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27531883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2772</TotalTime>
  <Words>92</Words>
  <Application>Microsoft Office PowerPoint</Application>
  <PresentationFormat>Personnalisé</PresentationFormat>
  <Paragraphs>32</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ربطة</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45</cp:revision>
  <dcterms:created xsi:type="dcterms:W3CDTF">2024-11-28T07:06:48Z</dcterms:created>
  <dcterms:modified xsi:type="dcterms:W3CDTF">2025-10-24T18:30:16Z</dcterms:modified>
</cp:coreProperties>
</file>