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61" r:id="rId3"/>
    <p:sldId id="270" r:id="rId4"/>
    <p:sldId id="266" r:id="rId5"/>
    <p:sldId id="271" r:id="rId6"/>
    <p:sldId id="26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4662" autoAdjust="0"/>
  </p:normalViewPr>
  <p:slideViewPr>
    <p:cSldViewPr snapToGrid="0">
      <p:cViewPr>
        <p:scale>
          <a:sx n="51" d="100"/>
          <a:sy n="51" d="100"/>
        </p:scale>
        <p:origin x="-1440" y="-4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149F72-5A7A-4512-9347-A8B4EC3E6504}" type="doc">
      <dgm:prSet loTypeId="urn:microsoft.com/office/officeart/2005/8/layout/radial6" loCatId="cycle" qsTypeId="urn:microsoft.com/office/officeart/2005/8/quickstyle/simple1" qsCatId="simple" csTypeId="urn:microsoft.com/office/officeart/2005/8/colors/accent5_3" csCatId="accent5" phldr="1"/>
      <dgm:spPr/>
      <dgm:t>
        <a:bodyPr/>
        <a:lstStyle/>
        <a:p>
          <a:endParaRPr lang="fr-FR"/>
        </a:p>
      </dgm:t>
    </dgm:pt>
    <dgm:pt modelId="{C7FFD5B1-5EE3-4403-B524-9AC7EE81E947}">
      <dgm:prSet phldrT="[Texte]"/>
      <dgm:spPr/>
      <dgm:t>
        <a:bodyPr/>
        <a:lstStyle/>
        <a:p>
          <a:r>
            <a:rPr lang="ar-SA" b="1" dirty="0" smtClean="0">
              <a:effectLst/>
              <a:ea typeface="Times New Roman"/>
              <a:cs typeface="Simplified Arabic"/>
            </a:rPr>
            <a:t>أهداف تدويل العلامة التجارية</a:t>
          </a:r>
          <a:endParaRPr lang="ar-DZ" dirty="0" smtClean="0"/>
        </a:p>
      </dgm:t>
    </dgm:pt>
    <dgm:pt modelId="{BF2BE92C-CEFE-424F-AE15-B1F6C5C7EC1A}" type="parTrans" cxnId="{8CB9549E-527F-4ECC-96E5-675854F5EA27}">
      <dgm:prSet/>
      <dgm:spPr/>
      <dgm:t>
        <a:bodyPr/>
        <a:lstStyle/>
        <a:p>
          <a:endParaRPr lang="fr-FR"/>
        </a:p>
      </dgm:t>
    </dgm:pt>
    <dgm:pt modelId="{3EA8ECEA-A36A-4580-B10B-6FDF8BA646F1}" type="sibTrans" cxnId="{8CB9549E-527F-4ECC-96E5-675854F5EA27}">
      <dgm:prSet/>
      <dgm:spPr/>
      <dgm:t>
        <a:bodyPr/>
        <a:lstStyle/>
        <a:p>
          <a:endParaRPr lang="fr-FR"/>
        </a:p>
      </dgm:t>
    </dgm:pt>
    <dgm:pt modelId="{C196EE99-A38C-43F9-BA7D-F03F53EE2538}">
      <dgm:prSet phldrT="[Texte]" custT="1"/>
      <dgm:spPr/>
      <dgm:t>
        <a:bodyPr/>
        <a:lstStyle/>
        <a:p>
          <a:r>
            <a:rPr lang="ar-SA" sz="2400" dirty="0" smtClean="0"/>
            <a:t>الحصول على بدائل النمو: </a:t>
          </a:r>
          <a:endParaRPr lang="fr-FR" sz="2400" b="1" dirty="0">
            <a:latin typeface="Traditional Arabic" pitchFamily="18" charset="-78"/>
            <a:cs typeface="Traditional Arabic" pitchFamily="18" charset="-78"/>
          </a:endParaRPr>
        </a:p>
      </dgm:t>
    </dgm:pt>
    <dgm:pt modelId="{21E44CE1-F580-4B7B-8DCB-C72E7B7F4C5C}" type="parTrans" cxnId="{81C2F505-8DF7-4E43-965B-F28D21BE0AF8}">
      <dgm:prSet/>
      <dgm:spPr/>
      <dgm:t>
        <a:bodyPr/>
        <a:lstStyle/>
        <a:p>
          <a:endParaRPr lang="fr-FR"/>
        </a:p>
      </dgm:t>
    </dgm:pt>
    <dgm:pt modelId="{528FAD70-9D46-4B84-97C3-585FDF817554}" type="sibTrans" cxnId="{81C2F505-8DF7-4E43-965B-F28D21BE0AF8}">
      <dgm:prSet/>
      <dgm:spPr/>
      <dgm:t>
        <a:bodyPr/>
        <a:lstStyle/>
        <a:p>
          <a:endParaRPr lang="fr-FR"/>
        </a:p>
      </dgm:t>
    </dgm:pt>
    <dgm:pt modelId="{BCB72424-B563-412B-B1FB-02DB97EA52DB}">
      <dgm:prSet phldrT="[Texte]" custT="1"/>
      <dgm:spPr/>
      <dgm:t>
        <a:bodyPr/>
        <a:lstStyle/>
        <a:p>
          <a:r>
            <a:rPr lang="ar-SA" sz="2400" dirty="0" smtClean="0"/>
            <a:t>إثراء العلامة التجارية وتعزيز هويتها</a:t>
          </a:r>
          <a:endParaRPr lang="fr-FR" sz="2400" b="1" dirty="0">
            <a:latin typeface="Traditional Arabic" pitchFamily="18" charset="-78"/>
            <a:cs typeface="Traditional Arabic" pitchFamily="18" charset="-78"/>
          </a:endParaRPr>
        </a:p>
      </dgm:t>
    </dgm:pt>
    <dgm:pt modelId="{681666ED-2488-4967-A838-66BD5301C9A9}" type="parTrans" cxnId="{C85C2E03-8606-4D3C-B541-F411220E1A2D}">
      <dgm:prSet/>
      <dgm:spPr/>
      <dgm:t>
        <a:bodyPr/>
        <a:lstStyle/>
        <a:p>
          <a:endParaRPr lang="fr-FR"/>
        </a:p>
      </dgm:t>
    </dgm:pt>
    <dgm:pt modelId="{8BE2C174-350A-4A82-956B-8AD43320D285}" type="sibTrans" cxnId="{C85C2E03-8606-4D3C-B541-F411220E1A2D}">
      <dgm:prSet/>
      <dgm:spPr/>
      <dgm:t>
        <a:bodyPr/>
        <a:lstStyle/>
        <a:p>
          <a:endParaRPr lang="fr-FR"/>
        </a:p>
      </dgm:t>
    </dgm:pt>
    <dgm:pt modelId="{0FB13ADE-63C1-4E3D-84A4-35FFA63DE4A9}">
      <dgm:prSet phldrT="[Texte]" custT="1"/>
      <dgm:spPr/>
      <dgm:t>
        <a:bodyPr/>
        <a:lstStyle/>
        <a:p>
          <a:r>
            <a:rPr lang="ar-SA" sz="2400" dirty="0" smtClean="0"/>
            <a:t>التميز عن المنافسين </a:t>
          </a:r>
          <a:endParaRPr lang="fr-FR" sz="2400" b="1" dirty="0">
            <a:latin typeface="Traditional Arabic" pitchFamily="18" charset="-78"/>
            <a:cs typeface="Traditional Arabic" pitchFamily="18" charset="-78"/>
          </a:endParaRPr>
        </a:p>
      </dgm:t>
    </dgm:pt>
    <dgm:pt modelId="{FE493C7C-0B9B-4C45-A244-6834C7CE4643}" type="parTrans" cxnId="{D51AD905-865A-4A2E-8602-B0F87F70B868}">
      <dgm:prSet/>
      <dgm:spPr/>
      <dgm:t>
        <a:bodyPr/>
        <a:lstStyle/>
        <a:p>
          <a:endParaRPr lang="fr-FR"/>
        </a:p>
      </dgm:t>
    </dgm:pt>
    <dgm:pt modelId="{85D601A6-ACF7-4477-A0E6-9D487609B2C7}" type="sibTrans" cxnId="{D51AD905-865A-4A2E-8602-B0F87F70B868}">
      <dgm:prSet/>
      <dgm:spPr/>
      <dgm:t>
        <a:bodyPr/>
        <a:lstStyle/>
        <a:p>
          <a:endParaRPr lang="fr-FR"/>
        </a:p>
      </dgm:t>
    </dgm:pt>
    <dgm:pt modelId="{5E879748-9BC8-4EBA-8DDA-7D400481A52C}">
      <dgm:prSet phldrT="[Texte]" custT="1"/>
      <dgm:spPr/>
      <dgm:t>
        <a:bodyPr/>
        <a:lstStyle/>
        <a:p>
          <a:r>
            <a:rPr lang="ar-SA" sz="2400" dirty="0" smtClean="0"/>
            <a:t>إغناء صورة العلامة التجارية بواسطة العلامات التجارية الجديدة</a:t>
          </a:r>
          <a:endParaRPr lang="fr-FR" sz="2400" b="1" dirty="0">
            <a:latin typeface="Traditional Arabic" pitchFamily="18" charset="-78"/>
            <a:cs typeface="Traditional Arabic" pitchFamily="18" charset="-78"/>
          </a:endParaRPr>
        </a:p>
      </dgm:t>
    </dgm:pt>
    <dgm:pt modelId="{7B049937-AB98-47CC-BFB4-3492313985F5}" type="parTrans" cxnId="{186B4517-A213-4F8D-8E96-7943B9D52C41}">
      <dgm:prSet/>
      <dgm:spPr/>
      <dgm:t>
        <a:bodyPr/>
        <a:lstStyle/>
        <a:p>
          <a:endParaRPr lang="fr-FR"/>
        </a:p>
      </dgm:t>
    </dgm:pt>
    <dgm:pt modelId="{4EFF7D6B-84F4-4FBB-AA99-EC8CBA3E2C3A}" type="sibTrans" cxnId="{186B4517-A213-4F8D-8E96-7943B9D52C41}">
      <dgm:prSet/>
      <dgm:spPr/>
      <dgm:t>
        <a:bodyPr/>
        <a:lstStyle/>
        <a:p>
          <a:endParaRPr lang="fr-FR"/>
        </a:p>
      </dgm:t>
    </dgm:pt>
    <dgm:pt modelId="{B0B15C53-0177-432F-AFFD-55E266E9B5BA}" type="pres">
      <dgm:prSet presAssocID="{64149F72-5A7A-4512-9347-A8B4EC3E6504}" presName="Name0" presStyleCnt="0">
        <dgm:presLayoutVars>
          <dgm:chMax val="1"/>
          <dgm:dir/>
          <dgm:animLvl val="ctr"/>
          <dgm:resizeHandles val="exact"/>
        </dgm:presLayoutVars>
      </dgm:prSet>
      <dgm:spPr/>
      <dgm:t>
        <a:bodyPr/>
        <a:lstStyle/>
        <a:p>
          <a:endParaRPr lang="fr-FR"/>
        </a:p>
      </dgm:t>
    </dgm:pt>
    <dgm:pt modelId="{D443836D-84A6-4DAC-B1CF-53EFBF6914B9}" type="pres">
      <dgm:prSet presAssocID="{C7FFD5B1-5EE3-4403-B524-9AC7EE81E947}" presName="centerShape" presStyleLbl="node0" presStyleIdx="0" presStyleCnt="1"/>
      <dgm:spPr/>
      <dgm:t>
        <a:bodyPr/>
        <a:lstStyle/>
        <a:p>
          <a:endParaRPr lang="fr-FR"/>
        </a:p>
      </dgm:t>
    </dgm:pt>
    <dgm:pt modelId="{EC7F3E4E-C3F6-4097-B0E3-316C9E0D45E1}" type="pres">
      <dgm:prSet presAssocID="{C196EE99-A38C-43F9-BA7D-F03F53EE2538}" presName="node" presStyleLbl="node1" presStyleIdx="0" presStyleCnt="4" custScaleX="231628">
        <dgm:presLayoutVars>
          <dgm:bulletEnabled val="1"/>
        </dgm:presLayoutVars>
      </dgm:prSet>
      <dgm:spPr/>
      <dgm:t>
        <a:bodyPr/>
        <a:lstStyle/>
        <a:p>
          <a:endParaRPr lang="fr-FR"/>
        </a:p>
      </dgm:t>
    </dgm:pt>
    <dgm:pt modelId="{D4C8242A-C7DD-4CA1-B10A-259C960599D8}" type="pres">
      <dgm:prSet presAssocID="{C196EE99-A38C-43F9-BA7D-F03F53EE2538}" presName="dummy" presStyleCnt="0"/>
      <dgm:spPr/>
    </dgm:pt>
    <dgm:pt modelId="{E0058FEA-967B-45CD-8E40-5363E2C3809E}" type="pres">
      <dgm:prSet presAssocID="{528FAD70-9D46-4B84-97C3-585FDF817554}" presName="sibTrans" presStyleLbl="sibTrans2D1" presStyleIdx="0" presStyleCnt="4"/>
      <dgm:spPr/>
      <dgm:t>
        <a:bodyPr/>
        <a:lstStyle/>
        <a:p>
          <a:endParaRPr lang="fr-FR"/>
        </a:p>
      </dgm:t>
    </dgm:pt>
    <dgm:pt modelId="{5FF76C6E-60BE-492E-AF76-39E01F896BBC}" type="pres">
      <dgm:prSet presAssocID="{BCB72424-B563-412B-B1FB-02DB97EA52DB}" presName="node" presStyleLbl="node1" presStyleIdx="1" presStyleCnt="4" custScaleX="204342">
        <dgm:presLayoutVars>
          <dgm:bulletEnabled val="1"/>
        </dgm:presLayoutVars>
      </dgm:prSet>
      <dgm:spPr/>
      <dgm:t>
        <a:bodyPr/>
        <a:lstStyle/>
        <a:p>
          <a:endParaRPr lang="fr-FR"/>
        </a:p>
      </dgm:t>
    </dgm:pt>
    <dgm:pt modelId="{5A47600B-A2DC-4F08-B9B1-F72105B65E7B}" type="pres">
      <dgm:prSet presAssocID="{BCB72424-B563-412B-B1FB-02DB97EA52DB}" presName="dummy" presStyleCnt="0"/>
      <dgm:spPr/>
    </dgm:pt>
    <dgm:pt modelId="{57369B88-BC91-4678-B2E6-14033DE62553}" type="pres">
      <dgm:prSet presAssocID="{8BE2C174-350A-4A82-956B-8AD43320D285}" presName="sibTrans" presStyleLbl="sibTrans2D1" presStyleIdx="1" presStyleCnt="4"/>
      <dgm:spPr/>
      <dgm:t>
        <a:bodyPr/>
        <a:lstStyle/>
        <a:p>
          <a:endParaRPr lang="fr-FR"/>
        </a:p>
      </dgm:t>
    </dgm:pt>
    <dgm:pt modelId="{39C65297-F9E8-45AC-A45C-354568EEBE77}" type="pres">
      <dgm:prSet presAssocID="{5E879748-9BC8-4EBA-8DDA-7D400481A52C}" presName="node" presStyleLbl="node1" presStyleIdx="2" presStyleCnt="4" custScaleX="351801">
        <dgm:presLayoutVars>
          <dgm:bulletEnabled val="1"/>
        </dgm:presLayoutVars>
      </dgm:prSet>
      <dgm:spPr/>
      <dgm:t>
        <a:bodyPr/>
        <a:lstStyle/>
        <a:p>
          <a:endParaRPr lang="fr-FR"/>
        </a:p>
      </dgm:t>
    </dgm:pt>
    <dgm:pt modelId="{C1562B14-E108-404F-9102-817E81A4FEC8}" type="pres">
      <dgm:prSet presAssocID="{5E879748-9BC8-4EBA-8DDA-7D400481A52C}" presName="dummy" presStyleCnt="0"/>
      <dgm:spPr/>
    </dgm:pt>
    <dgm:pt modelId="{6B33A6A5-664F-4AE1-8E17-BAD1121E3E2B}" type="pres">
      <dgm:prSet presAssocID="{4EFF7D6B-84F4-4FBB-AA99-EC8CBA3E2C3A}" presName="sibTrans" presStyleLbl="sibTrans2D1" presStyleIdx="2" presStyleCnt="4"/>
      <dgm:spPr/>
    </dgm:pt>
    <dgm:pt modelId="{FE8BA915-11EA-40D6-9D56-A0D039F6BB38}" type="pres">
      <dgm:prSet presAssocID="{0FB13ADE-63C1-4E3D-84A4-35FFA63DE4A9}" presName="node" presStyleLbl="node1" presStyleIdx="3" presStyleCnt="4" custScaleX="207543">
        <dgm:presLayoutVars>
          <dgm:bulletEnabled val="1"/>
        </dgm:presLayoutVars>
      </dgm:prSet>
      <dgm:spPr/>
      <dgm:t>
        <a:bodyPr/>
        <a:lstStyle/>
        <a:p>
          <a:endParaRPr lang="fr-FR"/>
        </a:p>
      </dgm:t>
    </dgm:pt>
    <dgm:pt modelId="{F8954C3C-784E-4D34-A45E-78E9115742A9}" type="pres">
      <dgm:prSet presAssocID="{0FB13ADE-63C1-4E3D-84A4-35FFA63DE4A9}" presName="dummy" presStyleCnt="0"/>
      <dgm:spPr/>
    </dgm:pt>
    <dgm:pt modelId="{41D1190B-DE8A-4195-8B18-E00999ADD504}" type="pres">
      <dgm:prSet presAssocID="{85D601A6-ACF7-4477-A0E6-9D487609B2C7}" presName="sibTrans" presStyleLbl="sibTrans2D1" presStyleIdx="3" presStyleCnt="4"/>
      <dgm:spPr/>
    </dgm:pt>
  </dgm:ptLst>
  <dgm:cxnLst>
    <dgm:cxn modelId="{A2C769C5-0E74-4643-AF54-F3A68B686D7A}" type="presOf" srcId="{C196EE99-A38C-43F9-BA7D-F03F53EE2538}" destId="{EC7F3E4E-C3F6-4097-B0E3-316C9E0D45E1}" srcOrd="0" destOrd="0" presId="urn:microsoft.com/office/officeart/2005/8/layout/radial6"/>
    <dgm:cxn modelId="{C1F5224C-8C67-4AC0-A650-253DB491AD0F}" type="presOf" srcId="{5E879748-9BC8-4EBA-8DDA-7D400481A52C}" destId="{39C65297-F9E8-45AC-A45C-354568EEBE77}" srcOrd="0" destOrd="0" presId="urn:microsoft.com/office/officeart/2005/8/layout/radial6"/>
    <dgm:cxn modelId="{159CEE45-F922-4369-880B-B4AAA9A86A01}" type="presOf" srcId="{C7FFD5B1-5EE3-4403-B524-9AC7EE81E947}" destId="{D443836D-84A6-4DAC-B1CF-53EFBF6914B9}" srcOrd="0" destOrd="0" presId="urn:microsoft.com/office/officeart/2005/8/layout/radial6"/>
    <dgm:cxn modelId="{15AAC05F-571F-41D4-BF64-1FF76D5386C4}" type="presOf" srcId="{8BE2C174-350A-4A82-956B-8AD43320D285}" destId="{57369B88-BC91-4678-B2E6-14033DE62553}" srcOrd="0" destOrd="0" presId="urn:microsoft.com/office/officeart/2005/8/layout/radial6"/>
    <dgm:cxn modelId="{C85C2E03-8606-4D3C-B541-F411220E1A2D}" srcId="{C7FFD5B1-5EE3-4403-B524-9AC7EE81E947}" destId="{BCB72424-B563-412B-B1FB-02DB97EA52DB}" srcOrd="1" destOrd="0" parTransId="{681666ED-2488-4967-A838-66BD5301C9A9}" sibTransId="{8BE2C174-350A-4A82-956B-8AD43320D285}"/>
    <dgm:cxn modelId="{D8E95D05-3946-46D6-A4BA-EE4A3BFB2896}" type="presOf" srcId="{528FAD70-9D46-4B84-97C3-585FDF817554}" destId="{E0058FEA-967B-45CD-8E40-5363E2C3809E}" srcOrd="0" destOrd="0" presId="urn:microsoft.com/office/officeart/2005/8/layout/radial6"/>
    <dgm:cxn modelId="{19D3D2E4-76B9-4B4C-BA91-3677A4106A48}" type="presOf" srcId="{64149F72-5A7A-4512-9347-A8B4EC3E6504}" destId="{B0B15C53-0177-432F-AFFD-55E266E9B5BA}" srcOrd="0" destOrd="0" presId="urn:microsoft.com/office/officeart/2005/8/layout/radial6"/>
    <dgm:cxn modelId="{A8A450B6-2B86-4566-9DEC-4C3B9DC390AD}" type="presOf" srcId="{0FB13ADE-63C1-4E3D-84A4-35FFA63DE4A9}" destId="{FE8BA915-11EA-40D6-9D56-A0D039F6BB38}" srcOrd="0" destOrd="0" presId="urn:microsoft.com/office/officeart/2005/8/layout/radial6"/>
    <dgm:cxn modelId="{881771DA-6850-4CCD-AFE7-493A7CEEF4FC}" type="presOf" srcId="{BCB72424-B563-412B-B1FB-02DB97EA52DB}" destId="{5FF76C6E-60BE-492E-AF76-39E01F896BBC}" srcOrd="0" destOrd="0" presId="urn:microsoft.com/office/officeart/2005/8/layout/radial6"/>
    <dgm:cxn modelId="{81C2F505-8DF7-4E43-965B-F28D21BE0AF8}" srcId="{C7FFD5B1-5EE3-4403-B524-9AC7EE81E947}" destId="{C196EE99-A38C-43F9-BA7D-F03F53EE2538}" srcOrd="0" destOrd="0" parTransId="{21E44CE1-F580-4B7B-8DCB-C72E7B7F4C5C}" sibTransId="{528FAD70-9D46-4B84-97C3-585FDF817554}"/>
    <dgm:cxn modelId="{3B3061CE-8AE3-435A-9099-649B6362088F}" type="presOf" srcId="{85D601A6-ACF7-4477-A0E6-9D487609B2C7}" destId="{41D1190B-DE8A-4195-8B18-E00999ADD504}" srcOrd="0" destOrd="0" presId="urn:microsoft.com/office/officeart/2005/8/layout/radial6"/>
    <dgm:cxn modelId="{D51AD905-865A-4A2E-8602-B0F87F70B868}" srcId="{C7FFD5B1-5EE3-4403-B524-9AC7EE81E947}" destId="{0FB13ADE-63C1-4E3D-84A4-35FFA63DE4A9}" srcOrd="3" destOrd="0" parTransId="{FE493C7C-0B9B-4C45-A244-6834C7CE4643}" sibTransId="{85D601A6-ACF7-4477-A0E6-9D487609B2C7}"/>
    <dgm:cxn modelId="{186B4517-A213-4F8D-8E96-7943B9D52C41}" srcId="{C7FFD5B1-5EE3-4403-B524-9AC7EE81E947}" destId="{5E879748-9BC8-4EBA-8DDA-7D400481A52C}" srcOrd="2" destOrd="0" parTransId="{7B049937-AB98-47CC-BFB4-3492313985F5}" sibTransId="{4EFF7D6B-84F4-4FBB-AA99-EC8CBA3E2C3A}"/>
    <dgm:cxn modelId="{8CB9549E-527F-4ECC-96E5-675854F5EA27}" srcId="{64149F72-5A7A-4512-9347-A8B4EC3E6504}" destId="{C7FFD5B1-5EE3-4403-B524-9AC7EE81E947}" srcOrd="0" destOrd="0" parTransId="{BF2BE92C-CEFE-424F-AE15-B1F6C5C7EC1A}" sibTransId="{3EA8ECEA-A36A-4580-B10B-6FDF8BA646F1}"/>
    <dgm:cxn modelId="{FB6E3E8E-CFEF-4022-83F5-7E7F59E9DD5E}" type="presOf" srcId="{4EFF7D6B-84F4-4FBB-AA99-EC8CBA3E2C3A}" destId="{6B33A6A5-664F-4AE1-8E17-BAD1121E3E2B}" srcOrd="0" destOrd="0" presId="urn:microsoft.com/office/officeart/2005/8/layout/radial6"/>
    <dgm:cxn modelId="{F7937DF5-1453-4E59-A447-3263F9F5E3E1}" type="presParOf" srcId="{B0B15C53-0177-432F-AFFD-55E266E9B5BA}" destId="{D443836D-84A6-4DAC-B1CF-53EFBF6914B9}" srcOrd="0" destOrd="0" presId="urn:microsoft.com/office/officeart/2005/8/layout/radial6"/>
    <dgm:cxn modelId="{0B5D454F-8773-42CE-AD77-A5B19F29DD35}" type="presParOf" srcId="{B0B15C53-0177-432F-AFFD-55E266E9B5BA}" destId="{EC7F3E4E-C3F6-4097-B0E3-316C9E0D45E1}" srcOrd="1" destOrd="0" presId="urn:microsoft.com/office/officeart/2005/8/layout/radial6"/>
    <dgm:cxn modelId="{32B32540-5E4F-4530-A4ED-8A5087D704D7}" type="presParOf" srcId="{B0B15C53-0177-432F-AFFD-55E266E9B5BA}" destId="{D4C8242A-C7DD-4CA1-B10A-259C960599D8}" srcOrd="2" destOrd="0" presId="urn:microsoft.com/office/officeart/2005/8/layout/radial6"/>
    <dgm:cxn modelId="{F5632B36-4C39-4BD7-84C7-B7BDB8B78464}" type="presParOf" srcId="{B0B15C53-0177-432F-AFFD-55E266E9B5BA}" destId="{E0058FEA-967B-45CD-8E40-5363E2C3809E}" srcOrd="3" destOrd="0" presId="urn:microsoft.com/office/officeart/2005/8/layout/radial6"/>
    <dgm:cxn modelId="{F02251DD-84DB-4476-991E-12FB36621156}" type="presParOf" srcId="{B0B15C53-0177-432F-AFFD-55E266E9B5BA}" destId="{5FF76C6E-60BE-492E-AF76-39E01F896BBC}" srcOrd="4" destOrd="0" presId="urn:microsoft.com/office/officeart/2005/8/layout/radial6"/>
    <dgm:cxn modelId="{A406ECF1-393F-49D2-9C76-386131719266}" type="presParOf" srcId="{B0B15C53-0177-432F-AFFD-55E266E9B5BA}" destId="{5A47600B-A2DC-4F08-B9B1-F72105B65E7B}" srcOrd="5" destOrd="0" presId="urn:microsoft.com/office/officeart/2005/8/layout/radial6"/>
    <dgm:cxn modelId="{DBA92094-9BF4-4F57-B28F-BAF0BF3D7468}" type="presParOf" srcId="{B0B15C53-0177-432F-AFFD-55E266E9B5BA}" destId="{57369B88-BC91-4678-B2E6-14033DE62553}" srcOrd="6" destOrd="0" presId="urn:microsoft.com/office/officeart/2005/8/layout/radial6"/>
    <dgm:cxn modelId="{7B55628D-C930-42EE-9D58-119E2AC85BF5}" type="presParOf" srcId="{B0B15C53-0177-432F-AFFD-55E266E9B5BA}" destId="{39C65297-F9E8-45AC-A45C-354568EEBE77}" srcOrd="7" destOrd="0" presId="urn:microsoft.com/office/officeart/2005/8/layout/radial6"/>
    <dgm:cxn modelId="{08834C27-7E4A-462D-AF7F-21648A47180A}" type="presParOf" srcId="{B0B15C53-0177-432F-AFFD-55E266E9B5BA}" destId="{C1562B14-E108-404F-9102-817E81A4FEC8}" srcOrd="8" destOrd="0" presId="urn:microsoft.com/office/officeart/2005/8/layout/radial6"/>
    <dgm:cxn modelId="{C08F2FEB-6772-4F88-B923-20E131BA8814}" type="presParOf" srcId="{B0B15C53-0177-432F-AFFD-55E266E9B5BA}" destId="{6B33A6A5-664F-4AE1-8E17-BAD1121E3E2B}" srcOrd="9" destOrd="0" presId="urn:microsoft.com/office/officeart/2005/8/layout/radial6"/>
    <dgm:cxn modelId="{B213AC50-11F1-4BE4-B26B-212B5775D21D}" type="presParOf" srcId="{B0B15C53-0177-432F-AFFD-55E266E9B5BA}" destId="{FE8BA915-11EA-40D6-9D56-A0D039F6BB38}" srcOrd="10" destOrd="0" presId="urn:microsoft.com/office/officeart/2005/8/layout/radial6"/>
    <dgm:cxn modelId="{85C4DAC1-F7F8-43D6-A103-97E33D2B5EA6}" type="presParOf" srcId="{B0B15C53-0177-432F-AFFD-55E266E9B5BA}" destId="{F8954C3C-784E-4D34-A45E-78E9115742A9}" srcOrd="11" destOrd="0" presId="urn:microsoft.com/office/officeart/2005/8/layout/radial6"/>
    <dgm:cxn modelId="{C36B9E2B-E552-41D8-AC5F-8B3DF2E45E1D}" type="presParOf" srcId="{B0B15C53-0177-432F-AFFD-55E266E9B5BA}" destId="{41D1190B-DE8A-4195-8B18-E00999ADD50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48D484-4489-4BF2-A24F-9A8E7AA3B01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fr-FR"/>
        </a:p>
      </dgm:t>
    </dgm:pt>
    <dgm:pt modelId="{A298E843-6DDF-4028-8188-E2D40B90CE8C}">
      <dgm:prSet phldrT="[Texte]"/>
      <dgm:spPr/>
      <dgm:t>
        <a:bodyPr/>
        <a:lstStyle/>
        <a:p>
          <a:r>
            <a:rPr lang="ar-SA" b="1" dirty="0" smtClean="0">
              <a:effectLst/>
              <a:ea typeface="Times New Roman"/>
              <a:cs typeface="Simplified Arabic"/>
            </a:rPr>
            <a:t>المتطلبات التسويقية لتدويل العلامة التجارية</a:t>
          </a:r>
          <a:endParaRPr lang="fr-FR" dirty="0"/>
        </a:p>
      </dgm:t>
    </dgm:pt>
    <dgm:pt modelId="{8D6069B9-BC8D-4E38-B263-1736C6F0BCA0}" type="parTrans" cxnId="{C3C9F42E-2973-42AA-93C3-68D97D70A8A3}">
      <dgm:prSet/>
      <dgm:spPr/>
      <dgm:t>
        <a:bodyPr/>
        <a:lstStyle/>
        <a:p>
          <a:endParaRPr lang="fr-FR"/>
        </a:p>
      </dgm:t>
    </dgm:pt>
    <dgm:pt modelId="{4FA14638-724A-42FA-8D76-F7F8AB065764}" type="sibTrans" cxnId="{C3C9F42E-2973-42AA-93C3-68D97D70A8A3}">
      <dgm:prSet/>
      <dgm:spPr/>
      <dgm:t>
        <a:bodyPr/>
        <a:lstStyle/>
        <a:p>
          <a:endParaRPr lang="fr-FR"/>
        </a:p>
      </dgm:t>
    </dgm:pt>
    <dgm:pt modelId="{F8867ABB-CBC2-4FF2-B8C1-3AEE5DCE3CDB}">
      <dgm:prSet phldrT="[Texte]" custT="1"/>
      <dgm:spPr/>
      <dgm:t>
        <a:bodyPr/>
        <a:lstStyle/>
        <a:p>
          <a:r>
            <a:rPr lang="ar-SA" sz="1400" b="1" dirty="0" smtClean="0"/>
            <a:t>التحكم في إشكالية تنميط أو تكييف العلامة التجارية</a:t>
          </a:r>
          <a:endParaRPr lang="fr-FR" sz="1400" b="1" dirty="0"/>
        </a:p>
      </dgm:t>
    </dgm:pt>
    <dgm:pt modelId="{1AA5387F-1649-414D-981A-1AC76578C0E3}" type="parTrans" cxnId="{CA89A0CB-F60A-45EE-8DA8-B7A56CB1828E}">
      <dgm:prSet/>
      <dgm:spPr/>
      <dgm:t>
        <a:bodyPr/>
        <a:lstStyle/>
        <a:p>
          <a:endParaRPr lang="fr-FR"/>
        </a:p>
      </dgm:t>
    </dgm:pt>
    <dgm:pt modelId="{1E8B41A5-A8B8-4096-8D60-665DB2AB0E5E}" type="sibTrans" cxnId="{CA89A0CB-F60A-45EE-8DA8-B7A56CB1828E}">
      <dgm:prSet/>
      <dgm:spPr/>
      <dgm:t>
        <a:bodyPr/>
        <a:lstStyle/>
        <a:p>
          <a:endParaRPr lang="fr-FR"/>
        </a:p>
      </dgm:t>
    </dgm:pt>
    <dgm:pt modelId="{CDC2C216-D95F-4946-9D50-AE278ABC4E96}">
      <dgm:prSet phldrT="[Texte]" custT="1"/>
      <dgm:spPr/>
      <dgm:t>
        <a:bodyPr/>
        <a:lstStyle/>
        <a:p>
          <a:r>
            <a:rPr lang="ar-SA" sz="1400" b="1" dirty="0" smtClean="0"/>
            <a:t>القدرة على التحكم في الأبعاد الدولية للعلامة التجارية</a:t>
          </a:r>
          <a:endParaRPr lang="fr-FR" sz="1400" b="1" dirty="0"/>
        </a:p>
      </dgm:t>
    </dgm:pt>
    <dgm:pt modelId="{A01F91EE-A65B-4B1C-83A6-F4AE6F6D63A0}" type="parTrans" cxnId="{D9814094-410A-422F-9E97-8DE28BB09DD9}">
      <dgm:prSet/>
      <dgm:spPr/>
      <dgm:t>
        <a:bodyPr/>
        <a:lstStyle/>
        <a:p>
          <a:endParaRPr lang="fr-FR"/>
        </a:p>
      </dgm:t>
    </dgm:pt>
    <dgm:pt modelId="{740D06BD-877C-43C8-87AA-BBEF1525BA83}" type="sibTrans" cxnId="{D9814094-410A-422F-9E97-8DE28BB09DD9}">
      <dgm:prSet/>
      <dgm:spPr/>
      <dgm:t>
        <a:bodyPr/>
        <a:lstStyle/>
        <a:p>
          <a:endParaRPr lang="fr-FR"/>
        </a:p>
      </dgm:t>
    </dgm:pt>
    <dgm:pt modelId="{973307F4-E717-4C0F-9AC8-A6A356D1679C}" type="pres">
      <dgm:prSet presAssocID="{4A48D484-4489-4BF2-A24F-9A8E7AA3B01B}" presName="composite" presStyleCnt="0">
        <dgm:presLayoutVars>
          <dgm:chMax val="1"/>
          <dgm:dir/>
          <dgm:resizeHandles val="exact"/>
        </dgm:presLayoutVars>
      </dgm:prSet>
      <dgm:spPr/>
      <dgm:t>
        <a:bodyPr/>
        <a:lstStyle/>
        <a:p>
          <a:endParaRPr lang="fr-FR"/>
        </a:p>
      </dgm:t>
    </dgm:pt>
    <dgm:pt modelId="{D9641014-9E7A-4C25-A315-B75C1EC50041}" type="pres">
      <dgm:prSet presAssocID="{4A48D484-4489-4BF2-A24F-9A8E7AA3B01B}" presName="radial" presStyleCnt="0">
        <dgm:presLayoutVars>
          <dgm:animLvl val="ctr"/>
        </dgm:presLayoutVars>
      </dgm:prSet>
      <dgm:spPr/>
    </dgm:pt>
    <dgm:pt modelId="{FBD13066-BF66-4550-8DEF-9394239D2452}" type="pres">
      <dgm:prSet presAssocID="{A298E843-6DDF-4028-8188-E2D40B90CE8C}" presName="centerShape" presStyleLbl="vennNode1" presStyleIdx="0" presStyleCnt="3"/>
      <dgm:spPr/>
      <dgm:t>
        <a:bodyPr/>
        <a:lstStyle/>
        <a:p>
          <a:endParaRPr lang="fr-FR"/>
        </a:p>
      </dgm:t>
    </dgm:pt>
    <dgm:pt modelId="{89D9BA2F-0FFF-416C-A086-9D183C8E2C87}" type="pres">
      <dgm:prSet presAssocID="{F8867ABB-CBC2-4FF2-B8C1-3AEE5DCE3CDB}" presName="node" presStyleLbl="vennNode1" presStyleIdx="1" presStyleCnt="3" custScaleX="170118">
        <dgm:presLayoutVars>
          <dgm:bulletEnabled val="1"/>
        </dgm:presLayoutVars>
      </dgm:prSet>
      <dgm:spPr/>
      <dgm:t>
        <a:bodyPr/>
        <a:lstStyle/>
        <a:p>
          <a:endParaRPr lang="fr-FR"/>
        </a:p>
      </dgm:t>
    </dgm:pt>
    <dgm:pt modelId="{FC886923-24CE-4251-9826-755F0594F5AE}" type="pres">
      <dgm:prSet presAssocID="{CDC2C216-D95F-4946-9D50-AE278ABC4E96}" presName="node" presStyleLbl="vennNode1" presStyleIdx="2" presStyleCnt="3" custScaleX="142799">
        <dgm:presLayoutVars>
          <dgm:bulletEnabled val="1"/>
        </dgm:presLayoutVars>
      </dgm:prSet>
      <dgm:spPr/>
      <dgm:t>
        <a:bodyPr/>
        <a:lstStyle/>
        <a:p>
          <a:endParaRPr lang="fr-FR"/>
        </a:p>
      </dgm:t>
    </dgm:pt>
  </dgm:ptLst>
  <dgm:cxnLst>
    <dgm:cxn modelId="{D9814094-410A-422F-9E97-8DE28BB09DD9}" srcId="{A298E843-6DDF-4028-8188-E2D40B90CE8C}" destId="{CDC2C216-D95F-4946-9D50-AE278ABC4E96}" srcOrd="1" destOrd="0" parTransId="{A01F91EE-A65B-4B1C-83A6-F4AE6F6D63A0}" sibTransId="{740D06BD-877C-43C8-87AA-BBEF1525BA83}"/>
    <dgm:cxn modelId="{BBAE88D1-6D77-4280-BB96-7C11E0F62648}" type="presOf" srcId="{4A48D484-4489-4BF2-A24F-9A8E7AA3B01B}" destId="{973307F4-E717-4C0F-9AC8-A6A356D1679C}" srcOrd="0" destOrd="0" presId="urn:microsoft.com/office/officeart/2005/8/layout/radial3"/>
    <dgm:cxn modelId="{87311C9F-65A7-4C80-AD08-5CEA02723F61}" type="presOf" srcId="{F8867ABB-CBC2-4FF2-B8C1-3AEE5DCE3CDB}" destId="{89D9BA2F-0FFF-416C-A086-9D183C8E2C87}" srcOrd="0" destOrd="0" presId="urn:microsoft.com/office/officeart/2005/8/layout/radial3"/>
    <dgm:cxn modelId="{289B4AD2-435A-48D1-B7F2-D813438C47DB}" type="presOf" srcId="{A298E843-6DDF-4028-8188-E2D40B90CE8C}" destId="{FBD13066-BF66-4550-8DEF-9394239D2452}" srcOrd="0" destOrd="0" presId="urn:microsoft.com/office/officeart/2005/8/layout/radial3"/>
    <dgm:cxn modelId="{C3C9F42E-2973-42AA-93C3-68D97D70A8A3}" srcId="{4A48D484-4489-4BF2-A24F-9A8E7AA3B01B}" destId="{A298E843-6DDF-4028-8188-E2D40B90CE8C}" srcOrd="0" destOrd="0" parTransId="{8D6069B9-BC8D-4E38-B263-1736C6F0BCA0}" sibTransId="{4FA14638-724A-42FA-8D76-F7F8AB065764}"/>
    <dgm:cxn modelId="{1236C721-6326-4EAB-B4AD-FEBADF294FF8}" type="presOf" srcId="{CDC2C216-D95F-4946-9D50-AE278ABC4E96}" destId="{FC886923-24CE-4251-9826-755F0594F5AE}" srcOrd="0" destOrd="0" presId="urn:microsoft.com/office/officeart/2005/8/layout/radial3"/>
    <dgm:cxn modelId="{CA89A0CB-F60A-45EE-8DA8-B7A56CB1828E}" srcId="{A298E843-6DDF-4028-8188-E2D40B90CE8C}" destId="{F8867ABB-CBC2-4FF2-B8C1-3AEE5DCE3CDB}" srcOrd="0" destOrd="0" parTransId="{1AA5387F-1649-414D-981A-1AC76578C0E3}" sibTransId="{1E8B41A5-A8B8-4096-8D60-665DB2AB0E5E}"/>
    <dgm:cxn modelId="{D81C4486-6BD3-4E45-930A-C8BCA2CB6DFA}" type="presParOf" srcId="{973307F4-E717-4C0F-9AC8-A6A356D1679C}" destId="{D9641014-9E7A-4C25-A315-B75C1EC50041}" srcOrd="0" destOrd="0" presId="urn:microsoft.com/office/officeart/2005/8/layout/radial3"/>
    <dgm:cxn modelId="{017F5499-B614-4E8D-AEFC-2364560784F2}" type="presParOf" srcId="{D9641014-9E7A-4C25-A315-B75C1EC50041}" destId="{FBD13066-BF66-4550-8DEF-9394239D2452}" srcOrd="0" destOrd="0" presId="urn:microsoft.com/office/officeart/2005/8/layout/radial3"/>
    <dgm:cxn modelId="{EF7223B7-69C6-42A4-A3E7-20DB1A53C0DC}" type="presParOf" srcId="{D9641014-9E7A-4C25-A315-B75C1EC50041}" destId="{89D9BA2F-0FFF-416C-A086-9D183C8E2C87}" srcOrd="1" destOrd="0" presId="urn:microsoft.com/office/officeart/2005/8/layout/radial3"/>
    <dgm:cxn modelId="{E428A513-1E50-4990-AC17-7035F926D5D2}" type="presParOf" srcId="{D9641014-9E7A-4C25-A315-B75C1EC50041}" destId="{FC886923-24CE-4251-9826-755F0594F5AE}" srcOrd="2"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1190B-DE8A-4195-8B18-E00999ADD504}">
      <dsp:nvSpPr>
        <dsp:cNvPr id="0" name=""/>
        <dsp:cNvSpPr/>
      </dsp:nvSpPr>
      <dsp:spPr>
        <a:xfrm>
          <a:off x="3733017" y="635249"/>
          <a:ext cx="4246057" cy="4246057"/>
        </a:xfrm>
        <a:prstGeom prst="blockArc">
          <a:avLst>
            <a:gd name="adj1" fmla="val 10800000"/>
            <a:gd name="adj2" fmla="val 16200000"/>
            <a:gd name="adj3" fmla="val 4634"/>
          </a:avLst>
        </a:prstGeom>
        <a:solidFill>
          <a:schemeClr val="accent5">
            <a:shade val="90000"/>
            <a:hueOff val="131015"/>
            <a:satOff val="-4114"/>
            <a:lumOff val="231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33A6A5-664F-4AE1-8E17-BAD1121E3E2B}">
      <dsp:nvSpPr>
        <dsp:cNvPr id="0" name=""/>
        <dsp:cNvSpPr/>
      </dsp:nvSpPr>
      <dsp:spPr>
        <a:xfrm>
          <a:off x="3733017" y="635249"/>
          <a:ext cx="4246057" cy="4246057"/>
        </a:xfrm>
        <a:prstGeom prst="blockArc">
          <a:avLst>
            <a:gd name="adj1" fmla="val 5400000"/>
            <a:gd name="adj2" fmla="val 10800000"/>
            <a:gd name="adj3" fmla="val 4634"/>
          </a:avLst>
        </a:prstGeom>
        <a:solidFill>
          <a:schemeClr val="accent5">
            <a:shade val="90000"/>
            <a:hueOff val="87343"/>
            <a:satOff val="-2743"/>
            <a:lumOff val="1542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369B88-BC91-4678-B2E6-14033DE62553}">
      <dsp:nvSpPr>
        <dsp:cNvPr id="0" name=""/>
        <dsp:cNvSpPr/>
      </dsp:nvSpPr>
      <dsp:spPr>
        <a:xfrm>
          <a:off x="3733017" y="635249"/>
          <a:ext cx="4246057" cy="4246057"/>
        </a:xfrm>
        <a:prstGeom prst="blockArc">
          <a:avLst>
            <a:gd name="adj1" fmla="val 0"/>
            <a:gd name="adj2" fmla="val 5400000"/>
            <a:gd name="adj3" fmla="val 4634"/>
          </a:avLst>
        </a:prstGeom>
        <a:solidFill>
          <a:schemeClr val="accent5">
            <a:shade val="90000"/>
            <a:hueOff val="43672"/>
            <a:satOff val="-1371"/>
            <a:lumOff val="77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058FEA-967B-45CD-8E40-5363E2C3809E}">
      <dsp:nvSpPr>
        <dsp:cNvPr id="0" name=""/>
        <dsp:cNvSpPr/>
      </dsp:nvSpPr>
      <dsp:spPr>
        <a:xfrm>
          <a:off x="3733017" y="635249"/>
          <a:ext cx="4246057" cy="4246057"/>
        </a:xfrm>
        <a:prstGeom prst="blockArc">
          <a:avLst>
            <a:gd name="adj1" fmla="val 16200000"/>
            <a:gd name="adj2" fmla="val 0"/>
            <a:gd name="adj3" fmla="val 4634"/>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43836D-84A6-4DAC-B1CF-53EFBF6914B9}">
      <dsp:nvSpPr>
        <dsp:cNvPr id="0" name=""/>
        <dsp:cNvSpPr/>
      </dsp:nvSpPr>
      <dsp:spPr>
        <a:xfrm>
          <a:off x="4879957" y="1782190"/>
          <a:ext cx="1952175" cy="1952175"/>
        </a:xfrm>
        <a:prstGeom prst="ellipse">
          <a:avLst/>
        </a:prstGeom>
        <a:solidFill>
          <a:schemeClr val="accent5">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ar-SA" sz="2200" b="1" kern="1200" dirty="0" smtClean="0">
              <a:effectLst/>
              <a:ea typeface="Times New Roman"/>
              <a:cs typeface="Simplified Arabic"/>
            </a:rPr>
            <a:t>أهداف تدويل العلامة التجارية</a:t>
          </a:r>
          <a:endParaRPr lang="ar-DZ" sz="2200" kern="1200" dirty="0" smtClean="0"/>
        </a:p>
      </dsp:txBody>
      <dsp:txXfrm>
        <a:off x="5165846" y="2068079"/>
        <a:ext cx="1380397" cy="1380397"/>
      </dsp:txXfrm>
    </dsp:sp>
    <dsp:sp modelId="{EC7F3E4E-C3F6-4097-B0E3-316C9E0D45E1}">
      <dsp:nvSpPr>
        <dsp:cNvPr id="0" name=""/>
        <dsp:cNvSpPr/>
      </dsp:nvSpPr>
      <dsp:spPr>
        <a:xfrm>
          <a:off x="4273420" y="1183"/>
          <a:ext cx="3165249" cy="1366522"/>
        </a:xfrm>
        <a:prstGeom prst="ellipse">
          <a:avLst/>
        </a:prstGeom>
        <a:solidFill>
          <a:schemeClr val="accent5">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kern="1200" dirty="0" smtClean="0"/>
            <a:t>الحصول على بدائل النمو: </a:t>
          </a:r>
          <a:endParaRPr lang="fr-FR" sz="2400" b="1" kern="1200" dirty="0">
            <a:latin typeface="Traditional Arabic" pitchFamily="18" charset="-78"/>
            <a:cs typeface="Traditional Arabic" pitchFamily="18" charset="-78"/>
          </a:endParaRPr>
        </a:p>
      </dsp:txBody>
      <dsp:txXfrm>
        <a:off x="4736960" y="201306"/>
        <a:ext cx="2238169" cy="966276"/>
      </dsp:txXfrm>
    </dsp:sp>
    <dsp:sp modelId="{5FF76C6E-60BE-492E-AF76-39E01F896BBC}">
      <dsp:nvSpPr>
        <dsp:cNvPr id="0" name=""/>
        <dsp:cNvSpPr/>
      </dsp:nvSpPr>
      <dsp:spPr>
        <a:xfrm>
          <a:off x="6533689" y="2075017"/>
          <a:ext cx="2792379" cy="1366522"/>
        </a:xfrm>
        <a:prstGeom prst="ellipse">
          <a:avLst/>
        </a:prstGeom>
        <a:solidFill>
          <a:schemeClr val="accent5">
            <a:shade val="80000"/>
            <a:hueOff val="43667"/>
            <a:satOff val="-1192"/>
            <a:lumOff val="860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kern="1200" dirty="0" smtClean="0"/>
            <a:t>إثراء العلامة التجارية وتعزيز هويتها</a:t>
          </a:r>
          <a:endParaRPr lang="fr-FR" sz="2400" b="1" kern="1200" dirty="0">
            <a:latin typeface="Traditional Arabic" pitchFamily="18" charset="-78"/>
            <a:cs typeface="Traditional Arabic" pitchFamily="18" charset="-78"/>
          </a:endParaRPr>
        </a:p>
      </dsp:txBody>
      <dsp:txXfrm>
        <a:off x="6942623" y="2275140"/>
        <a:ext cx="1974511" cy="966276"/>
      </dsp:txXfrm>
    </dsp:sp>
    <dsp:sp modelId="{39C65297-F9E8-45AC-A45C-354568EEBE77}">
      <dsp:nvSpPr>
        <dsp:cNvPr id="0" name=""/>
        <dsp:cNvSpPr/>
      </dsp:nvSpPr>
      <dsp:spPr>
        <a:xfrm>
          <a:off x="3452325" y="4148850"/>
          <a:ext cx="4807440" cy="1366522"/>
        </a:xfrm>
        <a:prstGeom prst="ellipse">
          <a:avLst/>
        </a:prstGeom>
        <a:solidFill>
          <a:schemeClr val="accent5">
            <a:shade val="80000"/>
            <a:hueOff val="87333"/>
            <a:satOff val="-2384"/>
            <a:lumOff val="1721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kern="1200" dirty="0" smtClean="0"/>
            <a:t>إغناء صورة العلامة التجارية بواسطة العلامات التجارية الجديدة</a:t>
          </a:r>
          <a:endParaRPr lang="fr-FR" sz="2400" b="1" kern="1200" dirty="0">
            <a:latin typeface="Traditional Arabic" pitchFamily="18" charset="-78"/>
            <a:cs typeface="Traditional Arabic" pitchFamily="18" charset="-78"/>
          </a:endParaRPr>
        </a:p>
      </dsp:txBody>
      <dsp:txXfrm>
        <a:off x="4156358" y="4348973"/>
        <a:ext cx="3399374" cy="966276"/>
      </dsp:txXfrm>
    </dsp:sp>
    <dsp:sp modelId="{FE8BA915-11EA-40D6-9D56-A0D039F6BB38}">
      <dsp:nvSpPr>
        <dsp:cNvPr id="0" name=""/>
        <dsp:cNvSpPr/>
      </dsp:nvSpPr>
      <dsp:spPr>
        <a:xfrm>
          <a:off x="2364150" y="2075017"/>
          <a:ext cx="2836122" cy="1366522"/>
        </a:xfrm>
        <a:prstGeom prst="ellipse">
          <a:avLst/>
        </a:prstGeom>
        <a:solidFill>
          <a:schemeClr val="accent5">
            <a:shade val="80000"/>
            <a:hueOff val="131000"/>
            <a:satOff val="-3576"/>
            <a:lumOff val="2582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kern="1200" dirty="0" smtClean="0"/>
            <a:t>التميز عن المنافسين </a:t>
          </a:r>
          <a:endParaRPr lang="fr-FR" sz="2400" b="1" kern="1200" dirty="0">
            <a:latin typeface="Traditional Arabic" pitchFamily="18" charset="-78"/>
            <a:cs typeface="Traditional Arabic" pitchFamily="18" charset="-78"/>
          </a:endParaRPr>
        </a:p>
      </dsp:txBody>
      <dsp:txXfrm>
        <a:off x="2779490" y="2275140"/>
        <a:ext cx="2005442" cy="9662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13066-BF66-4550-8DEF-9394239D2452}">
      <dsp:nvSpPr>
        <dsp:cNvPr id="0" name=""/>
        <dsp:cNvSpPr/>
      </dsp:nvSpPr>
      <dsp:spPr>
        <a:xfrm>
          <a:off x="4142186" y="1206500"/>
          <a:ext cx="3005666" cy="3005666"/>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ar-SA" sz="3000" b="1" kern="1200" dirty="0" smtClean="0">
              <a:effectLst/>
              <a:ea typeface="Times New Roman"/>
              <a:cs typeface="Simplified Arabic"/>
            </a:rPr>
            <a:t>المتطلبات التسويقية لتدويل العلامة التجارية</a:t>
          </a:r>
          <a:endParaRPr lang="fr-FR" sz="3000" kern="1200" dirty="0"/>
        </a:p>
      </dsp:txBody>
      <dsp:txXfrm>
        <a:off x="4582356" y="1646670"/>
        <a:ext cx="2125326" cy="2125326"/>
      </dsp:txXfrm>
    </dsp:sp>
    <dsp:sp modelId="{89D9BA2F-0FFF-416C-A086-9D183C8E2C87}">
      <dsp:nvSpPr>
        <dsp:cNvPr id="0" name=""/>
        <dsp:cNvSpPr/>
      </dsp:nvSpPr>
      <dsp:spPr>
        <a:xfrm>
          <a:off x="4366724" y="536"/>
          <a:ext cx="2556590" cy="1502833"/>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ar-SA" sz="1400" b="1" kern="1200" dirty="0" smtClean="0"/>
            <a:t>التحكم في إشكالية تنميط أو تكييف العلامة التجارية</a:t>
          </a:r>
          <a:endParaRPr lang="fr-FR" sz="1400" b="1" kern="1200" dirty="0"/>
        </a:p>
      </dsp:txBody>
      <dsp:txXfrm>
        <a:off x="4741128" y="220621"/>
        <a:ext cx="1807782" cy="1062663"/>
      </dsp:txXfrm>
    </dsp:sp>
    <dsp:sp modelId="{FC886923-24CE-4251-9826-755F0594F5AE}">
      <dsp:nvSpPr>
        <dsp:cNvPr id="0" name=""/>
        <dsp:cNvSpPr/>
      </dsp:nvSpPr>
      <dsp:spPr>
        <a:xfrm>
          <a:off x="4572004" y="3915297"/>
          <a:ext cx="2146031" cy="1502833"/>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ar-SA" sz="1400" b="1" kern="1200" dirty="0" smtClean="0"/>
            <a:t>القدرة على التحكم في الأبعاد الدولية للعلامة التجارية</a:t>
          </a:r>
          <a:endParaRPr lang="fr-FR" sz="1400" b="1" kern="1200" dirty="0"/>
        </a:p>
      </dsp:txBody>
      <dsp:txXfrm>
        <a:off x="4886283" y="4135382"/>
        <a:ext cx="1517473" cy="106266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021315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404926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2E3746-AA31-4DAF-8B56-06750D27D6AF}" type="slidenum">
              <a:rPr lang="en-US" smtClean="0"/>
              <a:t>‹N°›</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42466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3808467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2E3746-AA31-4DAF-8B56-06750D27D6AF}" type="slidenum">
              <a:rPr lang="en-US" smtClean="0"/>
              <a:t>‹N°›</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88196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3117160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3973293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302425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915337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5197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6551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D38A09D1-F97D-4DD2-8A32-7BF134F8541A}" type="datetimeFigureOut">
              <a:rPr lang="en-US" smtClean="0"/>
              <a:t>10/24/2025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40079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D38A09D1-F97D-4DD2-8A32-7BF134F8541A}" type="datetimeFigureOut">
              <a:rPr lang="en-US" smtClean="0"/>
              <a:t>10/24/2025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37440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A09D1-F97D-4DD2-8A32-7BF134F8541A}" type="datetimeFigureOut">
              <a:rPr lang="en-US" smtClean="0"/>
              <a:t>10/24/2025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1710891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1181016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09205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38A09D1-F97D-4DD2-8A32-7BF134F8541A}" type="datetimeFigureOut">
              <a:rPr lang="en-US" smtClean="0"/>
              <a:t>10/24/2025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E2E3746-AA31-4DAF-8B56-06750D27D6AF}" type="slidenum">
              <a:rPr lang="en-US" smtClean="0"/>
              <a:t>‹N°›</a:t>
            </a:fld>
            <a:endParaRPr lang="en-US"/>
          </a:p>
        </p:txBody>
      </p:sp>
    </p:spTree>
    <p:extLst>
      <p:ext uri="{BB962C8B-B14F-4D97-AF65-F5344CB8AC3E}">
        <p14:creationId xmlns:p14="http://schemas.microsoft.com/office/powerpoint/2010/main" val="884867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79;p11">
            <a:extLst>
              <a:ext uri="{FF2B5EF4-FFF2-40B4-BE49-F238E27FC236}">
                <a16:creationId xmlns:a16="http://schemas.microsoft.com/office/drawing/2014/main" xmlns="" id="{504382AC-AAFF-7831-6AA7-6415FC5092A2}"/>
              </a:ext>
            </a:extLst>
          </p:cNvPr>
          <p:cNvSpPr txBox="1"/>
          <p:nvPr/>
        </p:nvSpPr>
        <p:spPr>
          <a:xfrm>
            <a:off x="3726876" y="2079692"/>
            <a:ext cx="7071360" cy="584735"/>
          </a:xfrm>
          <a:prstGeom prst="rect">
            <a:avLst/>
          </a:prstGeom>
          <a:noFill/>
          <a:ln>
            <a:noFill/>
          </a:ln>
        </p:spPr>
        <p:txBody>
          <a:bodyPr spcFirstLastPara="1" wrap="square" lIns="91425" tIns="45700" rIns="91425" bIns="45700" anchor="t" anchorCtr="0">
            <a:spAutoFit/>
          </a:bodyPr>
          <a:lstStyle/>
          <a:p>
            <a:pPr algn="ctr" defTabSz="914400" rtl="1"/>
            <a:r>
              <a:rPr lang="ar-DZ" sz="3200" b="1" dirty="0">
                <a:ea typeface="Times New Roman"/>
                <a:cs typeface="Simplified Arabic"/>
              </a:rPr>
              <a:t>المحاضرة الثالثة عشر:  تدويل العلامة التجارية</a:t>
            </a:r>
            <a:endParaRPr sz="3200" dirty="0">
              <a:latin typeface="خط سلطاني عريض" pitchFamily="2" charset="-78"/>
              <a:cs typeface="خط سلطاني عريض" pitchFamily="2" charset="-78"/>
            </a:endParaRPr>
          </a:p>
        </p:txBody>
      </p:sp>
      <p:sp>
        <p:nvSpPr>
          <p:cNvPr id="15" name="مربع نص 14">
            <a:extLst>
              <a:ext uri="{FF2B5EF4-FFF2-40B4-BE49-F238E27FC236}">
                <a16:creationId xmlns:a16="http://schemas.microsoft.com/office/drawing/2014/main" xmlns="" id="{B37ED5C2-2B41-B6C5-3A5E-18E3FCF6F569}"/>
              </a:ext>
            </a:extLst>
          </p:cNvPr>
          <p:cNvSpPr txBox="1"/>
          <p:nvPr/>
        </p:nvSpPr>
        <p:spPr>
          <a:xfrm>
            <a:off x="5823629" y="3354254"/>
            <a:ext cx="5374640" cy="1077218"/>
          </a:xfrm>
          <a:prstGeom prst="rect">
            <a:avLst/>
          </a:prstGeom>
          <a:noFill/>
        </p:spPr>
        <p:txBody>
          <a:bodyPr wrap="square" rtlCol="0">
            <a:spAutoFit/>
          </a:bodyPr>
          <a:lstStyle/>
          <a:p>
            <a:pPr algn="r"/>
            <a:r>
              <a:rPr lang="ar-DZ" sz="3200" dirty="0" smtClean="0">
                <a:latin typeface="خط سلطاني عريض" pitchFamily="2" charset="-78"/>
                <a:cs typeface="خط سلطاني عريض" pitchFamily="2" charset="-78"/>
              </a:rPr>
              <a:t>من اعداد: </a:t>
            </a:r>
            <a:r>
              <a:rPr lang="ar-DZ" sz="3200" dirty="0" err="1" smtClean="0">
                <a:latin typeface="خط سلطاني عريض" pitchFamily="2" charset="-78"/>
                <a:cs typeface="خط سلطاني عريض" pitchFamily="2" charset="-78"/>
              </a:rPr>
              <a:t>د.سارة</a:t>
            </a:r>
            <a:r>
              <a:rPr lang="ar-DZ" sz="3200" dirty="0" smtClean="0">
                <a:latin typeface="خط سلطاني عريض" pitchFamily="2" charset="-78"/>
                <a:cs typeface="خط سلطاني عريض" pitchFamily="2" charset="-78"/>
              </a:rPr>
              <a:t> </a:t>
            </a:r>
            <a:r>
              <a:rPr lang="ar-DZ" sz="3200" dirty="0">
                <a:latin typeface="خط سلطاني عريض" pitchFamily="2" charset="-78"/>
                <a:cs typeface="خط سلطاني عريض" pitchFamily="2" charset="-78"/>
              </a:rPr>
              <a:t>بن زايد       أستاذة محاضرة أ </a:t>
            </a:r>
          </a:p>
          <a:p>
            <a:pPr algn="r"/>
            <a:r>
              <a:rPr lang="ar-DZ" sz="3200" dirty="0">
                <a:latin typeface="خط سلطاني عريض" pitchFamily="2" charset="-78"/>
                <a:cs typeface="خط سلطاني عريض" pitchFamily="2" charset="-78"/>
              </a:rPr>
              <a:t>جامعة محمد الصديق بن يحيى جيجل (الجزائر)،</a:t>
            </a:r>
          </a:p>
        </p:txBody>
      </p:sp>
      <p:sp>
        <p:nvSpPr>
          <p:cNvPr id="16" name="Google Shape;181;p11">
            <a:extLst>
              <a:ext uri="{FF2B5EF4-FFF2-40B4-BE49-F238E27FC236}">
                <a16:creationId xmlns:a16="http://schemas.microsoft.com/office/drawing/2014/main" xmlns="" id="{E4C9CCE7-422C-5FDF-304E-DC5CC6C35CEC}"/>
              </a:ext>
            </a:extLst>
          </p:cNvPr>
          <p:cNvSpPr/>
          <p:nvPr/>
        </p:nvSpPr>
        <p:spPr>
          <a:xfrm>
            <a:off x="2330816" y="107506"/>
            <a:ext cx="8867453" cy="1972186"/>
          </a:xfrm>
          <a:prstGeom prst="rect">
            <a:avLst/>
          </a:prstGeom>
          <a:noFill/>
          <a:ln>
            <a:noFill/>
          </a:ln>
        </p:spPr>
        <p:txBody>
          <a:bodyPr spcFirstLastPara="1" wrap="square" lIns="91425" tIns="45700" rIns="91425" bIns="45700" anchor="t" anchorCtr="0">
            <a:noAutofit/>
          </a:bodyPr>
          <a:lstStyle/>
          <a:p>
            <a:pPr algn="ctr" defTabSz="914400" rtl="1">
              <a:lnSpc>
                <a:spcPct val="150000"/>
              </a:lnSpc>
            </a:pPr>
            <a:r>
              <a:rPr lang="ar-DZ" sz="2400" b="1" dirty="0" smtClean="0">
                <a:effectLst>
                  <a:outerShdw blurRad="38100" dist="38100" dir="2700000" algn="tl">
                    <a:srgbClr val="000000">
                      <a:alpha val="43137"/>
                    </a:srgbClr>
                  </a:outerShdw>
                </a:effectLst>
                <a:latin typeface="خط سلطاني عريض" pitchFamily="2" charset="-78"/>
                <a:cs typeface="خط سلطاني عريض" pitchFamily="2" charset="-78"/>
                <a:sym typeface="Arial"/>
              </a:rPr>
              <a:t>جامعة محمد الصديق بن يحيى جيجل</a:t>
            </a:r>
          </a:p>
          <a:p>
            <a:pPr algn="ctr" defTabSz="914400" rtl="1">
              <a:lnSpc>
                <a:spcPct val="150000"/>
              </a:lnSpc>
            </a:pPr>
            <a:r>
              <a:rPr lang="ar-DZ" sz="2400" b="1" dirty="0" smtClean="0">
                <a:effectLst>
                  <a:outerShdw blurRad="38100" dist="38100" dir="2700000" algn="tl">
                    <a:srgbClr val="000000">
                      <a:alpha val="43137"/>
                    </a:srgbClr>
                  </a:outerShdw>
                </a:effectLst>
                <a:latin typeface="خط سلطاني عريض" pitchFamily="2" charset="-78"/>
                <a:cs typeface="خط سلطاني عريض" pitchFamily="2" charset="-78"/>
                <a:sym typeface="Arial"/>
              </a:rPr>
              <a:t>كلية العلوم الاقتصادية والتجارية وعلوم التسيير</a:t>
            </a:r>
          </a:p>
          <a:p>
            <a:pPr algn="ctr" defTabSz="914400" rtl="1">
              <a:lnSpc>
                <a:spcPct val="150000"/>
              </a:lnSpc>
            </a:pPr>
            <a:r>
              <a:rPr lang="ar-DZ" sz="2400" b="1" dirty="0" smtClean="0">
                <a:effectLst>
                  <a:outerShdw blurRad="38100" dist="38100" dir="2700000" algn="tl">
                    <a:srgbClr val="000000">
                      <a:alpha val="43137"/>
                    </a:srgbClr>
                  </a:outerShdw>
                </a:effectLst>
                <a:latin typeface="خط سلطاني عريض" pitchFamily="2" charset="-78"/>
                <a:cs typeface="خط سلطاني عريض" pitchFamily="2" charset="-78"/>
                <a:sym typeface="Arial"/>
              </a:rPr>
              <a:t>قسم العلوم التجارية </a:t>
            </a:r>
            <a:endParaRPr sz="2400" b="1" dirty="0">
              <a:effectLst>
                <a:outerShdw blurRad="38100" dist="38100" dir="2700000" algn="tl">
                  <a:srgbClr val="000000">
                    <a:alpha val="43137"/>
                  </a:srgbClr>
                </a:outerShdw>
              </a:effectLst>
              <a:latin typeface="خط سلطاني عريض" pitchFamily="2" charset="-78"/>
              <a:cs typeface="خط سلطاني عريض" pitchFamily="2" charset="-78"/>
              <a:sym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84" y="11328"/>
            <a:ext cx="3618391" cy="684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2011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508601F-259D-0AF8-CCD7-C4DF9F12EDA4}"/>
            </a:ext>
          </a:extLst>
        </p:cNvPr>
        <p:cNvGrpSpPr/>
        <p:nvPr/>
      </p:nvGrpSpPr>
      <p:grpSpPr>
        <a:xfrm>
          <a:off x="0" y="0"/>
          <a:ext cx="0" cy="0"/>
          <a:chOff x="0" y="0"/>
          <a:chExt cx="0" cy="0"/>
        </a:xfrm>
      </p:grpSpPr>
      <p:sp>
        <p:nvSpPr>
          <p:cNvPr id="2" name="عنصر نائب للمحتوى 4">
            <a:extLst>
              <a:ext uri="{FF2B5EF4-FFF2-40B4-BE49-F238E27FC236}">
                <a16:creationId xmlns:a16="http://schemas.microsoft.com/office/drawing/2014/main" xmlns="" id="{C58E936A-A31A-038E-C82F-77585BA8B038}"/>
              </a:ext>
            </a:extLst>
          </p:cNvPr>
          <p:cNvSpPr txBox="1">
            <a:spLocks/>
          </p:cNvSpPr>
          <p:nvPr/>
        </p:nvSpPr>
        <p:spPr>
          <a:xfrm>
            <a:off x="335280" y="1416977"/>
            <a:ext cx="11623040" cy="5451049"/>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lnSpc>
                <a:spcPct val="115000"/>
              </a:lnSpc>
              <a:spcAft>
                <a:spcPts val="1000"/>
              </a:spcAft>
              <a:buFont typeface="+mj-cs"/>
              <a:buAutoNum type="arabic1Minus"/>
            </a:pPr>
            <a:r>
              <a:rPr lang="ar-SA" b="1" dirty="0">
                <a:latin typeface="خط سلطاني عريض" pitchFamily="2" charset="-78"/>
                <a:cs typeface="خط سلطاني عريض" pitchFamily="2" charset="-78"/>
              </a:rPr>
              <a:t>1.	</a:t>
            </a:r>
            <a:r>
              <a:rPr lang="ar-SA" b="1" dirty="0">
                <a:latin typeface="Calibri"/>
                <a:ea typeface="Times New Roman"/>
                <a:cs typeface="Simplified Arabic"/>
              </a:rPr>
              <a:t>تعريف تدويل العلامة التجارية (التوسع الخارجي للعلامة) </a:t>
            </a:r>
            <a:endParaRPr lang="fr-FR" sz="2000" dirty="0">
              <a:latin typeface="Calibri"/>
              <a:ea typeface="Times New Roman"/>
              <a:cs typeface="Arial"/>
            </a:endParaRPr>
          </a:p>
          <a:p>
            <a:r>
              <a:rPr lang="ar-SA" dirty="0">
                <a:ea typeface="Times New Roman"/>
                <a:cs typeface="Simplified Arabic"/>
              </a:rPr>
              <a:t>استراتيجية التوسع الخارجي (التوسع الجغرافي): تدويل العلامة التجارية يعني توسع حضور العلامة التجارية في العالم وغزو أسواق جديدة أجنبية وهي تمثل فرصة للعلامة من أجل تدعيم حضورها، هوية ها واكتساب عنا صر جديدة لشرعيتها ولمصداقيتها هذا التوسع يسمح للعلامة التجارية بزيادة حضورها وتوزيعها الكمي في الأسواق الأجنبية. </a:t>
            </a:r>
            <a:endParaRPr lang="ar-SA" dirty="0">
              <a:latin typeface="خط سلطاني عريض" pitchFamily="2" charset="-78"/>
              <a:cs typeface="خط سلطاني عريض" pitchFamily="2" charset="-78"/>
            </a:endParaRPr>
          </a:p>
        </p:txBody>
      </p:sp>
      <p:sp>
        <p:nvSpPr>
          <p:cNvPr id="8" name="Rectangle 7"/>
          <p:cNvSpPr/>
          <p:nvPr/>
        </p:nvSpPr>
        <p:spPr>
          <a:xfrm>
            <a:off x="1484206" y="0"/>
            <a:ext cx="9419574" cy="1015663"/>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lvl="0" algn="ctr" rtl="1">
              <a:defRPr/>
            </a:pPr>
            <a:r>
              <a:rPr lang="ar-DZ" sz="2000" b="1" dirty="0">
                <a:ln w="17780" cmpd="sng">
                  <a:solidFill>
                    <a:srgbClr val="FFFFFF"/>
                  </a:solidFill>
                  <a:prstDash val="solid"/>
                  <a:miter lim="800000"/>
                </a:ln>
                <a:solidFill>
                  <a:schemeClr val="bg1"/>
                </a:solidFill>
                <a:effectLst>
                  <a:outerShdw blurRad="50800" algn="tl" rotWithShape="0">
                    <a:srgbClr val="000000"/>
                  </a:outerShdw>
                </a:effectLst>
                <a:latin typeface="خط سلطاني عريض" pitchFamily="2" charset="-78"/>
                <a:cs typeface="خط سلطاني عريض" pitchFamily="2" charset="-78"/>
              </a:rPr>
              <a:t>جامعة محمد الصديق بن يحيى جيجل</a:t>
            </a:r>
          </a:p>
          <a:p>
            <a:pPr lvl="0" algn="ctr" rtl="1">
              <a:defRPr/>
            </a:pPr>
            <a:r>
              <a:rPr lang="ar-DZ" sz="2000" b="1" dirty="0">
                <a:ln w="17780" cmpd="sng">
                  <a:solidFill>
                    <a:srgbClr val="FFFFFF"/>
                  </a:solidFill>
                  <a:prstDash val="solid"/>
                  <a:miter lim="800000"/>
                </a:ln>
                <a:solidFill>
                  <a:schemeClr val="bg1"/>
                </a:solidFill>
                <a:effectLst>
                  <a:outerShdw blurRad="50800" algn="tl" rotWithShape="0">
                    <a:srgbClr val="000000"/>
                  </a:outerShdw>
                </a:effectLst>
                <a:latin typeface="خط سلطاني عريض" pitchFamily="2" charset="-78"/>
                <a:cs typeface="خط سلطاني عريض" pitchFamily="2" charset="-78"/>
              </a:rPr>
              <a:t>كلية العلوم الاقتصادية والتجارية وعلوم التسيير</a:t>
            </a:r>
          </a:p>
          <a:p>
            <a:pPr lvl="0" algn="ctr" rtl="1">
              <a:defRPr/>
            </a:pPr>
            <a:r>
              <a:rPr lang="ar-DZ" sz="2000" b="1" dirty="0">
                <a:ln w="17780" cmpd="sng">
                  <a:solidFill>
                    <a:srgbClr val="FFFFFF"/>
                  </a:solidFill>
                  <a:prstDash val="solid"/>
                  <a:miter lim="800000"/>
                </a:ln>
                <a:solidFill>
                  <a:schemeClr val="bg1"/>
                </a:solidFill>
                <a:effectLst>
                  <a:outerShdw blurRad="50800" algn="tl" rotWithShape="0">
                    <a:srgbClr val="000000"/>
                  </a:outerShdw>
                </a:effectLst>
                <a:latin typeface="خط سلطاني عريض" pitchFamily="2" charset="-78"/>
                <a:cs typeface="خط سلطاني عريض" pitchFamily="2" charset="-78"/>
              </a:rPr>
              <a:t>قسم العلوم التجارية </a:t>
            </a:r>
          </a:p>
        </p:txBody>
      </p:sp>
    </p:spTree>
    <p:extLst>
      <p:ext uri="{BB962C8B-B14F-4D97-AF65-F5344CB8AC3E}">
        <p14:creationId xmlns:p14="http://schemas.microsoft.com/office/powerpoint/2010/main" val="402232226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508601F-259D-0AF8-CCD7-C4DF9F12EDA4}"/>
            </a:ext>
          </a:extLst>
        </p:cNvPr>
        <p:cNvGrpSpPr/>
        <p:nvPr/>
      </p:nvGrpSpPr>
      <p:grpSpPr>
        <a:xfrm>
          <a:off x="0" y="0"/>
          <a:ext cx="0" cy="0"/>
          <a:chOff x="0" y="0"/>
          <a:chExt cx="0" cy="0"/>
        </a:xfrm>
      </p:grpSpPr>
      <p:sp>
        <p:nvSpPr>
          <p:cNvPr id="8" name="Rectangle 7"/>
          <p:cNvSpPr/>
          <p:nvPr/>
        </p:nvSpPr>
        <p:spPr>
          <a:xfrm>
            <a:off x="1465545" y="223140"/>
            <a:ext cx="9419574" cy="1015663"/>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جامعة محمد الصديق بن يحيى جيجل</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كلية العلوم الاقتصادية والتجارية وعلوم التسيير</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قسم العلوم التجارية </a:t>
            </a:r>
          </a:p>
        </p:txBody>
      </p:sp>
      <p:graphicFrame>
        <p:nvGraphicFramePr>
          <p:cNvPr id="6" name="Diagramme 5"/>
          <p:cNvGraphicFramePr/>
          <p:nvPr>
            <p:extLst>
              <p:ext uri="{D42A27DB-BD31-4B8C-83A1-F6EECF244321}">
                <p14:modId xmlns:p14="http://schemas.microsoft.com/office/powerpoint/2010/main" val="214190442"/>
              </p:ext>
            </p:extLst>
          </p:nvPr>
        </p:nvGraphicFramePr>
        <p:xfrm>
          <a:off x="354563" y="1238803"/>
          <a:ext cx="11690220" cy="5516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2582690"/>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508601F-259D-0AF8-CCD7-C4DF9F12EDA4}"/>
            </a:ext>
          </a:extLst>
        </p:cNvPr>
        <p:cNvGrpSpPr/>
        <p:nvPr/>
      </p:nvGrpSpPr>
      <p:grpSpPr>
        <a:xfrm>
          <a:off x="0" y="0"/>
          <a:ext cx="0" cy="0"/>
          <a:chOff x="0" y="0"/>
          <a:chExt cx="0" cy="0"/>
        </a:xfrm>
      </p:grpSpPr>
      <p:sp>
        <p:nvSpPr>
          <p:cNvPr id="8" name="Rectangle 7"/>
          <p:cNvSpPr/>
          <p:nvPr/>
        </p:nvSpPr>
        <p:spPr>
          <a:xfrm>
            <a:off x="1465545" y="223140"/>
            <a:ext cx="9419574" cy="1015663"/>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جامعة محمد الصديق بن يحيى جيجل</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كلية العلوم الاقتصادية والتجارية وعلوم التسيير</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قسم العلوم التجارية </a:t>
            </a:r>
          </a:p>
        </p:txBody>
      </p:sp>
      <p:graphicFrame>
        <p:nvGraphicFramePr>
          <p:cNvPr id="3" name="Diagramme 2"/>
          <p:cNvGraphicFramePr/>
          <p:nvPr>
            <p:extLst>
              <p:ext uri="{D42A27DB-BD31-4B8C-83A1-F6EECF244321}">
                <p14:modId xmlns:p14="http://schemas.microsoft.com/office/powerpoint/2010/main" val="3806545361"/>
              </p:ext>
            </p:extLst>
          </p:nvPr>
        </p:nvGraphicFramePr>
        <p:xfrm>
          <a:off x="802432" y="1238803"/>
          <a:ext cx="1129004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780513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1886" y="1026367"/>
            <a:ext cx="11800114" cy="6251511"/>
          </a:xfrm>
        </p:spPr>
        <p:txBody>
          <a:bodyPr>
            <a:normAutofit/>
          </a:bodyPr>
          <a:lstStyle/>
          <a:p>
            <a:pPr lvl="0" algn="just" rtl="1">
              <a:lnSpc>
                <a:spcPct val="115000"/>
              </a:lnSpc>
              <a:spcAft>
                <a:spcPts val="1000"/>
              </a:spcAft>
              <a:buFont typeface="+mj-lt"/>
              <a:buAutoNum type="arabicPeriod"/>
            </a:pPr>
            <a:r>
              <a:rPr lang="ar-SA" sz="2800" b="1" dirty="0">
                <a:latin typeface="Calibri"/>
                <a:ea typeface="Times New Roman"/>
                <a:cs typeface="Simplified Arabic"/>
              </a:rPr>
              <a:t>مصفوفة استراتيجيات تدويل العلامة </a:t>
            </a:r>
            <a:r>
              <a:rPr lang="ar-SA" sz="2800" b="1" dirty="0" smtClean="0">
                <a:latin typeface="Calibri"/>
                <a:ea typeface="Times New Roman"/>
                <a:cs typeface="Simplified Arabic"/>
              </a:rPr>
              <a:t>التجارية</a:t>
            </a:r>
            <a:endParaRPr lang="ar-DZ" sz="2800" b="1" dirty="0" smtClean="0">
              <a:latin typeface="Calibri"/>
              <a:ea typeface="Times New Roman"/>
              <a:cs typeface="Simplified Arabic"/>
            </a:endParaRPr>
          </a:p>
          <a:p>
            <a:pPr lvl="0" algn="just" rtl="1">
              <a:lnSpc>
                <a:spcPct val="115000"/>
              </a:lnSpc>
              <a:spcAft>
                <a:spcPts val="1000"/>
              </a:spcAft>
              <a:buFont typeface="+mj-cs"/>
              <a:buAutoNum type="arabic1Minus"/>
            </a:pPr>
            <a:r>
              <a:rPr lang="ar-SA" sz="2000" b="1" dirty="0">
                <a:latin typeface="Calibri"/>
                <a:ea typeface="Times New Roman"/>
                <a:cs typeface="Simplified Arabic"/>
              </a:rPr>
              <a:t>استراتيجية تجنيس العلامة التجارية: </a:t>
            </a:r>
            <a:r>
              <a:rPr lang="ar-SA" sz="2000" dirty="0">
                <a:latin typeface="Calibri"/>
                <a:ea typeface="Times New Roman"/>
                <a:cs typeface="Simplified Arabic"/>
              </a:rPr>
              <a:t>وتقوم على ربط العلامة التجارية للمنتج بالدولة </a:t>
            </a:r>
            <a:r>
              <a:rPr lang="ar-SA" sz="2000" dirty="0" smtClean="0">
                <a:latin typeface="Calibri"/>
                <a:ea typeface="Times New Roman"/>
                <a:cs typeface="Simplified Arabic"/>
              </a:rPr>
              <a:t>الُمصنعة </a:t>
            </a:r>
            <a:r>
              <a:rPr lang="ar-SA" sz="2000" dirty="0">
                <a:latin typeface="Calibri"/>
                <a:ea typeface="Times New Roman"/>
                <a:cs typeface="Simplified Arabic"/>
              </a:rPr>
              <a:t>له، والاستفادة من بعض الخصائص التي تميز هذه الدولة؛ لتكون أحد أهم أسباب عالمية </a:t>
            </a:r>
            <a:r>
              <a:rPr lang="ar-SA" sz="2000" dirty="0" smtClean="0">
                <a:latin typeface="Calibri"/>
                <a:ea typeface="Times New Roman"/>
                <a:cs typeface="Simplified Arabic"/>
              </a:rPr>
              <a:t>المنتج</a:t>
            </a:r>
            <a:r>
              <a:rPr lang="ar-DZ" sz="2000" dirty="0" smtClean="0">
                <a:latin typeface="Calibri"/>
                <a:ea typeface="Times New Roman"/>
                <a:cs typeface="Simplified Arabic"/>
              </a:rPr>
              <a:t>.</a:t>
            </a:r>
            <a:endParaRPr lang="fr-FR" sz="1600" dirty="0">
              <a:latin typeface="Calibri"/>
              <a:ea typeface="Times New Roman"/>
              <a:cs typeface="Arial"/>
            </a:endParaRPr>
          </a:p>
          <a:p>
            <a:pPr lvl="0" algn="just" rtl="1">
              <a:lnSpc>
                <a:spcPct val="115000"/>
              </a:lnSpc>
              <a:spcAft>
                <a:spcPts val="1000"/>
              </a:spcAft>
              <a:buFont typeface="+mj-cs"/>
              <a:buAutoNum type="arabic1Minus"/>
            </a:pPr>
            <a:r>
              <a:rPr lang="ar-SA" sz="2000" b="1" dirty="0">
                <a:latin typeface="Calibri"/>
                <a:ea typeface="Times New Roman"/>
                <a:cs typeface="Simplified Arabic"/>
              </a:rPr>
              <a:t>استراتيجية عولمة العلامة التجارية: </a:t>
            </a:r>
            <a:r>
              <a:rPr lang="ar-SA" sz="2000" dirty="0">
                <a:latin typeface="Calibri"/>
                <a:ea typeface="Times New Roman"/>
                <a:cs typeface="Simplified Arabic"/>
              </a:rPr>
              <a:t>وتقوم على ترسيخ فكرة عالمية المنتجات التي تحمل العلامة التجارية، وقياسية مواصفات هذه المنتجات، وتأكيد كونها منتجات ذات طبيعة عالمية تكسبها إجماع مختل الجنسيات على استخدامها، مثل أجهزة الحاسب الآلي، وهي الاستراتيجية الأمثل للمنتجات التي يتجانس جمهورها في خصائصه وصفاته وأهداف استخدامه</a:t>
            </a:r>
            <a:r>
              <a:rPr lang="fr-FR" sz="2000" dirty="0">
                <a:latin typeface="Simplified Arabic"/>
                <a:ea typeface="Times New Roman"/>
                <a:cs typeface="Arial"/>
              </a:rPr>
              <a:t>.</a:t>
            </a:r>
            <a:endParaRPr lang="fr-FR" sz="1600" dirty="0">
              <a:latin typeface="Calibri"/>
              <a:ea typeface="Times New Roman"/>
              <a:cs typeface="Arial"/>
            </a:endParaRPr>
          </a:p>
          <a:p>
            <a:pPr lvl="0" algn="just" rtl="1">
              <a:lnSpc>
                <a:spcPct val="115000"/>
              </a:lnSpc>
              <a:spcAft>
                <a:spcPts val="1000"/>
              </a:spcAft>
              <a:buFont typeface="+mj-cs"/>
              <a:buAutoNum type="arabic1Minus"/>
            </a:pPr>
            <a:r>
              <a:rPr lang="ar-SA" sz="2000" b="1" dirty="0">
                <a:latin typeface="Calibri"/>
                <a:ea typeface="Times New Roman"/>
                <a:cs typeface="Simplified Arabic"/>
              </a:rPr>
              <a:t>استراتيجية</a:t>
            </a:r>
            <a:r>
              <a:rPr lang="fr-FR" sz="2000" b="1" dirty="0">
                <a:latin typeface="Simplified Arabic"/>
                <a:ea typeface="Times New Roman"/>
                <a:cs typeface="Arial"/>
              </a:rPr>
              <a:t> "</a:t>
            </a:r>
            <a:r>
              <a:rPr lang="ar-SA" sz="2000" b="1" dirty="0">
                <a:latin typeface="Calibri"/>
                <a:ea typeface="Times New Roman"/>
                <a:cs typeface="Simplified Arabic"/>
              </a:rPr>
              <a:t>تجزئة العلامة التجارية:</a:t>
            </a:r>
            <a:r>
              <a:rPr lang="ar-SA" sz="2000" dirty="0">
                <a:latin typeface="Calibri"/>
                <a:ea typeface="Times New Roman"/>
                <a:cs typeface="Simplified Arabic"/>
              </a:rPr>
              <a:t> تقوم على تقسيم الجمهور العالمي وفق عدة اعتبارات، وتظهر هذه الاستراتيجية من خلال ربط المنتجات التي تحمل العلامة التجارية بالخصائص البشرية أو الجغرافية أو الاقتصادية لأقاليم أو دول معينة، وترسيخ فكرة اتساق مواصفات هذه المنتجات واحتياجات ومتطلبات جماهير هذه الأقاليم والدول دون غيرها، فضلاً عن تأكيد بعض الخصائص النوعية التي تميز هذه المنتجات.</a:t>
            </a:r>
            <a:endParaRPr lang="fr-FR" sz="1600" dirty="0">
              <a:latin typeface="Calibri"/>
              <a:ea typeface="Times New Roman"/>
              <a:cs typeface="Arial"/>
            </a:endParaRPr>
          </a:p>
          <a:p>
            <a:pPr lvl="0" algn="just" rtl="1">
              <a:lnSpc>
                <a:spcPct val="115000"/>
              </a:lnSpc>
              <a:spcAft>
                <a:spcPts val="1000"/>
              </a:spcAft>
              <a:buFont typeface="+mj-cs"/>
              <a:buAutoNum type="arabic1Minus"/>
            </a:pPr>
            <a:r>
              <a:rPr lang="ar-SA" sz="2000" b="1" dirty="0">
                <a:latin typeface="Calibri"/>
                <a:ea typeface="Times New Roman"/>
                <a:cs typeface="Simplified Arabic"/>
              </a:rPr>
              <a:t>استراتيجية</a:t>
            </a:r>
            <a:r>
              <a:rPr lang="fr-FR" sz="2000" b="1" dirty="0">
                <a:latin typeface="Simplified Arabic"/>
                <a:ea typeface="Times New Roman"/>
                <a:cs typeface="Arial"/>
              </a:rPr>
              <a:t> "</a:t>
            </a:r>
            <a:r>
              <a:rPr lang="ar-SA" sz="2000" b="1" dirty="0">
                <a:latin typeface="Calibri"/>
                <a:ea typeface="Times New Roman"/>
                <a:cs typeface="Simplified Arabic"/>
              </a:rPr>
              <a:t>تمديد العلامة التجارية</a:t>
            </a:r>
            <a:r>
              <a:rPr lang="ar-SA" sz="2000" dirty="0">
                <a:latin typeface="Calibri"/>
                <a:ea typeface="Times New Roman"/>
                <a:cs typeface="Simplified Arabic"/>
              </a:rPr>
              <a:t>: وتقوم على ترسيخ فكرة تنوع وتعدد المنتجات التي تحمل نفس العلامة التجارية؛ لتشمل كافة مجالات التصنيع بوجه عام، بحيث تطرح الشركة منتجات متنوعة تتيح لها فرصة احتكار الأسواق العالمية، وتقدم هذه الاستراتيجية العلامة التجارية للمنتج في إطار العلامة الأكثر تطوراً، وقدرة على المنافسة.</a:t>
            </a:r>
            <a:endParaRPr lang="fr-FR" sz="1600" dirty="0">
              <a:latin typeface="Calibri"/>
              <a:ea typeface="Times New Roman"/>
              <a:cs typeface="Arial"/>
            </a:endParaRPr>
          </a:p>
          <a:p>
            <a:pPr lvl="0" algn="just" rtl="1">
              <a:lnSpc>
                <a:spcPct val="115000"/>
              </a:lnSpc>
              <a:spcAft>
                <a:spcPts val="1000"/>
              </a:spcAft>
              <a:buFont typeface="+mj-lt"/>
              <a:buAutoNum type="arabicPeriod"/>
            </a:pPr>
            <a:endParaRPr lang="fr-FR" sz="2000" dirty="0">
              <a:latin typeface="Calibri"/>
              <a:ea typeface="Times New Roman"/>
              <a:cs typeface="Arial"/>
            </a:endParaRPr>
          </a:p>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789" y="0"/>
            <a:ext cx="9450387"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505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00196" y="709127"/>
            <a:ext cx="4861217" cy="502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0089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ربطة">
  <a:themeElements>
    <a:clrScheme name="أخضر">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ربطة">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2774</TotalTime>
  <Words>338</Words>
  <Application>Microsoft Office PowerPoint</Application>
  <PresentationFormat>Personnalisé</PresentationFormat>
  <Paragraphs>30</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ربطة</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abdelkodous</dc:creator>
  <cp:lastModifiedBy>BIG-INFOPHONE</cp:lastModifiedBy>
  <cp:revision>46</cp:revision>
  <dcterms:created xsi:type="dcterms:W3CDTF">2024-11-28T07:06:48Z</dcterms:created>
  <dcterms:modified xsi:type="dcterms:W3CDTF">2025-10-24T18:36:48Z</dcterms:modified>
</cp:coreProperties>
</file>