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77" d="100"/>
          <a:sy n="77" d="100"/>
        </p:scale>
        <p:origin x="19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261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055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74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46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795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47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270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961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31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46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4333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31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8368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061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37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97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57EC1-7A00-4AEA-9F47-ACF71F9C0C62}" type="datetimeFigureOut">
              <a:rPr lang="en-US" smtClean="0"/>
              <a:t>11/8/2025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163A646-137A-4586-8CDE-0C9BB6888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90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00F58E-2C85-4925-77EE-EFA60A7B3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734" y="95416"/>
            <a:ext cx="11545294" cy="6130455"/>
          </a:xfrm>
        </p:spPr>
        <p:txBody>
          <a:bodyPr>
            <a:normAutofit/>
          </a:bodyPr>
          <a:lstStyle/>
          <a:p>
            <a:pPr algn="ctr"/>
            <a:endParaRPr lang="en-US" sz="47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endParaRPr lang="en-US" sz="47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endParaRPr lang="en-US" sz="47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r>
              <a:rPr lang="ar-DZ" sz="47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ورشة تدريبية حول المحاضرة السادسة: الدراسات السابقة.</a:t>
            </a:r>
            <a:endParaRPr lang="en-US" sz="47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ctr"/>
            <a:endParaRPr lang="en-US" sz="47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4252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ED4D7-22D2-1ACE-1C0E-12EA68736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66" y="206735"/>
            <a:ext cx="11833709" cy="6476698"/>
          </a:xfrm>
        </p:spPr>
        <p:txBody>
          <a:bodyPr>
            <a:normAutofit/>
          </a:bodyPr>
          <a:lstStyle/>
          <a:p>
            <a:pPr algn="r" rtl="1"/>
            <a:r>
              <a:rPr lang="ar-DZ" sz="45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الأول: </a:t>
            </a:r>
            <a:endParaRPr lang="en-US" sz="4500" b="1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r>
              <a:rPr lang="ar-DZ" sz="4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ابحث في المواقع الإلكترونية عن ثلاث دراسات علمية تناسب الموضوع الآتي:  </a:t>
            </a:r>
          </a:p>
          <a:p>
            <a:pPr algn="r" rtl="1"/>
            <a:r>
              <a:rPr lang="ar-DZ" sz="45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استخدام الشباب الجامعي للمنصات الرقمية وتأثيرها على هويته. دراسة ميدانية على عينة من طلبة جامعة جيجل.</a:t>
            </a:r>
          </a:p>
          <a:p>
            <a:pPr algn="r" rtl="1"/>
            <a:r>
              <a:rPr lang="ar-DZ" sz="45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المطلوب</a:t>
            </a:r>
            <a:r>
              <a:rPr lang="ar-DZ" sz="4500" b="1" dirty="0">
                <a:solidFill>
                  <a:schemeClr val="tx2">
                    <a:lumMod val="75000"/>
                  </a:schemeClr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 لخص الدراسات السابقة وفقا للعناصر المهمة في البحث العلمي.</a:t>
            </a:r>
            <a:endParaRPr lang="en-US" sz="4500" b="1" dirty="0">
              <a:solidFill>
                <a:schemeClr val="tx2">
                  <a:lumMod val="75000"/>
                </a:schemeClr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933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3501B-F026-386F-E485-59C4BF93C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299259"/>
            <a:ext cx="11662756" cy="5742104"/>
          </a:xfrm>
        </p:spPr>
        <p:txBody>
          <a:bodyPr/>
          <a:lstStyle/>
          <a:p>
            <a:pPr algn="r" rtl="1"/>
            <a:r>
              <a:rPr lang="ar-DZ" sz="46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الثاني: </a:t>
            </a:r>
          </a:p>
          <a:p>
            <a:pPr algn="r" rtl="1"/>
            <a:r>
              <a:rPr lang="ar-DZ" sz="46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إليك العنوان الآتي: </a:t>
            </a:r>
          </a:p>
          <a:p>
            <a:pPr algn="r" rtl="1"/>
            <a:r>
              <a:rPr lang="ar-DZ" sz="4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استخدام المراهقين للهاتف الذكي وتأثيره على التحصيل الدراسي. دراسة ميدانية على عينة من  تلاميذ ثانويات جيجل.</a:t>
            </a:r>
          </a:p>
          <a:p>
            <a:pPr algn="r" rtl="1"/>
            <a:r>
              <a:rPr lang="ar-DZ" sz="46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ابحث عن دراسة علمية تناسب دراسة هذا الموضوع ثم لخصها وفقا للخطوات التي تم دراستها.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14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A418E-D582-E5B1-3743-7E3F4B393A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819" y="182881"/>
            <a:ext cx="11463250" cy="6475614"/>
          </a:xfrm>
        </p:spPr>
        <p:txBody>
          <a:bodyPr>
            <a:normAutofit/>
          </a:bodyPr>
          <a:lstStyle/>
          <a:p>
            <a:pPr algn="r" rtl="1"/>
            <a:r>
              <a:rPr lang="ar-DZ" sz="45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الثالث: </a:t>
            </a:r>
          </a:p>
          <a:p>
            <a:pPr algn="r" rtl="1"/>
            <a:r>
              <a:rPr lang="ar-DZ" sz="45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تصفح ربات البيوت للإعلانات التجارية في مواقع التواصل الاجتماعي وأثره على الثقافة الاستهلاكية. دراسة ميدانية على عينة من ربات البيوت في ولاية جيجل.</a:t>
            </a:r>
          </a:p>
          <a:p>
            <a:pPr algn="r" rtl="1"/>
            <a:r>
              <a:rPr lang="ar-DZ" sz="45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اقترح خمسة عناوين افتراضية تناسب هذا الموضوع، مع الإشارة لمعيار ترتيبها.</a:t>
            </a:r>
            <a:endParaRPr lang="en-US" sz="45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5396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9569B-560F-B407-6866-4AE135842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" y="324196"/>
            <a:ext cx="11870575" cy="6259483"/>
          </a:xfrm>
        </p:spPr>
        <p:txBody>
          <a:bodyPr>
            <a:normAutofit/>
          </a:bodyPr>
          <a:lstStyle/>
          <a:p>
            <a:pPr algn="r" rtl="1"/>
            <a:r>
              <a:rPr lang="ar-DZ" sz="49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الرابع:</a:t>
            </a:r>
            <a:endParaRPr lang="en-US" sz="49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/>
            <a:r>
              <a:rPr lang="ar-DZ" sz="49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 طلب منك انجاز بحث علمي، بالاعتماد على مجموعة من الدراسات السابقة </a:t>
            </a:r>
          </a:p>
          <a:p>
            <a:pPr algn="r" rtl="1"/>
            <a:r>
              <a:rPr lang="ar-DZ" sz="49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موضوع البحث</a:t>
            </a:r>
            <a:r>
              <a:rPr lang="ar-DZ" sz="49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 استخدام تقنيات الذكاء الاصطناعي في غرف الـأخبار التلفزيونية دراسة ميدانية بقناة الجزيرة الاخبارية</a:t>
            </a:r>
          </a:p>
          <a:p>
            <a:pPr algn="r" rtl="1"/>
            <a:r>
              <a:rPr lang="ar-DZ" sz="49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ابحث عن خمسة دراسات سابقة، رتبها حسب معيار الجدة</a:t>
            </a:r>
            <a:endParaRPr lang="en-US" sz="49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1293550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56DAF2DD-B64C-0299-1E73-44956EEDB5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9258" y="187088"/>
            <a:ext cx="11413373" cy="6483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ar-DZ" altLang="en-US" sz="3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التطبيق الخامس: </a:t>
            </a:r>
            <a:r>
              <a:rPr lang="ar-DZ" altLang="en-US" sz="3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انطلاقا من الدراسات السابقة، صغ ثلاثة مواضيع علمية لها علاقة بمحتوى هذه الدراسات، ثم اختر معيارا واحدا ورتب هذه الدراسات السابقة وفقه.</a:t>
            </a:r>
            <a:endParaRPr kumimoji="0" lang="en-US" altLang="en-US" sz="3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 algn="r" rtl="1"/>
            <a:r>
              <a:rPr lang="en-US" b="1" dirty="0"/>
              <a:t>"</a:t>
            </a:r>
            <a:r>
              <a:rPr lang="ar-SA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دور موقع فيسبوك في تشكيل الوعي السياسي لدى طلبة الجامعات الجزائرية</a:t>
            </a:r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 – </a:t>
            </a:r>
            <a:r>
              <a:rPr lang="ar-SA" sz="2300" b="1" i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جامعة الجزائر 3، 2014</a:t>
            </a:r>
            <a:endParaRPr lang="en-US" sz="23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 algn="r" rtl="1"/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</a:t>
            </a:r>
            <a:r>
              <a:rPr lang="ar-SA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تأثير استخدام مواقع التواصل الاجتماعي على المشاركة السياسية للشباب الجامعي الجزائري</a:t>
            </a:r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 – </a:t>
            </a:r>
            <a:r>
              <a:rPr lang="ar-SA" sz="2300" b="1" i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جامعة قسنطينة 2، 2015</a:t>
            </a:r>
            <a:endParaRPr lang="en-US" sz="23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 algn="r" rtl="1"/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</a:t>
            </a:r>
            <a:r>
              <a:rPr lang="ar-SA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تصفح الشباب الجزائري لمواقع التواصل الاجتماعي وعلاقته بالاهتمام بالشأن السياسي</a:t>
            </a:r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 – </a:t>
            </a:r>
            <a:r>
              <a:rPr lang="ar-SA" sz="2300" b="1" i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جامعة جيجل، 2016</a:t>
            </a:r>
            <a:endParaRPr lang="en-US" sz="23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 algn="r" rtl="1"/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</a:t>
            </a:r>
            <a:r>
              <a:rPr lang="ar-SA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أثر التفاعلات السياسية عبر فيسبوك في اتجاهات الشباب نحو الانتخابات المحلية</a:t>
            </a:r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 – </a:t>
            </a:r>
            <a:r>
              <a:rPr lang="ar-SA" sz="2300" b="1" i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جامعة باتنة، 2017</a:t>
            </a:r>
            <a:endParaRPr lang="en-US" sz="23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 algn="r" rtl="1"/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</a:t>
            </a:r>
            <a:r>
              <a:rPr lang="ar-SA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استخدام تويتر في التعبير عن المواقف السياسية لدى الصحفيين الجزائريين</a:t>
            </a:r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 – </a:t>
            </a:r>
            <a:r>
              <a:rPr lang="ar-SA" sz="2300" b="1" i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جامعة وهران 1، 2018</a:t>
            </a:r>
            <a:endParaRPr lang="en-US" sz="23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 algn="r" rtl="1"/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</a:t>
            </a:r>
            <a:r>
              <a:rPr lang="ar-SA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مواقع التواصل الاجتماعي كمنصة للنقاش العمومي في الجزائر: دراسة ميدانية على عينة من الشباب الجامعي</a:t>
            </a:r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 – </a:t>
            </a:r>
            <a:r>
              <a:rPr lang="ar-SA" sz="2300" b="1" i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جامعة سطيف 2، 2019</a:t>
            </a:r>
            <a:endParaRPr lang="en-US" sz="23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 algn="r" rtl="1"/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</a:t>
            </a:r>
            <a:r>
              <a:rPr lang="ar-SA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تأثير المحتوى السياسي على يوتيوب في تشكيل المواقف الانتخابية لدى الشباب الجزائري</a:t>
            </a:r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 – </a:t>
            </a:r>
            <a:r>
              <a:rPr lang="ar-SA" sz="2300" b="1" i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جامعة بسكرة، 2020</a:t>
            </a:r>
            <a:endParaRPr lang="en-US" sz="23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 algn="r" rtl="1"/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</a:t>
            </a:r>
            <a:r>
              <a:rPr lang="ar-SA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دور الإنستغرام في تشكيل الوعي بالقضايا الوطنية لدى الشباب الجزائري</a:t>
            </a:r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 – </a:t>
            </a:r>
            <a:r>
              <a:rPr lang="ar-SA" sz="2300" b="1" i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جامعة بجاية، 2021</a:t>
            </a:r>
            <a:endParaRPr lang="en-US" sz="23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 algn="r" rtl="1"/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</a:t>
            </a:r>
            <a:r>
              <a:rPr lang="ar-SA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تأثير الحملات السياسية الرقمية عبر فيسبوك على سلوك التصويت لدى الناخبين الجزائريين</a:t>
            </a:r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 – </a:t>
            </a:r>
            <a:r>
              <a:rPr lang="ar-SA" sz="2300" b="1" i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جامعة تلمسان، 2022</a:t>
            </a:r>
            <a:endParaRPr lang="en-US" sz="23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0" algn="r" rtl="1"/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</a:t>
            </a:r>
            <a:r>
              <a:rPr lang="ar-SA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مواقع التواصل الاجتماعي كوسيلة للتعبئة السياسية أثناء الحركات الاحتجاجية في الجزائر</a:t>
            </a:r>
            <a:r>
              <a:rPr lang="en-US" sz="2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" – </a:t>
            </a:r>
            <a:r>
              <a:rPr lang="ar-SA" sz="2300" b="1" i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جامعة المسيلة، 2024</a:t>
            </a:r>
            <a:endParaRPr lang="en-US" sz="2300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3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98173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193</TotalTime>
  <Words>394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Traditional Arabic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MyPc</dc:creator>
  <cp:lastModifiedBy>MyPc</cp:lastModifiedBy>
  <cp:revision>4</cp:revision>
  <dcterms:created xsi:type="dcterms:W3CDTF">2025-11-03T16:17:54Z</dcterms:created>
  <dcterms:modified xsi:type="dcterms:W3CDTF">2025-11-08T13:09:15Z</dcterms:modified>
</cp:coreProperties>
</file>