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80" d="100"/>
          <a:sy n="80" d="100"/>
        </p:scale>
        <p:origin x="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D3D0B-6CC8-A1DC-92E0-7506B3FD3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81C680-3493-71E3-61B6-201E2791B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49D36-D205-3D4D-81C8-EE917A1A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E4CAC-75E3-3B9C-D2F3-0D2513C94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6473-73C3-5410-5A76-DD55075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6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F251C-0B22-233B-01E9-A5B45959B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0337B-6ABD-7F54-DCFE-49B017575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7A0D3-FC68-8882-F50E-57249242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2F922-BA74-2352-0C67-6E6E11168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35848-B369-39C4-8B7B-65BF7C0BA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0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AC847-78FF-58B0-E545-BBC9D96F9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CF103-F2D3-61D0-DA0E-CA512100E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1BB8E-7259-B509-0114-FED96E716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71C65-3685-9DAB-EEF0-C9AD50D66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C74F4-338E-521E-3DF3-FAA5EE356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3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DB52-7811-5B20-CEB7-AA9C8DD3C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2C950-3E59-9FDE-B936-462093F86F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E1245-3069-E817-A287-B29969680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18DC7-0E53-0914-8136-D6A06E6F8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EA5F2-5721-9F82-C106-8DCD6D8F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7D2596-0374-3C4D-9D04-272F4119F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D4C7-F347-474A-C882-60EDAD27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BA2168-0953-4594-C033-E8F67A8D5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0BA350-EB29-3955-8440-DC4AE4D44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085583-9D81-CE30-0DFC-E5C5CA8818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AD1223-1672-A92D-CE04-215D2616BD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9E8437-7A42-81D8-E939-30D7592F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9D4B3-BF2F-5288-60F8-BEC4DA88C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0ED13-122E-5242-8129-F436F11DA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39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3BEBE-636D-BBB2-2221-E3C84612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E606B0-CADA-9A12-A49F-2B191EBDC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B7C75D-5B9A-57CA-FB12-48170EE67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887E5A-7028-9C94-678E-374E8C30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8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631963-E397-378E-DE1D-CA32536ED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21119E-AEE8-0305-CB8A-1FFAFEEC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BAC2E-0667-C8CD-D6EC-CA642271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8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9DD8-9BDD-531C-1E12-BAB7B649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A2A7C-4630-FA98-8BCA-75B49D49A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367CD-3EDC-2CCB-0B20-3CF87D84C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94BD2-13F2-FCAB-C13A-135FB29DD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5F55F-0B25-0100-1AC5-57B88A57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A51D3-9F25-3310-2652-DEF39B944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7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C98DA-3D41-6DEA-3388-025A441AD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783F5-679B-80CD-DF0E-FE828C9290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3ADB3-AA19-0525-F3EC-731EE36F3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2B7D3-2953-4742-691B-6CCB318E5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9BAD9-7FB3-247D-9A09-0BCEB6FA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241A1-2A99-2FA6-6233-DDACA37BB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6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2315F-5046-D2D8-0071-1102F874B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CF085-9DBE-1783-E74C-E2E2FB64E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62366-F585-E5AA-7094-FC6577B97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FBB47-CFFB-12A5-052A-5AEF4085C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8A9E3-378C-BA7C-1499-6F4EE75E5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23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027BE9-10E8-2890-08FE-772D2E982E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32BE02-155D-CAFF-C56D-5D5A1D23D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503F6-7EE5-A606-B966-CACF90B5B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1AEFE-CCF5-2DDF-CEAD-22B15C2F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8B7A3-C6D7-6D21-78EE-B7BB43DEB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6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24880B-F8D2-7150-9926-C229822E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8C85E-B774-AC4A-839C-A1E437482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5FD5E-F507-D482-011B-26B46178C8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57EC1-7A00-4AEA-9F47-ACF71F9C0C62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7548A-7077-D1CE-BF91-4E72EA5DA2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07210-9540-DECA-C6EC-1E49F9D9D6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0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00F58E-2C85-4925-77EE-EFA60A7B3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34" y="95416"/>
            <a:ext cx="11545294" cy="6130455"/>
          </a:xfrm>
        </p:spPr>
        <p:txBody>
          <a:bodyPr>
            <a:normAutofit/>
          </a:bodyPr>
          <a:lstStyle/>
          <a:p>
            <a:pPr algn="ctr"/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DZ" sz="47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ورشة تدريبية حول المحاضرة السابعة</a:t>
            </a:r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252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ED4D7-22D2-1ACE-1C0E-12EA68736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6" y="206735"/>
            <a:ext cx="11833709" cy="6476698"/>
          </a:xfrm>
        </p:spPr>
        <p:txBody>
          <a:bodyPr>
            <a:normAutofit fontScale="25000" lnSpcReduction="20000"/>
          </a:bodyPr>
          <a:lstStyle/>
          <a:p>
            <a:pPr algn="r" rtl="1"/>
            <a:r>
              <a:rPr lang="ar-DZ" sz="10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الأول: </a:t>
            </a:r>
            <a:endParaRPr lang="en-US" sz="108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DZ" sz="108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اقرأ كل موضوع من الموضوعات التالية بعناية.</a:t>
            </a:r>
          </a:p>
          <a:p>
            <a:pPr algn="r" rtl="1"/>
            <a:r>
              <a:rPr lang="ar-DZ" sz="10800" b="1" dirty="0">
                <a:solidFill>
                  <a:schemeClr val="accent1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ضع علامة </a:t>
            </a:r>
            <a:r>
              <a:rPr lang="en-US" sz="10800" b="1" dirty="0">
                <a:solidFill>
                  <a:schemeClr val="accent1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✅ </a:t>
            </a:r>
            <a:r>
              <a:rPr lang="ar-DZ" sz="10800" b="1" dirty="0">
                <a:solidFill>
                  <a:schemeClr val="accent1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أمام المواضيع التي تراها مناسبة لتطبيق منهج المسح 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أثر استخدام مواقع وسائل التواصل الاجتماعي على المشاركة السياسية للشباب الجزائري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المعالجة الإعلامية للحرب على قطاع غزة.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تطبيقات الهواتف الذكية وأثره على سلوك الطفل.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أثر الإعلان عبر اليوتيوب على نية شراء المنتجات بين طلاب الجامعة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القيم في الإعلانات التلفزيونية.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تصفح طلبة جامعة جيجل للصحافة الرقمية: قراءة في العادات والأنماط.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أخلاقيات الممارسة الإعلامية في إذاعة جيجل وأثرها على الأداء المهني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صورة المرأة الجزائرية في مواقع التواصل الاجتماعي.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مشاهدة الشباب للبرامج التلفزيونية وأثرها على هويتهم الثقافية.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تجليات قيم الصراع في البرامج التلفزيونية الترفيهية.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إدارة الأزمات في المؤسسات الاقتصادية الجزائرية. مؤسسة بلاط أنموذجا.</a:t>
            </a:r>
          </a:p>
          <a:p>
            <a:pPr algn="r" rtl="1"/>
            <a:r>
              <a:rPr lang="ar-DZ" sz="10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أثر التفاعل مع المؤثرين الرقميين على سلوك المستهلك</a:t>
            </a:r>
          </a:p>
          <a:p>
            <a:pPr algn="r" rtl="1"/>
            <a:r>
              <a:rPr lang="ar-DZ" sz="10800" b="1" dirty="0">
                <a:solidFill>
                  <a:schemeClr val="tx2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en-US" sz="10800" b="1" dirty="0">
              <a:solidFill>
                <a:schemeClr val="tx2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933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3501B-F026-386F-E485-59C4BF93C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299258"/>
            <a:ext cx="11662756" cy="6355983"/>
          </a:xfrm>
        </p:spPr>
        <p:txBody>
          <a:bodyPr>
            <a:normAutofit/>
          </a:bodyPr>
          <a:lstStyle/>
          <a:p>
            <a:pPr algn="r" rtl="1"/>
            <a:r>
              <a:rPr lang="ar-DZ" sz="4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الثاني: </a:t>
            </a:r>
          </a:p>
          <a:p>
            <a:pPr algn="r" rtl="1"/>
            <a:r>
              <a:rPr lang="ar-DZ" sz="35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حدد متى نسخدم المسح الشامل والمسح بالعينة في المواضيع الآتية:</a:t>
            </a:r>
          </a:p>
          <a:p>
            <a:pPr algn="r" rtl="1"/>
            <a:r>
              <a:rPr lang="ar-DZ" sz="3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مواقع التواصل الاجتماعي وأثره على سلوك طلبة جامعة جيجل</a:t>
            </a:r>
          </a:p>
          <a:p>
            <a:pPr algn="r" rtl="1"/>
            <a:r>
              <a:rPr lang="ar-DZ" sz="3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تقنيات الذكاء الاصطناعي بإذاعة جيجل</a:t>
            </a:r>
          </a:p>
          <a:p>
            <a:pPr algn="r" rtl="1"/>
            <a:r>
              <a:rPr lang="ar-DZ" sz="3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الهواتف الذكي وأُره على سلوك المراهقين في المؤسسات التعليمية بولاية جيجل</a:t>
            </a:r>
          </a:p>
          <a:p>
            <a:pPr algn="r" rtl="1"/>
            <a:r>
              <a:rPr lang="ar-DZ" sz="3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تصفح أساتذة قسم الإعلام لمواقع التواصل الاجتماعي وأثره على الوعي السياسي</a:t>
            </a:r>
          </a:p>
          <a:p>
            <a:pPr algn="r" rtl="1"/>
            <a:r>
              <a:rPr lang="ar-DZ" sz="3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أخلاقيات الممارسة المهنية داخل جهاز العلاقات العامة بجامعة جيجل</a:t>
            </a:r>
          </a:p>
          <a:p>
            <a:pPr algn="r" rtl="1"/>
            <a:r>
              <a:rPr lang="ar-DZ" sz="3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عمال مؤسسة سونلغاز بولاية جيجل لمواقع التواصل الاجتماعي وأثره على الأداء المهني</a:t>
            </a:r>
          </a:p>
          <a:p>
            <a:pPr algn="r" rtl="1"/>
            <a:r>
              <a:rPr lang="ar-DZ" sz="3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فعالية الاتصال الرقمي بين الموظفين داخل بلدية جيجل وأثره على الأداء المهني</a:t>
            </a:r>
            <a:endParaRPr lang="en-US" sz="35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7014775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A418E-D582-E5B1-3743-7E3F4B393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9" y="182881"/>
            <a:ext cx="11463250" cy="6475614"/>
          </a:xfrm>
        </p:spPr>
        <p:txBody>
          <a:bodyPr>
            <a:normAutofit/>
          </a:bodyPr>
          <a:lstStyle/>
          <a:p>
            <a:pPr algn="r" rtl="1"/>
            <a:r>
              <a:rPr lang="ar-DZ" sz="45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الثالث: </a:t>
            </a:r>
          </a:p>
          <a:p>
            <a:pPr algn="r" rtl="1"/>
            <a:r>
              <a:rPr lang="ar-DZ" sz="4500" b="1" dirty="0">
                <a:solidFill>
                  <a:schemeClr val="accent1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انطلاقا من الموضوع الآتي:</a:t>
            </a:r>
          </a:p>
          <a:p>
            <a:pPr algn="r" rtl="1"/>
            <a:r>
              <a:rPr lang="ar-DZ" sz="45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الصحفيين بإذاعة جيجل لمواقع التواصل الاجتماعي: دراسة في العادات والأنماط.</a:t>
            </a:r>
          </a:p>
          <a:p>
            <a:pPr algn="r" rtl="1"/>
            <a:r>
              <a:rPr lang="ar-DZ" sz="4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صغ ثلاثة تساؤلات وثلاث فرضيات لهذا الموضوع.</a:t>
            </a:r>
          </a:p>
          <a:p>
            <a:pPr algn="r" rtl="1"/>
            <a:r>
              <a:rPr lang="ar-DZ" sz="4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صمم استمارة استبيان تحتوى على ثلاثة محاور، باستخدام كل أنواع الأسئلة التي تم دراستها.(سؤال مغلق، سؤال محدد، سؤال محدد مفتوح، سؤال مفتوح)</a:t>
            </a:r>
            <a:endParaRPr lang="en-US" sz="45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396436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569B-560F-B407-6866-4AE135842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324196"/>
            <a:ext cx="11870575" cy="6259483"/>
          </a:xfrm>
        </p:spPr>
        <p:txBody>
          <a:bodyPr>
            <a:normAutofit/>
          </a:bodyPr>
          <a:lstStyle/>
          <a:p>
            <a:pPr algn="r" rtl="1"/>
            <a:r>
              <a:rPr lang="ar-DZ" sz="49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الرابع:</a:t>
            </a:r>
            <a:endParaRPr lang="en-US" sz="49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DZ" sz="49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صغ موضوعا علميا حول </a:t>
            </a:r>
            <a:r>
              <a:rPr lang="ar-DZ" sz="49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تطبيقات الذكاء الاصطناعي وعلاقته بالممارسة المهنية داخل التلفزيون الجزائري.</a:t>
            </a:r>
          </a:p>
          <a:p>
            <a:pPr algn="r" rtl="1"/>
            <a:r>
              <a:rPr lang="ar-DZ" sz="4900" b="1" dirty="0">
                <a:solidFill>
                  <a:schemeClr val="accent1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صغ ثلاثة تساؤلات وثلاث فرضيات لهذا الموضوع.</a:t>
            </a:r>
          </a:p>
          <a:p>
            <a:pPr algn="r" rtl="1"/>
            <a:r>
              <a:rPr lang="ar-DZ" sz="4900" b="1" dirty="0">
                <a:solidFill>
                  <a:schemeClr val="accent1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صمم استمارة استبيان لهذا الموضوع تحتوى على 20 سؤالا متنوعا موزعا على ثلاثة محاور.</a:t>
            </a:r>
            <a:endParaRPr lang="en-US" sz="4900" b="1" dirty="0">
              <a:solidFill>
                <a:schemeClr val="accent1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293550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5A7A09F-92D9-4C3D-E549-008B6B265B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3367" y="47680"/>
            <a:ext cx="11759979" cy="697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DZ" altLang="en-US" sz="33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الخامس: حدد نوع الأداة المناسبة لدراسة كل موضوع من المواضيع الآتية، مع توضيح السبب: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 مواقع التواصل الاجتماعي على متابعة الأخبار اليومية لدى طلاب الجامعات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تقييم وعي الجمهور بالمواد الإعلامية المتعلقة بالصحة العامة أثناء جائحة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 الإعلانات الرقمية على سلوك المستهلكين في الجزائر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مدى ثقة الجمهور في الأخبار المنشورة على منصات التواصل الاجتماعي مقارنة بالصحافة التقليدية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أثر الحملات الإعلامية حول البيئة على سلوك الشباب في المجتمع المحلي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دور الصحافة الرقمية في تشكيل الرأي العام السياسي لدى الطلاب الجامعيين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kumimoji="0" lang="ar-DZ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DZ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ربات البيوت لمواقع التواصل الاجتماعي وأثره على سلوكياتهن اليومية.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DZ" altLang="en-US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دور الألعاب الإلكترونية في تنمية قدرات الطفل العقلية.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DZ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تصفح النخبة الجامعية للصحافة الرقمية </a:t>
            </a:r>
            <a:r>
              <a:rPr lang="ar-DZ" altLang="en-US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ودورها في تشكيل الوعي  السياسي.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DZ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المدمنين للمخدرات للهاتف الذكي ودوره في توعيتهم بخطورة آفة المخدرات.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60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E4099-C6D5-7C6E-28D3-50B20771E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7" y="246490"/>
            <a:ext cx="11831541" cy="6488265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DZ" sz="3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السادس: </a:t>
            </a:r>
            <a:endParaRPr lang="en-US" sz="3400" b="1" dirty="0">
              <a:solidFill>
                <a:schemeClr val="accent2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r" rtl="1">
              <a:buNone/>
            </a:pPr>
            <a:endParaRPr lang="ar-DZ" sz="3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r" rtl="1">
              <a:buNone/>
            </a:pPr>
            <a:r>
              <a:rPr lang="ar-DZ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طلب منك إجراء مقابلة مقننة حول استخدام الطفل للألعاب الإلكترونية وأثرها على سلوكياتهم. </a:t>
            </a:r>
          </a:p>
          <a:p>
            <a:pPr marL="0" indent="0" algn="r" rtl="1">
              <a:buNone/>
            </a:pPr>
            <a:r>
              <a:rPr lang="ar-DZ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قبل تصميم المقابلة صغ ثلاثة تساؤلات وثلاث فرضيات لهذا الموضوع.</a:t>
            </a:r>
          </a:p>
          <a:p>
            <a:pPr marL="0" indent="0" algn="r" rtl="1">
              <a:buNone/>
            </a:pPr>
            <a:r>
              <a:rPr lang="ar-DZ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استمارة المقابلة تحتوى على 20سؤالا موزعة على ثلاثة محاور.</a:t>
            </a:r>
            <a:endParaRPr lang="en-US" sz="3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2794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E796D-5E81-D2BE-74D5-51B32E709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685" y="333955"/>
            <a:ext cx="11807687" cy="6170212"/>
          </a:xfrm>
        </p:spPr>
        <p:txBody>
          <a:bodyPr>
            <a:normAutofit fontScale="77500" lnSpcReduction="20000"/>
          </a:bodyPr>
          <a:lstStyle/>
          <a:p>
            <a:pPr algn="r" rtl="1"/>
            <a:r>
              <a:rPr lang="ar-DZ" sz="32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السابع</a:t>
            </a:r>
            <a:r>
              <a:rPr lang="en-US" sz="32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ar-DZ" sz="3200" b="1" dirty="0">
              <a:solidFill>
                <a:schemeClr val="accent2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200000"/>
              </a:lnSpc>
            </a:pP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طلب منك صياغة موضوع علمي في تخصص الاتصال والإعلام يمكن تطبيق عليه العينة العشوائية البسيطة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 شرح كيفية الاختيار. </a:t>
            </a:r>
          </a:p>
          <a:p>
            <a:pPr algn="r" rtl="1">
              <a:lnSpc>
                <a:spcPct val="200000"/>
              </a:lnSpc>
            </a:pP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طلب منك صياغة موضوع علمي في تخصص الاتصال والإعلام يمكن تطبيق عليه العينة العشوائية الطبيقية. مع شرح كيفية الاختيار.</a:t>
            </a:r>
          </a:p>
          <a:p>
            <a:pPr algn="r" rtl="1">
              <a:lnSpc>
                <a:spcPct val="200000"/>
              </a:lnSpc>
            </a:pP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طلب منك صياغة موضوع علمي في تخصص الاتصال والإعلام يمكن تطبيق عليه العينة العشوائية المتعددة المراحل. مع شرح كيفية الاختيار.</a:t>
            </a:r>
          </a:p>
          <a:p>
            <a:pPr algn="r" rtl="1">
              <a:lnSpc>
                <a:spcPct val="200000"/>
              </a:lnSpc>
            </a:pP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طلب منك صياغة موضوع علمي في تخصص الاتصال والإعلام يمكن تطبيق عليه العينة القصدية. مع شرح كيفية الاختيار.</a:t>
            </a:r>
          </a:p>
          <a:p>
            <a:pPr algn="r" rtl="1">
              <a:lnSpc>
                <a:spcPct val="200000"/>
              </a:lnSpc>
            </a:pP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طلب منك صياغة موضوع علمي في تخصص الاتصال والإعلام يمكن تطبيق عليه العينة الكرة الثلجية. </a:t>
            </a:r>
            <a:r>
              <a:rPr lang="ar-DZ" sz="3200" b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 شرح كيفية الاختيار.</a:t>
            </a:r>
            <a:endParaRPr lang="ar-DZ" sz="32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endParaRPr lang="ar-DZ" dirty="0"/>
          </a:p>
          <a:p>
            <a:pPr marL="0" indent="0" algn="r" rtl="1">
              <a:buNone/>
            </a:pPr>
            <a:endParaRPr lang="ar-DZ" dirty="0"/>
          </a:p>
          <a:p>
            <a:pPr algn="r" rtl="1"/>
            <a:endParaRPr lang="ar-DZ" dirty="0"/>
          </a:p>
          <a:p>
            <a:pPr algn="r" rtl="1"/>
            <a:endParaRPr lang="ar-DZ" dirty="0"/>
          </a:p>
          <a:p>
            <a:pPr algn="r" rtl="1"/>
            <a:endParaRPr lang="ar-DZ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337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599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Traditional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MyPc</dc:creator>
  <cp:lastModifiedBy>MyPc</cp:lastModifiedBy>
  <cp:revision>8</cp:revision>
  <dcterms:created xsi:type="dcterms:W3CDTF">2025-11-03T16:17:54Z</dcterms:created>
  <dcterms:modified xsi:type="dcterms:W3CDTF">2025-11-15T11:20:34Z</dcterms:modified>
</cp:coreProperties>
</file>