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78"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1" d="100"/>
          <a:sy n="71" d="100"/>
        </p:scale>
        <p:origin x="69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F926AB-3258-4F04-97F8-8334D6E4160E}"/>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CA"/>
          </a:p>
        </p:txBody>
      </p:sp>
      <p:sp>
        <p:nvSpPr>
          <p:cNvPr id="3" name="Sous-titre 2">
            <a:extLst>
              <a:ext uri="{FF2B5EF4-FFF2-40B4-BE49-F238E27FC236}">
                <a16:creationId xmlns:a16="http://schemas.microsoft.com/office/drawing/2014/main" id="{1B6D95F9-9E1F-4CB4-8857-3E901481624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CA"/>
          </a:p>
        </p:txBody>
      </p:sp>
      <p:sp>
        <p:nvSpPr>
          <p:cNvPr id="4" name="Espace réservé de la date 3">
            <a:extLst>
              <a:ext uri="{FF2B5EF4-FFF2-40B4-BE49-F238E27FC236}">
                <a16:creationId xmlns:a16="http://schemas.microsoft.com/office/drawing/2014/main" id="{25B8F136-05E1-4FDB-A609-A0B7B43D0F82}"/>
              </a:ext>
            </a:extLst>
          </p:cNvPr>
          <p:cNvSpPr>
            <a:spLocks noGrp="1"/>
          </p:cNvSpPr>
          <p:nvPr>
            <p:ph type="dt" sz="half" idx="10"/>
          </p:nvPr>
        </p:nvSpPr>
        <p:spPr/>
        <p:txBody>
          <a:bodyPr/>
          <a:lstStyle/>
          <a:p>
            <a:fld id="{AD6C9BFF-FD27-4E87-8D27-4BB69DB92135}" type="datetimeFigureOut">
              <a:rPr lang="fr-CA" smtClean="0"/>
              <a:t>2024-11-30</a:t>
            </a:fld>
            <a:endParaRPr lang="fr-CA"/>
          </a:p>
        </p:txBody>
      </p:sp>
      <p:sp>
        <p:nvSpPr>
          <p:cNvPr id="5" name="Espace réservé du pied de page 4">
            <a:extLst>
              <a:ext uri="{FF2B5EF4-FFF2-40B4-BE49-F238E27FC236}">
                <a16:creationId xmlns:a16="http://schemas.microsoft.com/office/drawing/2014/main" id="{1989EF99-9132-49BA-B50E-88D0A65EEE3D}"/>
              </a:ext>
            </a:extLst>
          </p:cNvPr>
          <p:cNvSpPr>
            <a:spLocks noGrp="1"/>
          </p:cNvSpPr>
          <p:nvPr>
            <p:ph type="ftr" sz="quarter" idx="11"/>
          </p:nvPr>
        </p:nvSpPr>
        <p:spPr/>
        <p:txBody>
          <a:bodyPr/>
          <a:lstStyle/>
          <a:p>
            <a:endParaRPr lang="fr-CA"/>
          </a:p>
        </p:txBody>
      </p:sp>
      <p:sp>
        <p:nvSpPr>
          <p:cNvPr id="6" name="Espace réservé du numéro de diapositive 5">
            <a:extLst>
              <a:ext uri="{FF2B5EF4-FFF2-40B4-BE49-F238E27FC236}">
                <a16:creationId xmlns:a16="http://schemas.microsoft.com/office/drawing/2014/main" id="{C8D226AF-5A25-4C90-9A39-7CDB76F85D1F}"/>
              </a:ext>
            </a:extLst>
          </p:cNvPr>
          <p:cNvSpPr>
            <a:spLocks noGrp="1"/>
          </p:cNvSpPr>
          <p:nvPr>
            <p:ph type="sldNum" sz="quarter" idx="12"/>
          </p:nvPr>
        </p:nvSpPr>
        <p:spPr/>
        <p:txBody>
          <a:bodyPr/>
          <a:lstStyle/>
          <a:p>
            <a:fld id="{D5717022-AAB5-4227-A250-7685CA58D9DB}" type="slidenum">
              <a:rPr lang="fr-CA" smtClean="0"/>
              <a:t>‹N°›</a:t>
            </a:fld>
            <a:endParaRPr lang="fr-CA"/>
          </a:p>
        </p:txBody>
      </p:sp>
    </p:spTree>
    <p:extLst>
      <p:ext uri="{BB962C8B-B14F-4D97-AF65-F5344CB8AC3E}">
        <p14:creationId xmlns:p14="http://schemas.microsoft.com/office/powerpoint/2010/main" val="2711907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51D0598-8551-415C-A894-79EAE8C1B1A2}"/>
              </a:ext>
            </a:extLst>
          </p:cNvPr>
          <p:cNvSpPr>
            <a:spLocks noGrp="1"/>
          </p:cNvSpPr>
          <p:nvPr>
            <p:ph type="title"/>
          </p:nvPr>
        </p:nvSpPr>
        <p:spPr/>
        <p:txBody>
          <a:bodyPr/>
          <a:lstStyle/>
          <a:p>
            <a:r>
              <a:rPr lang="fr-FR"/>
              <a:t>Modifiez le style du titre</a:t>
            </a:r>
            <a:endParaRPr lang="fr-CA"/>
          </a:p>
        </p:txBody>
      </p:sp>
      <p:sp>
        <p:nvSpPr>
          <p:cNvPr id="3" name="Espace réservé du texte vertical 2">
            <a:extLst>
              <a:ext uri="{FF2B5EF4-FFF2-40B4-BE49-F238E27FC236}">
                <a16:creationId xmlns:a16="http://schemas.microsoft.com/office/drawing/2014/main" id="{7793423A-50FC-4950-AC1F-5D323423C099}"/>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e la date 3">
            <a:extLst>
              <a:ext uri="{FF2B5EF4-FFF2-40B4-BE49-F238E27FC236}">
                <a16:creationId xmlns:a16="http://schemas.microsoft.com/office/drawing/2014/main" id="{0C6E5E0A-2894-4F0A-AF5D-AC46782E2665}"/>
              </a:ext>
            </a:extLst>
          </p:cNvPr>
          <p:cNvSpPr>
            <a:spLocks noGrp="1"/>
          </p:cNvSpPr>
          <p:nvPr>
            <p:ph type="dt" sz="half" idx="10"/>
          </p:nvPr>
        </p:nvSpPr>
        <p:spPr/>
        <p:txBody>
          <a:bodyPr/>
          <a:lstStyle/>
          <a:p>
            <a:fld id="{AD6C9BFF-FD27-4E87-8D27-4BB69DB92135}" type="datetimeFigureOut">
              <a:rPr lang="fr-CA" smtClean="0"/>
              <a:t>2024-11-30</a:t>
            </a:fld>
            <a:endParaRPr lang="fr-CA"/>
          </a:p>
        </p:txBody>
      </p:sp>
      <p:sp>
        <p:nvSpPr>
          <p:cNvPr id="5" name="Espace réservé du pied de page 4">
            <a:extLst>
              <a:ext uri="{FF2B5EF4-FFF2-40B4-BE49-F238E27FC236}">
                <a16:creationId xmlns:a16="http://schemas.microsoft.com/office/drawing/2014/main" id="{92C4853C-308B-4504-8B38-1AF485557EB7}"/>
              </a:ext>
            </a:extLst>
          </p:cNvPr>
          <p:cNvSpPr>
            <a:spLocks noGrp="1"/>
          </p:cNvSpPr>
          <p:nvPr>
            <p:ph type="ftr" sz="quarter" idx="11"/>
          </p:nvPr>
        </p:nvSpPr>
        <p:spPr/>
        <p:txBody>
          <a:bodyPr/>
          <a:lstStyle/>
          <a:p>
            <a:endParaRPr lang="fr-CA"/>
          </a:p>
        </p:txBody>
      </p:sp>
      <p:sp>
        <p:nvSpPr>
          <p:cNvPr id="6" name="Espace réservé du numéro de diapositive 5">
            <a:extLst>
              <a:ext uri="{FF2B5EF4-FFF2-40B4-BE49-F238E27FC236}">
                <a16:creationId xmlns:a16="http://schemas.microsoft.com/office/drawing/2014/main" id="{81976FA9-B1C8-4503-A11C-8C52A6B1EF6A}"/>
              </a:ext>
            </a:extLst>
          </p:cNvPr>
          <p:cNvSpPr>
            <a:spLocks noGrp="1"/>
          </p:cNvSpPr>
          <p:nvPr>
            <p:ph type="sldNum" sz="quarter" idx="12"/>
          </p:nvPr>
        </p:nvSpPr>
        <p:spPr/>
        <p:txBody>
          <a:bodyPr/>
          <a:lstStyle/>
          <a:p>
            <a:fld id="{D5717022-AAB5-4227-A250-7685CA58D9DB}" type="slidenum">
              <a:rPr lang="fr-CA" smtClean="0"/>
              <a:t>‹N°›</a:t>
            </a:fld>
            <a:endParaRPr lang="fr-CA"/>
          </a:p>
        </p:txBody>
      </p:sp>
    </p:spTree>
    <p:extLst>
      <p:ext uri="{BB962C8B-B14F-4D97-AF65-F5344CB8AC3E}">
        <p14:creationId xmlns:p14="http://schemas.microsoft.com/office/powerpoint/2010/main" val="1746454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9B78C872-E373-474C-8F1D-37D7D5838510}"/>
              </a:ext>
            </a:extLst>
          </p:cNvPr>
          <p:cNvSpPr>
            <a:spLocks noGrp="1"/>
          </p:cNvSpPr>
          <p:nvPr>
            <p:ph type="title" orient="vert"/>
          </p:nvPr>
        </p:nvSpPr>
        <p:spPr>
          <a:xfrm>
            <a:off x="8724900" y="365125"/>
            <a:ext cx="2628900" cy="5811838"/>
          </a:xfrm>
        </p:spPr>
        <p:txBody>
          <a:bodyPr vert="eaVert"/>
          <a:lstStyle/>
          <a:p>
            <a:r>
              <a:rPr lang="fr-FR"/>
              <a:t>Modifiez le style du titre</a:t>
            </a:r>
            <a:endParaRPr lang="fr-CA"/>
          </a:p>
        </p:txBody>
      </p:sp>
      <p:sp>
        <p:nvSpPr>
          <p:cNvPr id="3" name="Espace réservé du texte vertical 2">
            <a:extLst>
              <a:ext uri="{FF2B5EF4-FFF2-40B4-BE49-F238E27FC236}">
                <a16:creationId xmlns:a16="http://schemas.microsoft.com/office/drawing/2014/main" id="{2041E502-B3D9-4C9E-A896-487E23CFF20D}"/>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e la date 3">
            <a:extLst>
              <a:ext uri="{FF2B5EF4-FFF2-40B4-BE49-F238E27FC236}">
                <a16:creationId xmlns:a16="http://schemas.microsoft.com/office/drawing/2014/main" id="{38703B13-74AB-4387-A86B-A6DD10DDCF73}"/>
              </a:ext>
            </a:extLst>
          </p:cNvPr>
          <p:cNvSpPr>
            <a:spLocks noGrp="1"/>
          </p:cNvSpPr>
          <p:nvPr>
            <p:ph type="dt" sz="half" idx="10"/>
          </p:nvPr>
        </p:nvSpPr>
        <p:spPr/>
        <p:txBody>
          <a:bodyPr/>
          <a:lstStyle/>
          <a:p>
            <a:fld id="{AD6C9BFF-FD27-4E87-8D27-4BB69DB92135}" type="datetimeFigureOut">
              <a:rPr lang="fr-CA" smtClean="0"/>
              <a:t>2024-11-30</a:t>
            </a:fld>
            <a:endParaRPr lang="fr-CA"/>
          </a:p>
        </p:txBody>
      </p:sp>
      <p:sp>
        <p:nvSpPr>
          <p:cNvPr id="5" name="Espace réservé du pied de page 4">
            <a:extLst>
              <a:ext uri="{FF2B5EF4-FFF2-40B4-BE49-F238E27FC236}">
                <a16:creationId xmlns:a16="http://schemas.microsoft.com/office/drawing/2014/main" id="{B1665566-1C75-410A-B7A7-4FCC217E363D}"/>
              </a:ext>
            </a:extLst>
          </p:cNvPr>
          <p:cNvSpPr>
            <a:spLocks noGrp="1"/>
          </p:cNvSpPr>
          <p:nvPr>
            <p:ph type="ftr" sz="quarter" idx="11"/>
          </p:nvPr>
        </p:nvSpPr>
        <p:spPr/>
        <p:txBody>
          <a:bodyPr/>
          <a:lstStyle/>
          <a:p>
            <a:endParaRPr lang="fr-CA"/>
          </a:p>
        </p:txBody>
      </p:sp>
      <p:sp>
        <p:nvSpPr>
          <p:cNvPr id="6" name="Espace réservé du numéro de diapositive 5">
            <a:extLst>
              <a:ext uri="{FF2B5EF4-FFF2-40B4-BE49-F238E27FC236}">
                <a16:creationId xmlns:a16="http://schemas.microsoft.com/office/drawing/2014/main" id="{3A55038C-C7BD-4E59-87DC-EFAFE46D5601}"/>
              </a:ext>
            </a:extLst>
          </p:cNvPr>
          <p:cNvSpPr>
            <a:spLocks noGrp="1"/>
          </p:cNvSpPr>
          <p:nvPr>
            <p:ph type="sldNum" sz="quarter" idx="12"/>
          </p:nvPr>
        </p:nvSpPr>
        <p:spPr/>
        <p:txBody>
          <a:bodyPr/>
          <a:lstStyle/>
          <a:p>
            <a:fld id="{D5717022-AAB5-4227-A250-7685CA58D9DB}" type="slidenum">
              <a:rPr lang="fr-CA" smtClean="0"/>
              <a:t>‹N°›</a:t>
            </a:fld>
            <a:endParaRPr lang="fr-CA"/>
          </a:p>
        </p:txBody>
      </p:sp>
    </p:spTree>
    <p:extLst>
      <p:ext uri="{BB962C8B-B14F-4D97-AF65-F5344CB8AC3E}">
        <p14:creationId xmlns:p14="http://schemas.microsoft.com/office/powerpoint/2010/main" val="2297939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081D8C0-A784-4F4E-990D-AFF7320DBA9C}"/>
              </a:ext>
            </a:extLst>
          </p:cNvPr>
          <p:cNvSpPr>
            <a:spLocks noGrp="1"/>
          </p:cNvSpPr>
          <p:nvPr>
            <p:ph type="title"/>
          </p:nvPr>
        </p:nvSpPr>
        <p:spPr/>
        <p:txBody>
          <a:bodyPr/>
          <a:lstStyle/>
          <a:p>
            <a:r>
              <a:rPr lang="fr-FR"/>
              <a:t>Modifiez le style du titre</a:t>
            </a:r>
            <a:endParaRPr lang="fr-CA"/>
          </a:p>
        </p:txBody>
      </p:sp>
      <p:sp>
        <p:nvSpPr>
          <p:cNvPr id="3" name="Espace réservé du contenu 2">
            <a:extLst>
              <a:ext uri="{FF2B5EF4-FFF2-40B4-BE49-F238E27FC236}">
                <a16:creationId xmlns:a16="http://schemas.microsoft.com/office/drawing/2014/main" id="{3AA8F790-244A-4B20-9BD6-40D199657E6A}"/>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e la date 3">
            <a:extLst>
              <a:ext uri="{FF2B5EF4-FFF2-40B4-BE49-F238E27FC236}">
                <a16:creationId xmlns:a16="http://schemas.microsoft.com/office/drawing/2014/main" id="{5B2E4A91-E0E2-420E-9C20-E3AFADD68BB9}"/>
              </a:ext>
            </a:extLst>
          </p:cNvPr>
          <p:cNvSpPr>
            <a:spLocks noGrp="1"/>
          </p:cNvSpPr>
          <p:nvPr>
            <p:ph type="dt" sz="half" idx="10"/>
          </p:nvPr>
        </p:nvSpPr>
        <p:spPr/>
        <p:txBody>
          <a:bodyPr/>
          <a:lstStyle/>
          <a:p>
            <a:fld id="{AD6C9BFF-FD27-4E87-8D27-4BB69DB92135}" type="datetimeFigureOut">
              <a:rPr lang="fr-CA" smtClean="0"/>
              <a:t>2024-11-30</a:t>
            </a:fld>
            <a:endParaRPr lang="fr-CA"/>
          </a:p>
        </p:txBody>
      </p:sp>
      <p:sp>
        <p:nvSpPr>
          <p:cNvPr id="5" name="Espace réservé du pied de page 4">
            <a:extLst>
              <a:ext uri="{FF2B5EF4-FFF2-40B4-BE49-F238E27FC236}">
                <a16:creationId xmlns:a16="http://schemas.microsoft.com/office/drawing/2014/main" id="{A51E4D87-510B-4770-BDCF-3124A72E4CF8}"/>
              </a:ext>
            </a:extLst>
          </p:cNvPr>
          <p:cNvSpPr>
            <a:spLocks noGrp="1"/>
          </p:cNvSpPr>
          <p:nvPr>
            <p:ph type="ftr" sz="quarter" idx="11"/>
          </p:nvPr>
        </p:nvSpPr>
        <p:spPr/>
        <p:txBody>
          <a:bodyPr/>
          <a:lstStyle/>
          <a:p>
            <a:endParaRPr lang="fr-CA"/>
          </a:p>
        </p:txBody>
      </p:sp>
      <p:sp>
        <p:nvSpPr>
          <p:cNvPr id="6" name="Espace réservé du numéro de diapositive 5">
            <a:extLst>
              <a:ext uri="{FF2B5EF4-FFF2-40B4-BE49-F238E27FC236}">
                <a16:creationId xmlns:a16="http://schemas.microsoft.com/office/drawing/2014/main" id="{2AACFE46-12CA-4A3C-B8BB-1F21D5E5BB33}"/>
              </a:ext>
            </a:extLst>
          </p:cNvPr>
          <p:cNvSpPr>
            <a:spLocks noGrp="1"/>
          </p:cNvSpPr>
          <p:nvPr>
            <p:ph type="sldNum" sz="quarter" idx="12"/>
          </p:nvPr>
        </p:nvSpPr>
        <p:spPr/>
        <p:txBody>
          <a:bodyPr/>
          <a:lstStyle/>
          <a:p>
            <a:fld id="{D5717022-AAB5-4227-A250-7685CA58D9DB}" type="slidenum">
              <a:rPr lang="fr-CA" smtClean="0"/>
              <a:t>‹N°›</a:t>
            </a:fld>
            <a:endParaRPr lang="fr-CA"/>
          </a:p>
        </p:txBody>
      </p:sp>
    </p:spTree>
    <p:extLst>
      <p:ext uri="{BB962C8B-B14F-4D97-AF65-F5344CB8AC3E}">
        <p14:creationId xmlns:p14="http://schemas.microsoft.com/office/powerpoint/2010/main" val="20464202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07E7BDC-B283-4E96-B6E1-134AAC518DD6}"/>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CA"/>
          </a:p>
        </p:txBody>
      </p:sp>
      <p:sp>
        <p:nvSpPr>
          <p:cNvPr id="3" name="Espace réservé du texte 2">
            <a:extLst>
              <a:ext uri="{FF2B5EF4-FFF2-40B4-BE49-F238E27FC236}">
                <a16:creationId xmlns:a16="http://schemas.microsoft.com/office/drawing/2014/main" id="{B10AB825-C388-49DB-A65A-6A26D9D8358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C3D9E835-854A-4034-B4A7-4AAEDD446BD3}"/>
              </a:ext>
            </a:extLst>
          </p:cNvPr>
          <p:cNvSpPr>
            <a:spLocks noGrp="1"/>
          </p:cNvSpPr>
          <p:nvPr>
            <p:ph type="dt" sz="half" idx="10"/>
          </p:nvPr>
        </p:nvSpPr>
        <p:spPr/>
        <p:txBody>
          <a:bodyPr/>
          <a:lstStyle/>
          <a:p>
            <a:fld id="{AD6C9BFF-FD27-4E87-8D27-4BB69DB92135}" type="datetimeFigureOut">
              <a:rPr lang="fr-CA" smtClean="0"/>
              <a:t>2024-11-30</a:t>
            </a:fld>
            <a:endParaRPr lang="fr-CA"/>
          </a:p>
        </p:txBody>
      </p:sp>
      <p:sp>
        <p:nvSpPr>
          <p:cNvPr id="5" name="Espace réservé du pied de page 4">
            <a:extLst>
              <a:ext uri="{FF2B5EF4-FFF2-40B4-BE49-F238E27FC236}">
                <a16:creationId xmlns:a16="http://schemas.microsoft.com/office/drawing/2014/main" id="{15B51A21-43E0-490E-914A-8F00DF0553B4}"/>
              </a:ext>
            </a:extLst>
          </p:cNvPr>
          <p:cNvSpPr>
            <a:spLocks noGrp="1"/>
          </p:cNvSpPr>
          <p:nvPr>
            <p:ph type="ftr" sz="quarter" idx="11"/>
          </p:nvPr>
        </p:nvSpPr>
        <p:spPr/>
        <p:txBody>
          <a:bodyPr/>
          <a:lstStyle/>
          <a:p>
            <a:endParaRPr lang="fr-CA"/>
          </a:p>
        </p:txBody>
      </p:sp>
      <p:sp>
        <p:nvSpPr>
          <p:cNvPr id="6" name="Espace réservé du numéro de diapositive 5">
            <a:extLst>
              <a:ext uri="{FF2B5EF4-FFF2-40B4-BE49-F238E27FC236}">
                <a16:creationId xmlns:a16="http://schemas.microsoft.com/office/drawing/2014/main" id="{BB0810C1-188F-474B-9FE1-7E1E3DD347D7}"/>
              </a:ext>
            </a:extLst>
          </p:cNvPr>
          <p:cNvSpPr>
            <a:spLocks noGrp="1"/>
          </p:cNvSpPr>
          <p:nvPr>
            <p:ph type="sldNum" sz="quarter" idx="12"/>
          </p:nvPr>
        </p:nvSpPr>
        <p:spPr/>
        <p:txBody>
          <a:bodyPr/>
          <a:lstStyle/>
          <a:p>
            <a:fld id="{D5717022-AAB5-4227-A250-7685CA58D9DB}" type="slidenum">
              <a:rPr lang="fr-CA" smtClean="0"/>
              <a:t>‹N°›</a:t>
            </a:fld>
            <a:endParaRPr lang="fr-CA"/>
          </a:p>
        </p:txBody>
      </p:sp>
    </p:spTree>
    <p:extLst>
      <p:ext uri="{BB962C8B-B14F-4D97-AF65-F5344CB8AC3E}">
        <p14:creationId xmlns:p14="http://schemas.microsoft.com/office/powerpoint/2010/main" val="3549322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8AF0133-E819-4853-BF64-8BD9136EC217}"/>
              </a:ext>
            </a:extLst>
          </p:cNvPr>
          <p:cNvSpPr>
            <a:spLocks noGrp="1"/>
          </p:cNvSpPr>
          <p:nvPr>
            <p:ph type="title"/>
          </p:nvPr>
        </p:nvSpPr>
        <p:spPr/>
        <p:txBody>
          <a:bodyPr/>
          <a:lstStyle/>
          <a:p>
            <a:r>
              <a:rPr lang="fr-FR"/>
              <a:t>Modifiez le style du titre</a:t>
            </a:r>
            <a:endParaRPr lang="fr-CA"/>
          </a:p>
        </p:txBody>
      </p:sp>
      <p:sp>
        <p:nvSpPr>
          <p:cNvPr id="3" name="Espace réservé du contenu 2">
            <a:extLst>
              <a:ext uri="{FF2B5EF4-FFF2-40B4-BE49-F238E27FC236}">
                <a16:creationId xmlns:a16="http://schemas.microsoft.com/office/drawing/2014/main" id="{2A842B5B-CDCF-41D3-B2F1-9335CFD387E4}"/>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u contenu 3">
            <a:extLst>
              <a:ext uri="{FF2B5EF4-FFF2-40B4-BE49-F238E27FC236}">
                <a16:creationId xmlns:a16="http://schemas.microsoft.com/office/drawing/2014/main" id="{C11C6765-6A82-4BAF-8C49-D7ED8A88943B}"/>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5" name="Espace réservé de la date 4">
            <a:extLst>
              <a:ext uri="{FF2B5EF4-FFF2-40B4-BE49-F238E27FC236}">
                <a16:creationId xmlns:a16="http://schemas.microsoft.com/office/drawing/2014/main" id="{5C3D7E17-9937-4FBC-8038-EF4F0E63A545}"/>
              </a:ext>
            </a:extLst>
          </p:cNvPr>
          <p:cNvSpPr>
            <a:spLocks noGrp="1"/>
          </p:cNvSpPr>
          <p:nvPr>
            <p:ph type="dt" sz="half" idx="10"/>
          </p:nvPr>
        </p:nvSpPr>
        <p:spPr/>
        <p:txBody>
          <a:bodyPr/>
          <a:lstStyle/>
          <a:p>
            <a:fld id="{AD6C9BFF-FD27-4E87-8D27-4BB69DB92135}" type="datetimeFigureOut">
              <a:rPr lang="fr-CA" smtClean="0"/>
              <a:t>2024-11-30</a:t>
            </a:fld>
            <a:endParaRPr lang="fr-CA"/>
          </a:p>
        </p:txBody>
      </p:sp>
      <p:sp>
        <p:nvSpPr>
          <p:cNvPr id="6" name="Espace réservé du pied de page 5">
            <a:extLst>
              <a:ext uri="{FF2B5EF4-FFF2-40B4-BE49-F238E27FC236}">
                <a16:creationId xmlns:a16="http://schemas.microsoft.com/office/drawing/2014/main" id="{C2E1BDDB-7BD1-41D0-AA8E-2CC61DA834CA}"/>
              </a:ext>
            </a:extLst>
          </p:cNvPr>
          <p:cNvSpPr>
            <a:spLocks noGrp="1"/>
          </p:cNvSpPr>
          <p:nvPr>
            <p:ph type="ftr" sz="quarter" idx="11"/>
          </p:nvPr>
        </p:nvSpPr>
        <p:spPr/>
        <p:txBody>
          <a:bodyPr/>
          <a:lstStyle/>
          <a:p>
            <a:endParaRPr lang="fr-CA"/>
          </a:p>
        </p:txBody>
      </p:sp>
      <p:sp>
        <p:nvSpPr>
          <p:cNvPr id="7" name="Espace réservé du numéro de diapositive 6">
            <a:extLst>
              <a:ext uri="{FF2B5EF4-FFF2-40B4-BE49-F238E27FC236}">
                <a16:creationId xmlns:a16="http://schemas.microsoft.com/office/drawing/2014/main" id="{4A7374EC-E264-45A9-BCA6-DCEBFCC9B5F6}"/>
              </a:ext>
            </a:extLst>
          </p:cNvPr>
          <p:cNvSpPr>
            <a:spLocks noGrp="1"/>
          </p:cNvSpPr>
          <p:nvPr>
            <p:ph type="sldNum" sz="quarter" idx="12"/>
          </p:nvPr>
        </p:nvSpPr>
        <p:spPr/>
        <p:txBody>
          <a:bodyPr/>
          <a:lstStyle/>
          <a:p>
            <a:fld id="{D5717022-AAB5-4227-A250-7685CA58D9DB}" type="slidenum">
              <a:rPr lang="fr-CA" smtClean="0"/>
              <a:t>‹N°›</a:t>
            </a:fld>
            <a:endParaRPr lang="fr-CA"/>
          </a:p>
        </p:txBody>
      </p:sp>
    </p:spTree>
    <p:extLst>
      <p:ext uri="{BB962C8B-B14F-4D97-AF65-F5344CB8AC3E}">
        <p14:creationId xmlns:p14="http://schemas.microsoft.com/office/powerpoint/2010/main" val="25926748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FD93962-E120-4C25-A793-0F122DFE6307}"/>
              </a:ext>
            </a:extLst>
          </p:cNvPr>
          <p:cNvSpPr>
            <a:spLocks noGrp="1"/>
          </p:cNvSpPr>
          <p:nvPr>
            <p:ph type="title"/>
          </p:nvPr>
        </p:nvSpPr>
        <p:spPr>
          <a:xfrm>
            <a:off x="839788" y="365125"/>
            <a:ext cx="10515600" cy="1325563"/>
          </a:xfrm>
        </p:spPr>
        <p:txBody>
          <a:bodyPr/>
          <a:lstStyle/>
          <a:p>
            <a:r>
              <a:rPr lang="fr-FR"/>
              <a:t>Modifiez le style du titre</a:t>
            </a:r>
            <a:endParaRPr lang="fr-CA"/>
          </a:p>
        </p:txBody>
      </p:sp>
      <p:sp>
        <p:nvSpPr>
          <p:cNvPr id="3" name="Espace réservé du texte 2">
            <a:extLst>
              <a:ext uri="{FF2B5EF4-FFF2-40B4-BE49-F238E27FC236}">
                <a16:creationId xmlns:a16="http://schemas.microsoft.com/office/drawing/2014/main" id="{AC2783A0-FA02-4A31-88BF-2A34FC153A9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20E02DA5-A6F8-4FF1-A8BC-CA57D8A967AA}"/>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5" name="Espace réservé du texte 4">
            <a:extLst>
              <a:ext uri="{FF2B5EF4-FFF2-40B4-BE49-F238E27FC236}">
                <a16:creationId xmlns:a16="http://schemas.microsoft.com/office/drawing/2014/main" id="{7485BA49-89FC-4C02-AE36-31182386862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8BF43260-7A97-4959-A76D-F5574094D054}"/>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7" name="Espace réservé de la date 6">
            <a:extLst>
              <a:ext uri="{FF2B5EF4-FFF2-40B4-BE49-F238E27FC236}">
                <a16:creationId xmlns:a16="http://schemas.microsoft.com/office/drawing/2014/main" id="{337C1329-AF09-4E29-9646-E6FD9B52C17F}"/>
              </a:ext>
            </a:extLst>
          </p:cNvPr>
          <p:cNvSpPr>
            <a:spLocks noGrp="1"/>
          </p:cNvSpPr>
          <p:nvPr>
            <p:ph type="dt" sz="half" idx="10"/>
          </p:nvPr>
        </p:nvSpPr>
        <p:spPr/>
        <p:txBody>
          <a:bodyPr/>
          <a:lstStyle/>
          <a:p>
            <a:fld id="{AD6C9BFF-FD27-4E87-8D27-4BB69DB92135}" type="datetimeFigureOut">
              <a:rPr lang="fr-CA" smtClean="0"/>
              <a:t>2024-11-30</a:t>
            </a:fld>
            <a:endParaRPr lang="fr-CA"/>
          </a:p>
        </p:txBody>
      </p:sp>
      <p:sp>
        <p:nvSpPr>
          <p:cNvPr id="8" name="Espace réservé du pied de page 7">
            <a:extLst>
              <a:ext uri="{FF2B5EF4-FFF2-40B4-BE49-F238E27FC236}">
                <a16:creationId xmlns:a16="http://schemas.microsoft.com/office/drawing/2014/main" id="{4A16D653-5679-46ED-BE52-92CF3BF4E10F}"/>
              </a:ext>
            </a:extLst>
          </p:cNvPr>
          <p:cNvSpPr>
            <a:spLocks noGrp="1"/>
          </p:cNvSpPr>
          <p:nvPr>
            <p:ph type="ftr" sz="quarter" idx="11"/>
          </p:nvPr>
        </p:nvSpPr>
        <p:spPr/>
        <p:txBody>
          <a:bodyPr/>
          <a:lstStyle/>
          <a:p>
            <a:endParaRPr lang="fr-CA"/>
          </a:p>
        </p:txBody>
      </p:sp>
      <p:sp>
        <p:nvSpPr>
          <p:cNvPr id="9" name="Espace réservé du numéro de diapositive 8">
            <a:extLst>
              <a:ext uri="{FF2B5EF4-FFF2-40B4-BE49-F238E27FC236}">
                <a16:creationId xmlns:a16="http://schemas.microsoft.com/office/drawing/2014/main" id="{ECCEE64C-4947-4AD7-8A6F-6CA53729B7E2}"/>
              </a:ext>
            </a:extLst>
          </p:cNvPr>
          <p:cNvSpPr>
            <a:spLocks noGrp="1"/>
          </p:cNvSpPr>
          <p:nvPr>
            <p:ph type="sldNum" sz="quarter" idx="12"/>
          </p:nvPr>
        </p:nvSpPr>
        <p:spPr/>
        <p:txBody>
          <a:bodyPr/>
          <a:lstStyle/>
          <a:p>
            <a:fld id="{D5717022-AAB5-4227-A250-7685CA58D9DB}" type="slidenum">
              <a:rPr lang="fr-CA" smtClean="0"/>
              <a:t>‹N°›</a:t>
            </a:fld>
            <a:endParaRPr lang="fr-CA"/>
          </a:p>
        </p:txBody>
      </p:sp>
    </p:spTree>
    <p:extLst>
      <p:ext uri="{BB962C8B-B14F-4D97-AF65-F5344CB8AC3E}">
        <p14:creationId xmlns:p14="http://schemas.microsoft.com/office/powerpoint/2010/main" val="20550049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4560E74-D597-4C85-87A0-C5AC731E7285}"/>
              </a:ext>
            </a:extLst>
          </p:cNvPr>
          <p:cNvSpPr>
            <a:spLocks noGrp="1"/>
          </p:cNvSpPr>
          <p:nvPr>
            <p:ph type="title"/>
          </p:nvPr>
        </p:nvSpPr>
        <p:spPr/>
        <p:txBody>
          <a:bodyPr/>
          <a:lstStyle/>
          <a:p>
            <a:r>
              <a:rPr lang="fr-FR"/>
              <a:t>Modifiez le style du titre</a:t>
            </a:r>
            <a:endParaRPr lang="fr-CA"/>
          </a:p>
        </p:txBody>
      </p:sp>
      <p:sp>
        <p:nvSpPr>
          <p:cNvPr id="3" name="Espace réservé de la date 2">
            <a:extLst>
              <a:ext uri="{FF2B5EF4-FFF2-40B4-BE49-F238E27FC236}">
                <a16:creationId xmlns:a16="http://schemas.microsoft.com/office/drawing/2014/main" id="{89C3FD81-D49D-4B31-9655-4E9DD5B3069A}"/>
              </a:ext>
            </a:extLst>
          </p:cNvPr>
          <p:cNvSpPr>
            <a:spLocks noGrp="1"/>
          </p:cNvSpPr>
          <p:nvPr>
            <p:ph type="dt" sz="half" idx="10"/>
          </p:nvPr>
        </p:nvSpPr>
        <p:spPr/>
        <p:txBody>
          <a:bodyPr/>
          <a:lstStyle/>
          <a:p>
            <a:fld id="{AD6C9BFF-FD27-4E87-8D27-4BB69DB92135}" type="datetimeFigureOut">
              <a:rPr lang="fr-CA" smtClean="0"/>
              <a:t>2024-11-30</a:t>
            </a:fld>
            <a:endParaRPr lang="fr-CA"/>
          </a:p>
        </p:txBody>
      </p:sp>
      <p:sp>
        <p:nvSpPr>
          <p:cNvPr id="4" name="Espace réservé du pied de page 3">
            <a:extLst>
              <a:ext uri="{FF2B5EF4-FFF2-40B4-BE49-F238E27FC236}">
                <a16:creationId xmlns:a16="http://schemas.microsoft.com/office/drawing/2014/main" id="{6AAA404D-6685-4B0A-A53F-B792B983B22D}"/>
              </a:ext>
            </a:extLst>
          </p:cNvPr>
          <p:cNvSpPr>
            <a:spLocks noGrp="1"/>
          </p:cNvSpPr>
          <p:nvPr>
            <p:ph type="ftr" sz="quarter" idx="11"/>
          </p:nvPr>
        </p:nvSpPr>
        <p:spPr/>
        <p:txBody>
          <a:bodyPr/>
          <a:lstStyle/>
          <a:p>
            <a:endParaRPr lang="fr-CA"/>
          </a:p>
        </p:txBody>
      </p:sp>
      <p:sp>
        <p:nvSpPr>
          <p:cNvPr id="5" name="Espace réservé du numéro de diapositive 4">
            <a:extLst>
              <a:ext uri="{FF2B5EF4-FFF2-40B4-BE49-F238E27FC236}">
                <a16:creationId xmlns:a16="http://schemas.microsoft.com/office/drawing/2014/main" id="{51F89CB6-5A1A-498C-842A-450E16958F00}"/>
              </a:ext>
            </a:extLst>
          </p:cNvPr>
          <p:cNvSpPr>
            <a:spLocks noGrp="1"/>
          </p:cNvSpPr>
          <p:nvPr>
            <p:ph type="sldNum" sz="quarter" idx="12"/>
          </p:nvPr>
        </p:nvSpPr>
        <p:spPr/>
        <p:txBody>
          <a:bodyPr/>
          <a:lstStyle/>
          <a:p>
            <a:fld id="{D5717022-AAB5-4227-A250-7685CA58D9DB}" type="slidenum">
              <a:rPr lang="fr-CA" smtClean="0"/>
              <a:t>‹N°›</a:t>
            </a:fld>
            <a:endParaRPr lang="fr-CA"/>
          </a:p>
        </p:txBody>
      </p:sp>
    </p:spTree>
    <p:extLst>
      <p:ext uri="{BB962C8B-B14F-4D97-AF65-F5344CB8AC3E}">
        <p14:creationId xmlns:p14="http://schemas.microsoft.com/office/powerpoint/2010/main" val="28135008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474CECDE-0B2F-481C-80B6-89DABBB2E78D}"/>
              </a:ext>
            </a:extLst>
          </p:cNvPr>
          <p:cNvSpPr>
            <a:spLocks noGrp="1"/>
          </p:cNvSpPr>
          <p:nvPr>
            <p:ph type="dt" sz="half" idx="10"/>
          </p:nvPr>
        </p:nvSpPr>
        <p:spPr/>
        <p:txBody>
          <a:bodyPr/>
          <a:lstStyle/>
          <a:p>
            <a:fld id="{AD6C9BFF-FD27-4E87-8D27-4BB69DB92135}" type="datetimeFigureOut">
              <a:rPr lang="fr-CA" smtClean="0"/>
              <a:t>2024-11-30</a:t>
            </a:fld>
            <a:endParaRPr lang="fr-CA"/>
          </a:p>
        </p:txBody>
      </p:sp>
      <p:sp>
        <p:nvSpPr>
          <p:cNvPr id="3" name="Espace réservé du pied de page 2">
            <a:extLst>
              <a:ext uri="{FF2B5EF4-FFF2-40B4-BE49-F238E27FC236}">
                <a16:creationId xmlns:a16="http://schemas.microsoft.com/office/drawing/2014/main" id="{75B410D0-A61C-4590-86B1-F0E1180F8E24}"/>
              </a:ext>
            </a:extLst>
          </p:cNvPr>
          <p:cNvSpPr>
            <a:spLocks noGrp="1"/>
          </p:cNvSpPr>
          <p:nvPr>
            <p:ph type="ftr" sz="quarter" idx="11"/>
          </p:nvPr>
        </p:nvSpPr>
        <p:spPr/>
        <p:txBody>
          <a:bodyPr/>
          <a:lstStyle/>
          <a:p>
            <a:endParaRPr lang="fr-CA"/>
          </a:p>
        </p:txBody>
      </p:sp>
      <p:sp>
        <p:nvSpPr>
          <p:cNvPr id="4" name="Espace réservé du numéro de diapositive 3">
            <a:extLst>
              <a:ext uri="{FF2B5EF4-FFF2-40B4-BE49-F238E27FC236}">
                <a16:creationId xmlns:a16="http://schemas.microsoft.com/office/drawing/2014/main" id="{4788B674-5185-4B28-975F-1410A426FB01}"/>
              </a:ext>
            </a:extLst>
          </p:cNvPr>
          <p:cNvSpPr>
            <a:spLocks noGrp="1"/>
          </p:cNvSpPr>
          <p:nvPr>
            <p:ph type="sldNum" sz="quarter" idx="12"/>
          </p:nvPr>
        </p:nvSpPr>
        <p:spPr/>
        <p:txBody>
          <a:bodyPr/>
          <a:lstStyle/>
          <a:p>
            <a:fld id="{D5717022-AAB5-4227-A250-7685CA58D9DB}" type="slidenum">
              <a:rPr lang="fr-CA" smtClean="0"/>
              <a:t>‹N°›</a:t>
            </a:fld>
            <a:endParaRPr lang="fr-CA"/>
          </a:p>
        </p:txBody>
      </p:sp>
    </p:spTree>
    <p:extLst>
      <p:ext uri="{BB962C8B-B14F-4D97-AF65-F5344CB8AC3E}">
        <p14:creationId xmlns:p14="http://schemas.microsoft.com/office/powerpoint/2010/main" val="22317631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4F99A4D-B0D0-4630-BE7B-1440CAF3BCA4}"/>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CA"/>
          </a:p>
        </p:txBody>
      </p:sp>
      <p:sp>
        <p:nvSpPr>
          <p:cNvPr id="3" name="Espace réservé du contenu 2">
            <a:extLst>
              <a:ext uri="{FF2B5EF4-FFF2-40B4-BE49-F238E27FC236}">
                <a16:creationId xmlns:a16="http://schemas.microsoft.com/office/drawing/2014/main" id="{728A0B3E-2ACD-41F9-92B8-44DA0E3EBF4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u texte 3">
            <a:extLst>
              <a:ext uri="{FF2B5EF4-FFF2-40B4-BE49-F238E27FC236}">
                <a16:creationId xmlns:a16="http://schemas.microsoft.com/office/drawing/2014/main" id="{9BDAE119-9937-4ACB-8531-2860B36A91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2470065F-0BD3-49EF-BBE1-B4743A238611}"/>
              </a:ext>
            </a:extLst>
          </p:cNvPr>
          <p:cNvSpPr>
            <a:spLocks noGrp="1"/>
          </p:cNvSpPr>
          <p:nvPr>
            <p:ph type="dt" sz="half" idx="10"/>
          </p:nvPr>
        </p:nvSpPr>
        <p:spPr/>
        <p:txBody>
          <a:bodyPr/>
          <a:lstStyle/>
          <a:p>
            <a:fld id="{AD6C9BFF-FD27-4E87-8D27-4BB69DB92135}" type="datetimeFigureOut">
              <a:rPr lang="fr-CA" smtClean="0"/>
              <a:t>2024-11-30</a:t>
            </a:fld>
            <a:endParaRPr lang="fr-CA"/>
          </a:p>
        </p:txBody>
      </p:sp>
      <p:sp>
        <p:nvSpPr>
          <p:cNvPr id="6" name="Espace réservé du pied de page 5">
            <a:extLst>
              <a:ext uri="{FF2B5EF4-FFF2-40B4-BE49-F238E27FC236}">
                <a16:creationId xmlns:a16="http://schemas.microsoft.com/office/drawing/2014/main" id="{C50C4DD5-E13E-44DB-9C51-FFEA1F2635F2}"/>
              </a:ext>
            </a:extLst>
          </p:cNvPr>
          <p:cNvSpPr>
            <a:spLocks noGrp="1"/>
          </p:cNvSpPr>
          <p:nvPr>
            <p:ph type="ftr" sz="quarter" idx="11"/>
          </p:nvPr>
        </p:nvSpPr>
        <p:spPr/>
        <p:txBody>
          <a:bodyPr/>
          <a:lstStyle/>
          <a:p>
            <a:endParaRPr lang="fr-CA"/>
          </a:p>
        </p:txBody>
      </p:sp>
      <p:sp>
        <p:nvSpPr>
          <p:cNvPr id="7" name="Espace réservé du numéro de diapositive 6">
            <a:extLst>
              <a:ext uri="{FF2B5EF4-FFF2-40B4-BE49-F238E27FC236}">
                <a16:creationId xmlns:a16="http://schemas.microsoft.com/office/drawing/2014/main" id="{10E683E2-B1D9-4176-BA50-E177B3E00760}"/>
              </a:ext>
            </a:extLst>
          </p:cNvPr>
          <p:cNvSpPr>
            <a:spLocks noGrp="1"/>
          </p:cNvSpPr>
          <p:nvPr>
            <p:ph type="sldNum" sz="quarter" idx="12"/>
          </p:nvPr>
        </p:nvSpPr>
        <p:spPr/>
        <p:txBody>
          <a:bodyPr/>
          <a:lstStyle/>
          <a:p>
            <a:fld id="{D5717022-AAB5-4227-A250-7685CA58D9DB}" type="slidenum">
              <a:rPr lang="fr-CA" smtClean="0"/>
              <a:t>‹N°›</a:t>
            </a:fld>
            <a:endParaRPr lang="fr-CA"/>
          </a:p>
        </p:txBody>
      </p:sp>
    </p:spTree>
    <p:extLst>
      <p:ext uri="{BB962C8B-B14F-4D97-AF65-F5344CB8AC3E}">
        <p14:creationId xmlns:p14="http://schemas.microsoft.com/office/powerpoint/2010/main" val="15359821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EF2770-60A8-48A4-A472-41731C0854FF}"/>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CA"/>
          </a:p>
        </p:txBody>
      </p:sp>
      <p:sp>
        <p:nvSpPr>
          <p:cNvPr id="3" name="Espace réservé pour une image  2">
            <a:extLst>
              <a:ext uri="{FF2B5EF4-FFF2-40B4-BE49-F238E27FC236}">
                <a16:creationId xmlns:a16="http://schemas.microsoft.com/office/drawing/2014/main" id="{03DC3A90-538C-4A62-97D6-D2A9CD3710D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A"/>
          </a:p>
        </p:txBody>
      </p:sp>
      <p:sp>
        <p:nvSpPr>
          <p:cNvPr id="4" name="Espace réservé du texte 3">
            <a:extLst>
              <a:ext uri="{FF2B5EF4-FFF2-40B4-BE49-F238E27FC236}">
                <a16:creationId xmlns:a16="http://schemas.microsoft.com/office/drawing/2014/main" id="{FC93EF85-98B5-4BD0-87D6-EF7785DA6FB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D7F5FA74-6B84-4357-AFB6-9E442DC13F04}"/>
              </a:ext>
            </a:extLst>
          </p:cNvPr>
          <p:cNvSpPr>
            <a:spLocks noGrp="1"/>
          </p:cNvSpPr>
          <p:nvPr>
            <p:ph type="dt" sz="half" idx="10"/>
          </p:nvPr>
        </p:nvSpPr>
        <p:spPr/>
        <p:txBody>
          <a:bodyPr/>
          <a:lstStyle/>
          <a:p>
            <a:fld id="{AD6C9BFF-FD27-4E87-8D27-4BB69DB92135}" type="datetimeFigureOut">
              <a:rPr lang="fr-CA" smtClean="0"/>
              <a:t>2024-11-30</a:t>
            </a:fld>
            <a:endParaRPr lang="fr-CA"/>
          </a:p>
        </p:txBody>
      </p:sp>
      <p:sp>
        <p:nvSpPr>
          <p:cNvPr id="6" name="Espace réservé du pied de page 5">
            <a:extLst>
              <a:ext uri="{FF2B5EF4-FFF2-40B4-BE49-F238E27FC236}">
                <a16:creationId xmlns:a16="http://schemas.microsoft.com/office/drawing/2014/main" id="{A910DAF9-F7F5-47BF-93E8-4DA050F08258}"/>
              </a:ext>
            </a:extLst>
          </p:cNvPr>
          <p:cNvSpPr>
            <a:spLocks noGrp="1"/>
          </p:cNvSpPr>
          <p:nvPr>
            <p:ph type="ftr" sz="quarter" idx="11"/>
          </p:nvPr>
        </p:nvSpPr>
        <p:spPr/>
        <p:txBody>
          <a:bodyPr/>
          <a:lstStyle/>
          <a:p>
            <a:endParaRPr lang="fr-CA"/>
          </a:p>
        </p:txBody>
      </p:sp>
      <p:sp>
        <p:nvSpPr>
          <p:cNvPr id="7" name="Espace réservé du numéro de diapositive 6">
            <a:extLst>
              <a:ext uri="{FF2B5EF4-FFF2-40B4-BE49-F238E27FC236}">
                <a16:creationId xmlns:a16="http://schemas.microsoft.com/office/drawing/2014/main" id="{A96F8DB1-DD0F-404C-8A79-9C496907A252}"/>
              </a:ext>
            </a:extLst>
          </p:cNvPr>
          <p:cNvSpPr>
            <a:spLocks noGrp="1"/>
          </p:cNvSpPr>
          <p:nvPr>
            <p:ph type="sldNum" sz="quarter" idx="12"/>
          </p:nvPr>
        </p:nvSpPr>
        <p:spPr/>
        <p:txBody>
          <a:bodyPr/>
          <a:lstStyle/>
          <a:p>
            <a:fld id="{D5717022-AAB5-4227-A250-7685CA58D9DB}" type="slidenum">
              <a:rPr lang="fr-CA" smtClean="0"/>
              <a:t>‹N°›</a:t>
            </a:fld>
            <a:endParaRPr lang="fr-CA"/>
          </a:p>
        </p:txBody>
      </p:sp>
    </p:spTree>
    <p:extLst>
      <p:ext uri="{BB962C8B-B14F-4D97-AF65-F5344CB8AC3E}">
        <p14:creationId xmlns:p14="http://schemas.microsoft.com/office/powerpoint/2010/main" val="16622370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09C7A342-EA0B-439F-8A4F-5D420CB8A5E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CA"/>
          </a:p>
        </p:txBody>
      </p:sp>
      <p:sp>
        <p:nvSpPr>
          <p:cNvPr id="3" name="Espace réservé du texte 2">
            <a:extLst>
              <a:ext uri="{FF2B5EF4-FFF2-40B4-BE49-F238E27FC236}">
                <a16:creationId xmlns:a16="http://schemas.microsoft.com/office/drawing/2014/main" id="{F6DCC8BE-936E-4DD4-AFBE-68F46691E17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e la date 3">
            <a:extLst>
              <a:ext uri="{FF2B5EF4-FFF2-40B4-BE49-F238E27FC236}">
                <a16:creationId xmlns:a16="http://schemas.microsoft.com/office/drawing/2014/main" id="{D08E33BF-CA3B-46F2-9376-89A4E032AB5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6C9BFF-FD27-4E87-8D27-4BB69DB92135}" type="datetimeFigureOut">
              <a:rPr lang="fr-CA" smtClean="0"/>
              <a:t>2024-11-30</a:t>
            </a:fld>
            <a:endParaRPr lang="fr-CA"/>
          </a:p>
        </p:txBody>
      </p:sp>
      <p:sp>
        <p:nvSpPr>
          <p:cNvPr id="5" name="Espace réservé du pied de page 4">
            <a:extLst>
              <a:ext uri="{FF2B5EF4-FFF2-40B4-BE49-F238E27FC236}">
                <a16:creationId xmlns:a16="http://schemas.microsoft.com/office/drawing/2014/main" id="{A6103FAA-27B2-4BA7-B6F6-64B69819DA1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CA"/>
          </a:p>
        </p:txBody>
      </p:sp>
      <p:sp>
        <p:nvSpPr>
          <p:cNvPr id="6" name="Espace réservé du numéro de diapositive 5">
            <a:extLst>
              <a:ext uri="{FF2B5EF4-FFF2-40B4-BE49-F238E27FC236}">
                <a16:creationId xmlns:a16="http://schemas.microsoft.com/office/drawing/2014/main" id="{9C7B481F-8B08-4230-9CB9-B9A437F6D77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717022-AAB5-4227-A250-7685CA58D9DB}" type="slidenum">
              <a:rPr lang="fr-CA" smtClean="0"/>
              <a:t>‹N°›</a:t>
            </a:fld>
            <a:endParaRPr lang="fr-CA"/>
          </a:p>
        </p:txBody>
      </p:sp>
    </p:spTree>
    <p:extLst>
      <p:ext uri="{BB962C8B-B14F-4D97-AF65-F5344CB8AC3E}">
        <p14:creationId xmlns:p14="http://schemas.microsoft.com/office/powerpoint/2010/main" val="7355054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www.fondation-louisbonduelle.org/legume/soja/" TargetMode="External"/><Relationship Id="rId2" Type="http://schemas.openxmlformats.org/officeDocument/2006/relationships/hyperlink" Target="http://www.fondation-louisbonduelle.org/legume/haricot-blanc/" TargetMode="External"/><Relationship Id="rId1" Type="http://schemas.openxmlformats.org/officeDocument/2006/relationships/slideLayout" Target="../slideLayouts/slideLayout7.xml"/><Relationship Id="rId5" Type="http://schemas.openxmlformats.org/officeDocument/2006/relationships/hyperlink" Target="http://www.fondation-louisbonduelle.org/legume/navet/" TargetMode="External"/><Relationship Id="rId4" Type="http://schemas.openxmlformats.org/officeDocument/2006/relationships/hyperlink" Target="http://www.fondation-louisbonduelle.org/legume/lentille/"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www.fondation-louisbonduelle.org/legume/epinard/" TargetMode="External"/><Relationship Id="rId2" Type="http://schemas.openxmlformats.org/officeDocument/2006/relationships/hyperlink" Target="http://www.fondation-louisbonduelle.org/legume/betterave/"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C9CAE3E9-E666-4AB9-999A-E89551FD19C4}"/>
              </a:ext>
            </a:extLst>
          </p:cNvPr>
          <p:cNvSpPr>
            <a:spLocks noGrp="1"/>
          </p:cNvSpPr>
          <p:nvPr>
            <p:ph type="subTitle" idx="1"/>
          </p:nvPr>
        </p:nvSpPr>
        <p:spPr>
          <a:xfrm>
            <a:off x="1524000" y="2303325"/>
            <a:ext cx="9144000" cy="1655762"/>
          </a:xfrm>
        </p:spPr>
        <p:txBody>
          <a:bodyPr>
            <a:normAutofit/>
          </a:bodyPr>
          <a:lstStyle/>
          <a:p>
            <a:r>
              <a:rPr lang="en-CA" sz="3600" b="1" dirty="0" err="1">
                <a:solidFill>
                  <a:srgbClr val="FF0000"/>
                </a:solidFill>
                <a:latin typeface="Times New Roman" panose="02020603050405020304" pitchFamily="18" charset="0"/>
                <a:cs typeface="Times New Roman" panose="02020603050405020304" pitchFamily="18" charset="0"/>
              </a:rPr>
              <a:t>Facteurs</a:t>
            </a:r>
            <a:r>
              <a:rPr lang="en-CA" sz="3600" b="1" dirty="0">
                <a:solidFill>
                  <a:srgbClr val="FF0000"/>
                </a:solidFill>
                <a:latin typeface="Times New Roman" panose="02020603050405020304" pitchFamily="18" charset="0"/>
                <a:cs typeface="Times New Roman" panose="02020603050405020304" pitchFamily="18" charset="0"/>
              </a:rPr>
              <a:t> </a:t>
            </a:r>
            <a:r>
              <a:rPr lang="en-CA" sz="3600" b="1" dirty="0" err="1">
                <a:solidFill>
                  <a:srgbClr val="FF0000"/>
                </a:solidFill>
                <a:latin typeface="Times New Roman" panose="02020603050405020304" pitchFamily="18" charset="0"/>
                <a:cs typeface="Times New Roman" panose="02020603050405020304" pitchFamily="18" charset="0"/>
              </a:rPr>
              <a:t>antinutritionnels</a:t>
            </a:r>
            <a:r>
              <a:rPr lang="en-CA" sz="3600" b="1" dirty="0">
                <a:solidFill>
                  <a:srgbClr val="FF0000"/>
                </a:solidFill>
                <a:latin typeface="Times New Roman" panose="02020603050405020304" pitchFamily="18" charset="0"/>
                <a:cs typeface="Times New Roman" panose="02020603050405020304" pitchFamily="18" charset="0"/>
              </a:rPr>
              <a:t> </a:t>
            </a:r>
            <a:r>
              <a:rPr lang="en-CA" sz="3600" b="1" dirty="0" err="1">
                <a:solidFill>
                  <a:srgbClr val="FF0000"/>
                </a:solidFill>
                <a:latin typeface="Times New Roman" panose="02020603050405020304" pitchFamily="18" charset="0"/>
                <a:cs typeface="Times New Roman" panose="02020603050405020304" pitchFamily="18" charset="0"/>
              </a:rPr>
              <a:t>endogenes</a:t>
            </a:r>
            <a:r>
              <a:rPr lang="en-CA" sz="3600" b="1" dirty="0">
                <a:solidFill>
                  <a:srgbClr val="FF0000"/>
                </a:solidFill>
                <a:latin typeface="Times New Roman" panose="02020603050405020304" pitchFamily="18" charset="0"/>
                <a:cs typeface="Times New Roman" panose="02020603050405020304" pitchFamily="18" charset="0"/>
              </a:rPr>
              <a:t> dans les aliments</a:t>
            </a:r>
            <a:endParaRPr lang="fr-CA" sz="36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140290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39C01B06-8100-494F-BAA7-21125D0A94C7}"/>
              </a:ext>
            </a:extLst>
          </p:cNvPr>
          <p:cNvSpPr txBox="1"/>
          <p:nvPr/>
        </p:nvSpPr>
        <p:spPr>
          <a:xfrm>
            <a:off x="609599" y="1308258"/>
            <a:ext cx="10721009" cy="4326184"/>
          </a:xfrm>
          <a:prstGeom prst="rect">
            <a:avLst/>
          </a:prstGeom>
          <a:noFill/>
        </p:spPr>
        <p:txBody>
          <a:bodyPr wrap="square">
            <a:spAutoFit/>
          </a:bodyPr>
          <a:lstStyle/>
          <a:p>
            <a:pPr algn="just">
              <a:lnSpc>
                <a:spcPct val="150000"/>
              </a:lnSpc>
              <a:spcAft>
                <a:spcPts val="1000"/>
              </a:spcAft>
            </a:pPr>
            <a:r>
              <a:rPr lang="fr-FR" sz="2000" dirty="0">
                <a:effectLst/>
                <a:latin typeface="Times New Roman" panose="02020603050405020304" pitchFamily="18" charset="0"/>
                <a:ea typeface="Calibri" panose="020F0502020204030204" pitchFamily="34" charset="0"/>
                <a:cs typeface="Arial" panose="020B0604020202020204" pitchFamily="34" charset="0"/>
              </a:rPr>
              <a:t>Les polyphénols sont des substances jouant un rôle défavorable sur la digestibilité des nutriments et notamment de l’azote alimentaire. Après oxydation, ils se lient aux résidus lysine des protéines par l’intermédiaire des liaisons covalentes et contaminent les extraits protéiques, ce qui entraîne une diminution de leur qualité nutritionnelle : baisse de digestibilité de protéines et blocage de la biodisponibilité de la lysine. </a:t>
            </a:r>
          </a:p>
          <a:p>
            <a:pPr algn="just">
              <a:lnSpc>
                <a:spcPct val="150000"/>
              </a:lnSpc>
              <a:spcAft>
                <a:spcPts val="1000"/>
              </a:spcAft>
            </a:pPr>
            <a:r>
              <a:rPr lang="fr-FR" sz="2000" dirty="0">
                <a:effectLst/>
                <a:latin typeface="Times New Roman" panose="02020603050405020304" pitchFamily="18" charset="0"/>
                <a:ea typeface="Calibri" panose="020F0502020204030204" pitchFamily="34" charset="0"/>
                <a:cs typeface="Arial" panose="020B0604020202020204" pitchFamily="34" charset="0"/>
              </a:rPr>
              <a:t>Les tanins ayant des propriétés astringentes sont utilisés pour améliorer la palatabilité des aliments, tandis que à forte dose cette propriété astringente diminue l'appétibilité, réduit la consommation alimentaire et par conséquent la croissance. Certains polyphénols </a:t>
            </a:r>
            <a:r>
              <a:rPr lang="fr-FR" sz="2000" dirty="0" err="1">
                <a:effectLst/>
                <a:latin typeface="Times New Roman" panose="02020603050405020304" pitchFamily="18" charset="0"/>
                <a:ea typeface="Calibri" panose="020F0502020204030204" pitchFamily="34" charset="0"/>
                <a:cs typeface="Arial" panose="020B0604020202020204" pitchFamily="34" charset="0"/>
              </a:rPr>
              <a:t>protégent</a:t>
            </a:r>
            <a:r>
              <a:rPr lang="fr-FR" sz="2000" dirty="0">
                <a:effectLst/>
                <a:latin typeface="Times New Roman" panose="02020603050405020304" pitchFamily="18" charset="0"/>
                <a:ea typeface="Calibri" panose="020F0502020204030204" pitchFamily="34" charset="0"/>
                <a:cs typeface="Arial" panose="020B0604020202020204" pitchFamily="34" charset="0"/>
              </a:rPr>
              <a:t> des plantes vis-à-vis de microorganismes ; d’autres empêchent les pertes dues à une germination .</a:t>
            </a:r>
            <a:endParaRPr lang="fr-CA" sz="20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1786992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76C0E6AE-0D57-4F23-800B-D0AA6FF33550}"/>
              </a:ext>
            </a:extLst>
          </p:cNvPr>
          <p:cNvSpPr txBox="1"/>
          <p:nvPr/>
        </p:nvSpPr>
        <p:spPr>
          <a:xfrm>
            <a:off x="530087" y="915374"/>
            <a:ext cx="10853530" cy="4803238"/>
          </a:xfrm>
          <a:prstGeom prst="rect">
            <a:avLst/>
          </a:prstGeom>
          <a:noFill/>
        </p:spPr>
        <p:txBody>
          <a:bodyPr wrap="square">
            <a:spAutoFit/>
          </a:bodyPr>
          <a:lstStyle/>
          <a:p>
            <a:pPr algn="just">
              <a:lnSpc>
                <a:spcPct val="150000"/>
              </a:lnSpc>
              <a:spcAft>
                <a:spcPts val="1000"/>
              </a:spcAft>
            </a:pPr>
            <a:r>
              <a:rPr lang="fr-FR" sz="2400" b="1" dirty="0">
                <a:effectLst/>
                <a:latin typeface="Times New Roman" panose="02020603050405020304" pitchFamily="18" charset="0"/>
                <a:ea typeface="Calibri" panose="020F0502020204030204" pitchFamily="34" charset="0"/>
                <a:cs typeface="Arial" panose="020B0604020202020204" pitchFamily="34" charset="0"/>
              </a:rPr>
              <a:t>3. </a:t>
            </a:r>
            <a:r>
              <a:rPr lang="fr-FR" sz="2000" b="1" dirty="0">
                <a:effectLst/>
                <a:latin typeface="Times New Roman" panose="02020603050405020304" pitchFamily="18" charset="0"/>
                <a:ea typeface="Calibri" panose="020F0502020204030204" pitchFamily="34" charset="0"/>
                <a:cs typeface="Arial" panose="020B0604020202020204" pitchFamily="34" charset="0"/>
              </a:rPr>
              <a:t>Les alpha- galactosides</a:t>
            </a:r>
            <a:r>
              <a:rPr lang="fr-FR" sz="2000" dirty="0">
                <a:effectLst/>
                <a:latin typeface="Times New Roman" panose="02020603050405020304" pitchFamily="18" charset="0"/>
                <a:ea typeface="Calibri" panose="020F0502020204030204" pitchFamily="34" charset="0"/>
                <a:cs typeface="Arial" panose="020B0604020202020204" pitchFamily="34" charset="0"/>
              </a:rPr>
              <a:t> </a:t>
            </a:r>
          </a:p>
          <a:p>
            <a:pPr algn="just">
              <a:lnSpc>
                <a:spcPct val="150000"/>
              </a:lnSpc>
              <a:spcAft>
                <a:spcPts val="1000"/>
              </a:spcAft>
            </a:pPr>
            <a:r>
              <a:rPr lang="fr-FR" sz="2000" dirty="0">
                <a:effectLst/>
                <a:latin typeface="Times New Roman" panose="02020603050405020304" pitchFamily="18" charset="0"/>
                <a:ea typeface="Calibri" panose="020F0502020204030204" pitchFamily="34" charset="0"/>
                <a:cs typeface="Arial" panose="020B0604020202020204" pitchFamily="34" charset="0"/>
              </a:rPr>
              <a:t>Ce sont des oligosides à base de galactose, fructose et glucose dont les liaisons osidiques α 1- 6 ne sont pas hydrolysables par les enzymes digestives de l’espèce humaine. </a:t>
            </a:r>
          </a:p>
          <a:p>
            <a:pPr algn="just">
              <a:lnSpc>
                <a:spcPct val="150000"/>
              </a:lnSpc>
              <a:spcAft>
                <a:spcPts val="1000"/>
              </a:spcAft>
            </a:pPr>
            <a:r>
              <a:rPr lang="fr-FR" sz="2000" dirty="0">
                <a:effectLst/>
                <a:latin typeface="Times New Roman" panose="02020603050405020304" pitchFamily="18" charset="0"/>
                <a:ea typeface="Calibri" panose="020F0502020204030204" pitchFamily="34" charset="0"/>
                <a:cs typeface="Arial" panose="020B0604020202020204" pitchFamily="34" charset="0"/>
              </a:rPr>
              <a:t>Ces glucides sont aux nombres de trois : le raffinose (lα-galactose 1-6 β-glucose 1-2 β-fructose), le </a:t>
            </a:r>
            <a:r>
              <a:rPr lang="fr-FR" sz="2000" dirty="0" err="1">
                <a:effectLst/>
                <a:latin typeface="Times New Roman" panose="02020603050405020304" pitchFamily="18" charset="0"/>
                <a:ea typeface="Calibri" panose="020F0502020204030204" pitchFamily="34" charset="0"/>
                <a:cs typeface="Arial" panose="020B0604020202020204" pitchFamily="34" charset="0"/>
              </a:rPr>
              <a:t>stachyose</a:t>
            </a:r>
            <a:r>
              <a:rPr lang="fr-FR" sz="2000" dirty="0">
                <a:effectLst/>
                <a:latin typeface="Times New Roman" panose="02020603050405020304" pitchFamily="18" charset="0"/>
                <a:ea typeface="Calibri" panose="020F0502020204030204" pitchFamily="34" charset="0"/>
                <a:cs typeface="Arial" panose="020B0604020202020204" pitchFamily="34" charset="0"/>
              </a:rPr>
              <a:t> (α-galactose 1-6 raffinose) et </a:t>
            </a:r>
            <a:r>
              <a:rPr lang="fr-FR" sz="2000" dirty="0" err="1">
                <a:effectLst/>
                <a:latin typeface="Times New Roman" panose="02020603050405020304" pitchFamily="18" charset="0"/>
                <a:ea typeface="Calibri" panose="020F0502020204030204" pitchFamily="34" charset="0"/>
                <a:cs typeface="Arial" panose="020B0604020202020204" pitchFamily="34" charset="0"/>
              </a:rPr>
              <a:t>verbascose</a:t>
            </a:r>
            <a:r>
              <a:rPr lang="fr-FR" sz="2000" dirty="0">
                <a:effectLst/>
                <a:latin typeface="Times New Roman" panose="02020603050405020304" pitchFamily="18" charset="0"/>
                <a:ea typeface="Calibri" panose="020F0502020204030204" pitchFamily="34" charset="0"/>
                <a:cs typeface="Arial" panose="020B0604020202020204" pitchFamily="34" charset="0"/>
              </a:rPr>
              <a:t> (α-galactose 1-6 </a:t>
            </a:r>
            <a:r>
              <a:rPr lang="fr-FR" sz="2000" dirty="0" err="1">
                <a:effectLst/>
                <a:latin typeface="Times New Roman" panose="02020603050405020304" pitchFamily="18" charset="0"/>
                <a:ea typeface="Calibri" panose="020F0502020204030204" pitchFamily="34" charset="0"/>
                <a:cs typeface="Arial" panose="020B0604020202020204" pitchFamily="34" charset="0"/>
              </a:rPr>
              <a:t>stachyose</a:t>
            </a:r>
            <a:r>
              <a:rPr lang="fr-FR" sz="2000" dirty="0">
                <a:effectLst/>
                <a:latin typeface="Times New Roman" panose="02020603050405020304" pitchFamily="18" charset="0"/>
                <a:ea typeface="Calibri" panose="020F0502020204030204" pitchFamily="34" charset="0"/>
                <a:cs typeface="Arial" panose="020B0604020202020204" pitchFamily="34" charset="0"/>
              </a:rPr>
              <a:t>). </a:t>
            </a:r>
          </a:p>
          <a:p>
            <a:pPr algn="just">
              <a:lnSpc>
                <a:spcPct val="150000"/>
              </a:lnSpc>
              <a:spcAft>
                <a:spcPts val="1000"/>
              </a:spcAft>
            </a:pPr>
            <a:r>
              <a:rPr lang="fr-FR" sz="2000" dirty="0">
                <a:effectLst/>
                <a:latin typeface="Times New Roman" panose="02020603050405020304" pitchFamily="18" charset="0"/>
                <a:ea typeface="Calibri" panose="020F0502020204030204" pitchFamily="34" charset="0"/>
                <a:cs typeface="Arial" panose="020B0604020202020204" pitchFamily="34" charset="0"/>
              </a:rPr>
              <a:t>Les α-galactosides passent vers le colon où ils sont fermentés par la microflore digestive entraînant ainsi le phénomène de flatulence et de diarrhée.</a:t>
            </a:r>
          </a:p>
          <a:p>
            <a:pPr algn="just">
              <a:lnSpc>
                <a:spcPct val="150000"/>
              </a:lnSpc>
              <a:spcAft>
                <a:spcPts val="1000"/>
              </a:spcAft>
            </a:pPr>
            <a:r>
              <a:rPr lang="fr-FR" sz="2000" dirty="0">
                <a:effectLst/>
                <a:latin typeface="Times New Roman" panose="02020603050405020304" pitchFamily="18" charset="0"/>
                <a:ea typeface="Calibri" panose="020F0502020204030204" pitchFamily="34" charset="0"/>
                <a:cs typeface="Arial" panose="020B0604020202020204" pitchFamily="34" charset="0"/>
              </a:rPr>
              <a:t> Ils peuvent être éliminés partiellement par solubilisation ou, éventuellement par voie enzymatique au cours de la germination ou fermentation des graines. </a:t>
            </a:r>
            <a:endParaRPr lang="fr-CA" sz="20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9242875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18954822-0EAD-4DF7-864C-C0E60947DF17}"/>
              </a:ext>
            </a:extLst>
          </p:cNvPr>
          <p:cNvSpPr txBox="1"/>
          <p:nvPr/>
        </p:nvSpPr>
        <p:spPr>
          <a:xfrm>
            <a:off x="450574" y="508447"/>
            <a:ext cx="11290852" cy="5634235"/>
          </a:xfrm>
          <a:prstGeom prst="rect">
            <a:avLst/>
          </a:prstGeom>
          <a:noFill/>
        </p:spPr>
        <p:txBody>
          <a:bodyPr wrap="square">
            <a:spAutoFit/>
          </a:bodyPr>
          <a:lstStyle/>
          <a:p>
            <a:pPr algn="just">
              <a:lnSpc>
                <a:spcPct val="150000"/>
              </a:lnSpc>
              <a:spcAft>
                <a:spcPts val="1000"/>
              </a:spcAft>
            </a:pPr>
            <a:r>
              <a:rPr lang="fr-FR" sz="2000" b="1" dirty="0">
                <a:effectLst/>
                <a:latin typeface="Times New Roman" panose="02020603050405020304" pitchFamily="18" charset="0"/>
                <a:ea typeface="Calibri" panose="020F0502020204030204" pitchFamily="34" charset="0"/>
                <a:cs typeface="Arial" panose="020B0604020202020204" pitchFamily="34" charset="0"/>
              </a:rPr>
              <a:t>4. Les saponines</a:t>
            </a:r>
            <a:r>
              <a:rPr lang="fr-FR" sz="2000" dirty="0">
                <a:effectLst/>
                <a:latin typeface="Times New Roman" panose="02020603050405020304" pitchFamily="18" charset="0"/>
                <a:ea typeface="Calibri" panose="020F0502020204030204" pitchFamily="34" charset="0"/>
                <a:cs typeface="Arial" panose="020B0604020202020204" pitchFamily="34" charset="0"/>
              </a:rPr>
              <a:t> </a:t>
            </a:r>
          </a:p>
          <a:p>
            <a:pPr algn="just">
              <a:lnSpc>
                <a:spcPct val="150000"/>
              </a:lnSpc>
              <a:spcAft>
                <a:spcPts val="1000"/>
              </a:spcAft>
            </a:pPr>
            <a:r>
              <a:rPr lang="fr-FR" sz="2000" dirty="0">
                <a:effectLst/>
                <a:latin typeface="Times New Roman" panose="02020603050405020304" pitchFamily="18" charset="0"/>
                <a:ea typeface="Calibri" panose="020F0502020204030204" pitchFamily="34" charset="0"/>
                <a:cs typeface="Arial" panose="020B0604020202020204" pitchFamily="34" charset="0"/>
              </a:rPr>
              <a:t>sont des composés thermostables, de nature glucidique souvent présents dans les graines comme le soja. Elles sont de deux types : les saponines </a:t>
            </a:r>
            <a:r>
              <a:rPr lang="fr-FR" sz="2000" dirty="0" err="1">
                <a:effectLst/>
                <a:latin typeface="Times New Roman" panose="02020603050405020304" pitchFamily="18" charset="0"/>
                <a:ea typeface="Calibri" panose="020F0502020204030204" pitchFamily="34" charset="0"/>
                <a:cs typeface="Arial" panose="020B0604020202020204" pitchFamily="34" charset="0"/>
              </a:rPr>
              <a:t>stéroidiques</a:t>
            </a:r>
            <a:r>
              <a:rPr lang="fr-FR" sz="2000" dirty="0">
                <a:effectLst/>
                <a:latin typeface="Times New Roman" panose="02020603050405020304" pitchFamily="18" charset="0"/>
                <a:ea typeface="Calibri" panose="020F0502020204030204" pitchFamily="34" charset="0"/>
                <a:cs typeface="Arial" panose="020B0604020202020204" pitchFamily="34" charset="0"/>
              </a:rPr>
              <a:t> et les </a:t>
            </a:r>
            <a:r>
              <a:rPr lang="fr-FR" sz="2000" dirty="0" err="1">
                <a:effectLst/>
                <a:latin typeface="Times New Roman" panose="02020603050405020304" pitchFamily="18" charset="0"/>
                <a:ea typeface="Calibri" panose="020F0502020204030204" pitchFamily="34" charset="0"/>
                <a:cs typeface="Arial" panose="020B0604020202020204" pitchFamily="34" charset="0"/>
              </a:rPr>
              <a:t>triterpénoiques</a:t>
            </a:r>
            <a:r>
              <a:rPr lang="fr-FR" sz="2000" dirty="0">
                <a:effectLst/>
                <a:latin typeface="Times New Roman" panose="02020603050405020304" pitchFamily="18" charset="0"/>
                <a:ea typeface="Calibri" panose="020F0502020204030204" pitchFamily="34" charset="0"/>
                <a:cs typeface="Arial" panose="020B0604020202020204" pitchFamily="34" charset="0"/>
              </a:rPr>
              <a:t>.</a:t>
            </a:r>
          </a:p>
          <a:p>
            <a:pPr algn="just">
              <a:lnSpc>
                <a:spcPct val="150000"/>
              </a:lnSpc>
              <a:spcAft>
                <a:spcPts val="1000"/>
              </a:spcAft>
            </a:pPr>
            <a:r>
              <a:rPr lang="fr-FR" sz="2000" dirty="0">
                <a:effectLst/>
                <a:latin typeface="Times New Roman" panose="02020603050405020304" pitchFamily="18" charset="0"/>
                <a:ea typeface="Calibri" panose="020F0502020204030204" pitchFamily="34" charset="0"/>
                <a:cs typeface="Arial" panose="020B0604020202020204" pitchFamily="34" charset="0"/>
              </a:rPr>
              <a:t> Ces composés contiennent un aglycone à structure de stéroïde (C 27) ou de triterpène (C 30) relié à une chaîne glucidique mono ou </a:t>
            </a:r>
            <a:r>
              <a:rPr lang="fr-FR" sz="2000" dirty="0" err="1">
                <a:effectLst/>
                <a:latin typeface="Times New Roman" panose="02020603050405020304" pitchFamily="18" charset="0"/>
                <a:ea typeface="Calibri" panose="020F0502020204030204" pitchFamily="34" charset="0"/>
                <a:cs typeface="Arial" panose="020B0604020202020204" pitchFamily="34" charset="0"/>
              </a:rPr>
              <a:t>polyholosidique</a:t>
            </a:r>
            <a:r>
              <a:rPr lang="fr-FR" sz="2000" dirty="0">
                <a:effectLst/>
                <a:latin typeface="Times New Roman" panose="02020603050405020304" pitchFamily="18" charset="0"/>
                <a:ea typeface="Calibri" panose="020F0502020204030204" pitchFamily="34" charset="0"/>
                <a:cs typeface="Arial" panose="020B0604020202020204" pitchFamily="34" charset="0"/>
              </a:rPr>
              <a:t> formée de pentose, d’hexoses ou d’acide uronique. </a:t>
            </a:r>
          </a:p>
          <a:p>
            <a:pPr algn="just">
              <a:lnSpc>
                <a:spcPct val="150000"/>
              </a:lnSpc>
              <a:spcAft>
                <a:spcPts val="1000"/>
              </a:spcAft>
            </a:pPr>
            <a:r>
              <a:rPr lang="fr-FR" sz="2000" dirty="0">
                <a:effectLst/>
                <a:latin typeface="Times New Roman" panose="02020603050405020304" pitchFamily="18" charset="0"/>
                <a:ea typeface="Calibri" panose="020F0502020204030204" pitchFamily="34" charset="0"/>
                <a:cs typeface="Arial" panose="020B0604020202020204" pitchFamily="34" charset="0"/>
              </a:rPr>
              <a:t>Les saponines sont des composés à propriété tensioactive. Cette propriété est due à la présence d’une asymétrie au niveau de la molécule : partie hydrophobe et partie hydrophile.</a:t>
            </a:r>
          </a:p>
          <a:p>
            <a:pPr algn="just">
              <a:lnSpc>
                <a:spcPct val="150000"/>
              </a:lnSpc>
              <a:spcAft>
                <a:spcPts val="1000"/>
              </a:spcAft>
            </a:pPr>
            <a:r>
              <a:rPr lang="fr-FR" sz="2000" dirty="0">
                <a:effectLst/>
                <a:latin typeface="Times New Roman" panose="02020603050405020304" pitchFamily="18" charset="0"/>
                <a:ea typeface="Calibri" panose="020F0502020204030204" pitchFamily="34" charset="0"/>
                <a:cs typeface="Arial" panose="020B0604020202020204" pitchFamily="34" charset="0"/>
              </a:rPr>
              <a:t>Les saponines confèrent aux aliments un goût amer. Des interactions hydrophobes conduiraient à la formation de complexes non covalents au niveau des sites récepteurs de goût, les liaisons pourraient aussi se former par l’intermédiaire de fonctions glycosidiques. Les saponines sont peu dangereuses car en plus du goût amer (inacceptable), elles sont indigestibles.</a:t>
            </a:r>
            <a:endParaRPr lang="fr-CA" sz="20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7623531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2F5328FF-E4C3-4A15-8077-965E98CE02FE}"/>
              </a:ext>
            </a:extLst>
          </p:cNvPr>
          <p:cNvSpPr txBox="1"/>
          <p:nvPr/>
        </p:nvSpPr>
        <p:spPr>
          <a:xfrm>
            <a:off x="331304" y="-144735"/>
            <a:ext cx="11317357" cy="7147469"/>
          </a:xfrm>
          <a:prstGeom prst="rect">
            <a:avLst/>
          </a:prstGeom>
          <a:noFill/>
        </p:spPr>
        <p:txBody>
          <a:bodyPr wrap="square">
            <a:spAutoFit/>
          </a:bodyPr>
          <a:lstStyle/>
          <a:p>
            <a:pPr algn="just">
              <a:lnSpc>
                <a:spcPct val="150000"/>
              </a:lnSpc>
              <a:spcAft>
                <a:spcPts val="1000"/>
              </a:spcAft>
            </a:pPr>
            <a:r>
              <a:rPr lang="fr-FR" sz="2000" b="1" dirty="0">
                <a:effectLst/>
                <a:latin typeface="Times New Roman" panose="02020603050405020304" pitchFamily="18" charset="0"/>
                <a:ea typeface="Calibri" panose="020F0502020204030204" pitchFamily="34" charset="0"/>
                <a:cs typeface="Arial" panose="020B0604020202020204" pitchFamily="34" charset="0"/>
              </a:rPr>
              <a:t>5. Les </a:t>
            </a:r>
            <a:r>
              <a:rPr lang="fr-FR" sz="2000" b="1" dirty="0" err="1">
                <a:effectLst/>
                <a:latin typeface="Times New Roman" panose="02020603050405020304" pitchFamily="18" charset="0"/>
                <a:ea typeface="Calibri" panose="020F0502020204030204" pitchFamily="34" charset="0"/>
                <a:cs typeface="Arial" panose="020B0604020202020204" pitchFamily="34" charset="0"/>
              </a:rPr>
              <a:t>phytates</a:t>
            </a:r>
            <a:r>
              <a:rPr lang="fr-FR" sz="2000" dirty="0">
                <a:effectLst/>
                <a:latin typeface="Times New Roman" panose="02020603050405020304" pitchFamily="18" charset="0"/>
                <a:ea typeface="Calibri" panose="020F0502020204030204" pitchFamily="34" charset="0"/>
                <a:cs typeface="Arial" panose="020B0604020202020204" pitchFamily="34" charset="0"/>
              </a:rPr>
              <a:t> </a:t>
            </a:r>
          </a:p>
          <a:p>
            <a:pPr algn="just">
              <a:lnSpc>
                <a:spcPct val="150000"/>
              </a:lnSpc>
              <a:spcAft>
                <a:spcPts val="1000"/>
              </a:spcAft>
            </a:pPr>
            <a:r>
              <a:rPr lang="fr-FR" sz="2000" dirty="0">
                <a:effectLst/>
                <a:latin typeface="Times New Roman" panose="02020603050405020304" pitchFamily="18" charset="0"/>
                <a:ea typeface="Calibri" panose="020F0502020204030204" pitchFamily="34" charset="0"/>
                <a:cs typeface="Arial" panose="020B0604020202020204" pitchFamily="34" charset="0"/>
              </a:rPr>
              <a:t>acide phytique ou acide </a:t>
            </a:r>
            <a:r>
              <a:rPr lang="fr-FR" sz="2000" dirty="0" err="1">
                <a:effectLst/>
                <a:latin typeface="Times New Roman" panose="02020603050405020304" pitchFamily="18" charset="0"/>
                <a:ea typeface="Calibri" panose="020F0502020204030204" pitchFamily="34" charset="0"/>
                <a:cs typeface="Arial" panose="020B0604020202020204" pitchFamily="34" charset="0"/>
              </a:rPr>
              <a:t>myo</a:t>
            </a:r>
            <a:r>
              <a:rPr lang="fr-FR" sz="2000" dirty="0">
                <a:effectLst/>
                <a:latin typeface="Times New Roman" panose="02020603050405020304" pitchFamily="18" charset="0"/>
                <a:ea typeface="Calibri" panose="020F0502020204030204" pitchFamily="34" charset="0"/>
                <a:cs typeface="Arial" panose="020B0604020202020204" pitchFamily="34" charset="0"/>
              </a:rPr>
              <a:t>-inositol </a:t>
            </a:r>
            <a:r>
              <a:rPr lang="fr-FR" sz="2000" dirty="0" err="1">
                <a:effectLst/>
                <a:latin typeface="Times New Roman" panose="02020603050405020304" pitchFamily="18" charset="0"/>
                <a:ea typeface="Calibri" panose="020F0502020204030204" pitchFamily="34" charset="0"/>
                <a:cs typeface="Arial" panose="020B0604020202020204" pitchFamily="34" charset="0"/>
              </a:rPr>
              <a:t>hexaphosphorique</a:t>
            </a:r>
            <a:r>
              <a:rPr lang="fr-FR" sz="2000" dirty="0">
                <a:effectLst/>
                <a:latin typeface="Times New Roman" panose="02020603050405020304" pitchFamily="18" charset="0"/>
                <a:ea typeface="Calibri" panose="020F0502020204030204" pitchFamily="34" charset="0"/>
                <a:cs typeface="Arial" panose="020B0604020202020204" pitchFamily="34" charset="0"/>
              </a:rPr>
              <a:t> de formule brute C</a:t>
            </a:r>
            <a:r>
              <a:rPr lang="fr-FR" sz="2000" baseline="-25000" dirty="0">
                <a:effectLst/>
                <a:latin typeface="Times New Roman" panose="02020603050405020304" pitchFamily="18" charset="0"/>
                <a:ea typeface="Calibri" panose="020F0502020204030204" pitchFamily="34" charset="0"/>
                <a:cs typeface="Arial" panose="020B0604020202020204" pitchFamily="34" charset="0"/>
              </a:rPr>
              <a:t>6</a:t>
            </a:r>
            <a:r>
              <a:rPr lang="fr-FR" sz="2000" dirty="0">
                <a:effectLst/>
                <a:latin typeface="Times New Roman" panose="02020603050405020304" pitchFamily="18" charset="0"/>
                <a:ea typeface="Calibri" panose="020F0502020204030204" pitchFamily="34" charset="0"/>
                <a:cs typeface="Arial" panose="020B0604020202020204" pitchFamily="34" charset="0"/>
              </a:rPr>
              <a:t>H</a:t>
            </a:r>
            <a:r>
              <a:rPr lang="fr-FR" sz="2000" baseline="-25000" dirty="0">
                <a:effectLst/>
                <a:latin typeface="Times New Roman" panose="02020603050405020304" pitchFamily="18" charset="0"/>
                <a:ea typeface="Calibri" panose="020F0502020204030204" pitchFamily="34" charset="0"/>
                <a:cs typeface="Arial" panose="020B0604020202020204" pitchFamily="34" charset="0"/>
              </a:rPr>
              <a:t>18</a:t>
            </a:r>
            <a:r>
              <a:rPr lang="fr-FR" sz="2000" dirty="0">
                <a:effectLst/>
                <a:latin typeface="Times New Roman" panose="02020603050405020304" pitchFamily="18" charset="0"/>
                <a:ea typeface="Calibri" panose="020F0502020204030204" pitchFamily="34" charset="0"/>
                <a:cs typeface="Arial" panose="020B0604020202020204" pitchFamily="34" charset="0"/>
              </a:rPr>
              <a:t>O</a:t>
            </a:r>
            <a:r>
              <a:rPr lang="fr-FR" sz="2000" baseline="-25000" dirty="0">
                <a:effectLst/>
                <a:latin typeface="Times New Roman" panose="02020603050405020304" pitchFamily="18" charset="0"/>
                <a:ea typeface="Calibri" panose="020F0502020204030204" pitchFamily="34" charset="0"/>
                <a:cs typeface="Arial" panose="020B0604020202020204" pitchFamily="34" charset="0"/>
              </a:rPr>
              <a:t>24</a:t>
            </a:r>
            <a:r>
              <a:rPr lang="fr-FR" sz="2000" dirty="0">
                <a:effectLst/>
                <a:latin typeface="Times New Roman" panose="02020603050405020304" pitchFamily="18" charset="0"/>
                <a:ea typeface="Calibri" panose="020F0502020204030204" pitchFamily="34" charset="0"/>
                <a:cs typeface="Arial" panose="020B0604020202020204" pitchFamily="34" charset="0"/>
              </a:rPr>
              <a:t>P</a:t>
            </a:r>
            <a:r>
              <a:rPr lang="fr-FR" sz="2000" baseline="-25000" dirty="0">
                <a:effectLst/>
                <a:latin typeface="Times New Roman" panose="02020603050405020304" pitchFamily="18" charset="0"/>
                <a:ea typeface="Calibri" panose="020F0502020204030204" pitchFamily="34" charset="0"/>
                <a:cs typeface="Arial" panose="020B0604020202020204" pitchFamily="34" charset="0"/>
              </a:rPr>
              <a:t>6</a:t>
            </a:r>
            <a:r>
              <a:rPr lang="fr-FR" sz="2000" dirty="0">
                <a:effectLst/>
                <a:latin typeface="Times New Roman" panose="02020603050405020304" pitchFamily="18" charset="0"/>
                <a:ea typeface="Calibri" panose="020F0502020204030204" pitchFamily="34" charset="0"/>
                <a:cs typeface="Arial" panose="020B0604020202020204" pitchFamily="34" charset="0"/>
              </a:rPr>
              <a:t> et de PM 660 Da, est composé d’un radical inositol estérifié par 6 radicaux phosphates .</a:t>
            </a:r>
            <a:endParaRPr lang="fr-CA" sz="20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1000"/>
              </a:spcAft>
            </a:pPr>
            <a:r>
              <a:rPr lang="fr-FR" sz="2000" dirty="0">
                <a:effectLst/>
                <a:latin typeface="Times New Roman" panose="02020603050405020304" pitchFamily="18" charset="0"/>
                <a:ea typeface="Calibri" panose="020F0502020204030204" pitchFamily="34" charset="0"/>
                <a:cs typeface="Arial" panose="020B0604020202020204" pitchFamily="34" charset="0"/>
              </a:rPr>
              <a:t>C’est un polyanion pouvant avoir une grande influence sur les propriétés fonctionnelles et nutritives des aliments. </a:t>
            </a:r>
          </a:p>
          <a:p>
            <a:pPr algn="just">
              <a:lnSpc>
                <a:spcPct val="150000"/>
              </a:lnSpc>
              <a:spcAft>
                <a:spcPts val="1000"/>
              </a:spcAft>
            </a:pPr>
            <a:r>
              <a:rPr lang="fr-FR" sz="2000" dirty="0">
                <a:effectLst/>
                <a:latin typeface="Times New Roman" panose="02020603050405020304" pitchFamily="18" charset="0"/>
                <a:ea typeface="Calibri" panose="020F0502020204030204" pitchFamily="34" charset="0"/>
                <a:cs typeface="Arial" panose="020B0604020202020204" pitchFamily="34" charset="0"/>
              </a:rPr>
              <a:t>Les </a:t>
            </a:r>
            <a:r>
              <a:rPr lang="fr-FR" sz="2000" dirty="0" err="1">
                <a:effectLst/>
                <a:latin typeface="Times New Roman" panose="02020603050405020304" pitchFamily="18" charset="0"/>
                <a:ea typeface="Calibri" panose="020F0502020204030204" pitchFamily="34" charset="0"/>
                <a:cs typeface="Arial" panose="020B0604020202020204" pitchFamily="34" charset="0"/>
              </a:rPr>
              <a:t>phytates</a:t>
            </a:r>
            <a:r>
              <a:rPr lang="fr-FR" sz="2000" dirty="0">
                <a:effectLst/>
                <a:latin typeface="Times New Roman" panose="02020603050405020304" pitchFamily="18" charset="0"/>
                <a:ea typeface="Calibri" panose="020F0502020204030204" pitchFamily="34" charset="0"/>
                <a:cs typeface="Arial" panose="020B0604020202020204" pitchFamily="34" charset="0"/>
              </a:rPr>
              <a:t> sont les principaux agents chélateurs des grains de céréales et de graines de légumineuses. Au cours de la digestion, ils forment des complexes avec de très nombreux minéraux (Mg2+ , Fe2+,Zn2+ , Ca2+….). </a:t>
            </a:r>
          </a:p>
          <a:p>
            <a:pPr algn="just">
              <a:lnSpc>
                <a:spcPct val="150000"/>
              </a:lnSpc>
              <a:spcAft>
                <a:spcPts val="1000"/>
              </a:spcAft>
            </a:pPr>
            <a:r>
              <a:rPr lang="fr-FR" sz="2000" dirty="0">
                <a:effectLst/>
                <a:latin typeface="Times New Roman" panose="02020603050405020304" pitchFamily="18" charset="0"/>
                <a:ea typeface="Calibri" panose="020F0502020204030204" pitchFamily="34" charset="0"/>
                <a:cs typeface="Arial" panose="020B0604020202020204" pitchFamily="34" charset="0"/>
              </a:rPr>
              <a:t>Bien que soluble en milieu acide, ces complexes sont peu ou pas dissociables </a:t>
            </a:r>
            <a:r>
              <a:rPr lang="fr-FR" sz="2000" i="1" dirty="0">
                <a:effectLst/>
                <a:latin typeface="Times New Roman" panose="02020603050405020304" pitchFamily="18" charset="0"/>
                <a:ea typeface="Calibri" panose="020F0502020204030204" pitchFamily="34" charset="0"/>
                <a:cs typeface="Arial" panose="020B0604020202020204" pitchFamily="34" charset="0"/>
              </a:rPr>
              <a:t>in vivo</a:t>
            </a:r>
            <a:r>
              <a:rPr lang="fr-FR" sz="2000" dirty="0">
                <a:effectLst/>
                <a:latin typeface="Times New Roman" panose="02020603050405020304" pitchFamily="18" charset="0"/>
                <a:ea typeface="Calibri" panose="020F0502020204030204" pitchFamily="34" charset="0"/>
                <a:cs typeface="Arial" panose="020B0604020202020204" pitchFamily="34" charset="0"/>
              </a:rPr>
              <a:t>. Tous les minéraux n’ont pas la même affinité pour les </a:t>
            </a:r>
            <a:r>
              <a:rPr lang="fr-FR" sz="2000" dirty="0" err="1">
                <a:effectLst/>
                <a:latin typeface="Times New Roman" panose="02020603050405020304" pitchFamily="18" charset="0"/>
                <a:ea typeface="Calibri" panose="020F0502020204030204" pitchFamily="34" charset="0"/>
                <a:cs typeface="Arial" panose="020B0604020202020204" pitchFamily="34" charset="0"/>
              </a:rPr>
              <a:t>phytates</a:t>
            </a:r>
            <a:r>
              <a:rPr lang="fr-FR" sz="2000" dirty="0">
                <a:effectLst/>
                <a:latin typeface="Times New Roman" panose="02020603050405020304" pitchFamily="18" charset="0"/>
                <a:ea typeface="Calibri" panose="020F0502020204030204" pitchFamily="34" charset="0"/>
                <a:cs typeface="Arial" panose="020B0604020202020204" pitchFamily="34" charset="0"/>
              </a:rPr>
              <a:t>. </a:t>
            </a:r>
          </a:p>
          <a:p>
            <a:pPr algn="just">
              <a:lnSpc>
                <a:spcPct val="150000"/>
              </a:lnSpc>
              <a:spcAft>
                <a:spcPts val="1000"/>
              </a:spcAft>
            </a:pPr>
            <a:r>
              <a:rPr lang="fr-FR" sz="2000" dirty="0">
                <a:effectLst/>
                <a:latin typeface="Times New Roman" panose="02020603050405020304" pitchFamily="18" charset="0"/>
                <a:ea typeface="Calibri" panose="020F0502020204030204" pitchFamily="34" charset="0"/>
                <a:cs typeface="Arial" panose="020B0604020202020204" pitchFamily="34" charset="0"/>
              </a:rPr>
              <a:t>La stabilité de ces derniers et leur affinité pour les cations varient ainsi : Fe&lt;Ca&lt;Mn&lt;Co&lt;Cu .Les </a:t>
            </a:r>
            <a:r>
              <a:rPr lang="fr-FR" sz="2000" dirty="0" err="1">
                <a:effectLst/>
                <a:latin typeface="Times New Roman" panose="02020603050405020304" pitchFamily="18" charset="0"/>
                <a:ea typeface="Calibri" panose="020F0502020204030204" pitchFamily="34" charset="0"/>
                <a:cs typeface="Arial" panose="020B0604020202020204" pitchFamily="34" charset="0"/>
              </a:rPr>
              <a:t>phytates</a:t>
            </a:r>
            <a:r>
              <a:rPr lang="fr-FR" sz="2000" dirty="0">
                <a:effectLst/>
                <a:latin typeface="Times New Roman" panose="02020603050405020304" pitchFamily="18" charset="0"/>
                <a:ea typeface="Calibri" panose="020F0502020204030204" pitchFamily="34" charset="0"/>
                <a:cs typeface="Arial" panose="020B0604020202020204" pitchFamily="34" charset="0"/>
              </a:rPr>
              <a:t> peuvent former avec les protéines des complexes : soit directement avec les protéines par des liaisons de type ionique, soit indirectement par l’intermédiaire d’un cation tel que le calcium, avec les groupement chargés négativement. </a:t>
            </a:r>
            <a:endParaRPr lang="fr-CA" sz="20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7624297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7460D8B5-0CBB-48AA-8EED-4BCBA21D2E21}"/>
              </a:ext>
            </a:extLst>
          </p:cNvPr>
          <p:cNvSpPr txBox="1"/>
          <p:nvPr/>
        </p:nvSpPr>
        <p:spPr>
          <a:xfrm>
            <a:off x="662608" y="502412"/>
            <a:ext cx="10866783" cy="5275611"/>
          </a:xfrm>
          <a:prstGeom prst="rect">
            <a:avLst/>
          </a:prstGeom>
          <a:noFill/>
        </p:spPr>
        <p:txBody>
          <a:bodyPr wrap="square">
            <a:spAutoFit/>
          </a:bodyPr>
          <a:lstStyle/>
          <a:p>
            <a:pPr algn="just">
              <a:lnSpc>
                <a:spcPct val="150000"/>
              </a:lnSpc>
              <a:spcAft>
                <a:spcPts val="1000"/>
              </a:spcAft>
            </a:pPr>
            <a:r>
              <a:rPr lang="fr-FR" sz="2400" dirty="0">
                <a:effectLst/>
                <a:latin typeface="Times New Roman" panose="02020603050405020304" pitchFamily="18" charset="0"/>
                <a:ea typeface="Calibri" panose="020F0502020204030204" pitchFamily="34" charset="0"/>
                <a:cs typeface="Arial" panose="020B0604020202020204" pitchFamily="34" charset="0"/>
              </a:rPr>
              <a:t>Le type d’interaction directe ou indirecte dépend du pH ; </a:t>
            </a:r>
          </a:p>
          <a:p>
            <a:pPr algn="just">
              <a:lnSpc>
                <a:spcPct val="150000"/>
              </a:lnSpc>
              <a:spcAft>
                <a:spcPts val="1000"/>
              </a:spcAft>
            </a:pPr>
            <a:r>
              <a:rPr lang="fr-FR" sz="2400" dirty="0">
                <a:effectLst/>
                <a:latin typeface="Times New Roman" panose="02020603050405020304" pitchFamily="18" charset="0"/>
                <a:ea typeface="Calibri" panose="020F0502020204030204" pitchFamily="34" charset="0"/>
                <a:cs typeface="Arial" panose="020B0604020202020204" pitchFamily="34" charset="0"/>
              </a:rPr>
              <a:t>pour de valeurs de pH supérieure au </a:t>
            </a:r>
            <a:r>
              <a:rPr lang="fr-FR" sz="2400" dirty="0" err="1">
                <a:effectLst/>
                <a:latin typeface="Times New Roman" panose="02020603050405020304" pitchFamily="18" charset="0"/>
                <a:ea typeface="Calibri" panose="020F0502020204030204" pitchFamily="34" charset="0"/>
                <a:cs typeface="Arial" panose="020B0604020202020204" pitchFamily="34" charset="0"/>
              </a:rPr>
              <a:t>pHi</a:t>
            </a:r>
            <a:r>
              <a:rPr lang="fr-FR" sz="2400" dirty="0">
                <a:effectLst/>
                <a:latin typeface="Times New Roman" panose="02020603050405020304" pitchFamily="18" charset="0"/>
                <a:ea typeface="Calibri" panose="020F0502020204030204" pitchFamily="34" charset="0"/>
                <a:cs typeface="Arial" panose="020B0604020202020204" pitchFamily="34" charset="0"/>
              </a:rPr>
              <a:t> isoélectrique des protéines, les </a:t>
            </a:r>
            <a:r>
              <a:rPr lang="fr-FR" sz="2400" dirty="0" err="1">
                <a:effectLst/>
                <a:latin typeface="Times New Roman" panose="02020603050405020304" pitchFamily="18" charset="0"/>
                <a:ea typeface="Calibri" panose="020F0502020204030204" pitchFamily="34" charset="0"/>
                <a:cs typeface="Arial" panose="020B0604020202020204" pitchFamily="34" charset="0"/>
              </a:rPr>
              <a:t>phytates</a:t>
            </a:r>
            <a:r>
              <a:rPr lang="fr-FR" sz="2400" dirty="0">
                <a:effectLst/>
                <a:latin typeface="Times New Roman" panose="02020603050405020304" pitchFamily="18" charset="0"/>
                <a:ea typeface="Calibri" panose="020F0502020204030204" pitchFamily="34" charset="0"/>
                <a:cs typeface="Arial" panose="020B0604020202020204" pitchFamily="34" charset="0"/>
              </a:rPr>
              <a:t> se lieront d’abord à des cations, tandis que pour de pH inférieurs au pH, les groupements aminés étant chargés positivement, les </a:t>
            </a:r>
            <a:r>
              <a:rPr lang="fr-FR" sz="2400" dirty="0" err="1">
                <a:effectLst/>
                <a:latin typeface="Times New Roman" panose="02020603050405020304" pitchFamily="18" charset="0"/>
                <a:ea typeface="Calibri" panose="020F0502020204030204" pitchFamily="34" charset="0"/>
                <a:cs typeface="Arial" panose="020B0604020202020204" pitchFamily="34" charset="0"/>
              </a:rPr>
              <a:t>phytates</a:t>
            </a:r>
            <a:r>
              <a:rPr lang="fr-FR" sz="2400" dirty="0">
                <a:effectLst/>
                <a:latin typeface="Times New Roman" panose="02020603050405020304" pitchFamily="18" charset="0"/>
                <a:ea typeface="Calibri" panose="020F0502020204030204" pitchFamily="34" charset="0"/>
                <a:cs typeface="Arial" panose="020B0604020202020204" pitchFamily="34" charset="0"/>
              </a:rPr>
              <a:t> forment directement des liaisons ioniques avec les protéines.</a:t>
            </a:r>
            <a:endParaRPr lang="fr-CA" sz="24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1000"/>
              </a:spcAft>
            </a:pPr>
            <a:r>
              <a:rPr lang="fr-FR" sz="2400" dirty="0">
                <a:effectLst/>
                <a:latin typeface="Times New Roman" panose="02020603050405020304" pitchFamily="18" charset="0"/>
                <a:ea typeface="Calibri" panose="020F0502020204030204" pitchFamily="34" charset="0"/>
                <a:cs typeface="Arial" panose="020B0604020202020204" pitchFamily="34" charset="0"/>
              </a:rPr>
              <a:t> Les </a:t>
            </a:r>
            <a:r>
              <a:rPr lang="fr-FR" sz="2400" dirty="0" err="1">
                <a:effectLst/>
                <a:latin typeface="Times New Roman" panose="02020603050405020304" pitchFamily="18" charset="0"/>
                <a:ea typeface="Calibri" panose="020F0502020204030204" pitchFamily="34" charset="0"/>
                <a:cs typeface="Arial" panose="020B0604020202020204" pitchFamily="34" charset="0"/>
              </a:rPr>
              <a:t>phytates</a:t>
            </a:r>
            <a:r>
              <a:rPr lang="fr-FR" sz="2400" dirty="0">
                <a:effectLst/>
                <a:latin typeface="Times New Roman" panose="02020603050405020304" pitchFamily="18" charset="0"/>
                <a:ea typeface="Calibri" panose="020F0502020204030204" pitchFamily="34" charset="0"/>
                <a:cs typeface="Arial" panose="020B0604020202020204" pitchFamily="34" charset="0"/>
              </a:rPr>
              <a:t> peuvent également interagir avec l’amidon, soit directement par la formation de liaison hydrogène avec un groupement phosphate, soit indirectement par l’intermédiaire de protéines ce qui entraîne une diminution de la solubilité et de la digestibilité de l’amidon</a:t>
            </a:r>
            <a:endParaRPr lang="fr-CA" sz="2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4408500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7CE06DA0-DE27-4CE8-96ED-EAF7613FFF99}"/>
              </a:ext>
            </a:extLst>
          </p:cNvPr>
          <p:cNvSpPr txBox="1"/>
          <p:nvPr/>
        </p:nvSpPr>
        <p:spPr>
          <a:xfrm>
            <a:off x="172279" y="172195"/>
            <a:ext cx="11860695" cy="6685805"/>
          </a:xfrm>
          <a:prstGeom prst="rect">
            <a:avLst/>
          </a:prstGeom>
          <a:noFill/>
        </p:spPr>
        <p:txBody>
          <a:bodyPr wrap="square">
            <a:spAutoFit/>
          </a:bodyPr>
          <a:lstStyle/>
          <a:p>
            <a:pPr algn="just">
              <a:lnSpc>
                <a:spcPct val="150000"/>
              </a:lnSpc>
              <a:spcAft>
                <a:spcPts val="1000"/>
              </a:spcAft>
            </a:pPr>
            <a:r>
              <a:rPr lang="fr-FR" sz="1800" b="1" dirty="0">
                <a:effectLst/>
                <a:latin typeface="Times New Roman" panose="02020603050405020304" pitchFamily="18" charset="0"/>
                <a:ea typeface="Calibri" panose="020F0502020204030204" pitchFamily="34" charset="0"/>
                <a:cs typeface="Arial" panose="020B0604020202020204" pitchFamily="34" charset="0"/>
              </a:rPr>
              <a:t>6. </a:t>
            </a:r>
            <a:r>
              <a:rPr lang="fr-FR" sz="2000" b="1" dirty="0">
                <a:effectLst/>
                <a:latin typeface="Times New Roman" panose="02020603050405020304" pitchFamily="18" charset="0"/>
                <a:ea typeface="Calibri" panose="020F0502020204030204" pitchFamily="34" charset="0"/>
                <a:cs typeface="Arial" panose="020B0604020202020204" pitchFamily="34" charset="0"/>
              </a:rPr>
              <a:t>Les lectines</a:t>
            </a:r>
            <a:r>
              <a:rPr lang="fr-FR" sz="2000" dirty="0">
                <a:effectLst/>
                <a:latin typeface="Times New Roman" panose="02020603050405020304" pitchFamily="18" charset="0"/>
                <a:ea typeface="Calibri" panose="020F0502020204030204" pitchFamily="34" charset="0"/>
                <a:cs typeface="Arial" panose="020B0604020202020204" pitchFamily="34" charset="0"/>
              </a:rPr>
              <a:t> </a:t>
            </a:r>
          </a:p>
          <a:p>
            <a:pPr algn="just">
              <a:lnSpc>
                <a:spcPct val="150000"/>
              </a:lnSpc>
              <a:spcAft>
                <a:spcPts val="1000"/>
              </a:spcAft>
            </a:pPr>
            <a:r>
              <a:rPr lang="fr-FR" sz="2000" dirty="0">
                <a:effectLst/>
                <a:latin typeface="Times New Roman" panose="02020603050405020304" pitchFamily="18" charset="0"/>
                <a:ea typeface="Calibri" panose="020F0502020204030204" pitchFamily="34" charset="0"/>
                <a:cs typeface="Arial" panose="020B0604020202020204" pitchFamily="34" charset="0"/>
              </a:rPr>
              <a:t>sont des glycoprotéines de nature non </a:t>
            </a:r>
            <a:r>
              <a:rPr lang="fr-FR" sz="2000" dirty="0" err="1">
                <a:effectLst/>
                <a:latin typeface="Times New Roman" panose="02020603050405020304" pitchFamily="18" charset="0"/>
                <a:ea typeface="Calibri" panose="020F0502020204030204" pitchFamily="34" charset="0"/>
                <a:cs typeface="Arial" panose="020B0604020202020204" pitchFamily="34" charset="0"/>
              </a:rPr>
              <a:t>immunoglobulique</a:t>
            </a:r>
            <a:r>
              <a:rPr lang="fr-FR" sz="2000" dirty="0">
                <a:effectLst/>
                <a:latin typeface="Times New Roman" panose="02020603050405020304" pitchFamily="18" charset="0"/>
                <a:ea typeface="Calibri" panose="020F0502020204030204" pitchFamily="34" charset="0"/>
                <a:cs typeface="Arial" panose="020B0604020202020204" pitchFamily="34" charset="0"/>
              </a:rPr>
              <a:t>, de poids moléculaire élevé entre 36000 à 132000 dalton selon le degré de polymérisation. </a:t>
            </a:r>
          </a:p>
          <a:p>
            <a:pPr algn="just">
              <a:lnSpc>
                <a:spcPct val="150000"/>
              </a:lnSpc>
              <a:spcAft>
                <a:spcPts val="1000"/>
              </a:spcAft>
            </a:pPr>
            <a:r>
              <a:rPr lang="fr-FR" sz="2000" dirty="0">
                <a:effectLst/>
                <a:latin typeface="Times New Roman" panose="02020603050405020304" pitchFamily="18" charset="0"/>
                <a:ea typeface="Calibri" panose="020F0502020204030204" pitchFamily="34" charset="0"/>
                <a:cs typeface="Arial" panose="020B0604020202020204" pitchFamily="34" charset="0"/>
              </a:rPr>
              <a:t>Ce sont de substances thermostables, non </a:t>
            </a:r>
            <a:r>
              <a:rPr lang="fr-FR" sz="2000" dirty="0" err="1">
                <a:effectLst/>
                <a:latin typeface="Times New Roman" panose="02020603050405020304" pitchFamily="18" charset="0"/>
                <a:ea typeface="Calibri" panose="020F0502020204030204" pitchFamily="34" charset="0"/>
                <a:cs typeface="Arial" panose="020B0604020202020204" pitchFamily="34" charset="0"/>
              </a:rPr>
              <a:t>dénaturables</a:t>
            </a:r>
            <a:r>
              <a:rPr lang="fr-FR" sz="2000" dirty="0">
                <a:effectLst/>
                <a:latin typeface="Times New Roman" panose="02020603050405020304" pitchFamily="18" charset="0"/>
                <a:ea typeface="Calibri" panose="020F0502020204030204" pitchFamily="34" charset="0"/>
                <a:cs typeface="Arial" panose="020B0604020202020204" pitchFamily="34" charset="0"/>
              </a:rPr>
              <a:t> par la chaleur.</a:t>
            </a:r>
          </a:p>
          <a:p>
            <a:pPr algn="just">
              <a:lnSpc>
                <a:spcPct val="150000"/>
              </a:lnSpc>
              <a:spcAft>
                <a:spcPts val="1000"/>
              </a:spcAft>
            </a:pPr>
            <a:r>
              <a:rPr lang="fr-FR" sz="2000" dirty="0">
                <a:effectLst/>
                <a:latin typeface="Times New Roman" panose="02020603050405020304" pitchFamily="18" charset="0"/>
                <a:ea typeface="Calibri" panose="020F0502020204030204" pitchFamily="34" charset="0"/>
                <a:cs typeface="Arial" panose="020B0604020202020204" pitchFamily="34" charset="0"/>
              </a:rPr>
              <a:t> Elles ont la propriété d’agglutiner spécifiquement les hématies des animaux supérieurs. </a:t>
            </a:r>
          </a:p>
          <a:p>
            <a:pPr algn="just">
              <a:lnSpc>
                <a:spcPct val="150000"/>
              </a:lnSpc>
              <a:spcAft>
                <a:spcPts val="1000"/>
              </a:spcAft>
            </a:pPr>
            <a:r>
              <a:rPr lang="fr-FR" sz="2000" dirty="0">
                <a:effectLst/>
                <a:latin typeface="Times New Roman" panose="02020603050405020304" pitchFamily="18" charset="0"/>
                <a:ea typeface="Calibri" panose="020F0502020204030204" pitchFamily="34" charset="0"/>
                <a:cs typeface="Arial" panose="020B0604020202020204" pitchFamily="34" charset="0"/>
              </a:rPr>
              <a:t>Cette propriété a été établie depuis </a:t>
            </a:r>
            <a:r>
              <a:rPr lang="fr-FR" sz="2000" dirty="0" err="1">
                <a:effectLst/>
                <a:latin typeface="Times New Roman" panose="02020603050405020304" pitchFamily="18" charset="0"/>
                <a:ea typeface="Calibri" panose="020F0502020204030204" pitchFamily="34" charset="0"/>
                <a:cs typeface="Arial" panose="020B0604020202020204" pitchFamily="34" charset="0"/>
              </a:rPr>
              <a:t>Stilmark</a:t>
            </a:r>
            <a:r>
              <a:rPr lang="fr-FR" sz="2000" dirty="0">
                <a:effectLst/>
                <a:latin typeface="Times New Roman" panose="02020603050405020304" pitchFamily="18" charset="0"/>
                <a:ea typeface="Calibri" panose="020F0502020204030204" pitchFamily="34" charset="0"/>
                <a:cs typeface="Arial" panose="020B0604020202020204" pitchFamily="34" charset="0"/>
              </a:rPr>
              <a:t> qui a effectué un travail sur la capacité d’hémagglutination de l’extrait toxique de grains de </a:t>
            </a:r>
            <a:r>
              <a:rPr lang="fr-FR" sz="2000" dirty="0" err="1">
                <a:effectLst/>
                <a:latin typeface="Times New Roman" panose="02020603050405020304" pitchFamily="18" charset="0"/>
                <a:ea typeface="Calibri" panose="020F0502020204030204" pitchFamily="34" charset="0"/>
                <a:cs typeface="Arial" panose="020B0604020202020204" pitchFamily="34" charset="0"/>
              </a:rPr>
              <a:t>Ricinus</a:t>
            </a:r>
            <a:r>
              <a:rPr lang="fr-FR" sz="2000" dirty="0">
                <a:effectLst/>
                <a:latin typeface="Times New Roman" panose="02020603050405020304" pitchFamily="18" charset="0"/>
                <a:ea typeface="Calibri" panose="020F0502020204030204" pitchFamily="34" charset="0"/>
                <a:cs typeface="Arial" panose="020B0604020202020204" pitchFamily="34" charset="0"/>
              </a:rPr>
              <a:t>. </a:t>
            </a:r>
          </a:p>
          <a:p>
            <a:pPr algn="just">
              <a:lnSpc>
                <a:spcPct val="150000"/>
              </a:lnSpc>
              <a:spcAft>
                <a:spcPts val="1000"/>
              </a:spcAft>
            </a:pPr>
            <a:r>
              <a:rPr lang="fr-FR" sz="2000" dirty="0">
                <a:effectLst/>
                <a:latin typeface="Times New Roman" panose="02020603050405020304" pitchFamily="18" charset="0"/>
                <a:ea typeface="Calibri" panose="020F0502020204030204" pitchFamily="34" charset="0"/>
                <a:cs typeface="Arial" panose="020B0604020202020204" pitchFamily="34" charset="0"/>
              </a:rPr>
              <a:t>Les grains de ricin contiennent une substance, « la ricine » capable d’agglutiner les érythrocytes ; des tests d’hémagglutinations sur d’autres plantes montrent plus tard que de nombreux aliments consommés par l’homme possèdent des activités analogues. Des </a:t>
            </a:r>
            <a:r>
              <a:rPr lang="fr-FR" sz="2000" dirty="0" err="1">
                <a:effectLst/>
                <a:latin typeface="Times New Roman" panose="02020603050405020304" pitchFamily="18" charset="0"/>
                <a:ea typeface="Calibri" panose="020F0502020204030204" pitchFamily="34" charset="0"/>
                <a:cs typeface="Arial" panose="020B0604020202020204" pitchFamily="34" charset="0"/>
              </a:rPr>
              <a:t>phytohémagglutinines</a:t>
            </a:r>
            <a:r>
              <a:rPr lang="fr-FR" sz="2000" dirty="0">
                <a:effectLst/>
                <a:latin typeface="Times New Roman" panose="02020603050405020304" pitchFamily="18" charset="0"/>
                <a:ea typeface="Calibri" panose="020F0502020204030204" pitchFamily="34" charset="0"/>
                <a:cs typeface="Arial" panose="020B0604020202020204" pitchFamily="34" charset="0"/>
              </a:rPr>
              <a:t> ont été décelées dans de nombreuses sources végétales et plus spécialement dans les graines de légumineuses : </a:t>
            </a:r>
            <a:r>
              <a:rPr lang="fr-FR" sz="2000" dirty="0" err="1">
                <a:effectLst/>
                <a:latin typeface="Times New Roman" panose="02020603050405020304" pitchFamily="18" charset="0"/>
                <a:ea typeface="Calibri" panose="020F0502020204030204" pitchFamily="34" charset="0"/>
                <a:cs typeface="Arial" panose="020B0604020202020204" pitchFamily="34" charset="0"/>
              </a:rPr>
              <a:t>Soyine</a:t>
            </a:r>
            <a:r>
              <a:rPr lang="fr-FR" sz="2000" dirty="0">
                <a:effectLst/>
                <a:latin typeface="Times New Roman" panose="02020603050405020304" pitchFamily="18" charset="0"/>
                <a:ea typeface="Calibri" panose="020F0502020204030204" pitchFamily="34" charset="0"/>
                <a:cs typeface="Arial" panose="020B0604020202020204" pitchFamily="34" charset="0"/>
              </a:rPr>
              <a:t> dans les graines de soja, </a:t>
            </a:r>
            <a:r>
              <a:rPr lang="fr-FR" sz="2000" dirty="0" err="1">
                <a:effectLst/>
                <a:latin typeface="Times New Roman" panose="02020603050405020304" pitchFamily="18" charset="0"/>
                <a:ea typeface="Calibri" panose="020F0502020204030204" pitchFamily="34" charset="0"/>
                <a:cs typeface="Arial" panose="020B0604020202020204" pitchFamily="34" charset="0"/>
              </a:rPr>
              <a:t>phasine</a:t>
            </a:r>
            <a:r>
              <a:rPr lang="fr-FR" sz="2000" dirty="0">
                <a:effectLst/>
                <a:latin typeface="Times New Roman" panose="02020603050405020304" pitchFamily="18" charset="0"/>
                <a:ea typeface="Calibri" panose="020F0502020204030204" pitchFamily="34" charset="0"/>
                <a:cs typeface="Arial" panose="020B0604020202020204" pitchFamily="34" charset="0"/>
              </a:rPr>
              <a:t> dans les graines d’haricot... L’ingestion des lectines chez les animaux supérieurs réduit l’efficacité de l’absorption des produits de la digestion. </a:t>
            </a:r>
            <a:endParaRPr lang="fr-CA" sz="20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3985092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6BB80223-38A1-4CBF-82B7-C61E2D408D9F}"/>
              </a:ext>
            </a:extLst>
          </p:cNvPr>
          <p:cNvSpPr txBox="1"/>
          <p:nvPr/>
        </p:nvSpPr>
        <p:spPr>
          <a:xfrm>
            <a:off x="602973" y="150218"/>
            <a:ext cx="10986053" cy="6557564"/>
          </a:xfrm>
          <a:prstGeom prst="rect">
            <a:avLst/>
          </a:prstGeom>
          <a:noFill/>
        </p:spPr>
        <p:txBody>
          <a:bodyPr wrap="square">
            <a:spAutoFit/>
          </a:bodyPr>
          <a:lstStyle/>
          <a:p>
            <a:pPr>
              <a:lnSpc>
                <a:spcPct val="150000"/>
              </a:lnSpc>
              <a:spcAft>
                <a:spcPts val="1000"/>
              </a:spcAft>
            </a:pPr>
            <a:r>
              <a:rPr lang="fr-FR" sz="2000" b="1" dirty="0">
                <a:effectLst/>
                <a:latin typeface="Times New Roman" panose="02020603050405020304" pitchFamily="18" charset="0"/>
                <a:ea typeface="Calibri" panose="020F0502020204030204" pitchFamily="34" charset="0"/>
                <a:cs typeface="Arial" panose="020B0604020202020204" pitchFamily="34" charset="0"/>
              </a:rPr>
              <a:t>5- Digestibilité d’un aliment </a:t>
            </a:r>
            <a:endParaRPr lang="fr-CA" sz="20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1000"/>
              </a:spcAft>
            </a:pPr>
            <a:r>
              <a:rPr lang="fr-FR" sz="2000" dirty="0">
                <a:effectLst/>
                <a:latin typeface="Times New Roman" panose="02020603050405020304" pitchFamily="18" charset="0"/>
                <a:ea typeface="Calibri" panose="020F0502020204030204" pitchFamily="34" charset="0"/>
                <a:cs typeface="Arial" panose="020B0604020202020204" pitchFamily="34" charset="0"/>
              </a:rPr>
              <a:t>C’est la capacité de cet aliment à être hydrolysé pendant le transit ; la digestibilité se définit aussi comme la quantité de nutriments, exprimée pour 100 g de constituants alimentaires ingérés, qui traverse la paroi intestinale. </a:t>
            </a:r>
            <a:endParaRPr lang="fr-CA" sz="20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1000"/>
              </a:spcAft>
            </a:pPr>
            <a:r>
              <a:rPr lang="fr-FR" sz="2000" b="1" dirty="0">
                <a:effectLst/>
                <a:latin typeface="Times New Roman" panose="02020603050405020304" pitchFamily="18" charset="0"/>
                <a:ea typeface="Calibri" panose="020F0502020204030204" pitchFamily="34" charset="0"/>
                <a:cs typeface="Arial" panose="020B0604020202020204" pitchFamily="34" charset="0"/>
              </a:rPr>
              <a:t>6. Biodisponibilité </a:t>
            </a:r>
            <a:endParaRPr lang="fr-CA" sz="20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1000"/>
              </a:spcAft>
            </a:pPr>
            <a:r>
              <a:rPr lang="fr-FR" sz="2000" dirty="0">
                <a:effectLst/>
                <a:latin typeface="Times New Roman" panose="02020603050405020304" pitchFamily="18" charset="0"/>
                <a:ea typeface="Calibri" panose="020F0502020204030204" pitchFamily="34" charset="0"/>
                <a:cs typeface="Arial" panose="020B0604020202020204" pitchFamily="34" charset="0"/>
              </a:rPr>
              <a:t>C’est l’aptitude d’un nutriment ingéré dans un aliment à être mis à la disposition des organes ou cellules cibles où il doit exercer son action : </a:t>
            </a:r>
            <a:endParaRPr lang="fr-CA" sz="20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50000"/>
              </a:lnSpc>
              <a:buFont typeface="Times New Roman" panose="02020603050405020304" pitchFamily="18" charset="0"/>
              <a:buChar char="-"/>
            </a:pPr>
            <a:r>
              <a:rPr lang="fr-FR" sz="2000" dirty="0">
                <a:effectLst/>
                <a:latin typeface="Times New Roman" panose="02020603050405020304" pitchFamily="18" charset="0"/>
                <a:ea typeface="Calibri" panose="020F0502020204030204" pitchFamily="34" charset="0"/>
                <a:cs typeface="Arial" panose="020B0604020202020204" pitchFamily="34" charset="0"/>
              </a:rPr>
              <a:t>Aptitude à l’hydrolyse au cours du transit digestif. </a:t>
            </a:r>
            <a:endParaRPr lang="fr-CA" sz="20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50000"/>
              </a:lnSpc>
              <a:buFont typeface="Times New Roman" panose="02020603050405020304" pitchFamily="18" charset="0"/>
              <a:buChar char="-"/>
            </a:pPr>
            <a:r>
              <a:rPr lang="fr-FR" sz="2000" dirty="0">
                <a:effectLst/>
                <a:latin typeface="Times New Roman" panose="02020603050405020304" pitchFamily="18" charset="0"/>
                <a:ea typeface="Calibri" panose="020F0502020204030204" pitchFamily="34" charset="0"/>
                <a:cs typeface="Arial" panose="020B0604020202020204" pitchFamily="34" charset="0"/>
              </a:rPr>
              <a:t>Aptitude des produits d’hydrolyse à être absorbés par la muqueuse intestinale.</a:t>
            </a:r>
            <a:endParaRPr lang="fr-CA" sz="20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50000"/>
              </a:lnSpc>
              <a:buFont typeface="Times New Roman" panose="02020603050405020304" pitchFamily="18" charset="0"/>
              <a:buChar char="-"/>
            </a:pPr>
            <a:r>
              <a:rPr lang="fr-FR" sz="2000" dirty="0">
                <a:effectLst/>
                <a:latin typeface="Times New Roman" panose="02020603050405020304" pitchFamily="18" charset="0"/>
                <a:ea typeface="Calibri" panose="020F0502020204030204" pitchFamily="34" charset="0"/>
                <a:cs typeface="Arial" panose="020B0604020202020204" pitchFamily="34" charset="0"/>
              </a:rPr>
              <a:t>Aptitude des nutriments à être transportés dans le milieu intérieur (systèmes de transport, protéines vectrices).</a:t>
            </a:r>
            <a:endParaRPr lang="fr-CA" sz="20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50000"/>
              </a:lnSpc>
              <a:buFont typeface="Times New Roman" panose="02020603050405020304" pitchFamily="18" charset="0"/>
              <a:buChar char="-"/>
            </a:pPr>
            <a:r>
              <a:rPr lang="fr-FR" sz="2000" dirty="0">
                <a:effectLst/>
                <a:latin typeface="Times New Roman" panose="02020603050405020304" pitchFamily="18" charset="0"/>
                <a:ea typeface="Calibri" panose="020F0502020204030204" pitchFamily="34" charset="0"/>
                <a:cs typeface="Arial" panose="020B0604020202020204" pitchFamily="34" charset="0"/>
              </a:rPr>
              <a:t>Aptitude à pénétrer au travers des membranes cellulaires, dans les organes et cellules cible.</a:t>
            </a:r>
            <a:endParaRPr lang="fr-CA" sz="20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50000"/>
              </a:lnSpc>
              <a:spcAft>
                <a:spcPts val="1000"/>
              </a:spcAft>
              <a:buFont typeface="Times New Roman" panose="02020603050405020304" pitchFamily="18" charset="0"/>
              <a:buChar char="-"/>
            </a:pPr>
            <a:r>
              <a:rPr lang="fr-FR" sz="2000" dirty="0">
                <a:effectLst/>
                <a:latin typeface="Times New Roman" panose="02020603050405020304" pitchFamily="18" charset="0"/>
                <a:ea typeface="Calibri" panose="020F0502020204030204" pitchFamily="34" charset="0"/>
                <a:cs typeface="Arial" panose="020B0604020202020204" pitchFamily="34" charset="0"/>
              </a:rPr>
              <a:t> Aptitude à atteindre les organites intracellulaires, jusqu’au noyau lui-même.</a:t>
            </a:r>
            <a:endParaRPr lang="fr-CA" sz="20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6337201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37E745C6-E9F3-461E-9962-D393E65390A2}"/>
              </a:ext>
            </a:extLst>
          </p:cNvPr>
          <p:cNvSpPr txBox="1"/>
          <p:nvPr/>
        </p:nvSpPr>
        <p:spPr>
          <a:xfrm>
            <a:off x="331305" y="322509"/>
            <a:ext cx="11595652" cy="5890715"/>
          </a:xfrm>
          <a:prstGeom prst="rect">
            <a:avLst/>
          </a:prstGeom>
          <a:noFill/>
        </p:spPr>
        <p:txBody>
          <a:bodyPr wrap="square">
            <a:spAutoFit/>
          </a:bodyPr>
          <a:lstStyle/>
          <a:p>
            <a:pPr>
              <a:lnSpc>
                <a:spcPct val="150000"/>
              </a:lnSpc>
              <a:spcAft>
                <a:spcPts val="1000"/>
              </a:spcAft>
            </a:pPr>
            <a:r>
              <a:rPr lang="fr-FR" sz="1800" b="1" dirty="0">
                <a:effectLst/>
                <a:latin typeface="Times New Roman" panose="02020603050405020304" pitchFamily="18" charset="0"/>
                <a:ea typeface="Calibri" panose="020F0502020204030204" pitchFamily="34" charset="0"/>
                <a:cs typeface="Arial" panose="020B0604020202020204" pitchFamily="34" charset="0"/>
              </a:rPr>
              <a:t>7.  </a:t>
            </a:r>
            <a:r>
              <a:rPr lang="fr-FR" sz="2000" b="1" dirty="0">
                <a:effectLst/>
                <a:latin typeface="Times New Roman" panose="02020603050405020304" pitchFamily="18" charset="0"/>
                <a:ea typeface="Calibri" panose="020F0502020204030204" pitchFamily="34" charset="0"/>
                <a:cs typeface="Arial" panose="020B0604020202020204" pitchFamily="34" charset="0"/>
              </a:rPr>
              <a:t>Les différents procédés pour l’élimination des facteurs antinutritionnels endogènes</a:t>
            </a:r>
            <a:endParaRPr lang="fr-CA" sz="2000" dirty="0">
              <a:effectLst/>
              <a:latin typeface="Calibri" panose="020F0502020204030204" pitchFamily="34" charset="0"/>
              <a:ea typeface="Calibri" panose="020F0502020204030204" pitchFamily="34" charset="0"/>
              <a:cs typeface="Arial" panose="020B0604020202020204" pitchFamily="34" charset="0"/>
            </a:endParaRPr>
          </a:p>
          <a:p>
            <a:pPr>
              <a:lnSpc>
                <a:spcPct val="150000"/>
              </a:lnSpc>
              <a:spcAft>
                <a:spcPts val="1000"/>
              </a:spcAft>
            </a:pPr>
            <a:r>
              <a:rPr lang="fr-FR" sz="2000" b="1" dirty="0">
                <a:effectLst/>
                <a:latin typeface="Times New Roman" panose="02020603050405020304" pitchFamily="18" charset="0"/>
                <a:ea typeface="Calibri" panose="020F0502020204030204" pitchFamily="34" charset="0"/>
                <a:cs typeface="Arial" panose="020B0604020202020204" pitchFamily="34" charset="0"/>
              </a:rPr>
              <a:t>7.1. Procédés thermiques</a:t>
            </a:r>
            <a:endParaRPr lang="fr-CA" sz="20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1000"/>
              </a:spcAft>
            </a:pPr>
            <a:r>
              <a:rPr lang="fr-FR" sz="2000" dirty="0">
                <a:effectLst/>
                <a:latin typeface="Times New Roman" panose="02020603050405020304" pitchFamily="18" charset="0"/>
                <a:ea typeface="Calibri" panose="020F0502020204030204" pitchFamily="34" charset="0"/>
                <a:cs typeface="Arial" panose="020B0604020202020204" pitchFamily="34" charset="0"/>
              </a:rPr>
              <a:t> Les procédés thermiques sont les plus couramment utilisés pour réduire la quantité des facteurs antinutritionnels présents dans les graines. Le mécanisme par lequel la chaleur inactive les facteurs antinutritionnels est appelé dénaturation. Plusieurs types de facteurs antinutritionnels sont détruits par la chaleur tandis que d’autres sont persistants. L’action de la chaleur intervient à plusieurs niveaux : </a:t>
            </a:r>
            <a:endParaRPr lang="fr-CA" sz="20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1000"/>
              </a:spcAft>
            </a:pPr>
            <a:r>
              <a:rPr lang="fr-FR" sz="2000" dirty="0">
                <a:effectLst/>
                <a:latin typeface="Times New Roman" panose="02020603050405020304" pitchFamily="18" charset="0"/>
                <a:ea typeface="Calibri" panose="020F0502020204030204" pitchFamily="34" charset="0"/>
                <a:cs typeface="Arial" panose="020B0604020202020204" pitchFamily="34" charset="0"/>
              </a:rPr>
              <a:t>-Traitements de cuisson : - four, sous vide, micro-ondes ; - cuisson extrusion ; - friture plate ou profonde Blanchiment . </a:t>
            </a:r>
            <a:endParaRPr lang="fr-CA" sz="20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1000"/>
              </a:spcAft>
            </a:pPr>
            <a:r>
              <a:rPr lang="fr-FR" sz="2000" dirty="0">
                <a:effectLst/>
                <a:latin typeface="Times New Roman" panose="02020603050405020304" pitchFamily="18" charset="0"/>
                <a:ea typeface="Calibri" panose="020F0502020204030204" pitchFamily="34" charset="0"/>
                <a:cs typeface="Arial" panose="020B0604020202020204" pitchFamily="34" charset="0"/>
              </a:rPr>
              <a:t>-Pasteurisation (autoclave), stérilisation (U.H.T). </a:t>
            </a:r>
            <a:endParaRPr lang="fr-CA" sz="20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1000"/>
              </a:spcAft>
            </a:pPr>
            <a:r>
              <a:rPr lang="fr-FR" sz="2000" dirty="0">
                <a:effectLst/>
                <a:latin typeface="Times New Roman" panose="02020603050405020304" pitchFamily="18" charset="0"/>
                <a:ea typeface="Calibri" panose="020F0502020204030204" pitchFamily="34" charset="0"/>
                <a:cs typeface="Arial" panose="020B0604020202020204" pitchFamily="34" charset="0"/>
              </a:rPr>
              <a:t>Séchage : - Séchage sous –vide ou par évaporation - lyophilisation. </a:t>
            </a:r>
            <a:endParaRPr lang="fr-CA" sz="20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1000"/>
              </a:spcAft>
            </a:pPr>
            <a:r>
              <a:rPr lang="fr-FR" sz="2000" dirty="0">
                <a:effectLst/>
                <a:latin typeface="Times New Roman" panose="02020603050405020304" pitchFamily="18" charset="0"/>
                <a:ea typeface="Calibri" panose="020F0502020204030204" pitchFamily="34" charset="0"/>
                <a:cs typeface="Arial" panose="020B0604020202020204" pitchFamily="34" charset="0"/>
              </a:rPr>
              <a:t>Grillage et torréfaction.</a:t>
            </a:r>
            <a:endParaRPr lang="fr-CA" sz="20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1059780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0A4AC324-5C06-4A4C-99F1-4DC550B23D37}"/>
              </a:ext>
            </a:extLst>
          </p:cNvPr>
          <p:cNvSpPr txBox="1"/>
          <p:nvPr/>
        </p:nvSpPr>
        <p:spPr>
          <a:xfrm>
            <a:off x="397565" y="959807"/>
            <a:ext cx="11012556" cy="4167616"/>
          </a:xfrm>
          <a:prstGeom prst="rect">
            <a:avLst/>
          </a:prstGeom>
          <a:noFill/>
        </p:spPr>
        <p:txBody>
          <a:bodyPr wrap="square">
            <a:spAutoFit/>
          </a:bodyPr>
          <a:lstStyle/>
          <a:p>
            <a:pPr algn="just">
              <a:lnSpc>
                <a:spcPct val="150000"/>
              </a:lnSpc>
              <a:spcAft>
                <a:spcPts val="1000"/>
              </a:spcAft>
            </a:pPr>
            <a:r>
              <a:rPr lang="fr-FR" sz="2400" dirty="0">
                <a:effectLst/>
                <a:latin typeface="Times New Roman" panose="02020603050405020304" pitchFamily="18" charset="0"/>
                <a:ea typeface="Calibri" panose="020F0502020204030204" pitchFamily="34" charset="0"/>
                <a:cs typeface="Arial" panose="020B0604020202020204" pitchFamily="34" charset="0"/>
              </a:rPr>
              <a:t>Les traitements peuvent être subdivisés</a:t>
            </a:r>
            <a:endParaRPr lang="fr-CA" sz="24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1000"/>
              </a:spcAft>
            </a:pPr>
            <a:r>
              <a:rPr lang="fr-FR" sz="2400" dirty="0">
                <a:effectLst/>
                <a:latin typeface="Times New Roman" panose="02020603050405020304" pitchFamily="18" charset="0"/>
                <a:ea typeface="Calibri" panose="020F0502020204030204" pitchFamily="34" charset="0"/>
                <a:cs typeface="Arial" panose="020B0604020202020204" pitchFamily="34" charset="0"/>
              </a:rPr>
              <a:t> En « courts » : dans lesquels on applique des températures élevées pendant de courtes périodes (130°C à 180°C pendant 10 à 180 secondes) tel est le cas de torréfaction à sec, la micronisation, et l’extrusion ; </a:t>
            </a:r>
            <a:endParaRPr lang="fr-CA" sz="24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1000"/>
              </a:spcAft>
            </a:pPr>
            <a:r>
              <a:rPr lang="fr-FR" sz="2400" dirty="0">
                <a:effectLst/>
                <a:latin typeface="Times New Roman" panose="02020603050405020304" pitchFamily="18" charset="0"/>
                <a:ea typeface="Calibri" panose="020F0502020204030204" pitchFamily="34" charset="0"/>
                <a:cs typeface="Arial" panose="020B0604020202020204" pitchFamily="34" charset="0"/>
              </a:rPr>
              <a:t>En « longs » : au cours desquels la température maximale atteint à peine 105°C mais où le temps d’exposition dépasse 15 à 30 min comme le cas des extrusions à la vapeur en cascade et la cuisson, extrusion, autoclave.</a:t>
            </a:r>
            <a:endParaRPr lang="fr-CA" sz="2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1807384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94E104C8-52FA-4ACD-AA1D-593230D7318B}"/>
              </a:ext>
            </a:extLst>
          </p:cNvPr>
          <p:cNvSpPr txBox="1"/>
          <p:nvPr/>
        </p:nvSpPr>
        <p:spPr>
          <a:xfrm>
            <a:off x="848139" y="1266752"/>
            <a:ext cx="10522226" cy="4593373"/>
          </a:xfrm>
          <a:prstGeom prst="rect">
            <a:avLst/>
          </a:prstGeom>
          <a:noFill/>
        </p:spPr>
        <p:txBody>
          <a:bodyPr wrap="square">
            <a:spAutoFit/>
          </a:bodyPr>
          <a:lstStyle/>
          <a:p>
            <a:pPr algn="just">
              <a:lnSpc>
                <a:spcPct val="150000"/>
              </a:lnSpc>
              <a:spcAft>
                <a:spcPts val="1000"/>
              </a:spcAft>
            </a:pPr>
            <a:r>
              <a:rPr lang="fr-FR" sz="2400" b="1" dirty="0">
                <a:effectLst/>
                <a:latin typeface="Times New Roman" panose="02020603050405020304" pitchFamily="18" charset="0"/>
                <a:ea typeface="Calibri" panose="020F0502020204030204" pitchFamily="34" charset="0"/>
                <a:cs typeface="Arial" panose="020B0604020202020204" pitchFamily="34" charset="0"/>
              </a:rPr>
              <a:t>7.2. Le trempage </a:t>
            </a:r>
            <a:endParaRPr lang="fr-CA" sz="24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1000"/>
              </a:spcAft>
            </a:pPr>
            <a:r>
              <a:rPr lang="fr-FR" sz="2400" dirty="0">
                <a:effectLst/>
                <a:latin typeface="Times New Roman" panose="02020603050405020304" pitchFamily="18" charset="0"/>
                <a:ea typeface="Calibri" panose="020F0502020204030204" pitchFamily="34" charset="0"/>
                <a:cs typeface="Arial" panose="020B0604020202020204" pitchFamily="34" charset="0"/>
              </a:rPr>
              <a:t>Le trempage est une technique traditionnelle qui consiste à tremper les graines. La température et la durée de trempage constituent des paramètres déterminants pour leur efficacité. Le trempage est souvent utilisé comme prétraitement des graines. Son utilisation permet d’enlever les téguments plus ou moins rigides des graines. Au cours du trempage, des transferts des matières peut avoir lieu entre le compartiment alimentaire et le milieu de trempage, une partie des inhibiteurs peut être éliminée au moment de la diffusion .</a:t>
            </a:r>
            <a:endParaRPr lang="fr-CA" sz="2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1846257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634BE6D2-6775-454C-A536-0883188420D8}"/>
              </a:ext>
            </a:extLst>
          </p:cNvPr>
          <p:cNvSpPr txBox="1"/>
          <p:nvPr/>
        </p:nvSpPr>
        <p:spPr>
          <a:xfrm>
            <a:off x="384313" y="446863"/>
            <a:ext cx="11184835" cy="6383607"/>
          </a:xfrm>
          <a:prstGeom prst="rect">
            <a:avLst/>
          </a:prstGeom>
          <a:noFill/>
        </p:spPr>
        <p:txBody>
          <a:bodyPr wrap="square">
            <a:spAutoFit/>
          </a:bodyPr>
          <a:lstStyle/>
          <a:p>
            <a:pPr>
              <a:lnSpc>
                <a:spcPct val="150000"/>
              </a:lnSpc>
              <a:spcAft>
                <a:spcPts val="1000"/>
              </a:spcAft>
            </a:pPr>
            <a:r>
              <a:rPr lang="fr-FR" sz="2400" b="1" i="1" dirty="0">
                <a:effectLst/>
                <a:latin typeface="Times New Roman" panose="02020603050405020304" pitchFamily="18" charset="0"/>
                <a:ea typeface="Calibri" panose="020F0502020204030204" pitchFamily="34" charset="0"/>
                <a:cs typeface="Arial" panose="020B0604020202020204" pitchFamily="34" charset="0"/>
              </a:rPr>
              <a:t>1-Introduction</a:t>
            </a:r>
            <a:endParaRPr lang="fr-CA" sz="24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1000"/>
              </a:spcAft>
            </a:pPr>
            <a:r>
              <a:rPr lang="fr-FR" sz="2400" dirty="0">
                <a:effectLst/>
                <a:latin typeface="Times New Roman" panose="02020603050405020304" pitchFamily="18" charset="0"/>
                <a:ea typeface="Calibri" panose="020F0502020204030204" pitchFamily="34" charset="0"/>
                <a:cs typeface="Arial" panose="020B0604020202020204" pitchFamily="34" charset="0"/>
              </a:rPr>
              <a:t>Les facteurs antinutritionnels sont très nombreux dans le règne végétal ! Ainsi, on peut trouver dans notre alimentation des facteurs </a:t>
            </a:r>
            <a:r>
              <a:rPr lang="fr-FR" sz="2400" dirty="0" err="1">
                <a:effectLst/>
                <a:latin typeface="Times New Roman" panose="02020603050405020304" pitchFamily="18" charset="0"/>
                <a:ea typeface="Calibri" panose="020F0502020204030204" pitchFamily="34" charset="0"/>
                <a:cs typeface="Arial" panose="020B0604020202020204" pitchFamily="34" charset="0"/>
              </a:rPr>
              <a:t>antitrypsiques</a:t>
            </a:r>
            <a:r>
              <a:rPr lang="fr-FR" sz="2400" dirty="0">
                <a:effectLst/>
                <a:latin typeface="Times New Roman" panose="02020603050405020304" pitchFamily="18" charset="0"/>
                <a:ea typeface="Calibri" panose="020F0502020204030204" pitchFamily="34" charset="0"/>
                <a:cs typeface="Arial" panose="020B0604020202020204" pitchFamily="34" charset="0"/>
              </a:rPr>
              <a:t>, qui empêchent la transformation des protéines en acides aminés mais aussi des antivitamines, des antihormones des </a:t>
            </a:r>
            <a:r>
              <a:rPr lang="fr-FR" sz="2400" dirty="0" err="1">
                <a:effectLst/>
                <a:latin typeface="Times New Roman" panose="02020603050405020304" pitchFamily="18" charset="0"/>
                <a:ea typeface="Calibri" panose="020F0502020204030204" pitchFamily="34" charset="0"/>
                <a:cs typeface="Arial" panose="020B0604020202020204" pitchFamily="34" charset="0"/>
              </a:rPr>
              <a:t>antiminéralisants</a:t>
            </a:r>
            <a:r>
              <a:rPr lang="fr-FR" sz="2400" dirty="0">
                <a:effectLst/>
                <a:latin typeface="Times New Roman" panose="02020603050405020304" pitchFamily="18" charset="0"/>
                <a:ea typeface="Calibri" panose="020F0502020204030204" pitchFamily="34" charset="0"/>
                <a:cs typeface="Arial" panose="020B0604020202020204" pitchFamily="34" charset="0"/>
              </a:rPr>
              <a:t>, ou encore, bien évidemment, des allergènes alimentaires !</a:t>
            </a:r>
            <a:endParaRPr lang="fr-CA" sz="24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1000"/>
              </a:spcAft>
            </a:pPr>
            <a:r>
              <a:rPr lang="fr-FR" sz="2400" dirty="0">
                <a:effectLst/>
                <a:latin typeface="Times New Roman" panose="02020603050405020304" pitchFamily="18" charset="0"/>
                <a:ea typeface="Calibri" panose="020F0502020204030204" pitchFamily="34" charset="0"/>
                <a:cs typeface="Arial" panose="020B0604020202020204" pitchFamily="34" charset="0"/>
              </a:rPr>
              <a:t>Heureusement, pour la plupart des aliments concernés, une simple transformation (cuisson, fermentation, germination…) suffit à améliorer la disponibilité des nutriments.  Ce n’est cependant pas toujours vrai pour les allergènes alimentaires, qui nécessitent d’exclure le légume considéré. En cas de doute à ce sujet, demandez conseil à un professionnel de la santé.</a:t>
            </a:r>
            <a:endParaRPr lang="fr-CA" sz="2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6808414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713F9E87-851C-42CE-96F7-431CB626C6B4}"/>
              </a:ext>
            </a:extLst>
          </p:cNvPr>
          <p:cNvSpPr txBox="1"/>
          <p:nvPr/>
        </p:nvSpPr>
        <p:spPr>
          <a:xfrm>
            <a:off x="477077" y="723014"/>
            <a:ext cx="11357113" cy="5403852"/>
          </a:xfrm>
          <a:prstGeom prst="rect">
            <a:avLst/>
          </a:prstGeom>
          <a:noFill/>
        </p:spPr>
        <p:txBody>
          <a:bodyPr wrap="square">
            <a:spAutoFit/>
          </a:bodyPr>
          <a:lstStyle/>
          <a:p>
            <a:pPr algn="just">
              <a:lnSpc>
                <a:spcPct val="150000"/>
              </a:lnSpc>
              <a:spcAft>
                <a:spcPts val="1000"/>
              </a:spcAft>
            </a:pPr>
            <a:r>
              <a:rPr lang="fr-FR" sz="2400" b="1" dirty="0">
                <a:effectLst/>
                <a:latin typeface="Times New Roman" panose="02020603050405020304" pitchFamily="18" charset="0"/>
                <a:ea typeface="Calibri" panose="020F0502020204030204" pitchFamily="34" charset="0"/>
                <a:cs typeface="Arial" panose="020B0604020202020204" pitchFamily="34" charset="0"/>
              </a:rPr>
              <a:t>7.3. La germination</a:t>
            </a:r>
            <a:r>
              <a:rPr lang="fr-FR" sz="2400" dirty="0">
                <a:effectLst/>
                <a:latin typeface="Times New Roman" panose="02020603050405020304" pitchFamily="18" charset="0"/>
                <a:ea typeface="Calibri" panose="020F0502020204030204" pitchFamily="34" charset="0"/>
                <a:cs typeface="Arial" panose="020B0604020202020204" pitchFamily="34" charset="0"/>
              </a:rPr>
              <a:t> </a:t>
            </a:r>
            <a:endParaRPr lang="fr-CA" sz="24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1000"/>
              </a:spcAft>
            </a:pPr>
            <a:r>
              <a:rPr lang="fr-FR" sz="2400" dirty="0">
                <a:effectLst/>
                <a:latin typeface="Times New Roman" panose="02020603050405020304" pitchFamily="18" charset="0"/>
                <a:ea typeface="Calibri" panose="020F0502020204030204" pitchFamily="34" charset="0"/>
                <a:cs typeface="Arial" panose="020B0604020202020204" pitchFamily="34" charset="0"/>
              </a:rPr>
              <a:t>Au cours de la germination, la température et l’humidité permettent la mise en place de modifications biologiques profondes au sein des graines végétales. De grands nombres d’hydrolases sont activées permettant l’hydrolyse de certains inhibiteurs présents dans les graines : inhibiteurs d’amylases, facteurs </a:t>
            </a:r>
            <a:r>
              <a:rPr lang="fr-FR" sz="2400" dirty="0" err="1">
                <a:effectLst/>
                <a:latin typeface="Times New Roman" panose="02020603050405020304" pitchFamily="18" charset="0"/>
                <a:ea typeface="Calibri" panose="020F0502020204030204" pitchFamily="34" charset="0"/>
                <a:cs typeface="Arial" panose="020B0604020202020204" pitchFamily="34" charset="0"/>
              </a:rPr>
              <a:t>antitrypsiques</a:t>
            </a:r>
            <a:r>
              <a:rPr lang="fr-FR" sz="2400" dirty="0">
                <a:effectLst/>
                <a:latin typeface="Times New Roman" panose="02020603050405020304" pitchFamily="18" charset="0"/>
                <a:ea typeface="Calibri" panose="020F0502020204030204" pitchFamily="34" charset="0"/>
                <a:cs typeface="Arial" panose="020B0604020202020204" pitchFamily="34" charset="0"/>
              </a:rPr>
              <a:t>, hémagglutinines. </a:t>
            </a:r>
            <a:endParaRPr lang="fr-CA" sz="24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1000"/>
              </a:spcAft>
            </a:pPr>
            <a:r>
              <a:rPr lang="fr-FR" sz="2400" b="1" dirty="0">
                <a:effectLst/>
                <a:latin typeface="Times New Roman" panose="02020603050405020304" pitchFamily="18" charset="0"/>
                <a:ea typeface="Calibri" panose="020F0502020204030204" pitchFamily="34" charset="0"/>
                <a:cs typeface="Arial" panose="020B0604020202020204" pitchFamily="34" charset="0"/>
              </a:rPr>
              <a:t>7.4. La fermentation</a:t>
            </a:r>
            <a:endParaRPr lang="fr-CA" sz="24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1000"/>
              </a:spcAft>
            </a:pPr>
            <a:r>
              <a:rPr lang="fr-FR" sz="2400" dirty="0">
                <a:effectLst/>
                <a:latin typeface="Times New Roman" panose="02020603050405020304" pitchFamily="18" charset="0"/>
                <a:ea typeface="Calibri" panose="020F0502020204030204" pitchFamily="34" charset="0"/>
                <a:cs typeface="Arial" panose="020B0604020202020204" pitchFamily="34" charset="0"/>
              </a:rPr>
              <a:t> La fermentation est un processus anaérobie au cours duquel des enzymes endogènes ou exogènes peuvent être activés permettant ainsi la dégradation de certains facteurs antinutritionnels.</a:t>
            </a:r>
            <a:endParaRPr lang="fr-CA" sz="2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4974068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0D195CCF-BCF5-478B-AED5-908431DDB60E}"/>
              </a:ext>
            </a:extLst>
          </p:cNvPr>
          <p:cNvSpPr txBox="1"/>
          <p:nvPr/>
        </p:nvSpPr>
        <p:spPr>
          <a:xfrm>
            <a:off x="437321" y="951757"/>
            <a:ext cx="10522227" cy="3478196"/>
          </a:xfrm>
          <a:prstGeom prst="rect">
            <a:avLst/>
          </a:prstGeom>
          <a:noFill/>
        </p:spPr>
        <p:txBody>
          <a:bodyPr wrap="square">
            <a:spAutoFit/>
          </a:bodyPr>
          <a:lstStyle/>
          <a:p>
            <a:pPr>
              <a:lnSpc>
                <a:spcPct val="150000"/>
              </a:lnSpc>
              <a:spcAft>
                <a:spcPts val="1000"/>
              </a:spcAft>
            </a:pPr>
            <a:r>
              <a:rPr lang="fr-FR" sz="2400" b="1" i="1" dirty="0">
                <a:effectLst/>
                <a:latin typeface="Times New Roman" panose="02020603050405020304" pitchFamily="18" charset="0"/>
                <a:ea typeface="Calibri" panose="020F0502020204030204" pitchFamily="34" charset="0"/>
                <a:cs typeface="Arial" panose="020B0604020202020204" pitchFamily="34" charset="0"/>
              </a:rPr>
              <a:t>8-Recherche des </a:t>
            </a:r>
            <a:r>
              <a:rPr lang="fr-FR" sz="2400" b="1" i="1" dirty="0" err="1">
                <a:effectLst/>
                <a:latin typeface="Times New Roman" panose="02020603050405020304" pitchFamily="18" charset="0"/>
                <a:ea typeface="Calibri" panose="020F0502020204030204" pitchFamily="34" charset="0"/>
                <a:cs typeface="Arial" panose="020B0604020202020204" pitchFamily="34" charset="0"/>
              </a:rPr>
              <a:t>phytates</a:t>
            </a:r>
            <a:r>
              <a:rPr lang="fr-FR" sz="2400" b="1" i="1" dirty="0">
                <a:effectLst/>
                <a:latin typeface="Times New Roman" panose="02020603050405020304" pitchFamily="18" charset="0"/>
                <a:ea typeface="Calibri" panose="020F0502020204030204" pitchFamily="34" charset="0"/>
                <a:cs typeface="Arial" panose="020B0604020202020204" pitchFamily="34" charset="0"/>
              </a:rPr>
              <a:t> dans les aliments</a:t>
            </a:r>
            <a:endParaRPr lang="fr-CA" sz="2400" dirty="0">
              <a:effectLst/>
              <a:latin typeface="Calibri" panose="020F0502020204030204" pitchFamily="34" charset="0"/>
              <a:ea typeface="Calibri" panose="020F0502020204030204" pitchFamily="34" charset="0"/>
              <a:cs typeface="Arial" panose="020B0604020202020204" pitchFamily="34" charset="0"/>
            </a:endParaRPr>
          </a:p>
          <a:p>
            <a:pPr>
              <a:lnSpc>
                <a:spcPct val="150000"/>
              </a:lnSpc>
            </a:pPr>
            <a:r>
              <a:rPr lang="fr-FR" sz="2400" b="1" i="1" kern="12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8-1- Extraction des </a:t>
            </a:r>
            <a:r>
              <a:rPr lang="fr-FR" sz="2400" b="1" i="1" kern="1200" dirty="0" err="1">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phytates</a:t>
            </a:r>
            <a:endParaRPr lang="fr-CA" sz="2400" dirty="0">
              <a:effectLst/>
              <a:latin typeface="Times New Roman" panose="02020603050405020304" pitchFamily="18" charset="0"/>
              <a:ea typeface="Times New Roman" panose="02020603050405020304" pitchFamily="18" charset="0"/>
            </a:endParaRPr>
          </a:p>
          <a:p>
            <a:pPr algn="just">
              <a:lnSpc>
                <a:spcPct val="150000"/>
              </a:lnSpc>
            </a:pPr>
            <a:r>
              <a:rPr lang="fr-FR"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Une prise d'essai de farine 5 g est agitée en présence de </a:t>
            </a:r>
            <a:r>
              <a:rPr lang="fr-FR" sz="2400" i="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20 </a:t>
            </a:r>
            <a:r>
              <a:rPr lang="fr-FR"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ml d'acide chlorhydrique 0.5 M (durant </a:t>
            </a:r>
            <a:r>
              <a:rPr lang="fr-FR" sz="2400" i="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 </a:t>
            </a:r>
            <a:r>
              <a:rPr lang="fr-FR"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heures,</a:t>
            </a:r>
            <a:r>
              <a:rPr lang="fr-FR"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température </a:t>
            </a:r>
            <a:r>
              <a:rPr lang="fr-FR"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ambiame</a:t>
            </a:r>
            <a:r>
              <a:rPr lang="fr-FR"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Le mélange est centrifugé à 15 000 tours/min durant 15 min. Le liquide surnageant est prélevé. Placé dans un ballon rond de </a:t>
            </a:r>
            <a:r>
              <a:rPr lang="fr-FR" sz="2400" i="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250 </a:t>
            </a:r>
            <a:r>
              <a:rPr lang="fr-FR"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ml et évaporé à sec.</a:t>
            </a:r>
            <a:endParaRPr lang="fr-CA"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3791975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63EFB825-C473-4877-99E2-974605E9E8BB}"/>
              </a:ext>
            </a:extLst>
          </p:cNvPr>
          <p:cNvSpPr txBox="1"/>
          <p:nvPr/>
        </p:nvSpPr>
        <p:spPr>
          <a:xfrm>
            <a:off x="755373" y="1749032"/>
            <a:ext cx="9846365" cy="3903954"/>
          </a:xfrm>
          <a:prstGeom prst="rect">
            <a:avLst/>
          </a:prstGeom>
          <a:noFill/>
        </p:spPr>
        <p:txBody>
          <a:bodyPr wrap="square">
            <a:spAutoFit/>
          </a:bodyPr>
          <a:lstStyle/>
          <a:p>
            <a:pPr>
              <a:lnSpc>
                <a:spcPct val="150000"/>
              </a:lnSpc>
            </a:pPr>
            <a:r>
              <a:rPr lang="fr-FR" sz="2400" b="1" i="1" kern="12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8-2- Purification sur résine échangeuse d'ions</a:t>
            </a:r>
            <a:endParaRPr lang="fr-CA" sz="2400" dirty="0">
              <a:effectLst/>
              <a:latin typeface="Times New Roman" panose="02020603050405020304" pitchFamily="18" charset="0"/>
              <a:ea typeface="Times New Roman" panose="02020603050405020304" pitchFamily="18" charset="0"/>
            </a:endParaRPr>
          </a:p>
          <a:p>
            <a:pPr algn="just">
              <a:lnSpc>
                <a:spcPct val="150000"/>
              </a:lnSpc>
            </a:pPr>
            <a:r>
              <a:rPr lang="fr-FR"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 'extrait sec obtenu est repris par </a:t>
            </a:r>
            <a:r>
              <a:rPr lang="fr-FR" sz="2400" i="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15 </a:t>
            </a:r>
            <a:r>
              <a:rPr lang="fr-FR"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ml. Puis 10 ml. Puis 5 ml d'acide chlorhydrique a 0,25 N et charger au fur et</a:t>
            </a:r>
            <a:r>
              <a:rPr lang="fr-FR"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mesure sur la résine échangeuse d’anions. Le débit d’illutions maintenu à 15 gouttes/min au moyen d'une pompe</a:t>
            </a:r>
            <a:r>
              <a:rPr lang="fr-FR"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péristaltique. Les </a:t>
            </a:r>
            <a:r>
              <a:rPr lang="fr-FR"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phytates</a:t>
            </a:r>
            <a:r>
              <a:rPr lang="fr-FR"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sont élués ensuite 7 fois par 4 ml d’acide chlorhydrique </a:t>
            </a:r>
            <a:r>
              <a:rPr lang="fr-FR" sz="2400" i="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2,0 N </a:t>
            </a:r>
            <a:r>
              <a:rPr lang="fr-FR"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dans un ballon rond de 25 </a:t>
            </a:r>
            <a:r>
              <a:rPr lang="fr-FR" sz="24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ml </a:t>
            </a:r>
            <a:r>
              <a:rPr lang="fr-FR"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avec un débit de 5 gouttes 5/min. L’ensemble des fractions d'élution est évaporé à sec.</a:t>
            </a:r>
            <a:endParaRPr lang="fr-CA"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6407090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62DFFA00-C57F-4DE4-B3DE-575202E41878}"/>
              </a:ext>
            </a:extLst>
          </p:cNvPr>
          <p:cNvSpPr txBox="1"/>
          <p:nvPr/>
        </p:nvSpPr>
        <p:spPr>
          <a:xfrm>
            <a:off x="742122" y="1256436"/>
            <a:ext cx="10774018" cy="2249142"/>
          </a:xfrm>
          <a:prstGeom prst="rect">
            <a:avLst/>
          </a:prstGeom>
          <a:noFill/>
        </p:spPr>
        <p:txBody>
          <a:bodyPr wrap="square">
            <a:spAutoFit/>
          </a:bodyPr>
          <a:lstStyle/>
          <a:p>
            <a:pPr>
              <a:lnSpc>
                <a:spcPct val="150000"/>
              </a:lnSpc>
            </a:pPr>
            <a:r>
              <a:rPr lang="fr-FR" sz="2400" b="1" i="1" kern="12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8-3- Chromatographie en phase liquide à haute performance</a:t>
            </a:r>
            <a:endParaRPr lang="fr-CA" sz="2400" dirty="0">
              <a:effectLst/>
              <a:latin typeface="Times New Roman" panose="02020603050405020304" pitchFamily="18" charset="0"/>
              <a:ea typeface="Times New Roman" panose="02020603050405020304" pitchFamily="18" charset="0"/>
            </a:endParaRPr>
          </a:p>
          <a:p>
            <a:pPr algn="just">
              <a:lnSpc>
                <a:spcPct val="150000"/>
              </a:lnSpc>
              <a:spcAft>
                <a:spcPts val="1000"/>
              </a:spcAft>
            </a:pPr>
            <a:r>
              <a:rPr lang="fr-FR" sz="2400" kern="12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Pour être analyse. L’extrait sec issue de l’étape de purification, est repris par </a:t>
            </a:r>
            <a:r>
              <a:rPr lang="fr-FR" sz="2400" i="1" kern="12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2 </a:t>
            </a:r>
            <a:r>
              <a:rPr lang="fr-FR" sz="2400" kern="12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ml de phase mobile sans </a:t>
            </a:r>
            <a:r>
              <a:rPr lang="fr-FR" sz="2400" kern="1200" dirty="0" err="1">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phyrate</a:t>
            </a:r>
            <a:r>
              <a:rPr lang="fr-FR" sz="2400" kern="12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Le liquide est ensuite filtré. Sur membrane et injecté dans le système chromatographique.</a:t>
            </a:r>
            <a:endParaRPr lang="fr-CA" sz="2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6876222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1633B91A-8153-4FFC-80DF-549110191F35}"/>
              </a:ext>
            </a:extLst>
          </p:cNvPr>
          <p:cNvSpPr txBox="1"/>
          <p:nvPr/>
        </p:nvSpPr>
        <p:spPr>
          <a:xfrm>
            <a:off x="225287" y="327594"/>
            <a:ext cx="11290852" cy="6086090"/>
          </a:xfrm>
          <a:prstGeom prst="rect">
            <a:avLst/>
          </a:prstGeom>
          <a:noFill/>
        </p:spPr>
        <p:txBody>
          <a:bodyPr wrap="square">
            <a:spAutoFit/>
          </a:bodyPr>
          <a:lstStyle/>
          <a:p>
            <a:pPr algn="just">
              <a:lnSpc>
                <a:spcPct val="150000"/>
              </a:lnSpc>
              <a:spcAft>
                <a:spcPts val="1000"/>
              </a:spcAft>
            </a:pPr>
            <a:r>
              <a:rPr lang="fr-FR" sz="2400" b="1" i="1" dirty="0">
                <a:effectLst/>
                <a:latin typeface="Times New Roman" panose="02020603050405020304" pitchFamily="18" charset="0"/>
                <a:ea typeface="Calibri" panose="020F0502020204030204" pitchFamily="34" charset="0"/>
                <a:cs typeface="Arial" panose="020B0604020202020204" pitchFamily="34" charset="0"/>
              </a:rPr>
              <a:t>2-Définition</a:t>
            </a:r>
            <a:endParaRPr lang="fr-CA" sz="24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1000"/>
              </a:spcAft>
            </a:pPr>
            <a:r>
              <a:rPr lang="fr-FR" sz="2400" dirty="0">
                <a:effectLst/>
                <a:latin typeface="Times New Roman" panose="02020603050405020304" pitchFamily="18" charset="0"/>
                <a:ea typeface="Calibri" panose="020F0502020204030204" pitchFamily="34" charset="0"/>
                <a:cs typeface="Arial" panose="020B0604020202020204" pitchFamily="34" charset="0"/>
              </a:rPr>
              <a:t>Substances qui, même à l'état de traces, réduisent ou empêchent totalement l'utilisation d'un élément nutritif soit au niveau digestif, soit au niveau métabolique. Les plus connus sont des </a:t>
            </a:r>
            <a:r>
              <a:rPr lang="fr-FR" sz="2400" dirty="0">
                <a:solidFill>
                  <a:srgbClr val="FF0000"/>
                </a:solidFill>
                <a:effectLst/>
                <a:latin typeface="Times New Roman" panose="02020603050405020304" pitchFamily="18" charset="0"/>
                <a:ea typeface="Calibri" panose="020F0502020204030204" pitchFamily="34" charset="0"/>
                <a:cs typeface="Arial" panose="020B0604020202020204" pitchFamily="34" charset="0"/>
              </a:rPr>
              <a:t>antivitamines</a:t>
            </a:r>
            <a:r>
              <a:rPr lang="fr-FR" sz="2400" dirty="0">
                <a:effectLst/>
                <a:latin typeface="Times New Roman" panose="02020603050405020304" pitchFamily="18" charset="0"/>
                <a:ea typeface="Calibri" panose="020F0502020204030204" pitchFamily="34" charset="0"/>
                <a:cs typeface="Arial" panose="020B0604020202020204" pitchFamily="34" charset="0"/>
              </a:rPr>
              <a:t>, des </a:t>
            </a:r>
            <a:r>
              <a:rPr lang="fr-FR" sz="2400" dirty="0">
                <a:solidFill>
                  <a:srgbClr val="FF0000"/>
                </a:solidFill>
                <a:effectLst/>
                <a:latin typeface="Times New Roman" panose="02020603050405020304" pitchFamily="18" charset="0"/>
                <a:ea typeface="Calibri" panose="020F0502020204030204" pitchFamily="34" charset="0"/>
                <a:cs typeface="Arial" panose="020B0604020202020204" pitchFamily="34" charset="0"/>
              </a:rPr>
              <a:t>acides organiques chélateurs des cations minéraux, </a:t>
            </a:r>
            <a:r>
              <a:rPr lang="fr-FR" sz="2400" dirty="0">
                <a:effectLst/>
                <a:latin typeface="Times New Roman" panose="02020603050405020304" pitchFamily="18" charset="0"/>
                <a:ea typeface="Calibri" panose="020F0502020204030204" pitchFamily="34" charset="0"/>
                <a:cs typeface="Arial" panose="020B0604020202020204" pitchFamily="34" charset="0"/>
              </a:rPr>
              <a:t>des </a:t>
            </a:r>
            <a:r>
              <a:rPr lang="fr-FR" sz="2400" dirty="0" err="1">
                <a:solidFill>
                  <a:srgbClr val="FF0000"/>
                </a:solidFill>
                <a:effectLst/>
                <a:latin typeface="Times New Roman" panose="02020603050405020304" pitchFamily="18" charset="0"/>
                <a:ea typeface="Calibri" panose="020F0502020204030204" pitchFamily="34" charset="0"/>
                <a:cs typeface="Arial" panose="020B0604020202020204" pitchFamily="34" charset="0"/>
              </a:rPr>
              <a:t>anti-enzymes</a:t>
            </a:r>
            <a:r>
              <a:rPr lang="fr-FR" sz="2400" dirty="0">
                <a:solidFill>
                  <a:srgbClr val="FF0000"/>
                </a:solidFill>
                <a:effectLst/>
                <a:latin typeface="Times New Roman" panose="02020603050405020304" pitchFamily="18" charset="0"/>
                <a:ea typeface="Calibri" panose="020F0502020204030204" pitchFamily="34" charset="0"/>
                <a:cs typeface="Arial" panose="020B0604020202020204" pitchFamily="34" charset="0"/>
              </a:rPr>
              <a:t> (ex. antitrypsine du soya). Les tanins condensés, les lectines, saponines et certains alcaloïdes</a:t>
            </a:r>
            <a:r>
              <a:rPr lang="fr-FR" sz="2400" dirty="0">
                <a:effectLst/>
                <a:latin typeface="Times New Roman" panose="02020603050405020304" pitchFamily="18" charset="0"/>
                <a:ea typeface="Calibri" panose="020F0502020204030204" pitchFamily="34" charset="0"/>
                <a:cs typeface="Arial" panose="020B0604020202020204" pitchFamily="34" charset="0"/>
              </a:rPr>
              <a:t> sont également des substances qualifiées </a:t>
            </a:r>
            <a:r>
              <a:rPr lang="fr-FR" sz="2400" dirty="0">
                <a:effectLst/>
                <a:highlight>
                  <a:srgbClr val="FFFF00"/>
                </a:highlight>
                <a:latin typeface="Times New Roman" panose="02020603050405020304" pitchFamily="18" charset="0"/>
                <a:ea typeface="Calibri" panose="020F0502020204030204" pitchFamily="34" charset="0"/>
                <a:cs typeface="Arial" panose="020B0604020202020204" pitchFamily="34" charset="0"/>
              </a:rPr>
              <a:t>d'</a:t>
            </a:r>
            <a:r>
              <a:rPr lang="fr-FR" sz="2400" dirty="0" err="1">
                <a:effectLst/>
                <a:highlight>
                  <a:srgbClr val="FFFF00"/>
                </a:highlight>
                <a:latin typeface="Times New Roman" panose="02020603050405020304" pitchFamily="18" charset="0"/>
                <a:ea typeface="Calibri" panose="020F0502020204030204" pitchFamily="34" charset="0"/>
                <a:cs typeface="Arial" panose="020B0604020202020204" pitchFamily="34" charset="0"/>
              </a:rPr>
              <a:t>antinutritionnelles</a:t>
            </a:r>
            <a:r>
              <a:rPr lang="fr-FR" sz="2400" dirty="0">
                <a:effectLst/>
                <a:highlight>
                  <a:srgbClr val="FFFF00"/>
                </a:highlight>
                <a:latin typeface="Times New Roman" panose="02020603050405020304" pitchFamily="18" charset="0"/>
                <a:ea typeface="Calibri" panose="020F0502020204030204" pitchFamily="34" charset="0"/>
                <a:cs typeface="Arial" panose="020B0604020202020204" pitchFamily="34" charset="0"/>
              </a:rPr>
              <a:t>.</a:t>
            </a:r>
            <a:endParaRPr lang="fr-CA" sz="2400" dirty="0">
              <a:effectLst/>
              <a:highlight>
                <a:srgbClr val="FFFF00"/>
              </a:highlight>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1000"/>
              </a:spcAft>
            </a:pPr>
            <a:r>
              <a:rPr lang="fr-FR" sz="2400" dirty="0">
                <a:effectLst/>
                <a:latin typeface="Times New Roman" panose="02020603050405020304" pitchFamily="18" charset="0"/>
                <a:ea typeface="Calibri" panose="020F0502020204030204" pitchFamily="34" charset="0"/>
                <a:cs typeface="Arial" panose="020B0604020202020204" pitchFamily="34" charset="0"/>
              </a:rPr>
              <a:t>On </a:t>
            </a:r>
            <a:r>
              <a:rPr lang="fr-FR" sz="2400" dirty="0" err="1">
                <a:effectLst/>
                <a:latin typeface="Times New Roman" panose="02020603050405020304" pitchFamily="18" charset="0"/>
                <a:ea typeface="Calibri" panose="020F0502020204030204" pitchFamily="34" charset="0"/>
                <a:cs typeface="Arial" panose="020B0604020202020204" pitchFamily="34" charset="0"/>
              </a:rPr>
              <a:t>peutclasser</a:t>
            </a:r>
            <a:r>
              <a:rPr lang="fr-FR" sz="2400" dirty="0">
                <a:effectLst/>
                <a:latin typeface="Times New Roman" panose="02020603050405020304" pitchFamily="18" charset="0"/>
                <a:ea typeface="Calibri" panose="020F0502020204030204" pitchFamily="34" charset="0"/>
                <a:cs typeface="Arial" panose="020B0604020202020204" pitchFamily="34" charset="0"/>
              </a:rPr>
              <a:t> ces différents facteurs antinutritionnels en deux catégories : </a:t>
            </a:r>
          </a:p>
          <a:p>
            <a:pPr algn="just">
              <a:lnSpc>
                <a:spcPct val="150000"/>
              </a:lnSpc>
              <a:spcAft>
                <a:spcPts val="1000"/>
              </a:spcAft>
            </a:pPr>
            <a:r>
              <a:rPr lang="fr-FR" sz="2400" dirty="0">
                <a:latin typeface="Times New Roman" panose="02020603050405020304" pitchFamily="18" charset="0"/>
                <a:ea typeface="Calibri" panose="020F0502020204030204" pitchFamily="34" charset="0"/>
                <a:cs typeface="Arial" panose="020B0604020202020204" pitchFamily="34" charset="0"/>
              </a:rPr>
              <a:t>- C</a:t>
            </a:r>
            <a:r>
              <a:rPr lang="fr-FR" sz="2400" dirty="0">
                <a:effectLst/>
                <a:latin typeface="Times New Roman" panose="02020603050405020304" pitchFamily="18" charset="0"/>
                <a:ea typeface="Calibri" panose="020F0502020204030204" pitchFamily="34" charset="0"/>
                <a:cs typeface="Arial" panose="020B0604020202020204" pitchFamily="34" charset="0"/>
              </a:rPr>
              <a:t>eux qui existent naturellement dans les graines, </a:t>
            </a:r>
          </a:p>
          <a:p>
            <a:pPr algn="just">
              <a:lnSpc>
                <a:spcPct val="150000"/>
              </a:lnSpc>
              <a:spcAft>
                <a:spcPts val="1000"/>
              </a:spcAft>
            </a:pPr>
            <a:r>
              <a:rPr lang="fr-FR" sz="2400" dirty="0">
                <a:latin typeface="Times New Roman" panose="02020603050405020304" pitchFamily="18" charset="0"/>
                <a:ea typeface="Calibri" panose="020F0502020204030204" pitchFamily="34" charset="0"/>
                <a:cs typeface="Arial" panose="020B0604020202020204" pitchFamily="34" charset="0"/>
              </a:rPr>
              <a:t>- C</a:t>
            </a:r>
            <a:r>
              <a:rPr lang="fr-FR" sz="2400" dirty="0">
                <a:effectLst/>
                <a:latin typeface="Times New Roman" panose="02020603050405020304" pitchFamily="18" charset="0"/>
                <a:ea typeface="Calibri" panose="020F0502020204030204" pitchFamily="34" charset="0"/>
                <a:cs typeface="Arial" panose="020B0604020202020204" pitchFamily="34" charset="0"/>
              </a:rPr>
              <a:t>eux qui sont dus à une contamination qui peut être d'origine fongique ou liée au sol ou à d'autres influences environnementales. </a:t>
            </a:r>
            <a:endParaRPr lang="fr-CA" sz="2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3474679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E108D8FE-1945-43BB-8C75-5D59E5CDF60B}"/>
              </a:ext>
            </a:extLst>
          </p:cNvPr>
          <p:cNvSpPr txBox="1"/>
          <p:nvPr/>
        </p:nvSpPr>
        <p:spPr>
          <a:xfrm>
            <a:off x="53009" y="379337"/>
            <a:ext cx="11754678" cy="2253630"/>
          </a:xfrm>
          <a:prstGeom prst="rect">
            <a:avLst/>
          </a:prstGeom>
          <a:noFill/>
        </p:spPr>
        <p:txBody>
          <a:bodyPr wrap="square">
            <a:spAutoFit/>
          </a:bodyPr>
          <a:lstStyle/>
          <a:p>
            <a:pPr algn="just">
              <a:lnSpc>
                <a:spcPct val="150000"/>
              </a:lnSpc>
              <a:spcAft>
                <a:spcPts val="1000"/>
              </a:spcAft>
            </a:pPr>
            <a:r>
              <a:rPr lang="fr-FR" sz="1800" b="1" i="1" dirty="0">
                <a:effectLst/>
                <a:latin typeface="Times New Roman" panose="02020603050405020304" pitchFamily="18" charset="0"/>
                <a:ea typeface="Calibri" panose="020F0502020204030204" pitchFamily="34" charset="0"/>
                <a:cs typeface="Arial" panose="020B0604020202020204" pitchFamily="34" charset="0"/>
              </a:rPr>
              <a:t>3-Exemples de facteurs antinutritionnel endogène</a:t>
            </a:r>
            <a:endParaRPr lang="fr-CA" sz="16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1000"/>
              </a:spcAft>
            </a:pPr>
            <a:r>
              <a:rPr lang="fr-FR" sz="1800" dirty="0">
                <a:effectLst/>
                <a:latin typeface="Times New Roman" panose="02020603050405020304" pitchFamily="18" charset="0"/>
                <a:ea typeface="Calibri" panose="020F0502020204030204" pitchFamily="34" charset="0"/>
                <a:cs typeface="Arial" panose="020B0604020202020204" pitchFamily="34" charset="0"/>
              </a:rPr>
              <a:t>-Le </a:t>
            </a:r>
            <a:r>
              <a:rPr lang="fr-FR" sz="1800" b="1" dirty="0">
                <a:effectLst/>
                <a:latin typeface="Times New Roman" panose="02020603050405020304" pitchFamily="18" charset="0"/>
                <a:ea typeface="Calibri" panose="020F0502020204030204" pitchFamily="34" charset="0"/>
                <a:cs typeface="Arial" panose="020B0604020202020204" pitchFamily="34" charset="0"/>
              </a:rPr>
              <a:t>blanc d’œuf cru</a:t>
            </a:r>
            <a:r>
              <a:rPr lang="fr-FR" sz="1800" dirty="0">
                <a:effectLst/>
                <a:latin typeface="Times New Roman" panose="02020603050405020304" pitchFamily="18" charset="0"/>
                <a:ea typeface="Calibri" panose="020F0502020204030204" pitchFamily="34" charset="0"/>
                <a:cs typeface="Arial" panose="020B0604020202020204" pitchFamily="34" charset="0"/>
              </a:rPr>
              <a:t>, de même que </a:t>
            </a:r>
            <a:r>
              <a:rPr lang="fr-FR" sz="1800" b="1" dirty="0">
                <a:effectLst/>
                <a:latin typeface="Times New Roman" panose="02020603050405020304" pitchFamily="18" charset="0"/>
                <a:ea typeface="Calibri" panose="020F0502020204030204" pitchFamily="34" charset="0"/>
                <a:cs typeface="Arial" panose="020B0604020202020204" pitchFamily="34" charset="0"/>
              </a:rPr>
              <a:t>le lait cru</a:t>
            </a:r>
            <a:r>
              <a:rPr lang="fr-FR" sz="1800" dirty="0">
                <a:effectLst/>
                <a:latin typeface="Times New Roman" panose="02020603050405020304" pitchFamily="18" charset="0"/>
                <a:ea typeface="Calibri" panose="020F0502020204030204" pitchFamily="34" charset="0"/>
                <a:cs typeface="Arial" panose="020B0604020202020204" pitchFamily="34" charset="0"/>
              </a:rPr>
              <a:t> et de nombreux </a:t>
            </a:r>
            <a:r>
              <a:rPr lang="fr-FR" sz="1800" b="1" dirty="0">
                <a:effectLst/>
                <a:latin typeface="Times New Roman" panose="02020603050405020304" pitchFamily="18" charset="0"/>
                <a:ea typeface="Calibri" panose="020F0502020204030204" pitchFamily="34" charset="0"/>
                <a:cs typeface="Arial" panose="020B0604020202020204" pitchFamily="34" charset="0"/>
              </a:rPr>
              <a:t>végétaux riches en protéines</a:t>
            </a:r>
            <a:r>
              <a:rPr lang="fr-FR" sz="1800" dirty="0">
                <a:effectLst/>
                <a:latin typeface="Times New Roman" panose="02020603050405020304" pitchFamily="18" charset="0"/>
                <a:ea typeface="Calibri" panose="020F0502020204030204" pitchFamily="34" charset="0"/>
                <a:cs typeface="Arial" panose="020B0604020202020204" pitchFamily="34" charset="0"/>
              </a:rPr>
              <a:t> (</a:t>
            </a:r>
            <a:r>
              <a:rPr lang="fr-FR" sz="1800" u="sng" dirty="0">
                <a:solidFill>
                  <a:srgbClr val="0000FF"/>
                </a:solidFill>
                <a:effectLst/>
                <a:latin typeface="Times New Roman" panose="02020603050405020304" pitchFamily="18" charset="0"/>
                <a:ea typeface="Calibri" panose="020F0502020204030204" pitchFamily="34" charset="0"/>
                <a:cs typeface="Arial" panose="020B0604020202020204" pitchFamily="34" charset="0"/>
                <a:hlinkClick r:id="rId2"/>
              </a:rPr>
              <a:t>haricot</a:t>
            </a:r>
            <a:r>
              <a:rPr lang="fr-FR" sz="1800" dirty="0">
                <a:effectLst/>
                <a:latin typeface="Times New Roman" panose="02020603050405020304" pitchFamily="18" charset="0"/>
                <a:ea typeface="Calibri" panose="020F0502020204030204" pitchFamily="34" charset="0"/>
                <a:cs typeface="Arial" panose="020B0604020202020204" pitchFamily="34" charset="0"/>
              </a:rPr>
              <a:t>, </a:t>
            </a:r>
            <a:r>
              <a:rPr lang="fr-FR" sz="1800" u="sng" dirty="0">
                <a:solidFill>
                  <a:srgbClr val="0000FF"/>
                </a:solidFill>
                <a:effectLst/>
                <a:latin typeface="Times New Roman" panose="02020603050405020304" pitchFamily="18" charset="0"/>
                <a:ea typeface="Calibri" panose="020F0502020204030204" pitchFamily="34" charset="0"/>
                <a:cs typeface="Arial" panose="020B0604020202020204" pitchFamily="34" charset="0"/>
                <a:hlinkClick r:id="rId3"/>
              </a:rPr>
              <a:t>soja</a:t>
            </a:r>
            <a:r>
              <a:rPr lang="fr-FR" sz="1800" dirty="0">
                <a:effectLst/>
                <a:latin typeface="Times New Roman" panose="02020603050405020304" pitchFamily="18" charset="0"/>
                <a:ea typeface="Calibri" panose="020F0502020204030204" pitchFamily="34" charset="0"/>
                <a:cs typeface="Arial" panose="020B0604020202020204" pitchFamily="34" charset="0"/>
              </a:rPr>
              <a:t>, </a:t>
            </a:r>
            <a:r>
              <a:rPr lang="fr-FR" sz="1800" u="sng" dirty="0">
                <a:solidFill>
                  <a:srgbClr val="0000FF"/>
                </a:solidFill>
                <a:effectLst/>
                <a:latin typeface="Times New Roman" panose="02020603050405020304" pitchFamily="18" charset="0"/>
                <a:ea typeface="Calibri" panose="020F0502020204030204" pitchFamily="34" charset="0"/>
                <a:cs typeface="Arial" panose="020B0604020202020204" pitchFamily="34" charset="0"/>
                <a:hlinkClick r:id="rId4"/>
              </a:rPr>
              <a:t>lentilles</a:t>
            </a:r>
            <a:r>
              <a:rPr lang="fr-FR" sz="1800" dirty="0">
                <a:effectLst/>
                <a:latin typeface="Times New Roman" panose="02020603050405020304" pitchFamily="18" charset="0"/>
                <a:ea typeface="Calibri" panose="020F0502020204030204" pitchFamily="34" charset="0"/>
                <a:cs typeface="Arial" panose="020B0604020202020204" pitchFamily="34" charset="0"/>
              </a:rPr>
              <a:t>, céréales) contiennent des facteurs </a:t>
            </a:r>
            <a:r>
              <a:rPr lang="fr-FR" sz="1800" b="1" u="sng" dirty="0" err="1">
                <a:effectLst/>
                <a:latin typeface="Times New Roman" panose="02020603050405020304" pitchFamily="18" charset="0"/>
                <a:ea typeface="Calibri" panose="020F0502020204030204" pitchFamily="34" charset="0"/>
                <a:cs typeface="Arial" panose="020B0604020202020204" pitchFamily="34" charset="0"/>
              </a:rPr>
              <a:t>antitrypsiques</a:t>
            </a:r>
            <a:r>
              <a:rPr lang="fr-FR" sz="1800" u="sng" dirty="0">
                <a:effectLst/>
                <a:latin typeface="Times New Roman" panose="02020603050405020304" pitchFamily="18" charset="0"/>
                <a:ea typeface="Calibri" panose="020F0502020204030204" pitchFamily="34" charset="0"/>
                <a:cs typeface="Arial" panose="020B0604020202020204" pitchFamily="34" charset="0"/>
              </a:rPr>
              <a:t>. </a:t>
            </a:r>
            <a:r>
              <a:rPr lang="fr-FR" sz="1800" dirty="0">
                <a:effectLst/>
                <a:latin typeface="Times New Roman" panose="02020603050405020304" pitchFamily="18" charset="0"/>
                <a:ea typeface="Calibri" panose="020F0502020204030204" pitchFamily="34" charset="0"/>
                <a:cs typeface="Arial" panose="020B0604020202020204" pitchFamily="34" charset="0"/>
              </a:rPr>
              <a:t>Mais la </a:t>
            </a:r>
            <a:r>
              <a:rPr lang="fr-FR" sz="1800" b="1" dirty="0">
                <a:effectLst/>
                <a:latin typeface="Times New Roman" panose="02020603050405020304" pitchFamily="18" charset="0"/>
                <a:ea typeface="Calibri" panose="020F0502020204030204" pitchFamily="34" charset="0"/>
                <a:cs typeface="Arial" panose="020B0604020202020204" pitchFamily="34" charset="0"/>
              </a:rPr>
              <a:t>cuisson</a:t>
            </a:r>
            <a:r>
              <a:rPr lang="fr-FR" sz="1800" dirty="0">
                <a:effectLst/>
                <a:latin typeface="Times New Roman" panose="02020603050405020304" pitchFamily="18" charset="0"/>
                <a:ea typeface="Calibri" panose="020F0502020204030204" pitchFamily="34" charset="0"/>
                <a:cs typeface="Arial" panose="020B0604020202020204" pitchFamily="34" charset="0"/>
              </a:rPr>
              <a:t> pour le blanc d’œuf, un traitement thermique (ébullition, UHT) pour le lait cru, la chaleur ou la fermentation voire la germination pour les végétaux permettent la destruction de ce facteur antinutritionnel.</a:t>
            </a:r>
            <a:endParaRPr lang="fr-CA" sz="16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5" name="ZoneTexte 4">
            <a:extLst>
              <a:ext uri="{FF2B5EF4-FFF2-40B4-BE49-F238E27FC236}">
                <a16:creationId xmlns:a16="http://schemas.microsoft.com/office/drawing/2014/main" id="{80209ECD-A0DD-47A5-BE56-92854D5AAA5B}"/>
              </a:ext>
            </a:extLst>
          </p:cNvPr>
          <p:cNvSpPr txBox="1"/>
          <p:nvPr/>
        </p:nvSpPr>
        <p:spPr>
          <a:xfrm>
            <a:off x="0" y="2880558"/>
            <a:ext cx="11754678" cy="1294393"/>
          </a:xfrm>
          <a:prstGeom prst="rect">
            <a:avLst/>
          </a:prstGeom>
          <a:noFill/>
        </p:spPr>
        <p:txBody>
          <a:bodyPr wrap="square">
            <a:spAutoFit/>
          </a:bodyPr>
          <a:lstStyle/>
          <a:p>
            <a:pPr algn="just">
              <a:lnSpc>
                <a:spcPct val="150000"/>
              </a:lnSpc>
              <a:spcAft>
                <a:spcPts val="1000"/>
              </a:spcAft>
            </a:pPr>
            <a:r>
              <a:rPr lang="fr-FR" sz="1800" dirty="0">
                <a:effectLst/>
                <a:latin typeface="Times New Roman" panose="02020603050405020304" pitchFamily="18" charset="0"/>
                <a:ea typeface="Calibri" panose="020F0502020204030204" pitchFamily="34" charset="0"/>
                <a:cs typeface="Arial" panose="020B0604020202020204" pitchFamily="34" charset="0"/>
              </a:rPr>
              <a:t>-Les </a:t>
            </a:r>
            <a:r>
              <a:rPr lang="fr-FR" sz="1800" b="1" dirty="0">
                <a:effectLst/>
                <a:latin typeface="Times New Roman" panose="02020603050405020304" pitchFamily="18" charset="0"/>
                <a:ea typeface="Calibri" panose="020F0502020204030204" pitchFamily="34" charset="0"/>
                <a:cs typeface="Arial" panose="020B0604020202020204" pitchFamily="34" charset="0"/>
              </a:rPr>
              <a:t>antivitamines</a:t>
            </a:r>
            <a:r>
              <a:rPr lang="fr-FR" sz="1800" dirty="0">
                <a:effectLst/>
                <a:latin typeface="Times New Roman" panose="02020603050405020304" pitchFamily="18" charset="0"/>
                <a:ea typeface="Calibri" panose="020F0502020204030204" pitchFamily="34" charset="0"/>
                <a:cs typeface="Arial" panose="020B0604020202020204" pitchFamily="34" charset="0"/>
              </a:rPr>
              <a:t> se trouvent par exemple dans la chair du poisson, qui contient une </a:t>
            </a:r>
            <a:r>
              <a:rPr lang="fr-FR" sz="1800" b="1" u="sng" dirty="0">
                <a:effectLst/>
                <a:latin typeface="Times New Roman" panose="02020603050405020304" pitchFamily="18" charset="0"/>
                <a:ea typeface="Calibri" panose="020F0502020204030204" pitchFamily="34" charset="0"/>
                <a:cs typeface="Arial" panose="020B0604020202020204" pitchFamily="34" charset="0"/>
              </a:rPr>
              <a:t>thiamine</a:t>
            </a:r>
            <a:r>
              <a:rPr lang="fr-FR" sz="1800" dirty="0">
                <a:effectLst/>
                <a:latin typeface="Times New Roman" panose="02020603050405020304" pitchFamily="18" charset="0"/>
                <a:ea typeface="Calibri" panose="020F0502020204030204" pitchFamily="34" charset="0"/>
                <a:cs typeface="Arial" panose="020B0604020202020204" pitchFamily="34" charset="0"/>
              </a:rPr>
              <a:t>, sensible à la chaleur, détruisant la vitamine B1. Le maïs contient également une </a:t>
            </a:r>
            <a:r>
              <a:rPr lang="fr-FR" sz="1800" b="1" u="sng" dirty="0">
                <a:effectLst/>
                <a:latin typeface="Times New Roman" panose="02020603050405020304" pitchFamily="18" charset="0"/>
                <a:ea typeface="Calibri" panose="020F0502020204030204" pitchFamily="34" charset="0"/>
                <a:cs typeface="Arial" panose="020B0604020202020204" pitchFamily="34" charset="0"/>
              </a:rPr>
              <a:t>antivitamine PP</a:t>
            </a:r>
            <a:r>
              <a:rPr lang="fr-FR" sz="1800" dirty="0">
                <a:effectLst/>
                <a:latin typeface="Times New Roman" panose="02020603050405020304" pitchFamily="18" charset="0"/>
                <a:ea typeface="Calibri" panose="020F0502020204030204" pitchFamily="34" charset="0"/>
                <a:cs typeface="Arial" panose="020B0604020202020204" pitchFamily="34" charset="0"/>
              </a:rPr>
              <a:t>, détruite uniquement par certaines fermentations traditionnelles (tortillas du Mexique).</a:t>
            </a:r>
            <a:endParaRPr lang="fr-CA" sz="16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7" name="ZoneTexte 6">
            <a:extLst>
              <a:ext uri="{FF2B5EF4-FFF2-40B4-BE49-F238E27FC236}">
                <a16:creationId xmlns:a16="http://schemas.microsoft.com/office/drawing/2014/main" id="{EF67B86D-C6DE-4FAE-841F-1B0247820A95}"/>
              </a:ext>
            </a:extLst>
          </p:cNvPr>
          <p:cNvSpPr txBox="1"/>
          <p:nvPr/>
        </p:nvSpPr>
        <p:spPr>
          <a:xfrm>
            <a:off x="172278" y="4670133"/>
            <a:ext cx="11847444" cy="1294393"/>
          </a:xfrm>
          <a:prstGeom prst="rect">
            <a:avLst/>
          </a:prstGeom>
          <a:noFill/>
        </p:spPr>
        <p:txBody>
          <a:bodyPr wrap="square">
            <a:spAutoFit/>
          </a:bodyPr>
          <a:lstStyle/>
          <a:p>
            <a:pPr algn="just">
              <a:lnSpc>
                <a:spcPct val="150000"/>
              </a:lnSpc>
              <a:spcAft>
                <a:spcPts val="1000"/>
              </a:spcAft>
            </a:pPr>
            <a:r>
              <a:rPr lang="fr-FR" sz="1800" dirty="0">
                <a:effectLst/>
                <a:latin typeface="Times New Roman" panose="02020603050405020304" pitchFamily="18" charset="0"/>
                <a:ea typeface="Calibri" panose="020F0502020204030204" pitchFamily="34" charset="0"/>
                <a:cs typeface="Arial" panose="020B0604020202020204" pitchFamily="34" charset="0"/>
              </a:rPr>
              <a:t>Certaines </a:t>
            </a:r>
            <a:r>
              <a:rPr lang="fr-FR" sz="1800" b="1" dirty="0">
                <a:effectLst/>
                <a:latin typeface="Times New Roman" panose="02020603050405020304" pitchFamily="18" charset="0"/>
                <a:ea typeface="Calibri" panose="020F0502020204030204" pitchFamily="34" charset="0"/>
                <a:cs typeface="Arial" panose="020B0604020202020204" pitchFamily="34" charset="0"/>
              </a:rPr>
              <a:t>antihormones</a:t>
            </a:r>
            <a:r>
              <a:rPr lang="fr-FR" sz="1800" dirty="0">
                <a:effectLst/>
                <a:latin typeface="Times New Roman" panose="02020603050405020304" pitchFamily="18" charset="0"/>
                <a:ea typeface="Calibri" panose="020F0502020204030204" pitchFamily="34" charset="0"/>
                <a:cs typeface="Arial" panose="020B0604020202020204" pitchFamily="34" charset="0"/>
              </a:rPr>
              <a:t> (les </a:t>
            </a:r>
            <a:r>
              <a:rPr lang="fr-FR" sz="1800" b="1" i="1" u="sng" dirty="0" err="1">
                <a:effectLst/>
                <a:latin typeface="Times New Roman" panose="02020603050405020304" pitchFamily="18" charset="0"/>
                <a:ea typeface="Calibri" panose="020F0502020204030204" pitchFamily="34" charset="0"/>
                <a:cs typeface="Arial" panose="020B0604020202020204" pitchFamily="34" charset="0"/>
              </a:rPr>
              <a:t>glucosinolates</a:t>
            </a:r>
            <a:r>
              <a:rPr lang="fr-FR" sz="1800" dirty="0">
                <a:effectLst/>
                <a:latin typeface="Times New Roman" panose="02020603050405020304" pitchFamily="18" charset="0"/>
                <a:ea typeface="Calibri" panose="020F0502020204030204" pitchFamily="34" charset="0"/>
                <a:cs typeface="Arial" panose="020B0604020202020204" pitchFamily="34" charset="0"/>
              </a:rPr>
              <a:t>), notamment contenues dans les </a:t>
            </a:r>
            <a:r>
              <a:rPr lang="fr-FR" sz="1800" u="sng" dirty="0">
                <a:solidFill>
                  <a:srgbClr val="0000FF"/>
                </a:solidFill>
                <a:effectLst/>
                <a:latin typeface="Times New Roman" panose="02020603050405020304" pitchFamily="18" charset="0"/>
                <a:ea typeface="Calibri" panose="020F0502020204030204" pitchFamily="34" charset="0"/>
                <a:cs typeface="Arial" panose="020B0604020202020204" pitchFamily="34" charset="0"/>
                <a:hlinkClick r:id="rId5"/>
              </a:rPr>
              <a:t>navets</a:t>
            </a:r>
            <a:r>
              <a:rPr lang="fr-FR" sz="1800" dirty="0">
                <a:effectLst/>
                <a:latin typeface="Times New Roman" panose="02020603050405020304" pitchFamily="18" charset="0"/>
                <a:ea typeface="Calibri" panose="020F0502020204030204" pitchFamily="34" charset="0"/>
                <a:cs typeface="Arial" panose="020B0604020202020204" pitchFamily="34" charset="0"/>
              </a:rPr>
              <a:t> et tous les choux, peuvent causer des troubles hormonaux chez les consommateurs et surtout chez les animaux qui en consomment de grandes quantités (développement de goitres par action sur la thyroïde).</a:t>
            </a:r>
            <a:endParaRPr lang="fr-CA" sz="16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438102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63724327-BF9D-421C-8C0A-EB40FCBF6619}"/>
              </a:ext>
            </a:extLst>
          </p:cNvPr>
          <p:cNvSpPr txBox="1"/>
          <p:nvPr/>
        </p:nvSpPr>
        <p:spPr>
          <a:xfrm>
            <a:off x="371061" y="1266752"/>
            <a:ext cx="11555896" cy="4039376"/>
          </a:xfrm>
          <a:prstGeom prst="rect">
            <a:avLst/>
          </a:prstGeom>
          <a:noFill/>
        </p:spPr>
        <p:txBody>
          <a:bodyPr wrap="square">
            <a:spAutoFit/>
          </a:bodyPr>
          <a:lstStyle/>
          <a:p>
            <a:pPr algn="just">
              <a:lnSpc>
                <a:spcPct val="150000"/>
              </a:lnSpc>
              <a:spcAft>
                <a:spcPts val="1000"/>
              </a:spcAft>
            </a:pPr>
            <a:r>
              <a:rPr lang="fr-FR" sz="2400" dirty="0">
                <a:effectLst/>
                <a:latin typeface="Times New Roman" panose="02020603050405020304" pitchFamily="18" charset="0"/>
                <a:ea typeface="Calibri" panose="020F0502020204030204" pitchFamily="34" charset="0"/>
                <a:cs typeface="Arial" panose="020B0604020202020204" pitchFamily="34" charset="0"/>
              </a:rPr>
              <a:t>-Certains composés végétaux tels que </a:t>
            </a:r>
            <a:r>
              <a:rPr lang="fr-FR" sz="2400" b="1" i="1" u="sng" dirty="0">
                <a:effectLst/>
                <a:latin typeface="Times New Roman" panose="02020603050405020304" pitchFamily="18" charset="0"/>
                <a:ea typeface="Calibri" panose="020F0502020204030204" pitchFamily="34" charset="0"/>
                <a:cs typeface="Arial" panose="020B0604020202020204" pitchFamily="34" charset="0"/>
              </a:rPr>
              <a:t>l’acide oxalique</a:t>
            </a:r>
            <a:r>
              <a:rPr lang="fr-FR" sz="2400" dirty="0">
                <a:effectLst/>
                <a:latin typeface="Times New Roman" panose="02020603050405020304" pitchFamily="18" charset="0"/>
                <a:ea typeface="Calibri" panose="020F0502020204030204" pitchFamily="34" charset="0"/>
                <a:cs typeface="Arial" panose="020B0604020202020204" pitchFamily="34" charset="0"/>
              </a:rPr>
              <a:t> (dans la </a:t>
            </a:r>
            <a:r>
              <a:rPr lang="fr-FR" sz="2400" u="sng" dirty="0">
                <a:solidFill>
                  <a:srgbClr val="0000FF"/>
                </a:solidFill>
                <a:effectLst/>
                <a:latin typeface="Times New Roman" panose="02020603050405020304" pitchFamily="18" charset="0"/>
                <a:ea typeface="Calibri" panose="020F0502020204030204" pitchFamily="34" charset="0"/>
                <a:cs typeface="Arial" panose="020B0604020202020204" pitchFamily="34" charset="0"/>
                <a:hlinkClick r:id="rId2"/>
              </a:rPr>
              <a:t>betterave</a:t>
            </a:r>
            <a:r>
              <a:rPr lang="fr-FR" sz="2400" dirty="0">
                <a:effectLst/>
                <a:latin typeface="Times New Roman" panose="02020603050405020304" pitchFamily="18" charset="0"/>
                <a:ea typeface="Calibri" panose="020F0502020204030204" pitchFamily="34" charset="0"/>
                <a:cs typeface="Arial" panose="020B0604020202020204" pitchFamily="34" charset="0"/>
              </a:rPr>
              <a:t>, les </a:t>
            </a:r>
            <a:r>
              <a:rPr lang="fr-FR" sz="2400" u="sng" dirty="0">
                <a:solidFill>
                  <a:srgbClr val="0000FF"/>
                </a:solidFill>
                <a:effectLst/>
                <a:latin typeface="Times New Roman" panose="02020603050405020304" pitchFamily="18" charset="0"/>
                <a:ea typeface="Calibri" panose="020F0502020204030204" pitchFamily="34" charset="0"/>
                <a:cs typeface="Arial" panose="020B0604020202020204" pitchFamily="34" charset="0"/>
                <a:hlinkClick r:id="rId3"/>
              </a:rPr>
              <a:t>épinards</a:t>
            </a:r>
            <a:r>
              <a:rPr lang="fr-FR" sz="2400" dirty="0">
                <a:effectLst/>
                <a:latin typeface="Times New Roman" panose="02020603050405020304" pitchFamily="18" charset="0"/>
                <a:ea typeface="Calibri" panose="020F0502020204030204" pitchFamily="34" charset="0"/>
                <a:cs typeface="Arial" panose="020B0604020202020204" pitchFamily="34" charset="0"/>
              </a:rPr>
              <a:t>, le cacao…) ou </a:t>
            </a:r>
            <a:r>
              <a:rPr lang="fr-FR" sz="2400" b="1" i="1" u="sng" dirty="0">
                <a:effectLst/>
                <a:latin typeface="Times New Roman" panose="02020603050405020304" pitchFamily="18" charset="0"/>
                <a:ea typeface="Calibri" panose="020F0502020204030204" pitchFamily="34" charset="0"/>
                <a:cs typeface="Arial" panose="020B0604020202020204" pitchFamily="34" charset="0"/>
              </a:rPr>
              <a:t>l’acide phytique</a:t>
            </a:r>
            <a:r>
              <a:rPr lang="fr-FR" sz="2400" dirty="0">
                <a:effectLst/>
                <a:latin typeface="Times New Roman" panose="02020603050405020304" pitchFamily="18" charset="0"/>
                <a:ea typeface="Calibri" panose="020F0502020204030204" pitchFamily="34" charset="0"/>
                <a:cs typeface="Arial" panose="020B0604020202020204" pitchFamily="34" charset="0"/>
              </a:rPr>
              <a:t> (dans l’enveloppe des céréales, c’est-à-dire le son) peuvent réduire la disponibilité de certains minéraux : calcium, fer, zinc… L’acide oxalique peut provoquer de ce fait l’apparition de calculs rénaux (lithiase). ---</a:t>
            </a:r>
            <a:endParaRPr lang="fr-CA" sz="2400" dirty="0">
              <a:effectLst/>
              <a:latin typeface="Calibri" panose="020F0502020204030204" pitchFamily="34" charset="0"/>
              <a:ea typeface="Calibri" panose="020F0502020204030204" pitchFamily="34" charset="0"/>
              <a:cs typeface="Arial" panose="020B0604020202020204" pitchFamily="34" charset="0"/>
            </a:endParaRPr>
          </a:p>
          <a:p>
            <a:pPr>
              <a:lnSpc>
                <a:spcPct val="150000"/>
              </a:lnSpc>
              <a:spcAft>
                <a:spcPts val="1000"/>
              </a:spcAft>
            </a:pPr>
            <a:r>
              <a:rPr lang="fr-FR" sz="2400" dirty="0">
                <a:effectLst/>
                <a:latin typeface="Times New Roman" panose="02020603050405020304" pitchFamily="18" charset="0"/>
                <a:ea typeface="Calibri" panose="020F0502020204030204" pitchFamily="34" charset="0"/>
                <a:cs typeface="Arial" panose="020B0604020202020204" pitchFamily="34" charset="0"/>
              </a:rPr>
              <a:t>-Certaines enzymes (</a:t>
            </a:r>
            <a:r>
              <a:rPr lang="fr-FR" sz="2400" b="1" i="1" u="sng" dirty="0">
                <a:effectLst/>
                <a:latin typeface="Times New Roman" panose="02020603050405020304" pitchFamily="18" charset="0"/>
                <a:ea typeface="Calibri" panose="020F0502020204030204" pitchFamily="34" charset="0"/>
                <a:cs typeface="Arial" panose="020B0604020202020204" pitchFamily="34" charset="0"/>
              </a:rPr>
              <a:t>les </a:t>
            </a:r>
            <a:r>
              <a:rPr lang="fr-FR" sz="2400" b="1" i="1" u="sng" dirty="0" err="1">
                <a:effectLst/>
                <a:latin typeface="Times New Roman" panose="02020603050405020304" pitchFamily="18" charset="0"/>
                <a:ea typeface="Calibri" panose="020F0502020204030204" pitchFamily="34" charset="0"/>
                <a:cs typeface="Arial" panose="020B0604020202020204" pitchFamily="34" charset="0"/>
              </a:rPr>
              <a:t>phytases</a:t>
            </a:r>
            <a:r>
              <a:rPr lang="fr-FR" sz="2400" b="1" i="1" u="sng" dirty="0">
                <a:effectLst/>
                <a:latin typeface="Times New Roman" panose="02020603050405020304" pitchFamily="18" charset="0"/>
                <a:ea typeface="Calibri" panose="020F0502020204030204" pitchFamily="34" charset="0"/>
                <a:cs typeface="Arial" panose="020B0604020202020204" pitchFamily="34" charset="0"/>
              </a:rPr>
              <a:t>)</a:t>
            </a:r>
            <a:r>
              <a:rPr lang="fr-FR" sz="2400" dirty="0">
                <a:effectLst/>
                <a:latin typeface="Times New Roman" panose="02020603050405020304" pitchFamily="18" charset="0"/>
                <a:ea typeface="Calibri" panose="020F0502020204030204" pitchFamily="34" charset="0"/>
                <a:cs typeface="Arial" panose="020B0604020202020204" pitchFamily="34" charset="0"/>
              </a:rPr>
              <a:t> ont cependant le pouvoir de détruire l’acide phytique, avec l’aide de la flore intestinale ou par fermentation sur levain naturel ou encore lors de la germination.</a:t>
            </a:r>
            <a:endParaRPr lang="fr-CA" sz="2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1374387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3A05AA3C-25A6-46F4-AD63-598E0734039D}"/>
              </a:ext>
            </a:extLst>
          </p:cNvPr>
          <p:cNvSpPr txBox="1"/>
          <p:nvPr/>
        </p:nvSpPr>
        <p:spPr>
          <a:xfrm>
            <a:off x="583096" y="915374"/>
            <a:ext cx="10800522" cy="5275611"/>
          </a:xfrm>
          <a:prstGeom prst="rect">
            <a:avLst/>
          </a:prstGeom>
          <a:noFill/>
        </p:spPr>
        <p:txBody>
          <a:bodyPr wrap="square">
            <a:spAutoFit/>
          </a:bodyPr>
          <a:lstStyle/>
          <a:p>
            <a:pPr algn="just">
              <a:lnSpc>
                <a:spcPct val="150000"/>
              </a:lnSpc>
              <a:spcAft>
                <a:spcPts val="1000"/>
              </a:spcAft>
            </a:pPr>
            <a:r>
              <a:rPr lang="fr-FR" sz="2400" dirty="0">
                <a:effectLst/>
                <a:latin typeface="Times New Roman" panose="02020603050405020304" pitchFamily="18" charset="0"/>
                <a:ea typeface="Calibri" panose="020F0502020204030204" pitchFamily="34" charset="0"/>
                <a:cs typeface="Arial" panose="020B0604020202020204" pitchFamily="34" charset="0"/>
              </a:rPr>
              <a:t>La présence de facteurs antinutritionnels endogènes dans les denrées d'origine végétale serait l'élément le plus important qui en limite l'utilisation dans les produits composés pour les animaux et les poissons, donnés en quantités élevées. </a:t>
            </a:r>
          </a:p>
          <a:p>
            <a:pPr algn="just">
              <a:lnSpc>
                <a:spcPct val="150000"/>
              </a:lnSpc>
              <a:spcAft>
                <a:spcPts val="1000"/>
              </a:spcAft>
            </a:pPr>
            <a:r>
              <a:rPr lang="fr-FR" sz="2400" dirty="0">
                <a:effectLst/>
                <a:latin typeface="Times New Roman" panose="02020603050405020304" pitchFamily="18" charset="0"/>
                <a:ea typeface="Calibri" panose="020F0502020204030204" pitchFamily="34" charset="0"/>
                <a:cs typeface="Arial" panose="020B0604020202020204" pitchFamily="34" charset="0"/>
              </a:rPr>
              <a:t>On trouvera au tableau 1 les principaux groupes de facteurs antinutritionnels présents dans les aliments d'origine végétale. Malheureusement, aucune étude toxicologique n'a été faite sur la plupart de ces facteurs antinutritionnels ; toutefois, leur présence dans les aliments non traités provoque généralement de </a:t>
            </a:r>
          </a:p>
          <a:p>
            <a:pPr algn="just">
              <a:lnSpc>
                <a:spcPct val="150000"/>
              </a:lnSpc>
              <a:spcAft>
                <a:spcPts val="1000"/>
              </a:spcAft>
            </a:pPr>
            <a:r>
              <a:rPr lang="fr-FR" sz="2400" dirty="0">
                <a:effectLst/>
                <a:latin typeface="Times New Roman" panose="02020603050405020304" pitchFamily="18" charset="0"/>
                <a:ea typeface="Calibri" panose="020F0502020204030204" pitchFamily="34" charset="0"/>
                <a:cs typeface="Arial" panose="020B0604020202020204" pitchFamily="34" charset="0"/>
              </a:rPr>
              <a:t>l'anorexie, ralentit la croissance et abaisse le coefficient de transformation de la nourriture quand leur concentration dans le régime est élevée.</a:t>
            </a:r>
            <a:endParaRPr lang="fr-CA" sz="2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7612333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B2657E75-7C42-405C-A69D-6F7FEDF0300B}"/>
              </a:ext>
            </a:extLst>
          </p:cNvPr>
          <p:cNvPicPr>
            <a:picLocks noChangeAspect="1"/>
          </p:cNvPicPr>
          <p:nvPr/>
        </p:nvPicPr>
        <p:blipFill>
          <a:blip r:embed="rId2"/>
          <a:stretch>
            <a:fillRect/>
          </a:stretch>
        </p:blipFill>
        <p:spPr>
          <a:xfrm>
            <a:off x="808383" y="569843"/>
            <a:ext cx="9939130" cy="5208105"/>
          </a:xfrm>
          <a:prstGeom prst="rect">
            <a:avLst/>
          </a:prstGeom>
        </p:spPr>
      </p:pic>
    </p:spTree>
    <p:extLst>
      <p:ext uri="{BB962C8B-B14F-4D97-AF65-F5344CB8AC3E}">
        <p14:creationId xmlns:p14="http://schemas.microsoft.com/office/powerpoint/2010/main" val="37747294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5B077B9D-B823-474C-ADC0-20991A3BA7BA}"/>
              </a:ext>
            </a:extLst>
          </p:cNvPr>
          <p:cNvSpPr txBox="1"/>
          <p:nvPr/>
        </p:nvSpPr>
        <p:spPr>
          <a:xfrm>
            <a:off x="357808" y="933307"/>
            <a:ext cx="11476383" cy="3787575"/>
          </a:xfrm>
          <a:prstGeom prst="rect">
            <a:avLst/>
          </a:prstGeom>
          <a:noFill/>
        </p:spPr>
        <p:txBody>
          <a:bodyPr wrap="square">
            <a:spAutoFit/>
          </a:bodyPr>
          <a:lstStyle/>
          <a:p>
            <a:pPr algn="just">
              <a:lnSpc>
                <a:spcPct val="150000"/>
              </a:lnSpc>
              <a:spcAft>
                <a:spcPts val="1000"/>
              </a:spcAft>
            </a:pPr>
            <a:r>
              <a:rPr lang="fr-FR" sz="2000" dirty="0">
                <a:effectLst/>
                <a:latin typeface="Times New Roman" panose="02020603050405020304" pitchFamily="18" charset="0"/>
                <a:ea typeface="Calibri" panose="020F0502020204030204" pitchFamily="34" charset="0"/>
                <a:cs typeface="Arial" panose="020B0604020202020204" pitchFamily="34" charset="0"/>
              </a:rPr>
              <a:t>1-</a:t>
            </a:r>
            <a:r>
              <a:rPr lang="fr-FR" sz="2000" b="1" dirty="0">
                <a:effectLst/>
                <a:latin typeface="Times New Roman" panose="02020603050405020304" pitchFamily="18" charset="0"/>
                <a:ea typeface="Calibri" panose="020F0502020204030204" pitchFamily="34" charset="0"/>
                <a:cs typeface="Arial" panose="020B0604020202020204" pitchFamily="34" charset="0"/>
              </a:rPr>
              <a:t>Les inhibiteurs de protéases</a:t>
            </a:r>
            <a:r>
              <a:rPr lang="fr-FR" sz="2000" dirty="0">
                <a:effectLst/>
                <a:latin typeface="Times New Roman" panose="02020603050405020304" pitchFamily="18" charset="0"/>
                <a:ea typeface="Calibri" panose="020F0502020204030204" pitchFamily="34" charset="0"/>
                <a:cs typeface="Arial" panose="020B0604020202020204" pitchFamily="34" charset="0"/>
              </a:rPr>
              <a:t> </a:t>
            </a:r>
          </a:p>
          <a:p>
            <a:pPr algn="just">
              <a:lnSpc>
                <a:spcPct val="150000"/>
              </a:lnSpc>
              <a:spcAft>
                <a:spcPts val="1000"/>
              </a:spcAft>
            </a:pPr>
            <a:r>
              <a:rPr lang="fr-FR" sz="2000" dirty="0">
                <a:effectLst/>
                <a:latin typeface="Times New Roman" panose="02020603050405020304" pitchFamily="18" charset="0"/>
                <a:ea typeface="Calibri" panose="020F0502020204030204" pitchFamily="34" charset="0"/>
                <a:cs typeface="Arial" panose="020B0604020202020204" pitchFamily="34" charset="0"/>
              </a:rPr>
              <a:t>Toutes les graines et en particulier celles des légumineuses contiennent des inhibiteurs d’enzymes.</a:t>
            </a:r>
          </a:p>
          <a:p>
            <a:pPr algn="just">
              <a:lnSpc>
                <a:spcPct val="150000"/>
              </a:lnSpc>
              <a:spcAft>
                <a:spcPts val="1000"/>
              </a:spcAft>
            </a:pPr>
            <a:r>
              <a:rPr lang="fr-FR" sz="2000" dirty="0">
                <a:effectLst/>
                <a:latin typeface="Times New Roman" panose="02020603050405020304" pitchFamily="18" charset="0"/>
                <a:ea typeface="Calibri" panose="020F0502020204030204" pitchFamily="34" charset="0"/>
                <a:cs typeface="Arial" panose="020B0604020202020204" pitchFamily="34" charset="0"/>
              </a:rPr>
              <a:t> Les plus néfastes par leurs effets sont les inhibiteurs de protéases qui agissent sur les enzymes protéolytiques au cours de la digestion, spécifiquement sur la trypsine et la chymotrypsine. </a:t>
            </a:r>
          </a:p>
          <a:p>
            <a:pPr algn="just">
              <a:lnSpc>
                <a:spcPct val="150000"/>
              </a:lnSpc>
              <a:spcAft>
                <a:spcPts val="1000"/>
              </a:spcAft>
            </a:pPr>
            <a:r>
              <a:rPr lang="fr-FR" sz="2000" dirty="0">
                <a:effectLst/>
                <a:latin typeface="Times New Roman" panose="02020603050405020304" pitchFamily="18" charset="0"/>
                <a:ea typeface="Calibri" panose="020F0502020204030204" pitchFamily="34" charset="0"/>
                <a:cs typeface="Arial" panose="020B0604020202020204" pitchFamily="34" charset="0"/>
              </a:rPr>
              <a:t>Ce sont des protéines ou des peptides dont le poids moléculaire varie de 8000 à 22000 daltons. </a:t>
            </a:r>
          </a:p>
          <a:p>
            <a:pPr algn="just">
              <a:lnSpc>
                <a:spcPct val="150000"/>
              </a:lnSpc>
              <a:spcAft>
                <a:spcPts val="1000"/>
              </a:spcAft>
            </a:pPr>
            <a:r>
              <a:rPr lang="fr-FR" sz="2000" dirty="0">
                <a:effectLst/>
                <a:latin typeface="Times New Roman" panose="02020603050405020304" pitchFamily="18" charset="0"/>
                <a:ea typeface="Calibri" panose="020F0502020204030204" pitchFamily="34" charset="0"/>
                <a:cs typeface="Arial" panose="020B0604020202020204" pitchFamily="34" charset="0"/>
              </a:rPr>
              <a:t>Le retard de croissance, l’hypersécrétion pancréatique et la carence anormale en acides aminés soufrés sont des effets observés chez des animaux consommant des graines de légumineuses crues.</a:t>
            </a:r>
            <a:endParaRPr lang="fr-CA" sz="20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2801394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0725908D-D532-4643-B1AF-83C941B93777}"/>
              </a:ext>
            </a:extLst>
          </p:cNvPr>
          <p:cNvSpPr txBox="1"/>
          <p:nvPr/>
        </p:nvSpPr>
        <p:spPr>
          <a:xfrm>
            <a:off x="490330" y="927055"/>
            <a:ext cx="10760765" cy="3659335"/>
          </a:xfrm>
          <a:prstGeom prst="rect">
            <a:avLst/>
          </a:prstGeom>
          <a:noFill/>
        </p:spPr>
        <p:txBody>
          <a:bodyPr wrap="square">
            <a:spAutoFit/>
          </a:bodyPr>
          <a:lstStyle/>
          <a:p>
            <a:pPr algn="just">
              <a:lnSpc>
                <a:spcPct val="150000"/>
              </a:lnSpc>
              <a:spcAft>
                <a:spcPts val="1000"/>
              </a:spcAft>
            </a:pPr>
            <a:r>
              <a:rPr lang="fr-FR" sz="1800" b="1" dirty="0">
                <a:effectLst/>
                <a:latin typeface="Times New Roman" panose="02020603050405020304" pitchFamily="18" charset="0"/>
                <a:ea typeface="Calibri" panose="020F0502020204030204" pitchFamily="34" charset="0"/>
                <a:cs typeface="Arial" panose="020B0604020202020204" pitchFamily="34" charset="0"/>
              </a:rPr>
              <a:t>2. </a:t>
            </a:r>
            <a:r>
              <a:rPr lang="fr-FR" sz="2000" b="1" dirty="0">
                <a:effectLst/>
                <a:latin typeface="Times New Roman" panose="02020603050405020304" pitchFamily="18" charset="0"/>
                <a:ea typeface="Calibri" panose="020F0502020204030204" pitchFamily="34" charset="0"/>
                <a:cs typeface="Arial" panose="020B0604020202020204" pitchFamily="34" charset="0"/>
              </a:rPr>
              <a:t>Les polyphénols</a:t>
            </a:r>
          </a:p>
          <a:p>
            <a:pPr algn="just">
              <a:lnSpc>
                <a:spcPct val="150000"/>
              </a:lnSpc>
              <a:spcAft>
                <a:spcPts val="1000"/>
              </a:spcAft>
            </a:pPr>
            <a:r>
              <a:rPr lang="fr-FR" sz="2000" dirty="0">
                <a:effectLst/>
                <a:latin typeface="Times New Roman" panose="02020603050405020304" pitchFamily="18" charset="0"/>
                <a:ea typeface="Calibri" panose="020F0502020204030204" pitchFamily="34" charset="0"/>
                <a:cs typeface="Arial" panose="020B0604020202020204" pitchFamily="34" charset="0"/>
              </a:rPr>
              <a:t> (flavonoïdes, tanins, acides phénoliques) sont très répandus dans le règne végétal. Il s’agit d’un groupe très diversifié de composés phénoliques plus ou moins polymérisés ou condensés. </a:t>
            </a:r>
            <a:endParaRPr lang="fr-CA" sz="20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1000"/>
              </a:spcAft>
            </a:pPr>
            <a:r>
              <a:rPr lang="fr-FR" sz="2000" dirty="0">
                <a:effectLst/>
                <a:latin typeface="Times New Roman" panose="02020603050405020304" pitchFamily="18" charset="0"/>
                <a:ea typeface="Calibri" panose="020F0502020204030204" pitchFamily="34" charset="0"/>
                <a:cs typeface="Arial" panose="020B0604020202020204" pitchFamily="34" charset="0"/>
              </a:rPr>
              <a:t>Les polyphénols condensés sont constitués de </a:t>
            </a:r>
            <a:r>
              <a:rPr lang="fr-FR" sz="2000" dirty="0" err="1">
                <a:effectLst/>
                <a:latin typeface="Times New Roman" panose="02020603050405020304" pitchFamily="18" charset="0"/>
                <a:ea typeface="Calibri" panose="020F0502020204030204" pitchFamily="34" charset="0"/>
                <a:cs typeface="Arial" panose="020B0604020202020204" pitchFamily="34" charset="0"/>
              </a:rPr>
              <a:t>proanthocyanidines</a:t>
            </a:r>
            <a:r>
              <a:rPr lang="fr-FR" sz="2000" dirty="0">
                <a:effectLst/>
                <a:latin typeface="Times New Roman" panose="02020603050405020304" pitchFamily="18" charset="0"/>
                <a:ea typeface="Calibri" panose="020F0502020204030204" pitchFamily="34" charset="0"/>
                <a:cs typeface="Arial" panose="020B0604020202020204" pitchFamily="34" charset="0"/>
              </a:rPr>
              <a:t> polymériques, difficilement hydrolysables et non absorbables.</a:t>
            </a:r>
          </a:p>
          <a:p>
            <a:pPr algn="just">
              <a:lnSpc>
                <a:spcPct val="150000"/>
              </a:lnSpc>
              <a:spcAft>
                <a:spcPts val="1000"/>
              </a:spcAft>
            </a:pPr>
            <a:r>
              <a:rPr lang="fr-FR" sz="2000" dirty="0">
                <a:effectLst/>
                <a:latin typeface="Times New Roman" panose="02020603050405020304" pitchFamily="18" charset="0"/>
                <a:ea typeface="Calibri" panose="020F0502020204030204" pitchFamily="34" charset="0"/>
                <a:cs typeface="Arial" panose="020B0604020202020204" pitchFamily="34" charset="0"/>
              </a:rPr>
              <a:t> Les interactions de tanins avec les protéines dans l’aliment et dans le tractus digestif au niveau de la muqueuse intestinale expliquent leurs effets antinutritionnels. </a:t>
            </a:r>
            <a:endParaRPr lang="fr-CA" sz="20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719614184"/>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105</TotalTime>
  <Words>2368</Words>
  <Application>Microsoft Office PowerPoint</Application>
  <PresentationFormat>Grand écran</PresentationFormat>
  <Paragraphs>86</Paragraphs>
  <Slides>23</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23</vt:i4>
      </vt:variant>
    </vt:vector>
  </HeadingPairs>
  <TitlesOfParts>
    <vt:vector size="28" baseType="lpstr">
      <vt:lpstr>Arial</vt:lpstr>
      <vt:lpstr>Calibri</vt:lpstr>
      <vt:lpstr>Calibri Light</vt:lpstr>
      <vt:lpstr>Times New Roman</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walid cherih</dc:creator>
  <cp:lastModifiedBy>amina bouchefra</cp:lastModifiedBy>
  <cp:revision>25</cp:revision>
  <dcterms:created xsi:type="dcterms:W3CDTF">2021-11-28T17:10:31Z</dcterms:created>
  <dcterms:modified xsi:type="dcterms:W3CDTF">2024-11-30T17:17:10Z</dcterms:modified>
</cp:coreProperties>
</file>