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sldIdLst>
    <p:sldId id="256" r:id="rId2"/>
    <p:sldId id="257" r:id="rId3"/>
    <p:sldId id="282" r:id="rId4"/>
    <p:sldId id="258" r:id="rId5"/>
    <p:sldId id="283" r:id="rId6"/>
    <p:sldId id="284" r:id="rId7"/>
    <p:sldId id="286" r:id="rId8"/>
    <p:sldId id="287" r:id="rId9"/>
    <p:sldId id="288" r:id="rId10"/>
    <p:sldId id="297" r:id="rId11"/>
    <p:sldId id="289" r:id="rId12"/>
    <p:sldId id="290" r:id="rId13"/>
    <p:sldId id="291" r:id="rId14"/>
    <p:sldId id="292" r:id="rId15"/>
    <p:sldId id="293" r:id="rId16"/>
    <p:sldId id="294" r:id="rId17"/>
    <p:sldId id="295" r:id="rId18"/>
    <p:sldId id="296"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244" y="6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hammed El-Fatih Hamdi" userId="4b446abd-857b-4445-8a01-c0d6b9285f20" providerId="ADAL" clId="{B875EAE1-6DD3-4A6C-81D8-578833A42725}"/>
    <pc:docChg chg="custSel addSld modSld">
      <pc:chgData name="Mohammed El-Fatih Hamdi" userId="4b446abd-857b-4445-8a01-c0d6b9285f20" providerId="ADAL" clId="{B875EAE1-6DD3-4A6C-81D8-578833A42725}" dt="2024-11-20T10:11:33.986" v="71"/>
      <pc:docMkLst>
        <pc:docMk/>
      </pc:docMkLst>
      <pc:sldChg chg="delSp modSp add modTransition">
        <pc:chgData name="Mohammed El-Fatih Hamdi" userId="4b446abd-857b-4445-8a01-c0d6b9285f20" providerId="ADAL" clId="{B875EAE1-6DD3-4A6C-81D8-578833A42725}" dt="2024-11-20T10:11:33.986" v="71"/>
        <pc:sldMkLst>
          <pc:docMk/>
          <pc:sldMk cId="2739875569" sldId="297"/>
        </pc:sldMkLst>
        <pc:spChg chg="del mod">
          <ac:chgData name="Mohammed El-Fatih Hamdi" userId="4b446abd-857b-4445-8a01-c0d6b9285f20" providerId="ADAL" clId="{B875EAE1-6DD3-4A6C-81D8-578833A42725}" dt="2024-11-20T10:09:06.310" v="2" actId="478"/>
          <ac:spMkLst>
            <pc:docMk/>
            <pc:sldMk cId="2739875569" sldId="297"/>
            <ac:spMk id="2" creationId="{7DC45C75-5455-4FC8-A351-17A625D8ABF3}"/>
          </ac:spMkLst>
        </pc:spChg>
        <pc:spChg chg="mod">
          <ac:chgData name="Mohammed El-Fatih Hamdi" userId="4b446abd-857b-4445-8a01-c0d6b9285f20" providerId="ADAL" clId="{B875EAE1-6DD3-4A6C-81D8-578833A42725}" dt="2024-11-20T10:11:13.365" v="70" actId="207"/>
          <ac:spMkLst>
            <pc:docMk/>
            <pc:sldMk cId="2739875569" sldId="297"/>
            <ac:spMk id="3" creationId="{BDC4A5CC-FBCD-422E-838F-A461D2722DE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3" name="Rectangle à coins arrondis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ous-titr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1C24B51B-E851-435C-8135-9A03A93FCC2E}" type="slidenum">
              <a:rPr lang="fr-FR" smtClean="0"/>
              <a:pPr/>
              <a:t>‹#›</a:t>
            </a:fld>
            <a:endParaRPr lang="fr-FR"/>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r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24B51B-E851-435C-8135-9A03A93FCC2E}"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42"/>
            <a:ext cx="268224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1219200" y="274641"/>
            <a:ext cx="7416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24B51B-E851-435C-8135-9A03A93FCC2E}"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24B51B-E851-435C-8135-9A03A93FCC2E}" type="slidenum">
              <a:rPr lang="fr-FR" smtClean="0"/>
              <a:pPr/>
              <a:t>‹#›</a:t>
            </a:fld>
            <a:endParaRPr lang="fr-FR"/>
          </a:p>
        </p:txBody>
      </p:sp>
      <p:sp>
        <p:nvSpPr>
          <p:cNvPr id="8" name="Espace réservé du contenu 7"/>
          <p:cNvSpPr>
            <a:spLocks noGrp="1"/>
          </p:cNvSpPr>
          <p:nvPr>
            <p:ph sz="quarter" idx="1"/>
          </p:nvPr>
        </p:nvSpPr>
        <p:spPr>
          <a:xfrm>
            <a:off x="1219200" y="1447800"/>
            <a:ext cx="1036320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0" name="Rectangle à coins arrondis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r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5" name="Espace réservé du pied de page 4"/>
          <p:cNvSpPr>
            <a:spLocks noGrp="1"/>
          </p:cNvSpPr>
          <p:nvPr>
            <p:ph type="ftr" sz="quarter" idx="11"/>
          </p:nvPr>
        </p:nvSpPr>
        <p:spPr>
          <a:xfrm>
            <a:off x="1066800" y="6172200"/>
            <a:ext cx="5334000" cy="457200"/>
          </a:xfrm>
        </p:spPr>
        <p:txBody>
          <a:bodyPr/>
          <a:lstStyle/>
          <a:p>
            <a:endParaRPr lang="fr-FR"/>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Espace réservé du numéro de diapositive 5"/>
          <p:cNvSpPr>
            <a:spLocks noGrp="1"/>
          </p:cNvSpPr>
          <p:nvPr>
            <p:ph type="sldNum" sz="quarter" idx="12"/>
          </p:nvPr>
        </p:nvSpPr>
        <p:spPr>
          <a:xfrm>
            <a:off x="195072" y="6208776"/>
            <a:ext cx="609600" cy="457200"/>
          </a:xfrm>
        </p:spPr>
        <p:txBody>
          <a:bodyPr/>
          <a:lstStyle/>
          <a:p>
            <a:fld id="{1C24B51B-E851-435C-8135-9A03A93FCC2E}"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24B51B-E851-435C-8135-9A03A93FCC2E}" type="slidenum">
              <a:rPr lang="fr-FR" smtClean="0"/>
              <a:pPr/>
              <a:t>‹#›</a:t>
            </a:fld>
            <a:endParaRPr lang="fr-FR"/>
          </a:p>
        </p:txBody>
      </p:sp>
      <p:sp>
        <p:nvSpPr>
          <p:cNvPr id="9" name="Espace réservé du contenu 8"/>
          <p:cNvSpPr>
            <a:spLocks noGrp="1"/>
          </p:cNvSpPr>
          <p:nvPr>
            <p:ph sz="quarter" idx="1"/>
          </p:nvPr>
        </p:nvSpPr>
        <p:spPr>
          <a:xfrm>
            <a:off x="1219200" y="1447800"/>
            <a:ext cx="499872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6578600" y="1447800"/>
            <a:ext cx="499872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219200" y="273050"/>
            <a:ext cx="10363200" cy="1143000"/>
          </a:xfrm>
        </p:spPr>
        <p:txBody>
          <a:bodyPr anchor="b" anchorCtr="0"/>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C24B51B-E851-435C-8135-9A03A93FCC2E}" type="slidenum">
              <a:rPr lang="fr-FR" smtClean="0"/>
              <a:pPr/>
              <a:t>‹#›</a:t>
            </a:fld>
            <a:endParaRPr lang="fr-FR"/>
          </a:p>
        </p:txBody>
      </p:sp>
      <p:sp>
        <p:nvSpPr>
          <p:cNvPr id="11" name="Espace réservé du contenu 10"/>
          <p:cNvSpPr>
            <a:spLocks noGrp="1"/>
          </p:cNvSpPr>
          <p:nvPr>
            <p:ph sz="half" idx="2"/>
          </p:nvPr>
        </p:nvSpPr>
        <p:spPr>
          <a:xfrm>
            <a:off x="1219200" y="2247900"/>
            <a:ext cx="49784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4"/>
          </p:nvPr>
        </p:nvSpPr>
        <p:spPr>
          <a:xfrm>
            <a:off x="6604000" y="2247900"/>
            <a:ext cx="49784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C24B51B-E851-435C-8135-9A03A93FCC2E}"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C24B51B-E851-435C-8135-9A03A93FCC2E}"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9" name="Rectangle à coins arrondis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re 1"/>
          <p:cNvSpPr>
            <a:spLocks noGrp="1"/>
          </p:cNvSpPr>
          <p:nvPr>
            <p:ph type="title"/>
          </p:nvPr>
        </p:nvSpPr>
        <p:spPr>
          <a:xfrm>
            <a:off x="1219200" y="273050"/>
            <a:ext cx="10363200" cy="1143000"/>
          </a:xfrm>
        </p:spPr>
        <p:txBody>
          <a:bodyPr anchor="b" anchorCtr="0"/>
          <a:lstStyle>
            <a:lvl1pPr algn="l">
              <a:buNone/>
              <a:defRPr sz="4000" b="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24B51B-E851-435C-8135-9A03A93FCC2E}" type="slidenum">
              <a:rPr lang="fr-FR" smtClean="0"/>
              <a:pPr/>
              <a:t>‹#›</a:t>
            </a:fld>
            <a:endParaRPr lang="fr-FR"/>
          </a:p>
        </p:txBody>
      </p:sp>
      <p:sp>
        <p:nvSpPr>
          <p:cNvPr id="11" name="Espace réservé du contenu 10"/>
          <p:cNvSpPr>
            <a:spLocks noGrp="1"/>
          </p:cNvSpPr>
          <p:nvPr>
            <p:ph sz="quarter" idx="1"/>
          </p:nvPr>
        </p:nvSpPr>
        <p:spPr>
          <a:xfrm>
            <a:off x="3962400" y="1600200"/>
            <a:ext cx="7620000" cy="44958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9C910920-37F2-45C3-A46E-52E95AF22AE4}" type="datetimeFigureOut">
              <a:rPr lang="fr-FR" smtClean="0"/>
              <a:pPr/>
              <a:t>02/12/2025</a:t>
            </a:fld>
            <a:endParaRPr lang="fr-FR"/>
          </a:p>
        </p:txBody>
      </p:sp>
      <p:sp>
        <p:nvSpPr>
          <p:cNvPr id="6" name="Espace réservé du pied de page 5"/>
          <p:cNvSpPr>
            <a:spLocks noGrp="1"/>
          </p:cNvSpPr>
          <p:nvPr>
            <p:ph type="ftr" sz="quarter" idx="11"/>
          </p:nvPr>
        </p:nvSpPr>
        <p:spPr>
          <a:xfrm>
            <a:off x="1219200" y="6172200"/>
            <a:ext cx="5181600" cy="457200"/>
          </a:xfrm>
        </p:spPr>
        <p:txBody>
          <a:bodyPr/>
          <a:lstStyle/>
          <a:p>
            <a:endParaRPr lang="fr-FR"/>
          </a:p>
        </p:txBody>
      </p:sp>
      <p:sp>
        <p:nvSpPr>
          <p:cNvPr id="7" name="Espace réservé du numéro de diapositive 6"/>
          <p:cNvSpPr>
            <a:spLocks noGrp="1"/>
          </p:cNvSpPr>
          <p:nvPr>
            <p:ph type="sldNum" sz="quarter" idx="12"/>
          </p:nvPr>
        </p:nvSpPr>
        <p:spPr>
          <a:xfrm>
            <a:off x="195072" y="6208776"/>
            <a:ext cx="609600" cy="457200"/>
          </a:xfrm>
        </p:spPr>
        <p:txBody>
          <a:bodyPr/>
          <a:lstStyle/>
          <a:p>
            <a:fld id="{1C24B51B-E851-435C-8135-9A03A93FCC2E}" type="slidenum">
              <a:rPr lang="fr-FR" smtClean="0"/>
              <a:pPr/>
              <a:t>‹#›</a:t>
            </a:fld>
            <a:endParaRPr lang="fr-FR"/>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 name="Espace réservé pour une image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8" name="Rectangle à coins arrondis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Espace réservé du titre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9C910920-37F2-45C3-A46E-52E95AF22AE4}" type="datetimeFigureOut">
              <a:rPr lang="fr-FR" smtClean="0"/>
              <a:pPr/>
              <a:t>02/12/2025</a:t>
            </a:fld>
            <a:endParaRPr lang="fr-FR"/>
          </a:p>
        </p:txBody>
      </p:sp>
      <p:sp>
        <p:nvSpPr>
          <p:cNvPr id="3" name="Espace réservé du pied de page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C24B51B-E851-435C-8135-9A03A93FCC2E}"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12192000" cy="6858000"/>
          </a:xfrm>
          <a:blipFill>
            <a:blip r:embed="rId2"/>
            <a:tile tx="0" ty="0" sx="100000" sy="100000" flip="none" algn="tl"/>
          </a:blipFill>
        </p:spPr>
        <p:style>
          <a:lnRef idx="1">
            <a:schemeClr val="accent4"/>
          </a:lnRef>
          <a:fillRef idx="2">
            <a:schemeClr val="accent4"/>
          </a:fillRef>
          <a:effectRef idx="1">
            <a:schemeClr val="accent4"/>
          </a:effectRef>
          <a:fontRef idx="minor">
            <a:schemeClr val="dk1"/>
          </a:fontRef>
        </p:style>
        <p:txBody>
          <a:bodyPr>
            <a:normAutofit/>
          </a:bodyPr>
          <a:lstStyle/>
          <a:p>
            <a:pPr algn="ctr" rtl="1"/>
            <a:br>
              <a:rPr lang="fr-FR" sz="4900" b="1" dirty="0">
                <a:solidFill>
                  <a:srgbClr val="C00000"/>
                </a:solidFill>
                <a:latin typeface="Traditional Arabic" pitchFamily="18" charset="-78"/>
                <a:cs typeface="Traditional Arabic" pitchFamily="18" charset="-78"/>
              </a:rPr>
            </a:br>
            <a:r>
              <a:rPr lang="ar-DZ" sz="4900" b="1" dirty="0">
                <a:solidFill>
                  <a:srgbClr val="0070C0"/>
                </a:solidFill>
                <a:latin typeface="Traditional Arabic" pitchFamily="18" charset="-78"/>
                <a:cs typeface="Traditional Arabic" pitchFamily="18" charset="-78"/>
              </a:rPr>
              <a:t>المحاضرة ا</a:t>
            </a:r>
            <a:r>
              <a:rPr lang="ar-QA" sz="4900" b="1" dirty="0">
                <a:solidFill>
                  <a:srgbClr val="0070C0"/>
                </a:solidFill>
                <a:latin typeface="Traditional Arabic" pitchFamily="18" charset="-78"/>
                <a:cs typeface="Traditional Arabic" pitchFamily="18" charset="-78"/>
              </a:rPr>
              <a:t>لحادي عشر:</a:t>
            </a:r>
            <a:br>
              <a:rPr lang="ar-DZ" sz="4900" b="1" dirty="0">
                <a:solidFill>
                  <a:srgbClr val="C00000"/>
                </a:solidFill>
                <a:latin typeface="Traditional Arabic" pitchFamily="18" charset="-78"/>
                <a:cs typeface="Traditional Arabic" pitchFamily="18" charset="-78"/>
              </a:rPr>
            </a:br>
            <a:r>
              <a:rPr lang="ar-DZ" sz="4900" b="1" dirty="0">
                <a:solidFill>
                  <a:srgbClr val="C00000"/>
                </a:solidFill>
                <a:latin typeface="Traditional Arabic" pitchFamily="18" charset="-78"/>
                <a:cs typeface="Traditional Arabic" pitchFamily="18" charset="-78"/>
              </a:rPr>
              <a:t>المنهج التجريبي وتطبيقاته في البحوث العلمية</a:t>
            </a:r>
            <a:br>
              <a:rPr lang="fr-FR" sz="4900" b="1" dirty="0">
                <a:solidFill>
                  <a:srgbClr val="C00000"/>
                </a:solidFill>
              </a:rPr>
            </a:br>
            <a:endParaRPr lang="fr-FR" sz="4900" b="1" dirty="0">
              <a:solidFill>
                <a:srgbClr val="C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C4A5CC-FBCD-422E-838F-A461D2722DEE}"/>
              </a:ext>
            </a:extLst>
          </p:cNvPr>
          <p:cNvSpPr>
            <a:spLocks noGrp="1"/>
          </p:cNvSpPr>
          <p:nvPr>
            <p:ph sz="quarter" idx="1"/>
          </p:nvPr>
        </p:nvSpPr>
        <p:spPr>
          <a:xfrm>
            <a:off x="191344" y="188640"/>
            <a:ext cx="11881320" cy="6480720"/>
          </a:xfrm>
        </p:spPr>
        <p:txBody>
          <a:bodyPr>
            <a:normAutofit lnSpcReduction="10000"/>
          </a:bodyPr>
          <a:lstStyle/>
          <a:p>
            <a:pPr algn="r" rtl="1"/>
            <a:r>
              <a:rPr lang="ar-QA" b="1" dirty="0">
                <a:solidFill>
                  <a:srgbClr val="FF0000"/>
                </a:solidFill>
                <a:latin typeface="Traditional Arabic" panose="02020603050405020304" pitchFamily="18" charset="-78"/>
                <a:cs typeface="Traditional Arabic" panose="02020603050405020304" pitchFamily="18" charset="-78"/>
              </a:rPr>
              <a:t>مثال عن المجموعة التجريبية والمجموعة الضابطة:</a:t>
            </a:r>
            <a:endParaRPr lang="en-US" b="1" dirty="0">
              <a:solidFill>
                <a:srgbClr val="FF0000"/>
              </a:solidFill>
              <a:latin typeface="Traditional Arabic" panose="02020603050405020304" pitchFamily="18" charset="-78"/>
              <a:cs typeface="Traditional Arabic" panose="02020603050405020304" pitchFamily="18" charset="-78"/>
            </a:endParaRPr>
          </a:p>
          <a:p>
            <a:pPr algn="r" rtl="1"/>
            <a:r>
              <a:rPr lang="ar-QA" b="1" dirty="0">
                <a:solidFill>
                  <a:srgbClr val="0070C0"/>
                </a:solidFill>
                <a:latin typeface="Traditional Arabic" panose="02020603050405020304" pitchFamily="18" charset="-78"/>
                <a:cs typeface="Traditional Arabic" panose="02020603050405020304" pitchFamily="18" charset="-78"/>
              </a:rPr>
              <a:t>كيف يؤثر استخدام وسائل التواصل الاجتماعي على مواقف الشباب تجاه قضايا البيئة؟"</a:t>
            </a:r>
          </a:p>
          <a:p>
            <a:pPr algn="r" rtl="1"/>
            <a:r>
              <a:rPr lang="ar-QA" b="1" dirty="0">
                <a:solidFill>
                  <a:schemeClr val="accent2"/>
                </a:solidFill>
                <a:latin typeface="Traditional Arabic" panose="02020603050405020304" pitchFamily="18" charset="-78"/>
                <a:cs typeface="Traditional Arabic" panose="02020603050405020304" pitchFamily="18" charset="-78"/>
              </a:rPr>
              <a:t>1. المجموعة التجريبية:</a:t>
            </a:r>
            <a:r>
              <a:rPr lang="ar-DZ" b="1" dirty="0">
                <a:solidFill>
                  <a:schemeClr val="accent2"/>
                </a:solidFill>
                <a:latin typeface="Traditional Arabic" panose="02020603050405020304" pitchFamily="18" charset="-78"/>
                <a:cs typeface="Traditional Arabic" panose="02020603050405020304" pitchFamily="18" charset="-78"/>
              </a:rPr>
              <a:t>  هذه المجموعة هي التي تتعرض للمحتوى الإعلامي في مجال البيئة.</a:t>
            </a:r>
            <a:endParaRPr lang="ar-QA" b="1" dirty="0">
              <a:solidFill>
                <a:schemeClr val="accent2"/>
              </a:solidFill>
              <a:latin typeface="Traditional Arabic" panose="02020603050405020304" pitchFamily="18" charset="-78"/>
              <a:cs typeface="Traditional Arabic" panose="02020603050405020304" pitchFamily="18" charset="-78"/>
            </a:endParaRPr>
          </a:p>
          <a:p>
            <a:pPr algn="r" rtl="1"/>
            <a:r>
              <a:rPr lang="ar-QA" b="1" dirty="0">
                <a:latin typeface="Traditional Arabic" panose="02020603050405020304" pitchFamily="18" charset="-78"/>
                <a:cs typeface="Traditional Arabic" panose="02020603050405020304" pitchFamily="18" charset="-78"/>
              </a:rPr>
              <a:t>هذه هي مجموعة من الشباب الذين يتعرضون لحملة إعلامية عبر وسائل التواصل الاجتماعي (مثل فيسبوك أو إنستغرام) تهدف إلى زيادة الوعي بقضايا البيئة، مثل الحملات التي تتحدث عن التغير المناخي أو الحفاظ على الموارد الطبيعية.</a:t>
            </a:r>
          </a:p>
          <a:p>
            <a:pPr algn="r" rtl="1"/>
            <a:r>
              <a:rPr lang="ar-QA" b="1" dirty="0">
                <a:latin typeface="Traditional Arabic" panose="02020603050405020304" pitchFamily="18" charset="-78"/>
                <a:cs typeface="Traditional Arabic" panose="02020603050405020304" pitchFamily="18" charset="-78"/>
              </a:rPr>
              <a:t>المعالجة: يتم عرض محتوى موجه على وسائل التواصل الاجتماعي يتضمن فيديوهات، منشورات، أو مقاطع توعية حول القضايا البيئية.</a:t>
            </a:r>
          </a:p>
          <a:p>
            <a:pPr algn="r" rtl="1"/>
            <a:r>
              <a:rPr lang="ar-QA" b="1" dirty="0">
                <a:solidFill>
                  <a:schemeClr val="accent2"/>
                </a:solidFill>
                <a:latin typeface="Traditional Arabic" panose="02020603050405020304" pitchFamily="18" charset="-78"/>
                <a:cs typeface="Traditional Arabic" panose="02020603050405020304" pitchFamily="18" charset="-78"/>
              </a:rPr>
              <a:t>2. المجموعة الضابطة:</a:t>
            </a:r>
            <a:r>
              <a:rPr lang="ar-DZ" b="1">
                <a:solidFill>
                  <a:schemeClr val="accent2"/>
                </a:solidFill>
                <a:latin typeface="Traditional Arabic" panose="02020603050405020304" pitchFamily="18" charset="-78"/>
                <a:cs typeface="Traditional Arabic" panose="02020603050405020304" pitchFamily="18" charset="-78"/>
              </a:rPr>
              <a:t> هذه المجموعة لا تتعرض لأي محتوى إعلامي له علاقة بالبيئة.</a:t>
            </a:r>
            <a:endParaRPr lang="ar-QA" b="1" dirty="0">
              <a:solidFill>
                <a:schemeClr val="accent2"/>
              </a:solidFill>
              <a:latin typeface="Traditional Arabic" panose="02020603050405020304" pitchFamily="18" charset="-78"/>
              <a:cs typeface="Traditional Arabic" panose="02020603050405020304" pitchFamily="18" charset="-78"/>
            </a:endParaRPr>
          </a:p>
          <a:p>
            <a:pPr algn="r" rtl="1"/>
            <a:r>
              <a:rPr lang="ar-QA" b="1" dirty="0">
                <a:latin typeface="Traditional Arabic" panose="02020603050405020304" pitchFamily="18" charset="-78"/>
                <a:cs typeface="Traditional Arabic" panose="02020603050405020304" pitchFamily="18" charset="-78"/>
              </a:rPr>
              <a:t>هي مجموعة من الشباب الذين لا يتعرضون لأي محتوى متصل بقضايا البيئة عبر وسائل التواصل الاجتماعي. قد يتعرض هؤلاء المحتجزون لمحتوى عام أو محتوى مختلف تمامًا (مثل مواضيع غير بيئية أو محتوى ترفيهي).</a:t>
            </a:r>
          </a:p>
          <a:p>
            <a:pPr algn="r" rtl="1"/>
            <a:r>
              <a:rPr lang="ar-QA" b="1" dirty="0">
                <a:latin typeface="Traditional Arabic" panose="02020603050405020304" pitchFamily="18" charset="-78"/>
                <a:cs typeface="Traditional Arabic" panose="02020603050405020304" pitchFamily="18" charset="-78"/>
              </a:rPr>
              <a:t>المعالجة: لا يتم عرض أي مواد توعية حول البيئة لهذه المجموعة، مما يسمح للباحثين بمقارنة مواقفهم تجاه قضايا البيئة مع مواقف المجموعة التجريبية.</a:t>
            </a:r>
          </a:p>
          <a:p>
            <a:pPr algn="r" rtl="1"/>
            <a:r>
              <a:rPr lang="ar-QA" b="1" dirty="0">
                <a:solidFill>
                  <a:schemeClr val="accent2"/>
                </a:solidFill>
                <a:latin typeface="Traditional Arabic" panose="02020603050405020304" pitchFamily="18" charset="-78"/>
                <a:cs typeface="Traditional Arabic" panose="02020603050405020304" pitchFamily="18" charset="-78"/>
              </a:rPr>
              <a:t>نتيجة الدراسة:</a:t>
            </a:r>
          </a:p>
          <a:p>
            <a:pPr algn="r" rtl="1"/>
            <a:r>
              <a:rPr lang="ar-QA" b="1" dirty="0">
                <a:latin typeface="Traditional Arabic" panose="02020603050405020304" pitchFamily="18" charset="-78"/>
                <a:cs typeface="Traditional Arabic" panose="02020603050405020304" pitchFamily="18" charset="-78"/>
              </a:rPr>
              <a:t>من خلال مقارنة المواقف بين المجموعتين، يستطيع الباحث تحديد ما إذا كان تعرض الشباب للمحتوى البيئي على وسائل التواصل الاجتماعي قد أثر على مواقفهم تجاه قضايا البيئة.</a:t>
            </a:r>
          </a:p>
          <a:p>
            <a:pPr algn="r" rtl="1"/>
            <a:endParaRPr lang="en-US" dirty="0"/>
          </a:p>
        </p:txBody>
      </p:sp>
    </p:spTree>
    <p:extLst>
      <p:ext uri="{BB962C8B-B14F-4D97-AF65-F5344CB8AC3E}">
        <p14:creationId xmlns:p14="http://schemas.microsoft.com/office/powerpoint/2010/main" val="2739875569"/>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2072664" cy="6858000"/>
          </a:xfrm>
          <a:blipFill>
            <a:blip r:embed="rId2"/>
            <a:tile tx="0" ty="0" sx="100000" sy="100000" flip="none" algn="tl"/>
          </a:blipFill>
        </p:spPr>
        <p:txBody>
          <a:bodyPr>
            <a:normAutofit/>
          </a:bodyPr>
          <a:lstStyle/>
          <a:p>
            <a:pPr algn="just" rtl="1">
              <a:lnSpc>
                <a:spcPct val="200000"/>
              </a:lnSpc>
            </a:pPr>
            <a:r>
              <a:rPr lang="ar-DZ" sz="3600" b="1" dirty="0">
                <a:solidFill>
                  <a:srgbClr val="C00000"/>
                </a:solidFill>
                <a:latin typeface="Traditional Arabic" pitchFamily="18" charset="-78"/>
                <a:cs typeface="Traditional Arabic" pitchFamily="18" charset="-78"/>
              </a:rPr>
              <a:t>مراحل إعداد البحوث التجريبية.</a:t>
            </a:r>
            <a:endParaRPr lang="fr-FR" sz="3600" b="1" dirty="0">
              <a:solidFill>
                <a:srgbClr val="C00000"/>
              </a:solidFill>
              <a:latin typeface="Traditional Arabic" pitchFamily="18" charset="-78"/>
              <a:cs typeface="Traditional Arabic" pitchFamily="18" charset="-78"/>
            </a:endParaRPr>
          </a:p>
          <a:p>
            <a:pPr lvl="0" algn="just" rtl="1">
              <a:lnSpc>
                <a:spcPct val="200000"/>
              </a:lnSpc>
            </a:pPr>
            <a:r>
              <a:rPr lang="ar-DZ" sz="3600" b="1" dirty="0">
                <a:solidFill>
                  <a:srgbClr val="0070C0"/>
                </a:solidFill>
                <a:latin typeface="Traditional Arabic" pitchFamily="18" charset="-78"/>
                <a:cs typeface="Traditional Arabic" pitchFamily="18" charset="-78"/>
              </a:rPr>
              <a:t>اختيار بيئة إجراء التجربة: </a:t>
            </a:r>
            <a:r>
              <a:rPr lang="ar-DZ" sz="3600" b="1" dirty="0">
                <a:latin typeface="Traditional Arabic" pitchFamily="18" charset="-78"/>
                <a:cs typeface="Traditional Arabic" pitchFamily="18" charset="-78"/>
              </a:rPr>
              <a:t>يجب ضبط بيئة التجربة التي ستجرى فيه الدراسة الميدانية بطريقة دقيقة.</a:t>
            </a:r>
            <a:endParaRPr lang="fr-FR" sz="3600" b="1" dirty="0">
              <a:latin typeface="Traditional Arabic" pitchFamily="18" charset="-78"/>
              <a:cs typeface="Traditional Arabic" pitchFamily="18" charset="-78"/>
            </a:endParaRPr>
          </a:p>
          <a:p>
            <a:pPr lvl="0" algn="just" rtl="1">
              <a:lnSpc>
                <a:spcPct val="200000"/>
              </a:lnSpc>
            </a:pPr>
            <a:r>
              <a:rPr lang="ar-DZ" sz="3600" b="1" dirty="0">
                <a:solidFill>
                  <a:srgbClr val="0070C0"/>
                </a:solidFill>
                <a:latin typeface="Traditional Arabic" pitchFamily="18" charset="-78"/>
                <a:cs typeface="Traditional Arabic" pitchFamily="18" charset="-78"/>
              </a:rPr>
              <a:t>اختيار تصميم التجربة: </a:t>
            </a:r>
            <a:r>
              <a:rPr lang="ar-DZ" sz="3600" b="1" dirty="0">
                <a:latin typeface="Traditional Arabic" pitchFamily="18" charset="-78"/>
                <a:cs typeface="Traditional Arabic" pitchFamily="18" charset="-78"/>
              </a:rPr>
              <a:t>يعتمد تصميم التجربة المناسب على طبيعة الموضوع والهدف من الدراسة، بالإضافة إلى الفرضيات والتساؤلات التي يسعى البحث للإجابة عنها، وكذلك إلى نوع المتغيرات المطلوب دراستها، وسهولة الحصول على المبحوثين، والإمكانات المادية المتاحة للباحث</a:t>
            </a:r>
            <a:r>
              <a:rPr lang="ar-DZ" sz="3600" dirty="0"/>
              <a:t>.</a:t>
            </a:r>
            <a:endParaRPr lang="fr-FR" sz="3600" dirty="0"/>
          </a:p>
          <a:p>
            <a:pPr algn="r" rtl="1">
              <a:lnSpc>
                <a:spcPct val="150000"/>
              </a:lnSpc>
            </a:pPr>
            <a:endParaRPr lang="fr-FR" sz="3000" b="1" dirty="0">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91344" y="0"/>
            <a:ext cx="11953328" cy="6572272"/>
          </a:xfrm>
          <a:blipFill>
            <a:blip r:embed="rId2"/>
            <a:tile tx="0" ty="0" sx="100000" sy="100000" flip="none" algn="tl"/>
          </a:blipFill>
        </p:spPr>
        <p:txBody>
          <a:bodyPr>
            <a:normAutofit/>
          </a:bodyPr>
          <a:lstStyle/>
          <a:p>
            <a:pPr lvl="0" algn="just" rtl="1">
              <a:lnSpc>
                <a:spcPct val="200000"/>
              </a:lnSpc>
            </a:pPr>
            <a:r>
              <a:rPr lang="ar-DZ" sz="3700" b="1" dirty="0">
                <a:solidFill>
                  <a:srgbClr val="0070C0"/>
                </a:solidFill>
                <a:latin typeface="Traditional Arabic" pitchFamily="18" charset="-78"/>
                <a:cs typeface="Traditional Arabic" pitchFamily="18" charset="-78"/>
              </a:rPr>
              <a:t>وضع تعريفات محددة وواضحة للمتغيرات: </a:t>
            </a:r>
            <a:endParaRPr lang="fr-FR" sz="3700" b="1" dirty="0">
              <a:solidFill>
                <a:srgbClr val="0070C0"/>
              </a:solidFill>
              <a:latin typeface="Traditional Arabic" pitchFamily="18" charset="-78"/>
              <a:cs typeface="Traditional Arabic" pitchFamily="18" charset="-78"/>
            </a:endParaRPr>
          </a:p>
          <a:p>
            <a:pPr lvl="0" algn="just" rtl="1">
              <a:lnSpc>
                <a:spcPct val="200000"/>
              </a:lnSpc>
              <a:buNone/>
            </a:pPr>
            <a:r>
              <a:rPr lang="ar-DZ" sz="3700" b="1" dirty="0">
                <a:latin typeface="Traditional Arabic" pitchFamily="18" charset="-78"/>
                <a:cs typeface="Traditional Arabic" pitchFamily="18" charset="-78"/>
              </a:rPr>
              <a:t>يجب أن يتم تحديد المتغيرات المستقلة، وهي المتغيرات التي يتمكن الباحث من السيطرة عليها أو التحكم فيها، أما المتغيرات التابعة فهي تلك المتغيرات التي يحدث فيها التأثير، ويتم تحديدها من خلال وضع بعض المقاييس أو القواعد لسهولة ملاحظة السلوك.</a:t>
            </a:r>
            <a:endParaRPr lang="fr-FR" sz="3700" b="1" dirty="0">
              <a:latin typeface="Traditional Arabic" pitchFamily="18" charset="-78"/>
              <a:cs typeface="Traditional Arabic" pitchFamily="18" charset="-78"/>
            </a:endParaRPr>
          </a:p>
          <a:p>
            <a:pPr lvl="0" algn="just" rtl="1">
              <a:lnSpc>
                <a:spcPct val="200000"/>
              </a:lnSpc>
              <a:buNone/>
            </a:pPr>
            <a:r>
              <a:rPr lang="ar-DZ" sz="3700" b="1" dirty="0">
                <a:latin typeface="Traditional Arabic" pitchFamily="18" charset="-78"/>
                <a:cs typeface="Traditional Arabic" pitchFamily="18" charset="-78"/>
              </a:rPr>
              <a:t>تحديد الطريقة التي يتمكن من خلالها الباحث من التحكم في المتغيرات المستقلة.</a:t>
            </a:r>
            <a:endParaRPr lang="fr-FR" sz="3700" b="1" dirty="0">
              <a:latin typeface="Traditional Arabic" pitchFamily="18" charset="-78"/>
              <a:cs typeface="Traditional Arabic" pitchFamily="18" charset="-78"/>
            </a:endParaRPr>
          </a:p>
          <a:p>
            <a:pPr lvl="0" algn="r" rtl="1">
              <a:lnSpc>
                <a:spcPct val="200000"/>
              </a:lnSpc>
            </a:pPr>
            <a:endParaRPr lang="fr-FR" sz="3500" b="1" dirty="0">
              <a:latin typeface="Traditional Arabic" pitchFamily="18" charset="-78"/>
              <a:cs typeface="Traditional Arabic" pitchFamily="18" charset="-78"/>
            </a:endParaRPr>
          </a:p>
          <a:p>
            <a:pPr algn="r" rtl="1">
              <a:lnSpc>
                <a:spcPct val="200000"/>
              </a:lnSpc>
            </a:pPr>
            <a:endParaRPr lang="fr-FR" sz="3500" b="1" dirty="0">
              <a:latin typeface="Traditional Arabic" pitchFamily="18" charset="-78"/>
              <a:cs typeface="Traditional Arabic" pitchFamily="18"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2000656" cy="6858000"/>
          </a:xfrm>
          <a:blipFill>
            <a:blip r:embed="rId2"/>
            <a:tile tx="0" ty="0" sx="100000" sy="100000" flip="none" algn="tl"/>
          </a:blipFill>
        </p:spPr>
        <p:txBody>
          <a:bodyPr>
            <a:normAutofit/>
          </a:bodyPr>
          <a:lstStyle/>
          <a:p>
            <a:pPr lvl="0" algn="r" rtl="1">
              <a:lnSpc>
                <a:spcPct val="250000"/>
              </a:lnSpc>
            </a:pPr>
            <a:r>
              <a:rPr lang="ar-DZ" sz="3600" b="1" dirty="0">
                <a:solidFill>
                  <a:srgbClr val="FF0000"/>
                </a:solidFill>
                <a:latin typeface="Traditional Arabic" pitchFamily="18" charset="-78"/>
                <a:cs typeface="Traditional Arabic" pitchFamily="18" charset="-78"/>
              </a:rPr>
              <a:t>الدقة في اختيار المبحوثين: </a:t>
            </a:r>
            <a:endParaRPr lang="fr-FR" sz="3600" b="1" dirty="0">
              <a:solidFill>
                <a:srgbClr val="FF0000"/>
              </a:solidFill>
              <a:latin typeface="Traditional Arabic" pitchFamily="18" charset="-78"/>
              <a:cs typeface="Traditional Arabic" pitchFamily="18" charset="-78"/>
            </a:endParaRPr>
          </a:p>
          <a:p>
            <a:pPr lvl="0" algn="r" rtl="1">
              <a:lnSpc>
                <a:spcPct val="250000"/>
              </a:lnSpc>
              <a:buNone/>
            </a:pPr>
            <a:r>
              <a:rPr lang="ar-DZ" sz="3600" b="1" dirty="0">
                <a:latin typeface="Traditional Arabic" pitchFamily="18" charset="-78"/>
                <a:cs typeface="Traditional Arabic" pitchFamily="18" charset="-78"/>
              </a:rPr>
              <a:t>إن الاختيار الدقيق لعينة الدراسة يساعد الباحث على تعميم نتائج التجربة على المجتمع الذي يسحب منه عينة المبحوثين، ويجب أن يكون اختيار الأفراد بشكل جيد وعشوائي، مما يعطى كل فرد في مجتمع الدراسة فرصة للظهور في العينة أو المجموعة التي تجرى عليها التجربة</a:t>
            </a:r>
            <a:r>
              <a:rPr lang="ar-DZ" sz="3600" dirty="0"/>
              <a:t>.</a:t>
            </a:r>
            <a:endParaRPr lang="fr-FR" sz="3600" dirty="0"/>
          </a:p>
          <a:p>
            <a:pPr algn="r" rtl="1">
              <a:lnSpc>
                <a:spcPct val="150000"/>
              </a:lnSpc>
            </a:pPr>
            <a:endParaRPr lang="fr-FR" sz="30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0"/>
            <a:ext cx="12072664" cy="6858000"/>
          </a:xfrm>
          <a:blipFill>
            <a:blip r:embed="rId2"/>
            <a:tile tx="0" ty="0" sx="100000" sy="100000" flip="none" algn="tl"/>
          </a:blipFill>
        </p:spPr>
        <p:txBody>
          <a:bodyPr>
            <a:normAutofit lnSpcReduction="10000"/>
          </a:bodyPr>
          <a:lstStyle/>
          <a:p>
            <a:pPr lvl="0" algn="just" rtl="1">
              <a:lnSpc>
                <a:spcPct val="200000"/>
              </a:lnSpc>
            </a:pPr>
            <a:r>
              <a:rPr lang="ar-DZ" sz="3200" b="1" dirty="0">
                <a:solidFill>
                  <a:srgbClr val="FF0000"/>
                </a:solidFill>
                <a:latin typeface="Traditional Arabic" pitchFamily="18" charset="-78"/>
                <a:cs typeface="Traditional Arabic" pitchFamily="18" charset="-78"/>
              </a:rPr>
              <a:t>البدء بإجراء الدراسة الاستطلاعية: </a:t>
            </a:r>
            <a:r>
              <a:rPr lang="ar-DZ" sz="3200" b="1" dirty="0">
                <a:latin typeface="Traditional Arabic" pitchFamily="18" charset="-78"/>
                <a:cs typeface="Traditional Arabic" pitchFamily="18" charset="-78"/>
              </a:rPr>
              <a:t>قبل أن يقوم الباحث بإجراء التجربة بشكل نهائي يقوم باختيار عدد بسيط من الأفراد لإجراء دراسة استطلاعية عليهم بهدف التعرف على أي مشاكل أو صعوبات قبل إجراء التجربة الحقيقة.</a:t>
            </a:r>
            <a:endParaRPr lang="fr-FR" sz="3200" b="1" dirty="0">
              <a:latin typeface="Traditional Arabic" pitchFamily="18" charset="-78"/>
              <a:cs typeface="Traditional Arabic" pitchFamily="18" charset="-78"/>
            </a:endParaRPr>
          </a:p>
          <a:p>
            <a:pPr lvl="0" algn="just" rtl="1">
              <a:lnSpc>
                <a:spcPct val="200000"/>
              </a:lnSpc>
            </a:pPr>
            <a:r>
              <a:rPr lang="ar-DZ" sz="3200" b="1" dirty="0">
                <a:solidFill>
                  <a:srgbClr val="FF0000"/>
                </a:solidFill>
                <a:latin typeface="Traditional Arabic" pitchFamily="18" charset="-78"/>
                <a:cs typeface="Traditional Arabic" pitchFamily="18" charset="-78"/>
              </a:rPr>
              <a:t>تنفيذ التجربة: </a:t>
            </a:r>
            <a:r>
              <a:rPr lang="ar-DZ" sz="3200" b="1" dirty="0">
                <a:latin typeface="Traditional Arabic" pitchFamily="18" charset="-78"/>
                <a:cs typeface="Traditional Arabic" pitchFamily="18" charset="-78"/>
              </a:rPr>
              <a:t>لا بد أن يقوم الباحث بشرح الهدف من التجربة للمبحوثين وبشكل تفصيلي، بحيث يحدد للمبحوثين خطوات التجربة وهدفها.</a:t>
            </a:r>
            <a:endParaRPr lang="fr-FR" sz="3200" b="1" dirty="0">
              <a:latin typeface="Traditional Arabic" pitchFamily="18" charset="-78"/>
              <a:cs typeface="Traditional Arabic" pitchFamily="18" charset="-78"/>
            </a:endParaRPr>
          </a:p>
          <a:p>
            <a:pPr lvl="0" algn="just" rtl="1">
              <a:lnSpc>
                <a:spcPct val="200000"/>
              </a:lnSpc>
            </a:pPr>
            <a:r>
              <a:rPr lang="ar-DZ" sz="3200" b="1" dirty="0">
                <a:solidFill>
                  <a:srgbClr val="FF0000"/>
                </a:solidFill>
                <a:latin typeface="Traditional Arabic" pitchFamily="18" charset="-78"/>
                <a:cs typeface="Traditional Arabic" pitchFamily="18" charset="-78"/>
              </a:rPr>
              <a:t>تحليل النتائج وتفسيرها: </a:t>
            </a:r>
            <a:r>
              <a:rPr lang="ar-DZ" sz="3200" b="1" dirty="0">
                <a:latin typeface="Traditional Arabic" pitchFamily="18" charset="-78"/>
                <a:cs typeface="Traditional Arabic" pitchFamily="18" charset="-78"/>
              </a:rPr>
              <a:t>في هذه المرحلة تتم عملية حساب تأثير المتغير المستقل على المتغير التابع، ويلي ذلك عمل الحسابات والمقاييس الإحصائية اللازمة، ومن ثم تأتي مرحلة تفسير النتائج.</a:t>
            </a:r>
            <a:endParaRPr lang="fr-FR" sz="3200" b="1" dirty="0">
              <a:latin typeface="Traditional Arabic" pitchFamily="18" charset="-78"/>
              <a:cs typeface="Traditional Arabic" pitchFamily="18" charset="-78"/>
            </a:endParaRPr>
          </a:p>
          <a:p>
            <a:pPr algn="r" rtl="1">
              <a:lnSpc>
                <a:spcPct val="150000"/>
              </a:lnSpc>
            </a:pPr>
            <a:endParaRPr lang="fr-FR"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2192000" cy="6858000"/>
          </a:xfrm>
          <a:blipFill>
            <a:blip r:embed="rId2"/>
            <a:tile tx="0" ty="0" sx="100000" sy="100000" flip="none" algn="tl"/>
          </a:blipFill>
        </p:spPr>
        <p:txBody>
          <a:bodyPr>
            <a:normAutofit/>
          </a:bodyPr>
          <a:lstStyle/>
          <a:p>
            <a:pPr algn="just" rtl="1">
              <a:lnSpc>
                <a:spcPct val="250000"/>
              </a:lnSpc>
            </a:pPr>
            <a:r>
              <a:rPr lang="ar-DZ" sz="3500" b="1" dirty="0">
                <a:solidFill>
                  <a:srgbClr val="FF0000"/>
                </a:solidFill>
                <a:latin typeface="Traditional Arabic" pitchFamily="18" charset="-78"/>
                <a:cs typeface="Traditional Arabic" pitchFamily="18" charset="-78"/>
              </a:rPr>
              <a:t>أهم طرق اختيار أفراد المجموعات.</a:t>
            </a:r>
            <a:endParaRPr lang="fr-FR" sz="3500" b="1" dirty="0">
              <a:solidFill>
                <a:srgbClr val="FF0000"/>
              </a:solidFill>
              <a:latin typeface="Traditional Arabic" pitchFamily="18" charset="-78"/>
              <a:cs typeface="Traditional Arabic" pitchFamily="18" charset="-78"/>
            </a:endParaRPr>
          </a:p>
          <a:p>
            <a:pPr algn="just" rtl="1">
              <a:lnSpc>
                <a:spcPct val="250000"/>
              </a:lnSpc>
            </a:pPr>
            <a:r>
              <a:rPr lang="ar-DZ" sz="2800" b="1" dirty="0">
                <a:solidFill>
                  <a:srgbClr val="FF0000"/>
                </a:solidFill>
                <a:latin typeface="Traditional Arabic" pitchFamily="18" charset="-78"/>
                <a:cs typeface="Traditional Arabic" pitchFamily="18" charset="-78"/>
              </a:rPr>
              <a:t>6-1. </a:t>
            </a:r>
            <a:r>
              <a:rPr lang="ar-DZ" sz="3200" b="1" dirty="0">
                <a:solidFill>
                  <a:srgbClr val="FF0000"/>
                </a:solidFill>
                <a:latin typeface="Traditional Arabic" pitchFamily="18" charset="-78"/>
                <a:cs typeface="Traditional Arabic" pitchFamily="18" charset="-78"/>
              </a:rPr>
              <a:t>الطريقة العشوائية: </a:t>
            </a:r>
            <a:r>
              <a:rPr lang="ar-DZ" sz="3200" b="1" dirty="0">
                <a:latin typeface="Traditional Arabic" pitchFamily="18" charset="-78"/>
                <a:cs typeface="Traditional Arabic" pitchFamily="18" charset="-78"/>
              </a:rPr>
              <a:t>يقوم الباحث باختيار أفراد المجموعة التي سوف يجرى الدراسة عليها، ثم يقوم بتقسيمها إلى مجموعتين التجريبية والضابطة بالطريقة العشوائية، بحيث يكون لكل فرد فرصة متساوية في الاختيار. والتوزيع العشوائي يؤدي إلى وجود مجموعات متكافئة، وكلما زاد عدد الأفراد زاد احتمال التكافؤ والتوازي بين المجموعات المختارة</a:t>
            </a:r>
            <a:r>
              <a:rPr lang="ar-DZ" sz="3200" dirty="0"/>
              <a:t>.</a:t>
            </a:r>
            <a:endParaRPr lang="fr-FR" sz="3200" dirty="0"/>
          </a:p>
          <a:p>
            <a:pPr algn="r" rtl="1">
              <a:lnSpc>
                <a:spcPct val="150000"/>
              </a:lnSpc>
            </a:pPr>
            <a:endParaRPr lang="fr-FR" sz="28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7328" y="0"/>
            <a:ext cx="12144672" cy="6858000"/>
          </a:xfrm>
          <a:blipFill>
            <a:blip r:embed="rId2"/>
            <a:tile tx="0" ty="0" sx="100000" sy="100000" flip="none" algn="tl"/>
          </a:blipFill>
        </p:spPr>
        <p:txBody>
          <a:bodyPr>
            <a:noAutofit/>
          </a:bodyPr>
          <a:lstStyle/>
          <a:p>
            <a:pPr algn="just" rtl="1">
              <a:lnSpc>
                <a:spcPct val="200000"/>
              </a:lnSpc>
            </a:pPr>
            <a:r>
              <a:rPr lang="ar-DZ" sz="3200" b="1" dirty="0">
                <a:solidFill>
                  <a:srgbClr val="FF0000"/>
                </a:solidFill>
                <a:latin typeface="Traditional Arabic" pitchFamily="18" charset="-78"/>
                <a:cs typeface="Traditional Arabic" pitchFamily="18" charset="-78"/>
              </a:rPr>
              <a:t>6-2.طريقة الأزواج المتناسبة: </a:t>
            </a:r>
            <a:endParaRPr lang="fr-FR" sz="3200" b="1" dirty="0">
              <a:solidFill>
                <a:srgbClr val="FF0000"/>
              </a:solidFill>
              <a:latin typeface="Traditional Arabic" pitchFamily="18" charset="-78"/>
              <a:cs typeface="Traditional Arabic" pitchFamily="18" charset="-78"/>
            </a:endParaRPr>
          </a:p>
          <a:p>
            <a:pPr algn="just" rtl="1">
              <a:lnSpc>
                <a:spcPct val="200000"/>
              </a:lnSpc>
            </a:pPr>
            <a:r>
              <a:rPr lang="ar-DZ" sz="3200" b="1" dirty="0">
                <a:latin typeface="Traditional Arabic" pitchFamily="18" charset="-78"/>
                <a:cs typeface="Traditional Arabic" pitchFamily="18" charset="-78"/>
              </a:rPr>
              <a:t>إن أهم الطرق لتجنب التحيز في الاختيار، هي من خلال قيام الباحث بخلق نوع من التناسب بين المجموعتين التجريبية والضابطة بالنسبة لصفات أفرادها وخصائصهم، وأية متغيرات (بخلاف المتغير المستقل) الذي قد يكون لها تأثير على المتغير التابع، مثل السن والجنس، والعمر ومستوى الدخل، والمؤهل الدراسي، والخبرة العلمية. بموجب هذه الطريقة فإن الباحث يقوم باختيار أزواج متناسبة ومتشابهة، من حيث الصفات والخصائص، ثم يقوم بتوزيع كل زوج بين المجموعتين، بحيث يضع أحد الزوجين في المجموعة التجريبية والآخر في المجموعة الضابطة بطريقة عشوائية.</a:t>
            </a:r>
            <a:endParaRPr lang="fr-FR" sz="32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2072664" cy="6858000"/>
          </a:xfrm>
          <a:blipFill>
            <a:blip r:embed="rId2"/>
            <a:tile tx="0" ty="0" sx="100000" sy="100000" flip="none" algn="tl"/>
          </a:blipFill>
        </p:spPr>
        <p:style>
          <a:lnRef idx="1">
            <a:schemeClr val="dk1"/>
          </a:lnRef>
          <a:fillRef idx="2">
            <a:schemeClr val="dk1"/>
          </a:fillRef>
          <a:effectRef idx="1">
            <a:schemeClr val="dk1"/>
          </a:effectRef>
          <a:fontRef idx="minor">
            <a:schemeClr val="dk1"/>
          </a:fontRef>
        </p:style>
        <p:txBody>
          <a:bodyPr>
            <a:normAutofit/>
          </a:bodyPr>
          <a:lstStyle/>
          <a:p>
            <a:pPr algn="just" rtl="1">
              <a:lnSpc>
                <a:spcPct val="200000"/>
              </a:lnSpc>
            </a:pPr>
            <a:r>
              <a:rPr lang="ar-DZ" sz="3500" b="1" dirty="0">
                <a:solidFill>
                  <a:srgbClr val="FF0000"/>
                </a:solidFill>
                <a:latin typeface="Traditional Arabic" pitchFamily="18" charset="-78"/>
                <a:cs typeface="Traditional Arabic" pitchFamily="18" charset="-78"/>
              </a:rPr>
              <a:t>الطريقة الإحصائية: </a:t>
            </a:r>
            <a:endParaRPr lang="fr-FR" sz="3500" b="1" dirty="0">
              <a:solidFill>
                <a:srgbClr val="FF0000"/>
              </a:solidFill>
              <a:latin typeface="Traditional Arabic" pitchFamily="18" charset="-78"/>
              <a:cs typeface="Traditional Arabic" pitchFamily="18" charset="-78"/>
            </a:endParaRPr>
          </a:p>
          <a:p>
            <a:pPr algn="just" rtl="1">
              <a:lnSpc>
                <a:spcPct val="200000"/>
              </a:lnSpc>
              <a:buNone/>
            </a:pPr>
            <a:r>
              <a:rPr lang="ar-DZ" sz="3500" b="1" dirty="0">
                <a:latin typeface="Traditional Arabic" pitchFamily="18" charset="-78"/>
                <a:cs typeface="Traditional Arabic" pitchFamily="18" charset="-78"/>
              </a:rPr>
              <a:t>تقوم هذه الطريقة على أساس محاولة إيجاد التكافؤ بين المجموعتين على أساس المتوسطات ومقاييس التشتت، فيقوم الباحث بإجراء توزيع للأفراد بين المجموعتين بحيث تكون كل منهما تساوي الأخرى من حيث المتوسطات والانحرافات المعيارية والتباين بالنسبة للمتغيرات التي تؤثر على المتغير التابع باستثناء المتغير المستقل.</a:t>
            </a:r>
            <a:endParaRPr lang="fr-FR" sz="35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0"/>
            <a:ext cx="12072664" cy="6858000"/>
          </a:xfrm>
          <a:blipFill>
            <a:blip r:embed="rId2"/>
            <a:tile tx="0" ty="0" sx="100000" sy="100000" flip="none" algn="tl"/>
          </a:blipFill>
        </p:spPr>
        <p:txBody>
          <a:bodyPr>
            <a:normAutofit lnSpcReduction="10000"/>
          </a:bodyPr>
          <a:lstStyle/>
          <a:p>
            <a:pPr algn="just" rtl="1">
              <a:lnSpc>
                <a:spcPct val="150000"/>
              </a:lnSpc>
            </a:pPr>
            <a:r>
              <a:rPr lang="ar-DZ" sz="2800" b="1" dirty="0">
                <a:solidFill>
                  <a:srgbClr val="FF0000"/>
                </a:solidFill>
                <a:latin typeface="Traditional Arabic" pitchFamily="18" charset="-78"/>
                <a:cs typeface="Traditional Arabic" pitchFamily="18" charset="-78"/>
              </a:rPr>
              <a:t>تصميم المجموعات المتناوبة:</a:t>
            </a:r>
            <a:endParaRPr lang="fr-FR" sz="2800" b="1" dirty="0">
              <a:solidFill>
                <a:srgbClr val="FF0000"/>
              </a:solidFill>
              <a:latin typeface="Traditional Arabic" pitchFamily="18" charset="-78"/>
              <a:cs typeface="Traditional Arabic" pitchFamily="18" charset="-78"/>
            </a:endParaRPr>
          </a:p>
          <a:p>
            <a:pPr algn="just" rtl="1">
              <a:lnSpc>
                <a:spcPct val="150000"/>
              </a:lnSpc>
            </a:pPr>
            <a:r>
              <a:rPr lang="ar-DZ" sz="2800" b="1" dirty="0">
                <a:latin typeface="Traditional Arabic" pitchFamily="18" charset="-78"/>
                <a:cs typeface="Traditional Arabic" pitchFamily="18" charset="-78"/>
              </a:rPr>
              <a:t>يستدعي هذا التصميم تناوب مجموعتين أو أكثر في التجربة، فإذا كانت هناك مثلا مجموعتان متكافئتان، فإن نظام التناوب يكون </a:t>
            </a:r>
            <a:r>
              <a:rPr lang="ar-DZ" sz="2800" b="1" dirty="0" err="1">
                <a:latin typeface="Traditional Arabic" pitchFamily="18" charset="-78"/>
                <a:cs typeface="Traditional Arabic" pitchFamily="18" charset="-78"/>
              </a:rPr>
              <a:t>كمايلي</a:t>
            </a:r>
            <a:r>
              <a:rPr lang="ar-DZ" sz="2800" b="1" dirty="0">
                <a:latin typeface="Traditional Arabic" pitchFamily="18" charset="-78"/>
                <a:cs typeface="Traditional Arabic" pitchFamily="18" charset="-78"/>
              </a:rPr>
              <a:t>: </a:t>
            </a:r>
            <a:endParaRPr lang="fr-FR" sz="2800" b="1" dirty="0">
              <a:latin typeface="Traditional Arabic" pitchFamily="18" charset="-78"/>
              <a:cs typeface="Traditional Arabic" pitchFamily="18" charset="-78"/>
            </a:endParaRPr>
          </a:p>
          <a:p>
            <a:pPr algn="just" rtl="1">
              <a:lnSpc>
                <a:spcPct val="150000"/>
              </a:lnSpc>
            </a:pPr>
            <a:r>
              <a:rPr lang="ar-DZ" sz="2800" b="1" dirty="0">
                <a:solidFill>
                  <a:srgbClr val="FF0000"/>
                </a:solidFill>
                <a:latin typeface="Traditional Arabic" pitchFamily="18" charset="-78"/>
                <a:cs typeface="Traditional Arabic" pitchFamily="18" charset="-78"/>
              </a:rPr>
              <a:t>الفترة الأولى: مجموعة (أ): </a:t>
            </a:r>
            <a:r>
              <a:rPr lang="ar-DZ" sz="2800" b="1" dirty="0">
                <a:latin typeface="Traditional Arabic" pitchFamily="18" charset="-78"/>
                <a:cs typeface="Traditional Arabic" pitchFamily="18" charset="-78"/>
              </a:rPr>
              <a:t>تؤدي دور المجموعة الضابطة.</a:t>
            </a:r>
            <a:endParaRPr lang="fr-FR" sz="2800" b="1" dirty="0">
              <a:latin typeface="Traditional Arabic" pitchFamily="18" charset="-78"/>
              <a:cs typeface="Traditional Arabic" pitchFamily="18" charset="-78"/>
            </a:endParaRPr>
          </a:p>
          <a:p>
            <a:pPr algn="just" rtl="1">
              <a:lnSpc>
                <a:spcPct val="150000"/>
              </a:lnSpc>
            </a:pPr>
            <a:r>
              <a:rPr lang="ar-DZ" sz="2800" b="1" dirty="0">
                <a:latin typeface="Traditional Arabic" pitchFamily="18" charset="-78"/>
                <a:cs typeface="Traditional Arabic" pitchFamily="18" charset="-78"/>
              </a:rPr>
              <a:t>                </a:t>
            </a:r>
            <a:r>
              <a:rPr lang="ar-DZ" sz="2800" b="1" dirty="0">
                <a:solidFill>
                  <a:srgbClr val="FF0000"/>
                </a:solidFill>
                <a:latin typeface="Traditional Arabic" pitchFamily="18" charset="-78"/>
                <a:cs typeface="Traditional Arabic" pitchFamily="18" charset="-78"/>
              </a:rPr>
              <a:t>مجموعة (ب): </a:t>
            </a:r>
            <a:r>
              <a:rPr lang="ar-DZ" sz="2800" b="1" dirty="0">
                <a:latin typeface="Traditional Arabic" pitchFamily="18" charset="-78"/>
                <a:cs typeface="Traditional Arabic" pitchFamily="18" charset="-78"/>
              </a:rPr>
              <a:t>تؤدي دور المجموعة التجريبية.</a:t>
            </a:r>
            <a:endParaRPr lang="fr-FR" sz="2800" b="1" dirty="0">
              <a:latin typeface="Traditional Arabic" pitchFamily="18" charset="-78"/>
              <a:cs typeface="Traditional Arabic" pitchFamily="18" charset="-78"/>
            </a:endParaRPr>
          </a:p>
          <a:p>
            <a:pPr algn="just" rtl="1">
              <a:lnSpc>
                <a:spcPct val="150000"/>
              </a:lnSpc>
            </a:pPr>
            <a:r>
              <a:rPr lang="ar-DZ" sz="2800" b="1" dirty="0">
                <a:solidFill>
                  <a:srgbClr val="0070C0"/>
                </a:solidFill>
                <a:latin typeface="Traditional Arabic" pitchFamily="18" charset="-78"/>
                <a:cs typeface="Traditional Arabic" pitchFamily="18" charset="-78"/>
              </a:rPr>
              <a:t>الفترة الثانية: مجموعة (أ): </a:t>
            </a:r>
            <a:r>
              <a:rPr lang="ar-DZ" sz="2800" b="1" dirty="0">
                <a:latin typeface="Traditional Arabic" pitchFamily="18" charset="-78"/>
                <a:cs typeface="Traditional Arabic" pitchFamily="18" charset="-78"/>
              </a:rPr>
              <a:t>تؤدي دور المجموعة التجريبية.</a:t>
            </a:r>
            <a:endParaRPr lang="fr-FR" sz="2800" b="1" dirty="0">
              <a:latin typeface="Traditional Arabic" pitchFamily="18" charset="-78"/>
              <a:cs typeface="Traditional Arabic" pitchFamily="18" charset="-78"/>
            </a:endParaRPr>
          </a:p>
          <a:p>
            <a:pPr algn="just" rtl="1">
              <a:lnSpc>
                <a:spcPct val="150000"/>
              </a:lnSpc>
            </a:pPr>
            <a:r>
              <a:rPr lang="ar-DZ" sz="2800" b="1" dirty="0">
                <a:latin typeface="Traditional Arabic" pitchFamily="18" charset="-78"/>
                <a:cs typeface="Traditional Arabic" pitchFamily="18" charset="-78"/>
              </a:rPr>
              <a:t>               </a:t>
            </a:r>
            <a:r>
              <a:rPr lang="ar-DZ" sz="2800" b="1" dirty="0">
                <a:solidFill>
                  <a:srgbClr val="0070C0"/>
                </a:solidFill>
                <a:latin typeface="Traditional Arabic" pitchFamily="18" charset="-78"/>
                <a:cs typeface="Traditional Arabic" pitchFamily="18" charset="-78"/>
              </a:rPr>
              <a:t>مجموعة (ب): </a:t>
            </a:r>
            <a:r>
              <a:rPr lang="ar-DZ" sz="2800" b="1" dirty="0">
                <a:latin typeface="Traditional Arabic" pitchFamily="18" charset="-78"/>
                <a:cs typeface="Traditional Arabic" pitchFamily="18" charset="-78"/>
              </a:rPr>
              <a:t>تؤدي دور المجموعة الضابطة.</a:t>
            </a:r>
            <a:endParaRPr lang="fr-FR" sz="2800" b="1" dirty="0">
              <a:latin typeface="Traditional Arabic" pitchFamily="18" charset="-78"/>
              <a:cs typeface="Traditional Arabic" pitchFamily="18" charset="-78"/>
            </a:endParaRPr>
          </a:p>
          <a:p>
            <a:pPr algn="just" rtl="1">
              <a:lnSpc>
                <a:spcPct val="150000"/>
              </a:lnSpc>
            </a:pPr>
            <a:r>
              <a:rPr lang="ar-DZ" sz="2800" b="1" dirty="0">
                <a:latin typeface="Traditional Arabic" pitchFamily="18" charset="-78"/>
                <a:cs typeface="Traditional Arabic" pitchFamily="18" charset="-78"/>
              </a:rPr>
              <a:t>وبناءً على ذلك، فإن كل من المجموعتين (أ) </a:t>
            </a:r>
            <a:r>
              <a:rPr lang="ar-DZ" sz="2800" b="1" dirty="0" err="1">
                <a:latin typeface="Traditional Arabic" pitchFamily="18" charset="-78"/>
                <a:cs typeface="Traditional Arabic" pitchFamily="18" charset="-78"/>
              </a:rPr>
              <a:t>و</a:t>
            </a:r>
            <a:r>
              <a:rPr lang="ar-DZ" sz="2800" b="1" dirty="0">
                <a:latin typeface="Traditional Arabic" pitchFamily="18" charset="-78"/>
                <a:cs typeface="Traditional Arabic" pitchFamily="18" charset="-78"/>
              </a:rPr>
              <a:t>(ب) سوف تكون متناوبة كمجموعة تجريبية في إحدى الفترات، وكمجموعة ضابطة في الفترات الثانية. وبإمكان الباحث أن يستخدم أكثر من مجموعتين في تجاربه، فيستخدم مثلا ثلاث أو أربع مجموعات أو أكثر، ويقوم بتطبيق نظام التناوب المنظم عليها.</a:t>
            </a:r>
            <a:endParaRPr lang="fr-FR" sz="2800" b="1" dirty="0">
              <a:latin typeface="Traditional Arabic" pitchFamily="18" charset="-78"/>
              <a:cs typeface="Traditional Arabic" pitchFamily="18" charset="-78"/>
            </a:endParaRPr>
          </a:p>
          <a:p>
            <a:pPr algn="r" rtl="1">
              <a:lnSpc>
                <a:spcPct val="150000"/>
              </a:lnSpc>
            </a:pPr>
            <a:endParaRPr lang="fr-FR"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par>
                          <p:cTn id="16" fill="hold">
                            <p:stCondLst>
                              <p:cond delay="3000"/>
                            </p:stCondLst>
                            <p:childTnLst>
                              <p:par>
                                <p:cTn id="17" presetID="2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edge">
                                      <p:cBhvr>
                                        <p:cTn id="19" dur="1000"/>
                                        <p:tgtEl>
                                          <p:spTgt spid="3">
                                            <p:txEl>
                                              <p:pRg st="3" end="3"/>
                                            </p:txEl>
                                          </p:spTgt>
                                        </p:tgtEl>
                                      </p:cBhvr>
                                    </p:animEffect>
                                  </p:childTnLst>
                                </p:cTn>
                              </p:par>
                            </p:childTnLst>
                          </p:cTn>
                        </p:par>
                        <p:par>
                          <p:cTn id="20" fill="hold">
                            <p:stCondLst>
                              <p:cond delay="4000"/>
                            </p:stCondLst>
                            <p:childTnLst>
                              <p:par>
                                <p:cTn id="21" presetID="2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edge">
                                      <p:cBhvr>
                                        <p:cTn id="23" dur="1000"/>
                                        <p:tgtEl>
                                          <p:spTgt spid="3">
                                            <p:txEl>
                                              <p:pRg st="4" end="4"/>
                                            </p:txEl>
                                          </p:spTgt>
                                        </p:tgtEl>
                                      </p:cBhvr>
                                    </p:animEffect>
                                  </p:childTnLst>
                                </p:cTn>
                              </p:par>
                            </p:childTnLst>
                          </p:cTn>
                        </p:par>
                        <p:par>
                          <p:cTn id="24" fill="hold">
                            <p:stCondLst>
                              <p:cond delay="5000"/>
                            </p:stCondLst>
                            <p:childTnLst>
                              <p:par>
                                <p:cTn id="25" presetID="2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edge">
                                      <p:cBhvr>
                                        <p:cTn id="27" dur="1000"/>
                                        <p:tgtEl>
                                          <p:spTgt spid="3">
                                            <p:txEl>
                                              <p:pRg st="5" end="5"/>
                                            </p:txEl>
                                          </p:spTgt>
                                        </p:tgtEl>
                                      </p:cBhvr>
                                    </p:animEffect>
                                  </p:childTnLst>
                                </p:cTn>
                              </p:par>
                            </p:childTnLst>
                          </p:cTn>
                        </p:par>
                        <p:par>
                          <p:cTn id="28" fill="hold">
                            <p:stCondLst>
                              <p:cond delay="6000"/>
                            </p:stCondLst>
                            <p:childTnLst>
                              <p:par>
                                <p:cTn id="29" presetID="20" presetClass="entr" presetSubtype="0"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edge">
                                      <p:cBhvr>
                                        <p:cTn id="3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0"/>
            <a:ext cx="11881320" cy="6858000"/>
          </a:xfrm>
          <a:blipFill>
            <a:blip r:embed="rId2"/>
            <a:tile tx="0" ty="0" sx="100000" sy="100000" flip="none" algn="tl"/>
          </a:blipFill>
        </p:spPr>
        <p:style>
          <a:lnRef idx="1">
            <a:schemeClr val="accent4"/>
          </a:lnRef>
          <a:fillRef idx="2">
            <a:schemeClr val="accent4"/>
          </a:fillRef>
          <a:effectRef idx="1">
            <a:schemeClr val="accent4"/>
          </a:effectRef>
          <a:fontRef idx="minor">
            <a:schemeClr val="dk1"/>
          </a:fontRef>
        </p:style>
        <p:txBody>
          <a:bodyPr>
            <a:normAutofit/>
          </a:bodyPr>
          <a:lstStyle/>
          <a:p>
            <a:pPr algn="just" rtl="1">
              <a:lnSpc>
                <a:spcPct val="200000"/>
              </a:lnSpc>
            </a:pPr>
            <a:r>
              <a:rPr lang="ar-DZ" sz="4500" b="1" dirty="0">
                <a:solidFill>
                  <a:srgbClr val="FF0000"/>
                </a:solidFill>
                <a:latin typeface="Traditional Arabic" pitchFamily="18" charset="-78"/>
                <a:cs typeface="Traditional Arabic" pitchFamily="18" charset="-78"/>
              </a:rPr>
              <a:t>تعريفها:</a:t>
            </a:r>
            <a:endParaRPr lang="fr-FR" sz="4500" b="1" dirty="0">
              <a:solidFill>
                <a:srgbClr val="FF0000"/>
              </a:solidFill>
              <a:latin typeface="Traditional Arabic" pitchFamily="18" charset="-78"/>
              <a:cs typeface="Traditional Arabic" pitchFamily="18" charset="-78"/>
            </a:endParaRPr>
          </a:p>
          <a:p>
            <a:pPr algn="just" rtl="1">
              <a:lnSpc>
                <a:spcPct val="200000"/>
              </a:lnSpc>
            </a:pPr>
            <a:r>
              <a:rPr lang="ar-DZ" sz="4500" b="1" dirty="0">
                <a:latin typeface="Traditional Arabic" pitchFamily="18" charset="-78"/>
                <a:cs typeface="Traditional Arabic" pitchFamily="18" charset="-78"/>
              </a:rPr>
              <a:t>تعرف بأنها محاولة ضبط كل العوامل الأساسية المؤثرة في المتغيرات التابعة في التجربة، ما عدا عاملاً واحداً يتحكم فيه الباحث ويغيره على نحو معين بقصد تحديد وقياس تأثيره على المتغيرات التابعة.</a:t>
            </a:r>
            <a:endParaRPr lang="fr-FR" sz="4500" b="1" dirty="0">
              <a:latin typeface="Traditional Arabic" pitchFamily="18" charset="-78"/>
              <a:cs typeface="Traditional Arabic" pitchFamily="18" charset="-78"/>
            </a:endParaRPr>
          </a:p>
          <a:p>
            <a:pPr algn="just" rtl="1">
              <a:lnSpc>
                <a:spcPct val="200000"/>
              </a:lnSpc>
            </a:pPr>
            <a:endParaRPr lang="ar-DZ" sz="38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1000"/>
                                        <p:tgtEl>
                                          <p:spTgt spid="3">
                                            <p:txEl>
                                              <p:pRg st="0" end="0"/>
                                            </p:txEl>
                                          </p:spTgt>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4)">
                                      <p:cBhvr>
                                        <p:cTn id="11" dur="1000"/>
                                        <p:tgtEl>
                                          <p:spTgt spid="3">
                                            <p:txEl>
                                              <p:pRg st="1" end="1"/>
                                            </p:txEl>
                                          </p:spTgt>
                                        </p:tgtEl>
                                      </p:cBhvr>
                                    </p:animEffect>
                                  </p:childTnLst>
                                </p:cTn>
                              </p:par>
                            </p:childTnLst>
                          </p:cTn>
                        </p:par>
                        <p:par>
                          <p:cTn id="12" fill="hold">
                            <p:stCondLst>
                              <p:cond delay="2000"/>
                            </p:stCondLst>
                            <p:childTnLst>
                              <p:par>
                                <p:cTn id="13" presetID="21" presetClass="entr" presetSubtype="4" fill="hold"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4)">
                                      <p:cBhvr>
                                        <p:cTn id="15" dur="1000"/>
                                        <p:tgtEl>
                                          <p:spTgt spid="3">
                                            <p:txEl>
                                              <p:pRg st="0" end="0"/>
                                            </p:txEl>
                                          </p:spTgt>
                                        </p:tgtEl>
                                      </p:cBhvr>
                                    </p:animEffect>
                                  </p:childTnLst>
                                </p:cTn>
                              </p:par>
                            </p:childTnLst>
                          </p:cTn>
                        </p:par>
                        <p:par>
                          <p:cTn id="16" fill="hold">
                            <p:stCondLst>
                              <p:cond delay="3000"/>
                            </p:stCondLst>
                            <p:childTnLst>
                              <p:par>
                                <p:cTn id="17" presetID="21" presetClass="entr" presetSubtype="4" fill="hold"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heel(4)">
                                      <p:cBhvr>
                                        <p:cTn id="19"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2000656" cy="6858000"/>
          </a:xfrm>
          <a:blipFill>
            <a:blip r:embed="rId2"/>
            <a:tile tx="0" ty="0" sx="100000" sy="100000" flip="none" algn="tl"/>
          </a:blipFill>
        </p:spPr>
        <p:txBody>
          <a:bodyPr>
            <a:normAutofit/>
          </a:bodyPr>
          <a:lstStyle/>
          <a:p>
            <a:pPr algn="r" rtl="1">
              <a:lnSpc>
                <a:spcPct val="150000"/>
              </a:lnSpc>
            </a:pPr>
            <a:r>
              <a:rPr lang="ar-DZ" sz="4000" b="1" dirty="0">
                <a:solidFill>
                  <a:srgbClr val="FF0000"/>
                </a:solidFill>
                <a:latin typeface="Traditional Arabic" pitchFamily="18" charset="-78"/>
                <a:cs typeface="Traditional Arabic" pitchFamily="18" charset="-78"/>
              </a:rPr>
              <a:t>خطوات الدراسات التجريبية.</a:t>
            </a:r>
            <a:endParaRPr lang="fr-FR" sz="4000" b="1" dirty="0">
              <a:solidFill>
                <a:srgbClr val="FF0000"/>
              </a:solidFill>
              <a:latin typeface="Traditional Arabic" pitchFamily="18" charset="-78"/>
              <a:cs typeface="Traditional Arabic" pitchFamily="18" charset="-78"/>
            </a:endParaRPr>
          </a:p>
          <a:p>
            <a:pPr lvl="0" algn="r" rtl="1">
              <a:lnSpc>
                <a:spcPct val="150000"/>
              </a:lnSpc>
            </a:pPr>
            <a:r>
              <a:rPr lang="ar-DZ" sz="4000" b="1" dirty="0">
                <a:latin typeface="Traditional Arabic" pitchFamily="18" charset="-78"/>
                <a:cs typeface="Traditional Arabic" pitchFamily="18" charset="-78"/>
              </a:rPr>
              <a:t>تحديد مشكلة الدراسة.</a:t>
            </a:r>
            <a:endParaRPr lang="fr-FR" sz="4000" b="1" dirty="0">
              <a:latin typeface="Traditional Arabic" pitchFamily="18" charset="-78"/>
              <a:cs typeface="Traditional Arabic" pitchFamily="18" charset="-78"/>
            </a:endParaRPr>
          </a:p>
          <a:p>
            <a:pPr lvl="0" algn="r" rtl="1">
              <a:lnSpc>
                <a:spcPct val="150000"/>
              </a:lnSpc>
            </a:pPr>
            <a:r>
              <a:rPr lang="ar-DZ" sz="4000" b="1" dirty="0">
                <a:latin typeface="Traditional Arabic" pitchFamily="18" charset="-78"/>
                <a:cs typeface="Traditional Arabic" pitchFamily="18" charset="-78"/>
              </a:rPr>
              <a:t>صياغة التساؤلات والفرضيات.</a:t>
            </a:r>
            <a:endParaRPr lang="fr-FR" sz="4000" b="1" dirty="0">
              <a:latin typeface="Traditional Arabic" pitchFamily="18" charset="-78"/>
              <a:cs typeface="Traditional Arabic" pitchFamily="18" charset="-78"/>
            </a:endParaRPr>
          </a:p>
          <a:p>
            <a:pPr lvl="0" algn="r" rtl="1">
              <a:lnSpc>
                <a:spcPct val="150000"/>
              </a:lnSpc>
            </a:pPr>
            <a:r>
              <a:rPr lang="ar-DZ" sz="4000" b="1" dirty="0">
                <a:latin typeface="Traditional Arabic" pitchFamily="18" charset="-78"/>
                <a:cs typeface="Traditional Arabic" pitchFamily="18" charset="-78"/>
              </a:rPr>
              <a:t>اختيار عينة من المفحوصين لتمثل مجتمعا معيناً.</a:t>
            </a:r>
            <a:endParaRPr lang="fr-FR" sz="4000" b="1" dirty="0">
              <a:latin typeface="Traditional Arabic" pitchFamily="18" charset="-78"/>
              <a:cs typeface="Traditional Arabic" pitchFamily="18" charset="-78"/>
            </a:endParaRPr>
          </a:p>
          <a:p>
            <a:pPr lvl="0" algn="r" rtl="1">
              <a:lnSpc>
                <a:spcPct val="150000"/>
              </a:lnSpc>
            </a:pPr>
            <a:r>
              <a:rPr lang="ar-DZ" sz="4000" b="1" dirty="0">
                <a:latin typeface="Traditional Arabic" pitchFamily="18" charset="-78"/>
                <a:cs typeface="Traditional Arabic" pitchFamily="18" charset="-78"/>
              </a:rPr>
              <a:t>تصنيف المبحوثين في مجموعات.</a:t>
            </a:r>
            <a:endParaRPr lang="fr-FR" sz="4000" b="1" dirty="0">
              <a:latin typeface="Traditional Arabic" pitchFamily="18" charset="-78"/>
              <a:cs typeface="Traditional Arabic" pitchFamily="18" charset="-78"/>
            </a:endParaRPr>
          </a:p>
          <a:p>
            <a:pPr lvl="0" algn="r" rtl="1">
              <a:lnSpc>
                <a:spcPct val="150000"/>
              </a:lnSpc>
            </a:pPr>
            <a:r>
              <a:rPr lang="ar-DZ" sz="4000" b="1" dirty="0">
                <a:latin typeface="Traditional Arabic" pitchFamily="18" charset="-78"/>
                <a:cs typeface="Traditional Arabic" pitchFamily="18" charset="-78"/>
              </a:rPr>
              <a:t>التعرف على العوامل غير التجريبية وضبطها</a:t>
            </a:r>
            <a:r>
              <a:rPr lang="ar-DZ" sz="4000" dirty="0"/>
              <a:t>.</a:t>
            </a:r>
            <a:endParaRPr lang="fr-FR" sz="4000" dirty="0"/>
          </a:p>
          <a:p>
            <a:pPr algn="just" rtl="1">
              <a:lnSpc>
                <a:spcPct val="200000"/>
              </a:lnSpc>
            </a:pPr>
            <a:endParaRPr lang="fr-FR" sz="3500" b="1" dirty="0">
              <a:solidFill>
                <a:srgbClr val="C000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par>
                          <p:cTn id="16" fill="hold">
                            <p:stCondLst>
                              <p:cond delay="3000"/>
                            </p:stCondLst>
                            <p:childTnLst>
                              <p:par>
                                <p:cTn id="17" presetID="2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edge">
                                      <p:cBhvr>
                                        <p:cTn id="19" dur="1000"/>
                                        <p:tgtEl>
                                          <p:spTgt spid="3">
                                            <p:txEl>
                                              <p:pRg st="3" end="3"/>
                                            </p:txEl>
                                          </p:spTgt>
                                        </p:tgtEl>
                                      </p:cBhvr>
                                    </p:animEffect>
                                  </p:childTnLst>
                                </p:cTn>
                              </p:par>
                            </p:childTnLst>
                          </p:cTn>
                        </p:par>
                        <p:par>
                          <p:cTn id="20" fill="hold">
                            <p:stCondLst>
                              <p:cond delay="4000"/>
                            </p:stCondLst>
                            <p:childTnLst>
                              <p:par>
                                <p:cTn id="21" presetID="2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edge">
                                      <p:cBhvr>
                                        <p:cTn id="23" dur="1000"/>
                                        <p:tgtEl>
                                          <p:spTgt spid="3">
                                            <p:txEl>
                                              <p:pRg st="4" end="4"/>
                                            </p:txEl>
                                          </p:spTgt>
                                        </p:tgtEl>
                                      </p:cBhvr>
                                    </p:animEffect>
                                  </p:childTnLst>
                                </p:cTn>
                              </p:par>
                            </p:childTnLst>
                          </p:cTn>
                        </p:par>
                        <p:par>
                          <p:cTn id="24" fill="hold">
                            <p:stCondLst>
                              <p:cond delay="5000"/>
                            </p:stCondLst>
                            <p:childTnLst>
                              <p:par>
                                <p:cTn id="25" presetID="2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edge">
                                      <p:cBhvr>
                                        <p:cTn id="2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2072664" cy="6858000"/>
          </a:xfrm>
          <a:blipFill>
            <a:blip r:embed="rId2"/>
            <a:tile tx="0" ty="0" sx="100000" sy="100000" flip="none" algn="tl"/>
          </a:blipFill>
        </p:spPr>
        <p:style>
          <a:lnRef idx="1">
            <a:schemeClr val="accent4"/>
          </a:lnRef>
          <a:fillRef idx="2">
            <a:schemeClr val="accent4"/>
          </a:fillRef>
          <a:effectRef idx="1">
            <a:schemeClr val="accent4"/>
          </a:effectRef>
          <a:fontRef idx="minor">
            <a:schemeClr val="dk1"/>
          </a:fontRef>
        </p:style>
        <p:txBody>
          <a:bodyPr>
            <a:normAutofit/>
          </a:bodyPr>
          <a:lstStyle/>
          <a:p>
            <a:pPr algn="r" rtl="1">
              <a:lnSpc>
                <a:spcPct val="150000"/>
              </a:lnSpc>
            </a:pPr>
            <a:r>
              <a:rPr lang="ar-DZ" sz="3600" b="1" dirty="0">
                <a:solidFill>
                  <a:srgbClr val="FF0000"/>
                </a:solidFill>
                <a:latin typeface="Traditional Arabic" pitchFamily="18" charset="-78"/>
                <a:cs typeface="Traditional Arabic" pitchFamily="18" charset="-78"/>
              </a:rPr>
              <a:t>خطوات الدراسات التجريبية.</a:t>
            </a:r>
            <a:r>
              <a:rPr lang="ar-QA" sz="3600" b="1" dirty="0">
                <a:solidFill>
                  <a:srgbClr val="FF0000"/>
                </a:solidFill>
                <a:latin typeface="Traditional Arabic" pitchFamily="18" charset="-78"/>
                <a:cs typeface="Traditional Arabic" pitchFamily="18" charset="-78"/>
              </a:rPr>
              <a:t>(تابع)</a:t>
            </a:r>
            <a:endParaRPr lang="ar-QA" sz="3600" b="1" dirty="0">
              <a:latin typeface="Traditional Arabic" pitchFamily="18" charset="-78"/>
              <a:cs typeface="Traditional Arabic" pitchFamily="18" charset="-78"/>
            </a:endParaRPr>
          </a:p>
          <a:p>
            <a:pPr lvl="0" algn="r" rtl="1">
              <a:lnSpc>
                <a:spcPct val="150000"/>
              </a:lnSpc>
            </a:pPr>
            <a:r>
              <a:rPr lang="ar-DZ" sz="3600" b="1" dirty="0">
                <a:latin typeface="Traditional Arabic" pitchFamily="18" charset="-78"/>
                <a:cs typeface="Traditional Arabic" pitchFamily="18" charset="-78"/>
              </a:rPr>
              <a:t>اختيار أو تصميم الوسائل اللازمة لقياس نتائج التجربة والتأكد من صدقها.</a:t>
            </a:r>
            <a:endParaRPr lang="fr-FR" sz="3600" b="1" dirty="0">
              <a:latin typeface="Traditional Arabic" pitchFamily="18" charset="-78"/>
              <a:cs typeface="Traditional Arabic" pitchFamily="18" charset="-78"/>
            </a:endParaRPr>
          </a:p>
          <a:p>
            <a:pPr lvl="0" algn="r" rtl="1">
              <a:lnSpc>
                <a:spcPct val="150000"/>
              </a:lnSpc>
            </a:pPr>
            <a:r>
              <a:rPr lang="ar-DZ" sz="3600" b="1" dirty="0">
                <a:latin typeface="Traditional Arabic" pitchFamily="18" charset="-78"/>
                <a:cs typeface="Traditional Arabic" pitchFamily="18" charset="-78"/>
              </a:rPr>
              <a:t>إجراء اختبارات استطلاعية لاستكمال نواحي القصور في الوسائل أو التصميم التجريبي.</a:t>
            </a:r>
            <a:endParaRPr lang="fr-FR" sz="3600" b="1" dirty="0">
              <a:latin typeface="Traditional Arabic" pitchFamily="18" charset="-78"/>
              <a:cs typeface="Traditional Arabic" pitchFamily="18" charset="-78"/>
            </a:endParaRPr>
          </a:p>
          <a:p>
            <a:pPr lvl="0" algn="r" rtl="1">
              <a:lnSpc>
                <a:spcPct val="150000"/>
              </a:lnSpc>
            </a:pPr>
            <a:r>
              <a:rPr lang="ar-DZ" sz="3600" b="1" dirty="0">
                <a:latin typeface="Traditional Arabic" pitchFamily="18" charset="-78"/>
                <a:cs typeface="Traditional Arabic" pitchFamily="18" charset="-78"/>
              </a:rPr>
              <a:t>تحديد مكان إجراء التجربة، ووقت إجرائها والمدة التي تستغرقها.</a:t>
            </a:r>
            <a:endParaRPr lang="fr-FR" sz="3600" b="1" dirty="0">
              <a:latin typeface="Traditional Arabic" pitchFamily="18" charset="-78"/>
              <a:cs typeface="Traditional Arabic" pitchFamily="18" charset="-78"/>
            </a:endParaRPr>
          </a:p>
          <a:p>
            <a:pPr lvl="0" algn="r" rtl="1">
              <a:lnSpc>
                <a:spcPct val="150000"/>
              </a:lnSpc>
            </a:pPr>
            <a:r>
              <a:rPr lang="ar-DZ" sz="3600" b="1" dirty="0">
                <a:latin typeface="Traditional Arabic" pitchFamily="18" charset="-78"/>
                <a:cs typeface="Traditional Arabic" pitchFamily="18" charset="-78"/>
              </a:rPr>
              <a:t>إجراء التجربة.</a:t>
            </a:r>
            <a:endParaRPr lang="fr-FR" sz="3600" b="1" dirty="0">
              <a:latin typeface="Traditional Arabic" pitchFamily="18" charset="-78"/>
              <a:cs typeface="Traditional Arabic" pitchFamily="18" charset="-78"/>
            </a:endParaRPr>
          </a:p>
          <a:p>
            <a:pPr lvl="0" algn="r" rtl="1">
              <a:lnSpc>
                <a:spcPct val="150000"/>
              </a:lnSpc>
            </a:pPr>
            <a:r>
              <a:rPr lang="ar-DZ" sz="3600" b="1" dirty="0">
                <a:latin typeface="Traditional Arabic" pitchFamily="18" charset="-78"/>
                <a:cs typeface="Traditional Arabic" pitchFamily="18" charset="-78"/>
              </a:rPr>
              <a:t>تنظيم البيانات واختصارها.</a:t>
            </a:r>
            <a:endParaRPr lang="fr-FR" sz="3600" b="1" dirty="0">
              <a:latin typeface="Traditional Arabic" pitchFamily="18" charset="-78"/>
              <a:cs typeface="Traditional Arabic" pitchFamily="18" charset="-78"/>
            </a:endParaRPr>
          </a:p>
          <a:p>
            <a:pPr lvl="0" algn="r" rtl="1">
              <a:lnSpc>
                <a:spcPct val="150000"/>
              </a:lnSpc>
            </a:pPr>
            <a:r>
              <a:rPr lang="ar-DZ" sz="3600" b="1" dirty="0">
                <a:latin typeface="Traditional Arabic" pitchFamily="18" charset="-78"/>
                <a:cs typeface="Traditional Arabic" pitchFamily="18" charset="-78"/>
              </a:rPr>
              <a:t>تطبيق اختبار دلالة مناسبة لتحديد مدى الثقة في نتائج الدراسة</a:t>
            </a:r>
            <a:r>
              <a:rPr lang="ar-DZ" sz="3600" dirty="0"/>
              <a:t>.</a:t>
            </a:r>
            <a:endParaRPr lang="fr-F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edge">
                                      <p:cBhvr>
                                        <p:cTn id="7" dur="1000"/>
                                        <p:tgtEl>
                                          <p:spTgt spid="3">
                                            <p:txEl>
                                              <p:pRg st="1" end="1"/>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edge">
                                      <p:cBhvr>
                                        <p:cTn id="11" dur="1000"/>
                                        <p:tgtEl>
                                          <p:spTgt spid="3">
                                            <p:txEl>
                                              <p:pRg st="0" end="0"/>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par>
                          <p:cTn id="16" fill="hold">
                            <p:stCondLst>
                              <p:cond delay="3000"/>
                            </p:stCondLst>
                            <p:childTnLst>
                              <p:par>
                                <p:cTn id="17" presetID="2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edge">
                                      <p:cBhvr>
                                        <p:cTn id="19" dur="1000"/>
                                        <p:tgtEl>
                                          <p:spTgt spid="3">
                                            <p:txEl>
                                              <p:pRg st="3" end="3"/>
                                            </p:txEl>
                                          </p:spTgt>
                                        </p:tgtEl>
                                      </p:cBhvr>
                                    </p:animEffect>
                                  </p:childTnLst>
                                </p:cTn>
                              </p:par>
                            </p:childTnLst>
                          </p:cTn>
                        </p:par>
                        <p:par>
                          <p:cTn id="20" fill="hold">
                            <p:stCondLst>
                              <p:cond delay="4000"/>
                            </p:stCondLst>
                            <p:childTnLst>
                              <p:par>
                                <p:cTn id="21" presetID="2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edge">
                                      <p:cBhvr>
                                        <p:cTn id="23" dur="1000"/>
                                        <p:tgtEl>
                                          <p:spTgt spid="3">
                                            <p:txEl>
                                              <p:pRg st="4" end="4"/>
                                            </p:txEl>
                                          </p:spTgt>
                                        </p:tgtEl>
                                      </p:cBhvr>
                                    </p:animEffect>
                                  </p:childTnLst>
                                </p:cTn>
                              </p:par>
                            </p:childTnLst>
                          </p:cTn>
                        </p:par>
                        <p:par>
                          <p:cTn id="24" fill="hold">
                            <p:stCondLst>
                              <p:cond delay="5000"/>
                            </p:stCondLst>
                            <p:childTnLst>
                              <p:par>
                                <p:cTn id="25" presetID="2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edge">
                                      <p:cBhvr>
                                        <p:cTn id="27" dur="1000"/>
                                        <p:tgtEl>
                                          <p:spTgt spid="3">
                                            <p:txEl>
                                              <p:pRg st="5" end="5"/>
                                            </p:txEl>
                                          </p:spTgt>
                                        </p:tgtEl>
                                      </p:cBhvr>
                                    </p:animEffect>
                                  </p:childTnLst>
                                </p:cTn>
                              </p:par>
                            </p:childTnLst>
                          </p:cTn>
                        </p:par>
                        <p:par>
                          <p:cTn id="28" fill="hold">
                            <p:stCondLst>
                              <p:cond delay="6000"/>
                            </p:stCondLst>
                            <p:childTnLst>
                              <p:par>
                                <p:cTn id="29" presetID="20" presetClass="entr" presetSubtype="0"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edge">
                                      <p:cBhvr>
                                        <p:cTn id="3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2072664" cy="6858000"/>
          </a:xfrm>
          <a:blipFill>
            <a:blip r:embed="rId2"/>
            <a:tile tx="0" ty="0" sx="100000" sy="100000" flip="none" algn="tl"/>
          </a:blipFill>
        </p:spPr>
        <p:txBody>
          <a:bodyPr>
            <a:normAutofit fontScale="85000" lnSpcReduction="20000"/>
          </a:bodyPr>
          <a:lstStyle/>
          <a:p>
            <a:pPr algn="just" rtl="1">
              <a:lnSpc>
                <a:spcPct val="150000"/>
              </a:lnSpc>
            </a:pPr>
            <a:r>
              <a:rPr lang="ar-DZ" sz="4500" b="1" dirty="0">
                <a:solidFill>
                  <a:srgbClr val="FF0000"/>
                </a:solidFill>
                <a:latin typeface="Traditional Arabic" pitchFamily="18" charset="-78"/>
                <a:cs typeface="Traditional Arabic" pitchFamily="18" charset="-78"/>
              </a:rPr>
              <a:t>متغيرات البحوث التجريبية.</a:t>
            </a:r>
            <a:endParaRPr lang="fr-FR" sz="4500" b="1" dirty="0">
              <a:solidFill>
                <a:srgbClr val="FF0000"/>
              </a:solidFill>
              <a:latin typeface="Traditional Arabic" pitchFamily="18" charset="-78"/>
              <a:cs typeface="Traditional Arabic" pitchFamily="18" charset="-78"/>
            </a:endParaRPr>
          </a:p>
          <a:p>
            <a:pPr lvl="0" algn="just" rtl="1">
              <a:lnSpc>
                <a:spcPct val="150000"/>
              </a:lnSpc>
            </a:pPr>
            <a:r>
              <a:rPr lang="ar-DZ" sz="4500" b="1" dirty="0">
                <a:solidFill>
                  <a:srgbClr val="C00000"/>
                </a:solidFill>
                <a:latin typeface="Traditional Arabic" pitchFamily="18" charset="-78"/>
                <a:cs typeface="Traditional Arabic" pitchFamily="18" charset="-78"/>
              </a:rPr>
              <a:t>متغيرات مستقلة: </a:t>
            </a:r>
            <a:r>
              <a:rPr lang="ar-DZ" sz="4500" b="1" dirty="0">
                <a:latin typeface="Traditional Arabic" pitchFamily="18" charset="-78"/>
                <a:cs typeface="Traditional Arabic" pitchFamily="18" charset="-78"/>
              </a:rPr>
              <a:t>وهي المتغيرات التي يختارها الباحث ويعالجها بطريقة معينة ليحدد أثرها على متغير آخر. </a:t>
            </a:r>
          </a:p>
          <a:p>
            <a:pPr lvl="0" algn="just" rtl="1">
              <a:lnSpc>
                <a:spcPct val="150000"/>
              </a:lnSpc>
            </a:pPr>
            <a:r>
              <a:rPr lang="ar-DZ" sz="4500" b="1" dirty="0">
                <a:latin typeface="Traditional Arabic" pitchFamily="18" charset="-78"/>
                <a:cs typeface="Traditional Arabic" pitchFamily="18" charset="-78"/>
              </a:rPr>
              <a:t>مثال: </a:t>
            </a:r>
            <a:r>
              <a:rPr lang="ar-DZ" sz="4500" b="1" dirty="0">
                <a:solidFill>
                  <a:srgbClr val="FF0000"/>
                </a:solidFill>
                <a:latin typeface="Traditional Arabic" pitchFamily="18" charset="-78"/>
                <a:cs typeface="Traditional Arabic" pitchFamily="18" charset="-78"/>
              </a:rPr>
              <a:t>تأثير المحتوى الإعلامي </a:t>
            </a:r>
            <a:r>
              <a:rPr lang="ar-DZ" sz="4500" b="1" dirty="0">
                <a:latin typeface="Traditional Arabic" pitchFamily="18" charset="-78"/>
                <a:cs typeface="Traditional Arabic" pitchFamily="18" charset="-78"/>
              </a:rPr>
              <a:t>على وعي الشباب الجزائري بالقضايا البيئية.</a:t>
            </a:r>
            <a:endParaRPr lang="fr-FR" sz="4500" b="1" dirty="0">
              <a:latin typeface="Traditional Arabic" pitchFamily="18" charset="-78"/>
              <a:cs typeface="Traditional Arabic" pitchFamily="18" charset="-78"/>
            </a:endParaRPr>
          </a:p>
          <a:p>
            <a:pPr lvl="0" algn="just" rtl="1">
              <a:lnSpc>
                <a:spcPct val="150000"/>
              </a:lnSpc>
            </a:pPr>
            <a:r>
              <a:rPr lang="ar-DZ" sz="4500" b="1" dirty="0">
                <a:solidFill>
                  <a:srgbClr val="C00000"/>
                </a:solidFill>
                <a:latin typeface="Traditional Arabic" pitchFamily="18" charset="-78"/>
                <a:cs typeface="Traditional Arabic" pitchFamily="18" charset="-78"/>
              </a:rPr>
              <a:t>المتغيرات التابعة: </a:t>
            </a:r>
            <a:r>
              <a:rPr lang="ar-DZ" sz="4500" b="1" dirty="0">
                <a:latin typeface="Traditional Arabic" pitchFamily="18" charset="-78"/>
                <a:cs typeface="Traditional Arabic" pitchFamily="18" charset="-78"/>
              </a:rPr>
              <a:t>ويتغير المتغير التابع وفقاً لأثر المتغير المستقل، ولذلك فإن مهمة المتغير التابع هي تحديد إذا ما كان هناك أي تأثير للمتغير المستقل، وإذا كان هناك تأثير فلا بد للمتغير التابع أن يظهر كمية هذا التأثير</a:t>
            </a:r>
            <a:r>
              <a:rPr lang="ar-DZ" sz="4500" dirty="0"/>
              <a:t>.</a:t>
            </a:r>
            <a:r>
              <a:rPr lang="ar-DZ" sz="4500" b="1" dirty="0"/>
              <a:t> </a:t>
            </a:r>
          </a:p>
          <a:p>
            <a:pPr lvl="0" algn="just" rtl="1">
              <a:lnSpc>
                <a:spcPct val="150000"/>
              </a:lnSpc>
            </a:pPr>
            <a:r>
              <a:rPr lang="ar-DZ" sz="4500" b="1" dirty="0">
                <a:latin typeface="Traditional Arabic" panose="02020603050405020304" pitchFamily="18" charset="-78"/>
                <a:cs typeface="Traditional Arabic" panose="02020603050405020304" pitchFamily="18" charset="-78"/>
              </a:rPr>
              <a:t>مثال: تأثير المحتوى الإعلامي على </a:t>
            </a:r>
            <a:r>
              <a:rPr lang="ar-DZ" sz="4500" b="1" dirty="0">
                <a:solidFill>
                  <a:srgbClr val="FF0000"/>
                </a:solidFill>
                <a:latin typeface="Traditional Arabic" panose="02020603050405020304" pitchFamily="18" charset="-78"/>
                <a:cs typeface="Traditional Arabic" panose="02020603050405020304" pitchFamily="18" charset="-78"/>
              </a:rPr>
              <a:t>وعي الشباب الجزائري بالقضايا البيئية</a:t>
            </a:r>
            <a:r>
              <a:rPr lang="ar-DZ" sz="4500" b="1" dirty="0">
                <a:solidFill>
                  <a:srgbClr val="FF0000"/>
                </a:solidFill>
              </a:rPr>
              <a:t>.</a:t>
            </a:r>
            <a:endParaRPr lang="fr-FR" sz="4500" dirty="0">
              <a:solidFill>
                <a:srgbClr val="FF0000"/>
              </a:solidFill>
            </a:endParaRPr>
          </a:p>
          <a:p>
            <a:pPr algn="r" rtl="1">
              <a:lnSpc>
                <a:spcPct val="170000"/>
              </a:lnSpc>
            </a:pPr>
            <a:endParaRPr lang="fr-FR" sz="40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par>
                          <p:cTn id="8" fill="hold">
                            <p:stCondLst>
                              <p:cond delay="1000"/>
                            </p:stCondLst>
                            <p:childTnLst>
                              <p:par>
                                <p:cTn id="9" presetID="8" presetClass="entr" presetSubtype="16"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diamond(in)">
                                      <p:cBhvr>
                                        <p:cTn id="11" dur="1000"/>
                                        <p:tgtEl>
                                          <p:spTgt spid="3">
                                            <p:txEl>
                                              <p:pRg st="1" end="1"/>
                                            </p:txEl>
                                          </p:spTgt>
                                        </p:tgtEl>
                                      </p:cBhvr>
                                    </p:animEffect>
                                  </p:childTnLst>
                                </p:cTn>
                              </p:par>
                            </p:childTnLst>
                          </p:cTn>
                        </p:par>
                        <p:par>
                          <p:cTn id="12" fill="hold">
                            <p:stCondLst>
                              <p:cond delay="2000"/>
                            </p:stCondLst>
                            <p:childTnLst>
                              <p:par>
                                <p:cTn id="13" presetID="8" presetClass="entr" presetSubtype="16"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amond(in)">
                                      <p:cBhvr>
                                        <p:cTn id="15" dur="1000"/>
                                        <p:tgtEl>
                                          <p:spTgt spid="3">
                                            <p:txEl>
                                              <p:pRg st="2" end="2"/>
                                            </p:txEl>
                                          </p:spTgt>
                                        </p:tgtEl>
                                      </p:cBhvr>
                                    </p:animEffect>
                                  </p:childTnLst>
                                </p:cTn>
                              </p:par>
                            </p:childTnLst>
                          </p:cTn>
                        </p:par>
                        <p:par>
                          <p:cTn id="16" fill="hold">
                            <p:stCondLst>
                              <p:cond delay="3000"/>
                            </p:stCondLst>
                            <p:childTnLst>
                              <p:par>
                                <p:cTn id="17" presetID="8" presetClass="entr" presetSubtype="16"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diamond(in)">
                                      <p:cBhvr>
                                        <p:cTn id="19" dur="1000"/>
                                        <p:tgtEl>
                                          <p:spTgt spid="3">
                                            <p:txEl>
                                              <p:pRg st="3" end="3"/>
                                            </p:txEl>
                                          </p:spTgt>
                                        </p:tgtEl>
                                      </p:cBhvr>
                                    </p:animEffect>
                                  </p:childTnLst>
                                </p:cTn>
                              </p:par>
                            </p:childTnLst>
                          </p:cTn>
                        </p:par>
                        <p:par>
                          <p:cTn id="20" fill="hold">
                            <p:stCondLst>
                              <p:cond delay="4000"/>
                            </p:stCondLst>
                            <p:childTnLst>
                              <p:par>
                                <p:cTn id="21" presetID="8" presetClass="entr" presetSubtype="16"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diamond(in)">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19336" y="0"/>
            <a:ext cx="11881320" cy="6858000"/>
          </a:xfrm>
          <a:blipFill>
            <a:blip r:embed="rId2"/>
            <a:tile tx="0" ty="0" sx="100000" sy="100000" flip="none" algn="tl"/>
          </a:blipFill>
        </p:spPr>
        <p:txBody>
          <a:bodyPr>
            <a:normAutofit fontScale="62500" lnSpcReduction="20000"/>
          </a:bodyPr>
          <a:lstStyle/>
          <a:p>
            <a:pPr lvl="0" algn="just" rtl="1">
              <a:lnSpc>
                <a:spcPct val="200000"/>
              </a:lnSpc>
            </a:pPr>
            <a:r>
              <a:rPr lang="ar-DZ" sz="4000" b="1" dirty="0">
                <a:solidFill>
                  <a:srgbClr val="C00000"/>
                </a:solidFill>
                <a:latin typeface="Traditional Arabic" pitchFamily="18" charset="-78"/>
                <a:cs typeface="Traditional Arabic" pitchFamily="18" charset="-78"/>
              </a:rPr>
              <a:t>المتغيرات الدخيلة: </a:t>
            </a:r>
            <a:r>
              <a:rPr lang="ar-DZ" sz="4000" b="1" dirty="0">
                <a:latin typeface="Traditional Arabic" pitchFamily="18" charset="-78"/>
                <a:cs typeface="Traditional Arabic" pitchFamily="18" charset="-78"/>
              </a:rPr>
              <a:t>هي المتغيرات التي يمكن أن تؤثر على الظاهرة أثناء إجراء التجربة، ولهذا وجب ضبطها أثناء إجراء التجربة.</a:t>
            </a:r>
            <a:endParaRPr lang="en-US" sz="4000" b="1" dirty="0">
              <a:latin typeface="Traditional Arabic" pitchFamily="18" charset="-78"/>
              <a:cs typeface="Traditional Arabic" pitchFamily="18" charset="-78"/>
            </a:endParaRPr>
          </a:p>
          <a:p>
            <a:pPr lvl="0" algn="just" rtl="1">
              <a:lnSpc>
                <a:spcPct val="200000"/>
              </a:lnSpc>
            </a:pPr>
            <a:r>
              <a:rPr lang="ar-DZ" sz="4000" b="1" dirty="0">
                <a:latin typeface="Traditional Arabic" pitchFamily="18" charset="-78"/>
                <a:cs typeface="Traditional Arabic" pitchFamily="18" charset="-78"/>
              </a:rPr>
              <a:t>مثال: </a:t>
            </a:r>
            <a:r>
              <a:rPr lang="ar-DZ" sz="4000" b="1" dirty="0">
                <a:solidFill>
                  <a:srgbClr val="FF0000"/>
                </a:solidFill>
                <a:latin typeface="Traditional Arabic" pitchFamily="18" charset="-78"/>
                <a:cs typeface="Traditional Arabic" pitchFamily="18" charset="-78"/>
              </a:rPr>
              <a:t>في المثال السابق/ يمكن للعوامل الدخيلة أن تثر في التجربة: مثل: العمر/ المستوى التعليمي/ المعرفة السابقة بالموضوع/ المنصة الإعلامية/ مدة التعرض للمحتوى/ الدافعية والاهتمام الشخصي/ الحالة النفسية أثناء التجربة.</a:t>
            </a:r>
            <a:endParaRPr lang="fr-FR" sz="4000" b="1" dirty="0">
              <a:solidFill>
                <a:srgbClr val="FF0000"/>
              </a:solidFill>
              <a:latin typeface="Traditional Arabic" pitchFamily="18" charset="-78"/>
              <a:cs typeface="Traditional Arabic" pitchFamily="18" charset="-78"/>
            </a:endParaRPr>
          </a:p>
          <a:p>
            <a:pPr lvl="0" algn="just" rtl="1">
              <a:lnSpc>
                <a:spcPct val="200000"/>
              </a:lnSpc>
            </a:pPr>
            <a:r>
              <a:rPr lang="ar-DZ" sz="4000" b="1" dirty="0">
                <a:solidFill>
                  <a:srgbClr val="C00000"/>
                </a:solidFill>
                <a:latin typeface="Traditional Arabic" pitchFamily="18" charset="-78"/>
                <a:cs typeface="Traditional Arabic" pitchFamily="18" charset="-78"/>
              </a:rPr>
              <a:t>المتغيرات الضابطة: </a:t>
            </a:r>
            <a:r>
              <a:rPr lang="ar-DZ" sz="4000" b="1" dirty="0">
                <a:latin typeface="Traditional Arabic" pitchFamily="18" charset="-78"/>
                <a:cs typeface="Traditional Arabic" pitchFamily="18" charset="-78"/>
              </a:rPr>
              <a:t>وهي متغيرات لا تدخل ضمن المعالجة التجريبية، ولكنها تكون جزءاً من التصميم التجريبي للبحث، والغرض من ضبط المتغيرات هو الإقلال من الخطأ في النتائج الناجم عن تأثير هذه المتغيرات.</a:t>
            </a:r>
          </a:p>
          <a:p>
            <a:pPr lvl="0" algn="just" rtl="1">
              <a:lnSpc>
                <a:spcPct val="200000"/>
              </a:lnSpc>
            </a:pPr>
            <a:r>
              <a:rPr lang="ar-DZ" sz="4000" b="1" dirty="0">
                <a:solidFill>
                  <a:srgbClr val="FF0000"/>
                </a:solidFill>
                <a:latin typeface="Traditional Arabic" pitchFamily="18" charset="-78"/>
                <a:cs typeface="Traditional Arabic" pitchFamily="18" charset="-78"/>
              </a:rPr>
              <a:t>مثال: في المثال السابق: يجب ضبط وقت التعرض للمحتوى نفس المدة لكل العينة/ نفس بيئة التجربة/ نفس الوسائل المستخدمة/ نفس طريقة عرض المحتوى/ نفس المستوى الدراسي/ التعليمات تقدم للجميع/ نفس نموذج التقييم/ نفس المدة بين المشاهدة والإجابة/ مشاهدة المحتوى مرة واحدة للجميع.</a:t>
            </a:r>
            <a:endParaRPr lang="fr-FR" sz="4000" b="1" dirty="0">
              <a:solidFill>
                <a:srgbClr val="FF0000"/>
              </a:solidFill>
              <a:latin typeface="Traditional Arabic" pitchFamily="18" charset="-78"/>
              <a:cs typeface="Traditional Arabic" pitchFamily="18" charset="-78"/>
            </a:endParaRPr>
          </a:p>
          <a:p>
            <a:pPr algn="just" rtl="1">
              <a:lnSpc>
                <a:spcPct val="150000"/>
              </a:lnSpc>
            </a:pPr>
            <a:endParaRPr lang="fr-FR" sz="3600" b="1" dirty="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1000"/>
                                        <p:tgtEl>
                                          <p:spTgt spid="3">
                                            <p:txEl>
                                              <p:pRg st="0" end="0"/>
                                            </p:txEl>
                                          </p:spTgt>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4)">
                                      <p:cBhvr>
                                        <p:cTn id="11" dur="1000"/>
                                        <p:tgtEl>
                                          <p:spTgt spid="3">
                                            <p:txEl>
                                              <p:pRg st="1" end="1"/>
                                            </p:txEl>
                                          </p:spTgt>
                                        </p:tgtEl>
                                      </p:cBhvr>
                                    </p:animEffect>
                                  </p:childTnLst>
                                </p:cTn>
                              </p:par>
                            </p:childTnLst>
                          </p:cTn>
                        </p:par>
                        <p:par>
                          <p:cTn id="12" fill="hold">
                            <p:stCondLst>
                              <p:cond delay="2000"/>
                            </p:stCondLst>
                            <p:childTnLst>
                              <p:par>
                                <p:cTn id="13" presetID="21"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heel(4)">
                                      <p:cBhvr>
                                        <p:cTn id="15" dur="1000"/>
                                        <p:tgtEl>
                                          <p:spTgt spid="3">
                                            <p:txEl>
                                              <p:pRg st="2" end="2"/>
                                            </p:txEl>
                                          </p:spTgt>
                                        </p:tgtEl>
                                      </p:cBhvr>
                                    </p:animEffect>
                                  </p:childTnLst>
                                </p:cTn>
                              </p:par>
                            </p:childTnLst>
                          </p:cTn>
                        </p:par>
                        <p:par>
                          <p:cTn id="16" fill="hold">
                            <p:stCondLst>
                              <p:cond delay="3000"/>
                            </p:stCondLst>
                            <p:childTnLst>
                              <p:par>
                                <p:cTn id="17" presetID="21"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heel(4)">
                                      <p:cBhvr>
                                        <p:cTn id="19"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2072664" cy="6858000"/>
          </a:xfrm>
          <a:blipFill>
            <a:blip r:embed="rId2"/>
            <a:tile tx="0" ty="0" sx="100000" sy="100000" flip="none" algn="tl"/>
          </a:blipFill>
        </p:spPr>
        <p:txBody>
          <a:bodyPr>
            <a:normAutofit fontScale="92500" lnSpcReduction="20000"/>
          </a:bodyPr>
          <a:lstStyle/>
          <a:p>
            <a:pPr algn="just" rtl="1">
              <a:lnSpc>
                <a:spcPct val="160000"/>
              </a:lnSpc>
            </a:pPr>
            <a:r>
              <a:rPr lang="ar-DZ" sz="3600" b="1" dirty="0">
                <a:solidFill>
                  <a:srgbClr val="C00000"/>
                </a:solidFill>
                <a:latin typeface="Traditional Arabic" pitchFamily="18" charset="-78"/>
                <a:cs typeface="Traditional Arabic" pitchFamily="18" charset="-78"/>
              </a:rPr>
              <a:t>أنواع التصميمات التجريبية.</a:t>
            </a:r>
            <a:endParaRPr lang="fr-FR" sz="3600" b="1" dirty="0">
              <a:solidFill>
                <a:srgbClr val="C00000"/>
              </a:solidFill>
              <a:latin typeface="Traditional Arabic" pitchFamily="18" charset="-78"/>
              <a:cs typeface="Traditional Arabic" pitchFamily="18" charset="-78"/>
            </a:endParaRPr>
          </a:p>
          <a:p>
            <a:pPr lvl="0" algn="just" rtl="1">
              <a:lnSpc>
                <a:spcPct val="160000"/>
              </a:lnSpc>
            </a:pPr>
            <a:r>
              <a:rPr lang="ar-DZ" sz="3600" b="1" dirty="0">
                <a:solidFill>
                  <a:srgbClr val="C00000"/>
                </a:solidFill>
                <a:latin typeface="Traditional Arabic" pitchFamily="18" charset="-78"/>
                <a:cs typeface="Traditional Arabic" pitchFamily="18" charset="-78"/>
              </a:rPr>
              <a:t>أ-طرق المجموعة الواحدة: </a:t>
            </a:r>
            <a:endParaRPr lang="ar-QA" sz="3600" b="1" dirty="0">
              <a:solidFill>
                <a:srgbClr val="C00000"/>
              </a:solidFill>
              <a:latin typeface="Traditional Arabic" pitchFamily="18" charset="-78"/>
              <a:cs typeface="Traditional Arabic" pitchFamily="18" charset="-78"/>
            </a:endParaRPr>
          </a:p>
          <a:p>
            <a:pPr lvl="0" algn="just" rtl="1">
              <a:lnSpc>
                <a:spcPct val="160000"/>
              </a:lnSpc>
            </a:pPr>
            <a:r>
              <a:rPr lang="ar-DZ" sz="3600" b="1" dirty="0">
                <a:latin typeface="Traditional Arabic" pitchFamily="18" charset="-78"/>
                <a:cs typeface="Traditional Arabic" pitchFamily="18" charset="-78"/>
              </a:rPr>
              <a:t>يعتمد هذا النوع من التجارب على مجموعة واحدة من الأفراد، حيث يعد من أبسط أنواع التجارب، ولذلك فهو سهل الاستخدام، وتتعرض هذه المجموعة إلى اختبار قبل إجراء التجربة، وكذلك إلى اختبار بعد إجراء التجربة، حيث يتم قياس الفرق بين نتائج في كلتا الحالتين، ويكون هذا الفرق ناجماً عن تأثر المجموعة بالمتغير المستقل، ومن الناحية النظرية لا يوجد ضبط أفضل من استخدام نفس المجموعة في الحالتين طالما أن جميع المتغيرات المستقلة المرتبطة بخصائص أفراد المجموعة والمؤثرة في المتغير التابع قد أحكم ضبطها في هذا النوع من التجارب، حيث يهدف الباحث إلى اختبار تأثير متغير مستقل (سبب) على متغير تابع (نتيجة</a:t>
            </a:r>
            <a:r>
              <a:rPr lang="ar-DZ" sz="3600" dirty="0"/>
              <a:t>).</a:t>
            </a:r>
            <a:endParaRPr lang="fr-FR" sz="3600" dirty="0"/>
          </a:p>
          <a:p>
            <a:pPr algn="r" rtl="1"/>
            <a:endParaRPr lang="fr-FR" sz="3600" b="1" dirty="0">
              <a:latin typeface="Traditional Arabic" pitchFamily="18" charset="-78"/>
              <a:cs typeface="Traditional Arabic" pitchFamily="18" charset="-78"/>
            </a:endParaRPr>
          </a:p>
          <a:p>
            <a:pPr algn="r" rtl="1">
              <a:lnSpc>
                <a:spcPct val="200000"/>
              </a:lnSpc>
            </a:pPr>
            <a:endParaRPr lang="fr-FR" sz="3500" b="1" dirty="0">
              <a:latin typeface="Traditional Arabic" pitchFamily="18" charset="-78"/>
              <a:cs typeface="Traditional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2192000" cy="6858000"/>
          </a:xfrm>
          <a:blipFill>
            <a:blip r:embed="rId2"/>
            <a:tile tx="0" ty="0" sx="100000" sy="100000" flip="none" algn="tl"/>
          </a:blipFill>
        </p:spPr>
        <p:txBody>
          <a:bodyPr>
            <a:noAutofit/>
          </a:bodyPr>
          <a:lstStyle/>
          <a:p>
            <a:pPr algn="just" rtl="1">
              <a:lnSpc>
                <a:spcPct val="150000"/>
              </a:lnSpc>
            </a:pPr>
            <a:r>
              <a:rPr lang="ar-DZ" sz="4200" b="1" dirty="0">
                <a:solidFill>
                  <a:srgbClr val="C00000"/>
                </a:solidFill>
                <a:latin typeface="Traditional Arabic" pitchFamily="18" charset="-78"/>
                <a:cs typeface="Traditional Arabic" pitchFamily="18" charset="-78"/>
              </a:rPr>
              <a:t>ويمكن أن نلخص هذا التصميم في الخطوات الإجرائية الآتية:</a:t>
            </a:r>
            <a:endParaRPr lang="fr-FR" sz="4200" b="1" dirty="0">
              <a:solidFill>
                <a:srgbClr val="C00000"/>
              </a:solidFill>
              <a:latin typeface="Traditional Arabic" pitchFamily="18" charset="-78"/>
              <a:cs typeface="Traditional Arabic" pitchFamily="18" charset="-78"/>
            </a:endParaRPr>
          </a:p>
          <a:p>
            <a:pPr algn="just" rtl="1">
              <a:lnSpc>
                <a:spcPct val="150000"/>
              </a:lnSpc>
            </a:pPr>
            <a:r>
              <a:rPr lang="ar-DZ" sz="4200" b="1" dirty="0">
                <a:latin typeface="Traditional Arabic" pitchFamily="18" charset="-78"/>
                <a:cs typeface="Traditional Arabic" pitchFamily="18" charset="-78"/>
              </a:rPr>
              <a:t>-يجرى اختبار قبلي على المجموعة وذلك قبل إدخال المتغير المستقل في التجربة.</a:t>
            </a:r>
            <a:endParaRPr lang="fr-FR" sz="4200" b="1" dirty="0">
              <a:latin typeface="Traditional Arabic" pitchFamily="18" charset="-78"/>
              <a:cs typeface="Traditional Arabic" pitchFamily="18" charset="-78"/>
            </a:endParaRPr>
          </a:p>
          <a:p>
            <a:pPr algn="just" rtl="1">
              <a:lnSpc>
                <a:spcPct val="150000"/>
              </a:lnSpc>
            </a:pPr>
            <a:r>
              <a:rPr lang="ar-DZ" sz="4200" b="1" dirty="0">
                <a:latin typeface="Traditional Arabic" pitchFamily="18" charset="-78"/>
                <a:cs typeface="Traditional Arabic" pitchFamily="18" charset="-78"/>
              </a:rPr>
              <a:t>-يستخدم المتغير المستقل على النحو الذي يحدده الباحث ويضبطه، ويهدف هذا الاستخدام إلى إحداث تغيرات معينة في المتغير التابع يمكن ملاحظتها وقياسها.</a:t>
            </a:r>
            <a:endParaRPr lang="fr-FR" sz="4200" b="1" dirty="0">
              <a:latin typeface="Traditional Arabic" pitchFamily="18" charset="-78"/>
              <a:cs typeface="Traditional Arabic" pitchFamily="18" charset="-78"/>
            </a:endParaRPr>
          </a:p>
          <a:p>
            <a:pPr algn="just" rtl="1">
              <a:lnSpc>
                <a:spcPct val="150000"/>
              </a:lnSpc>
            </a:pPr>
            <a:r>
              <a:rPr lang="ar-DZ" sz="4200" b="1" dirty="0">
                <a:latin typeface="Traditional Arabic" pitchFamily="18" charset="-78"/>
                <a:cs typeface="Traditional Arabic" pitchFamily="18" charset="-78"/>
              </a:rPr>
              <a:t>-يجرى اختبار بعدي لقياس تأثير المتغير المستقل في التابع.</a:t>
            </a:r>
            <a:endParaRPr lang="fr-FR" sz="4200" b="1" dirty="0">
              <a:latin typeface="Traditional Arabic" pitchFamily="18" charset="-78"/>
              <a:cs typeface="Traditional Arabic" pitchFamily="18" charset="-78"/>
            </a:endParaRPr>
          </a:p>
          <a:p>
            <a:pPr algn="just" rtl="1">
              <a:lnSpc>
                <a:spcPct val="150000"/>
              </a:lnSpc>
            </a:pPr>
            <a:r>
              <a:rPr lang="ar-DZ" sz="4200" b="1" dirty="0">
                <a:latin typeface="Traditional Arabic" pitchFamily="18" charset="-78"/>
                <a:cs typeface="Traditional Arabic" pitchFamily="18" charset="-78"/>
              </a:rPr>
              <a:t>-يحسب الفرق بين القياس القبلي و</a:t>
            </a:r>
            <a:r>
              <a:rPr lang="ar-QA" sz="4200" b="1" dirty="0">
                <a:latin typeface="Traditional Arabic" pitchFamily="18" charset="-78"/>
                <a:cs typeface="Traditional Arabic" pitchFamily="18" charset="-78"/>
              </a:rPr>
              <a:t>ا</a:t>
            </a:r>
            <a:r>
              <a:rPr lang="ar-DZ" sz="4200" b="1" dirty="0">
                <a:latin typeface="Traditional Arabic" pitchFamily="18" charset="-78"/>
                <a:cs typeface="Traditional Arabic" pitchFamily="18" charset="-78"/>
              </a:rPr>
              <a:t>لقياس البعدي ثم تختبر دلالة هذا الفرق إحصائياً</a:t>
            </a:r>
            <a:r>
              <a:rPr lang="ar-DZ" sz="4200" dirty="0"/>
              <a:t>.</a:t>
            </a:r>
            <a:endParaRPr lang="fr-FR" sz="4200" dirty="0"/>
          </a:p>
          <a:p>
            <a:pPr algn="r" rtl="1">
              <a:lnSpc>
                <a:spcPct val="150000"/>
              </a:lnSpc>
            </a:pPr>
            <a:endParaRPr lang="fr-FR" sz="3500" b="1" dirty="0">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1000"/>
                                        <p:tgtEl>
                                          <p:spTgt spid="3">
                                            <p:txEl>
                                              <p:pRg st="0" end="0"/>
                                            </p:txEl>
                                          </p:spTgt>
                                        </p:tgtEl>
                                      </p:cBhvr>
                                    </p:animEffect>
                                  </p:childTnLst>
                                </p:cTn>
                              </p:par>
                            </p:childTnLst>
                          </p:cTn>
                        </p:par>
                        <p:par>
                          <p:cTn id="8" fill="hold">
                            <p:stCondLst>
                              <p:cond delay="10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1000"/>
                                        <p:tgtEl>
                                          <p:spTgt spid="3">
                                            <p:txEl>
                                              <p:pRg st="1" end="1"/>
                                            </p:txEl>
                                          </p:spTgt>
                                        </p:tgtEl>
                                      </p:cBhvr>
                                    </p:animEffect>
                                  </p:childTnLst>
                                </p:cTn>
                              </p:par>
                            </p:childTnLst>
                          </p:cTn>
                        </p:par>
                        <p:par>
                          <p:cTn id="12" fill="hold">
                            <p:stCondLst>
                              <p:cond delay="2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1000"/>
                                        <p:tgtEl>
                                          <p:spTgt spid="3">
                                            <p:txEl>
                                              <p:pRg st="2" end="2"/>
                                            </p:txEl>
                                          </p:spTgt>
                                        </p:tgtEl>
                                      </p:cBhvr>
                                    </p:animEffect>
                                  </p:childTnLst>
                                </p:cTn>
                              </p:par>
                            </p:childTnLst>
                          </p:cTn>
                        </p:par>
                        <p:par>
                          <p:cTn id="16" fill="hold">
                            <p:stCondLst>
                              <p:cond delay="3000"/>
                            </p:stCondLst>
                            <p:childTnLst>
                              <p:par>
                                <p:cTn id="17" presetID="2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edge">
                                      <p:cBhvr>
                                        <p:cTn id="19" dur="1000"/>
                                        <p:tgtEl>
                                          <p:spTgt spid="3">
                                            <p:txEl>
                                              <p:pRg st="3" end="3"/>
                                            </p:txEl>
                                          </p:spTgt>
                                        </p:tgtEl>
                                      </p:cBhvr>
                                    </p:animEffect>
                                  </p:childTnLst>
                                </p:cTn>
                              </p:par>
                            </p:childTnLst>
                          </p:cTn>
                        </p:par>
                        <p:par>
                          <p:cTn id="20" fill="hold">
                            <p:stCondLst>
                              <p:cond delay="4000"/>
                            </p:stCondLst>
                            <p:childTnLst>
                              <p:par>
                                <p:cTn id="21" presetID="2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edge">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12192000" cy="6858000"/>
          </a:xfrm>
          <a:blipFill>
            <a:blip r:embed="rId2"/>
            <a:tile tx="0" ty="0" sx="100000" sy="100000" flip="none" algn="tl"/>
          </a:blipFill>
        </p:spPr>
        <p:txBody>
          <a:bodyPr>
            <a:noAutofit/>
          </a:bodyPr>
          <a:lstStyle/>
          <a:p>
            <a:pPr lvl="0" algn="just" rtl="1">
              <a:lnSpc>
                <a:spcPct val="200000"/>
              </a:lnSpc>
            </a:pPr>
            <a:r>
              <a:rPr lang="ar-DZ" sz="3400" b="1" dirty="0">
                <a:solidFill>
                  <a:srgbClr val="C00000"/>
                </a:solidFill>
                <a:latin typeface="Traditional Arabic" pitchFamily="18" charset="-78"/>
                <a:cs typeface="Traditional Arabic" pitchFamily="18" charset="-78"/>
              </a:rPr>
              <a:t>طرق المجموعات المتكافئة:</a:t>
            </a:r>
            <a:endParaRPr lang="fr-FR" sz="3400" b="1" dirty="0">
              <a:solidFill>
                <a:srgbClr val="C00000"/>
              </a:solidFill>
              <a:latin typeface="Traditional Arabic" pitchFamily="18" charset="-78"/>
              <a:cs typeface="Traditional Arabic" pitchFamily="18" charset="-78"/>
            </a:endParaRPr>
          </a:p>
          <a:p>
            <a:pPr algn="just" rtl="1">
              <a:lnSpc>
                <a:spcPct val="200000"/>
              </a:lnSpc>
            </a:pPr>
            <a:r>
              <a:rPr lang="ar-DZ" sz="3400" b="1" dirty="0">
                <a:latin typeface="Traditional Arabic" pitchFamily="18" charset="-78"/>
                <a:cs typeface="Traditional Arabic" pitchFamily="18" charset="-78"/>
              </a:rPr>
              <a:t>وللتغلب على عيوب التصميم التجريبي لدى المجموعة الواحدة تستخدم التصميمات التجريبية التي تتضمن أكثر من مجموعة، ومن أبسط هذه التصميمات طريقة المجموعة التجريبية الواحدة والمجموعة الضابطة الواحدة، غير أن هناك تصميمات أخرى تستخدم مجموعة تجريبية واحدة مع مجموعتين أو ثلاث ضابطة، وتصميمات أخرى تستخدم أكثر من مجموعة تجريبية مع مجموعة ضابطة واحدة. وينبغي في جميع الحالات أن يراعي الباحث تحقيق تكافؤ بين المجموعات المستخدمة</a:t>
            </a:r>
            <a:r>
              <a:rPr lang="ar-DZ" sz="3400" dirty="0"/>
              <a:t>.</a:t>
            </a:r>
            <a:endParaRPr lang="fr-FR" sz="3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1000"/>
                                        <p:tgtEl>
                                          <p:spTgt spid="3">
                                            <p:txEl>
                                              <p:pRg st="0" end="0"/>
                                            </p:txEl>
                                          </p:spTgt>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heel(4)">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2440</TotalTime>
  <Words>1458</Words>
  <Application>Microsoft Office PowerPoint</Application>
  <PresentationFormat>Widescreen</PresentationFormat>
  <Paragraphs>69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Franklin Gothic Book</vt:lpstr>
      <vt:lpstr>Perpetua</vt:lpstr>
      <vt:lpstr>Traditional Arabic</vt:lpstr>
      <vt:lpstr>Wingdings 2</vt:lpstr>
      <vt:lpstr>Capitaux</vt:lpstr>
      <vt:lpstr> المحاضرة الحادي عشر: المنهج التجريبي وتطبيقاته في البحوث العلمية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MyPc</cp:lastModifiedBy>
  <cp:revision>209</cp:revision>
  <dcterms:created xsi:type="dcterms:W3CDTF">2018-12-23T16:22:05Z</dcterms:created>
  <dcterms:modified xsi:type="dcterms:W3CDTF">2025-12-02T20:03:24Z</dcterms:modified>
</cp:coreProperties>
</file>