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256" r:id="rId2"/>
    <p:sldId id="257" r:id="rId3"/>
    <p:sldId id="282" r:id="rId4"/>
    <p:sldId id="258" r:id="rId5"/>
    <p:sldId id="283" r:id="rId6"/>
    <p:sldId id="284" r:id="rId7"/>
    <p:sldId id="286" r:id="rId8"/>
    <p:sldId id="293" r:id="rId9"/>
    <p:sldId id="288" r:id="rId10"/>
    <p:sldId id="289" r:id="rId11"/>
    <p:sldId id="290" r:id="rId12"/>
    <p:sldId id="291" r:id="rId13"/>
    <p:sldId id="292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2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med El-Fatih Hamdi" userId="4b446abd-857b-4445-8a01-c0d6b9285f20" providerId="ADAL" clId="{0C7120C1-E5F5-4EC0-BE7A-21AF2E713B81}"/>
    <pc:docChg chg="undo custSel addSld delSld modSld">
      <pc:chgData name="Mohammed El-Fatih Hamdi" userId="4b446abd-857b-4445-8a01-c0d6b9285f20" providerId="ADAL" clId="{0C7120C1-E5F5-4EC0-BE7A-21AF2E713B81}" dt="2024-11-25T06:52:59.486" v="114" actId="2696"/>
      <pc:docMkLst>
        <pc:docMk/>
      </pc:docMkLst>
      <pc:sldChg chg="modSp">
        <pc:chgData name="Mohammed El-Fatih Hamdi" userId="4b446abd-857b-4445-8a01-c0d6b9285f20" providerId="ADAL" clId="{0C7120C1-E5F5-4EC0-BE7A-21AF2E713B81}" dt="2024-11-25T06:47:25.587" v="26" actId="255"/>
        <pc:sldMkLst>
          <pc:docMk/>
          <pc:sldMk cId="0" sldId="286"/>
        </pc:sldMkLst>
        <pc:spChg chg="mod">
          <ac:chgData name="Mohammed El-Fatih Hamdi" userId="4b446abd-857b-4445-8a01-c0d6b9285f20" providerId="ADAL" clId="{0C7120C1-E5F5-4EC0-BE7A-21AF2E713B81}" dt="2024-11-25T06:47:25.587" v="26" actId="255"/>
          <ac:spMkLst>
            <pc:docMk/>
            <pc:sldMk cId="0" sldId="286"/>
            <ac:spMk id="3" creationId="{00000000-0000-0000-0000-000000000000}"/>
          </ac:spMkLst>
        </pc:spChg>
      </pc:sldChg>
      <pc:sldChg chg="del">
        <pc:chgData name="Mohammed El-Fatih Hamdi" userId="4b446abd-857b-4445-8a01-c0d6b9285f20" providerId="ADAL" clId="{0C7120C1-E5F5-4EC0-BE7A-21AF2E713B81}" dt="2024-11-25T06:52:59.486" v="114" actId="2696"/>
        <pc:sldMkLst>
          <pc:docMk/>
          <pc:sldMk cId="0" sldId="287"/>
        </pc:sldMkLst>
      </pc:sldChg>
      <pc:sldChg chg="addSp delSp modSp add modTransition">
        <pc:chgData name="Mohammed El-Fatih Hamdi" userId="4b446abd-857b-4445-8a01-c0d6b9285f20" providerId="ADAL" clId="{0C7120C1-E5F5-4EC0-BE7A-21AF2E713B81}" dt="2024-11-25T06:52:43.729" v="113"/>
        <pc:sldMkLst>
          <pc:docMk/>
          <pc:sldMk cId="174056901" sldId="293"/>
        </pc:sldMkLst>
        <pc:spChg chg="del mod">
          <ac:chgData name="Mohammed El-Fatih Hamdi" userId="4b446abd-857b-4445-8a01-c0d6b9285f20" providerId="ADAL" clId="{0C7120C1-E5F5-4EC0-BE7A-21AF2E713B81}" dt="2024-11-25T06:48:08.233" v="29" actId="478"/>
          <ac:spMkLst>
            <pc:docMk/>
            <pc:sldMk cId="174056901" sldId="293"/>
            <ac:spMk id="2" creationId="{CCB8E846-DEC9-455B-974C-D509AF8A5540}"/>
          </ac:spMkLst>
        </pc:spChg>
        <pc:spChg chg="del mod">
          <ac:chgData name="Mohammed El-Fatih Hamdi" userId="4b446abd-857b-4445-8a01-c0d6b9285f20" providerId="ADAL" clId="{0C7120C1-E5F5-4EC0-BE7A-21AF2E713B81}" dt="2024-11-25T06:48:55.880" v="35"/>
          <ac:spMkLst>
            <pc:docMk/>
            <pc:sldMk cId="174056901" sldId="293"/>
            <ac:spMk id="3" creationId="{FBC81DE0-0F14-4333-920A-63E0AA54DA98}"/>
          </ac:spMkLst>
        </pc:spChg>
        <pc:spChg chg="add mod">
          <ac:chgData name="Mohammed El-Fatih Hamdi" userId="4b446abd-857b-4445-8a01-c0d6b9285f20" providerId="ADAL" clId="{0C7120C1-E5F5-4EC0-BE7A-21AF2E713B81}" dt="2024-11-25T06:52:33.080" v="112" actId="207"/>
          <ac:spMkLst>
            <pc:docMk/>
            <pc:sldMk cId="174056901" sldId="293"/>
            <ac:spMk id="4" creationId="{631AE54E-46FE-4BF0-859B-A0237DE746F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910920-37F2-45C3-A46E-52E95AF22AE4}" type="datetimeFigureOut">
              <a:rPr lang="fr-FR" smtClean="0"/>
              <a:pPr/>
              <a:t>02/12/2025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C24B51B-E851-435C-8135-9A03A93FCC2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9337" y="44624"/>
            <a:ext cx="12025336" cy="6858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1"/>
            <a:br>
              <a:rPr lang="fr-FR" sz="46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4600" b="1" dirty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المحاضرة ال</a:t>
            </a:r>
            <a:r>
              <a:rPr lang="ar-QA" sz="4600" b="1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ثانية</a:t>
            </a:r>
            <a:r>
              <a:rPr lang="ar-DZ" sz="4600" b="1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600" b="1" dirty="0">
                <a:solidFill>
                  <a:srgbClr val="0070C0"/>
                </a:solidFill>
                <a:latin typeface="Traditional Arabic" pitchFamily="18" charset="-78"/>
                <a:cs typeface="Traditional Arabic" pitchFamily="18" charset="-78"/>
              </a:rPr>
              <a:t>عشر:</a:t>
            </a:r>
            <a:br>
              <a:rPr lang="ar-DZ" sz="46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46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كيفية كتابة التقرير النهائي للبحث.</a:t>
            </a:r>
            <a:br>
              <a:rPr lang="ar-DZ" sz="46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</a:br>
            <a:br>
              <a:rPr lang="fr-FR" sz="4600" b="1" dirty="0">
                <a:solidFill>
                  <a:srgbClr val="C00000"/>
                </a:solidFill>
              </a:rPr>
            </a:br>
            <a:endParaRPr lang="fr-FR" sz="4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19336" y="0"/>
            <a:ext cx="11953328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4-أسباب الدراسة.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5-أهمية الدراسة.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6-أهداف الدراسة.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7-حدود الدراسة (الزمنية والبشرية والمكانية: البحث الميداني) (الزمنية  والمكانية: بحث تحليل المحتوى).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8-مفاهيم الدراسة. (ضبطها لغويا واصطلاحا وإجرائيا).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9-الدراسات السابقة.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10-منهج الدراسة.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-168696" y="0"/>
            <a:ext cx="12241360" cy="6572272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lvl="0" algn="just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11-أدوات جمع البيانات. (الاستبيان-المقابلة-الملاحظة-التجربة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-المقابلات المعمّقة- مجموعات النقاش المركزة-الوثائق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)</a:t>
            </a:r>
          </a:p>
          <a:p>
            <a:pPr lvl="0" algn="just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12-مجتمع الدراسة والعينة.</a:t>
            </a:r>
          </a:p>
          <a:p>
            <a:pPr lvl="0" algn="just" rtl="1">
              <a:lnSpc>
                <a:spcPct val="150000"/>
              </a:lnSpc>
              <a:buNone/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13-صعوبات الدراسة.</a:t>
            </a:r>
            <a:endParaRPr lang="ar-QA" sz="3000" b="1" dirty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  <a:buNone/>
            </a:pP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14-المقاربة النظرية للدراسة.</a:t>
            </a:r>
            <a:endParaRPr lang="ar-DZ" sz="3000" b="1" dirty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  <a:buNone/>
            </a:pP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الفصل الثاني: (فصل نظري).</a:t>
            </a:r>
            <a:r>
              <a:rPr lang="ar-QA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 مثال : </a:t>
            </a: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خصائص مواقع التواصل الاجتماعي ووظائفها.</a:t>
            </a:r>
          </a:p>
          <a:p>
            <a:pPr lvl="0" algn="just" rtl="1">
              <a:lnSpc>
                <a:spcPct val="150000"/>
              </a:lnSpc>
              <a:buNone/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1-تطور مواقع التواصل الاجتماعي.</a:t>
            </a:r>
          </a:p>
          <a:p>
            <a:pPr lvl="0" algn="just" rtl="1">
              <a:lnSpc>
                <a:spcPct val="150000"/>
              </a:lnSpc>
              <a:buNone/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2-خصائص مواقع التواصل الاجتماعي.</a:t>
            </a:r>
          </a:p>
          <a:p>
            <a:pPr lvl="0" algn="just" rtl="1">
              <a:lnSpc>
                <a:spcPct val="150000"/>
              </a:lnSpc>
              <a:buNone/>
            </a:pPr>
            <a:r>
              <a:rPr lang="ar-DZ" sz="3500" b="1" dirty="0">
                <a:latin typeface="Traditional Arabic" pitchFamily="18" charset="-78"/>
                <a:cs typeface="Traditional Arabic" pitchFamily="18" charset="-78"/>
              </a:rPr>
              <a:t>3-وظائف مواقع التواصل الاجتماعي.</a:t>
            </a:r>
          </a:p>
          <a:p>
            <a:pPr lvl="0" algn="just" rtl="1">
              <a:lnSpc>
                <a:spcPct val="150000"/>
              </a:lnSpc>
              <a:buNone/>
            </a:pPr>
            <a:r>
              <a:rPr lang="ar-DZ" sz="3500" b="1" dirty="0">
                <a:latin typeface="Traditional Arabic" pitchFamily="18" charset="-78"/>
                <a:cs typeface="Traditional Arabic" pitchFamily="18" charset="-78"/>
              </a:rPr>
              <a:t>4-إيجابيات مواقع التواصل الاجتماعي.</a:t>
            </a: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lnSpc>
                <a:spcPct val="150000"/>
              </a:lnSpc>
            </a:pPr>
            <a:endParaRPr lang="fr-FR" sz="35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72664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pPr algn="r" rtl="1">
              <a:lnSpc>
                <a:spcPct val="150000"/>
              </a:lnSpc>
            </a:pP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الفصل الثالث: (التطبيقي أو الميداني</a:t>
            </a:r>
            <a:r>
              <a:rPr lang="ar-QA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 أو التحليلي</a:t>
            </a: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).</a:t>
            </a:r>
            <a:r>
              <a:rPr lang="ar-QA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 (يمكن وضع عناصر هذا الفصل على شكل عناوين تصاغ وفق الفرضيات).</a:t>
            </a:r>
            <a:endParaRPr lang="ar-DZ" sz="30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1-تحليل وتفسير الجداول.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2-إثبات ونفي الفرضيات في ضوء النتائج.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3-توصيات الدراسة.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النتائج العامة للدراسة.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الخاتمة.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ملاحق الدراسة: مثال: استمارة الاستبيان، الوثائق ....</a:t>
            </a:r>
            <a:r>
              <a:rPr lang="ar-DZ" sz="3000" b="1" dirty="0" err="1">
                <a:latin typeface="Traditional Arabic" pitchFamily="18" charset="-78"/>
                <a:cs typeface="Traditional Arabic" pitchFamily="18" charset="-78"/>
              </a:rPr>
              <a:t>إلخ</a:t>
            </a: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مراجع الدراسة.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فهرس الجداول.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فهرس الأشكال.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فهرس الموضوعات.</a:t>
            </a:r>
          </a:p>
          <a:p>
            <a:pPr algn="r" rtl="1">
              <a:lnSpc>
                <a:spcPct val="150000"/>
              </a:lnSpc>
            </a:pPr>
            <a:endParaRPr lang="fr-FR" sz="30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7328" y="0"/>
            <a:ext cx="12025336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algn="r" rtl="1">
              <a:lnSpc>
                <a:spcPct val="200000"/>
              </a:lnSpc>
            </a:pP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يجب مراعاة العناصر الآتية عند إعداد البحث العلمي:</a:t>
            </a:r>
          </a:p>
          <a:p>
            <a:pPr algn="r" rtl="1">
              <a:lnSpc>
                <a:spcPct val="20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1-ضبط الاقتباس والتهميش.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 وفق مدرسة واحدة (مدرسة </a:t>
            </a:r>
            <a:r>
              <a:rPr lang="en-US" sz="3000" b="1" dirty="0">
                <a:latin typeface="Traditional Arabic" pitchFamily="18" charset="-78"/>
                <a:cs typeface="Traditional Arabic" pitchFamily="18" charset="-78"/>
              </a:rPr>
              <a:t>APA-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 مدرسة </a:t>
            </a:r>
            <a:r>
              <a:rPr lang="en-US" sz="3000" b="1" dirty="0">
                <a:latin typeface="Traditional Arabic" pitchFamily="18" charset="-78"/>
                <a:cs typeface="Traditional Arabic" pitchFamily="18" charset="-78"/>
              </a:rPr>
              <a:t>MLA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 أو مدرسة شيكاغو ...)</a:t>
            </a:r>
            <a:endParaRPr lang="ar-DZ" sz="3000" b="1" dirty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20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2-الضبط اللغوي.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 (الأخطاء النحوية والإعرابية والمطبعية).</a:t>
            </a:r>
            <a:endParaRPr lang="ar-DZ" sz="3000" b="1" dirty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20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3-ضبط الجانب الشكلي للبحث.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 (ضبط الصفحات قبل الكتابة)</a:t>
            </a:r>
            <a:endParaRPr lang="ar-DZ" sz="3000" b="1" dirty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20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4-تنظيم البحث.</a:t>
            </a: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 (ترتيب العناصر وفق الفهرس وترقيم الصفحات بشكل دقيق).</a:t>
            </a:r>
          </a:p>
          <a:p>
            <a:pPr algn="r" rtl="1">
              <a:lnSpc>
                <a:spcPct val="200000"/>
              </a:lnSpc>
            </a:pPr>
            <a:r>
              <a:rPr lang="ar-QA" sz="3000" b="1" dirty="0">
                <a:latin typeface="Traditional Arabic" pitchFamily="18" charset="-78"/>
                <a:cs typeface="Traditional Arabic" pitchFamily="18" charset="-78"/>
              </a:rPr>
              <a:t>5-وضع الرسالة في الإدارة، وتحضير ملخص عن الرسالة يشتمل على كل العناصر المنهجية باختصار وشرح فهرس الرسالة، ووضع </a:t>
            </a:r>
            <a:r>
              <a:rPr lang="ar-QA" sz="3000" b="1">
                <a:latin typeface="Traditional Arabic" pitchFamily="18" charset="-78"/>
                <a:cs typeface="Traditional Arabic" pitchFamily="18" charset="-78"/>
              </a:rPr>
              <a:t>أبرز النتائج وفقا للفرضيات.</a:t>
            </a:r>
            <a:endParaRPr lang="ar-QA" sz="3000" b="1" dirty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200000"/>
              </a:lnSpc>
            </a:pPr>
            <a:endParaRPr lang="fr-FR" sz="30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19336" y="0"/>
            <a:ext cx="12072664" cy="6858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 rtl="1">
              <a:lnSpc>
                <a:spcPct val="200000"/>
              </a:lnSpc>
            </a:pPr>
            <a:r>
              <a:rPr lang="ar-DZ" sz="3800" b="1" dirty="0">
                <a:latin typeface="Traditional Arabic" pitchFamily="18" charset="-78"/>
                <a:cs typeface="Traditional Arabic" pitchFamily="18" charset="-78"/>
              </a:rPr>
              <a:t>كيفية كتابة التقرير النهائي للبحث.</a:t>
            </a:r>
          </a:p>
          <a:p>
            <a:pPr algn="just" rtl="1">
              <a:lnSpc>
                <a:spcPct val="200000"/>
              </a:lnSpc>
            </a:pPr>
            <a:r>
              <a:rPr lang="ar-DZ" sz="3800" b="1" dirty="0">
                <a:latin typeface="Traditional Arabic" pitchFamily="18" charset="-78"/>
                <a:cs typeface="Traditional Arabic" pitchFamily="18" charset="-78"/>
              </a:rPr>
              <a:t>01-الصفحة الأولى للبحث يكتب فيها العناصر الآتية:</a:t>
            </a:r>
          </a:p>
          <a:p>
            <a:pPr algn="just" rtl="1">
              <a:lnSpc>
                <a:spcPct val="200000"/>
              </a:lnSpc>
            </a:pPr>
            <a:r>
              <a:rPr lang="ar-DZ" sz="3800" b="1" dirty="0">
                <a:latin typeface="Traditional Arabic" pitchFamily="18" charset="-78"/>
                <a:cs typeface="Traditional Arabic" pitchFamily="18" charset="-78"/>
              </a:rPr>
              <a:t>اسم الجامعة/ اسم الكلية / القسم.</a:t>
            </a:r>
          </a:p>
          <a:p>
            <a:pPr algn="just" rtl="1">
              <a:lnSpc>
                <a:spcPct val="200000"/>
              </a:lnSpc>
            </a:pPr>
            <a:r>
              <a:rPr lang="ar-DZ" sz="3800" b="1" dirty="0">
                <a:latin typeface="Traditional Arabic" pitchFamily="18" charset="-78"/>
                <a:cs typeface="Traditional Arabic" pitchFamily="18" charset="-78"/>
              </a:rPr>
              <a:t>جامعة جيجل/ كلية العلوم الإنسانية والاجتماعية/ قسم الإعلام.</a:t>
            </a:r>
          </a:p>
          <a:p>
            <a:pPr algn="just" rtl="1">
              <a:lnSpc>
                <a:spcPct val="200000"/>
              </a:lnSpc>
            </a:pPr>
            <a:r>
              <a:rPr lang="ar-DZ" sz="3800" b="1" dirty="0">
                <a:latin typeface="Traditional Arabic" pitchFamily="18" charset="-78"/>
                <a:cs typeface="Traditional Arabic" pitchFamily="18" charset="-78"/>
              </a:rPr>
              <a:t>عنوان البحث.</a:t>
            </a:r>
          </a:p>
          <a:p>
            <a:pPr algn="just" rtl="1">
              <a:lnSpc>
                <a:spcPct val="200000"/>
              </a:lnSpc>
              <a:buNone/>
            </a:pPr>
            <a:endParaRPr lang="ar-DZ" sz="3800" b="1" dirty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lnSpc>
                <a:spcPct val="200000"/>
              </a:lnSpc>
            </a:pPr>
            <a:endParaRPr lang="ar-DZ" sz="38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19336" y="0"/>
            <a:ext cx="1188132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عنوان البحث: مثال: </a:t>
            </a:r>
          </a:p>
          <a:p>
            <a:pPr algn="ctr" rtl="1">
              <a:lnSpc>
                <a:spcPct val="150000"/>
              </a:lnSpc>
            </a:pP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استخدام الذكاء الاصطناعي في غرف الأخبار بالقنوات التلفزيونية الجزائرية</a:t>
            </a:r>
          </a:p>
          <a:p>
            <a:pPr algn="ctr" rtl="1">
              <a:lnSpc>
                <a:spcPct val="150000"/>
              </a:lnSpc>
            </a:pP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دراسة ميدانية بالقناة الأرضية الجزائرية</a:t>
            </a:r>
          </a:p>
          <a:p>
            <a:pPr algn="r" rtl="1">
              <a:lnSpc>
                <a:spcPct val="150000"/>
              </a:lnSpc>
            </a:pPr>
            <a:r>
              <a:rPr lang="ar-DZ" sz="3000" b="1" dirty="0">
                <a:latin typeface="Traditional Arabic" pitchFamily="18" charset="-78"/>
                <a:cs typeface="Traditional Arabic" pitchFamily="18" charset="-78"/>
              </a:rPr>
              <a:t>اسم الطالب الباحث:..............                    اسم الأستاذ المشرف:د/......</a:t>
            </a:r>
          </a:p>
          <a:p>
            <a:pPr algn="r" rtl="1">
              <a:lnSpc>
                <a:spcPct val="150000"/>
              </a:lnSpc>
            </a:pPr>
            <a:endParaRPr lang="ar-DZ" sz="30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 rtl="1">
              <a:lnSpc>
                <a:spcPct val="150000"/>
              </a:lnSpc>
            </a:pP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السنة الجامعية: </a:t>
            </a:r>
            <a:r>
              <a:rPr lang="en-US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2025-2026</a:t>
            </a:r>
            <a:r>
              <a:rPr lang="ar-DZ" sz="30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-168696" y="0"/>
            <a:ext cx="12241360" cy="6858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 rtl="1">
              <a:lnSpc>
                <a:spcPct val="250000"/>
              </a:lnSpc>
              <a:buNone/>
            </a:pPr>
            <a:r>
              <a:rPr lang="ar-DZ" sz="32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ملخص الدراسة:</a:t>
            </a:r>
          </a:p>
          <a:p>
            <a:pPr algn="just" rtl="1">
              <a:lnSpc>
                <a:spcPct val="250000"/>
              </a:lnSpc>
              <a:buNone/>
            </a:pPr>
            <a:r>
              <a:rPr lang="ar-DZ" sz="3200" b="1" dirty="0">
                <a:latin typeface="Traditional Arabic" pitchFamily="18" charset="-78"/>
                <a:cs typeface="Traditional Arabic" pitchFamily="18" charset="-78"/>
              </a:rPr>
              <a:t>يتعرض فيه الباحث إلى تقديم أسباب تعرضه لموضوع بحثه وتحديد الأهداف والأهمية بشكل موجز والمنهج الذي يتبعه وأهم النتائج الحاصلة بشكل مركز.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lnSpc>
                <a:spcPct val="150000"/>
              </a:lnSpc>
              <a:buNone/>
            </a:pP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72664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0" algn="just" rtl="1">
              <a:lnSpc>
                <a:spcPct val="200000"/>
              </a:lnSpc>
            </a:pPr>
            <a:r>
              <a:rPr lang="ar-DZ" sz="36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الشكر والتقدير: </a:t>
            </a:r>
            <a:endParaRPr lang="fr-FR" sz="36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just" rtl="1">
              <a:lnSpc>
                <a:spcPct val="200000"/>
              </a:lnSpc>
            </a:pPr>
            <a:r>
              <a:rPr lang="ar-DZ" sz="3600" b="1" dirty="0">
                <a:latin typeface="Traditional Arabic" pitchFamily="18" charset="-78"/>
                <a:cs typeface="Traditional Arabic" pitchFamily="18" charset="-78"/>
              </a:rPr>
              <a:t>وذلك بتقديم الشكر إلى كل من قدم يد العون بالنصائح والتوجيهات، ويقدم الشكر إلى المشرف على بحثه والهيئة العلمية التي أتاحت له فرصة البحث.</a:t>
            </a:r>
            <a:endParaRPr lang="fr-FR" sz="3600" b="1" dirty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lnSpc>
                <a:spcPct val="150000"/>
              </a:lnSpc>
            </a:pPr>
            <a:endParaRPr lang="fr-FR" sz="33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72664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 rtl="1">
              <a:lnSpc>
                <a:spcPct val="200000"/>
              </a:lnSpc>
            </a:pPr>
            <a:r>
              <a:rPr lang="ar-DZ" sz="32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خطة البحث.</a:t>
            </a:r>
          </a:p>
          <a:p>
            <a:pPr algn="just" rtl="1">
              <a:lnSpc>
                <a:spcPct val="200000"/>
              </a:lnSpc>
            </a:pPr>
            <a:r>
              <a:rPr lang="ar-DZ" sz="3200" b="1" dirty="0">
                <a:latin typeface="Traditional Arabic" pitchFamily="18" charset="-78"/>
                <a:cs typeface="Traditional Arabic" pitchFamily="18" charset="-78"/>
              </a:rPr>
              <a:t>مقدمة.</a:t>
            </a:r>
          </a:p>
          <a:p>
            <a:pPr algn="just" rtl="1">
              <a:lnSpc>
                <a:spcPct val="200000"/>
              </a:lnSpc>
            </a:pPr>
            <a:r>
              <a:rPr lang="ar-DZ" sz="3200" b="1" dirty="0">
                <a:latin typeface="Traditional Arabic" pitchFamily="18" charset="-78"/>
                <a:cs typeface="Traditional Arabic" pitchFamily="18" charset="-78"/>
              </a:rPr>
              <a:t>الجانب المنهجي للدراسة.</a:t>
            </a:r>
          </a:p>
          <a:p>
            <a:pPr algn="just" rtl="1">
              <a:lnSpc>
                <a:spcPct val="200000"/>
              </a:lnSpc>
            </a:pPr>
            <a:r>
              <a:rPr lang="ar-DZ" sz="3200" b="1" dirty="0">
                <a:latin typeface="Traditional Arabic" pitchFamily="18" charset="-78"/>
                <a:cs typeface="Traditional Arabic" pitchFamily="18" charset="-78"/>
              </a:rPr>
              <a:t>الجانب النظري.</a:t>
            </a:r>
          </a:p>
          <a:p>
            <a:pPr algn="just" rtl="1">
              <a:lnSpc>
                <a:spcPct val="200000"/>
              </a:lnSpc>
            </a:pPr>
            <a:r>
              <a:rPr lang="ar-DZ" sz="3200" b="1" dirty="0">
                <a:latin typeface="Traditional Arabic" pitchFamily="18" charset="-78"/>
                <a:cs typeface="Traditional Arabic" pitchFamily="18" charset="-78"/>
              </a:rPr>
              <a:t>الجانب الميداني أو التطبيقي</a:t>
            </a:r>
            <a:endParaRPr lang="en-US" sz="3200" b="1" dirty="0">
              <a:latin typeface="Traditional Arabic" pitchFamily="18" charset="-78"/>
              <a:cs typeface="Traditional Arabic" pitchFamily="18" charset="-78"/>
            </a:endParaRPr>
          </a:p>
          <a:p>
            <a:pPr algn="just" rtl="1">
              <a:lnSpc>
                <a:spcPct val="200000"/>
              </a:lnSpc>
            </a:pPr>
            <a:r>
              <a:rPr lang="ar-QA" sz="3200" b="1" dirty="0">
                <a:latin typeface="Traditional Arabic" pitchFamily="18" charset="-78"/>
                <a:cs typeface="Traditional Arabic" pitchFamily="18" charset="-78"/>
              </a:rPr>
              <a:t>الخاتمة</a:t>
            </a:r>
            <a:r>
              <a:rPr lang="ar-DZ" sz="3200" b="1" dirty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fr-FR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72664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 rtl="1">
              <a:lnSpc>
                <a:spcPct val="200000"/>
              </a:lnSpc>
            </a:pPr>
            <a:r>
              <a:rPr lang="ar-DZ" sz="36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مقدمة البحث:</a:t>
            </a:r>
          </a:p>
          <a:p>
            <a:pPr algn="just" rtl="1">
              <a:lnSpc>
                <a:spcPct val="250000"/>
              </a:lnSpc>
            </a:pPr>
            <a:r>
              <a:rPr lang="ar-QA" sz="3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تشمل تحديد مشكلة البحث، أهدافه، أهميته، خلفية البحث، والأسئلة التي يسعى للإجابة عليها. كما تضع سياق البحث ضمن الأدبيات السابقة، </a:t>
            </a:r>
            <a:r>
              <a:rPr lang="ar-DZ" sz="3400" b="1" dirty="0">
                <a:latin typeface="Traditional Arabic" panose="02020603050405020304" pitchFamily="18" charset="-78"/>
                <a:cs typeface="Traditional Arabic" pitchFamily="18" charset="-78"/>
              </a:rPr>
              <a:t>وشرح خطة الدراسة بالتفصيل وما يحتوى عليه الفصل المنهجي من عناصر، والفصل النظري، والفصل الميداني أو التطبيقي</a:t>
            </a:r>
            <a:r>
              <a:rPr lang="ar-DZ" sz="2800" b="1" dirty="0">
                <a:latin typeface="Traditional Arabic" panose="02020603050405020304" pitchFamily="18" charset="-78"/>
                <a:cs typeface="Traditional Arabic" pitchFamily="18" charset="-78"/>
              </a:rPr>
              <a:t>.</a:t>
            </a:r>
            <a:endParaRPr lang="en-US" sz="2800" b="1" dirty="0">
              <a:latin typeface="Traditional Arabic" panose="02020603050405020304" pitchFamily="18" charset="-78"/>
              <a:cs typeface="Traditional Arabic" pitchFamily="18" charset="-78"/>
            </a:endParaRPr>
          </a:p>
          <a:p>
            <a:pPr algn="r" rtl="1"/>
            <a:r>
              <a:rPr lang="ar-QA" sz="3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مراجعة الأدبيات</a:t>
            </a:r>
            <a:r>
              <a:rPr lang="en-US" sz="3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  <a:p>
            <a:pPr algn="r" rtl="1"/>
            <a:r>
              <a:rPr lang="ar-QA" sz="3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استعراض للأبحاث والدراسات السابقة المتعلقة بالموضوع، مع مناقشة الفجوات البحثية التي يسعى البحث إلى سدها.</a:t>
            </a:r>
          </a:p>
          <a:p>
            <a:pPr algn="just" rtl="1">
              <a:lnSpc>
                <a:spcPct val="250000"/>
              </a:lnSpc>
            </a:pPr>
            <a:endParaRPr lang="ar-QA" sz="2800" b="1" dirty="0">
              <a:latin typeface="Traditional Arabic" panose="02020603050405020304" pitchFamily="18" charset="-78"/>
              <a:cs typeface="Traditional Arabic" pitchFamily="18" charset="-78"/>
            </a:endParaRPr>
          </a:p>
          <a:p>
            <a:pPr algn="just" rtl="1">
              <a:lnSpc>
                <a:spcPct val="200000"/>
              </a:lnSpc>
            </a:pPr>
            <a:endParaRPr lang="fr-FR" sz="2800" b="1" dirty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200000"/>
              </a:lnSpc>
            </a:pPr>
            <a:endParaRPr lang="fr-FR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31AE54E-46FE-4BF0-859B-A0237DE746F9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 bwMode="auto">
          <a:xfrm>
            <a:off x="-1536848" y="1132295"/>
            <a:ext cx="13384683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أهداف البحث</a:t>
            </a:r>
            <a:endParaRPr kumimoji="0" lang="en-US" altLang="en-US" sz="25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تحديد الأهداف التي يسعى البحث لتحقيقها بشكل واضح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فرضيات البحث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إذا كان البحث يتضمن فرضيات، يجب ذكرها بوضوح مع شرح لها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منهجية البحث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توضيح الطريقة التي تم بها جمع البيانات وتحليلها، بما في ذلك الأدوات المستخدمة، العينة، وتصميم البحث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النتائج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عرض النتائج التي تم التوصل إليها بناءً على البيانات التي تم جمعها. يمكن أن تتضمن جداول، رسوم بيانية، أو وصف تفصيلي للنتائج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مناقشة النتائج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النتائج ومقارنتها مع الدراسات السابقة، مع تفسير النتائج وربطها بالأدبيات. يمكن أيضًا مناقشة أي مفاجآت أو ملاحظات غير متوقعة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الاستنتاجات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QA" alt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والتوصيات</a:t>
            </a:r>
            <a:endParaRPr kumimoji="0" lang="en-US" altLang="en-US" sz="25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marR="0" lvl="0" indent="0" algn="r" defTabSz="914400" rtl="1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تلخيص الاستنتاجات الرئيسية التي تم التوصل إليها من خلال البحث، وتوضيح كيفية الإجابة على أسئلة البحث</a:t>
            </a:r>
            <a:r>
              <a:rPr kumimoji="0" lang="en-US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r>
              <a:rPr kumimoji="0" lang="ar-Q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واقتراح توصيات بناء على النتائج</a:t>
            </a:r>
            <a:r>
              <a:rPr kumimoji="0" lang="ar-Q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endParaRPr kumimoji="0" lang="en-US" alt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5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192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lvl="0" algn="just" rtl="1">
              <a:lnSpc>
                <a:spcPct val="150000"/>
              </a:lnSpc>
            </a:pPr>
            <a:r>
              <a:rPr lang="ar-DZ" sz="25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كيفية ترتيب عناصر البحث.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الصفحة الأولى.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الإهداء والشكر.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ملخص الدراسة.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خطة البحث.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مقدمة.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الفصل المنهجي للدراسة.</a:t>
            </a:r>
            <a:r>
              <a:rPr lang="en-US" sz="25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QA" sz="2500" b="1" dirty="0">
                <a:solidFill>
                  <a:srgbClr val="C00000"/>
                </a:solidFill>
                <a:latin typeface="Traditional Arabic" pitchFamily="18" charset="-78"/>
                <a:cs typeface="Traditional Arabic" pitchFamily="18" charset="-78"/>
              </a:rPr>
              <a:t>(يمكن اختيار أي طريقة في ترقيم العناصر داخل الفصل: سواء بالأرقام، أو المباحث والمطالب والفروع)</a:t>
            </a:r>
            <a:endParaRPr lang="ar-DZ" sz="2500" b="1" dirty="0">
              <a:solidFill>
                <a:srgbClr val="C0000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1-مشكلة الدراسة.</a:t>
            </a:r>
            <a:r>
              <a:rPr lang="en-US" sz="2500" b="1" dirty="0">
                <a:latin typeface="Traditional Arabic" pitchFamily="18" charset="-78"/>
                <a:cs typeface="Traditional Arabic" pitchFamily="18" charset="-78"/>
              </a:rPr>
              <a:t> </a:t>
            </a:r>
            <a:endParaRPr lang="ar-DZ" sz="2500" b="1" dirty="0">
              <a:latin typeface="Traditional Arabic" pitchFamily="18" charset="-78"/>
              <a:cs typeface="Traditional Arabic" pitchFamily="18" charset="-78"/>
            </a:endParaRP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2-تساؤلات الدراسة.</a:t>
            </a:r>
          </a:p>
          <a:p>
            <a:pPr lvl="0" algn="just" rtl="1">
              <a:lnSpc>
                <a:spcPct val="150000"/>
              </a:lnSpc>
            </a:pPr>
            <a:r>
              <a:rPr lang="ar-DZ" sz="2500" b="1" dirty="0">
                <a:latin typeface="Traditional Arabic" pitchFamily="18" charset="-78"/>
                <a:cs typeface="Traditional Arabic" pitchFamily="18" charset="-78"/>
              </a:rPr>
              <a:t>3-فرضيات الدراسة.</a:t>
            </a:r>
            <a:endParaRPr lang="fr-FR" sz="25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2990</TotalTime>
  <Words>654</Words>
  <Application>Microsoft Office PowerPoint</Application>
  <PresentationFormat>Widescreen</PresentationFormat>
  <Paragraphs>82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Franklin Gothic Book</vt:lpstr>
      <vt:lpstr>Perpetua</vt:lpstr>
      <vt:lpstr>Traditional Arabic</vt:lpstr>
      <vt:lpstr>Wingdings 2</vt:lpstr>
      <vt:lpstr>Capitaux</vt:lpstr>
      <vt:lpstr> المحاضرة الثانية عشر: كيفية كتابة التقرير النهائي للبحث.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MyPc</cp:lastModifiedBy>
  <cp:revision>236</cp:revision>
  <dcterms:created xsi:type="dcterms:W3CDTF">2018-12-23T16:22:05Z</dcterms:created>
  <dcterms:modified xsi:type="dcterms:W3CDTF">2025-12-02T20:02:13Z</dcterms:modified>
</cp:coreProperties>
</file>