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6" r:id="rId3"/>
    <p:sldId id="257" r:id="rId4"/>
    <p:sldId id="258" r:id="rId5"/>
    <p:sldId id="285" r:id="rId6"/>
    <p:sldId id="259" r:id="rId7"/>
    <p:sldId id="260" r:id="rId8"/>
    <p:sldId id="286" r:id="rId9"/>
    <p:sldId id="261" r:id="rId10"/>
    <p:sldId id="262" r:id="rId11"/>
    <p:sldId id="263" r:id="rId12"/>
    <p:sldId id="265" r:id="rId13"/>
    <p:sldId id="266" r:id="rId14"/>
    <p:sldId id="267" r:id="rId15"/>
    <p:sldId id="268" r:id="rId16"/>
    <p:sldId id="269" r:id="rId17"/>
    <p:sldId id="280" r:id="rId18"/>
    <p:sldId id="270" r:id="rId19"/>
    <p:sldId id="271" r:id="rId20"/>
    <p:sldId id="272" r:id="rId21"/>
    <p:sldId id="273" r:id="rId22"/>
    <p:sldId id="282" r:id="rId23"/>
    <p:sldId id="274" r:id="rId24"/>
    <p:sldId id="283" r:id="rId25"/>
    <p:sldId id="275" r:id="rId26"/>
    <p:sldId id="276" r:id="rId27"/>
    <p:sldId id="277" r:id="rId28"/>
    <p:sldId id="278" r:id="rId29"/>
    <p:sldId id="279" r:id="rId30"/>
    <p:sldId id="287" r:id="rId3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978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458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7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446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30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887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29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36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737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12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1904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76FBC-8D8E-4295-BB0A-4B2EAD1E51E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039ED-091B-4186-95F8-7B5816D588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23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53038" y="1122363"/>
            <a:ext cx="10058400" cy="151780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b="1" dirty="0" smtClean="0"/>
              <a:t>Partie I: Bio-Statistique I</a:t>
            </a:r>
            <a:br>
              <a:rPr lang="fr-FR" b="1" dirty="0" smtClean="0"/>
            </a:br>
            <a:r>
              <a:rPr lang="fr-FR" b="1" dirty="0" smtClean="0"/>
              <a:t>Statistique Descriptive 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53038" y="2640169"/>
            <a:ext cx="10058400" cy="360608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endParaRPr lang="fr-FR" sz="4800" b="1" dirty="0" smtClean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endParaRPr lang="fr-FR" sz="4800" b="1" dirty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r>
              <a:rPr lang="fr-FR" sz="4800" b="1" dirty="0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Chapitre </a:t>
            </a:r>
            <a:r>
              <a:rPr lang="fr-FR" sz="4800" b="1" dirty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1: Généralités sur </a:t>
            </a:r>
            <a:r>
              <a:rPr lang="fr-FR" sz="4800" b="1" dirty="0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la statistique</a:t>
            </a:r>
          </a:p>
          <a:p>
            <a:pPr algn="l"/>
            <a:endParaRPr lang="fr-FR" sz="4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l"/>
            <a:endParaRPr lang="fr-FR" sz="4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r"/>
            <a:r>
              <a:rPr lang="fr-FR" sz="3200" b="1" dirty="0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Chargé du Module: Dr </a:t>
            </a:r>
            <a:r>
              <a:rPr lang="fr-FR" sz="3200" b="1" dirty="0" err="1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Cheraitia</a:t>
            </a:r>
            <a:r>
              <a:rPr lang="fr-FR" sz="3200" b="1" dirty="0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 Hassen  </a:t>
            </a:r>
            <a:endParaRPr lang="fr-FR" sz="3200" b="1" dirty="0">
              <a:solidFill>
                <a:schemeClr val="bg2">
                  <a:lumMod val="1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0410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821074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2.6. Données statistiques</a:t>
            </a:r>
            <a:r>
              <a:rPr lang="fr-FR" sz="2400" b="1" dirty="0">
                <a:solidFill>
                  <a:srgbClr val="FF0000"/>
                </a:solidFill>
              </a:rPr>
              <a:t> </a:t>
            </a:r>
            <a:r>
              <a:rPr lang="fr-FR" sz="2400" b="1" dirty="0" smtClean="0">
                <a:solidFill>
                  <a:srgbClr val="7030A0"/>
                </a:solidFill>
              </a:rPr>
              <a:t>(the Data)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dirty="0"/>
              <a:t>: le terme de </a:t>
            </a:r>
            <a:r>
              <a:rPr lang="fr-FR" sz="2400" dirty="0" smtClean="0"/>
              <a:t>données </a:t>
            </a:r>
            <a:r>
              <a:rPr lang="fr-FR" sz="2400" dirty="0"/>
              <a:t>est </a:t>
            </a:r>
            <a:r>
              <a:rPr lang="fr-FR" sz="2400" dirty="0" smtClean="0"/>
              <a:t>très utilisé </a:t>
            </a:r>
            <a:r>
              <a:rPr lang="fr-FR" sz="2400" dirty="0"/>
              <a:t>en statistique. Il </a:t>
            </a:r>
            <a:r>
              <a:rPr lang="fr-FR" sz="2400" dirty="0" smtClean="0"/>
              <a:t>désigne l’ensemble</a:t>
            </a:r>
            <a:r>
              <a:rPr lang="fr-FR" sz="2400" dirty="0"/>
              <a:t> </a:t>
            </a:r>
            <a:r>
              <a:rPr lang="fr-FR" sz="2400" dirty="0" smtClean="0"/>
              <a:t>des </a:t>
            </a:r>
            <a:r>
              <a:rPr lang="fr-FR" sz="2400" dirty="0"/>
              <a:t>individus </a:t>
            </a:r>
            <a:r>
              <a:rPr lang="fr-FR" sz="2400" dirty="0" smtClean="0"/>
              <a:t>observés </a:t>
            </a:r>
            <a:r>
              <a:rPr lang="fr-FR" sz="2400" dirty="0"/>
              <a:t>(ceux de </a:t>
            </a:r>
            <a:r>
              <a:rPr lang="fr-FR" sz="2400" dirty="0" smtClean="0"/>
              <a:t>l’échantillon</a:t>
            </a:r>
            <a:r>
              <a:rPr lang="fr-FR" sz="2400" dirty="0"/>
              <a:t>), l’ensemble des variables </a:t>
            </a:r>
            <a:r>
              <a:rPr lang="fr-FR" sz="2400" dirty="0" smtClean="0"/>
              <a:t>considér</a:t>
            </a:r>
            <a:r>
              <a:rPr lang="fr-FR" sz="2400" dirty="0"/>
              <a:t>é</a:t>
            </a:r>
            <a:r>
              <a:rPr lang="fr-FR" sz="2400" dirty="0" smtClean="0"/>
              <a:t>es </a:t>
            </a:r>
            <a:r>
              <a:rPr lang="fr-FR" sz="2400" dirty="0"/>
              <a:t>et </a:t>
            </a:r>
            <a:r>
              <a:rPr lang="fr-FR" sz="2400" dirty="0" smtClean="0"/>
              <a:t>les</a:t>
            </a:r>
            <a:r>
              <a:rPr lang="fr-FR" sz="2400" dirty="0"/>
              <a:t> </a:t>
            </a:r>
            <a:r>
              <a:rPr lang="fr-FR" sz="2400" dirty="0" smtClean="0"/>
              <a:t>observations </a:t>
            </a:r>
            <a:r>
              <a:rPr lang="fr-FR" sz="2400" dirty="0"/>
              <a:t>de ces variables sur ces individus.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/>
              <a:t>Les </a:t>
            </a:r>
            <a:r>
              <a:rPr lang="fr-FR" sz="2400" dirty="0" smtClean="0"/>
              <a:t>données </a:t>
            </a:r>
            <a:r>
              <a:rPr lang="fr-FR" sz="2400" dirty="0"/>
              <a:t>sont en </a:t>
            </a:r>
            <a:r>
              <a:rPr lang="fr-FR" sz="2400" dirty="0" smtClean="0"/>
              <a:t>gén</a:t>
            </a:r>
            <a:r>
              <a:rPr lang="fr-FR" sz="2400" dirty="0"/>
              <a:t>é</a:t>
            </a:r>
            <a:r>
              <a:rPr lang="fr-FR" sz="2400" dirty="0" smtClean="0"/>
              <a:t>ral présentées </a:t>
            </a:r>
            <a:r>
              <a:rPr lang="fr-FR" sz="2400" dirty="0"/>
              <a:t>sous forme de tableaux (individus en lignes et </a:t>
            </a:r>
            <a:r>
              <a:rPr lang="fr-FR" sz="2400" dirty="0" smtClean="0"/>
              <a:t>variables</a:t>
            </a:r>
            <a:r>
              <a:rPr lang="fr-FR" sz="2400" dirty="0"/>
              <a:t> </a:t>
            </a:r>
            <a:r>
              <a:rPr lang="fr-FR" sz="2400" dirty="0" smtClean="0"/>
              <a:t>en colonnes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9743" y="4172755"/>
            <a:ext cx="5646678" cy="209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08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524859"/>
            <a:ext cx="10515600" cy="5541089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2.7. Types de variables </a:t>
            </a:r>
            <a:r>
              <a:rPr lang="fr-FR" sz="2400" b="1" dirty="0" smtClean="0">
                <a:solidFill>
                  <a:srgbClr val="7030A0"/>
                </a:solidFill>
              </a:rPr>
              <a:t>(type of variables)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>
                <a:solidFill>
                  <a:srgbClr val="00B050"/>
                </a:solidFill>
              </a:rPr>
              <a:t>-</a:t>
            </a:r>
            <a:r>
              <a:rPr lang="fr-FR" sz="2400" b="1" dirty="0" smtClean="0">
                <a:solidFill>
                  <a:srgbClr val="00B050"/>
                </a:solidFill>
              </a:rPr>
              <a:t>Variable quantitative </a:t>
            </a:r>
            <a:r>
              <a:rPr lang="fr-FR" sz="2400" b="1" dirty="0" smtClean="0">
                <a:solidFill>
                  <a:srgbClr val="7030A0"/>
                </a:solidFill>
              </a:rPr>
              <a:t>(quantitative variable)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variable/caractère à laquelle on peut </a:t>
            </a:r>
            <a:r>
              <a:rPr lang="fr-FR" sz="2400" dirty="0" smtClean="0"/>
              <a:t>associer</a:t>
            </a:r>
            <a:r>
              <a:rPr lang="fr-FR" sz="2400" dirty="0"/>
              <a:t> </a:t>
            </a:r>
            <a:r>
              <a:rPr lang="fr-FR" sz="2400" dirty="0" smtClean="0"/>
              <a:t>un nombre</a:t>
            </a:r>
            <a:r>
              <a:rPr lang="fr-FR" sz="2400" dirty="0"/>
              <a:t> </a:t>
            </a:r>
            <a:endParaRPr lang="fr-FR" sz="24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/>
              <a:t>Discrète </a:t>
            </a:r>
            <a:r>
              <a:rPr lang="fr-FR" sz="2400" dirty="0" smtClean="0">
                <a:solidFill>
                  <a:srgbClr val="7030A0"/>
                </a:solidFill>
              </a:rPr>
              <a:t>(</a:t>
            </a:r>
            <a:r>
              <a:rPr lang="fr-FR" sz="2400" dirty="0" err="1">
                <a:solidFill>
                  <a:srgbClr val="7030A0"/>
                </a:solidFill>
              </a:rPr>
              <a:t>D</a:t>
            </a:r>
            <a:r>
              <a:rPr lang="fr-FR" sz="2400" dirty="0" err="1" smtClean="0">
                <a:solidFill>
                  <a:srgbClr val="7030A0"/>
                </a:solidFill>
              </a:rPr>
              <a:t>iscrete</a:t>
            </a:r>
            <a:r>
              <a:rPr lang="fr-FR" sz="2400" dirty="0" smtClean="0">
                <a:solidFill>
                  <a:srgbClr val="7030A0"/>
                </a:solidFill>
              </a:rPr>
              <a:t>)  </a:t>
            </a:r>
            <a:r>
              <a:rPr lang="fr-FR" sz="2400" dirty="0"/>
              <a:t>: ne peut prendre qu’un nombre fini ou dénombrable de valeurs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continue </a:t>
            </a:r>
            <a:r>
              <a:rPr lang="fr-FR" sz="2400" dirty="0" smtClean="0">
                <a:solidFill>
                  <a:srgbClr val="7030A0"/>
                </a:solidFill>
              </a:rPr>
              <a:t>(</a:t>
            </a:r>
            <a:r>
              <a:rPr lang="fr-FR" sz="2400" dirty="0" err="1">
                <a:solidFill>
                  <a:srgbClr val="7030A0"/>
                </a:solidFill>
              </a:rPr>
              <a:t>C</a:t>
            </a:r>
            <a:r>
              <a:rPr lang="fr-FR" sz="2400" dirty="0" err="1" smtClean="0">
                <a:solidFill>
                  <a:srgbClr val="7030A0"/>
                </a:solidFill>
              </a:rPr>
              <a:t>ontinuous</a:t>
            </a:r>
            <a:r>
              <a:rPr lang="fr-FR" sz="2400" dirty="0" smtClean="0">
                <a:solidFill>
                  <a:srgbClr val="7030A0"/>
                </a:solidFill>
              </a:rPr>
              <a:t>) </a:t>
            </a:r>
            <a:r>
              <a:rPr lang="fr-FR" sz="2400" dirty="0"/>
              <a:t>: peut prendre toutes les valeurs d’un intervalle de </a:t>
            </a:r>
            <a:r>
              <a:rPr lang="fr-FR" sz="2400" dirty="0" smtClean="0"/>
              <a:t>l’ensemble</a:t>
            </a:r>
            <a:r>
              <a:rPr lang="fr-FR" sz="2400" dirty="0"/>
              <a:t> </a:t>
            </a:r>
            <a:r>
              <a:rPr lang="fr-FR" sz="2400" dirty="0" smtClean="0"/>
              <a:t>des </a:t>
            </a:r>
            <a:r>
              <a:rPr lang="fr-FR" sz="2400" dirty="0"/>
              <a:t>nombres réels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>
                <a:solidFill>
                  <a:srgbClr val="00B050"/>
                </a:solidFill>
              </a:rPr>
              <a:t>- Variable qualitative </a:t>
            </a:r>
            <a:r>
              <a:rPr lang="fr-FR" sz="2400" dirty="0" smtClean="0">
                <a:solidFill>
                  <a:srgbClr val="7030A0"/>
                </a:solidFill>
              </a:rPr>
              <a:t>(</a:t>
            </a:r>
            <a:r>
              <a:rPr lang="fr-FR" sz="2400" dirty="0" err="1" smtClean="0">
                <a:solidFill>
                  <a:srgbClr val="7030A0"/>
                </a:solidFill>
              </a:rPr>
              <a:t>categorical</a:t>
            </a:r>
            <a:r>
              <a:rPr lang="fr-FR" sz="2400" dirty="0" smtClean="0">
                <a:solidFill>
                  <a:srgbClr val="7030A0"/>
                </a:solidFill>
              </a:rPr>
              <a:t> variable) </a:t>
            </a:r>
            <a:r>
              <a:rPr lang="fr-FR" sz="2400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variable/caractère dont les modalités ne sont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/>
              <a:t>pas quantifiables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ordinale </a:t>
            </a:r>
            <a:r>
              <a:rPr lang="fr-FR" sz="2400" dirty="0" smtClean="0">
                <a:solidFill>
                  <a:srgbClr val="7030A0"/>
                </a:solidFill>
              </a:rPr>
              <a:t>(Ordinal) </a:t>
            </a:r>
            <a:r>
              <a:rPr lang="fr-FR" sz="2400" dirty="0"/>
              <a:t>: variable dont les modalités peuvent être ordonnées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nominale </a:t>
            </a:r>
            <a:r>
              <a:rPr lang="fr-FR" sz="2400" dirty="0" smtClean="0">
                <a:solidFill>
                  <a:srgbClr val="7030A0"/>
                </a:solidFill>
              </a:rPr>
              <a:t>(Nominal) </a:t>
            </a:r>
            <a:r>
              <a:rPr lang="fr-FR" sz="2400" dirty="0"/>
              <a:t>: variable dont les modalités ne peuvent pas être ordonnées</a:t>
            </a:r>
          </a:p>
        </p:txBody>
      </p:sp>
    </p:spTree>
    <p:extLst>
      <p:ext uri="{BB962C8B-B14F-4D97-AF65-F5344CB8AC3E}">
        <p14:creationId xmlns:p14="http://schemas.microsoft.com/office/powerpoint/2010/main" val="342780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730921"/>
            <a:ext cx="10515600" cy="50388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b="1" u="sng" dirty="0" smtClean="0"/>
              <a:t>Exemples: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Variable qualitative : elle se décompose en deux 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Variable Nominale (décrire, Qualifier): le sexe, la couleur des yeux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Variable Ordinale (relation d’ordre): CSP, degrés de satisfaction, la fréquence  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Variable quantitative: elle se divise en deux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Variable discrète (compter): nombre d’enfants, nombre de pièces de maison 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Variable continue (mesurer): Age, la distance, la taille, le poids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066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6700"/>
          </a:xfrm>
        </p:spPr>
        <p:txBody>
          <a:bodyPr>
            <a:noAutofit/>
          </a:bodyPr>
          <a:lstStyle/>
          <a:p>
            <a:r>
              <a:rPr lang="fr-FR" sz="2800" b="1" u="sng" dirty="0" smtClean="0"/>
              <a:t>3. présentation et représentation graphique d’une série statistique</a:t>
            </a:r>
            <a:br>
              <a:rPr lang="fr-FR" sz="2800" b="1" u="sng" dirty="0" smtClean="0"/>
            </a:br>
            <a:r>
              <a:rPr lang="fr-FR" sz="2800" b="1" u="sng" dirty="0" smtClean="0">
                <a:solidFill>
                  <a:srgbClr val="7030A0"/>
                </a:solidFill>
              </a:rPr>
              <a:t>3.Presentation and </a:t>
            </a:r>
            <a:r>
              <a:rPr lang="fr-FR" sz="2800" b="1" u="sng" dirty="0" err="1" smtClean="0">
                <a:solidFill>
                  <a:srgbClr val="7030A0"/>
                </a:solidFill>
              </a:rPr>
              <a:t>graphical</a:t>
            </a:r>
            <a:r>
              <a:rPr lang="fr-FR" sz="2800" b="1" u="sng" dirty="0" smtClean="0">
                <a:solidFill>
                  <a:srgbClr val="7030A0"/>
                </a:solidFill>
              </a:rPr>
              <a:t> </a:t>
            </a:r>
            <a:r>
              <a:rPr lang="fr-FR" sz="2800" b="1" u="sng" dirty="0" err="1" smtClean="0">
                <a:solidFill>
                  <a:srgbClr val="7030A0"/>
                </a:solidFill>
              </a:rPr>
              <a:t>representation</a:t>
            </a:r>
            <a:r>
              <a:rPr lang="fr-FR" sz="2800" b="1" u="sng" dirty="0" smtClean="0">
                <a:solidFill>
                  <a:srgbClr val="7030A0"/>
                </a:solidFill>
              </a:rPr>
              <a:t> of a </a:t>
            </a:r>
            <a:r>
              <a:rPr lang="fr-FR" sz="2800" b="1" u="sng" dirty="0" err="1" smtClean="0">
                <a:solidFill>
                  <a:srgbClr val="7030A0"/>
                </a:solidFill>
              </a:rPr>
              <a:t>statistical</a:t>
            </a:r>
            <a:r>
              <a:rPr lang="fr-FR" sz="2800" b="1" u="sng" dirty="0" smtClean="0">
                <a:solidFill>
                  <a:srgbClr val="7030A0"/>
                </a:solidFill>
              </a:rPr>
              <a:t> </a:t>
            </a:r>
            <a:r>
              <a:rPr lang="fr-FR" sz="2800" b="1" u="sng" dirty="0" err="1" smtClean="0">
                <a:solidFill>
                  <a:srgbClr val="7030A0"/>
                </a:solidFill>
              </a:rPr>
              <a:t>series</a:t>
            </a:r>
            <a:r>
              <a:rPr lang="fr-FR" sz="2800" b="1" u="sng" dirty="0" smtClean="0">
                <a:solidFill>
                  <a:srgbClr val="7030A0"/>
                </a:solidFill>
              </a:rPr>
              <a:t> </a:t>
            </a:r>
            <a:endParaRPr lang="fr-FR" sz="2800" b="1" u="sng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81826"/>
                <a:ext cx="10515600" cy="5293215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lnSpc>
                    <a:spcPct val="160000"/>
                  </a:lnSpc>
                  <a:buNone/>
                </a:pPr>
                <a:r>
                  <a:rPr lang="fr-FR" sz="2600" u="sng" dirty="0" smtClean="0">
                    <a:solidFill>
                      <a:srgbClr val="FF0000"/>
                    </a:solidFill>
                  </a:rPr>
                  <a:t>3.1. Notations </a:t>
                </a:r>
              </a:p>
              <a:p>
                <a:pPr>
                  <a:lnSpc>
                    <a:spcPct val="160000"/>
                  </a:lnSpc>
                </a:pPr>
                <a:r>
                  <a:rPr lang="fr-FR" sz="2600" dirty="0" smtClean="0"/>
                  <a:t>On considère </a:t>
                </a:r>
                <a:r>
                  <a:rPr lang="fr-FR" sz="2600" dirty="0"/>
                  <a:t>ici une variable statistique </a:t>
                </a:r>
                <a:r>
                  <a:rPr lang="fr-FR" sz="2600" dirty="0" smtClean="0"/>
                  <a:t>unique </a:t>
                </a:r>
                <a:r>
                  <a:rPr lang="fr-FR" sz="2600" dirty="0" smtClean="0">
                    <a:solidFill>
                      <a:srgbClr val="7030A0"/>
                    </a:solidFill>
                  </a:rPr>
                  <a:t>(</a:t>
                </a:r>
                <a:r>
                  <a:rPr lang="en-US" sz="2600" dirty="0" err="1">
                    <a:solidFill>
                      <a:srgbClr val="7030A0"/>
                    </a:solidFill>
                  </a:rPr>
                  <a:t>Univariate</a:t>
                </a:r>
                <a:r>
                  <a:rPr lang="en-US" sz="2600" dirty="0">
                    <a:solidFill>
                      <a:srgbClr val="7030A0"/>
                    </a:solidFill>
                  </a:rPr>
                  <a:t>: Measurement made on one variable </a:t>
                </a:r>
                <a:r>
                  <a:rPr lang="en-US" sz="2600" dirty="0" smtClean="0">
                    <a:solidFill>
                      <a:srgbClr val="7030A0"/>
                    </a:solidFill>
                  </a:rPr>
                  <a:t>per subject) </a:t>
                </a:r>
                <a:r>
                  <a:rPr lang="fr-FR" sz="2600" dirty="0" smtClean="0"/>
                  <a:t>, notée X</a:t>
                </a:r>
              </a:p>
              <a:p>
                <a:pPr marL="0" indent="0">
                  <a:lnSpc>
                    <a:spcPct val="160000"/>
                  </a:lnSpc>
                  <a:buNone/>
                </a:pPr>
                <a:r>
                  <a:rPr lang="fr-FR" sz="2600" dirty="0" smtClean="0"/>
                  <a:t>On </a:t>
                </a:r>
                <a:r>
                  <a:rPr lang="fr-FR" sz="2600" dirty="0"/>
                  <a:t>introduit tout d’abord la notion de tableau </a:t>
                </a:r>
                <a:r>
                  <a:rPr lang="fr-FR" sz="2600" dirty="0" smtClean="0"/>
                  <a:t>statistique, façon synthétique </a:t>
                </a:r>
                <a:r>
                  <a:rPr lang="fr-FR" sz="2600" dirty="0"/>
                  <a:t>de </a:t>
                </a:r>
                <a:r>
                  <a:rPr lang="fr-FR" sz="2600" dirty="0" smtClean="0"/>
                  <a:t>présenter les</a:t>
                </a:r>
                <a:r>
                  <a:rPr lang="fr-FR" sz="2600" dirty="0"/>
                  <a:t> </a:t>
                </a:r>
                <a:r>
                  <a:rPr lang="fr-FR" sz="2600" dirty="0" smtClean="0"/>
                  <a:t>données après </a:t>
                </a:r>
                <a:r>
                  <a:rPr lang="fr-FR" sz="2600" dirty="0"/>
                  <a:t>leur rangement par ordre croissant. Ce tableau fait intervenir les notions </a:t>
                </a:r>
                <a:r>
                  <a:rPr lang="fr-FR" sz="2600" dirty="0" smtClean="0"/>
                  <a:t>assez</a:t>
                </a:r>
                <a:r>
                  <a:rPr lang="fr-FR" sz="2600" dirty="0"/>
                  <a:t> </a:t>
                </a:r>
                <a:r>
                  <a:rPr lang="fr-FR" sz="2600" dirty="0" smtClean="0"/>
                  <a:t>élémentaires </a:t>
                </a:r>
                <a:r>
                  <a:rPr lang="fr-FR" sz="2600" dirty="0"/>
                  <a:t>d’effectif, de </a:t>
                </a:r>
                <a:r>
                  <a:rPr lang="fr-FR" sz="2600" dirty="0" smtClean="0"/>
                  <a:t>fréquence </a:t>
                </a:r>
                <a:r>
                  <a:rPr lang="fr-FR" sz="2600" dirty="0"/>
                  <a:t>(ou pourcentage), d’effectif </a:t>
                </a:r>
                <a:r>
                  <a:rPr lang="fr-FR" sz="2600" dirty="0" smtClean="0"/>
                  <a:t>cumulé </a:t>
                </a:r>
                <a:r>
                  <a:rPr lang="fr-FR" sz="2600" dirty="0"/>
                  <a:t>et de </a:t>
                </a:r>
                <a:r>
                  <a:rPr lang="fr-FR" sz="2600" dirty="0" smtClean="0"/>
                  <a:t>fréquence cumulée.</a:t>
                </a:r>
              </a:p>
              <a:p>
                <a:pPr marL="0" indent="0">
                  <a:lnSpc>
                    <a:spcPct val="160000"/>
                  </a:lnSpc>
                  <a:buNone/>
                </a:pPr>
                <a:r>
                  <a:rPr lang="fr-FR" sz="2600" dirty="0" smtClean="0"/>
                  <a:t>L’effectif total </a:t>
                </a:r>
                <a:r>
                  <a:rPr lang="fr-FR" sz="2600" dirty="0" smtClean="0">
                    <a:solidFill>
                      <a:srgbClr val="7030A0"/>
                    </a:solidFill>
                  </a:rPr>
                  <a:t>(total </a:t>
                </a:r>
                <a:r>
                  <a:rPr lang="fr-FR" sz="2600" dirty="0" err="1" smtClean="0">
                    <a:solidFill>
                      <a:srgbClr val="7030A0"/>
                    </a:solidFill>
                  </a:rPr>
                  <a:t>frequency</a:t>
                </a:r>
                <a:r>
                  <a:rPr lang="fr-FR" sz="2600" dirty="0" smtClean="0">
                    <a:solidFill>
                      <a:srgbClr val="7030A0"/>
                    </a:solidFill>
                  </a:rPr>
                  <a:t>): </a:t>
                </a:r>
                <a:r>
                  <a:rPr lang="fr-FR" sz="2600" dirty="0" smtClean="0"/>
                  <a:t>n    L’effectif </a:t>
                </a:r>
                <a:r>
                  <a:rPr lang="fr-FR" sz="2600" dirty="0" smtClean="0">
                    <a:solidFill>
                      <a:srgbClr val="7030A0"/>
                    </a:solidFill>
                  </a:rPr>
                  <a:t>(</a:t>
                </a:r>
                <a:r>
                  <a:rPr lang="fr-FR" sz="2600" dirty="0" err="1" smtClean="0">
                    <a:solidFill>
                      <a:srgbClr val="7030A0"/>
                    </a:solidFill>
                  </a:rPr>
                  <a:t>frequency</a:t>
                </a:r>
                <a:r>
                  <a:rPr lang="fr-FR" sz="2600" dirty="0" smtClean="0">
                    <a:solidFill>
                      <a:srgbClr val="7030A0"/>
                    </a:solidFill>
                  </a:rPr>
                  <a:t>):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sz="2600" dirty="0" smtClean="0"/>
                  <a:t>    La fréquence </a:t>
                </a:r>
                <a:r>
                  <a:rPr lang="fr-FR" sz="2600" dirty="0" smtClean="0">
                    <a:solidFill>
                      <a:srgbClr val="7030A0"/>
                    </a:solidFill>
                  </a:rPr>
                  <a:t>(relative </a:t>
                </a:r>
                <a:r>
                  <a:rPr lang="fr-FR" sz="2600" dirty="0" err="1" smtClean="0">
                    <a:solidFill>
                      <a:srgbClr val="7030A0"/>
                    </a:solidFill>
                  </a:rPr>
                  <a:t>frequency</a:t>
                </a:r>
                <a:r>
                  <a:rPr lang="fr-FR" sz="2600" dirty="0" smtClean="0">
                    <a:solidFill>
                      <a:srgbClr val="7030A0"/>
                    </a:solidFill>
                  </a:rPr>
                  <a:t>):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6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r-FR" sz="2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fr-FR" sz="2600" dirty="0" smtClean="0"/>
              </a:p>
              <a:p>
                <a:pPr marL="0" indent="0">
                  <a:lnSpc>
                    <a:spcPct val="160000"/>
                  </a:lnSpc>
                  <a:buNone/>
                </a:pPr>
                <a:r>
                  <a:rPr lang="fr-FR" sz="2600" dirty="0" smtClean="0"/>
                  <a:t>Effectifs cumulés croissants </a:t>
                </a:r>
                <a:r>
                  <a:rPr lang="fr-FR" sz="2600" dirty="0" smtClean="0">
                    <a:solidFill>
                      <a:srgbClr val="7030A0"/>
                    </a:solidFill>
                  </a:rPr>
                  <a:t>(cumulative </a:t>
                </a:r>
                <a:r>
                  <a:rPr lang="fr-FR" sz="2600" dirty="0" err="1" smtClean="0">
                    <a:solidFill>
                      <a:srgbClr val="7030A0"/>
                    </a:solidFill>
                  </a:rPr>
                  <a:t>frequencies</a:t>
                </a:r>
                <a:r>
                  <a:rPr lang="fr-FR" sz="2600" dirty="0" smtClean="0">
                    <a:solidFill>
                      <a:srgbClr val="7030A0"/>
                    </a:solidFill>
                  </a:rPr>
                  <a:t>):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6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r-FR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fr-FR" sz="2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↑</m:t>
                        </m:r>
                      </m:sup>
                    </m:sSubSup>
                    <m:r>
                      <a:rPr lang="fr-FR" sz="2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   </m:t>
                    </m:r>
                  </m:oMath>
                </a14:m>
                <a:r>
                  <a:rPr lang="fr-FR" sz="2600" dirty="0" smtClean="0"/>
                  <a:t>Fréquences cumulées croissant: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6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fr-FR" sz="2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fr-F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↑</m:t>
                        </m:r>
                      </m:sup>
                    </m:sSubSup>
                  </m:oMath>
                </a14:m>
                <a:endParaRPr lang="fr-FR" dirty="0" smtClean="0"/>
              </a:p>
              <a:p>
                <a:pPr marL="0" indent="0">
                  <a:buNone/>
                </a:pPr>
                <a:endParaRPr lang="fr-FR" b="1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81826"/>
                <a:ext cx="10515600" cy="5293215"/>
              </a:xfrm>
              <a:blipFill rotWithShape="0">
                <a:blip r:embed="rId2"/>
                <a:stretch>
                  <a:fillRect l="-638" r="-46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667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27775073"/>
                  </p:ext>
                </p:extLst>
              </p:nvPr>
            </p:nvGraphicFramePr>
            <p:xfrm>
              <a:off x="838200" y="2758840"/>
              <a:ext cx="10160359" cy="3749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37048"/>
                    <a:gridCol w="2036910"/>
                    <a:gridCol w="1542496"/>
                    <a:gridCol w="1458281"/>
                    <a:gridCol w="1170989"/>
                    <a:gridCol w="1314635"/>
                  </a:tblGrid>
                  <a:tr h="54010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Nombre de trématodes par grenouille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Nombre de grenouilles correspondantes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fr-FR" sz="18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dirty="0" smtClean="0"/>
                            <a:t>Fréquence relative </a:t>
                          </a:r>
                          <a:r>
                            <a:rPr lang="fr-FR" sz="18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endParaRPr lang="fr-FR" sz="1800" dirty="0" smtClean="0"/>
                        </a:p>
                        <a:p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Pourcentage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fr-FR" sz="1800" b="1" i="1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r-FR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fr-FR" sz="18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↑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r-FR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fr-FR" sz="1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↓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</a:tr>
                  <a:tr h="312915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0.0733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7.33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150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12915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0.1466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14.66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139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12915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0.30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117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12915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0.2666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26.66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12915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0.1266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12.66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137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12915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0.0733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7.33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148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13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12915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0.0133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1.33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150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27775073"/>
                  </p:ext>
                </p:extLst>
              </p:nvPr>
            </p:nvGraphicFramePr>
            <p:xfrm>
              <a:off x="838200" y="2758840"/>
              <a:ext cx="10160359" cy="3749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37048"/>
                    <a:gridCol w="2036910"/>
                    <a:gridCol w="1542496"/>
                    <a:gridCol w="1458281"/>
                    <a:gridCol w="1170989"/>
                    <a:gridCol w="1314635"/>
                  </a:tblGrid>
                  <a:tr h="118872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31" t="-2564" r="-286143" b="-2241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9940" t="-2564" r="-270958" b="-2241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02362" t="-2564" r="-256299" b="-2241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427615" t="-2564" r="-172385" b="-2241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656771" t="-2564" r="-114583" b="-2241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672685" t="-2564" r="-1852" b="-224103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0.0733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7.33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150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0.1466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14.66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139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0.30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117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0.2666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26.66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0.1266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12.66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137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0.0733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7.33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148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13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0.0133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1.33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150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ZoneTexte 6"/>
          <p:cNvSpPr txBox="1"/>
          <p:nvPr/>
        </p:nvSpPr>
        <p:spPr>
          <a:xfrm>
            <a:off x="721217" y="321966"/>
            <a:ext cx="105220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u="sng" dirty="0" smtClean="0">
                <a:solidFill>
                  <a:srgbClr val="FF0000"/>
                </a:solidFill>
              </a:rPr>
              <a:t>3.2. présentation sous forme des tableaux statistiques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00B050"/>
                </a:solidFill>
              </a:rPr>
              <a:t>Série statistique dans </a:t>
            </a:r>
            <a:r>
              <a:rPr lang="fr-FR" sz="2400" b="1" dirty="0">
                <a:solidFill>
                  <a:srgbClr val="00B050"/>
                </a:solidFill>
              </a:rPr>
              <a:t>le cas d’une variable quantitative discontinue </a:t>
            </a:r>
          </a:p>
          <a:p>
            <a:pPr>
              <a:lnSpc>
                <a:spcPct val="150000"/>
              </a:lnSpc>
            </a:pPr>
            <a:r>
              <a:rPr lang="fr-FR" sz="2400" b="1" dirty="0"/>
              <a:t>Exemple: </a:t>
            </a:r>
            <a:r>
              <a:rPr lang="fr-FR" sz="2400" dirty="0"/>
              <a:t>Répartition de 150 grenouilles suivant le nombre de vers trématodes (parasites) qu’elles hébergent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790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524860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b="1" u="sng" dirty="0">
                <a:solidFill>
                  <a:srgbClr val="00B050"/>
                </a:solidFill>
              </a:rPr>
              <a:t>Série statistique dans le cas d’une variable quantitative continue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b="1" dirty="0" smtClean="0"/>
              <a:t>Exemple: </a:t>
            </a:r>
            <a:r>
              <a:rPr lang="fr-FR" sz="2400" dirty="0" smtClean="0"/>
              <a:t>poids de 161 nouveau-nés</a:t>
            </a:r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75893818"/>
                  </p:ext>
                </p:extLst>
              </p:nvPr>
            </p:nvGraphicFramePr>
            <p:xfrm>
              <a:off x="1529724" y="2136347"/>
              <a:ext cx="10035503" cy="36068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92581"/>
                    <a:gridCol w="1492581"/>
                    <a:gridCol w="1492581"/>
                    <a:gridCol w="1204702"/>
                    <a:gridCol w="2150772"/>
                    <a:gridCol w="1365074"/>
                    <a:gridCol w="837212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classe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Limites de la classe (kg)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Centre de classe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Effectif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Fréquence relative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Pourcentage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fr-FR" sz="1800" b="1" i="1" smtClean="0">
                                  <a:latin typeface="Cambria Math" panose="02040503050406030204" pitchFamily="18" charset="0"/>
                                </a:rPr>
                                <m:t>%</m:t>
                              </m:r>
                            </m:oMath>
                          </a14:m>
                          <a:r>
                            <a:rPr lang="fr-FR" dirty="0" smtClean="0"/>
                            <a:t> 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r-FR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fr-FR" sz="18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↑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2.2-2.5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2.35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0.031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2.5-2.8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2.65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0.068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6.8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16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dirty="0" smtClean="0"/>
                            <a:t>2.8-3.1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2.95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0.148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14.8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dirty="0" smtClean="0"/>
                            <a:t>3.1-3.4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3.25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0.248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24.8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80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3.4-3.7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3.55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0.259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25.9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122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3.7-4.0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3.85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0.124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12.4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142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4.0-4.3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4.15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0.08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155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4.3-4.6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4.45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0.037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161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75893818"/>
                  </p:ext>
                </p:extLst>
              </p:nvPr>
            </p:nvGraphicFramePr>
            <p:xfrm>
              <a:off x="1529724" y="2136347"/>
              <a:ext cx="10035503" cy="36068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92581"/>
                    <a:gridCol w="1492581"/>
                    <a:gridCol w="1492581"/>
                    <a:gridCol w="1204702"/>
                    <a:gridCol w="2150772"/>
                    <a:gridCol w="1365074"/>
                    <a:gridCol w="837212"/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classe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Limites de la classe (kg)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408" t="-4762" r="-374286" b="-47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71717" t="-4762" r="-363131" b="-47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64589" t="-4762" r="-103683" b="-47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572000" t="-4762" r="-62667" b="-47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103650" t="-4762" r="-2920" b="-47809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2.2-2.5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2.35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0.031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2.5-2.8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2.65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0.068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6.8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16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dirty="0" smtClean="0"/>
                            <a:t>2.8-3.1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2.95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0.148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14.8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dirty="0" smtClean="0"/>
                            <a:t>3.1-3.4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3.25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0.248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24.8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80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3.4-3.7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3.55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0.259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25.9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122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3.7-4.0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3.85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20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0.124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12.4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142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4.0-4.3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4.15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0.08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155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4.3-4.6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4.45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0.037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3.7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dirty="0" smtClean="0"/>
                            <a:t>161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1157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02885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b="1" dirty="0" smtClean="0">
                <a:solidFill>
                  <a:srgbClr val="00B050"/>
                </a:solidFill>
              </a:rPr>
              <a:t>Série statistique dans le cas d’une variable qualitative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b="1" dirty="0" smtClean="0"/>
              <a:t>Exemple:</a:t>
            </a:r>
            <a:r>
              <a:rPr lang="fr-FR" sz="2400" dirty="0" smtClean="0"/>
              <a:t> L’analyse du sang de 100 individus à donné les résultats suivants</a:t>
            </a:r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35505295"/>
                  </p:ext>
                </p:extLst>
              </p:nvPr>
            </p:nvGraphicFramePr>
            <p:xfrm>
              <a:off x="1452454" y="1853007"/>
              <a:ext cx="8128000" cy="21234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Groupe SANGUIN</a:t>
                          </a:r>
                        </a:p>
                        <a:p>
                          <a:r>
                            <a:rPr lang="fr-FR" dirty="0" smtClean="0"/>
                            <a:t>(Modalités)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Effectif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Fréquence relative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18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fr-FR" sz="18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Pourcentage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8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fr-FR" sz="18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fr-FR" sz="1800" b="1" i="1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O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A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0.43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43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B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AB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35505295"/>
                  </p:ext>
                </p:extLst>
              </p:nvPr>
            </p:nvGraphicFramePr>
            <p:xfrm>
              <a:off x="1452454" y="1853007"/>
              <a:ext cx="8128000" cy="21234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  <a:gridCol w="2032000"/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Groupe </a:t>
                          </a:r>
                          <a:r>
                            <a:rPr lang="fr-FR" dirty="0" smtClean="0"/>
                            <a:t>SANGUIN</a:t>
                          </a:r>
                        </a:p>
                        <a:p>
                          <a:r>
                            <a:rPr lang="fr-FR" dirty="0" smtClean="0"/>
                            <a:t>(Modalités)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601" t="-4717" r="-201502" b="-2433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000" t="-4717" r="-100898" b="-2433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00901" t="-4717" r="-1201" b="-243396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O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A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0.43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43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B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AB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887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fr-FR" sz="2400" b="1" dirty="0" smtClean="0"/>
                  <a:t>Remarque :</a:t>
                </a:r>
                <a:r>
                  <a:rPr lang="fr-FR" sz="2400" dirty="0" smtClean="0"/>
                  <a:t> on peut découper une série de valeurs en classe c.-à-d. </a:t>
                </a:r>
                <a:r>
                  <a:rPr lang="fr-FR" sz="2400" dirty="0"/>
                  <a:t>passer de caractère discret au caractère continue en appliquant </a:t>
                </a:r>
                <a:r>
                  <a:rPr lang="fr-FR" sz="2400" dirty="0" smtClean="0"/>
                  <a:t>l’une des formules suivantes: </a:t>
                </a:r>
              </a:p>
              <a:p>
                <a:pPr marL="514350" indent="-514350">
                  <a:buAutoNum type="arabicParenR"/>
                </a:pPr>
                <a:r>
                  <a:rPr lang="fr-FR" sz="2400" dirty="0" smtClean="0"/>
                  <a:t>Si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fr-FR" sz="2400" dirty="0" smtClean="0"/>
                  <a:t> 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𝑁𝑜𝑚𝑏𝑟𝑒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𝑑𝑒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𝑐𝑙𝑎𝑠𝑠𝑒𝑠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ad>
                        <m:radPr>
                          <m:degHide m:val="on"/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fr-FR" sz="2400" dirty="0" smtClean="0"/>
              </a:p>
              <a:p>
                <a:pPr marL="0" indent="0">
                  <a:buNone/>
                </a:pPr>
                <a:r>
                  <a:rPr lang="fr-FR" sz="2400" dirty="0" smtClean="0"/>
                  <a:t>2) Formule de </a:t>
                </a:r>
                <a:r>
                  <a:rPr lang="fr-FR" sz="2400" dirty="0" err="1" smtClean="0"/>
                  <a:t>Sturge</a:t>
                </a:r>
                <a:r>
                  <a:rPr lang="fr-FR" sz="2400" dirty="0" smtClean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332</m:t>
                      </m:r>
                      <m:sSub>
                        <m:sSub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𝑙𝑜𝑔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400" dirty="0" smtClean="0"/>
              </a:p>
              <a:p>
                <a:pPr marL="0" indent="0">
                  <a:buNone/>
                </a:pPr>
                <a:r>
                  <a:rPr lang="fr-FR" sz="2400" dirty="0" smtClean="0"/>
                  <a:t>3) Formule de </a:t>
                </a:r>
                <a:r>
                  <a:rPr lang="fr-FR" sz="2400" dirty="0" err="1" smtClean="0"/>
                  <a:t>Yule</a:t>
                </a:r>
                <a:endParaRPr lang="fr-FR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5</m:t>
                      </m:r>
                      <m:rad>
                        <m:ra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g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fr-FR" dirty="0" smtClean="0"/>
              </a:p>
              <a:p>
                <a:pPr marL="0" indent="0">
                  <a:buNone/>
                </a:pPr>
                <a:r>
                  <a:rPr lang="fr-FR" sz="2400" b="1" dirty="0"/>
                  <a:t>Amplitude des </a:t>
                </a:r>
                <a:r>
                  <a:rPr lang="fr-FR" sz="2400" b="1" dirty="0" smtClean="0"/>
                  <a:t>classes:</a:t>
                </a:r>
                <a:r>
                  <a:rPr lang="fr-FR" sz="2400" dirty="0" smtClean="0"/>
                  <a:t> </a:t>
                </a:r>
                <a:r>
                  <a:rPr lang="fr-FR" sz="2400" dirty="0"/>
                  <a:t>Il faut mieux </a:t>
                </a:r>
                <a:r>
                  <a:rPr lang="fr-FR" sz="2400" dirty="0" smtClean="0"/>
                  <a:t>d’utiliser </a:t>
                </a:r>
                <a:r>
                  <a:rPr lang="fr-FR" sz="2400" dirty="0"/>
                  <a:t>des classes de </a:t>
                </a:r>
                <a:r>
                  <a:rPr lang="fr-FR" sz="2400" dirty="0" smtClean="0"/>
                  <a:t>même amplitude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r-FR" sz="2400" dirty="0" smtClean="0"/>
                  <a:t> donnée par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𝑚𝑖𝑛</m:t>
                              </m:r>
                            </m:sub>
                          </m:sSub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  <a:blipFill rotWithShape="0">
                <a:blip r:embed="rId2"/>
                <a:stretch>
                  <a:fillRect l="-928" t="-1518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117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01378"/>
                <a:ext cx="10515600" cy="435133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>
                    <a:solidFill>
                      <a:srgbClr val="FF0000"/>
                    </a:solidFill>
                  </a:rPr>
                  <a:t>3.3.La Représentation graphique d’une série statistique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dirty="0" smtClean="0">
                    <a:solidFill>
                      <a:srgbClr val="00B050"/>
                    </a:solidFill>
                  </a:rPr>
                  <a:t>caractère discret (discontinue)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1" dirty="0" smtClean="0"/>
                  <a:t>Diagramme en Bâtons </a:t>
                </a:r>
                <a:r>
                  <a:rPr lang="fr-FR" sz="2400" dirty="0" smtClean="0"/>
                  <a:t>: c’est un ensemble de </a:t>
                </a:r>
                <a:r>
                  <a:rPr lang="fr-FR" sz="2400" dirty="0"/>
                  <a:t>b</a:t>
                </a:r>
                <a:r>
                  <a:rPr lang="fr-FR" sz="2400" dirty="0" smtClean="0"/>
                  <a:t>âtons ayant pour abscisses les valeurs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r-FR" sz="2400" dirty="0" smtClean="0"/>
                  <a:t> du caractère et en chacun des points d’abscisses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sz="2400" dirty="0" smtClean="0"/>
                  <a:t> une ordonnée proportionnelle à l’effectif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sz="2400" dirty="0" smtClean="0"/>
                  <a:t>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sz="2400" dirty="0" smtClean="0"/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1" dirty="0" smtClean="0"/>
                  <a:t>Polygone des Fréquences </a:t>
                </a:r>
                <a:r>
                  <a:rPr lang="fr-FR" sz="2400" b="1" dirty="0" smtClean="0">
                    <a:solidFill>
                      <a:srgbClr val="7030A0"/>
                    </a:solidFill>
                  </a:rPr>
                  <a:t>(</a:t>
                </a:r>
                <a:r>
                  <a:rPr lang="fr-FR" sz="2400" dirty="0" err="1">
                    <a:solidFill>
                      <a:srgbClr val="7030A0"/>
                    </a:solidFill>
                  </a:rPr>
                  <a:t>Frequency</a:t>
                </a:r>
                <a:r>
                  <a:rPr lang="fr-FR" sz="2400" dirty="0">
                    <a:solidFill>
                      <a:srgbClr val="7030A0"/>
                    </a:solidFill>
                  </a:rPr>
                  <a:t> </a:t>
                </a:r>
                <a:r>
                  <a:rPr lang="fr-FR" sz="2400" dirty="0" err="1" smtClean="0">
                    <a:solidFill>
                      <a:srgbClr val="7030A0"/>
                    </a:solidFill>
                  </a:rPr>
                  <a:t>Polygon</a:t>
                </a:r>
                <a:r>
                  <a:rPr lang="fr-FR" sz="2400" dirty="0" smtClean="0">
                    <a:solidFill>
                      <a:srgbClr val="7030A0"/>
                    </a:solidFill>
                  </a:rPr>
                  <a:t>)</a:t>
                </a:r>
                <a:endParaRPr lang="fr-FR" sz="2400" b="1" dirty="0" smtClean="0">
                  <a:solidFill>
                    <a:srgbClr val="7030A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On l’obtient en joignant par des segments de droite les extrémités des bâtons </a:t>
                </a:r>
              </a:p>
              <a:p>
                <a:endParaRPr lang="fr-FR" dirty="0" smtClean="0"/>
              </a:p>
              <a:p>
                <a:pPr marL="0" indent="0">
                  <a:buNone/>
                </a:pPr>
                <a:endParaRPr lang="fr-FR" dirty="0" smtClean="0"/>
              </a:p>
              <a:p>
                <a:endParaRPr lang="fr-FR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01378"/>
                <a:ext cx="10515600" cy="4351338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24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66714" y="2077244"/>
            <a:ext cx="4810125" cy="38481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62" y="2081482"/>
            <a:ext cx="5791200" cy="364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58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3999" y="566672"/>
            <a:ext cx="10144259" cy="565382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fr-FR" sz="2600" b="1" dirty="0" smtClean="0"/>
              <a:t>1. Définition de statistique et ses types</a:t>
            </a:r>
          </a:p>
          <a:p>
            <a:pPr algn="just">
              <a:lnSpc>
                <a:spcPct val="150000"/>
              </a:lnSpc>
            </a:pPr>
            <a:r>
              <a:rPr lang="fr-FR" sz="2600" b="1" dirty="0" smtClean="0">
                <a:solidFill>
                  <a:srgbClr val="FF0000"/>
                </a:solidFill>
              </a:rPr>
              <a:t>1.1. Définition de statistique</a:t>
            </a:r>
            <a:r>
              <a:rPr lang="fr-FR" sz="2600" b="1" dirty="0" smtClean="0"/>
              <a:t>:</a:t>
            </a:r>
          </a:p>
          <a:p>
            <a:pPr algn="just">
              <a:lnSpc>
                <a:spcPct val="150000"/>
              </a:lnSpc>
            </a:pPr>
            <a:r>
              <a:rPr lang="fr-FR" sz="2800" dirty="0" smtClean="0"/>
              <a:t>La </a:t>
            </a:r>
            <a:r>
              <a:rPr lang="fr-FR" sz="2800" dirty="0"/>
              <a:t>statistique consiste à collecter des données, à les présenter (sous forme de tableaux ou de graphiques), puis à les analyser à l’aide de calculs numériques des différents paramètres. Enfin, </a:t>
            </a:r>
            <a:r>
              <a:rPr lang="fr-FR" sz="2800" dirty="0" smtClean="0"/>
              <a:t>d’interpréter </a:t>
            </a:r>
            <a:r>
              <a:rPr lang="fr-FR" sz="2800" dirty="0"/>
              <a:t>les résultats afin de résoudre des problèmes ou de faciliter la prise de décision</a:t>
            </a:r>
            <a:r>
              <a:rPr lang="fr-FR" sz="28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7030A0"/>
                </a:solidFill>
              </a:rPr>
              <a:t>Statistics involves collecting data, presenting them (in the form of tables or graphs), then analyzing them using numerical calculations of different parameters. </a:t>
            </a:r>
            <a:r>
              <a:rPr lang="en-US" sz="2800" dirty="0" smtClean="0">
                <a:solidFill>
                  <a:srgbClr val="7030A0"/>
                </a:solidFill>
              </a:rPr>
              <a:t>Finally, the </a:t>
            </a:r>
            <a:r>
              <a:rPr lang="en-US" sz="2800" dirty="0">
                <a:solidFill>
                  <a:srgbClr val="7030A0"/>
                </a:solidFill>
              </a:rPr>
              <a:t>interpretation of results in order to solve problems or facilitate decision-making</a:t>
            </a:r>
            <a:endParaRPr lang="fr-FR" sz="2800" b="1" dirty="0">
              <a:solidFill>
                <a:srgbClr val="7030A0"/>
              </a:solidFill>
            </a:endParaRPr>
          </a:p>
          <a:p>
            <a:pPr algn="l"/>
            <a:endParaRPr lang="fr-FR" sz="2600" dirty="0" smtClean="0"/>
          </a:p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233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502276"/>
            <a:ext cx="10515600" cy="56746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 smtClean="0"/>
              <a:t>Diagramme cumulatif (diagramme en escaliers) </a:t>
            </a:r>
            <a:r>
              <a:rPr lang="fr-FR" sz="2400" b="1" dirty="0" smtClean="0">
                <a:solidFill>
                  <a:srgbClr val="7030A0"/>
                </a:solidFill>
              </a:rPr>
              <a:t>(</a:t>
            </a:r>
            <a:r>
              <a:rPr lang="fr-FR" sz="2400" dirty="0" smtClean="0">
                <a:solidFill>
                  <a:srgbClr val="7030A0"/>
                </a:solidFill>
              </a:rPr>
              <a:t>Cumulative </a:t>
            </a:r>
            <a:r>
              <a:rPr lang="fr-FR" sz="2400" dirty="0" err="1" smtClean="0">
                <a:solidFill>
                  <a:srgbClr val="7030A0"/>
                </a:solidFill>
              </a:rPr>
              <a:t>diagram</a:t>
            </a:r>
            <a:r>
              <a:rPr lang="fr-FR" sz="2400" dirty="0">
                <a:solidFill>
                  <a:srgbClr val="7030A0"/>
                </a:solidFill>
              </a:rPr>
              <a:t>;</a:t>
            </a:r>
            <a:r>
              <a:rPr lang="fr-FR" sz="2400" dirty="0" smtClean="0">
                <a:solidFill>
                  <a:srgbClr val="7030A0"/>
                </a:solidFill>
              </a:rPr>
              <a:t> </a:t>
            </a:r>
            <a:r>
              <a:rPr lang="fr-FR" sz="2400" dirty="0" err="1" smtClean="0">
                <a:solidFill>
                  <a:srgbClr val="7030A0"/>
                </a:solidFill>
              </a:rPr>
              <a:t>step</a:t>
            </a:r>
            <a:r>
              <a:rPr lang="fr-FR" sz="2400" dirty="0" smtClean="0">
                <a:solidFill>
                  <a:srgbClr val="7030A0"/>
                </a:solidFill>
              </a:rPr>
              <a:t> </a:t>
            </a:r>
            <a:r>
              <a:rPr lang="fr-FR" sz="2400" dirty="0" err="1" smtClean="0">
                <a:solidFill>
                  <a:srgbClr val="7030A0"/>
                </a:solidFill>
              </a:rPr>
              <a:t>diagram</a:t>
            </a:r>
            <a:r>
              <a:rPr lang="fr-FR" sz="2400" dirty="0" smtClean="0">
                <a:solidFill>
                  <a:srgbClr val="7030A0"/>
                </a:solidFill>
              </a:rPr>
              <a:t>) </a:t>
            </a:r>
            <a:endParaRPr lang="fr-FR" sz="24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/>
              <a:t>En</a:t>
            </a:r>
            <a:r>
              <a:rPr lang="fr-FR" sz="2400" dirty="0"/>
              <a:t> </a:t>
            </a:r>
            <a:r>
              <a:rPr lang="fr-FR" sz="2400" dirty="0" smtClean="0"/>
              <a:t>abscisse </a:t>
            </a:r>
            <a:r>
              <a:rPr lang="fr-FR" sz="2400" dirty="0"/>
              <a:t>figurent, encore une fois, les observations de la variable </a:t>
            </a:r>
            <a:r>
              <a:rPr lang="fr-FR" sz="2400" dirty="0" smtClean="0"/>
              <a:t>considér</a:t>
            </a:r>
            <a:r>
              <a:rPr lang="fr-FR" sz="2400" dirty="0"/>
              <a:t>é</a:t>
            </a:r>
            <a:r>
              <a:rPr lang="fr-FR" sz="2400" dirty="0" smtClean="0"/>
              <a:t>e</a:t>
            </a:r>
            <a:r>
              <a:rPr lang="fr-FR" sz="2400" dirty="0"/>
              <a:t>, tandis qu’en </a:t>
            </a:r>
            <a:r>
              <a:rPr lang="fr-FR" sz="2400" dirty="0" smtClean="0"/>
              <a:t>ordonnée figurent </a:t>
            </a:r>
            <a:r>
              <a:rPr lang="fr-FR" sz="2400" dirty="0"/>
              <a:t>maintenant les effectifs </a:t>
            </a:r>
            <a:r>
              <a:rPr lang="fr-FR" sz="2400" dirty="0" smtClean="0"/>
              <a:t>cumulés</a:t>
            </a:r>
            <a:r>
              <a:rPr lang="fr-FR" sz="2400" dirty="0"/>
              <a:t>, les </a:t>
            </a:r>
            <a:r>
              <a:rPr lang="fr-FR" sz="2400" dirty="0" smtClean="0"/>
              <a:t>fréquences cumulées </a:t>
            </a:r>
            <a:r>
              <a:rPr lang="fr-FR" sz="2400" dirty="0"/>
              <a:t>ou les pourcentages </a:t>
            </a:r>
            <a:r>
              <a:rPr lang="fr-FR" sz="2400" dirty="0" smtClean="0"/>
              <a:t>cumulés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/>
              <a:t>Dans le diagramme cumulatif les bâtons ont des longueurs proportionnelles aux effectifs cumulés (ou aux fréquences cumulées)</a:t>
            </a:r>
          </a:p>
          <a:p>
            <a:pPr marL="0" indent="0">
              <a:lnSpc>
                <a:spcPct val="150000"/>
              </a:lnSpc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92641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4412" y="703505"/>
            <a:ext cx="3777605" cy="3523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74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 smtClean="0"/>
              <a:t>Exemple 1:</a:t>
            </a:r>
          </a:p>
          <a:p>
            <a:pPr marL="0" indent="0">
              <a:buNone/>
            </a:pPr>
            <a:r>
              <a:rPr lang="fr-FR" sz="2400" dirty="0" smtClean="0"/>
              <a:t>Tracer le diagramme en escaliers de l’exemple :Répartition </a:t>
            </a:r>
            <a:r>
              <a:rPr lang="fr-FR" sz="2400" dirty="0"/>
              <a:t>de 150 grenouilles</a:t>
            </a:r>
            <a:r>
              <a:rPr lang="fr-FR" sz="2400" dirty="0" smtClean="0"/>
              <a:t> </a:t>
            </a:r>
          </a:p>
          <a:p>
            <a:pPr marL="0" indent="0">
              <a:buNone/>
            </a:pPr>
            <a:r>
              <a:rPr lang="fr-FR" sz="2400" b="1" dirty="0" smtClean="0"/>
              <a:t>Exemple 2</a:t>
            </a:r>
          </a:p>
          <a:p>
            <a:pPr marL="0" indent="0">
              <a:buNone/>
            </a:pPr>
            <a:r>
              <a:rPr lang="fr-FR" sz="2400" dirty="0" smtClean="0"/>
              <a:t>Tracer le diagramme en escaliers de tableau suivant</a:t>
            </a:r>
          </a:p>
          <a:p>
            <a:pPr marL="0" indent="0">
              <a:buNone/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9659" y="3301218"/>
            <a:ext cx="3933329" cy="218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65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936983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b="1" dirty="0">
                <a:solidFill>
                  <a:srgbClr val="00B050"/>
                </a:solidFill>
              </a:rPr>
              <a:t>C</a:t>
            </a:r>
            <a:r>
              <a:rPr lang="fr-FR" sz="2400" b="1" dirty="0" smtClean="0">
                <a:solidFill>
                  <a:srgbClr val="00B050"/>
                </a:solidFill>
              </a:rPr>
              <a:t>aractère continue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b="1" dirty="0" smtClean="0"/>
              <a:t>Histogramme </a:t>
            </a:r>
            <a:r>
              <a:rPr lang="fr-FR" sz="2400" b="1" dirty="0" smtClean="0">
                <a:solidFill>
                  <a:srgbClr val="7030A0"/>
                </a:solidFill>
              </a:rPr>
              <a:t>(</a:t>
            </a:r>
            <a:r>
              <a:rPr lang="fr-FR" sz="2400" b="1" dirty="0" err="1" smtClean="0">
                <a:solidFill>
                  <a:srgbClr val="7030A0"/>
                </a:solidFill>
              </a:rPr>
              <a:t>Histogram</a:t>
            </a:r>
            <a:r>
              <a:rPr lang="fr-FR" sz="2400" b="1" dirty="0" smtClean="0">
                <a:solidFill>
                  <a:srgbClr val="7030A0"/>
                </a:solidFill>
              </a:rPr>
              <a:t>):</a:t>
            </a:r>
            <a:r>
              <a:rPr lang="fr-FR" sz="2400" dirty="0" smtClean="0">
                <a:solidFill>
                  <a:srgbClr val="7030A0"/>
                </a:solidFill>
              </a:rPr>
              <a:t> </a:t>
            </a:r>
            <a:r>
              <a:rPr lang="fr-FR" sz="2400" dirty="0" smtClean="0"/>
              <a:t>c’est un ensemble de rectangles ayant pour largeur l’amplitude de la classe et pour hauteur l’effectif de la classe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/>
              <a:t>Exemple: tracer l’histogramme de l’exemple « poids des nouveaux nés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3171" y="3915177"/>
            <a:ext cx="3608098" cy="192431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6677" y="4017183"/>
            <a:ext cx="3438658" cy="1828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44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sz="2400" b="1" dirty="0" smtClean="0"/>
              <a:t>Exemple 1: </a:t>
            </a:r>
            <a:r>
              <a:rPr lang="fr-FR" sz="2400" dirty="0"/>
              <a:t>tracer l’histogramme de l’exemple « poids des nouveaux </a:t>
            </a:r>
            <a:r>
              <a:rPr lang="fr-FR" sz="2400" dirty="0" smtClean="0"/>
              <a:t>nés</a:t>
            </a:r>
            <a:endParaRPr lang="fr-FR" sz="2400" dirty="0"/>
          </a:p>
          <a:p>
            <a:pPr marL="0" indent="0">
              <a:lnSpc>
                <a:spcPct val="150000"/>
              </a:lnSpc>
              <a:buNone/>
            </a:pPr>
            <a:r>
              <a:rPr lang="fr-FR" sz="2400" b="1" dirty="0" smtClean="0"/>
              <a:t>Exemple 2:</a:t>
            </a:r>
            <a:r>
              <a:rPr lang="fr-FR" sz="2400" dirty="0" smtClean="0"/>
              <a:t> Soit </a:t>
            </a:r>
            <a:r>
              <a:rPr lang="fr-FR" sz="2400" dirty="0"/>
              <a:t>la distribution d’une population des étudiants répartis suivant leur poids (en kg</a:t>
            </a:r>
            <a:r>
              <a:rPr lang="fr-FR" sz="2400" dirty="0" smtClean="0"/>
              <a:t>).</a:t>
            </a:r>
          </a:p>
          <a:p>
            <a:pPr marL="0" indent="0">
              <a:lnSpc>
                <a:spcPct val="150000"/>
              </a:lnSpc>
              <a:buNone/>
            </a:pPr>
            <a:endParaRPr lang="fr-FR" sz="2400" dirty="0" smtClean="0"/>
          </a:p>
          <a:p>
            <a:pPr marL="0" indent="0">
              <a:lnSpc>
                <a:spcPct val="150000"/>
              </a:lnSpc>
              <a:buNone/>
            </a:pPr>
            <a:endParaRPr lang="fr-FR" sz="2400" dirty="0" smtClean="0"/>
          </a:p>
          <a:p>
            <a:pPr marL="0" indent="0">
              <a:buNone/>
            </a:pP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59835764"/>
                  </p:ext>
                </p:extLst>
              </p:nvPr>
            </p:nvGraphicFramePr>
            <p:xfrm>
              <a:off x="1710025" y="3128022"/>
              <a:ext cx="8940803" cy="3510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1373746"/>
                    <a:gridCol w="1674254"/>
                    <a:gridCol w="182880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Poids en kg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Effectif 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fr-FR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Amplitude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fr-FR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Coefficient de correction 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type m:val="lin"/>
                                    <m:ctrlPr>
                                      <a:rPr lang="fr-F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fr-FR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sSub>
                                          <m:sSubPr>
                                            <m:ctrlPr>
                                              <a:rPr lang="fr-FR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b="1" i="1" smtClean="0">
                                                <a:latin typeface="Cambria Math" panose="02040503050406030204" pitchFamily="18" charset="0"/>
                                              </a:rPr>
                                              <m:t>𝑨</m:t>
                                            </m:r>
                                          </m:e>
                                          <m:sub>
                                            <m:r>
                                              <a:rPr lang="fr-FR" b="1" i="1" smtClean="0">
                                                <a:latin typeface="Cambria Math" panose="02040503050406030204" pitchFamily="18" charset="0"/>
                                              </a:rPr>
                                              <m:t>𝒊</m:t>
                                            </m:r>
                                          </m:sub>
                                        </m:sSub>
                                        <m:r>
                                          <a:rPr lang="fr-FR" b="1" i="1" smtClean="0">
                                            <a:latin typeface="Cambria Math" panose="02040503050406030204" pitchFamily="18" charset="0"/>
                                          </a:rPr>
                                          <m:t>=</m:t>
                                        </m:r>
                                        <m:r>
                                          <a:rPr lang="fr-FR" b="1" i="1" smtClean="0">
                                            <a:latin typeface="Cambria Math" panose="02040503050406030204" pitchFamily="18" charset="0"/>
                                          </a:rPr>
                                          <m:t>𝒂</m:t>
                                        </m:r>
                                      </m:e>
                                      <m:sub>
                                        <m:r>
                                          <a:rPr lang="fr-FR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fr-FR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fr-FR" b="1" i="1" smtClean="0">
                                            <a:latin typeface="Cambria Math" panose="02040503050406030204" pitchFamily="18" charset="0"/>
                                          </a:rPr>
                                          <m:t>𝒂</m:t>
                                        </m:r>
                                      </m:e>
                                      <m:sup>
                                        <m:r>
                                          <a:rPr lang="fr-FR" b="1" i="1" smtClean="0">
                                            <a:latin typeface="Cambria Math" panose="02040503050406030204" pitchFamily="18" charset="0"/>
                                          </a:rPr>
                                          <m:t>∗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Effectif corrigé (Hauteur)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fr-FR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fr-FR" b="1" i="1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sSub>
                                  <m:sSubPr>
                                    <m:ctrlPr>
                                      <a:rPr lang="fr-FR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1" i="1" smtClean="0"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e>
                                  <m:sub>
                                    <m:r>
                                      <a:rPr lang="fr-FR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50-55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5/5=1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55-60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5/5= 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60-70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10/5= 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70-75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5/5=1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75-85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10/5=2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85-95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10/5=2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Total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59835764"/>
                  </p:ext>
                </p:extLst>
              </p:nvPr>
            </p:nvGraphicFramePr>
            <p:xfrm>
              <a:off x="1710025" y="3128022"/>
              <a:ext cx="8940803" cy="3510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1373746"/>
                    <a:gridCol w="1674254"/>
                    <a:gridCol w="1828803"/>
                  </a:tblGrid>
                  <a:tr h="91440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Poids en kg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601" t="-3333" r="-241742" b="-29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95575" t="-3333" r="-256195" b="-29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25091" t="-3333" r="-110545" b="-29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89667" t="-3333" r="-1333" b="-29400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50-55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5/5=1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55-60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5/5= 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60-70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10/5= 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70-75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5/5=1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75-85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10/5=2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85-95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10/5=2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Total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6250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-28933"/>
            <a:ext cx="10515600" cy="623654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 smtClean="0"/>
              <a:t>Polygone des effectifs ou polygone des fréquences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/>
              <a:t>Est la ligne brisée joignant les milieux des bases supérieures des différentes rectangles adjacents. </a:t>
            </a:r>
            <a:r>
              <a:rPr lang="fr-FR" sz="2400" b="1" dirty="0" smtClean="0"/>
              <a:t>Exemple</a:t>
            </a:r>
            <a:r>
              <a:rPr lang="fr-FR" sz="2400" dirty="0" smtClean="0"/>
              <a:t>: tracer la polygone des effectifs pour le même exemple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>
                <a:solidFill>
                  <a:srgbClr val="00B050"/>
                </a:solidFill>
              </a:rPr>
              <a:t>La courbe cumulative croissante et décroissante (poids des nouveaux nés)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7030A0"/>
                </a:solidFill>
              </a:rPr>
              <a:t>The increasing and decreasing cumulative curve</a:t>
            </a:r>
            <a:endParaRPr lang="fr-FR" sz="2400" dirty="0" smtClean="0">
              <a:solidFill>
                <a:srgbClr val="7030A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400" dirty="0"/>
              <a:t>Pour la variable quantitative </a:t>
            </a:r>
            <a:r>
              <a:rPr lang="fr-FR" sz="2400" dirty="0" smtClean="0"/>
              <a:t>continue étudiée,</a:t>
            </a:r>
            <a:r>
              <a:rPr lang="fr-FR" sz="2400" dirty="0"/>
              <a:t> </a:t>
            </a:r>
            <a:r>
              <a:rPr lang="fr-FR" sz="2400" dirty="0" smtClean="0"/>
              <a:t>chaque </a:t>
            </a:r>
            <a:r>
              <a:rPr lang="fr-FR" sz="2400" dirty="0"/>
              <a:t>classe </a:t>
            </a:r>
            <a:r>
              <a:rPr lang="fr-FR" sz="2400" dirty="0" smtClean="0"/>
              <a:t>considér</a:t>
            </a:r>
            <a:r>
              <a:rPr lang="fr-FR" sz="2400" dirty="0"/>
              <a:t>é</a:t>
            </a:r>
            <a:r>
              <a:rPr lang="fr-FR" sz="2400" dirty="0" smtClean="0"/>
              <a:t>e </a:t>
            </a:r>
            <a:r>
              <a:rPr lang="fr-FR" sz="2400" dirty="0"/>
              <a:t>doit d’abord </a:t>
            </a:r>
            <a:r>
              <a:rPr lang="fr-FR" sz="2400" dirty="0" smtClean="0"/>
              <a:t>être représent</a:t>
            </a:r>
            <a:r>
              <a:rPr lang="fr-FR" sz="2400" dirty="0"/>
              <a:t>é</a:t>
            </a:r>
            <a:r>
              <a:rPr lang="fr-FR" sz="2400" dirty="0" smtClean="0"/>
              <a:t>e </a:t>
            </a:r>
            <a:r>
              <a:rPr lang="fr-FR" sz="2400" dirty="0"/>
              <a:t>par un point unique dont l’abscisse est </a:t>
            </a:r>
            <a:r>
              <a:rPr lang="fr-FR" sz="2400" dirty="0" smtClean="0"/>
              <a:t>la</a:t>
            </a:r>
            <a:r>
              <a:rPr lang="fr-FR" sz="2400" dirty="0"/>
              <a:t> </a:t>
            </a:r>
            <a:r>
              <a:rPr lang="fr-FR" sz="2400" dirty="0" smtClean="0"/>
              <a:t>borne supérieure/inférieure </a:t>
            </a:r>
            <a:r>
              <a:rPr lang="fr-FR" sz="2400" dirty="0"/>
              <a:t>de la classe et </a:t>
            </a:r>
            <a:r>
              <a:rPr lang="fr-FR" sz="2400" dirty="0" smtClean="0"/>
              <a:t>l’ordonnée </a:t>
            </a:r>
            <a:r>
              <a:rPr lang="fr-FR" sz="2400" dirty="0"/>
              <a:t>est l’effectif (ou la </a:t>
            </a:r>
            <a:r>
              <a:rPr lang="fr-FR" sz="2400" dirty="0" smtClean="0"/>
              <a:t>fréquence</a:t>
            </a:r>
            <a:r>
              <a:rPr lang="fr-FR" sz="2400" dirty="0"/>
              <a:t>, ou le pourcentage) </a:t>
            </a:r>
            <a:r>
              <a:rPr lang="fr-FR" sz="2400" dirty="0" smtClean="0"/>
              <a:t>cumulé de </a:t>
            </a:r>
            <a:r>
              <a:rPr lang="fr-FR" sz="2400" dirty="0"/>
              <a:t>cette classe</a:t>
            </a:r>
            <a:r>
              <a:rPr lang="fr-FR" sz="2400" dirty="0" smtClean="0"/>
              <a:t>.</a:t>
            </a:r>
            <a:r>
              <a:rPr lang="fr-FR" sz="2400" dirty="0"/>
              <a:t> La courbe cumulative est alors la courbe joignant les points en </a:t>
            </a:r>
            <a:r>
              <a:rPr lang="fr-FR" sz="2400" dirty="0" smtClean="0"/>
              <a:t>question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93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77411" y="2229644"/>
            <a:ext cx="5376360" cy="301205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15" y="2932465"/>
            <a:ext cx="5258191" cy="209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49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305919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>
                <a:solidFill>
                  <a:srgbClr val="00B050"/>
                </a:solidFill>
              </a:rPr>
              <a:t>Variables nominales et variables ordinales</a:t>
            </a:r>
            <a:r>
              <a:rPr lang="fr-FR" sz="2400" b="1" dirty="0" smtClean="0">
                <a:solidFill>
                  <a:srgbClr val="00B050"/>
                </a:solidFill>
              </a:rPr>
              <a:t/>
            </a:r>
            <a:br>
              <a:rPr lang="fr-FR" sz="2400" b="1" dirty="0" smtClean="0">
                <a:solidFill>
                  <a:srgbClr val="00B050"/>
                </a:solidFill>
              </a:rPr>
            </a:br>
            <a:r>
              <a:rPr lang="fr-FR" sz="2400" dirty="0"/>
              <a:t>Par </a:t>
            </a:r>
            <a:r>
              <a:rPr lang="fr-FR" sz="2400" dirty="0" smtClean="0"/>
              <a:t>définition</a:t>
            </a:r>
            <a:r>
              <a:rPr lang="fr-FR" sz="2400" dirty="0"/>
              <a:t>, les observations d’une variable qualitative ne sont pas des valeurs </a:t>
            </a:r>
            <a:r>
              <a:rPr lang="fr-FR" sz="2400" dirty="0" smtClean="0"/>
              <a:t>numériques,</a:t>
            </a:r>
            <a:r>
              <a:rPr lang="fr-FR" sz="2400" dirty="0"/>
              <a:t> </a:t>
            </a:r>
            <a:r>
              <a:rPr lang="fr-FR" sz="2400" dirty="0" smtClean="0"/>
              <a:t>mais </a:t>
            </a:r>
            <a:r>
              <a:rPr lang="fr-FR" sz="2400" dirty="0"/>
              <a:t>des </a:t>
            </a:r>
            <a:r>
              <a:rPr lang="fr-FR" sz="2400" dirty="0" smtClean="0"/>
              <a:t>caractéristiques</a:t>
            </a:r>
            <a:r>
              <a:rPr lang="fr-FR" sz="2400" dirty="0"/>
              <a:t>, </a:t>
            </a:r>
            <a:r>
              <a:rPr lang="fr-FR" sz="2400" dirty="0" smtClean="0"/>
              <a:t>appelées modalités</a:t>
            </a:r>
            <a:r>
              <a:rPr lang="fr-FR" sz="2400" dirty="0"/>
              <a:t>. Lorsque ces </a:t>
            </a:r>
            <a:r>
              <a:rPr lang="fr-FR" sz="2400" dirty="0" smtClean="0"/>
              <a:t>modalités </a:t>
            </a:r>
            <a:r>
              <a:rPr lang="fr-FR" sz="2400" dirty="0"/>
              <a:t>sont naturellement </a:t>
            </a:r>
            <a:r>
              <a:rPr lang="fr-FR" sz="2400" dirty="0" smtClean="0"/>
              <a:t>ordonnées (par </a:t>
            </a:r>
            <a:r>
              <a:rPr lang="fr-FR" sz="2400" dirty="0"/>
              <a:t>exemple, la mention au bac dans une population </a:t>
            </a:r>
            <a:r>
              <a:rPr lang="fr-FR" sz="2400" dirty="0" smtClean="0"/>
              <a:t>d’étudiants</a:t>
            </a:r>
            <a:r>
              <a:rPr lang="fr-FR" sz="2400" dirty="0"/>
              <a:t>), la variable est dite ordinale.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/>
              <a:t>Dans le cas contraire (par exemple, la profession dans une population de personnes actives) </a:t>
            </a:r>
            <a:r>
              <a:rPr lang="fr-FR" sz="2400" dirty="0" smtClean="0"/>
              <a:t>la</a:t>
            </a:r>
            <a:r>
              <a:rPr lang="fr-FR" sz="2400" dirty="0"/>
              <a:t> </a:t>
            </a:r>
            <a:r>
              <a:rPr lang="fr-FR" sz="2400" dirty="0" smtClean="0"/>
              <a:t>variable </a:t>
            </a:r>
            <a:r>
              <a:rPr lang="fr-FR" sz="2400" dirty="0"/>
              <a:t>est dite nominale.</a:t>
            </a:r>
          </a:p>
        </p:txBody>
      </p:sp>
    </p:spTree>
    <p:extLst>
      <p:ext uri="{BB962C8B-B14F-4D97-AF65-F5344CB8AC3E}">
        <p14:creationId xmlns:p14="http://schemas.microsoft.com/office/powerpoint/2010/main" val="336968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898347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b="1" dirty="0" smtClean="0"/>
              <a:t>Exemple:</a:t>
            </a:r>
            <a:r>
              <a:rPr lang="fr-FR" sz="2400" dirty="0" smtClean="0"/>
              <a:t> Le </a:t>
            </a:r>
            <a:r>
              <a:rPr lang="fr-FR" sz="2400" dirty="0"/>
              <a:t>tableau ci-dessous donne la </a:t>
            </a:r>
            <a:r>
              <a:rPr lang="fr-FR" sz="2400" dirty="0" smtClean="0"/>
              <a:t>répartition </a:t>
            </a:r>
            <a:r>
              <a:rPr lang="fr-FR" sz="2400" dirty="0"/>
              <a:t>de la population active </a:t>
            </a:r>
            <a:r>
              <a:rPr lang="fr-FR" sz="2400" dirty="0" smtClean="0"/>
              <a:t>occupée </a:t>
            </a:r>
            <a:r>
              <a:rPr lang="fr-FR" sz="2400" dirty="0"/>
              <a:t>(</a:t>
            </a:r>
            <a:r>
              <a:rPr lang="fr-FR" sz="2400" dirty="0" smtClean="0"/>
              <a:t>ayant</a:t>
            </a:r>
            <a:r>
              <a:rPr lang="fr-FR" sz="2400" dirty="0"/>
              <a:t> </a:t>
            </a:r>
            <a:r>
              <a:rPr lang="fr-FR" sz="2400" dirty="0" smtClean="0"/>
              <a:t>effectivement </a:t>
            </a:r>
            <a:r>
              <a:rPr lang="fr-FR" sz="2400" dirty="0"/>
              <a:t>un emploi) selon la CSP (</a:t>
            </a:r>
            <a:r>
              <a:rPr lang="fr-FR" sz="2400" dirty="0" smtClean="0"/>
              <a:t>catégorie </a:t>
            </a:r>
            <a:r>
              <a:rPr lang="fr-FR" sz="2400" dirty="0"/>
              <a:t>socioprofessionnelle), en France, en mars 1988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0953" y="3103810"/>
            <a:ext cx="6593038" cy="2423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10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434703"/>
            <a:ext cx="10515600" cy="551533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200" dirty="0"/>
              <a:t>Les </a:t>
            </a:r>
            <a:r>
              <a:rPr lang="fr-FR" sz="2200" dirty="0" smtClean="0"/>
              <a:t>représentations </a:t>
            </a:r>
            <a:r>
              <a:rPr lang="fr-FR" sz="2200" dirty="0"/>
              <a:t>graphiques que l’on rencontre avec les variables qualitatives sont </a:t>
            </a:r>
            <a:r>
              <a:rPr lang="fr-FR" sz="2200" dirty="0" smtClean="0"/>
              <a:t>assez</a:t>
            </a:r>
            <a:r>
              <a:rPr lang="fr-FR" sz="2200" dirty="0"/>
              <a:t> </a:t>
            </a:r>
            <a:r>
              <a:rPr lang="fr-FR" sz="2200" dirty="0" smtClean="0"/>
              <a:t>nombreuses</a:t>
            </a:r>
            <a:r>
              <a:rPr lang="fr-FR" sz="2200" dirty="0"/>
              <a:t>. Les </a:t>
            </a:r>
            <a:r>
              <a:rPr lang="fr-FR" sz="2200" dirty="0" smtClean="0"/>
              <a:t>deux </a:t>
            </a:r>
            <a:r>
              <a:rPr lang="fr-FR" sz="2200" dirty="0"/>
              <a:t>plus courantes, qui sont aussi les plus </a:t>
            </a:r>
            <a:r>
              <a:rPr lang="fr-FR" sz="2200" dirty="0" smtClean="0"/>
              <a:t>appropriées</a:t>
            </a:r>
            <a:r>
              <a:rPr lang="fr-FR" sz="2200" dirty="0"/>
              <a:t>, sont :</a:t>
            </a:r>
            <a:r>
              <a:rPr lang="fr-FR" sz="2200" dirty="0" smtClean="0"/>
              <a:t/>
            </a:r>
            <a:br>
              <a:rPr lang="fr-FR" sz="2200" dirty="0" smtClean="0"/>
            </a:br>
            <a:r>
              <a:rPr lang="fr-FR" sz="2200" dirty="0"/>
              <a:t>– le diagramme en </a:t>
            </a:r>
            <a:r>
              <a:rPr lang="fr-FR" sz="2200" dirty="0" smtClean="0"/>
              <a:t>colonnes (en rectangles) </a:t>
            </a:r>
            <a:r>
              <a:rPr lang="fr-FR" sz="2200" b="1" dirty="0">
                <a:solidFill>
                  <a:srgbClr val="7030A0"/>
                </a:solidFill>
              </a:rPr>
              <a:t>(bar graph) </a:t>
            </a:r>
            <a:endParaRPr lang="fr-FR" sz="22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7030A0"/>
                </a:solidFill>
              </a:rPr>
              <a:t>A graph of bars whose heights represent the frequencies (or relative frequencies) of respective</a:t>
            </a:r>
            <a:br>
              <a:rPr lang="en-US" sz="2200" i="1" dirty="0">
                <a:solidFill>
                  <a:srgbClr val="7030A0"/>
                </a:solidFill>
              </a:rPr>
            </a:br>
            <a:r>
              <a:rPr lang="en-US" sz="2200" i="1" dirty="0">
                <a:solidFill>
                  <a:srgbClr val="7030A0"/>
                </a:solidFill>
              </a:rPr>
              <a:t>categories is called a </a:t>
            </a:r>
            <a:r>
              <a:rPr lang="en-US" sz="2200" b="1" dirty="0">
                <a:solidFill>
                  <a:srgbClr val="7030A0"/>
                </a:solidFill>
              </a:rPr>
              <a:t>bar graph</a:t>
            </a:r>
            <a:r>
              <a:rPr lang="en-US" sz="2200" dirty="0">
                <a:solidFill>
                  <a:srgbClr val="7030A0"/>
                </a:solidFill>
              </a:rPr>
              <a:t> </a:t>
            </a:r>
            <a:r>
              <a:rPr lang="fr-FR" sz="2200" dirty="0" smtClean="0">
                <a:solidFill>
                  <a:srgbClr val="7030A0"/>
                </a:solidFill>
              </a:rPr>
              <a:t/>
            </a:r>
            <a:br>
              <a:rPr lang="fr-FR" sz="2200" dirty="0" smtClean="0">
                <a:solidFill>
                  <a:srgbClr val="7030A0"/>
                </a:solidFill>
              </a:rPr>
            </a:br>
            <a:r>
              <a:rPr lang="fr-FR" sz="2200" dirty="0" smtClean="0"/>
              <a:t>– </a:t>
            </a:r>
            <a:r>
              <a:rPr lang="fr-FR" sz="2200" dirty="0"/>
              <a:t>le </a:t>
            </a:r>
            <a:r>
              <a:rPr lang="fr-FR" sz="2200" dirty="0" smtClean="0"/>
              <a:t>diagramme </a:t>
            </a:r>
            <a:r>
              <a:rPr lang="fr-FR" sz="2200" dirty="0"/>
              <a:t>en </a:t>
            </a:r>
            <a:r>
              <a:rPr lang="fr-FR" sz="2200" dirty="0" smtClean="0"/>
              <a:t>secteurs (diagramme en camembert) </a:t>
            </a:r>
            <a:r>
              <a:rPr lang="fr-FR" sz="2200" b="1" dirty="0" smtClean="0">
                <a:solidFill>
                  <a:srgbClr val="7030A0"/>
                </a:solidFill>
              </a:rPr>
              <a:t>(Pie </a:t>
            </a:r>
            <a:r>
              <a:rPr lang="fr-FR" sz="2200" b="1" dirty="0" err="1" smtClean="0">
                <a:solidFill>
                  <a:srgbClr val="7030A0"/>
                </a:solidFill>
              </a:rPr>
              <a:t>chart</a:t>
            </a:r>
            <a:r>
              <a:rPr lang="fr-FR" sz="2200" b="1" dirty="0" smtClean="0">
                <a:solidFill>
                  <a:srgbClr val="7030A0"/>
                </a:solidFill>
              </a:rPr>
              <a:t>)</a:t>
            </a:r>
            <a:r>
              <a:rPr lang="fr-FR" sz="2200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7030A0"/>
                </a:solidFill>
              </a:rPr>
              <a:t>A circle divided into sectors that represent the percentages of a population or a sample that</a:t>
            </a:r>
            <a:br>
              <a:rPr lang="en-US" sz="2200" i="1" dirty="0">
                <a:solidFill>
                  <a:srgbClr val="7030A0"/>
                </a:solidFill>
              </a:rPr>
            </a:br>
            <a:r>
              <a:rPr lang="en-US" sz="2200" i="1" dirty="0">
                <a:solidFill>
                  <a:srgbClr val="7030A0"/>
                </a:solidFill>
              </a:rPr>
              <a:t>belongs to different categories is called a </a:t>
            </a:r>
            <a:r>
              <a:rPr lang="en-US" sz="2200" b="1" dirty="0">
                <a:solidFill>
                  <a:srgbClr val="7030A0"/>
                </a:solidFill>
              </a:rPr>
              <a:t>pie chart</a:t>
            </a:r>
            <a:r>
              <a:rPr lang="en-US" sz="2200" i="1" dirty="0">
                <a:solidFill>
                  <a:srgbClr val="7030A0"/>
                </a:solidFill>
              </a:rPr>
              <a:t>.</a:t>
            </a:r>
            <a:r>
              <a:rPr lang="en-US" sz="2200" dirty="0">
                <a:solidFill>
                  <a:srgbClr val="7030A0"/>
                </a:solidFill>
              </a:rPr>
              <a:t> </a:t>
            </a:r>
            <a:r>
              <a:rPr lang="en-US" sz="2200" dirty="0"/>
              <a:t/>
            </a:r>
            <a:br>
              <a:rPr lang="en-US" sz="2200" dirty="0"/>
            </a:b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404427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b="1" dirty="0">
                <a:solidFill>
                  <a:srgbClr val="FF0000"/>
                </a:solidFill>
              </a:rPr>
              <a:t>1.2. Statistique descriptive et Statistique </a:t>
            </a:r>
            <a:r>
              <a:rPr lang="fr-FR" b="1" dirty="0" err="1">
                <a:solidFill>
                  <a:srgbClr val="FF0000"/>
                </a:solidFill>
              </a:rPr>
              <a:t>inférentielle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endParaRPr lang="fr-FR" dirty="0" smtClean="0">
              <a:solidFill>
                <a:srgbClr val="92D050"/>
              </a:solidFill>
            </a:endParaRPr>
          </a:p>
          <a:p>
            <a:pPr>
              <a:lnSpc>
                <a:spcPct val="150000"/>
              </a:lnSpc>
            </a:pPr>
            <a:r>
              <a:rPr lang="fr-FR" dirty="0" smtClean="0">
                <a:solidFill>
                  <a:srgbClr val="92D050"/>
                </a:solidFill>
              </a:rPr>
              <a:t>La </a:t>
            </a:r>
            <a:r>
              <a:rPr lang="fr-FR" dirty="0">
                <a:solidFill>
                  <a:srgbClr val="92D050"/>
                </a:solidFill>
              </a:rPr>
              <a:t>statistique descriptive</a:t>
            </a:r>
            <a:r>
              <a:rPr lang="fr-FR" dirty="0" smtClean="0">
                <a:solidFill>
                  <a:srgbClr val="7030A0"/>
                </a:solidFill>
              </a:rPr>
              <a:t>.(descriptive </a:t>
            </a:r>
            <a:r>
              <a:rPr lang="fr-FR" dirty="0" err="1" smtClean="0">
                <a:solidFill>
                  <a:srgbClr val="7030A0"/>
                </a:solidFill>
              </a:rPr>
              <a:t>statistics</a:t>
            </a:r>
            <a:r>
              <a:rPr lang="fr-FR" dirty="0" smtClean="0">
                <a:solidFill>
                  <a:srgbClr val="7030A0"/>
                </a:solidFill>
              </a:rPr>
              <a:t>)</a:t>
            </a:r>
            <a:br>
              <a:rPr lang="fr-FR" dirty="0" smtClean="0">
                <a:solidFill>
                  <a:srgbClr val="7030A0"/>
                </a:solidFill>
              </a:rPr>
            </a:br>
            <a:r>
              <a:rPr lang="fr-FR" sz="2600" dirty="0"/>
              <a:t>On regroupe sous ce terme les </a:t>
            </a:r>
            <a:r>
              <a:rPr lang="fr-FR" sz="2600" dirty="0" smtClean="0"/>
              <a:t>méthodes </a:t>
            </a:r>
            <a:r>
              <a:rPr lang="fr-FR" sz="2600" dirty="0"/>
              <a:t>dont l’objectif principal est la description des </a:t>
            </a:r>
            <a:r>
              <a:rPr lang="fr-FR" sz="2600" dirty="0" smtClean="0"/>
              <a:t>données étudi</a:t>
            </a:r>
            <a:r>
              <a:rPr lang="fr-FR" sz="2600" dirty="0"/>
              <a:t>é</a:t>
            </a:r>
            <a:r>
              <a:rPr lang="fr-FR" sz="2600" dirty="0" smtClean="0"/>
              <a:t>es</a:t>
            </a:r>
            <a:r>
              <a:rPr lang="fr-FR" sz="2600" dirty="0"/>
              <a:t>. Cette description des </a:t>
            </a:r>
            <a:r>
              <a:rPr lang="fr-FR" sz="2600" dirty="0" smtClean="0"/>
              <a:t>données </a:t>
            </a:r>
            <a:r>
              <a:rPr lang="fr-FR" sz="2600" dirty="0"/>
              <a:t>se fait à</a:t>
            </a:r>
            <a:r>
              <a:rPr lang="fr-FR" sz="2600" dirty="0" smtClean="0"/>
              <a:t> </a:t>
            </a:r>
            <a:r>
              <a:rPr lang="fr-FR" sz="2600" dirty="0"/>
              <a:t>travers leur </a:t>
            </a:r>
            <a:r>
              <a:rPr lang="fr-FR" sz="2600" dirty="0" smtClean="0"/>
              <a:t>présentation </a:t>
            </a:r>
            <a:r>
              <a:rPr lang="fr-FR" sz="2600" dirty="0"/>
              <a:t>(la plus </a:t>
            </a:r>
            <a:r>
              <a:rPr lang="fr-FR" sz="2600" dirty="0" smtClean="0"/>
              <a:t>commode</a:t>
            </a:r>
            <a:r>
              <a:rPr lang="fr-FR" sz="2600" dirty="0"/>
              <a:t> </a:t>
            </a:r>
            <a:r>
              <a:rPr lang="fr-FR" sz="2600" dirty="0" smtClean="0"/>
              <a:t>et </a:t>
            </a:r>
            <a:r>
              <a:rPr lang="fr-FR" sz="2600" dirty="0"/>
              <a:t>la plus </a:t>
            </a:r>
            <a:r>
              <a:rPr lang="fr-FR" sz="2600" dirty="0" smtClean="0"/>
              <a:t>synthétique </a:t>
            </a:r>
            <a:r>
              <a:rPr lang="fr-FR" sz="2600" dirty="0"/>
              <a:t>possible), leur </a:t>
            </a:r>
            <a:r>
              <a:rPr lang="fr-FR" sz="2600" dirty="0" smtClean="0"/>
              <a:t>représentation </a:t>
            </a:r>
            <a:r>
              <a:rPr lang="fr-FR" sz="2600" dirty="0"/>
              <a:t>graphique et le calcul de </a:t>
            </a:r>
            <a:r>
              <a:rPr lang="fr-FR" sz="2600" dirty="0" smtClean="0"/>
              <a:t>résumés</a:t>
            </a:r>
            <a:r>
              <a:rPr lang="fr-FR" sz="2600" dirty="0"/>
              <a:t> </a:t>
            </a:r>
            <a:r>
              <a:rPr lang="fr-FR" sz="2600" dirty="0" smtClean="0"/>
              <a:t>num</a:t>
            </a:r>
            <a:r>
              <a:rPr lang="fr-FR" sz="2600" dirty="0"/>
              <a:t>é</a:t>
            </a:r>
            <a:r>
              <a:rPr lang="fr-FR" sz="2600" dirty="0" smtClean="0"/>
              <a:t>riques </a:t>
            </a:r>
            <a:r>
              <a:rPr lang="fr-FR" sz="2600" dirty="0"/>
              <a:t>(ou </a:t>
            </a:r>
            <a:r>
              <a:rPr lang="fr-FR" sz="2600" dirty="0" smtClean="0"/>
              <a:t>caractéristiques numériques</a:t>
            </a:r>
            <a:r>
              <a:rPr lang="fr-FR" sz="2600" dirty="0"/>
              <a:t>). Dans cette optique, aucune </a:t>
            </a:r>
            <a:r>
              <a:rPr lang="fr-FR" sz="2600" dirty="0" smtClean="0"/>
              <a:t>hypothèse de</a:t>
            </a:r>
            <a:r>
              <a:rPr lang="fr-FR" sz="2600" dirty="0"/>
              <a:t> </a:t>
            </a:r>
            <a:r>
              <a:rPr lang="fr-FR" sz="2600" dirty="0" smtClean="0"/>
              <a:t>type </a:t>
            </a:r>
            <a:r>
              <a:rPr lang="fr-FR" sz="2600" dirty="0"/>
              <a:t>probabiliste n’est faite sur les </a:t>
            </a:r>
            <a:r>
              <a:rPr lang="fr-FR" sz="2600" dirty="0" smtClean="0"/>
              <a:t>données considérées. On </a:t>
            </a:r>
            <a:r>
              <a:rPr lang="fr-FR" sz="2600" dirty="0"/>
              <a:t>notera que les termes de statistique descriptive, statistique exploratoire et analyse </a:t>
            </a:r>
            <a:r>
              <a:rPr lang="fr-FR" sz="2600" dirty="0" smtClean="0"/>
              <a:t>des</a:t>
            </a:r>
            <a:r>
              <a:rPr lang="fr-FR" sz="2600" dirty="0"/>
              <a:t> </a:t>
            </a:r>
            <a:r>
              <a:rPr lang="fr-FR" sz="2600" dirty="0" smtClean="0"/>
              <a:t>donn</a:t>
            </a:r>
            <a:r>
              <a:rPr lang="fr-FR" sz="2600" dirty="0"/>
              <a:t>é</a:t>
            </a:r>
            <a:r>
              <a:rPr lang="fr-FR" sz="2600" dirty="0" smtClean="0"/>
              <a:t>es </a:t>
            </a:r>
            <a:r>
              <a:rPr lang="fr-FR" sz="2600" dirty="0"/>
              <a:t>sont quasiment synonymes.</a:t>
            </a:r>
          </a:p>
        </p:txBody>
      </p:sp>
    </p:spTree>
    <p:extLst>
      <p:ext uri="{BB962C8B-B14F-4D97-AF65-F5344CB8AC3E}">
        <p14:creationId xmlns:p14="http://schemas.microsoft.com/office/powerpoint/2010/main" val="83446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7504" y="1133341"/>
            <a:ext cx="4850776" cy="323385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742" y="1022246"/>
            <a:ext cx="4002147" cy="313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073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solidFill>
                  <a:srgbClr val="92D050"/>
                </a:solidFill>
              </a:rPr>
              <a:t>La statistique </a:t>
            </a:r>
            <a:r>
              <a:rPr lang="fr-FR" sz="2400" dirty="0" err="1" smtClean="0">
                <a:solidFill>
                  <a:srgbClr val="92D050"/>
                </a:solidFill>
              </a:rPr>
              <a:t>inférentielle</a:t>
            </a:r>
            <a:r>
              <a:rPr lang="fr-FR" sz="2400" dirty="0" smtClean="0">
                <a:solidFill>
                  <a:srgbClr val="92D050"/>
                </a:solidFill>
              </a:rPr>
              <a:t> (inductive).(</a:t>
            </a:r>
            <a:r>
              <a:rPr lang="fr-FR" sz="2400" dirty="0" err="1" smtClean="0">
                <a:solidFill>
                  <a:srgbClr val="7030A0"/>
                </a:solidFill>
              </a:rPr>
              <a:t>inferential</a:t>
            </a:r>
            <a:r>
              <a:rPr lang="fr-FR" sz="2400" dirty="0" smtClean="0">
                <a:solidFill>
                  <a:srgbClr val="7030A0"/>
                </a:solidFill>
              </a:rPr>
              <a:t> </a:t>
            </a:r>
            <a:r>
              <a:rPr lang="fr-FR" sz="2400" dirty="0" err="1" smtClean="0">
                <a:solidFill>
                  <a:srgbClr val="7030A0"/>
                </a:solidFill>
              </a:rPr>
              <a:t>statistics</a:t>
            </a:r>
            <a:r>
              <a:rPr lang="fr-FR" sz="2400" dirty="0">
                <a:solidFill>
                  <a:srgbClr val="7030A0"/>
                </a:solidFill>
              </a:rPr>
              <a:t>)</a:t>
            </a:r>
            <a:r>
              <a:rPr lang="fr-FR" sz="2400" dirty="0" smtClean="0">
                <a:solidFill>
                  <a:srgbClr val="7030A0"/>
                </a:solidFill>
              </a:rPr>
              <a:t/>
            </a:r>
            <a:br>
              <a:rPr lang="fr-FR" sz="2400" dirty="0" smtClean="0">
                <a:solidFill>
                  <a:srgbClr val="7030A0"/>
                </a:solidFill>
              </a:rPr>
            </a:br>
            <a:r>
              <a:rPr lang="fr-FR" sz="2400" dirty="0"/>
              <a:t>Ce terme regroupe les </a:t>
            </a:r>
            <a:r>
              <a:rPr lang="fr-FR" sz="2400" dirty="0" smtClean="0"/>
              <a:t>méthodes </a:t>
            </a:r>
            <a:r>
              <a:rPr lang="fr-FR" sz="2400" dirty="0"/>
              <a:t>dont l’objectif principal est de </a:t>
            </a:r>
            <a:r>
              <a:rPr lang="fr-FR" sz="2400" dirty="0" smtClean="0"/>
              <a:t>préciser </a:t>
            </a:r>
            <a:r>
              <a:rPr lang="fr-FR" sz="2400" dirty="0"/>
              <a:t>un </a:t>
            </a:r>
            <a:r>
              <a:rPr lang="fr-FR" sz="2400" dirty="0" smtClean="0"/>
              <a:t>phénomène </a:t>
            </a:r>
            <a:r>
              <a:rPr lang="fr-FR" sz="2400" dirty="0"/>
              <a:t>sur </a:t>
            </a:r>
            <a:r>
              <a:rPr lang="fr-FR" sz="2400" dirty="0" smtClean="0"/>
              <a:t>une</a:t>
            </a:r>
            <a:r>
              <a:rPr lang="fr-FR" sz="2400" dirty="0"/>
              <a:t> </a:t>
            </a:r>
            <a:r>
              <a:rPr lang="fr-FR" sz="2400" dirty="0" smtClean="0"/>
              <a:t>population </a:t>
            </a:r>
            <a:r>
              <a:rPr lang="fr-FR" sz="2400" dirty="0"/>
              <a:t>globale, à</a:t>
            </a:r>
            <a:r>
              <a:rPr lang="fr-FR" sz="2400" dirty="0" smtClean="0"/>
              <a:t> </a:t>
            </a:r>
            <a:r>
              <a:rPr lang="fr-FR" sz="2400" dirty="0"/>
              <a:t>partir de son observation </a:t>
            </a:r>
            <a:r>
              <a:rPr lang="fr-FR" sz="2400" dirty="0" smtClean="0"/>
              <a:t>sur un échantillon (une </a:t>
            </a:r>
            <a:r>
              <a:rPr lang="fr-FR" sz="2400" dirty="0"/>
              <a:t>partie restreinte de cette </a:t>
            </a:r>
            <a:r>
              <a:rPr lang="fr-FR" sz="2400" dirty="0" smtClean="0"/>
              <a:t>population: penser </a:t>
            </a:r>
            <a:r>
              <a:rPr lang="fr-FR" sz="2400" dirty="0"/>
              <a:t>aux sondages). D’une certaine </a:t>
            </a:r>
            <a:r>
              <a:rPr lang="fr-FR" sz="2400" dirty="0" smtClean="0"/>
              <a:t>manière</a:t>
            </a:r>
            <a:r>
              <a:rPr lang="fr-FR" sz="2400" dirty="0"/>
              <a:t>, il s’agit donc d’induire (ou encore </a:t>
            </a:r>
            <a:r>
              <a:rPr lang="fr-FR" sz="2400" dirty="0" smtClean="0"/>
              <a:t>d’inférer)</a:t>
            </a:r>
            <a:r>
              <a:rPr lang="fr-FR" sz="2400" dirty="0"/>
              <a:t> </a:t>
            </a:r>
            <a:r>
              <a:rPr lang="fr-FR" sz="2400" dirty="0" smtClean="0"/>
              <a:t>du </a:t>
            </a:r>
            <a:r>
              <a:rPr lang="fr-FR" sz="2400" dirty="0"/>
              <a:t>particulier au </a:t>
            </a:r>
            <a:r>
              <a:rPr lang="fr-FR" sz="2400" dirty="0" smtClean="0"/>
              <a:t>gén</a:t>
            </a:r>
            <a:r>
              <a:rPr lang="fr-FR" sz="2400" dirty="0"/>
              <a:t>é</a:t>
            </a:r>
            <a:r>
              <a:rPr lang="fr-FR" sz="2400" dirty="0" smtClean="0"/>
              <a:t>ral</a:t>
            </a:r>
            <a:r>
              <a:rPr lang="fr-FR" sz="2400" dirty="0"/>
              <a:t>. Le plus souvent, ce passage ne pourra se faire que moyennant </a:t>
            </a:r>
            <a:r>
              <a:rPr lang="fr-FR" sz="2400" dirty="0" smtClean="0"/>
              <a:t>des</a:t>
            </a:r>
            <a:r>
              <a:rPr lang="fr-FR" sz="2400" dirty="0"/>
              <a:t> </a:t>
            </a:r>
            <a:r>
              <a:rPr lang="fr-FR" sz="2400" dirty="0" smtClean="0"/>
              <a:t>hypothèses </a:t>
            </a:r>
            <a:r>
              <a:rPr lang="fr-FR" sz="2400" dirty="0"/>
              <a:t>de type </a:t>
            </a:r>
            <a:r>
              <a:rPr lang="fr-FR" sz="2400" dirty="0" smtClean="0"/>
              <a:t>probabiliste.</a:t>
            </a:r>
            <a:r>
              <a:rPr lang="fr-FR" sz="2400" dirty="0"/>
              <a:t> </a:t>
            </a:r>
            <a:r>
              <a:rPr lang="fr-FR" sz="2400" dirty="0" smtClean="0"/>
              <a:t>Les </a:t>
            </a:r>
            <a:r>
              <a:rPr lang="fr-FR" sz="2400" dirty="0"/>
              <a:t>termes de statistique </a:t>
            </a:r>
            <a:r>
              <a:rPr lang="fr-FR" sz="2400" dirty="0" err="1" smtClean="0"/>
              <a:t>inférentielle</a:t>
            </a:r>
            <a:r>
              <a:rPr lang="fr-FR" sz="2400" dirty="0"/>
              <a:t>, statistique </a:t>
            </a:r>
            <a:r>
              <a:rPr lang="fr-FR" sz="2400" dirty="0" smtClean="0"/>
              <a:t>mathématique </a:t>
            </a:r>
            <a:r>
              <a:rPr lang="fr-FR" sz="2400" dirty="0"/>
              <a:t>et statistique inductive </a:t>
            </a:r>
            <a:r>
              <a:rPr lang="fr-FR" sz="2400" dirty="0" smtClean="0"/>
              <a:t>sont</a:t>
            </a:r>
            <a:r>
              <a:rPr lang="fr-FR" sz="2400" dirty="0"/>
              <a:t> </a:t>
            </a:r>
            <a:r>
              <a:rPr lang="fr-FR" sz="2400" dirty="0" smtClean="0"/>
              <a:t>aussi </a:t>
            </a:r>
            <a:r>
              <a:rPr lang="fr-FR" sz="2400" dirty="0"/>
              <a:t>quasiment synonymes</a:t>
            </a:r>
            <a:r>
              <a:rPr lang="fr-FR" sz="24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i="1" dirty="0" smtClean="0"/>
              <a:t> </a:t>
            </a:r>
            <a:r>
              <a:rPr lang="en-US" sz="2400" i="1" dirty="0">
                <a:solidFill>
                  <a:srgbClr val="7030A0"/>
                </a:solidFill>
              </a:rPr>
              <a:t>A </a:t>
            </a:r>
            <a:r>
              <a:rPr lang="en-US" sz="2400" b="1" dirty="0">
                <a:solidFill>
                  <a:srgbClr val="7030A0"/>
                </a:solidFill>
              </a:rPr>
              <a:t>statistical inference </a:t>
            </a:r>
            <a:r>
              <a:rPr lang="en-US" sz="2400" i="1" dirty="0">
                <a:solidFill>
                  <a:srgbClr val="7030A0"/>
                </a:solidFill>
              </a:rPr>
              <a:t>is an estimate, a prediction, a decision, or a generalization about</a:t>
            </a:r>
            <a:br>
              <a:rPr lang="en-US" sz="2400" i="1" dirty="0">
                <a:solidFill>
                  <a:srgbClr val="7030A0"/>
                </a:solidFill>
              </a:rPr>
            </a:br>
            <a:r>
              <a:rPr lang="en-US" sz="2400" i="1" dirty="0">
                <a:solidFill>
                  <a:srgbClr val="7030A0"/>
                </a:solidFill>
              </a:rPr>
              <a:t>the population based on information contained in a sample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/>
              <a:t/>
            </a:r>
            <a:br>
              <a:rPr lang="en-US" sz="2400" dirty="0"/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5778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769" y="1106930"/>
            <a:ext cx="8293994" cy="393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42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93915"/>
            <a:ext cx="10515600" cy="639427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latin typeface="+mn-lt"/>
                <a:ea typeface="+mn-ea"/>
                <a:cs typeface="+mn-cs"/>
              </a:rPr>
              <a:t>2</a:t>
            </a:r>
            <a:r>
              <a:rPr lang="fr-FR" sz="2800" b="1" dirty="0">
                <a:latin typeface="+mn-lt"/>
                <a:ea typeface="+mn-ea"/>
                <a:cs typeface="+mn-cs"/>
              </a:rPr>
              <a:t>. Vocabulaire Statistiques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10612"/>
            <a:ext cx="10515600" cy="478604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600" b="1" dirty="0" smtClean="0">
                <a:solidFill>
                  <a:srgbClr val="FF0000"/>
                </a:solidFill>
              </a:rPr>
              <a:t>2.1.Population statistique </a:t>
            </a:r>
            <a:r>
              <a:rPr lang="fr-FR" sz="2600" b="1" dirty="0" smtClean="0">
                <a:solidFill>
                  <a:srgbClr val="7030A0"/>
                </a:solidFill>
              </a:rPr>
              <a:t>(the </a:t>
            </a:r>
            <a:r>
              <a:rPr lang="fr-FR" sz="2600" b="1" dirty="0">
                <a:solidFill>
                  <a:srgbClr val="7030A0"/>
                </a:solidFill>
              </a:rPr>
              <a:t>population </a:t>
            </a:r>
            <a:r>
              <a:rPr lang="fr-FR" sz="2600" b="1" dirty="0" smtClean="0">
                <a:solidFill>
                  <a:srgbClr val="7030A0"/>
                </a:solidFill>
              </a:rPr>
              <a:t>) </a:t>
            </a:r>
            <a:r>
              <a:rPr lang="fr-FR" sz="2600" b="1" dirty="0">
                <a:solidFill>
                  <a:srgbClr val="FF0000"/>
                </a:solidFill>
              </a:rPr>
              <a:t>: </a:t>
            </a:r>
            <a:r>
              <a:rPr lang="fr-FR" sz="2600" dirty="0"/>
              <a:t>ensemble </a:t>
            </a:r>
            <a:r>
              <a:rPr lang="fr-FR" sz="2600" dirty="0" smtClean="0"/>
              <a:t>concerné </a:t>
            </a:r>
            <a:r>
              <a:rPr lang="fr-FR" sz="2600" dirty="0"/>
              <a:t>par </a:t>
            </a:r>
            <a:r>
              <a:rPr lang="fr-FR" sz="2600" dirty="0" smtClean="0"/>
              <a:t>une étude </a:t>
            </a:r>
            <a:r>
              <a:rPr lang="fr-FR" sz="2600" dirty="0"/>
              <a:t>statistique. On </a:t>
            </a:r>
            <a:r>
              <a:rPr lang="fr-FR" sz="2600" dirty="0" smtClean="0"/>
              <a:t>parle</a:t>
            </a:r>
            <a:r>
              <a:rPr lang="fr-FR" sz="2600" dirty="0"/>
              <a:t> </a:t>
            </a:r>
            <a:r>
              <a:rPr lang="fr-FR" sz="2600" dirty="0" smtClean="0"/>
              <a:t>aussi </a:t>
            </a:r>
            <a:r>
              <a:rPr lang="fr-FR" sz="2600" dirty="0"/>
              <a:t>de champ de </a:t>
            </a:r>
            <a:r>
              <a:rPr lang="fr-FR" sz="2600" dirty="0" smtClean="0"/>
              <a:t>l’étude.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i="1" dirty="0">
                <a:solidFill>
                  <a:srgbClr val="7030A0"/>
                </a:solidFill>
              </a:rPr>
              <a:t>A </a:t>
            </a:r>
            <a:r>
              <a:rPr lang="en-US" sz="2400" b="1" dirty="0">
                <a:solidFill>
                  <a:srgbClr val="7030A0"/>
                </a:solidFill>
              </a:rPr>
              <a:t>population </a:t>
            </a:r>
            <a:r>
              <a:rPr lang="en-US" sz="2400" i="1" dirty="0">
                <a:solidFill>
                  <a:srgbClr val="7030A0"/>
                </a:solidFill>
              </a:rPr>
              <a:t>is the collection or set of all objects or measurements that are of interest to</a:t>
            </a:r>
            <a:br>
              <a:rPr lang="en-US" sz="2400" i="1" dirty="0">
                <a:solidFill>
                  <a:srgbClr val="7030A0"/>
                </a:solidFill>
              </a:rPr>
            </a:br>
            <a:r>
              <a:rPr lang="en-US" sz="2400" i="1" dirty="0">
                <a:solidFill>
                  <a:srgbClr val="7030A0"/>
                </a:solidFill>
              </a:rPr>
              <a:t>the collector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fr-FR" sz="2600" dirty="0" smtClean="0"/>
              <a:t/>
            </a:r>
            <a:br>
              <a:rPr lang="fr-FR" sz="2600" dirty="0" smtClean="0"/>
            </a:br>
            <a:r>
              <a:rPr lang="fr-FR" sz="2600" dirty="0"/>
              <a:t>Si l’on </a:t>
            </a:r>
            <a:r>
              <a:rPr lang="fr-FR" sz="2600" dirty="0" smtClean="0"/>
              <a:t>s’intéresse </a:t>
            </a:r>
            <a:r>
              <a:rPr lang="fr-FR" sz="2600" dirty="0"/>
              <a:t>aux notes d’un groupe </a:t>
            </a:r>
            <a:r>
              <a:rPr lang="fr-FR" sz="2600" dirty="0" smtClean="0"/>
              <a:t>d’étudiants</a:t>
            </a:r>
            <a:r>
              <a:rPr lang="fr-FR" sz="2600" dirty="0"/>
              <a:t>, ce </a:t>
            </a:r>
            <a:r>
              <a:rPr lang="fr-FR" sz="2600" dirty="0" smtClean="0"/>
              <a:t>groupe constitue </a:t>
            </a:r>
            <a:r>
              <a:rPr lang="fr-FR" sz="2600" dirty="0"/>
              <a:t>la </a:t>
            </a:r>
            <a:r>
              <a:rPr lang="fr-FR" sz="2600" dirty="0" smtClean="0"/>
              <a:t>population. A</a:t>
            </a:r>
            <a:r>
              <a:rPr lang="fr-FR" sz="2600" dirty="0"/>
              <a:t> </a:t>
            </a:r>
            <a:r>
              <a:rPr lang="fr-FR" sz="2600" dirty="0" smtClean="0"/>
              <a:t>noter </a:t>
            </a:r>
            <a:r>
              <a:rPr lang="fr-FR" sz="2600" dirty="0"/>
              <a:t>que si l’on </a:t>
            </a:r>
            <a:r>
              <a:rPr lang="fr-FR" sz="2600" dirty="0" smtClean="0"/>
              <a:t>s’intéresse </a:t>
            </a:r>
            <a:r>
              <a:rPr lang="fr-FR" sz="2600" dirty="0"/>
              <a:t>maintenant `a la circulation automobile dans </a:t>
            </a:r>
            <a:r>
              <a:rPr lang="fr-FR" sz="2600" dirty="0" smtClean="0"/>
              <a:t>Jijel, </a:t>
            </a:r>
            <a:r>
              <a:rPr lang="fr-FR" sz="2600" dirty="0"/>
              <a:t>la </a:t>
            </a:r>
            <a:r>
              <a:rPr lang="fr-FR" sz="2600" dirty="0" smtClean="0"/>
              <a:t>population </a:t>
            </a:r>
            <a:r>
              <a:rPr lang="fr-FR" sz="2600" dirty="0"/>
              <a:t>est alors </a:t>
            </a:r>
            <a:r>
              <a:rPr lang="fr-FR" sz="2600" dirty="0" smtClean="0"/>
              <a:t>constituée </a:t>
            </a:r>
            <a:r>
              <a:rPr lang="fr-FR" sz="2600" dirty="0"/>
              <a:t>de l’ensemble des </a:t>
            </a:r>
            <a:r>
              <a:rPr lang="fr-FR" sz="2600" dirty="0" smtClean="0"/>
              <a:t>véhicules </a:t>
            </a:r>
            <a:r>
              <a:rPr lang="fr-FR" sz="2600" dirty="0"/>
              <a:t>susceptibles de circuler dans </a:t>
            </a:r>
            <a:r>
              <a:rPr lang="fr-FR" sz="2600" dirty="0" smtClean="0"/>
              <a:t>Jijel à</a:t>
            </a:r>
            <a:r>
              <a:rPr lang="fr-FR" sz="2600" dirty="0"/>
              <a:t> </a:t>
            </a:r>
            <a:r>
              <a:rPr lang="fr-FR" sz="2600" dirty="0" smtClean="0"/>
              <a:t>une </a:t>
            </a:r>
            <a:r>
              <a:rPr lang="fr-FR" sz="2600" dirty="0"/>
              <a:t>date </a:t>
            </a:r>
            <a:r>
              <a:rPr lang="fr-FR" sz="2600" dirty="0" smtClean="0"/>
              <a:t>donnée.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600" b="1" dirty="0" smtClean="0">
                <a:solidFill>
                  <a:srgbClr val="FF0000"/>
                </a:solidFill>
              </a:rPr>
              <a:t>2.2.Individu statistique </a:t>
            </a:r>
            <a:r>
              <a:rPr lang="fr-FR" sz="2600" b="1" dirty="0">
                <a:solidFill>
                  <a:srgbClr val="FF0000"/>
                </a:solidFill>
              </a:rPr>
              <a:t>(ou </a:t>
            </a:r>
            <a:r>
              <a:rPr lang="fr-FR" sz="2600" b="1" dirty="0" smtClean="0">
                <a:solidFill>
                  <a:srgbClr val="FF0000"/>
                </a:solidFill>
              </a:rPr>
              <a:t>unité </a:t>
            </a:r>
            <a:r>
              <a:rPr lang="fr-FR" sz="2600" b="1" dirty="0">
                <a:solidFill>
                  <a:srgbClr val="FF0000"/>
                </a:solidFill>
              </a:rPr>
              <a:t>statistique) </a:t>
            </a:r>
            <a:r>
              <a:rPr lang="fr-FR" sz="2600" dirty="0"/>
              <a:t>: </a:t>
            </a:r>
            <a:r>
              <a:rPr lang="fr-FR" sz="2600" dirty="0" smtClean="0"/>
              <a:t>tout él</a:t>
            </a:r>
            <a:r>
              <a:rPr lang="fr-FR" sz="2600" dirty="0"/>
              <a:t>é</a:t>
            </a:r>
            <a:r>
              <a:rPr lang="fr-FR" sz="2600" dirty="0" smtClean="0"/>
              <a:t>ment </a:t>
            </a:r>
            <a:r>
              <a:rPr lang="fr-FR" sz="2600" dirty="0"/>
              <a:t>de la population </a:t>
            </a:r>
            <a:r>
              <a:rPr lang="fr-FR" sz="2600" dirty="0" smtClean="0"/>
              <a:t>considérée est appelé individu statistique.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574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846831"/>
            <a:ext cx="10515600" cy="5180482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600" b="1" dirty="0" smtClean="0">
                <a:solidFill>
                  <a:srgbClr val="FF0000"/>
                </a:solidFill>
              </a:rPr>
              <a:t>2.3.Echantillon </a:t>
            </a:r>
            <a:r>
              <a:rPr lang="fr-FR" sz="2600" b="1" dirty="0" smtClean="0">
                <a:solidFill>
                  <a:srgbClr val="7030A0"/>
                </a:solidFill>
              </a:rPr>
              <a:t>(</a:t>
            </a:r>
            <a:r>
              <a:rPr lang="fr-FR" sz="2600" b="1" i="1" dirty="0" smtClean="0">
                <a:solidFill>
                  <a:srgbClr val="7030A0"/>
                </a:solidFill>
              </a:rPr>
              <a:t>the </a:t>
            </a:r>
            <a:r>
              <a:rPr lang="fr-FR" sz="2600" b="1" i="1" dirty="0" err="1" smtClean="0">
                <a:solidFill>
                  <a:srgbClr val="7030A0"/>
                </a:solidFill>
              </a:rPr>
              <a:t>sample</a:t>
            </a:r>
            <a:r>
              <a:rPr lang="fr-FR" sz="2600" b="1" dirty="0" smtClean="0">
                <a:solidFill>
                  <a:srgbClr val="7030A0"/>
                </a:solidFill>
              </a:rPr>
              <a:t>) </a:t>
            </a:r>
            <a:r>
              <a:rPr lang="fr-FR" sz="2600" b="1" dirty="0"/>
              <a:t>: </a:t>
            </a:r>
            <a:r>
              <a:rPr lang="fr-FR" sz="2600" dirty="0"/>
              <a:t>dans </a:t>
            </a:r>
            <a:r>
              <a:rPr lang="fr-FR" sz="2600" dirty="0" smtClean="0"/>
              <a:t>une étude </a:t>
            </a:r>
            <a:r>
              <a:rPr lang="fr-FR" sz="2600" dirty="0"/>
              <a:t>statistique, il est </a:t>
            </a:r>
            <a:r>
              <a:rPr lang="fr-FR" sz="2600" dirty="0" smtClean="0"/>
              <a:t>fréquent </a:t>
            </a:r>
            <a:r>
              <a:rPr lang="fr-FR" sz="2600" dirty="0"/>
              <a:t>que l’on n’observe pas la population </a:t>
            </a:r>
            <a:r>
              <a:rPr lang="fr-FR" sz="2600" dirty="0" smtClean="0"/>
              <a:t>tout</a:t>
            </a:r>
            <a:r>
              <a:rPr lang="fr-FR" sz="2600" dirty="0"/>
              <a:t> </a:t>
            </a:r>
            <a:r>
              <a:rPr lang="fr-FR" sz="2600" dirty="0" smtClean="0"/>
              <a:t>entière. Les observations </a:t>
            </a:r>
            <a:r>
              <a:rPr lang="fr-FR" sz="2600" dirty="0"/>
              <a:t>du </a:t>
            </a:r>
            <a:r>
              <a:rPr lang="fr-FR" sz="2600" dirty="0" smtClean="0"/>
              <a:t>phénomène considér</a:t>
            </a:r>
            <a:r>
              <a:rPr lang="fr-FR" sz="2600" dirty="0"/>
              <a:t>é</a:t>
            </a:r>
            <a:r>
              <a:rPr lang="fr-FR" sz="2600" dirty="0" smtClean="0"/>
              <a:t> </a:t>
            </a:r>
            <a:r>
              <a:rPr lang="fr-FR" sz="2600" dirty="0"/>
              <a:t>sont donc </a:t>
            </a:r>
            <a:r>
              <a:rPr lang="fr-FR" sz="2600" dirty="0" smtClean="0"/>
              <a:t>réalisées </a:t>
            </a:r>
            <a:r>
              <a:rPr lang="fr-FR" sz="2600" dirty="0"/>
              <a:t>sur une partie restreinte de la </a:t>
            </a:r>
            <a:r>
              <a:rPr lang="fr-FR" sz="2600" dirty="0" smtClean="0"/>
              <a:t>population, appelée échantillon.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i="1" dirty="0">
                <a:solidFill>
                  <a:srgbClr val="7030A0"/>
                </a:solidFill>
              </a:rPr>
              <a:t>The sample is a subset of data selected from a population. </a:t>
            </a:r>
            <a:br>
              <a:rPr lang="en-US" sz="2600" i="1" dirty="0">
                <a:solidFill>
                  <a:srgbClr val="7030A0"/>
                </a:solidFill>
              </a:rPr>
            </a:br>
            <a:r>
              <a:rPr lang="fr-FR" sz="2600" dirty="0" smtClean="0"/>
              <a:t>On </a:t>
            </a:r>
            <a:r>
              <a:rPr lang="fr-FR" sz="2600" dirty="0"/>
              <a:t>appelle donc é</a:t>
            </a:r>
            <a:r>
              <a:rPr lang="fr-FR" sz="2600" dirty="0" smtClean="0"/>
              <a:t>chantillon </a:t>
            </a:r>
            <a:r>
              <a:rPr lang="fr-FR" sz="2600" dirty="0"/>
              <a:t>le sous-ensemble de la population sur lequel sont </a:t>
            </a:r>
            <a:r>
              <a:rPr lang="fr-FR" sz="2600" dirty="0" smtClean="0"/>
              <a:t>effectivement</a:t>
            </a:r>
            <a:r>
              <a:rPr lang="fr-FR" sz="2600" dirty="0"/>
              <a:t> </a:t>
            </a:r>
            <a:r>
              <a:rPr lang="fr-FR" sz="2600" dirty="0" smtClean="0"/>
              <a:t>réalis</a:t>
            </a:r>
            <a:r>
              <a:rPr lang="fr-FR" sz="2600" dirty="0"/>
              <a:t>é</a:t>
            </a:r>
            <a:r>
              <a:rPr lang="fr-FR" sz="2600" dirty="0" smtClean="0"/>
              <a:t>es </a:t>
            </a:r>
            <a:r>
              <a:rPr lang="fr-FR" sz="2600" dirty="0"/>
              <a:t>les </a:t>
            </a:r>
            <a:r>
              <a:rPr lang="fr-FR" sz="2600" dirty="0" smtClean="0"/>
              <a:t>observations.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600" b="1" dirty="0" smtClean="0">
                <a:solidFill>
                  <a:srgbClr val="FF0000"/>
                </a:solidFill>
              </a:rPr>
              <a:t>2.4.Taille de l’échantillon </a:t>
            </a:r>
            <a:r>
              <a:rPr lang="fr-FR" sz="2600" b="1" dirty="0" smtClean="0">
                <a:solidFill>
                  <a:srgbClr val="7030A0"/>
                </a:solidFill>
              </a:rPr>
              <a:t>(</a:t>
            </a:r>
            <a:r>
              <a:rPr lang="fr-FR" sz="2600" b="1" i="1" dirty="0" smtClean="0">
                <a:solidFill>
                  <a:srgbClr val="7030A0"/>
                </a:solidFill>
              </a:rPr>
              <a:t>the  size of </a:t>
            </a:r>
            <a:r>
              <a:rPr lang="fr-FR" sz="2600" b="1" i="1" dirty="0" err="1" smtClean="0">
                <a:solidFill>
                  <a:srgbClr val="7030A0"/>
                </a:solidFill>
              </a:rPr>
              <a:t>sample</a:t>
            </a:r>
            <a:r>
              <a:rPr lang="fr-FR" sz="2600" b="1" dirty="0" smtClean="0">
                <a:solidFill>
                  <a:srgbClr val="7030A0"/>
                </a:solidFill>
              </a:rPr>
              <a:t>) </a:t>
            </a:r>
            <a:r>
              <a:rPr lang="fr-FR" sz="2600" b="1" dirty="0" smtClean="0"/>
              <a:t>: </a:t>
            </a:r>
            <a:r>
              <a:rPr lang="fr-FR" sz="2600" dirty="0" smtClean="0"/>
              <a:t>c’est le cardinal de l’échantillon, autrement dit c’est le nombre d’individus qu’il contient ( échantillon de taille 800, de taille 1000...).</a:t>
            </a:r>
            <a:br>
              <a:rPr lang="fr-FR" sz="2600" dirty="0" smtClean="0"/>
            </a:br>
            <a:r>
              <a:rPr lang="fr-FR" sz="2600" dirty="0" smtClean="0"/>
              <a:t>En général, on note n la taille de l’échantillon considéré. </a:t>
            </a:r>
            <a:r>
              <a:rPr lang="en-US" i="1" dirty="0">
                <a:solidFill>
                  <a:srgbClr val="7030A0"/>
                </a:solidFill>
              </a:rPr>
              <a:t>The </a:t>
            </a:r>
            <a:r>
              <a:rPr lang="en-US" b="1" dirty="0">
                <a:solidFill>
                  <a:srgbClr val="7030A0"/>
                </a:solidFill>
              </a:rPr>
              <a:t>size </a:t>
            </a:r>
            <a:r>
              <a:rPr lang="en-US" i="1" dirty="0">
                <a:solidFill>
                  <a:srgbClr val="7030A0"/>
                </a:solidFill>
              </a:rPr>
              <a:t>of a sample is the number of elements in it.</a:t>
            </a:r>
            <a:r>
              <a:rPr lang="en-US" dirty="0">
                <a:solidFill>
                  <a:srgbClr val="7030A0"/>
                </a:solidFill>
              </a:rPr>
              <a:t> </a:t>
            </a:r>
            <a:endParaRPr lang="fr-FR" sz="3800" dirty="0"/>
          </a:p>
        </p:txBody>
      </p:sp>
    </p:spTree>
    <p:extLst>
      <p:ext uri="{BB962C8B-B14F-4D97-AF65-F5344CB8AC3E}">
        <p14:creationId xmlns:p14="http://schemas.microsoft.com/office/powerpoint/2010/main" val="159834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507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7030A0"/>
                </a:solidFill>
              </a:rPr>
              <a:t>Examples.</a:t>
            </a:r>
            <a:r>
              <a:rPr lang="en-US" sz="2400" b="1" dirty="0">
                <a:solidFill>
                  <a:srgbClr val="7030A0"/>
                </a:solidFill>
              </a:rPr>
              <a:t/>
            </a:r>
            <a:br>
              <a:rPr lang="en-US" sz="2400" b="1" dirty="0">
                <a:solidFill>
                  <a:srgbClr val="7030A0"/>
                </a:solidFill>
              </a:rPr>
            </a:br>
            <a:r>
              <a:rPr lang="en-US" sz="2400" b="1" dirty="0" smtClean="0">
                <a:solidFill>
                  <a:srgbClr val="7030A0"/>
                </a:solidFill>
              </a:rPr>
              <a:t>- </a:t>
            </a:r>
            <a:r>
              <a:rPr lang="en-US" sz="2400" dirty="0" smtClean="0">
                <a:solidFill>
                  <a:srgbClr val="7030A0"/>
                </a:solidFill>
              </a:rPr>
              <a:t>We </a:t>
            </a:r>
            <a:r>
              <a:rPr lang="en-US" sz="2400" dirty="0">
                <a:solidFill>
                  <a:srgbClr val="7030A0"/>
                </a:solidFill>
              </a:rPr>
              <a:t>wish to estimate the percentage of defective parts produced in a factory during a given week (five </a:t>
            </a:r>
            <a:r>
              <a:rPr lang="en-US" sz="2400" dirty="0" smtClean="0">
                <a:solidFill>
                  <a:srgbClr val="7030A0"/>
                </a:solidFill>
              </a:rPr>
              <a:t>days) by </a:t>
            </a:r>
            <a:r>
              <a:rPr lang="en-US" sz="2400" dirty="0">
                <a:solidFill>
                  <a:srgbClr val="7030A0"/>
                </a:solidFill>
              </a:rPr>
              <a:t>examining 20 parts produced per day. The parts will be examined each day at randomly chosen times.</a:t>
            </a:r>
            <a:br>
              <a:rPr lang="en-US" sz="2400" dirty="0">
                <a:solidFill>
                  <a:srgbClr val="7030A0"/>
                </a:solidFill>
              </a:rPr>
            </a:br>
            <a:r>
              <a:rPr lang="en-US" sz="2400" dirty="0">
                <a:solidFill>
                  <a:srgbClr val="7030A0"/>
                </a:solidFill>
              </a:rPr>
              <a:t>In this case “all parts produced during the week” is the population and the (100) selected parts for five </a:t>
            </a:r>
            <a:r>
              <a:rPr lang="en-US" sz="2400" dirty="0" smtClean="0">
                <a:solidFill>
                  <a:srgbClr val="7030A0"/>
                </a:solidFill>
              </a:rPr>
              <a:t>days constitutes </a:t>
            </a:r>
            <a:r>
              <a:rPr lang="en-US" sz="2400" dirty="0">
                <a:solidFill>
                  <a:srgbClr val="7030A0"/>
                </a:solidFill>
              </a:rPr>
              <a:t>a sample. </a:t>
            </a:r>
            <a:endParaRPr lang="en-US" sz="24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7030A0"/>
                </a:solidFill>
              </a:rPr>
              <a:t>- Clinical </a:t>
            </a:r>
            <a:r>
              <a:rPr lang="en-US" sz="2400" b="1" dirty="0">
                <a:solidFill>
                  <a:srgbClr val="7030A0"/>
                </a:solidFill>
              </a:rPr>
              <a:t>studies: </a:t>
            </a:r>
            <a:r>
              <a:rPr lang="en-US" sz="2400" dirty="0">
                <a:solidFill>
                  <a:srgbClr val="7030A0"/>
                </a:solidFill>
              </a:rPr>
              <a:t>The population will be all the patients with the same disease, whereas </a:t>
            </a:r>
            <a:r>
              <a:rPr lang="en-US" sz="2400" dirty="0" smtClean="0">
                <a:solidFill>
                  <a:srgbClr val="7030A0"/>
                </a:solidFill>
              </a:rPr>
              <a:t>the sample </a:t>
            </a:r>
            <a:r>
              <a:rPr lang="en-US" sz="2400" dirty="0">
                <a:solidFill>
                  <a:srgbClr val="7030A0"/>
                </a:solidFill>
              </a:rPr>
              <a:t>will be the subset of patients used in the study </a:t>
            </a:r>
            <a:br>
              <a:rPr lang="en-US" sz="2400" dirty="0">
                <a:solidFill>
                  <a:srgbClr val="7030A0"/>
                </a:solidFill>
              </a:rPr>
            </a:br>
            <a:r>
              <a:rPr lang="en-US" sz="2400" dirty="0">
                <a:solidFill>
                  <a:srgbClr val="7030A0"/>
                </a:solidFill>
              </a:rPr>
              <a:t/>
            </a:r>
            <a:br>
              <a:rPr lang="en-US" sz="2400" dirty="0">
                <a:solidFill>
                  <a:srgbClr val="7030A0"/>
                </a:solidFill>
              </a:rPr>
            </a:br>
            <a:endParaRPr lang="fr-FR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902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5156" y="746975"/>
            <a:ext cx="11140224" cy="564094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2.5.Variable statistique</a:t>
            </a:r>
            <a:r>
              <a:rPr lang="fr-FR" sz="2400" b="1" dirty="0">
                <a:solidFill>
                  <a:srgbClr val="FF0000"/>
                </a:solidFill>
              </a:rPr>
              <a:t> </a:t>
            </a:r>
            <a:r>
              <a:rPr lang="fr-FR" sz="2400" b="1" dirty="0" smtClean="0">
                <a:solidFill>
                  <a:srgbClr val="7030A0"/>
                </a:solidFill>
              </a:rPr>
              <a:t>(the variable) </a:t>
            </a:r>
            <a:r>
              <a:rPr lang="fr-FR" sz="2400" b="1" dirty="0">
                <a:solidFill>
                  <a:srgbClr val="FF0000"/>
                </a:solidFill>
              </a:rPr>
              <a:t>: </a:t>
            </a:r>
            <a:r>
              <a:rPr lang="fr-FR" sz="2400" dirty="0"/>
              <a:t>c’est une </a:t>
            </a:r>
            <a:r>
              <a:rPr lang="fr-FR" sz="2400" dirty="0" smtClean="0"/>
              <a:t>caractéristique (âge, </a:t>
            </a:r>
            <a:r>
              <a:rPr lang="fr-FR" sz="2400" dirty="0"/>
              <a:t>salaire, sexe. . .), </a:t>
            </a:r>
            <a:r>
              <a:rPr lang="fr-FR" sz="2400" dirty="0" smtClean="0"/>
              <a:t>définie </a:t>
            </a:r>
            <a:r>
              <a:rPr lang="fr-FR" sz="2400" dirty="0"/>
              <a:t>sur la </a:t>
            </a:r>
            <a:r>
              <a:rPr lang="fr-FR" sz="2400" dirty="0" smtClean="0"/>
              <a:t>population</a:t>
            </a:r>
            <a:r>
              <a:rPr lang="fr-FR" sz="2400" dirty="0"/>
              <a:t> </a:t>
            </a:r>
            <a:r>
              <a:rPr lang="fr-FR" sz="2400" dirty="0" smtClean="0"/>
              <a:t>et observée </a:t>
            </a:r>
            <a:r>
              <a:rPr lang="fr-FR" sz="2400" dirty="0"/>
              <a:t>sur </a:t>
            </a:r>
            <a:r>
              <a:rPr lang="fr-FR" sz="2400" dirty="0" smtClean="0"/>
              <a:t>l’échantillon</a:t>
            </a:r>
            <a:r>
              <a:rPr lang="fr-FR" sz="2400" dirty="0"/>
              <a:t>.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/>
              <a:t>D’un point de vue </a:t>
            </a:r>
            <a:r>
              <a:rPr lang="fr-FR" sz="2400" dirty="0" smtClean="0"/>
              <a:t>mathématique</a:t>
            </a:r>
            <a:r>
              <a:rPr lang="fr-FR" sz="2400" dirty="0"/>
              <a:t>, une variable est une application </a:t>
            </a:r>
            <a:r>
              <a:rPr lang="fr-FR" sz="2400" dirty="0" smtClean="0"/>
              <a:t>définie </a:t>
            </a:r>
            <a:r>
              <a:rPr lang="fr-FR" sz="2400" dirty="0"/>
              <a:t>sur </a:t>
            </a:r>
            <a:r>
              <a:rPr lang="fr-FR" sz="2400" dirty="0" smtClean="0"/>
              <a:t>l’échantillon. Si </a:t>
            </a:r>
            <a:r>
              <a:rPr lang="fr-FR" sz="2400" dirty="0"/>
              <a:t>cette application est à</a:t>
            </a:r>
            <a:r>
              <a:rPr lang="fr-FR" sz="2400" dirty="0" smtClean="0"/>
              <a:t> </a:t>
            </a:r>
            <a:r>
              <a:rPr lang="fr-FR" sz="2400" dirty="0"/>
              <a:t>valeurs dans IR (ensemble des nombres </a:t>
            </a:r>
            <a:r>
              <a:rPr lang="fr-FR" sz="2400" dirty="0" smtClean="0"/>
              <a:t>réels</a:t>
            </a:r>
            <a:r>
              <a:rPr lang="fr-FR" sz="2400" dirty="0"/>
              <a:t>), ou dans une </a:t>
            </a:r>
            <a:r>
              <a:rPr lang="fr-FR" sz="2400" dirty="0" smtClean="0"/>
              <a:t>partie</a:t>
            </a:r>
            <a:r>
              <a:rPr lang="fr-FR" sz="2400" dirty="0"/>
              <a:t> </a:t>
            </a:r>
            <a:r>
              <a:rPr lang="fr-FR" sz="2400" dirty="0" smtClean="0"/>
              <a:t>de </a:t>
            </a:r>
            <a:r>
              <a:rPr lang="fr-FR" sz="2400" dirty="0"/>
              <a:t>IR, elle est dite quantitative </a:t>
            </a:r>
            <a:r>
              <a:rPr lang="fr-FR" sz="2400" dirty="0" smtClean="0"/>
              <a:t>(Age, </a:t>
            </a:r>
            <a:r>
              <a:rPr lang="fr-FR" sz="2400" dirty="0"/>
              <a:t>salaire, taille. . .) ; sinon elle est dite qualitative </a:t>
            </a:r>
            <a:r>
              <a:rPr lang="fr-FR" sz="2400" dirty="0" smtClean="0"/>
              <a:t>(sexe, catégorie </a:t>
            </a:r>
            <a:r>
              <a:rPr lang="fr-FR" sz="2400" dirty="0"/>
              <a:t>socio-professionnelle. . .).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/>
              <a:t>On retiendra que les variables quantitatives sont celles prenant des valeurs </a:t>
            </a:r>
            <a:r>
              <a:rPr lang="fr-FR" sz="2400" dirty="0" smtClean="0"/>
              <a:t>numériques (mesurable) et</a:t>
            </a:r>
            <a:r>
              <a:rPr lang="fr-FR" sz="2400" dirty="0"/>
              <a:t> </a:t>
            </a:r>
            <a:r>
              <a:rPr lang="fr-FR" sz="2400" dirty="0" smtClean="0"/>
              <a:t>que </a:t>
            </a:r>
            <a:r>
              <a:rPr lang="fr-FR" sz="2400" dirty="0"/>
              <a:t>les variables qualitatives sont celles prenant des valeurs non </a:t>
            </a:r>
            <a:r>
              <a:rPr lang="fr-FR" sz="2400" dirty="0" smtClean="0"/>
              <a:t>numériques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7030A0"/>
                </a:solidFill>
              </a:rPr>
              <a:t>Quantitative data </a:t>
            </a:r>
            <a:r>
              <a:rPr lang="en-US" sz="2400" i="1" dirty="0">
                <a:solidFill>
                  <a:srgbClr val="7030A0"/>
                </a:solidFill>
              </a:rPr>
              <a:t>are observations measured on a numerical scale. </a:t>
            </a:r>
            <a:r>
              <a:rPr lang="en-US" sz="2400" i="1" dirty="0" err="1">
                <a:solidFill>
                  <a:srgbClr val="7030A0"/>
                </a:solidFill>
              </a:rPr>
              <a:t>Nonnumerical</a:t>
            </a:r>
            <a:r>
              <a:rPr lang="en-US" sz="2400" i="1" dirty="0">
                <a:solidFill>
                  <a:srgbClr val="7030A0"/>
                </a:solidFill>
              </a:rPr>
              <a:t> data</a:t>
            </a:r>
            <a:br>
              <a:rPr lang="en-US" sz="2400" i="1" dirty="0">
                <a:solidFill>
                  <a:srgbClr val="7030A0"/>
                </a:solidFill>
              </a:rPr>
            </a:br>
            <a:r>
              <a:rPr lang="en-US" sz="2400" i="1" dirty="0">
                <a:solidFill>
                  <a:srgbClr val="7030A0"/>
                </a:solidFill>
              </a:rPr>
              <a:t>that can only be classified into one of the groups of categories are said to be </a:t>
            </a:r>
            <a:r>
              <a:rPr lang="en-US" sz="2400" b="1" dirty="0">
                <a:solidFill>
                  <a:srgbClr val="7030A0"/>
                </a:solidFill>
              </a:rPr>
              <a:t>qualitative </a:t>
            </a:r>
            <a:r>
              <a:rPr lang="en-US" sz="2400" i="1" dirty="0">
                <a:solidFill>
                  <a:srgbClr val="7030A0"/>
                </a:solidFill>
              </a:rPr>
              <a:t>or </a:t>
            </a:r>
            <a:r>
              <a:rPr lang="en-US" sz="2400" b="1" dirty="0">
                <a:solidFill>
                  <a:srgbClr val="7030A0"/>
                </a:solidFill>
              </a:rPr>
              <a:t>categorical data</a:t>
            </a:r>
            <a:r>
              <a:rPr lang="en-US" sz="2400" i="1" dirty="0">
                <a:solidFill>
                  <a:srgbClr val="7030A0"/>
                </a:solidFill>
              </a:rPr>
              <a:t>.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br>
              <a:rPr lang="en-US" sz="2400" dirty="0">
                <a:solidFill>
                  <a:srgbClr val="7030A0"/>
                </a:solidFill>
              </a:rPr>
            </a:br>
            <a:endParaRPr lang="fr-FR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21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1158</Words>
  <Application>Microsoft Office PowerPoint</Application>
  <PresentationFormat>Grand écran</PresentationFormat>
  <Paragraphs>266</Paragraphs>
  <Slides>30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6" baseType="lpstr">
      <vt:lpstr>Algerian</vt:lpstr>
      <vt:lpstr>Arial</vt:lpstr>
      <vt:lpstr>Calibri</vt:lpstr>
      <vt:lpstr>Calibri Light</vt:lpstr>
      <vt:lpstr>Cambria Math</vt:lpstr>
      <vt:lpstr>Thème Office</vt:lpstr>
      <vt:lpstr>Partie I: Bio-Statistique I Statistique Descriptive </vt:lpstr>
      <vt:lpstr>Présentation PowerPoint</vt:lpstr>
      <vt:lpstr>Présentation PowerPoint</vt:lpstr>
      <vt:lpstr>Présentation PowerPoint</vt:lpstr>
      <vt:lpstr>Présentation PowerPoint</vt:lpstr>
      <vt:lpstr>2. Vocabulaire Statistiques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3. présentation et représentation graphique d’une série statistique 3.Presentation and graphical representation of a statistical series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Généralités sur la statistique</dc:title>
  <dc:creator>lenovo</dc:creator>
  <cp:lastModifiedBy>lenovo</cp:lastModifiedBy>
  <cp:revision>90</cp:revision>
  <dcterms:created xsi:type="dcterms:W3CDTF">2023-04-23T13:40:29Z</dcterms:created>
  <dcterms:modified xsi:type="dcterms:W3CDTF">2025-10-11T13:27:27Z</dcterms:modified>
</cp:coreProperties>
</file>