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93" r:id="rId10"/>
    <p:sldId id="263" r:id="rId11"/>
    <p:sldId id="264" r:id="rId12"/>
    <p:sldId id="284" r:id="rId13"/>
    <p:sldId id="279" r:id="rId14"/>
    <p:sldId id="300" r:id="rId15"/>
    <p:sldId id="285" r:id="rId16"/>
    <p:sldId id="280" r:id="rId17"/>
    <p:sldId id="281" r:id="rId18"/>
    <p:sldId id="265" r:id="rId19"/>
    <p:sldId id="266" r:id="rId20"/>
    <p:sldId id="267" r:id="rId21"/>
    <p:sldId id="269" r:id="rId22"/>
    <p:sldId id="292" r:id="rId23"/>
    <p:sldId id="291" r:id="rId24"/>
    <p:sldId id="294" r:id="rId25"/>
    <p:sldId id="286" r:id="rId26"/>
    <p:sldId id="271" r:id="rId27"/>
    <p:sldId id="298" r:id="rId28"/>
    <p:sldId id="299" r:id="rId29"/>
    <p:sldId id="287" r:id="rId30"/>
    <p:sldId id="272" r:id="rId31"/>
    <p:sldId id="301" r:id="rId32"/>
    <p:sldId id="295" r:id="rId33"/>
    <p:sldId id="296" r:id="rId34"/>
    <p:sldId id="297" r:id="rId35"/>
    <p:sldId id="273" r:id="rId36"/>
    <p:sldId id="282" r:id="rId37"/>
    <p:sldId id="283" r:id="rId38"/>
    <p:sldId id="288" r:id="rId39"/>
    <p:sldId id="289" r:id="rId40"/>
    <p:sldId id="275" r:id="rId41"/>
    <p:sldId id="276" r:id="rId42"/>
    <p:sldId id="277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8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10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7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1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7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BC55-DB71-4400-B723-AA5B678B300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AF7E-1FDC-4A84-AF1B-9B1C38783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038" y="1122363"/>
            <a:ext cx="10058400" cy="1517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Partie I: Bio-Statistique I</a:t>
            </a:r>
            <a:br>
              <a:rPr lang="fr-FR" b="1" dirty="0" smtClean="0"/>
            </a:br>
            <a:r>
              <a:rPr lang="fr-FR" b="1" dirty="0" smtClean="0"/>
              <a:t>Statistique Descriptive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2640169"/>
            <a:ext cx="10058400" cy="3606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2: </a:t>
            </a:r>
            <a:r>
              <a:rPr lang="fr-FR" sz="49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Les paramètres (Description Numérique</a:t>
            </a:r>
            <a:r>
              <a:rPr lang="fr-FR" sz="49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)</a:t>
            </a:r>
          </a:p>
          <a:p>
            <a:r>
              <a:rPr lang="fr-FR" sz="49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Chapter</a:t>
            </a:r>
            <a:r>
              <a:rPr lang="fr-FR" sz="49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 02: the </a:t>
            </a:r>
            <a:r>
              <a:rPr lang="fr-FR" sz="49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measures</a:t>
            </a:r>
            <a:r>
              <a:rPr lang="fr-FR" sz="49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 (</a:t>
            </a:r>
            <a:r>
              <a:rPr lang="fr-FR" sz="49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Numerical</a:t>
            </a:r>
            <a:r>
              <a:rPr lang="fr-FR" sz="49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 description)</a:t>
            </a:r>
            <a:r>
              <a:rPr lang="fr-FR" sz="4900" b="1" dirty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/>
            </a:r>
            <a:br>
              <a:rPr lang="fr-FR" sz="4900" b="1" dirty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endParaRPr lang="fr-FR" sz="4900" b="1" dirty="0">
              <a:solidFill>
                <a:srgbClr val="7030A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Cheraitia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Hassen 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4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6975"/>
                <a:ext cx="10515600" cy="5429988"/>
              </a:xfrm>
            </p:spPr>
            <p:txBody>
              <a:bodyPr/>
              <a:lstStyle/>
              <a:p>
                <a:r>
                  <a:rPr lang="fr-FR" sz="2400" b="1" dirty="0" smtClean="0"/>
                  <a:t>Exemple:</a:t>
                </a:r>
                <a:r>
                  <a:rPr lang="fr-FR" sz="2400" dirty="0" smtClean="0"/>
                  <a:t> on considère la série statistique suivante</a:t>
                </a:r>
              </a:p>
              <a:p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pPr marL="0" indent="0">
                  <a:buNone/>
                </a:pPr>
                <a:r>
                  <a:rPr lang="fr-FR" sz="2400" dirty="0"/>
                  <a:t>Montrer que la médiane est égale à 43.375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6975"/>
                <a:ext cx="10515600" cy="5429988"/>
              </a:xfrm>
              <a:blipFill rotWithShape="0">
                <a:blip r:embed="rId2"/>
                <a:stretch>
                  <a:fillRect l="-928" t="-15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02971"/>
                  </p:ext>
                </p:extLst>
              </p:nvPr>
            </p:nvGraphicFramePr>
            <p:xfrm>
              <a:off x="2032000" y="1556795"/>
              <a:ext cx="8127999" cy="2620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38 – 40 [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40 – 42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42 – 44 [ classe médiane</a:t>
                          </a:r>
                          <a:endParaRPr lang="fr-FR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44 – 46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46 – 48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48 – 50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02971"/>
                  </p:ext>
                </p:extLst>
              </p:nvPr>
            </p:nvGraphicFramePr>
            <p:xfrm>
              <a:off x="2032000" y="1556795"/>
              <a:ext cx="8127999" cy="2620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9497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0" t="-7692" r="-101126" b="-5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7692" r="-899" b="-5846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38 – 40 [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40 – 42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42 – 44 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[ classe médiane</a:t>
                          </a:r>
                          <a:endParaRPr lang="fr-FR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44 – 46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46 – 48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48 – 50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59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La médiane Graphiquement (le cas continue):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la médiane est le point d’intersection de deux </a:t>
            </a:r>
            <a:r>
              <a:rPr lang="fr-FR" sz="2400" dirty="0" smtClean="0"/>
              <a:t>courbes</a:t>
            </a:r>
            <a:r>
              <a:rPr lang="fr-FR" sz="2400" dirty="0" smtClean="0"/>
              <a:t> </a:t>
            </a:r>
            <a:r>
              <a:rPr lang="fr-FR" sz="2400" dirty="0" smtClean="0"/>
              <a:t>cumulés croissant et décroissant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Exercice:</a:t>
            </a:r>
            <a:r>
              <a:rPr lang="fr-FR" sz="2400" dirty="0" smtClean="0"/>
              <a:t> calculer la médiane de l’exemple de trématodes (150 grenouilles)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27" y="3438080"/>
            <a:ext cx="5927770" cy="28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1.3.Les quantiles </a:t>
                </a:r>
                <a:r>
                  <a:rPr lang="fr-FR" sz="2400" dirty="0">
                    <a:solidFill>
                      <a:srgbClr val="7030A0"/>
                    </a:solidFill>
                  </a:rPr>
                  <a:t>(quantiles)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chemeClr val="tx1"/>
                    </a:solidFill>
                  </a:rPr>
                  <a:t>Définition: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On appelle </a:t>
                </a:r>
                <a:r>
                  <a:rPr lang="fr-FR" sz="2400" dirty="0">
                    <a:solidFill>
                      <a:schemeClr val="tx1"/>
                    </a:solidFill>
                  </a:rPr>
                  <a:t>quantile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d’ordre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>
                    <a:solidFill>
                      <a:schemeClr val="tx1"/>
                    </a:solidFill>
                  </a:rPr>
                  <a:t>, la valeur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noté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>
                    <a:solidFill>
                      <a:schemeClr val="tx1"/>
                    </a:solidFill>
                  </a:rPr>
                  <a:t>, tel que la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proportion </a:t>
                </a:r>
                <a:r>
                  <a:rPr lang="fr-FR" sz="2400" dirty="0">
                    <a:solidFill>
                      <a:schemeClr val="tx1"/>
                    </a:solidFill>
                  </a:rPr>
                  <a:t>des observations qui lui sont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inférieures </a:t>
                </a:r>
                <a:r>
                  <a:rPr lang="fr-FR" sz="2400" dirty="0">
                    <a:solidFill>
                      <a:schemeClr val="tx1"/>
                    </a:solidFill>
                  </a:rPr>
                  <a:t>ou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égales </a:t>
                </a:r>
                <a:r>
                  <a:rPr lang="fr-FR" sz="2400" dirty="0">
                    <a:solidFill>
                      <a:schemeClr val="tx1"/>
                    </a:solidFill>
                  </a:rPr>
                  <a:t>vaut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fr-FR" sz="2400" dirty="0">
                    <a:solidFill>
                      <a:schemeClr val="tx1"/>
                    </a:solidFill>
                  </a:rPr>
                  <a:t>et la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proportion des </a:t>
                </a:r>
                <a:r>
                  <a:rPr lang="fr-FR" sz="2400" dirty="0">
                    <a:solidFill>
                      <a:schemeClr val="tx1"/>
                    </a:solidFill>
                  </a:rPr>
                  <a:t>observations qui lui sont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supérieures </a:t>
                </a:r>
                <a:r>
                  <a:rPr lang="fr-FR" sz="2400" dirty="0">
                    <a:solidFill>
                      <a:schemeClr val="tx1"/>
                    </a:solidFill>
                  </a:rPr>
                  <a:t>vaut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les quartiles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(quartiles) </a:t>
                </a:r>
                <a:r>
                  <a:rPr lang="fr-FR" sz="2400" dirty="0"/>
                  <a:t>partagent la série en quatre groupes de même effectifs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sz="2400" dirty="0"/>
                  <a:t>. on peut constater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𝑀𝑒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 Les déciles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deciles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2400" dirty="0"/>
                  <a:t>partagent la série en 10 groupes de même effectifs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400" dirty="0"/>
                  <a:t>on peut constater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𝑀𝑒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fr-FR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 Les centiles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(percentiles) </a:t>
                </a:r>
                <a:r>
                  <a:rPr lang="fr-FR" sz="2400" dirty="0"/>
                  <a:t>partagent la série en 100 groupes de même effectifs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fr-FR" sz="2400" dirty="0"/>
                  <a:t>. on peut constater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𝑀𝑒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fr-FR" sz="2400" dirty="0"/>
                  <a:t>.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endParaRPr lang="fr-FR" sz="24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  <a:blipFill rotWithShape="0">
                <a:blip r:embed="rId2"/>
                <a:stretch>
                  <a:fillRect l="-812" r="-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2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09412" y="695459"/>
                <a:ext cx="10515600" cy="55845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b="1" dirty="0" smtClean="0">
                    <a:solidFill>
                      <a:srgbClr val="FF0000"/>
                    </a:solidFill>
                  </a:rPr>
                  <a:t>1.3.1. Détermination </a:t>
                </a:r>
                <a:r>
                  <a:rPr lang="fr-FR" sz="2600" b="1" dirty="0">
                    <a:solidFill>
                      <a:srgbClr val="FF0000"/>
                    </a:solidFill>
                  </a:rPr>
                  <a:t>des </a:t>
                </a:r>
                <a:r>
                  <a:rPr lang="fr-FR" sz="2600" b="1" dirty="0" smtClean="0">
                    <a:solidFill>
                      <a:srgbClr val="FF0000"/>
                    </a:solidFill>
                  </a:rPr>
                  <a:t>quantiles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b="1" dirty="0" smtClean="0">
                    <a:solidFill>
                      <a:srgbClr val="FF0000"/>
                    </a:solidFill>
                  </a:rPr>
                  <a:t>-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Données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non groupées</a:t>
                </a:r>
                <a:endParaRPr lang="fr-FR" sz="26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Soit </a:t>
                </a:r>
                <a:r>
                  <a:rPr lang="fr-FR" sz="2600" dirty="0"/>
                  <a:t>la </a:t>
                </a:r>
                <a:r>
                  <a:rPr lang="fr-FR" sz="2600" dirty="0" smtClean="0"/>
                  <a:t>série </a:t>
                </a:r>
                <a:r>
                  <a:rPr lang="fr-FR" sz="2600" dirty="0" smtClean="0"/>
                  <a:t>suivante ordonnée </a:t>
                </a:r>
                <a:r>
                  <a:rPr lang="fr-FR" sz="2600" dirty="0"/>
                  <a:t>par ordre </a:t>
                </a:r>
                <a:r>
                  <a:rPr lang="fr-FR" sz="2600" dirty="0" smtClean="0"/>
                  <a:t>croissant </a:t>
                </a:r>
                <a:r>
                  <a:rPr lang="fr-FR" sz="2600" dirty="0" smtClean="0"/>
                  <a:t>:</a:t>
                </a:r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/>
                  <a:t>Le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6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fr-FR" sz="2600" dirty="0"/>
                          <m:t> </m:t>
                        </m:r>
                      </m:sub>
                    </m:sSub>
                  </m:oMath>
                </a14:m>
                <a:r>
                  <a:rPr lang="fr-FR" sz="2600" dirty="0"/>
                  <a:t> </a:t>
                </a:r>
                <a:r>
                  <a:rPr lang="fr-FR" sz="2600" dirty="0" smtClean="0"/>
                  <a:t>est </a:t>
                </a:r>
                <a:r>
                  <a:rPr lang="fr-FR" sz="2600" dirty="0"/>
                  <a:t>calculé comme suit: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FF0000"/>
                    </a:solidFill>
                  </a:rPr>
                  <a:t>Exemple:</a:t>
                </a:r>
              </a:p>
              <a:p>
                <a:pPr marL="0" indent="0">
                  <a:buNone/>
                </a:pPr>
                <a:r>
                  <a:rPr lang="fr-FR" dirty="0" smtClean="0"/>
                  <a:t>Les quartiles: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</m:t>
                    </m:r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sub>
                    </m:sSub>
                  </m:oMath>
                </a14:m>
                <a:r>
                  <a:rPr lang="fr-FR" dirty="0" smtClean="0"/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Les déciles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fr-FR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12" y="695459"/>
                <a:ext cx="10515600" cy="5584535"/>
              </a:xfrm>
              <a:blipFill rotWithShape="0">
                <a:blip r:embed="rId2"/>
                <a:stretch>
                  <a:fillRect l="-1159" b="-8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9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b="1" dirty="0" smtClean="0"/>
                  <a:t>Exemple</a:t>
                </a:r>
                <a:r>
                  <a:rPr lang="fr-FR" sz="2600" dirty="0" smtClean="0"/>
                  <a:t> </a:t>
                </a:r>
                <a:r>
                  <a:rPr lang="fr-FR" sz="2600" dirty="0"/>
                  <a:t>:calculer les </a:t>
                </a:r>
                <a:r>
                  <a:rPr lang="fr-FR" sz="2600" dirty="0" smtClean="0"/>
                  <a:t> 03 quartiles </a:t>
                </a:r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/>
                  <a:t>Série 01: 1,2,4,4,4,5,6,7,8,8,9,9,10,11,12.  </a:t>
                </a:r>
                <a:r>
                  <a:rPr lang="fr-FR" sz="2600" dirty="0" smtClean="0"/>
                  <a:t>             n=15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600" b="0" i="0" smtClean="0"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fr-F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Série </a:t>
                </a:r>
                <a:r>
                  <a:rPr lang="fr-FR" sz="2600" dirty="0"/>
                  <a:t>02: 4,5,8,8,9,11,12,14,17,19.  </a:t>
                </a:r>
                <a:r>
                  <a:rPr lang="fr-FR" sz="2600" dirty="0" smtClean="0"/>
                  <a:t>                n=10</a:t>
                </a:r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600"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m:rPr>
                              <m:nor/>
                            </m:rPr>
                            <a:rPr lang="fr-FR" sz="2600" dirty="0"/>
                            <m:t> 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fr-FR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fr-FR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fr-FR" sz="2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6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1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643944"/>
                <a:ext cx="11109101" cy="553301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Données  groupées</a:t>
                </a:r>
                <a:endParaRPr lang="fr-FR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0000"/>
                                </a:solidFill>
                              </a:rPr>
                              <m:t>[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0000"/>
                                </a:solidFill>
                              </a:rPr>
                              <m:t>40 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0000"/>
                                </a:solidFill>
                              </a:rPr>
                              <m:t>–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0000"/>
                                </a:solidFill>
                              </a:rPr>
                              <m:t>42 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0000"/>
                                </a:solidFill>
                              </a:rPr>
                              <m:t>[ </m:t>
                            </m:r>
                            <m:r>
                              <a:rPr lang="fr-FR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eqAr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40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Lower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quartile)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chemeClr val="accent6"/>
                        </a:solidFill>
                      </a:rPr>
                      <m:t>[ 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chemeClr val="accent6"/>
                        </a:solidFill>
                      </a:rPr>
                      <m:t>42 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chemeClr val="accent6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chemeClr val="accent6"/>
                        </a:solidFill>
                      </a:rPr>
                      <m:t>44 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chemeClr val="accent6"/>
                        </a:solidFill>
                      </a:rPr>
                      <m:t>[ </m:t>
                    </m:r>
                    <m:r>
                      <a:rPr lang="fr-FR" sz="2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𝑀𝑒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d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43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375</m:t>
                    </m:r>
                  </m:oMath>
                </a14:m>
                <a:r>
                  <a:rPr lang="fr-FR" sz="2000" dirty="0" smtClean="0">
                    <a:solidFill>
                      <a:srgbClr val="00B050"/>
                    </a:solidFill>
                  </a:rPr>
                  <a:t>   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(Middle quartile)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0070C0"/>
                                </a:solidFill>
                              </a:rPr>
                              <m:t>[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0070C0"/>
                                </a:solidFill>
                              </a:rPr>
                              <m:t>44 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0070C0"/>
                                </a:solidFill>
                              </a:rPr>
                              <m:t>–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0070C0"/>
                                </a:solidFill>
                              </a:rPr>
                              <m:t>46 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0070C0"/>
                                </a:solidFill>
                              </a:rPr>
                              <m:t>[ </m:t>
                            </m:r>
                            <m:r>
                              <a:rPr lang="fr-FR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44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</m:d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45.6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upper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quartile)</a:t>
                </a:r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643944"/>
                <a:ext cx="11109101" cy="5533019"/>
              </a:xfrm>
              <a:blipFill rotWithShape="0">
                <a:blip r:embed="rId2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629338"/>
                  </p:ext>
                </p:extLst>
              </p:nvPr>
            </p:nvGraphicFramePr>
            <p:xfrm>
              <a:off x="3464414" y="3837906"/>
              <a:ext cx="4404576" cy="2589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8192"/>
                    <a:gridCol w="1468192"/>
                    <a:gridCol w="1468192"/>
                  </a:tblGrid>
                  <a:tr h="353718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38 – 40 [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40 – 42 [</a:t>
                          </a:r>
                          <a:endParaRPr lang="fr-FR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00B05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00B050"/>
                              </a:solidFill>
                            </a:rPr>
                            <a:t> 42 – 44 [ </a:t>
                          </a:r>
                          <a:endParaRPr lang="fr-FR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7030A0"/>
                              </a:solidFill>
                            </a:rPr>
                            <a:t> 44 – 46 [</a:t>
                          </a:r>
                          <a:endParaRPr lang="fr-FR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46 – 48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275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48 – 50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629338"/>
                  </p:ext>
                </p:extLst>
              </p:nvPr>
            </p:nvGraphicFramePr>
            <p:xfrm>
              <a:off x="3464414" y="3837906"/>
              <a:ext cx="4404576" cy="2589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8192"/>
                    <a:gridCol w="1468192"/>
                    <a:gridCol w="1468192"/>
                  </a:tblGrid>
                  <a:tr h="39497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15" t="-7692" r="-102075" b="-57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15" t="-7692" r="-2075" b="-578462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38 – 40 [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40 – 42 [</a:t>
                          </a:r>
                          <a:endParaRPr lang="fr-FR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00B05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00B050"/>
                              </a:solidFill>
                            </a:rPr>
                            <a:t> 42 – 44 [ </a:t>
                          </a:r>
                          <a:endParaRPr lang="fr-FR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rgbClr val="7030A0"/>
                              </a:solidFill>
                            </a:rPr>
                            <a:t> 44 – 46 [</a:t>
                          </a:r>
                          <a:endParaRPr lang="fr-FR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46 – 48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[</a:t>
                          </a:r>
                          <a:r>
                            <a:rPr lang="fr-FR" baseline="0" dirty="0" smtClean="0"/>
                            <a:t> 48 – 50 [</a:t>
                          </a:r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5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1.4.Diagramme de TUKEY (ou boîte à moustaches)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(Box-plot)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Est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un </a:t>
                </a:r>
                <a:r>
                  <a:rPr lang="fr-FR" sz="2400" dirty="0" smtClean="0"/>
                  <a:t>graphique permettant de résumer un caractère quantitatif par ses valeurs extrêmes et ses quartiles. L’idée est la suivante: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. Sur un axe horizontal, on place les valeurs extrêmes et les quartiles, et on place un rectangle dont la longueur est l’interquartiles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interquartile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range </a:t>
                </a: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sz="2400" dirty="0" smtClean="0"/>
                  <a:t>)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 smtClean="0"/>
                  <a:t> et dont la largeur est proportionnelle à la racine carrée de la taille de la population. Enfin, on partage ce rectangle par un segment vertical au niveau de la médiane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 smtClean="0"/>
                  <a:t> et on ne garde que partie « utile » de l’axe 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  <a:blipFill rotWithShape="0">
                <a:blip r:embed="rId2"/>
                <a:stretch>
                  <a:fillRect l="-928" t="-1509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Son </a:t>
            </a:r>
            <a:r>
              <a:rPr lang="fr-FR" sz="2400" dirty="0" smtClean="0"/>
              <a:t>intérêt </a:t>
            </a:r>
            <a:r>
              <a:rPr lang="fr-FR" sz="2400" dirty="0"/>
              <a:t>est de permettre une comparaison visuelle immédiate de séries statistiques portant sur le </a:t>
            </a:r>
            <a:r>
              <a:rPr lang="fr-FR" sz="2400" dirty="0" smtClean="0"/>
              <a:t>même  </a:t>
            </a:r>
            <a:r>
              <a:rPr lang="fr-FR" sz="2400" dirty="0"/>
              <a:t>paramètre dans des populations </a:t>
            </a:r>
            <a:r>
              <a:rPr lang="fr-FR" sz="2400" dirty="0" smtClean="0"/>
              <a:t>différentes. 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97" y="2369713"/>
            <a:ext cx="7399003" cy="23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37127"/>
            <a:ext cx="10515600" cy="533983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1.4.Le </a:t>
            </a:r>
            <a:r>
              <a:rPr lang="fr-FR" sz="2400" b="1" dirty="0">
                <a:solidFill>
                  <a:srgbClr val="FF0000"/>
                </a:solidFill>
              </a:rPr>
              <a:t>M</a:t>
            </a:r>
            <a:r>
              <a:rPr lang="fr-FR" sz="2400" b="1" dirty="0" smtClean="0">
                <a:solidFill>
                  <a:srgbClr val="FF0000"/>
                </a:solidFill>
              </a:rPr>
              <a:t>ode </a:t>
            </a:r>
            <a:r>
              <a:rPr lang="fr-FR" sz="2400" b="1" dirty="0" smtClean="0">
                <a:solidFill>
                  <a:srgbClr val="7030A0"/>
                </a:solidFill>
              </a:rPr>
              <a:t>( </a:t>
            </a:r>
            <a:r>
              <a:rPr lang="fr-FR" sz="2400" b="1" dirty="0" smtClean="0">
                <a:solidFill>
                  <a:srgbClr val="7030A0"/>
                </a:solidFill>
              </a:rPr>
              <a:t>Mode)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Le mode d’une série est la valeur la plus fréquente de la série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La classe modale : est la classe qui a le plus grand effectif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/>
              <a:t>Remarque:</a:t>
            </a:r>
            <a:r>
              <a:rPr lang="fr-FR" sz="2400" dirty="0" smtClean="0"/>
              <a:t> une variable peut avoir plusieurs modes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1.4.1. </a:t>
            </a:r>
            <a:r>
              <a:rPr lang="fr-FR" sz="2400" b="1" dirty="0">
                <a:solidFill>
                  <a:srgbClr val="FF0000"/>
                </a:solidFill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onnées non groupées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/>
              <a:t>Exemple 1 : </a:t>
            </a:r>
            <a:r>
              <a:rPr lang="fr-FR" sz="2400" dirty="0" smtClean="0"/>
              <a:t>le </a:t>
            </a:r>
            <a:r>
              <a:rPr lang="fr-FR" sz="2400" dirty="0"/>
              <a:t>mode de la série {4 , 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 4, 3, 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 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 smtClean="0"/>
              <a:t>} est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/>
              <a:t>Exemple 2:</a:t>
            </a:r>
            <a:r>
              <a:rPr lang="fr-FR" sz="2400" dirty="0" smtClean="0"/>
              <a:t> le mode de </a:t>
            </a:r>
            <a:r>
              <a:rPr lang="fr-FR" sz="2400" dirty="0"/>
              <a:t>la série {4 , 2, 4, </a:t>
            </a:r>
            <a:r>
              <a:rPr lang="fr-FR" sz="2400" dirty="0" smtClean="0"/>
              <a:t>3,3, 2,3, </a:t>
            </a:r>
            <a:r>
              <a:rPr lang="fr-FR" sz="2400" dirty="0"/>
              <a:t>2</a:t>
            </a:r>
            <a:r>
              <a:rPr lang="fr-FR" sz="2400" dirty="0" smtClean="0"/>
              <a:t>} est 2 et 3 (bimodale)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6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1.4.1. D</a:t>
            </a:r>
            <a:r>
              <a:rPr lang="fr-FR" sz="2400" b="1" dirty="0" smtClean="0">
                <a:solidFill>
                  <a:srgbClr val="FF0000"/>
                </a:solidFill>
              </a:rPr>
              <a:t>onnées </a:t>
            </a:r>
            <a:r>
              <a:rPr lang="fr-FR" sz="2400" b="1" dirty="0">
                <a:solidFill>
                  <a:srgbClr val="FF0000"/>
                </a:solidFill>
              </a:rPr>
              <a:t>non groupées </a:t>
            </a:r>
            <a:r>
              <a:rPr lang="fr-FR" sz="24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dirty="0" smtClean="0">
                <a:solidFill>
                  <a:srgbClr val="00B050"/>
                </a:solidFill>
              </a:rPr>
              <a:t>Cas </a:t>
            </a:r>
            <a:r>
              <a:rPr lang="fr-FR" sz="2400" dirty="0" smtClean="0">
                <a:solidFill>
                  <a:srgbClr val="00B050"/>
                </a:solidFill>
              </a:rPr>
              <a:t>d’une variable discontinue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66" y="1710679"/>
            <a:ext cx="3848838" cy="2735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46975" y="4520485"/>
                <a:ext cx="10779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mode est 15 ans  et 16 ans et on écrit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𝑀𝑜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𝑀𝑜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5" y="4520485"/>
                <a:ext cx="107796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05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0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7882" y="734096"/>
                <a:ext cx="11475076" cy="5442867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9600" b="1" dirty="0" smtClean="0"/>
                  <a:t>1.paramètres de position (tendance centrale</a:t>
                </a:r>
                <a:r>
                  <a:rPr lang="fr-FR" sz="9600" b="1" dirty="0"/>
                  <a:t>) </a:t>
                </a:r>
                <a:r>
                  <a:rPr lang="fr-FR" sz="9600" b="1" dirty="0" smtClean="0">
                    <a:solidFill>
                      <a:srgbClr val="7030A0"/>
                    </a:solidFill>
                  </a:rPr>
                  <a:t>(Location or Central </a:t>
                </a:r>
                <a:r>
                  <a:rPr lang="fr-FR" sz="9600" b="1" dirty="0" err="1">
                    <a:solidFill>
                      <a:srgbClr val="7030A0"/>
                    </a:solidFill>
                  </a:rPr>
                  <a:t>Tendency</a:t>
                </a:r>
                <a:r>
                  <a:rPr lang="fr-FR" sz="96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9600" b="1" dirty="0" err="1" smtClean="0">
                    <a:solidFill>
                      <a:srgbClr val="7030A0"/>
                    </a:solidFill>
                  </a:rPr>
                  <a:t>measures</a:t>
                </a:r>
                <a:r>
                  <a:rPr lang="fr-FR" sz="9600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9600" dirty="0"/>
                  <a:t>Leur objectif est de fournir un ordre de grandeur de la série étudiée, c’est-à-dire d’en situer le centre, le </a:t>
                </a:r>
                <a:r>
                  <a:rPr lang="fr-FR" sz="9600" dirty="0" smtClean="0"/>
                  <a:t>milieu, la valeur dominante. Les mesures de position sont des façons de résumer un ensemble de données en une seule valeur. </a:t>
                </a:r>
                <a:r>
                  <a:rPr lang="fr-FR" sz="9600" dirty="0"/>
                  <a:t>Les trois caractéristiques les plus usuelles sont :</a:t>
                </a:r>
                <a:br>
                  <a:rPr lang="fr-FR" sz="9600" dirty="0"/>
                </a:br>
                <a:r>
                  <a:rPr lang="fr-FR" sz="9600" dirty="0"/>
                  <a:t>- la </a:t>
                </a:r>
                <a:r>
                  <a:rPr lang="fr-FR" sz="9600" dirty="0" smtClean="0"/>
                  <a:t>moyenne 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9600" dirty="0" err="1" smtClean="0">
                    <a:solidFill>
                      <a:srgbClr val="7030A0"/>
                    </a:solidFill>
                  </a:rPr>
                  <a:t>Mean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)                     </a:t>
                </a:r>
                <a:r>
                  <a:rPr lang="fr-FR" sz="9600" dirty="0" smtClean="0"/>
                  <a:t>- Le mode  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(Mode)                     </a:t>
                </a:r>
                <a:r>
                  <a:rPr lang="fr-FR" sz="9600" dirty="0" smtClean="0"/>
                  <a:t>- La </a:t>
                </a:r>
                <a:r>
                  <a:rPr lang="fr-FR" sz="9600" dirty="0"/>
                  <a:t>médiane 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9600" dirty="0" err="1" smtClean="0">
                    <a:solidFill>
                      <a:srgbClr val="7030A0"/>
                    </a:solidFill>
                  </a:rPr>
                  <a:t>Median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)</a:t>
                </a:r>
                <a:endParaRPr lang="fr-FR" sz="96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9600" dirty="0" smtClean="0">
                    <a:solidFill>
                      <a:srgbClr val="FF0000"/>
                    </a:solidFill>
                  </a:rPr>
                  <a:t>1.1.Moyenne arithmétique 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9600" dirty="0" err="1" smtClean="0">
                    <a:solidFill>
                      <a:srgbClr val="7030A0"/>
                    </a:solidFill>
                  </a:rPr>
                  <a:t>Average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fr-FR" sz="9600" dirty="0" err="1" smtClean="0">
                    <a:solidFill>
                      <a:srgbClr val="7030A0"/>
                    </a:solidFill>
                  </a:rPr>
                  <a:t>Mean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96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9600" dirty="0" smtClean="0">
                    <a:solidFill>
                      <a:srgbClr val="FF0000"/>
                    </a:solidFill>
                  </a:rPr>
                  <a:t>1.1.1. Données non groupées 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9600" dirty="0" err="1" smtClean="0">
                    <a:solidFill>
                      <a:srgbClr val="7030A0"/>
                    </a:solidFill>
                  </a:rPr>
                  <a:t>Ungrouped</a:t>
                </a:r>
                <a:r>
                  <a:rPr lang="fr-FR" sz="9600" dirty="0" smtClean="0">
                    <a:solidFill>
                      <a:srgbClr val="7030A0"/>
                    </a:solidFill>
                  </a:rPr>
                  <a:t> data)</a:t>
                </a:r>
                <a:r>
                  <a:rPr lang="fr-FR" sz="96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fr-FR" sz="9600" dirty="0" smtClean="0"/>
                  <a:t>Soit </a:t>
                </a:r>
                <a:r>
                  <a:rPr lang="fr-FR" sz="9600" dirty="0"/>
                  <a:t>l’ensemble de mesure d’une </a:t>
                </a:r>
                <a:r>
                  <a:rPr lang="fr-FR" sz="9600" dirty="0" smtClean="0"/>
                  <a:t>même </a:t>
                </a:r>
                <a:r>
                  <a:rPr lang="fr-FR" sz="9600" dirty="0"/>
                  <a:t>variable 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9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96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9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96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96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9600" dirty="0"/>
                  <a:t>, la moyenne </a:t>
                </a:r>
                <a:r>
                  <a:rPr lang="fr-FR" sz="9600" dirty="0" smtClean="0"/>
                  <a:t>arithmétique notée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9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9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9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9600" dirty="0" smtClean="0"/>
                  <a:t>est </a:t>
                </a:r>
                <a:r>
                  <a:rPr lang="fr-FR" sz="9600" dirty="0"/>
                  <a:t>définie par :</a:t>
                </a:r>
              </a:p>
              <a:p>
                <a:pPr marL="0" indent="0">
                  <a:buNone/>
                </a:pPr>
                <a:endParaRPr lang="fr-FR" sz="11200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/>
                </a:r>
                <a:br>
                  <a:rPr lang="fr-FR" dirty="0"/>
                </a:b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882" y="734096"/>
                <a:ext cx="11475076" cy="5442867"/>
              </a:xfrm>
              <a:blipFill rotWithShape="0">
                <a:blip r:embed="rId2"/>
                <a:stretch>
                  <a:fillRect l="-850" r="-1010" b="-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5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00B050"/>
                </a:solidFill>
              </a:rPr>
              <a:t>Cas d’une variable continue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On considère la distribution statistique d’une population d’étudiants selon leur taille (en cm</a:t>
            </a:r>
            <a:r>
              <a:rPr lang="fr-FR" sz="2400" dirty="0" smtClean="0"/>
              <a:t>): L’effectif </a:t>
            </a:r>
            <a:r>
              <a:rPr lang="fr-FR" sz="2400" dirty="0"/>
              <a:t>ou la fréquence les plus élevés montrent que le classe modale </a:t>
            </a:r>
            <a:r>
              <a:rPr lang="fr-FR" sz="2400" dirty="0" smtClean="0"/>
              <a:t>est   [</a:t>
            </a:r>
            <a:r>
              <a:rPr lang="fr-FR" sz="2400" dirty="0"/>
              <a:t>170;180</a:t>
            </a:r>
            <a:r>
              <a:rPr lang="fr-FR" sz="2400" dirty="0" smtClean="0"/>
              <a:t>[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55" y="3940934"/>
            <a:ext cx="7802239" cy="11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5011"/>
                <a:ext cx="10515600" cy="52448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dirty="0" smtClean="0"/>
                  <a:t>Le mode est calculé par la formule suivante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Avec 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fr-FR" sz="2400" dirty="0" smtClean="0"/>
                  <a:t>: la borne inferieure de la classe modale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/>
                  <a:t>: différence entre </a:t>
                </a:r>
                <a:r>
                  <a:rPr lang="fr-FR" sz="2400" dirty="0" smtClean="0"/>
                  <a:t>l’effectif de </a:t>
                </a:r>
                <a:r>
                  <a:rPr lang="fr-FR" sz="2400" dirty="0"/>
                  <a:t>la classe modale et </a:t>
                </a:r>
                <a:r>
                  <a:rPr lang="fr-FR" sz="2400" dirty="0" smtClean="0"/>
                  <a:t>l’effectif de </a:t>
                </a:r>
                <a:r>
                  <a:rPr lang="fr-FR" sz="2400" dirty="0"/>
                  <a:t>la classe </a:t>
                </a:r>
                <a:r>
                  <a:rPr lang="fr-FR" sz="2400" dirty="0" smtClean="0"/>
                  <a:t>précédente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/>
                  <a:t>: </a:t>
                </a:r>
                <a:r>
                  <a:rPr lang="fr-FR" sz="2400" dirty="0"/>
                  <a:t>différence entre l’effectif de la classe modale et l’effectif de la classe </a:t>
                </a:r>
                <a:r>
                  <a:rPr lang="fr-FR" sz="2400" dirty="0" smtClean="0"/>
                  <a:t>suivante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fr-FR" sz="2400" dirty="0" smtClean="0"/>
                  <a:t>: </a:t>
                </a:r>
                <a:r>
                  <a:rPr lang="fr-FR" sz="2400" dirty="0" smtClean="0"/>
                  <a:t>l’amplitude de la classe modale </a:t>
                </a:r>
                <a:endParaRPr lang="fr-FR" sz="2400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5011"/>
                <a:ext cx="10515600" cy="5244875"/>
              </a:xfrm>
              <a:blipFill rotWithShape="0">
                <a:blip r:embed="rId2"/>
                <a:stretch>
                  <a:fillRect l="-928" r="-754" b="-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sz="2400" b="1" dirty="0" smtClean="0"/>
                  <a:t>Exemple 1</a:t>
                </a:r>
                <a:r>
                  <a:rPr lang="fr-FR" sz="2400" dirty="0" smtClean="0"/>
                  <a:t>:Calculer </a:t>
                </a:r>
                <a:r>
                  <a:rPr lang="fr-FR" sz="2400" dirty="0"/>
                  <a:t>le Mode de l’exemple : nouveau </a:t>
                </a:r>
                <a:r>
                  <a:rPr lang="fr-FR" sz="2400" dirty="0" smtClean="0"/>
                  <a:t>né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  <a:blipFill rotWithShape="0">
                <a:blip r:embed="rId2"/>
                <a:stretch>
                  <a:fillRect l="-754" t="-1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376919"/>
                  </p:ext>
                </p:extLst>
              </p:nvPr>
            </p:nvGraphicFramePr>
            <p:xfrm>
              <a:off x="940156" y="1429551"/>
              <a:ext cx="10380370" cy="3837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873"/>
                    <a:gridCol w="1543873"/>
                    <a:gridCol w="1543873"/>
                    <a:gridCol w="1246101"/>
                    <a:gridCol w="2224683"/>
                    <a:gridCol w="1411984"/>
                    <a:gridCol w="865983"/>
                  </a:tblGrid>
                  <a:tr h="680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Limites de la classe (kg)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Centre de classe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effectif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Fréquence relative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Pourcentage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2.2-2.5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0.031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2.5-2.8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2.65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0.068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2.8-3.1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2.95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14.8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3.1-3.4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0.248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3.4-3.7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3.55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42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25.9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3.7-4.0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3.85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142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4.0-4.3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4.3-4.6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0.037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161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376919"/>
                  </p:ext>
                </p:extLst>
              </p:nvPr>
            </p:nvGraphicFramePr>
            <p:xfrm>
              <a:off x="940156" y="1429551"/>
              <a:ext cx="10380370" cy="3837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873"/>
                    <a:gridCol w="1543873"/>
                    <a:gridCol w="1543873"/>
                    <a:gridCol w="1246101"/>
                    <a:gridCol w="2224683"/>
                    <a:gridCol w="1411984"/>
                    <a:gridCol w="865983"/>
                  </a:tblGrid>
                  <a:tr h="680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Limites de la classe (kg)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Centre de classe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effectif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Fréquence relative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Pourcentage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00704" t="-4464" r="-2817" b="-472321"/>
                          </a:stretch>
                        </a:blipFill>
                      </a:tcPr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2.2-2.5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0.031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2.5-2.8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2.65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0.068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2.8-3.1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2.95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14.8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3.1-3.4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0.248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24.8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3.4-3.7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3.55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42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25.9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3.7-4.0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3.85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142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4.0-4.3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155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9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4.3-4.6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4.45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0.037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3.7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161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104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12124" y="579549"/>
                <a:ext cx="10941676" cy="55974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sz="2400" b="1" dirty="0" smtClean="0"/>
                  <a:t>Exemple 2</a:t>
                </a:r>
                <a:r>
                  <a:rPr lang="fr-FR" sz="2400" dirty="0" smtClean="0"/>
                  <a:t>.Calculer le Mode de l’exemple :</a:t>
                </a:r>
              </a:p>
              <a:p>
                <a:pPr marL="0" indent="0">
                  <a:buNone/>
                </a:pPr>
                <a:r>
                  <a:rPr lang="fr-FR" sz="2400" dirty="0"/>
                  <a:t>Soit la distribution d’une population des étudiants répartis suivant leur poids (en kg) .La classe modale, à laquelle est associée l’effectif corrigée le plus grande, est la classe [70; 75</a:t>
                </a:r>
                <a:r>
                  <a:rPr lang="fr-FR" sz="2400" dirty="0" smtClean="0"/>
                  <a:t>[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73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4" y="579549"/>
                <a:ext cx="10941676" cy="5597414"/>
              </a:xfrm>
              <a:blipFill rotWithShape="0">
                <a:blip r:embed="rId2"/>
                <a:stretch>
                  <a:fillRect l="-724" t="-22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427910"/>
                  </p:ext>
                </p:extLst>
              </p:nvPr>
            </p:nvGraphicFramePr>
            <p:xfrm>
              <a:off x="1310782" y="1724222"/>
              <a:ext cx="8940803" cy="3510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1373746"/>
                    <a:gridCol w="1674254"/>
                    <a:gridCol w="182880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Poids en kg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ni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Amplitude ai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Coefficient de correction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𝑨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corrigé (Hauteur)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50-55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5/5=1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55-60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5/5=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60-70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70-75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5/5=1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75-85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85-95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Total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427910"/>
                  </p:ext>
                </p:extLst>
              </p:nvPr>
            </p:nvGraphicFramePr>
            <p:xfrm>
              <a:off x="1310782" y="1724222"/>
              <a:ext cx="8940803" cy="3510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1373746"/>
                    <a:gridCol w="1674254"/>
                    <a:gridCol w="1828803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Poids en kg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ni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Amplitude ai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091" t="-3333" r="-110545" b="-2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9667" t="-3333" r="-1333" b="-294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50-55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5/5=1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55-60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5/5=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60-70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70-75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5/5=1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75-85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85-95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10/5=2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Total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392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0B050"/>
                </a:solidFill>
              </a:rPr>
              <a:t>Le mode graphiquement (cas continue)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2356762"/>
            <a:ext cx="4771220" cy="28931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6214" y="5550794"/>
            <a:ext cx="1144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</a:t>
            </a:r>
            <a:r>
              <a:rPr lang="fr-FR" sz="2400" dirty="0" smtClean="0"/>
              <a:t>Exercice : calculer le mode de l’un des exemples précédents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04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b="1" u="sng" dirty="0" smtClean="0"/>
              <a:t>Récapitulatif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8" y="1603238"/>
            <a:ext cx="9324305" cy="39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2. </a:t>
                </a:r>
                <a:r>
                  <a:rPr lang="fr-FR" b="1" dirty="0" smtClean="0"/>
                  <a:t>Paramètres de dispersion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Scale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b="1" dirty="0">
                    <a:solidFill>
                      <a:srgbClr val="7030A0"/>
                    </a:solidFill>
                  </a:rPr>
                  <a:t>or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Variability</a:t>
                </a:r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measures</a:t>
                </a:r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 smtClean="0">
                    <a:solidFill>
                      <a:srgbClr val="FF0000"/>
                    </a:solidFill>
                  </a:rPr>
                  <a:t>2.1. variance et écart type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(variance and standard </a:t>
                </a:r>
                <a:r>
                  <a:rPr lang="fr-FR" dirty="0" err="1" smtClean="0">
                    <a:solidFill>
                      <a:srgbClr val="7030A0"/>
                    </a:solidFill>
                  </a:rPr>
                  <a:t>deviation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2.1.1. Données non groupées</a:t>
                </a:r>
                <a:endParaRPr lang="fr-FR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La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 smtClean="0"/>
                  <a:t> d’une série est la moyenne arithmétique des carrés des écarts des valeurs de la série à leur moyenne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Proposition: </a:t>
                </a:r>
                <a:r>
                  <a:rPr lang="fr-FR" sz="2400" dirty="0"/>
                  <a:t>(formule de Koenig) La variance est </a:t>
                </a:r>
                <a:r>
                  <a:rPr lang="fr-FR" sz="2400" dirty="0" smtClean="0"/>
                  <a:t>donnée </a:t>
                </a:r>
                <a:r>
                  <a:rPr lang="fr-FR" sz="2400" dirty="0"/>
                  <a:t>aussi </a:t>
                </a:r>
                <a:r>
                  <a:rPr lang="fr-FR" sz="2400" dirty="0" smtClean="0"/>
                  <a:t>par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  <a:blipFill rotWithShape="0">
                <a:blip r:embed="rId2"/>
                <a:stretch>
                  <a:fillRect l="-928" r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6104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>
                <a:solidFill>
                  <a:srgbClr val="FF0000"/>
                </a:solidFill>
              </a:rPr>
              <a:t>Exemple</a:t>
            </a:r>
          </a:p>
          <a:p>
            <a:pPr marL="0" indent="0">
              <a:buNone/>
            </a:pPr>
            <a:r>
              <a:rPr lang="fr-FR" sz="2400" dirty="0" smtClean="0"/>
              <a:t>Calculer la moyenne, la variance et l’écart type pour la série statistique suivante: 1,2,3,6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526781"/>
                  </p:ext>
                </p:extLst>
              </p:nvPr>
            </p:nvGraphicFramePr>
            <p:xfrm>
              <a:off x="2032000" y="1801490"/>
              <a:ext cx="8644586" cy="3075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2032000"/>
                    <a:gridCol w="2032000"/>
                    <a:gridCol w="2548586"/>
                  </a:tblGrid>
                  <a:tr h="581102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8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fr-FR" sz="1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fr-FR" sz="18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18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FR" sz="18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FR" sz="18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fr-FR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Somme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526781"/>
                  </p:ext>
                </p:extLst>
              </p:nvPr>
            </p:nvGraphicFramePr>
            <p:xfrm>
              <a:off x="2032000" y="1801490"/>
              <a:ext cx="8644586" cy="3075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2032000"/>
                    <a:gridCol w="2032000"/>
                    <a:gridCol w="2548586"/>
                  </a:tblGrid>
                  <a:tr h="840359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225" t="-725" r="-63268" b="-2768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9713" t="-725" r="-957" b="-276812"/>
                          </a:stretch>
                        </a:blipFill>
                      </a:tcPr>
                    </a:tc>
                  </a:tr>
                  <a:tr h="38061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99" t="-220635" r="-652096" b="-5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20635" r="-227027" b="-5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20635" r="-126347" b="-5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9713" t="-220635" r="-957" b="-50634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Somme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237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La formule de Koenig: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9093"/>
                <a:ext cx="10515600" cy="58678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2.1.2.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Données non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groupées: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 </a:t>
                </a:r>
                <a:r>
                  <a:rPr lang="fr-FR" sz="2400" dirty="0">
                    <a:solidFill>
                      <a:srgbClr val="00B050"/>
                    </a:solidFill>
                  </a:rPr>
                  <a:t>C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as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d’une variable discrète (discontinue)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Où: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Proposition: (formule de Koenig) La variance est donnée aussi par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9093"/>
                <a:ext cx="10515600" cy="5867870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15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518"/>
                <a:ext cx="10515600" cy="609170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 1:</a:t>
                </a:r>
                <a:r>
                  <a:rPr lang="fr-FR" sz="2400" b="1" dirty="0" smtClean="0"/>
                  <a:t> </a:t>
                </a:r>
                <a:r>
                  <a:rPr lang="fr-FR" sz="2400" dirty="0" smtClean="0"/>
                  <a:t>la moyenne arithmétique des valeurs 8,5,3,6,2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1.1.1. Données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groupées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Grouped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data)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fr-FR" sz="2400" dirty="0" smtClean="0"/>
                  <a:t>Lorsque </a:t>
                </a:r>
                <a:r>
                  <a:rPr lang="fr-FR" sz="2400" dirty="0" smtClean="0"/>
                  <a:t>les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400" dirty="0" smtClean="0"/>
                  <a:t> se répètent respectivement 1,2,…,n fois, on obtient la </a:t>
                </a:r>
                <a:r>
                  <a:rPr lang="fr-FR" sz="2400" b="1" i="1" dirty="0" smtClean="0"/>
                  <a:t>moyenne arithmétique pondérée </a:t>
                </a:r>
                <a:r>
                  <a:rPr lang="fr-FR" sz="2400" b="1" i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i="1" dirty="0" err="1" smtClean="0">
                    <a:solidFill>
                      <a:srgbClr val="7030A0"/>
                    </a:solidFill>
                  </a:rPr>
                  <a:t>Weighted</a:t>
                </a:r>
                <a:r>
                  <a:rPr lang="fr-FR" sz="24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i="1" dirty="0" err="1" smtClean="0">
                    <a:solidFill>
                      <a:srgbClr val="7030A0"/>
                    </a:solidFill>
                  </a:rPr>
                  <a:t>mean</a:t>
                </a:r>
                <a:r>
                  <a:rPr lang="fr-FR" sz="2400" b="1" i="1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2400" dirty="0" smtClean="0"/>
                  <a:t>en comptant chaque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 autant de fois qu’elle se présente: ceci revient à pondérer la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 par l’effectif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 qui lui correspond. On aura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518"/>
                <a:ext cx="10515600" cy="6091707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732"/>
                <a:ext cx="10515600" cy="5404231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  </a:t>
                </a:r>
                <a:r>
                  <a:rPr lang="fr-FR" sz="2400" dirty="0" smtClean="0"/>
                  <a:t>-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Cas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d’une variable continue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: </a:t>
                </a:r>
                <a:r>
                  <a:rPr lang="fr-FR" sz="2400" dirty="0" err="1" smtClean="0"/>
                  <a:t>repésente</a:t>
                </a:r>
                <a:r>
                  <a:rPr lang="fr-FR" sz="2400" dirty="0" smtClean="0"/>
                  <a:t> le centre de la classe « i »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2400" dirty="0" smtClean="0"/>
                  <a:t> est appelé l’écart type de la série 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732"/>
                <a:ext cx="10515600" cy="540423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61" y="3507410"/>
            <a:ext cx="53149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4557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Exemple:</a:t>
            </a:r>
            <a:r>
              <a:rPr lang="fr-FR" dirty="0"/>
              <a:t> dans 10 lots de glandes séricigènes de ver à soi, on a noté la consommation d’oxygène suivante en ml/h. Calculer la variance par deux méthodes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87688"/>
              </p:ext>
            </p:extLst>
          </p:nvPr>
        </p:nvGraphicFramePr>
        <p:xfrm>
          <a:off x="1220632" y="3153780"/>
          <a:ext cx="976504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542"/>
                <a:gridCol w="489397"/>
                <a:gridCol w="502276"/>
                <a:gridCol w="695460"/>
                <a:gridCol w="695459"/>
                <a:gridCol w="605307"/>
                <a:gridCol w="708338"/>
                <a:gridCol w="862884"/>
                <a:gridCol w="1081826"/>
                <a:gridCol w="965915"/>
                <a:gridCol w="88864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N°</a:t>
                      </a:r>
                      <a:r>
                        <a:rPr lang="fr-FR" baseline="0" dirty="0" smtClean="0"/>
                        <a:t> de lot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Consommation</a:t>
                      </a:r>
                      <a:r>
                        <a:rPr lang="fr-FR" baseline="0" dirty="0" smtClean="0"/>
                        <a:t> d’oxygène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43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Application numérique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134850"/>
                  </p:ext>
                </p:extLst>
              </p:nvPr>
            </p:nvGraphicFramePr>
            <p:xfrm>
              <a:off x="1056068" y="1144670"/>
              <a:ext cx="8975143" cy="5305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1977"/>
                    <a:gridCol w="850006"/>
                    <a:gridCol w="1596980"/>
                    <a:gridCol w="1159099"/>
                    <a:gridCol w="1493949"/>
                    <a:gridCol w="1541989"/>
                    <a:gridCol w="116114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8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fr-FR" sz="1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fr-FR" sz="18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18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FR" sz="18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FR" sz="18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fr-FR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fr-FR" sz="18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° 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𝒍𝒐𝒕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6889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8836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6241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10816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11881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12996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somme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85058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134850"/>
                  </p:ext>
                </p:extLst>
              </p:nvPr>
            </p:nvGraphicFramePr>
            <p:xfrm>
              <a:off x="1056068" y="1144670"/>
              <a:ext cx="8975143" cy="5305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1977"/>
                    <a:gridCol w="850006"/>
                    <a:gridCol w="1596980"/>
                    <a:gridCol w="1159099"/>
                    <a:gridCol w="1493949"/>
                    <a:gridCol w="1541989"/>
                    <a:gridCol w="1161143"/>
                  </a:tblGrid>
                  <a:tr h="840359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36782" t="-725" r="-102989" b="-5485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1982" t="-725" r="-901" b="-5485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855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1" t="-220635" r="-669271" b="-1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57" t="-220635" r="-817857" b="-1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fr-FR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313158" t="-220635" r="-364737" b="-1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115" t="-220635" r="-77075" b="-1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fr-FR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6889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8836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6241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10816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11881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12996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somme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85058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2239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900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4058</m:t>
                          </m:r>
                        </m:num>
                        <m:den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405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85058</m:t>
                              </m:r>
                            </m:num>
                            <m:den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405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295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57133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Exemple 2: </a:t>
            </a:r>
          </a:p>
          <a:p>
            <a:pPr marL="0" indent="0">
              <a:buNone/>
            </a:pPr>
            <a:r>
              <a:rPr lang="fr-FR" dirty="0" smtClean="0"/>
              <a:t>Calculer la variance et l’écart type de la distribution statistique suivante</a:t>
            </a: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7112630"/>
                  </p:ext>
                </p:extLst>
              </p:nvPr>
            </p:nvGraphicFramePr>
            <p:xfrm>
              <a:off x="1223502" y="1854388"/>
              <a:ext cx="9426978" cy="38102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765"/>
                    <a:gridCol w="502276"/>
                    <a:gridCol w="670777"/>
                    <a:gridCol w="1596980"/>
                    <a:gridCol w="1159099"/>
                    <a:gridCol w="1493949"/>
                    <a:gridCol w="1541989"/>
                    <a:gridCol w="1161143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fr-F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fr-F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fr-F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fr-F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fr-FR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FR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1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8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fr-FR" sz="18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fr-FR" sz="1800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1800" b="1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800" b="1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800" b="1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fr-FR" sz="1800" b="1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FR" sz="1800" b="1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800" b="1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800" b="1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𝒊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FR" sz="1800" b="1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fr-FR" sz="1800" b="1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fr-FR" sz="1800" b="1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z="1800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fr-FR" sz="18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1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  <m:r>
                                  <a:rPr lang="fr-F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38 – 40 [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40 – 42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42 – 44 [ 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44 – 46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46 – 48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854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48 – 50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854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Somme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7112630"/>
                  </p:ext>
                </p:extLst>
              </p:nvPr>
            </p:nvGraphicFramePr>
            <p:xfrm>
              <a:off x="1223502" y="1854388"/>
              <a:ext cx="9426978" cy="38102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765"/>
                    <a:gridCol w="502276"/>
                    <a:gridCol w="670777"/>
                    <a:gridCol w="1596980"/>
                    <a:gridCol w="1159099"/>
                    <a:gridCol w="1493949"/>
                    <a:gridCol w="1541989"/>
                    <a:gridCol w="1161143"/>
                  </a:tblGrid>
                  <a:tr h="839026">
                    <a:tc gridSpan="2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55344" t="-725" r="-337405" b="-36449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53440" t="-725" r="-102752" b="-3644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8874" t="-725" r="-901" b="-3644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85509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2195" t="-220635" r="-1531707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0000" t="-220635" r="-1041818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55344" t="-220635" r="-337405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350262" t="-220635" r="-362827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1020" t="-220635" r="-182857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6759" t="-220635" r="-77075" b="-6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10995" t="-220635" r="-2094" b="-6984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38 – 40 [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40 – 42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42 – 44 [ 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44 – 46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46 – 48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48 – 50 [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Somme</a:t>
                          </a:r>
                          <a:endParaRPr lang="fr-F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dirty="0"/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5607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2.2.L’étendu d’une série statistique 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(the range)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L’étendue d’une série statistique est la différence entre la plus grande et la plus petite valeur de caractère (de variable):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Ecart absolue à la moyenne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Ecart absolue à la </a:t>
                </a:r>
                <a:r>
                  <a:rPr lang="fr-FR" sz="2400" dirty="0" smtClean="0"/>
                  <a:t>médiane  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𝑀𝑒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𝑀𝑒</m:t>
                        </m:r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L’écart moyen à la moyenne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</m:e>
                        </m:nary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L’écart moyen à la </a:t>
                </a:r>
                <a:r>
                  <a:rPr lang="fr-FR" sz="2400" dirty="0" smtClean="0"/>
                  <a:t>médiane 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𝑀𝑒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𝑀𝑒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𝑀𝑒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2400" dirty="0" smtClean="0"/>
                  <a:t> : dans le cas des tableaux avec répétitions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2.3. Ecart interquartile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Est une caractéristique de dispersion très simple qui permet d’éliminer l’influence des valeurs extrêmes. Il est de très loin préférable à l’étendue mais ne prend en compte que 50% de l’effectif total. Si on souhaite prendre en compte un pourcentage plus important de l’effectif (80%) on pourra par exemple utiliser l’ inter-décile.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Ecart </a:t>
                </a:r>
                <a:r>
                  <a:rPr lang="fr-FR" sz="2400" dirty="0"/>
                  <a:t>interquartile: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𝐸𝑄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Ecart </a:t>
                </a:r>
                <a:r>
                  <a:rPr lang="fr-FR" sz="2400" dirty="0" smtClean="0"/>
                  <a:t>semi-interquartile </a:t>
                </a:r>
                <a:r>
                  <a:rPr lang="fr-FR" sz="2400" dirty="0"/>
                  <a:t>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𝑄𝑠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𝐸𝑄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 r="-870" b="-2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15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2.4.Paramètres de dispersion relatives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Un paramètre de dispersion relative est une mesure de l'écart relatif des valeurs d'une distribution à une valeur centrale. C'est donc un rapport : </a:t>
                </a:r>
                <a:endParaRPr lang="fr-FR" sz="24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400" dirty="0"/>
                  <a:t>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𝑃𝑎𝑟𝑎𝑚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𝑡𝑟𝑒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𝑃𝑎𝑟𝑎𝑚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𝑡𝑟𝑒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𝑣𝑎𝑙𝑒𝑢𝑟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𝑐𝑒𝑛𝑡𝑟𝑎𝑙𝑒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 coefficient de variation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Ecart moyen relative: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𝐸𝑀𝑅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le coefficient interquartile </a:t>
                </a:r>
                <a:r>
                  <a:rPr lang="fr-FR" sz="2400" dirty="0" smtClean="0"/>
                  <a:t>relatif: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𝐶𝐼𝑅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80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sz="2400" dirty="0"/>
                  <a:t>Le CV permet </a:t>
                </a:r>
                <a:r>
                  <a:rPr lang="fr-FR" sz="2400" dirty="0" smtClean="0"/>
                  <a:t>d’apprécier </a:t>
                </a:r>
                <a:r>
                  <a:rPr lang="fr-FR" sz="2400" dirty="0"/>
                  <a:t>la </a:t>
                </a:r>
                <a:r>
                  <a:rPr lang="fr-FR" sz="2400" dirty="0" smtClean="0"/>
                  <a:t>représentativité </a:t>
                </a:r>
                <a:r>
                  <a:rPr lang="fr-FR" sz="2400" dirty="0"/>
                  <a:t>de la moyenne par rapport </a:t>
                </a:r>
                <a:r>
                  <a:rPr lang="fr-FR" sz="2400" dirty="0" smtClean="0"/>
                  <a:t>à l’ensemble </a:t>
                </a:r>
                <a:r>
                  <a:rPr lang="fr-FR" sz="2400" dirty="0"/>
                  <a:t>des observations. Il mesure le </a:t>
                </a:r>
                <a:r>
                  <a:rPr lang="fr-FR" sz="2400" dirty="0" smtClean="0"/>
                  <a:t>degré d’homogénéité </a:t>
                </a:r>
                <a:r>
                  <a:rPr lang="fr-FR" sz="2400" dirty="0"/>
                  <a:t>de la </a:t>
                </a:r>
                <a:r>
                  <a:rPr lang="fr-FR" sz="2400" dirty="0" smtClean="0"/>
                  <a:t>série</a:t>
                </a:r>
                <a:r>
                  <a:rPr lang="fr-FR" sz="2400" dirty="0"/>
                  <a:t>. Il </a:t>
                </a:r>
                <a:r>
                  <a:rPr lang="fr-FR" sz="2400" dirty="0" smtClean="0"/>
                  <a:t>faut qu’il </a:t>
                </a:r>
                <a:r>
                  <a:rPr lang="fr-FR" sz="2400" dirty="0"/>
                  <a:t>soit le plus faible possible (en </a:t>
                </a:r>
                <a:r>
                  <a:rPr lang="fr-FR" sz="2400" dirty="0" smtClean="0"/>
                  <a:t>pratique </a:t>
                </a:r>
                <a:r>
                  <a:rPr lang="fr-FR" sz="2400" dirty="0"/>
                  <a:t>&lt; 15</a:t>
                </a:r>
                <a:r>
                  <a:rPr lang="fr-FR" sz="2400" dirty="0" smtClean="0"/>
                  <a:t>%).</a:t>
                </a:r>
              </a:p>
              <a:p>
                <a:pPr marL="0" indent="0" algn="just">
                  <a:buNone/>
                </a:pPr>
                <a:r>
                  <a:rPr lang="fr-FR" sz="2400" dirty="0" smtClean="0"/>
                  <a:t>Remarque: </a:t>
                </a:r>
                <a:r>
                  <a:rPr lang="fr-FR" sz="2400" dirty="0"/>
                  <a:t>Si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/>
                  <a:t>On dit que les valeurs de la variable sont </a:t>
                </a:r>
                <a:r>
                  <a:rPr lang="fr-FR" sz="2400" dirty="0" smtClean="0"/>
                  <a:t>concentrées</a:t>
                </a:r>
                <a:endParaRPr lang="fr-FR" sz="2400" dirty="0"/>
              </a:p>
              <a:p>
                <a:pPr marL="0" indent="0" algn="just">
                  <a:buNone/>
                </a:pPr>
                <a:r>
                  <a:rPr lang="fr-FR" sz="2400" dirty="0"/>
                  <a:t>Si 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/>
                  <a:t>On dit que les valeurs de la variable sont </a:t>
                </a:r>
                <a:r>
                  <a:rPr lang="fr-FR" sz="2400" dirty="0" smtClean="0"/>
                  <a:t>dispersées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  <a:blipFill rotWithShape="0"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21" y="3451061"/>
            <a:ext cx="6482970" cy="25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95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3.Paramètres de forme (</a:t>
                </a:r>
                <a:r>
                  <a:rPr lang="fr-FR" sz="2400" b="1" dirty="0" err="1" smtClean="0">
                    <a:solidFill>
                      <a:srgbClr val="FF0000"/>
                    </a:solidFill>
                  </a:rPr>
                  <a:t>shape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b="1" dirty="0" err="1" smtClean="0">
                    <a:solidFill>
                      <a:srgbClr val="FF0000"/>
                    </a:solidFill>
                  </a:rPr>
                  <a:t>parameters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Il existe des indices mesurant la symétrie (ou l’asymétrie) et l’</a:t>
                </a:r>
                <a:r>
                  <a:rPr lang="fr-FR" sz="2400" dirty="0" err="1" smtClean="0"/>
                  <a:t>applatisement</a:t>
                </a:r>
                <a:r>
                  <a:rPr lang="fr-FR" sz="2400" dirty="0" smtClean="0"/>
                  <a:t> d’une distribution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3.1.Les moments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On appelle moment d’ordre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400" dirty="0" smtClean="0"/>
                  <a:t> par rapport à la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La quantité: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1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1521"/>
                <a:ext cx="10515600" cy="527544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n: est l’effectif total de l’échantillon :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 2:</a:t>
                </a:r>
                <a:r>
                  <a:rPr lang="fr-FR" sz="2400" dirty="0" smtClean="0"/>
                  <a:t> si les valeurs 8,5,3,6, et 2 se reproduisent respectivement 1,4,2,2,1 fois , la moyenne arithmétique est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 smtClean="0"/>
                  <a:t>Si les valeurs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sont groupé dans des </a:t>
                </a:r>
                <a:r>
                  <a:rPr lang="fr-FR" dirty="0" smtClean="0"/>
                  <a:t>classes (variable quantitative continue) </a:t>
                </a:r>
                <a:r>
                  <a:rPr lang="fr-FR" dirty="0" smtClean="0"/>
                  <a:t>dont les centres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, la moyenne arithmétique est donnée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1521"/>
                <a:ext cx="10515600" cy="5275442"/>
              </a:xfrm>
              <a:blipFill rotWithShape="0">
                <a:blip r:embed="rId2"/>
                <a:stretch>
                  <a:fillRect l="-1043" t="-8208" r="-1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3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i="1" dirty="0" smtClean="0"/>
                  <a:t>Cas particuliers: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 smtClean="0"/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fr-FR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𝑎𝑙𝑜𝑟𝑠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, alors la quantité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 smtClean="0"/>
                  <a:t> devient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 smtClean="0"/>
                  <a:t> et est appelée moment centré d’ordre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Dans ce cas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9855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3.2.Coefficient d’asymétrie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Si une distribution est symétrique on a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Ce coefficient est défini par: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𝑆𝐾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f>
                              <m:fPr>
                                <m:type m:val="lin"/>
                                <m:ctrlPr>
                                  <a:rPr lang="fr-F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9855"/>
                <a:ext cx="10515600" cy="435133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4208313"/>
            <a:ext cx="5629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3.3.Coefficient d’aplatissement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 coefficient est défini par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Le coefficient est nul pour une loi normale. Lorsqu'il est négatif, on parle de distribution étalée (on dit parfois </a:t>
                </a:r>
                <a:r>
                  <a:rPr lang="fr-FR" sz="2400" dirty="0" err="1" smtClean="0"/>
                  <a:t>platicurtique</a:t>
                </a:r>
                <a:r>
                  <a:rPr lang="fr-FR" sz="2400" dirty="0"/>
                  <a:t>). Lorsqu'il est positif, on parle de distribution pointue (on dit parfois </a:t>
                </a:r>
                <a:r>
                  <a:rPr lang="fr-FR" sz="2400" dirty="0" err="1"/>
                  <a:t>leptocurtique</a:t>
                </a:r>
                <a:r>
                  <a:rPr lang="fr-FR" sz="2400" dirty="0"/>
                  <a:t>). 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90" y="4424682"/>
            <a:ext cx="4205355" cy="18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Exemple 3</a:t>
            </a:r>
            <a:r>
              <a:rPr lang="fr-FR" sz="2400" dirty="0" smtClean="0"/>
              <a:t>: soit la distribution</a:t>
            </a: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30378"/>
                  </p:ext>
                </p:extLst>
              </p:nvPr>
            </p:nvGraphicFramePr>
            <p:xfrm>
              <a:off x="2032000" y="1865883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Effectif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Centre de classe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r>
                            <a:rPr lang="fr-FR" baseline="0" dirty="0" smtClean="0"/>
                            <a:t> - 10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10 - 12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12 - 14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14 - 16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16 - 18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18 - 20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38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30378"/>
                  </p:ext>
                </p:extLst>
              </p:nvPr>
            </p:nvGraphicFramePr>
            <p:xfrm>
              <a:off x="2032000" y="1865883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8197" r="-201502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8197" r="-100898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8197" r="-1201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r>
                            <a:rPr lang="fr-FR" baseline="0" dirty="0" smtClean="0"/>
                            <a:t> - 10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10 - 12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12 - 14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14 - 16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16 - 18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18 - 20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38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07244"/>
              </p:ext>
            </p:extLst>
          </p:nvPr>
        </p:nvGraphicFramePr>
        <p:xfrm>
          <a:off x="8139448" y="4450941"/>
          <a:ext cx="2021983" cy="365760"/>
        </p:xfrm>
        <a:graphic>
          <a:graphicData uri="http://schemas.openxmlformats.org/drawingml/2006/table">
            <a:tbl>
              <a:tblPr/>
              <a:tblGrid>
                <a:gridCol w="2021983"/>
              </a:tblGrid>
              <a:tr h="321972">
                <a:tc>
                  <a:txBody>
                    <a:bodyPr/>
                    <a:lstStyle/>
                    <a:p>
                      <a:r>
                        <a:rPr lang="fr-FR" dirty="0" smtClean="0"/>
                        <a:t>296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80287"/>
              </p:ext>
            </p:extLst>
          </p:nvPr>
        </p:nvGraphicFramePr>
        <p:xfrm>
          <a:off x="4106212" y="4513187"/>
          <a:ext cx="2021983" cy="365760"/>
        </p:xfrm>
        <a:graphic>
          <a:graphicData uri="http://schemas.openxmlformats.org/drawingml/2006/table">
            <a:tbl>
              <a:tblPr/>
              <a:tblGrid>
                <a:gridCol w="2021983"/>
              </a:tblGrid>
              <a:tr h="321972">
                <a:tc>
                  <a:txBody>
                    <a:bodyPr/>
                    <a:lstStyle/>
                    <a:p>
                      <a:r>
                        <a:rPr lang="fr-FR" dirty="0" smtClean="0"/>
                        <a:t>n=</a:t>
                      </a:r>
                      <a:r>
                        <a:rPr lang="fr-FR" baseline="0" dirty="0" smtClean="0"/>
                        <a:t> 20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983218"/>
                  </p:ext>
                </p:extLst>
              </p:nvPr>
            </p:nvGraphicFramePr>
            <p:xfrm>
              <a:off x="2069195" y="4523913"/>
              <a:ext cx="2021983" cy="365760"/>
            </p:xfrm>
            <a:graphic>
              <a:graphicData uri="http://schemas.openxmlformats.org/drawingml/2006/table">
                <a:tbl>
                  <a:tblPr/>
                  <a:tblGrid>
                    <a:gridCol w="2021983"/>
                  </a:tblGrid>
                  <a:tr h="3219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983218"/>
                  </p:ext>
                </p:extLst>
              </p:nvPr>
            </p:nvGraphicFramePr>
            <p:xfrm>
              <a:off x="2069195" y="4523913"/>
              <a:ext cx="2021983" cy="365760"/>
            </p:xfrm>
            <a:graphic>
              <a:graphicData uri="http://schemas.openxmlformats.org/drawingml/2006/table">
                <a:tbl>
                  <a:tblPr/>
                  <a:tblGrid>
                    <a:gridCol w="202198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0">
                          <a:blip r:embed="rId3"/>
                          <a:stretch>
                            <a:fillRect l="-300" t="-1639" r="-601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ZoneTexte 7"/>
          <p:cNvSpPr txBox="1"/>
          <p:nvPr/>
        </p:nvSpPr>
        <p:spPr>
          <a:xfrm>
            <a:off x="838200" y="5280336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Exercice:</a:t>
            </a:r>
            <a:r>
              <a:rPr lang="fr-FR" sz="2400" dirty="0" smtClean="0"/>
              <a:t> calculer la moyenne de la série X (poids de nouveau-nés) et (Répartition de 150 grenouilles 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51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15155" y="476518"/>
                <a:ext cx="11294771" cy="624625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 smtClean="0">
                    <a:solidFill>
                      <a:srgbClr val="FF0000"/>
                    </a:solidFill>
                  </a:rPr>
                  <a:t>1.2.La médiane </a:t>
                </a:r>
                <a:r>
                  <a:rPr lang="fr-FR" sz="29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900" dirty="0" err="1" smtClean="0">
                    <a:solidFill>
                      <a:srgbClr val="7030A0"/>
                    </a:solidFill>
                  </a:rPr>
                  <a:t>Median</a:t>
                </a:r>
                <a:r>
                  <a:rPr lang="fr-FR" sz="2900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/>
                  <a:t>La </a:t>
                </a:r>
                <a:r>
                  <a:rPr lang="fr-FR" sz="2900" dirty="0" smtClean="0"/>
                  <a:t>médiane </a:t>
                </a:r>
                <a:r>
                  <a:rPr lang="fr-FR" sz="2900" dirty="0"/>
                  <a:t>est le quantile d’ordre </a:t>
                </a:r>
                <a:r>
                  <a:rPr lang="fr-FR" sz="2900" dirty="0" smtClean="0"/>
                  <a:t>1/2</a:t>
                </a:r>
                <a:r>
                  <a:rPr lang="fr-FR" sz="2900" dirty="0"/>
                  <a:t>. Elle partage donc la </a:t>
                </a:r>
                <a:r>
                  <a:rPr lang="fr-FR" sz="2900" dirty="0" smtClean="0"/>
                  <a:t>série </a:t>
                </a:r>
                <a:r>
                  <a:rPr lang="fr-FR" sz="2900" dirty="0"/>
                  <a:t>des observations en </a:t>
                </a:r>
                <a:r>
                  <a:rPr lang="fr-FR" sz="2900" dirty="0" smtClean="0"/>
                  <a:t>deux ensembles </a:t>
                </a:r>
                <a:r>
                  <a:rPr lang="fr-FR" sz="2900" dirty="0"/>
                  <a:t>d’effectifs é</a:t>
                </a:r>
                <a:r>
                  <a:rPr lang="fr-FR" sz="2900" dirty="0" smtClean="0"/>
                  <a:t>gaux</a:t>
                </a:r>
                <a:r>
                  <a:rPr lang="fr-FR" sz="2900" dirty="0"/>
                  <a:t>. </a:t>
                </a:r>
                <a:endParaRPr lang="fr-FR" sz="29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 smtClean="0">
                    <a:solidFill>
                      <a:srgbClr val="FF0000"/>
                    </a:solidFill>
                  </a:rPr>
                  <a:t>1.2.1</a:t>
                </a:r>
                <a:r>
                  <a:rPr lang="fr-FR" sz="2900" dirty="0" smtClean="0"/>
                  <a:t>. </a:t>
                </a:r>
                <a:r>
                  <a:rPr lang="fr-FR" sz="2900" b="1" dirty="0" smtClean="0">
                    <a:solidFill>
                      <a:srgbClr val="FF0000"/>
                    </a:solidFill>
                  </a:rPr>
                  <a:t>Données non groupées</a:t>
                </a:r>
                <a:endParaRPr lang="fr-FR" sz="29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 smtClean="0"/>
                  <a:t>Si </a:t>
                </a:r>
                <a:r>
                  <a:rPr lang="fr-FR" sz="2900" dirty="0" smtClean="0"/>
                  <a:t>la série possède </a:t>
                </a:r>
                <a:r>
                  <a:rPr lang="fr-FR" sz="2900" b="1" dirty="0" smtClean="0"/>
                  <a:t>un nombre </a:t>
                </a:r>
                <a:r>
                  <a:rPr lang="fr-FR" sz="2900" b="1" dirty="0" smtClean="0"/>
                  <a:t>impair (n impair) </a:t>
                </a:r>
                <a:r>
                  <a:rPr lang="fr-FR" sz="2900" dirty="0" smtClean="0"/>
                  <a:t>de valeurs, la médiane sera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9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900" b="0" i="1" smtClean="0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2900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2900" dirty="0" smtClean="0"/>
                  <a:t>  </a:t>
                </a:r>
                <a:r>
                  <a:rPr lang="fr-FR" sz="2900" dirty="0" smtClean="0"/>
                  <a:t>valeur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900" b="0" i="1" smtClean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fr-FR" sz="2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fr-FR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</m:oMath>
                  </m:oMathPara>
                </a14:m>
                <a:endParaRPr lang="fr-FR" sz="29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 smtClean="0"/>
                  <a:t>Si la série compte </a:t>
                </a:r>
                <a:r>
                  <a:rPr lang="fr-FR" sz="2900" b="1" dirty="0" smtClean="0"/>
                  <a:t>un nombre pair de valeurs</a:t>
                </a:r>
                <a:r>
                  <a:rPr lang="fr-FR" sz="2900" dirty="0" smtClean="0"/>
                  <a:t>, la médiane sera la demi somme de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9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2900" dirty="0" smtClean="0"/>
                  <a:t> et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9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2900" dirty="0" smtClean="0"/>
                  <a:t> valeurs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900" dirty="0"/>
                  <a:t/>
                </a:r>
                <a:br>
                  <a:rPr lang="fr-FR" sz="29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900" i="1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fr-FR" sz="2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9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fr-FR" sz="2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9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9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fr-FR" sz="2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29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9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55" y="476518"/>
                <a:ext cx="11294771" cy="6246254"/>
              </a:xfrm>
              <a:blipFill rotWithShape="0">
                <a:blip r:embed="rId2"/>
                <a:stretch>
                  <a:fillRect l="-486" r="-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7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6380" y="244698"/>
                <a:ext cx="10515600" cy="651671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Note:</a:t>
                </a:r>
                <a:r>
                  <a:rPr lang="fr-FR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2400" dirty="0" smtClean="0"/>
                  <a:t> est la valeur ordonnée par ordre croissant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Exemple 1 :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 smtClean="0"/>
                  <a:t>dans la série de 15 valeurs suivantes : 1,2,4,4,4,5,6,7,8,8,9,9,10,11,12.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n= 15 est impair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Exemple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fr-FR" sz="2400" dirty="0" smtClean="0"/>
                  <a:t>: 4,5,8,8,9,11,12,14,17,19.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n=10 est pair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fr-FR" sz="24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80" y="244698"/>
                <a:ext cx="10515600" cy="6516710"/>
              </a:xfrm>
              <a:blipFill rotWithShape="0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0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5459"/>
                <a:ext cx="10515600" cy="5481504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1.2.2</a:t>
                </a:r>
                <a:r>
                  <a:rPr lang="fr-FR" sz="2400" dirty="0" smtClean="0"/>
                  <a:t>.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Données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groupées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 Cas d’un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caractère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quantitatif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discret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Exemple </a:t>
                </a:r>
              </a:p>
              <a:p>
                <a:pPr marL="0" indent="0">
                  <a:buNone/>
                </a:pPr>
                <a:r>
                  <a:rPr lang="fr-FR" dirty="0" smtClean="0"/>
                  <a:t>n=150 pair, la médiane est donc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76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5459"/>
                <a:ext cx="10515600" cy="5481504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64311209"/>
                  </p:ext>
                </p:extLst>
              </p:nvPr>
            </p:nvGraphicFramePr>
            <p:xfrm>
              <a:off x="838200" y="2733082"/>
              <a:ext cx="10160359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37048"/>
                    <a:gridCol w="2264771"/>
                    <a:gridCol w="1314635"/>
                    <a:gridCol w="1458281"/>
                    <a:gridCol w="1170989"/>
                    <a:gridCol w="1314635"/>
                  </a:tblGrid>
                  <a:tr h="721943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trématodes par grenouille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grenouilles correspondantes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Fréquence relative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Pourcentage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0.0733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0.1466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78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117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0.2666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26.66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0.1266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0.0733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8877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0.0133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64311209"/>
                  </p:ext>
                </p:extLst>
              </p:nvPr>
            </p:nvGraphicFramePr>
            <p:xfrm>
              <a:off x="838200" y="2733082"/>
              <a:ext cx="10160359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37048"/>
                    <a:gridCol w="2264771"/>
                    <a:gridCol w="1314635"/>
                    <a:gridCol w="1458281"/>
                    <a:gridCol w="1170989"/>
                    <a:gridCol w="1314635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trématodes par grenouille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grenouilles correspondantes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Fréquence relative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Pourcentage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6771" t="-3333" r="-11458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72685" t="-3333" r="-1852" b="-290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0.0733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0.1466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139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fr-FR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78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117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0.2666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26.66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0.1266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12.66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0.0733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148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0.0133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60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 Cas d’un caractère 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quantitatif 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Continu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𝑖𝑛𝑓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Avec: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fr-FR" sz="2400" dirty="0"/>
                  <a:t> : la borne inférieure  de la classe médiane </a:t>
                </a:r>
                <a:r>
                  <a:rPr lang="fr-FR" sz="2400" dirty="0" smtClean="0"/>
                  <a:t>(classe médiane: la classe correspondante 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fr-FR" sz="2400" dirty="0" smtClean="0"/>
                  <a:t> égale ou supérieure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 smtClean="0"/>
                  <a:t> )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lower </a:t>
                </a:r>
                <a:r>
                  <a:rPr lang="en-US" sz="2400" dirty="0">
                    <a:solidFill>
                      <a:srgbClr val="7030A0"/>
                    </a:solidFill>
                  </a:rPr>
                  <a:t>class limit of the interval that contains the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median) </a:t>
                </a:r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sz="2400" dirty="0" smtClean="0"/>
                  <a:t>: </a:t>
                </a:r>
                <a:r>
                  <a:rPr lang="fr-FR" sz="2400" dirty="0"/>
                  <a:t>: l’amplitude de la classe médiane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>
                    <a:solidFill>
                      <a:srgbClr val="7030A0"/>
                    </a:solidFill>
                  </a:rPr>
                  <a:t>interval</a:t>
                </a:r>
                <a:r>
                  <a:rPr lang="fr-FR" sz="2400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width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endParaRPr lang="fr-FR" sz="24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2400" dirty="0"/>
                  <a:t> l’effectif de la classe médiane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𝑖𝑛𝑓</m:t>
                            </m:r>
                          </m:sub>
                        </m:sSub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fr-FR" sz="2400" dirty="0"/>
                  <a:t>: l’effectif cumulé jusqu’à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fr-FR" sz="2400" dirty="0"/>
                  <a:t> ( avant n/2</a:t>
                </a:r>
                <a:r>
                  <a:rPr lang="fr-FR" sz="2400" dirty="0" smtClean="0"/>
                  <a:t>)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400" dirty="0">
                    <a:solidFill>
                      <a:srgbClr val="7030A0"/>
                    </a:solidFill>
                  </a:rPr>
                  <a:t>cumulative frequencies for all classes before the median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class)</a:t>
                </a:r>
                <a:endParaRPr lang="fr-FR" sz="2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7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1509</Words>
  <Application>Microsoft Office PowerPoint</Application>
  <PresentationFormat>Grand écran</PresentationFormat>
  <Paragraphs>603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Algerian</vt:lpstr>
      <vt:lpstr>Arial</vt:lpstr>
      <vt:lpstr>Calibri</vt:lpstr>
      <vt:lpstr>Calibri Light</vt:lpstr>
      <vt:lpstr>Cambria Math</vt:lpstr>
      <vt:lpstr>Thème Office</vt:lpstr>
      <vt:lpstr>Partie I: Bio-Statistique I Statistique Descriptive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89</cp:revision>
  <dcterms:created xsi:type="dcterms:W3CDTF">2023-05-01T14:01:45Z</dcterms:created>
  <dcterms:modified xsi:type="dcterms:W3CDTF">2025-10-12T18:10:16Z</dcterms:modified>
</cp:coreProperties>
</file>