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6" r:id="rId3"/>
    <p:sldId id="328" r:id="rId4"/>
    <p:sldId id="324" r:id="rId5"/>
    <p:sldId id="327" r:id="rId6"/>
    <p:sldId id="259" r:id="rId7"/>
    <p:sldId id="260" r:id="rId8"/>
    <p:sldId id="261" r:id="rId9"/>
    <p:sldId id="320" r:id="rId10"/>
    <p:sldId id="321" r:id="rId11"/>
    <p:sldId id="319" r:id="rId12"/>
    <p:sldId id="263" r:id="rId13"/>
    <p:sldId id="264" r:id="rId14"/>
    <p:sldId id="265" r:id="rId15"/>
    <p:sldId id="267" r:id="rId16"/>
    <p:sldId id="329" r:id="rId17"/>
    <p:sldId id="268" r:id="rId18"/>
    <p:sldId id="322" r:id="rId19"/>
    <p:sldId id="323" r:id="rId20"/>
    <p:sldId id="272" r:id="rId21"/>
    <p:sldId id="273" r:id="rId22"/>
    <p:sldId id="278" r:id="rId23"/>
    <p:sldId id="279" r:id="rId24"/>
    <p:sldId id="291" r:id="rId25"/>
    <p:sldId id="307" r:id="rId26"/>
    <p:sldId id="308" r:id="rId27"/>
    <p:sldId id="280" r:id="rId28"/>
    <p:sldId id="302" r:id="rId29"/>
    <p:sldId id="303" r:id="rId30"/>
    <p:sldId id="304" r:id="rId31"/>
    <p:sldId id="306" r:id="rId32"/>
    <p:sldId id="285" r:id="rId33"/>
    <p:sldId id="286" r:id="rId34"/>
    <p:sldId id="287" r:id="rId35"/>
    <p:sldId id="330" r:id="rId36"/>
    <p:sldId id="315" r:id="rId37"/>
    <p:sldId id="314" r:id="rId38"/>
    <p:sldId id="331" r:id="rId39"/>
    <p:sldId id="332" r:id="rId40"/>
    <p:sldId id="313" r:id="rId41"/>
    <p:sldId id="288" r:id="rId42"/>
    <p:sldId id="309" r:id="rId43"/>
    <p:sldId id="310" r:id="rId44"/>
    <p:sldId id="311" r:id="rId45"/>
    <p:sldId id="289" r:id="rId46"/>
    <p:sldId id="333" r:id="rId47"/>
    <p:sldId id="334" r:id="rId48"/>
    <p:sldId id="312" r:id="rId49"/>
    <p:sldId id="295" r:id="rId50"/>
    <p:sldId id="293" r:id="rId51"/>
    <p:sldId id="296" r:id="rId52"/>
    <p:sldId id="298" r:id="rId53"/>
    <p:sldId id="299" r:id="rId54"/>
    <p:sldId id="300" r:id="rId5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E371-6815-4F00-91C4-03B229EF9048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4607-EAEA-4800-9A77-A667933980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78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E371-6815-4F00-91C4-03B229EF9048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4607-EAEA-4800-9A77-A667933980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40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E371-6815-4F00-91C4-03B229EF9048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4607-EAEA-4800-9A77-A667933980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16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E371-6815-4F00-91C4-03B229EF9048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4607-EAEA-4800-9A77-A667933980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56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E371-6815-4F00-91C4-03B229EF9048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4607-EAEA-4800-9A77-A667933980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86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E371-6815-4F00-91C4-03B229EF9048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4607-EAEA-4800-9A77-A667933980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95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E371-6815-4F00-91C4-03B229EF9048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4607-EAEA-4800-9A77-A667933980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65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E371-6815-4F00-91C4-03B229EF9048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4607-EAEA-4800-9A77-A667933980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49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E371-6815-4F00-91C4-03B229EF9048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4607-EAEA-4800-9A77-A667933980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87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E371-6815-4F00-91C4-03B229EF9048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4607-EAEA-4800-9A77-A667933980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11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E371-6815-4F00-91C4-03B229EF9048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4607-EAEA-4800-9A77-A667933980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42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E371-6815-4F00-91C4-03B229EF9048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4607-EAEA-4800-9A77-A667933980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3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3038" y="1122363"/>
            <a:ext cx="10058400" cy="15178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>Partie I: Bio-Statistique I</a:t>
            </a:r>
            <a:br>
              <a:rPr lang="fr-FR" b="1" dirty="0" smtClean="0"/>
            </a:br>
            <a:r>
              <a:rPr lang="fr-FR" b="1" dirty="0" smtClean="0"/>
              <a:t>Statistique Descriptive 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3038" y="2640169"/>
            <a:ext cx="10058400" cy="36060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fr-FR" sz="4800" b="1" dirty="0" smtClean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endParaRPr lang="fr-FR" sz="4800" b="1" dirty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r>
              <a:rPr lang="fr-FR" sz="4800" b="1" dirty="0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Chapitre </a:t>
            </a:r>
            <a:r>
              <a:rPr lang="fr-FR" sz="4800" b="1" dirty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3</a:t>
            </a:r>
            <a:r>
              <a:rPr lang="fr-FR" sz="4800" b="1" dirty="0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: statistique bi-variée</a:t>
            </a:r>
          </a:p>
          <a:p>
            <a:r>
              <a:rPr lang="fr-FR" sz="4800" b="1" dirty="0" err="1" smtClean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  <a:t>Chapter</a:t>
            </a:r>
            <a:r>
              <a:rPr lang="fr-FR" sz="4800" b="1" dirty="0" smtClean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  <a:t> 3: </a:t>
            </a:r>
            <a:r>
              <a:rPr lang="fr-FR" sz="4800" b="1" dirty="0" err="1" smtClean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  <a:t>Bivariate</a:t>
            </a:r>
            <a:r>
              <a:rPr lang="fr-FR" sz="4800" b="1" dirty="0" smtClean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  <a:t> </a:t>
            </a:r>
            <a:r>
              <a:rPr lang="fr-FR" sz="4800" b="1" dirty="0" err="1" smtClean="0">
                <a:solidFill>
                  <a:srgbClr val="7030A0"/>
                </a:solidFill>
                <a:latin typeface="Algerian" panose="04020705040A02060702" pitchFamily="82" charset="0"/>
                <a:ea typeface="+mj-ea"/>
                <a:cs typeface="+mj-cs"/>
              </a:rPr>
              <a:t>statistics</a:t>
            </a:r>
            <a:endParaRPr lang="fr-FR" sz="4800" b="1" dirty="0">
              <a:solidFill>
                <a:srgbClr val="7030A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pPr algn="l"/>
            <a:endParaRPr lang="fr-FR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Chargé du Module: Dr </a:t>
            </a:r>
            <a:r>
              <a:rPr lang="fr-FR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Cheraitia</a:t>
            </a:r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Hassen 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05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901521"/>
            <a:ext cx="10515600" cy="527544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Distribution marginale de X                         Distribution marginale de Y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7030A0"/>
                </a:solidFill>
              </a:rPr>
              <a:t>Marginal distribution of X                             Marginal distribution of Y</a:t>
            </a:r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819093"/>
                  </p:ext>
                </p:extLst>
              </p:nvPr>
            </p:nvGraphicFramePr>
            <p:xfrm>
              <a:off x="1095777" y="2007552"/>
              <a:ext cx="3965620" cy="3108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2273"/>
                    <a:gridCol w="198334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fr-FR" sz="28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819093"/>
                  </p:ext>
                </p:extLst>
              </p:nvPr>
            </p:nvGraphicFramePr>
            <p:xfrm>
              <a:off x="1095777" y="2007552"/>
              <a:ext cx="3965620" cy="3108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2273"/>
                    <a:gridCol w="1983347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7" t="-1176" r="-101227" b="-5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07" t="-1176" r="-1227" b="-503529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7" t="-101176" r="-101227" b="-4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07" t="-101176" r="-1227" b="-403529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7" t="-198837" r="-101227" b="-2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7" t="-302353" r="-101227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07" t="-302353" r="-1227" b="-202353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7" t="-402353" r="-101227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7" t="-502353" r="-101227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07" t="-502353" r="-1227" b="-23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5201412"/>
                  </p:ext>
                </p:extLst>
              </p:nvPr>
            </p:nvGraphicFramePr>
            <p:xfrm>
              <a:off x="7056558" y="2018283"/>
              <a:ext cx="3965620" cy="31897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2273"/>
                    <a:gridCol w="1983347"/>
                  </a:tblGrid>
                  <a:tr h="37718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fr-FR" sz="2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fr-FR" sz="2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fr-FR" sz="2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fr-FR" sz="2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fr-FR" sz="2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fr-FR" sz="2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5201412"/>
                  </p:ext>
                </p:extLst>
              </p:nvPr>
            </p:nvGraphicFramePr>
            <p:xfrm>
              <a:off x="7056558" y="2018283"/>
              <a:ext cx="3965620" cy="31897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2273"/>
                    <a:gridCol w="1983347"/>
                  </a:tblGrid>
                  <a:tr h="55854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7" t="-1087" r="-101227" b="-47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307" t="-1087" r="-1227" b="-471739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7" t="-109412" r="-101227" b="-4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307" t="-109412" r="-1227" b="-41058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7" t="-209412" r="-101227" b="-3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fr-FR" sz="2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5854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7" t="-285870" r="-101227" b="-18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307" t="-285870" r="-1227" b="-186957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7" t="-417647" r="-101227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fr-FR" sz="2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7" t="-517647" r="-101227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307" t="-517647" r="-1227" b="-23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52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34851"/>
            <a:ext cx="10515600" cy="584211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b="1" u="sng" dirty="0" smtClean="0">
                <a:solidFill>
                  <a:srgbClr val="FF0000"/>
                </a:solidFill>
              </a:rPr>
              <a:t>Exemple: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On a effectué une enquête sur 100 foyers en observant " les dépenses mensuelles" X et "le revenu mensuel" Y (en milliers de DA), les résultats sont donnés dans le tableau suivant : </a:t>
            </a:r>
            <a:endParaRPr lang="fr-F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7030A0"/>
                </a:solidFill>
              </a:rPr>
              <a:t>A statistical survey of 100 households was carried out to analyze the relationship between </a:t>
            </a:r>
            <a:r>
              <a:rPr lang="en-US" sz="2400" i="1" dirty="0">
                <a:solidFill>
                  <a:srgbClr val="7030A0"/>
                </a:solidFill>
              </a:rPr>
              <a:t>monthly expenses</a:t>
            </a:r>
            <a:r>
              <a:rPr lang="en-US" sz="2400" dirty="0">
                <a:solidFill>
                  <a:srgbClr val="7030A0"/>
                </a:solidFill>
              </a:rPr>
              <a:t> (X) and </a:t>
            </a:r>
            <a:r>
              <a:rPr lang="en-US" sz="2400" i="1" dirty="0">
                <a:solidFill>
                  <a:srgbClr val="7030A0"/>
                </a:solidFill>
              </a:rPr>
              <a:t>monthly income</a:t>
            </a:r>
            <a:r>
              <a:rPr lang="en-US" sz="2400" dirty="0">
                <a:solidFill>
                  <a:srgbClr val="7030A0"/>
                </a:solidFill>
              </a:rPr>
              <a:t> (Y), expressed in thousands of Algerian Dinars. The data are summarized in the table below.</a:t>
            </a:r>
            <a:endParaRPr lang="fr-FR" sz="24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400" dirty="0"/>
          </a:p>
          <a:p>
            <a:pPr marL="0" indent="0">
              <a:lnSpc>
                <a:spcPct val="150000"/>
              </a:lnSpc>
              <a:buNone/>
            </a:pPr>
            <a:endParaRPr lang="fr-FR" sz="24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62" y="3816542"/>
            <a:ext cx="6515643" cy="23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16228" y="515155"/>
                <a:ext cx="11345213" cy="5631531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Définition 1: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Les k couples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>
                    <a:solidFill>
                      <a:srgbClr val="7030A0"/>
                    </a:solidFill>
                  </a:rPr>
                  <a:t>The k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pairs)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 smtClean="0"/>
                  <a:t>définissent la distribution marginale de la variable X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Les l couples </a:t>
                </a:r>
                <a:r>
                  <a:rPr lang="fr-FR" sz="2400" dirty="0">
                    <a:solidFill>
                      <a:srgbClr val="7030A0"/>
                    </a:solidFill>
                  </a:rPr>
                  <a:t>(The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l </a:t>
                </a:r>
                <a:r>
                  <a:rPr lang="fr-FR" sz="2400" dirty="0">
                    <a:solidFill>
                      <a:srgbClr val="7030A0"/>
                    </a:solidFill>
                  </a:rPr>
                  <a:t>pairs)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 smtClean="0"/>
                  <a:t> définissent la distribution marginale de la variable Y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Exemple :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228" y="515155"/>
                <a:ext cx="11345213" cy="5631531"/>
              </a:xfrm>
              <a:blipFill rotWithShape="0">
                <a:blip r:embed="rId2"/>
                <a:stretch>
                  <a:fillRect l="-8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056" y="3113890"/>
            <a:ext cx="8242983" cy="30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9701"/>
                <a:ext cx="10515600" cy="567958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3800" b="1" dirty="0" smtClean="0"/>
                  <a:t>Définition 2 :</a:t>
                </a:r>
                <a:r>
                  <a:rPr lang="fr-FR" sz="3800" dirty="0" smtClean="0"/>
                  <a:t> on appelle la fréquence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3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sz="3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800" dirty="0" smtClean="0"/>
                  <a:t>la proportion </a:t>
                </a:r>
                <a:r>
                  <a:rPr lang="fr-FR" sz="3800" dirty="0"/>
                  <a:t>des observations qui présente simultanément </a:t>
                </a:r>
                <a:r>
                  <a:rPr lang="fr-FR" sz="3800" dirty="0" smtClean="0"/>
                  <a:t>les modalités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3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3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8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3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3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sz="3800" dirty="0" smtClean="0"/>
                  <a:t> donnée par 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sz="3800" dirty="0">
                    <a:solidFill>
                      <a:srgbClr val="7030A0"/>
                    </a:solidFill>
                  </a:rPr>
                  <a:t>The </a:t>
                </a:r>
                <a:r>
                  <a:rPr lang="en-US" sz="3800" b="1" dirty="0">
                    <a:solidFill>
                      <a:srgbClr val="7030A0"/>
                    </a:solidFill>
                  </a:rPr>
                  <a:t>relative frequency</a:t>
                </a:r>
                <a:r>
                  <a:rPr lang="en-US" sz="3800" dirty="0">
                    <a:solidFill>
                      <a:srgbClr val="7030A0"/>
                    </a:solidFill>
                  </a:rPr>
                  <a:t>, usually </a:t>
                </a:r>
                <a:r>
                  <a:rPr lang="en-US" sz="3800" dirty="0" smtClean="0">
                    <a:solidFill>
                      <a:srgbClr val="7030A0"/>
                    </a:solidFill>
                  </a:rPr>
                  <a:t>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800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sz="3800" dirty="0">
                    <a:solidFill>
                      <a:srgbClr val="7030A0"/>
                    </a:solidFill>
                  </a:rPr>
                  <a:t>shows </a:t>
                </a:r>
                <a:r>
                  <a:rPr lang="en-US" sz="3800" b="1" dirty="0">
                    <a:solidFill>
                      <a:srgbClr val="7030A0"/>
                    </a:solidFill>
                  </a:rPr>
                  <a:t>how often a value occurs compared to the total number of </a:t>
                </a:r>
                <a:r>
                  <a:rPr lang="en-US" sz="3800" b="1" dirty="0" smtClean="0">
                    <a:solidFill>
                      <a:srgbClr val="7030A0"/>
                    </a:solidFill>
                  </a:rPr>
                  <a:t>observations</a:t>
                </a:r>
                <a:r>
                  <a:rPr lang="en-US" sz="3800" dirty="0" smtClean="0">
                    <a:solidFill>
                      <a:srgbClr val="7030A0"/>
                    </a:solidFill>
                  </a:rPr>
                  <a:t>. It </a:t>
                </a:r>
                <a:r>
                  <a:rPr lang="en-US" sz="3800" dirty="0">
                    <a:solidFill>
                      <a:srgbClr val="7030A0"/>
                    </a:solidFill>
                  </a:rPr>
                  <a:t>tells you the </a:t>
                </a:r>
                <a:r>
                  <a:rPr lang="en-US" sz="3800" b="1" dirty="0">
                    <a:solidFill>
                      <a:srgbClr val="7030A0"/>
                    </a:solidFill>
                  </a:rPr>
                  <a:t>proportion</a:t>
                </a:r>
                <a:r>
                  <a:rPr lang="en-US" sz="3800" dirty="0">
                    <a:solidFill>
                      <a:srgbClr val="7030A0"/>
                    </a:solidFill>
                  </a:rPr>
                  <a:t> or </a:t>
                </a:r>
                <a:r>
                  <a:rPr lang="en-US" sz="3800" b="1" dirty="0">
                    <a:solidFill>
                      <a:srgbClr val="7030A0"/>
                    </a:solidFill>
                  </a:rPr>
                  <a:t>percentage</a:t>
                </a:r>
                <a:r>
                  <a:rPr lang="en-US" sz="3800" dirty="0">
                    <a:solidFill>
                      <a:srgbClr val="7030A0"/>
                    </a:solidFill>
                  </a:rPr>
                  <a:t> of the total that each value represents.</a:t>
                </a:r>
                <a:endParaRPr lang="fr-FR" sz="3800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3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fr-FR" sz="3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3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r>
                            <a:rPr lang="fr-FR" sz="3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fr-FR" sz="3400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fr-FR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dirty="0" smtClean="0"/>
                  <a:t/>
                </a:r>
                <a:br>
                  <a:rPr lang="fr-FR" dirty="0" smtClean="0"/>
                </a:b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9701"/>
                <a:ext cx="10515600" cy="5679583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8034"/>
                <a:ext cx="10515600" cy="596291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fr-FR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fr-FR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brk m:alnAt="23"/>
                                        </m:r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fr-FR" dirty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fr-FR" dirty="0" smtClean="0"/>
                  <a:t> est le total des fréquences de la ligne </a:t>
                </a:r>
                <a:r>
                  <a:rPr lang="fr-FR" dirty="0"/>
                  <a:t>i</a:t>
                </a:r>
                <a:r>
                  <a:rPr lang="fr-FR" dirty="0" smtClean="0"/>
                  <a:t>  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 smtClean="0"/>
                  <a:t> est le total des fréquences de la colonne  j</a:t>
                </a:r>
                <a:br>
                  <a:rPr lang="fr-FR" dirty="0" smtClean="0"/>
                </a:b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8034"/>
                <a:ext cx="10515600" cy="5962918"/>
              </a:xfrm>
              <a:blipFill rotWithShape="0">
                <a:blip r:embed="rId2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3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66671" y="502276"/>
                <a:ext cx="11397802" cy="600155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2. Indépendance statistique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 err="1">
                    <a:solidFill>
                      <a:srgbClr val="7030A0"/>
                    </a:solidFill>
                  </a:rPr>
                  <a:t>Statistical</a:t>
                </a:r>
                <a:r>
                  <a:rPr lang="fr-FR" sz="2400" dirty="0">
                    <a:solidFill>
                      <a:srgbClr val="7030A0"/>
                    </a:solidFill>
                  </a:rPr>
                  <a:t>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Independence)</a:t>
                </a:r>
                <a:endParaRPr lang="fr-FR" sz="24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Définition:</a:t>
                </a:r>
                <a:r>
                  <a:rPr lang="fr-FR" sz="2400" dirty="0" smtClean="0"/>
                  <a:t> on dit que les deux variables X et Y sont indépendantes si et seulement si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The two variables X and Y are said to be independent if and only if the joint frequency of each pair equals the product of their marginal frequencies.</a:t>
                </a:r>
                <a:endParaRPr lang="fr-FR" sz="2400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671" y="502276"/>
                <a:ext cx="11397802" cy="6001555"/>
              </a:xfrm>
              <a:blipFill rotWithShape="0">
                <a:blip r:embed="rId2"/>
                <a:stretch>
                  <a:fillRect l="-8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3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8034"/>
                <a:ext cx="10515600" cy="564892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b="1" u="sng" dirty="0"/>
                  <a:t>Exemple: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/>
                  <a:t>Pour l’indépendance des variables X et Y de notre exemple. Si on choisit </a:t>
                </a:r>
                <a:r>
                  <a:rPr lang="fr-FR" i="1" dirty="0"/>
                  <a:t>i </a:t>
                </a:r>
                <a:r>
                  <a:rPr lang="fr-FR" dirty="0"/>
                  <a:t>= 2 et </a:t>
                </a:r>
                <a:r>
                  <a:rPr lang="fr-FR" i="1" dirty="0"/>
                  <a:t>j </a:t>
                </a:r>
                <a:r>
                  <a:rPr lang="fr-FR" dirty="0"/>
                  <a:t>= 1, nous obtenons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/>
                  <a:t>Et</a:t>
                </a:r>
                <a:r>
                  <a:rPr lang="pt-BR" dirty="0"/>
                  <a:t/>
                </a:r>
                <a:br>
                  <a:rPr lang="pt-BR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1200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/>
                  <a:t>qui sont bien évidement non égaux. Par conséquent, il existe </a:t>
                </a:r>
                <a:r>
                  <a:rPr lang="fr-FR" i="1" dirty="0"/>
                  <a:t>i </a:t>
                </a:r>
                <a:r>
                  <a:rPr lang="fr-FR" dirty="0"/>
                  <a:t>et </a:t>
                </a:r>
                <a:r>
                  <a:rPr lang="fr-FR" i="1" dirty="0"/>
                  <a:t>j </a:t>
                </a:r>
                <a:r>
                  <a:rPr lang="fr-FR" dirty="0"/>
                  <a:t>tel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.</m:t>
                    </m:r>
                  </m:oMath>
                </a14:m>
                <a:r>
                  <a:rPr lang="fr-FR" dirty="0"/>
                  <a:t>Donc, </a:t>
                </a:r>
                <a:r>
                  <a:rPr lang="fr-FR" i="1" dirty="0"/>
                  <a:t>X </a:t>
                </a:r>
                <a:r>
                  <a:rPr lang="fr-FR" dirty="0"/>
                  <a:t>et </a:t>
                </a:r>
                <a:r>
                  <a:rPr lang="fr-FR" i="1" dirty="0"/>
                  <a:t>Y </a:t>
                </a:r>
                <a:r>
                  <a:rPr lang="fr-FR" dirty="0"/>
                  <a:t>ne sont pas indépendants.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/>
                  <a:t/>
                </a:r>
                <a:br>
                  <a:rPr lang="fr-FR" dirty="0"/>
                </a:b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8034"/>
                <a:ext cx="10515600" cy="5648929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9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0761" y="309093"/>
                <a:ext cx="11436439" cy="6143222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8000" b="1" u="sng" dirty="0" smtClean="0"/>
                  <a:t>3. Etude de deux variables quantitatives </a:t>
                </a:r>
                <a:r>
                  <a:rPr lang="fr-FR" sz="8000" b="1" u="sng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8000" u="sng" dirty="0">
                    <a:solidFill>
                      <a:srgbClr val="7030A0"/>
                    </a:solidFill>
                  </a:rPr>
                  <a:t>Study of Two Quantitative </a:t>
                </a:r>
                <a:r>
                  <a:rPr lang="en-US" sz="8000" u="sng" dirty="0" smtClean="0">
                    <a:solidFill>
                      <a:srgbClr val="7030A0"/>
                    </a:solidFill>
                  </a:rPr>
                  <a:t>Variables)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8000" dirty="0" smtClean="0"/>
                  <a:t>si </a:t>
                </a:r>
                <a:r>
                  <a:rPr lang="fr-FR" sz="8000" dirty="0"/>
                  <a:t>X et Y sont des variables </a:t>
                </a:r>
                <a:r>
                  <a:rPr lang="fr-FR" sz="8000" dirty="0" smtClean="0"/>
                  <a:t>quantitatives discrètes </a:t>
                </a:r>
                <a:r>
                  <a:rPr lang="fr-FR" sz="8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8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8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8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8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8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8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8000" dirty="0" smtClean="0"/>
                  <a:t>sont </a:t>
                </a:r>
                <a:r>
                  <a:rPr lang="fr-FR" sz="8000" dirty="0"/>
                  <a:t>les valeurs </a:t>
                </a:r>
                <a:r>
                  <a:rPr lang="fr-FR" sz="8000" dirty="0" smtClean="0"/>
                  <a:t>prises par X et Y respectivement.</a:t>
                </a:r>
                <a:r>
                  <a:rPr lang="fr-FR" sz="8000" dirty="0"/>
                  <a:t/>
                </a:r>
                <a:br>
                  <a:rPr lang="fr-FR" sz="8000" dirty="0"/>
                </a:br>
                <a:r>
                  <a:rPr lang="fr-FR" sz="8000" dirty="0" smtClean="0"/>
                  <a:t>si </a:t>
                </a:r>
                <a:r>
                  <a:rPr lang="fr-FR" sz="8000" dirty="0"/>
                  <a:t>X et Y sont des variables </a:t>
                </a:r>
                <a:r>
                  <a:rPr lang="fr-FR" sz="8000" dirty="0" smtClean="0"/>
                  <a:t>quantitatives continues </a:t>
                </a:r>
                <a:r>
                  <a:rPr lang="fr-FR" sz="8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8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8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8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8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8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8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sz="8000" dirty="0" smtClean="0"/>
                  <a:t> désignent </a:t>
                </a:r>
                <a:r>
                  <a:rPr lang="fr-FR" sz="8000" dirty="0"/>
                  <a:t>les centres </a:t>
                </a:r>
                <a:r>
                  <a:rPr lang="fr-FR" sz="8000" dirty="0" smtClean="0"/>
                  <a:t>des </a:t>
                </a:r>
                <a:r>
                  <a:rPr lang="fr-FR" sz="8000" dirty="0"/>
                  <a:t>classes de X et Y respectivement</a:t>
                </a:r>
                <a:r>
                  <a:rPr lang="fr-FR" sz="8000" dirty="0" smtClean="0"/>
                  <a:t>.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fr-FR" sz="8000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sz="8000" dirty="0" smtClean="0">
                    <a:solidFill>
                      <a:srgbClr val="7030A0"/>
                    </a:solidFill>
                  </a:rPr>
                  <a:t>If X and Y are discrete quantitative variables,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8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8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8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8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8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fr-FR" sz="8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8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8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8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8000" dirty="0">
                    <a:solidFill>
                      <a:srgbClr val="7030A0"/>
                    </a:solidFill>
                  </a:rPr>
                  <a:t>​ are the values taken by X and Y, respectively.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sz="8000" dirty="0">
                    <a:solidFill>
                      <a:srgbClr val="7030A0"/>
                    </a:solidFill>
                  </a:rPr>
                  <a:t>If X and Y are continuous quantitative </a:t>
                </a:r>
                <a:r>
                  <a:rPr lang="en-US" sz="8000" dirty="0" smtClean="0">
                    <a:solidFill>
                      <a:srgbClr val="7030A0"/>
                    </a:solidFill>
                  </a:rPr>
                  <a:t>variables,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8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8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8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8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8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fr-FR" sz="8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8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8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8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8000" dirty="0">
                    <a:solidFill>
                      <a:srgbClr val="7030A0"/>
                    </a:solidFill>
                  </a:rPr>
                  <a:t>​ represent the class midpoints (centers of the classes) of X and Y, respectively.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4400" dirty="0"/>
                  <a:t/>
                </a:r>
                <a:br>
                  <a:rPr lang="fr-FR" sz="4400" dirty="0"/>
                </a:br>
                <a:endParaRPr lang="fr-FR" sz="4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r>
                  <a:rPr lang="fr-FR" sz="2400" dirty="0" smtClean="0">
                    <a:solidFill>
                      <a:srgbClr val="FF0000"/>
                    </a:solidFill>
                  </a:rPr>
                  <a:t/>
                </a:r>
                <a:br>
                  <a:rPr lang="fr-FR" sz="2400" dirty="0" smtClean="0">
                    <a:solidFill>
                      <a:srgbClr val="FF0000"/>
                    </a:solidFill>
                  </a:rPr>
                </a:b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761" y="309093"/>
                <a:ext cx="11436439" cy="6143222"/>
              </a:xfrm>
              <a:blipFill rotWithShape="0">
                <a:blip r:embed="rId2"/>
                <a:stretch>
                  <a:fillRect l="-586" r="-2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8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12124" y="502276"/>
                <a:ext cx="10941676" cy="5674687"/>
              </a:xfrm>
            </p:spPr>
            <p:txBody>
              <a:bodyPr/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dirty="0">
                    <a:solidFill>
                      <a:srgbClr val="FF0000"/>
                    </a:solidFill>
                  </a:rPr>
                  <a:t>3.1. le nuage de points (la représentation graphique) </a:t>
                </a:r>
                <a:r>
                  <a:rPr lang="fr-FR" dirty="0">
                    <a:solidFill>
                      <a:srgbClr val="7030A0"/>
                    </a:solidFill>
                  </a:rPr>
                  <a:t>(</a:t>
                </a:r>
                <a:r>
                  <a:rPr lang="fr-FR" dirty="0" err="1">
                    <a:solidFill>
                      <a:srgbClr val="7030A0"/>
                    </a:solidFill>
                  </a:rPr>
                  <a:t>graphical</a:t>
                </a:r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 err="1">
                    <a:solidFill>
                      <a:srgbClr val="7030A0"/>
                    </a:solidFill>
                  </a:rPr>
                  <a:t>representation</a:t>
                </a:r>
                <a:r>
                  <a:rPr lang="fr-FR" dirty="0">
                    <a:solidFill>
                      <a:srgbClr val="7030A0"/>
                    </a:solidFill>
                  </a:rPr>
                  <a:t>: </a:t>
                </a:r>
                <a:r>
                  <a:rPr lang="fr-FR" dirty="0" err="1">
                    <a:solidFill>
                      <a:srgbClr val="7030A0"/>
                    </a:solidFill>
                  </a:rPr>
                  <a:t>scatter</a:t>
                </a:r>
                <a:r>
                  <a:rPr lang="fr-FR" dirty="0">
                    <a:solidFill>
                      <a:srgbClr val="7030A0"/>
                    </a:solidFill>
                  </a:rPr>
                  <a:t> plot)</a:t>
                </a:r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dirty="0">
                    <a:solidFill>
                      <a:srgbClr val="FF0000"/>
                    </a:solidFill>
                  </a:rPr>
                  <a:t>Définition: </a:t>
                </a:r>
                <a:r>
                  <a:rPr lang="fr-FR" dirty="0"/>
                  <a:t>L’ensemble des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i="1" dirty="0"/>
                  <a:t> </a:t>
                </a:r>
                <a:r>
                  <a:rPr lang="fr-FR" dirty="0"/>
                  <a:t>de coordonnées respectives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dans un repère du plan est appelé nuage de points de la série. 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4" y="502276"/>
                <a:ext cx="10941676" cy="5674687"/>
              </a:xfrm>
              <a:blipFill rotWithShape="0">
                <a:blip r:embed="rId2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1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734096"/>
            <a:ext cx="11071747" cy="544286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b="1" dirty="0" smtClean="0"/>
              <a:t>Cas 1: deux variables quantitative discrète sans répétition (données non groupées)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Une </a:t>
            </a:r>
            <a:r>
              <a:rPr lang="fr-FR" sz="2400" dirty="0"/>
              <a:t>entreprise veut mener une étude sur la liaison entre </a:t>
            </a:r>
            <a:r>
              <a:rPr lang="fr-FR" sz="2400" dirty="0" smtClean="0"/>
              <a:t>les dépenses </a:t>
            </a:r>
            <a:r>
              <a:rPr lang="fr-FR" sz="2400" dirty="0"/>
              <a:t>mensuelles en publicité (en milliers de DA) et le volume des ventes (en milliers de DA) qu’elle réalise. Nous </a:t>
            </a:r>
            <a:r>
              <a:rPr lang="fr-FR" sz="2400" dirty="0" smtClean="0"/>
              <a:t>avons obtenu </a:t>
            </a:r>
            <a:r>
              <a:rPr lang="fr-FR" sz="2400" dirty="0"/>
              <a:t>au cours des cinq derniers mois les données suivantes :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296" y="3209925"/>
            <a:ext cx="3813965" cy="7310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200" y="4134118"/>
            <a:ext cx="709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Cette distribution peut être représentée par le nuage de points 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367" y="3079283"/>
            <a:ext cx="3828154" cy="33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8033" y="425003"/>
            <a:ext cx="11050073" cy="6156101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50000"/>
              </a:lnSpc>
            </a:pPr>
            <a:r>
              <a:rPr lang="fr-FR" sz="6200" b="1" u="sng" dirty="0" smtClean="0"/>
              <a:t>1.Présentation et Notations </a:t>
            </a:r>
          </a:p>
          <a:p>
            <a:pPr algn="just">
              <a:lnSpc>
                <a:spcPct val="170000"/>
              </a:lnSpc>
            </a:pPr>
            <a:r>
              <a:rPr lang="fr-FR" sz="6200" dirty="0" smtClean="0"/>
              <a:t>Nous </a:t>
            </a:r>
            <a:r>
              <a:rPr lang="fr-FR" sz="6200" dirty="0"/>
              <a:t>avons vu précédemment que les statistiques à une variable s’intéressaient, pour une population donnée, à </a:t>
            </a:r>
            <a:r>
              <a:rPr lang="fr-FR" sz="6200" dirty="0" smtClean="0"/>
              <a:t>un caractère </a:t>
            </a:r>
            <a:r>
              <a:rPr lang="fr-FR" sz="6200" dirty="0"/>
              <a:t>donné. Lorsque l’on s’intéresse à l’étude simultanée de deux caractères d’une même population, on fait </a:t>
            </a:r>
            <a:r>
              <a:rPr lang="fr-FR" sz="6200" dirty="0" smtClean="0"/>
              <a:t>ce que </a:t>
            </a:r>
            <a:r>
              <a:rPr lang="fr-FR" sz="6200" dirty="0"/>
              <a:t>l’on appelle des statistiques à deux variables, en étudiant des séries statistiques doubles</a:t>
            </a:r>
            <a:r>
              <a:rPr lang="fr-FR" sz="6200" dirty="0" smtClean="0"/>
              <a:t>.</a:t>
            </a:r>
          </a:p>
          <a:p>
            <a:pPr algn="just">
              <a:lnSpc>
                <a:spcPct val="170000"/>
              </a:lnSpc>
            </a:pPr>
            <a:r>
              <a:rPr lang="en-US" sz="6200" dirty="0">
                <a:solidFill>
                  <a:srgbClr val="7030A0"/>
                </a:solidFill>
              </a:rPr>
              <a:t>Single-variable statistics study one characteristic (variable) of a </a:t>
            </a:r>
            <a:r>
              <a:rPr lang="en-US" sz="6200" dirty="0" smtClean="0">
                <a:solidFill>
                  <a:srgbClr val="7030A0"/>
                </a:solidFill>
              </a:rPr>
              <a:t>population</a:t>
            </a:r>
            <a:r>
              <a:rPr lang="en-US" sz="6200" dirty="0">
                <a:solidFill>
                  <a:srgbClr val="7030A0"/>
                </a:solidFill>
              </a:rPr>
              <a:t> →</a:t>
            </a:r>
            <a:r>
              <a:rPr lang="en-US" sz="6200" dirty="0" smtClean="0">
                <a:solidFill>
                  <a:srgbClr val="7030A0"/>
                </a:solidFill>
              </a:rPr>
              <a:t> </a:t>
            </a:r>
            <a:r>
              <a:rPr lang="en-US" sz="6200" dirty="0">
                <a:solidFill>
                  <a:srgbClr val="7030A0"/>
                </a:solidFill>
              </a:rPr>
              <a:t>Example: studying only the height of students.</a:t>
            </a:r>
          </a:p>
          <a:p>
            <a:pPr algn="just">
              <a:lnSpc>
                <a:spcPct val="170000"/>
              </a:lnSpc>
            </a:pPr>
            <a:r>
              <a:rPr lang="en-US" sz="6200" dirty="0">
                <a:solidFill>
                  <a:srgbClr val="7030A0"/>
                </a:solidFill>
              </a:rPr>
              <a:t>Two-variable statistics study two characteristics of the same population simultaneously.</a:t>
            </a:r>
            <a:br>
              <a:rPr lang="en-US" sz="6200" dirty="0">
                <a:solidFill>
                  <a:srgbClr val="7030A0"/>
                </a:solidFill>
              </a:rPr>
            </a:br>
            <a:r>
              <a:rPr lang="en-US" sz="6200" dirty="0">
                <a:solidFill>
                  <a:srgbClr val="7030A0"/>
                </a:solidFill>
              </a:rPr>
              <a:t>→ Example: studying both height and weight of students.</a:t>
            </a:r>
            <a:endParaRPr lang="fr-FR" sz="6200" dirty="0">
              <a:solidFill>
                <a:srgbClr val="7030A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0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6837" y="605307"/>
            <a:ext cx="10515600" cy="5520140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/>
              <a:t>Cas 2: deux variables quantitative dans un tableau croisé (données Groupées)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Une entreprise employant 100 femmes </a:t>
            </a:r>
            <a:r>
              <a:rPr lang="fr-FR" sz="2400" dirty="0" smtClean="0"/>
              <a:t>relève pour chaque </a:t>
            </a:r>
            <a:r>
              <a:rPr lang="fr-FR" sz="2400" dirty="0"/>
              <a:t>femme son </a:t>
            </a:r>
            <a:r>
              <a:rPr lang="fr-FR" sz="2400" dirty="0" smtClean="0"/>
              <a:t>âge, not</a:t>
            </a:r>
            <a:r>
              <a:rPr lang="fr-FR" sz="2400" dirty="0"/>
              <a:t>é</a:t>
            </a:r>
            <a:r>
              <a:rPr lang="fr-FR" sz="2400" dirty="0" smtClean="0"/>
              <a:t> </a:t>
            </a:r>
            <a:r>
              <a:rPr lang="fr-FR" sz="2400" dirty="0"/>
              <a:t>X, et le nombre </a:t>
            </a:r>
            <a:r>
              <a:rPr lang="fr-FR" sz="2400" dirty="0" smtClean="0"/>
              <a:t>de journées </a:t>
            </a:r>
            <a:r>
              <a:rPr lang="fr-FR" sz="2400" dirty="0"/>
              <a:t>d’absence durant le mois de janvier, </a:t>
            </a:r>
            <a:r>
              <a:rPr lang="fr-FR" sz="2400" dirty="0" smtClean="0"/>
              <a:t>noté Y </a:t>
            </a:r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785" y="2653047"/>
            <a:ext cx="6068700" cy="30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926" y="774868"/>
            <a:ext cx="6150198" cy="52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1065"/>
                <a:ext cx="10515600" cy="55458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>
                    <a:solidFill>
                      <a:srgbClr val="FF0000"/>
                    </a:solidFill>
                  </a:rPr>
                  <a:t>3.2. Description numérique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dirty="0" err="1" smtClean="0">
                    <a:solidFill>
                      <a:srgbClr val="7030A0"/>
                    </a:solidFill>
                  </a:rPr>
                  <a:t>Numerical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 description)</a:t>
                </a:r>
              </a:p>
              <a:p>
                <a:pPr marL="0" indent="0">
                  <a:buNone/>
                </a:pPr>
                <a:r>
                  <a:rPr lang="fr-FR" dirty="0" smtClean="0">
                    <a:solidFill>
                      <a:srgbClr val="92D050"/>
                    </a:solidFill>
                  </a:rPr>
                  <a:t>Cas </a:t>
                </a:r>
                <a:r>
                  <a:rPr lang="fr-FR" dirty="0">
                    <a:solidFill>
                      <a:srgbClr val="92D050"/>
                    </a:solidFill>
                  </a:rPr>
                  <a:t>1</a:t>
                </a:r>
                <a:r>
                  <a:rPr lang="fr-FR" dirty="0" smtClean="0">
                    <a:solidFill>
                      <a:srgbClr val="92D050"/>
                    </a:solidFill>
                  </a:rPr>
                  <a:t>: Données Non Groupées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dirty="0" err="1" smtClean="0">
                    <a:solidFill>
                      <a:srgbClr val="7030A0"/>
                    </a:solidFill>
                  </a:rPr>
                  <a:t>Ungrouped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 data</a:t>
                </a:r>
                <a:r>
                  <a:rPr lang="fr-FR" dirty="0" smtClean="0">
                    <a:solidFill>
                      <a:srgbClr val="92D050"/>
                    </a:solidFill>
                  </a:rPr>
                  <a:t>) </a:t>
                </a:r>
                <a:endParaRPr lang="fr-FR" dirty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r>
                  <a:rPr lang="fr-FR" dirty="0" smtClean="0"/>
                  <a:t>Les moyennes des distributions marginales :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The means of the marginal distributions</a:t>
                </a:r>
                <a:r>
                  <a:rPr lang="fr-FR" dirty="0" smtClean="0"/>
                  <a:t/>
                </a:r>
                <a:br>
                  <a:rPr lang="fr-FR" dirty="0" smtClean="0"/>
                </a:br>
                <a:endParaRPr lang="fr-FR" dirty="0" smtClean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1065"/>
                <a:ext cx="10515600" cy="5545898"/>
              </a:xfrm>
              <a:blipFill rotWithShape="0">
                <a:blip r:embed="rId2"/>
                <a:stretch>
                  <a:fillRect l="-1217" t="-1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9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85611"/>
                <a:ext cx="10515600" cy="539135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u="sng" dirty="0" smtClean="0">
                    <a:solidFill>
                      <a:srgbClr val="00B050"/>
                    </a:solidFill>
                  </a:rPr>
                  <a:t>Variances des distributions marginales : </a:t>
                </a:r>
                <a:br>
                  <a:rPr lang="fr-FR" u="sng" dirty="0" smtClean="0">
                    <a:solidFill>
                      <a:srgbClr val="00B050"/>
                    </a:solidFill>
                  </a:rPr>
                </a:br>
                <a:endParaRPr lang="fr-FR" u="sng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ra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ra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>
                    <a:solidFill>
                      <a:schemeClr val="accent6"/>
                    </a:solidFill>
                  </a:rPr>
                  <a:t>Propriété: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85611"/>
                <a:ext cx="10515600" cy="5391352"/>
              </a:xfrm>
              <a:blipFill rotWithShape="0">
                <a:blip r:embed="rId2"/>
                <a:stretch>
                  <a:fillRect l="-1217" t="-26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9854"/>
                <a:ext cx="10515600" cy="541710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r-F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sz="2400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La Covariance </a:t>
                </a:r>
                <a:endParaRPr lang="fr-FR" sz="24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Proposition:</a:t>
                </a:r>
                <a:r>
                  <a:rPr lang="fr-FR" sz="2400" dirty="0" smtClean="0"/>
                  <a:t> la covariance est donnée aussi par la formule suivante:</a:t>
                </a:r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sz="240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Proof:</a:t>
                </a:r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9854"/>
                <a:ext cx="10515600" cy="5417109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3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9854"/>
                <a:ext cx="10515600" cy="54171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b="1" dirty="0" smtClean="0"/>
                  <a:t>Propriétés: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𝑌𝑋</m:t>
                        </m:r>
                      </m:sub>
                    </m:sSub>
                  </m:oMath>
                </a14:m>
                <a:endParaRPr lang="fr-F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𝑐𝑌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𝑎𝑐𝐶𝑜𝑣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</m:t>
                      </m:r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galit</m:t>
                      </m:r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</m:t>
                      </m:r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Cauchy</m:t>
                      </m:r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Schwarz</m:t>
                      </m:r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dirty="0" smtClean="0">
                    <a:solidFill>
                      <a:srgbClr val="00B050"/>
                    </a:solidFill>
                  </a:rPr>
                  <a:t>Proof:</a:t>
                </a:r>
                <a:r>
                  <a:rPr lang="fr-FR" dirty="0" smtClean="0"/>
                  <a:t> </a:t>
                </a:r>
              </a:p>
              <a:p>
                <a:pPr marL="0" indent="0">
                  <a:buNone/>
                </a:pPr>
                <a:r>
                  <a:rPr lang="fr-FR" b="1" dirty="0" smtClean="0"/>
                  <a:t>Exemple 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9854"/>
                <a:ext cx="10515600" cy="5417109"/>
              </a:xfrm>
              <a:blipFill rotWithShape="0">
                <a:blip r:embed="rId2"/>
                <a:stretch>
                  <a:fillRect l="-1217" t="-19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5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5155"/>
                <a:ext cx="10515600" cy="566180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Exemple 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</m:d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fr-F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800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900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950</m:t>
                              </m:r>
                            </m:e>
                          </m:d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750</m:t>
                      </m:r>
                    </m:oMath>
                  </m:oMathPara>
                </a14:m>
                <a:endParaRPr lang="fr-F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86</m:t>
                      </m:r>
                    </m:oMath>
                  </m:oMathPara>
                </a14:m>
                <a:endParaRPr lang="fr-FR" sz="2400" dirty="0"/>
              </a:p>
              <a:p>
                <a:pPr marL="0" indent="0" algn="ctr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5155"/>
                <a:ext cx="10515600" cy="5661808"/>
              </a:xfrm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179" y="1931830"/>
            <a:ext cx="4636440" cy="8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953037" y="502280"/>
                <a:ext cx="10663707" cy="3763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400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950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750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38000</m:t>
                      </m:r>
                    </m:oMath>
                  </m:oMathPara>
                </a14:m>
                <a:endParaRPr lang="fr-F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ra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86</m:t>
                          </m:r>
                        </m:e>
                      </m:ra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fr-F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ra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38000</m:t>
                          </m:r>
                        </m:e>
                      </m:ra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194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fr-FR" sz="2400" b="0" dirty="0" smtClean="0"/>
              </a:p>
              <a:p>
                <a:endParaRPr lang="fr-F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18150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750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1650</m:t>
                      </m:r>
                    </m:oMath>
                  </m:oMathPara>
                </a14:m>
                <a:endParaRPr lang="fr-FR" sz="2400" dirty="0"/>
              </a:p>
              <a:p>
                <a:endParaRPr lang="fr-FR" sz="2400" b="0" dirty="0" smtClean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7" y="502280"/>
                <a:ext cx="10663707" cy="37631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6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1065"/>
                <a:ext cx="10515600" cy="554589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>
                    <a:solidFill>
                      <a:srgbClr val="92D050"/>
                    </a:solidFill>
                  </a:rPr>
                  <a:t>Cas </a:t>
                </a:r>
                <a:r>
                  <a:rPr lang="fr-FR" sz="2400" dirty="0">
                    <a:solidFill>
                      <a:srgbClr val="92D050"/>
                    </a:solidFill>
                  </a:rPr>
                  <a:t>2</a:t>
                </a:r>
                <a:r>
                  <a:rPr lang="fr-FR" sz="2400" dirty="0" smtClean="0">
                    <a:solidFill>
                      <a:srgbClr val="92D050"/>
                    </a:solidFill>
                  </a:rPr>
                  <a:t>: Données groupées 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Grouped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data)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Moyennes </a:t>
                </a:r>
                <a:r>
                  <a:rPr lang="fr-FR" sz="2400" dirty="0"/>
                  <a:t>des distributions marginales :</a:t>
                </a:r>
                <a:r>
                  <a:rPr lang="fr-FR" sz="2400" dirty="0" smtClean="0"/>
                  <a:t> </a:t>
                </a:r>
                <a:br>
                  <a:rPr lang="fr-FR" sz="2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1065"/>
                <a:ext cx="10515600" cy="5545898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5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2276"/>
                <a:ext cx="10515600" cy="567468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>
                    <a:solidFill>
                      <a:srgbClr val="00B050"/>
                    </a:solidFill>
                  </a:rPr>
                  <a:t>Variances des distributions marginales : </a:t>
                </a:r>
                <a:br>
                  <a:rPr lang="fr-FR" sz="2400" b="1" dirty="0" smtClean="0">
                    <a:solidFill>
                      <a:srgbClr val="00B05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ra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fr-F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ra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fr-FR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2276"/>
                <a:ext cx="10515600" cy="5674687"/>
              </a:xfr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7577"/>
            <a:ext cx="10515600" cy="5919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Exemple 01 (Données non groupées): (Taille </a:t>
            </a:r>
            <a:r>
              <a:rPr lang="fr-FR" sz="2400" b="1" dirty="0"/>
              <a:t>vs poids) </a:t>
            </a:r>
            <a:r>
              <a:rPr lang="fr-FR" sz="2400" dirty="0"/>
              <a:t>On a mesuré le poids et la taille de n=10 personnes. Les données sont les suivantes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Example 01 </a:t>
            </a:r>
            <a:r>
              <a:rPr lang="en-US" sz="2400" b="1" dirty="0">
                <a:solidFill>
                  <a:srgbClr val="7030A0"/>
                </a:solidFill>
              </a:rPr>
              <a:t>(Height vs. Weight</a:t>
            </a:r>
            <a:r>
              <a:rPr lang="en-US" sz="2400" b="1" dirty="0" smtClean="0">
                <a:solidFill>
                  <a:srgbClr val="7030A0"/>
                </a:solidFill>
              </a:rPr>
              <a:t>) (Ungrouped data):</a:t>
            </a:r>
            <a:r>
              <a:rPr lang="en-US" sz="2400" dirty="0">
                <a:solidFill>
                  <a:srgbClr val="7030A0"/>
                </a:solidFill>
              </a:rPr>
              <a:t/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The weight and height of </a:t>
            </a:r>
            <a:r>
              <a:rPr lang="en-US" sz="2400" i="1" dirty="0">
                <a:solidFill>
                  <a:srgbClr val="7030A0"/>
                </a:solidFill>
              </a:rPr>
              <a:t>n = 10</a:t>
            </a:r>
            <a:r>
              <a:rPr lang="en-US" sz="2400" dirty="0">
                <a:solidFill>
                  <a:srgbClr val="7030A0"/>
                </a:solidFill>
              </a:rPr>
              <a:t> individuals were measured. The data are as follows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fr-FR" sz="2400" dirty="0">
              <a:solidFill>
                <a:srgbClr val="7030A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598" y="2009645"/>
            <a:ext cx="5782614" cy="388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62885"/>
                <a:ext cx="10515600" cy="53140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dirty="0" smtClean="0">
                    <a:solidFill>
                      <a:srgbClr val="00B050"/>
                    </a:solidFill>
                  </a:rPr>
                  <a:t>La covariance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2400" dirty="0" smtClean="0"/>
                  <a:t>La </a:t>
                </a:r>
                <a:r>
                  <a:rPr lang="fr-FR" sz="2400" dirty="0"/>
                  <a:t>covariance généralise à deux variables la notion de variance. Sa formule de définition est la suivante : </a:t>
                </a:r>
              </a:p>
              <a:p>
                <a:pPr marL="0" indent="0">
                  <a:buNone/>
                </a:pPr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nary>
                  </m:oMath>
                </a14:m>
                <a:r>
                  <a:rPr lang="fr-FR" dirty="0" smtClean="0">
                    <a:solidFill>
                      <a:srgbClr val="00B050"/>
                    </a:solidFill>
                  </a:rPr>
                  <a:t> </a:t>
                </a:r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62885"/>
                <a:ext cx="10515600" cy="5314078"/>
              </a:xfrm>
              <a:blipFill rotWithShape="0">
                <a:blip r:embed="rId2"/>
                <a:stretch>
                  <a:fillRect l="-928" t="-16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8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92428"/>
                <a:ext cx="10515600" cy="55845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b="1" dirty="0" smtClean="0"/>
                  <a:t>Exemple: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fr-FR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fr-FR" sz="24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1615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94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94</m:t>
                      </m:r>
                    </m:oMath>
                  </m:oMathPara>
                </a14:m>
                <a:endParaRPr lang="fr-F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67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97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58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fr-F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92428"/>
                <a:ext cx="10515600" cy="5584535"/>
              </a:xfrm>
              <a:blipFill rotWithShape="0">
                <a:blip r:embed="rId2"/>
                <a:stretch>
                  <a:fillRect l="-928" t="-15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7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53792" y="528034"/>
                <a:ext cx="11333408" cy="564892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4200" b="1" dirty="0" smtClean="0"/>
                  <a:t>4</a:t>
                </a:r>
                <a:r>
                  <a:rPr lang="fr-FR" sz="4200" b="1" dirty="0"/>
                  <a:t>. Régression et  Corrélation </a:t>
                </a:r>
                <a:r>
                  <a:rPr lang="fr-FR" sz="42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4200" b="1" dirty="0" err="1" smtClean="0">
                    <a:solidFill>
                      <a:srgbClr val="7030A0"/>
                    </a:solidFill>
                  </a:rPr>
                  <a:t>Regression</a:t>
                </a:r>
                <a:r>
                  <a:rPr lang="fr-FR" sz="42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4200" b="1" dirty="0">
                    <a:solidFill>
                      <a:srgbClr val="7030A0"/>
                    </a:solidFill>
                  </a:rPr>
                  <a:t>and </a:t>
                </a:r>
                <a:r>
                  <a:rPr lang="fr-FR" sz="4200" b="1" dirty="0" err="1" smtClean="0">
                    <a:solidFill>
                      <a:srgbClr val="7030A0"/>
                    </a:solidFill>
                  </a:rPr>
                  <a:t>Correlation</a:t>
                </a:r>
                <a:r>
                  <a:rPr lang="fr-FR" sz="4200" b="1" dirty="0" smtClean="0">
                    <a:solidFill>
                      <a:srgbClr val="7030A0"/>
                    </a:solidFill>
                  </a:rPr>
                  <a:t>)</a:t>
                </a:r>
                <a:endParaRPr lang="fr-FR" sz="4200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4200" b="1" dirty="0" smtClean="0">
                    <a:solidFill>
                      <a:srgbClr val="FF0000"/>
                    </a:solidFill>
                  </a:rPr>
                  <a:t>4.1.Le coefficient de corrélation linéaire de Pearson </a:t>
                </a:r>
                <a:r>
                  <a:rPr lang="fr-FR" sz="4200" b="1" dirty="0" smtClean="0">
                    <a:solidFill>
                      <a:srgbClr val="7030A0"/>
                    </a:solidFill>
                  </a:rPr>
                  <a:t>(the </a:t>
                </a:r>
                <a:r>
                  <a:rPr lang="fr-FR" sz="4200" b="1" dirty="0" err="1" smtClean="0">
                    <a:solidFill>
                      <a:srgbClr val="7030A0"/>
                    </a:solidFill>
                  </a:rPr>
                  <a:t>Pearson’s</a:t>
                </a:r>
                <a:r>
                  <a:rPr lang="fr-FR" sz="42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4200" b="1" dirty="0" err="1" smtClean="0">
                    <a:solidFill>
                      <a:srgbClr val="7030A0"/>
                    </a:solidFill>
                  </a:rPr>
                  <a:t>correlation</a:t>
                </a:r>
                <a:r>
                  <a:rPr lang="fr-FR" sz="4200" b="1" dirty="0" smtClean="0">
                    <a:solidFill>
                      <a:srgbClr val="7030A0"/>
                    </a:solidFill>
                  </a:rPr>
                  <a:t> coefficient) </a:t>
                </a:r>
                <a:endParaRPr lang="fr-FR" sz="42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4200" dirty="0" smtClean="0"/>
                  <a:t>Ce coefficient mesure la force et le sens de  </a:t>
                </a:r>
                <a:r>
                  <a:rPr lang="fr-FR" sz="4200" dirty="0"/>
                  <a:t>la liaison </a:t>
                </a:r>
                <a:r>
                  <a:rPr lang="fr-FR" sz="4200" dirty="0" smtClean="0"/>
                  <a:t>linéaire </a:t>
                </a:r>
                <a:r>
                  <a:rPr lang="fr-FR" sz="4200" dirty="0"/>
                  <a:t>entre les deux variables </a:t>
                </a:r>
                <a:r>
                  <a:rPr lang="fr-FR" sz="4200" dirty="0" smtClean="0"/>
                  <a:t>considérées. En </a:t>
                </a:r>
                <a:r>
                  <a:rPr lang="fr-FR" sz="4200" dirty="0"/>
                  <a:t>particulier, il ne </a:t>
                </a:r>
                <a:r>
                  <a:rPr lang="fr-FR" sz="4200" dirty="0" smtClean="0"/>
                  <a:t>dépend </a:t>
                </a:r>
                <a:r>
                  <a:rPr lang="fr-FR" sz="4200" dirty="0"/>
                  <a:t>pas des </a:t>
                </a:r>
                <a:r>
                  <a:rPr lang="fr-FR" sz="4200" dirty="0" smtClean="0"/>
                  <a:t>unités </a:t>
                </a:r>
                <a:r>
                  <a:rPr lang="fr-FR" sz="4200" dirty="0"/>
                  <a:t>de mesure des </a:t>
                </a:r>
                <a:r>
                  <a:rPr lang="fr-FR" sz="4200" dirty="0" smtClean="0"/>
                  <a:t>deux variables</a:t>
                </a:r>
                <a:r>
                  <a:rPr lang="fr-FR" sz="4200" dirty="0"/>
                  <a:t>. </a:t>
                </a:r>
                <a:r>
                  <a:rPr lang="fr-FR" sz="4200" dirty="0" smtClean="0"/>
                  <a:t>Sa définition </a:t>
                </a:r>
                <a:r>
                  <a:rPr lang="fr-FR" sz="4200" dirty="0"/>
                  <a:t>est donc la suivante </a:t>
                </a:r>
                <a:r>
                  <a:rPr lang="fr-FR" sz="4200" dirty="0" smtClean="0"/>
                  <a:t>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sz="4200" dirty="0">
                    <a:solidFill>
                      <a:srgbClr val="7030A0"/>
                    </a:solidFill>
                  </a:rPr>
                  <a:t>This coefficient shows how strong and in which direction the two variables are related. It does not depend on the units used to measure them. It is defined as follows:</a:t>
                </a:r>
                <a:r>
                  <a:rPr lang="fr-FR" sz="4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4200" dirty="0"/>
                  <a:t/>
                </a:r>
                <a:br>
                  <a:rPr lang="fr-FR" sz="4200" dirty="0"/>
                </a:br>
                <a:endParaRPr lang="fr-FR" sz="4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200" b="0" i="1" smtClean="0">
                          <a:latin typeface="Cambria Math" panose="02040503050406030204" pitchFamily="18" charset="0"/>
                        </a:rPr>
                        <m:t>𝐶𝑜𝑟𝑟</m:t>
                      </m:r>
                      <m:d>
                        <m:dPr>
                          <m:ctrlPr>
                            <a:rPr lang="fr-FR" sz="4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4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4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sz="4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4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42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fr-FR" sz="4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42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4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4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4200" b="0" dirty="0" smtClean="0"/>
              </a:p>
              <a:p>
                <a:pPr marL="0" indent="0">
                  <a:buNone/>
                </a:pPr>
                <a:r>
                  <a:rPr lang="fr-FR" dirty="0"/>
                  <a:t/>
                </a:r>
                <a:br>
                  <a:rPr lang="fr-FR" dirty="0"/>
                </a:b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792" y="528034"/>
                <a:ext cx="11333408" cy="5648929"/>
              </a:xfrm>
              <a:blipFill rotWithShape="0">
                <a:blip r:embed="rId2"/>
                <a:stretch>
                  <a:fillRect l="-5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4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1673"/>
                <a:ext cx="10515600" cy="518529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b="1" dirty="0" smtClean="0"/>
                  <a:t>4.2.Propriétés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b="1" dirty="0" err="1" smtClean="0">
                    <a:solidFill>
                      <a:srgbClr val="7030A0"/>
                    </a:solidFill>
                  </a:rPr>
                  <a:t>Properties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𝐶𝑜𝑟𝑟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fr-FR" sz="2400" dirty="0" smtClean="0"/>
                  <a:t> ne dépend pas des unités de mesures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fr-FR" sz="2400" b="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fr-FR" sz="2400" dirty="0" smtClean="0"/>
                  <a:t>Plus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fr-FR" sz="2400" dirty="0" smtClean="0"/>
                  <a:t> est proche de 1, plus la corrélation est forte, et plus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fr-FR" sz="2400" dirty="0" smtClean="0"/>
                  <a:t> est proche de 0, plus la corrélation est faible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num>
                          <m:den>
                            <m:sSub>
                              <m:sSub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den>
                        </m:f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num>
                          <m:den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 smtClean="0">
                    <a:solidFill>
                      <a:srgbClr val="00B050"/>
                    </a:solidFill>
                  </a:rPr>
                  <a:t>Interprétations: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fr-FR" sz="2400" dirty="0" smtClean="0"/>
                  <a:t>Le signe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fr-FR" sz="2400" dirty="0" smtClean="0"/>
                  <a:t> indique le sens de la liaison (la direction)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The 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shows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the direction of the linear relationship</a:t>
                </a:r>
                <a:endParaRPr lang="fr-FR" sz="2400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1673"/>
                <a:ext cx="10515600" cy="5185290"/>
              </a:xfrm>
              <a:blipFill rotWithShape="0">
                <a:blip r:embed="rId2"/>
                <a:stretch>
                  <a:fillRect l="-812" b="-1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8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46974"/>
            <a:ext cx="10515600" cy="579549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sz="9600" dirty="0"/>
              <a:t>une valeur positive indique que les deux variables ont tendance à</a:t>
            </a:r>
            <a:r>
              <a:rPr lang="fr-FR" sz="9600" dirty="0" smtClean="0"/>
              <a:t> </a:t>
            </a:r>
            <a:r>
              <a:rPr lang="fr-FR" sz="9600" dirty="0"/>
              <a:t>varier dans le </a:t>
            </a:r>
            <a:r>
              <a:rPr lang="fr-FR" sz="9600" dirty="0" smtClean="0"/>
              <a:t>même sens . Au </a:t>
            </a:r>
            <a:r>
              <a:rPr lang="fr-FR" sz="9600" dirty="0"/>
              <a:t>contraire, une valeur </a:t>
            </a:r>
            <a:r>
              <a:rPr lang="fr-FR" sz="9600" dirty="0" smtClean="0"/>
              <a:t>négative </a:t>
            </a:r>
            <a:r>
              <a:rPr lang="fr-FR" sz="9600" dirty="0"/>
              <a:t>du coefficient de </a:t>
            </a:r>
            <a:r>
              <a:rPr lang="fr-FR" sz="9600" dirty="0" smtClean="0"/>
              <a:t>corrélation linéaire </a:t>
            </a:r>
            <a:r>
              <a:rPr lang="fr-FR" sz="9600" dirty="0"/>
              <a:t>indique que les deux variables ont tendance à</a:t>
            </a:r>
            <a:r>
              <a:rPr lang="fr-FR" sz="9600" dirty="0" smtClean="0"/>
              <a:t> </a:t>
            </a:r>
            <a:r>
              <a:rPr lang="fr-FR" sz="9600" dirty="0"/>
              <a:t>varier en sens </a:t>
            </a:r>
            <a:r>
              <a:rPr lang="fr-FR" sz="9600" dirty="0" smtClean="0"/>
              <a:t>opposés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FR" sz="9600" dirty="0"/>
              <a:t>La valeur absolue du coefficient indique </a:t>
            </a:r>
            <a:r>
              <a:rPr lang="fr-FR" sz="9600" dirty="0" smtClean="0"/>
              <a:t>l’intensit</a:t>
            </a:r>
            <a:r>
              <a:rPr lang="fr-FR" sz="9600" dirty="0"/>
              <a:t>é</a:t>
            </a:r>
            <a:r>
              <a:rPr lang="fr-FR" sz="9600" dirty="0" smtClean="0"/>
              <a:t> </a:t>
            </a:r>
            <a:r>
              <a:rPr lang="fr-FR" sz="9600" dirty="0"/>
              <a:t>de la liaison. </a:t>
            </a:r>
            <a:endParaRPr lang="fr-FR" sz="96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fr-FR" sz="9600" dirty="0"/>
              <a:t>un coefficient de 0,9 indique une liaison </a:t>
            </a:r>
            <a:r>
              <a:rPr lang="fr-FR" sz="9600" dirty="0" smtClean="0"/>
              <a:t>très forte </a:t>
            </a:r>
            <a:r>
              <a:rPr lang="fr-FR" sz="9600" dirty="0"/>
              <a:t>; un coefficient de </a:t>
            </a:r>
            <a:r>
              <a:rPr lang="fr-FR" sz="9600" dirty="0" smtClean="0"/>
              <a:t>0,5 </a:t>
            </a:r>
            <a:r>
              <a:rPr lang="fr-FR" sz="9600" dirty="0"/>
              <a:t>indique une liaison </a:t>
            </a:r>
            <a:r>
              <a:rPr lang="fr-FR" sz="9600" dirty="0" smtClean="0"/>
              <a:t>moyenne </a:t>
            </a:r>
            <a:r>
              <a:rPr lang="fr-FR" sz="9600" dirty="0"/>
              <a:t>; un coefficient de 0,1 indique </a:t>
            </a:r>
            <a:r>
              <a:rPr lang="fr-FR" sz="9600" dirty="0" smtClean="0"/>
              <a:t>une liaison très </a:t>
            </a:r>
            <a:r>
              <a:rPr lang="fr-FR" sz="9600" dirty="0"/>
              <a:t>faible. </a:t>
            </a:r>
            <a:endParaRPr lang="fr-FR" sz="96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fr-FR" sz="9600" dirty="0"/>
              <a:t>Les valeurs -1 et +1 correspondent à</a:t>
            </a:r>
            <a:r>
              <a:rPr lang="fr-FR" sz="9600" dirty="0" smtClean="0"/>
              <a:t> </a:t>
            </a:r>
            <a:r>
              <a:rPr lang="fr-FR" sz="9600" dirty="0"/>
              <a:t>une liaison </a:t>
            </a:r>
            <a:r>
              <a:rPr lang="fr-FR" sz="9600" dirty="0" smtClean="0"/>
              <a:t>linéaire </a:t>
            </a:r>
            <a:r>
              <a:rPr lang="fr-FR" sz="9600" dirty="0"/>
              <a:t>parfaite entre X et Y </a:t>
            </a:r>
            <a:endParaRPr lang="fr-FR" sz="96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fr-FR" sz="9600" dirty="0"/>
              <a:t/>
            </a:r>
            <a:br>
              <a:rPr lang="fr-FR" sz="9600" dirty="0"/>
            </a:br>
            <a:endParaRPr lang="fr-FR" sz="9600" dirty="0" smtClean="0"/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0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56823"/>
            <a:ext cx="10515600" cy="5520140"/>
          </a:xfrm>
        </p:spPr>
        <p:txBody>
          <a:bodyPr/>
          <a:lstStyle/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b="1" dirty="0">
                <a:solidFill>
                  <a:srgbClr val="7030A0"/>
                </a:solidFill>
              </a:rPr>
              <a:t>positive value</a:t>
            </a:r>
            <a:r>
              <a:rPr lang="en-US" sz="2400" dirty="0">
                <a:solidFill>
                  <a:srgbClr val="7030A0"/>
                </a:solidFill>
              </a:rPr>
              <a:t> indicates that the two variables tend to vary in the </a:t>
            </a:r>
            <a:r>
              <a:rPr lang="en-US" sz="2400" b="1" dirty="0">
                <a:solidFill>
                  <a:srgbClr val="7030A0"/>
                </a:solidFill>
              </a:rPr>
              <a:t>same direction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Conversely, a </a:t>
            </a:r>
            <a:r>
              <a:rPr lang="en-US" sz="2400" b="1" dirty="0">
                <a:solidFill>
                  <a:srgbClr val="7030A0"/>
                </a:solidFill>
              </a:rPr>
              <a:t>negative value</a:t>
            </a:r>
            <a:r>
              <a:rPr lang="en-US" sz="2400" dirty="0">
                <a:solidFill>
                  <a:srgbClr val="7030A0"/>
                </a:solidFill>
              </a:rPr>
              <a:t> of the linear correlation coefficient indicates that the two variables tend to vary in </a:t>
            </a:r>
            <a:r>
              <a:rPr lang="en-US" sz="2400" b="1" dirty="0">
                <a:solidFill>
                  <a:srgbClr val="7030A0"/>
                </a:solidFill>
              </a:rPr>
              <a:t>opposite directions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</a:rPr>
              <a:t>The </a:t>
            </a:r>
            <a:r>
              <a:rPr lang="en-US" sz="2400" b="1" dirty="0">
                <a:solidFill>
                  <a:srgbClr val="7030A0"/>
                </a:solidFill>
              </a:rPr>
              <a:t>absolute value</a:t>
            </a:r>
            <a:r>
              <a:rPr lang="en-US" sz="2400" dirty="0">
                <a:solidFill>
                  <a:srgbClr val="7030A0"/>
                </a:solidFill>
              </a:rPr>
              <a:t> of the coefficient shows the </a:t>
            </a:r>
            <a:r>
              <a:rPr lang="en-US" sz="2400" b="1" dirty="0">
                <a:solidFill>
                  <a:srgbClr val="7030A0"/>
                </a:solidFill>
              </a:rPr>
              <a:t>strength (intensity)</a:t>
            </a:r>
            <a:r>
              <a:rPr lang="en-US" sz="2400" dirty="0">
                <a:solidFill>
                  <a:srgbClr val="7030A0"/>
                </a:solidFill>
              </a:rPr>
              <a:t> of the relationship: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– A coefficient of </a:t>
            </a:r>
            <a:r>
              <a:rPr lang="en-US" sz="2400" b="1" dirty="0">
                <a:solidFill>
                  <a:srgbClr val="7030A0"/>
                </a:solidFill>
              </a:rPr>
              <a:t>0.9</a:t>
            </a:r>
            <a:r>
              <a:rPr lang="en-US" sz="2400" dirty="0">
                <a:solidFill>
                  <a:srgbClr val="7030A0"/>
                </a:solidFill>
              </a:rPr>
              <a:t> indicates a </a:t>
            </a:r>
            <a:r>
              <a:rPr lang="en-US" sz="2400" b="1" dirty="0">
                <a:solidFill>
                  <a:srgbClr val="7030A0"/>
                </a:solidFill>
              </a:rPr>
              <a:t>very strong</a:t>
            </a:r>
            <a:r>
              <a:rPr lang="en-US" sz="2400" dirty="0">
                <a:solidFill>
                  <a:srgbClr val="7030A0"/>
                </a:solidFill>
              </a:rPr>
              <a:t> relationship;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– A coefficient of </a:t>
            </a:r>
            <a:r>
              <a:rPr lang="en-US" sz="2400" b="1" dirty="0">
                <a:solidFill>
                  <a:srgbClr val="7030A0"/>
                </a:solidFill>
              </a:rPr>
              <a:t>0.5</a:t>
            </a:r>
            <a:r>
              <a:rPr lang="en-US" sz="2400" dirty="0">
                <a:solidFill>
                  <a:srgbClr val="7030A0"/>
                </a:solidFill>
              </a:rPr>
              <a:t> indicates a </a:t>
            </a:r>
            <a:r>
              <a:rPr lang="en-US" sz="2400" b="1" dirty="0">
                <a:solidFill>
                  <a:srgbClr val="7030A0"/>
                </a:solidFill>
              </a:rPr>
              <a:t>moderate</a:t>
            </a:r>
            <a:r>
              <a:rPr lang="en-US" sz="2400" dirty="0">
                <a:solidFill>
                  <a:srgbClr val="7030A0"/>
                </a:solidFill>
              </a:rPr>
              <a:t> relationship;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– A coefficient of </a:t>
            </a:r>
            <a:r>
              <a:rPr lang="en-US" sz="2400" b="1" dirty="0">
                <a:solidFill>
                  <a:srgbClr val="7030A0"/>
                </a:solidFill>
              </a:rPr>
              <a:t>0.1</a:t>
            </a:r>
            <a:r>
              <a:rPr lang="en-US" sz="2400" dirty="0">
                <a:solidFill>
                  <a:srgbClr val="7030A0"/>
                </a:solidFill>
              </a:rPr>
              <a:t> indicates a </a:t>
            </a:r>
            <a:r>
              <a:rPr lang="en-US" sz="2400" b="1" dirty="0">
                <a:solidFill>
                  <a:srgbClr val="7030A0"/>
                </a:solidFill>
              </a:rPr>
              <a:t>very weak</a:t>
            </a:r>
            <a:r>
              <a:rPr lang="en-US" sz="2400" dirty="0">
                <a:solidFill>
                  <a:srgbClr val="7030A0"/>
                </a:solidFill>
              </a:rPr>
              <a:t> relationship.</a:t>
            </a:r>
          </a:p>
          <a:p>
            <a:r>
              <a:rPr lang="en-US" sz="2400" dirty="0">
                <a:solidFill>
                  <a:srgbClr val="7030A0"/>
                </a:solidFill>
              </a:rPr>
              <a:t>The values </a:t>
            </a:r>
            <a:r>
              <a:rPr lang="en-US" sz="2400" b="1" dirty="0">
                <a:solidFill>
                  <a:srgbClr val="7030A0"/>
                </a:solidFill>
              </a:rPr>
              <a:t>–1</a:t>
            </a:r>
            <a:r>
              <a:rPr lang="en-US" sz="2400" dirty="0">
                <a:solidFill>
                  <a:srgbClr val="7030A0"/>
                </a:solidFill>
              </a:rPr>
              <a:t> and </a:t>
            </a:r>
            <a:r>
              <a:rPr lang="en-US" sz="2400" b="1" dirty="0">
                <a:solidFill>
                  <a:srgbClr val="7030A0"/>
                </a:solidFill>
              </a:rPr>
              <a:t>+1</a:t>
            </a:r>
            <a:r>
              <a:rPr lang="en-US" sz="2400" dirty="0">
                <a:solidFill>
                  <a:srgbClr val="7030A0"/>
                </a:solidFill>
              </a:rPr>
              <a:t> correspond to a </a:t>
            </a:r>
            <a:r>
              <a:rPr lang="en-US" sz="2400" b="1" dirty="0">
                <a:solidFill>
                  <a:srgbClr val="7030A0"/>
                </a:solidFill>
              </a:rPr>
              <a:t>perfect linear relationship</a:t>
            </a:r>
            <a:r>
              <a:rPr lang="en-US" sz="2400" dirty="0">
                <a:solidFill>
                  <a:srgbClr val="7030A0"/>
                </a:solidFill>
              </a:rPr>
              <a:t> between X and Y.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6219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51" y="321973"/>
            <a:ext cx="10292378" cy="21794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37" y="2768958"/>
            <a:ext cx="4202263" cy="37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79" y="593309"/>
            <a:ext cx="9225530" cy="536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b="1" dirty="0"/>
              <a:t>X et Y indépendantes </a:t>
            </a:r>
            <a:r>
              <a:rPr lang="fr-FR" dirty="0"/>
              <a:t>⇒ r = 0, mais la réciproque n’est pas vraie en général : la </a:t>
            </a:r>
            <a:r>
              <a:rPr lang="fr-FR" dirty="0" smtClean="0"/>
              <a:t>non corrélation </a:t>
            </a:r>
            <a:r>
              <a:rPr lang="fr-FR" dirty="0"/>
              <a:t>n’est pas nécessairement l’indépendance, alors que l’indépendance </a:t>
            </a:r>
            <a:r>
              <a:rPr lang="fr-FR" dirty="0" smtClean="0"/>
              <a:t>entraîne forcément </a:t>
            </a:r>
            <a:r>
              <a:rPr lang="fr-FR" dirty="0"/>
              <a:t>une non corrélation.</a:t>
            </a:r>
          </a:p>
        </p:txBody>
      </p:sp>
    </p:spTree>
    <p:extLst>
      <p:ext uri="{BB962C8B-B14F-4D97-AF65-F5344CB8AC3E}">
        <p14:creationId xmlns:p14="http://schemas.microsoft.com/office/powerpoint/2010/main" val="2050488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79549"/>
            <a:ext cx="10515600" cy="55974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/>
              <a:t>Le coefficient r ne mesure que le caractère linéaire d’une liaison et son usage doit </a:t>
            </a:r>
            <a:r>
              <a:rPr lang="fr-FR" sz="2400" dirty="0" smtClean="0"/>
              <a:t>être réservé </a:t>
            </a:r>
            <a:r>
              <a:rPr lang="fr-FR" sz="2400" dirty="0"/>
              <a:t>à des nuages où les points sont répartis de part et d’autre d’une tendance linéaire</a:t>
            </a:r>
          </a:p>
          <a:p>
            <a:pPr marL="0" indent="0" algn="just">
              <a:buNone/>
            </a:pPr>
            <a:r>
              <a:rPr lang="fr-FR" sz="2400" dirty="0" smtClean="0"/>
              <a:t>La </a:t>
            </a:r>
            <a:r>
              <a:rPr lang="fr-FR" sz="2400" dirty="0"/>
              <a:t>figure </a:t>
            </a:r>
            <a:r>
              <a:rPr lang="fr-FR" sz="2400" dirty="0" smtClean="0"/>
              <a:t>suivante </a:t>
            </a:r>
            <a:r>
              <a:rPr lang="fr-FR" sz="2400" dirty="0"/>
              <a:t>montre les risques d’un usage inconsidéré du coefficient de </a:t>
            </a:r>
            <a:r>
              <a:rPr lang="fr-FR" sz="2400" dirty="0" smtClean="0"/>
              <a:t>corrélation linéaire </a:t>
            </a:r>
            <a:r>
              <a:rPr lang="fr-FR" sz="2400" dirty="0"/>
              <a:t>r. On notera en particulier que r est très sensible à la présence de valeurs </a:t>
            </a:r>
            <a:r>
              <a:rPr lang="fr-FR" sz="2400" dirty="0" smtClean="0"/>
              <a:t>extrêmes et/ou </a:t>
            </a:r>
            <a:r>
              <a:rPr lang="fr-FR" sz="2400" dirty="0"/>
              <a:t>aberrantes (valeurs très éloignées de la majorité des autres, pouvant être </a:t>
            </a:r>
            <a:r>
              <a:rPr lang="fr-FR" sz="2400" dirty="0" smtClean="0"/>
              <a:t>considérées comme </a:t>
            </a:r>
            <a:r>
              <a:rPr lang="fr-FR" sz="2400" dirty="0"/>
              <a:t>des exceptions), et n’est donc pas « robuste </a:t>
            </a:r>
            <a:r>
              <a:rPr lang="fr-FR" sz="2400" dirty="0" smtClean="0"/>
              <a:t>».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899" y="3335628"/>
            <a:ext cx="7774858" cy="306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9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34851"/>
            <a:ext cx="10515600" cy="5842112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u="sng" dirty="0" smtClean="0"/>
              <a:t>Exemple 02 </a:t>
            </a:r>
            <a:r>
              <a:rPr lang="fr-FR" dirty="0" smtClean="0"/>
              <a:t>(Données Groupées). Un </a:t>
            </a:r>
            <a:r>
              <a:rPr lang="fr-FR" dirty="0"/>
              <a:t>relevé statistique des tailles X (en cm ) et des poids Y (en kg ) d’un échantillon de 50 élèves a permis de construire le tableau suivant </a:t>
            </a:r>
            <a:r>
              <a:rPr lang="fr-FR" dirty="0" smtClean="0"/>
              <a:t>:</a:t>
            </a:r>
          </a:p>
          <a:p>
            <a:pPr marL="0" indent="0" algn="just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Example 02 </a:t>
            </a:r>
            <a:r>
              <a:rPr lang="en-US" dirty="0" smtClean="0">
                <a:solidFill>
                  <a:srgbClr val="7030A0"/>
                </a:solidFill>
              </a:rPr>
              <a:t>(Grouped data). A </a:t>
            </a:r>
            <a:r>
              <a:rPr lang="en-US" dirty="0">
                <a:solidFill>
                  <a:srgbClr val="7030A0"/>
                </a:solidFill>
              </a:rPr>
              <a:t>statistical study of the heights X (in cm) and weights Y (in kg) of a sample of 50 students resulted in the following table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19" y="3028247"/>
            <a:ext cx="8000020" cy="24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2276"/>
                <a:ext cx="10515600" cy="567468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r-FR" b="1" dirty="0" smtClean="0"/>
              </a:p>
              <a:p>
                <a:pPr marL="0" indent="0">
                  <a:buNone/>
                </a:pPr>
                <a:r>
                  <a:rPr lang="fr-FR" b="1" dirty="0" smtClean="0"/>
                  <a:t>Exemple 1:</a:t>
                </a:r>
              </a:p>
              <a:p>
                <a:pPr marL="0" indent="0">
                  <a:buNone/>
                </a:pPr>
                <a:endParaRPr lang="fr-FR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1650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194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93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91</m:t>
                      </m:r>
                    </m:oMath>
                  </m:oMathPara>
                </a14:m>
                <a:endParaRPr lang="fr-FR" b="1" dirty="0" smtClean="0"/>
              </a:p>
              <a:p>
                <a:pPr marL="0" indent="0">
                  <a:buNone/>
                </a:pPr>
                <a:endParaRPr lang="fr-FR" b="1" dirty="0"/>
              </a:p>
              <a:p>
                <a:pPr marL="0" indent="0">
                  <a:buNone/>
                </a:pPr>
                <a:endParaRPr lang="fr-FR" b="1" dirty="0" smtClean="0"/>
              </a:p>
              <a:p>
                <a:pPr marL="0" indent="0">
                  <a:buNone/>
                </a:pPr>
                <a:r>
                  <a:rPr lang="fr-FR" b="1" dirty="0" smtClean="0"/>
                  <a:t>Exemple 2:</a:t>
                </a:r>
                <a:endParaRPr lang="fr-FR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97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414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2276"/>
                <a:ext cx="10515600" cy="5674687"/>
              </a:xfrm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2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1064"/>
                <a:ext cx="10515600" cy="576973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sz="2600" b="1" dirty="0" smtClean="0">
                    <a:solidFill>
                      <a:srgbClr val="FF0000"/>
                    </a:solidFill>
                  </a:rPr>
                  <a:t>4.3.Droite de régression </a:t>
                </a:r>
                <a:r>
                  <a:rPr lang="fr-FR" sz="26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dirty="0" err="1" smtClean="0">
                    <a:solidFill>
                      <a:srgbClr val="7030A0"/>
                    </a:solidFill>
                  </a:rPr>
                  <a:t>Regression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line)</a:t>
                </a:r>
                <a:endParaRPr lang="fr-FR" sz="26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dirty="0" smtClean="0"/>
                  <a:t>L’idée </a:t>
                </a:r>
                <a:r>
                  <a:rPr lang="fr-FR" sz="2600" dirty="0"/>
                  <a:t>est de transformer un nuage de point en une droite. Celle-ci doit être la plus </a:t>
                </a:r>
                <a:r>
                  <a:rPr lang="fr-FR" sz="2600" dirty="0" smtClean="0"/>
                  <a:t>proche possible </a:t>
                </a:r>
                <a:r>
                  <a:rPr lang="fr-FR" sz="2600" dirty="0"/>
                  <a:t>de chacun des points. On cherchera donc à minimiser les écarts entre les points et la droite. Pour cela, </a:t>
                </a:r>
                <a:r>
                  <a:rPr lang="fr-FR" sz="2600" dirty="0" smtClean="0"/>
                  <a:t>on utilise </a:t>
                </a:r>
                <a:r>
                  <a:rPr lang="fr-FR" sz="2600" dirty="0"/>
                  <a:t>la méthode des moindres carrées. Cette méthode vise à expliquer un nuage de points par une droite qui lie </a:t>
                </a:r>
                <a:r>
                  <a:rPr lang="fr-FR" sz="2600" i="1" dirty="0"/>
                  <a:t>Y </a:t>
                </a:r>
                <a:r>
                  <a:rPr lang="fr-FR" sz="2600" dirty="0" smtClean="0"/>
                  <a:t>à </a:t>
                </a:r>
                <a:r>
                  <a:rPr lang="fr-FR" sz="2600" i="1" dirty="0" smtClean="0"/>
                  <a:t>X</a:t>
                </a:r>
                <a:r>
                  <a:rPr lang="fr-FR" sz="2600" dirty="0"/>
                  <a:t>, c’est à dire, </a:t>
                </a:r>
                <a:endParaRPr lang="fr-FR" sz="26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r>
                  <a:rPr lang="fr-FR" sz="2600" dirty="0"/>
                  <a:t/>
                </a:r>
                <a:br>
                  <a:rPr lang="fr-FR" sz="2600" dirty="0"/>
                </a:br>
                <a:r>
                  <a:rPr lang="fr-FR" sz="2600" dirty="0"/>
                  <a:t>telle que la distance entre le nuage de points et droite soit minimale. Donc, la droite de régression, qui rend la </a:t>
                </a:r>
                <a:r>
                  <a:rPr lang="fr-FR" sz="2600" dirty="0" smtClean="0"/>
                  <a:t>distance entre </a:t>
                </a:r>
                <a:r>
                  <a:rPr lang="fr-FR" sz="2600" dirty="0"/>
                  <a:t>elle et les points minimale, est donnée </a:t>
                </a:r>
                <a:r>
                  <a:rPr lang="fr-FR" sz="2600" dirty="0" smtClean="0"/>
                  <a:t>par </a:t>
                </a:r>
                <a:r>
                  <a:rPr lang="fr-FR" sz="2600" i="1" dirty="0" smtClean="0"/>
                  <a:t>D</a:t>
                </a:r>
                <a:r>
                  <a:rPr lang="fr-FR" sz="2600" dirty="0" smtClean="0"/>
                  <a:t>(</a:t>
                </a:r>
                <a:r>
                  <a:rPr lang="fr-FR" sz="2600" i="1" dirty="0" smtClean="0"/>
                  <a:t>Y </a:t>
                </a:r>
                <a:r>
                  <a:rPr lang="fr-FR" sz="2600" i="1" dirty="0"/>
                  <a:t>/</a:t>
                </a:r>
                <a:r>
                  <a:rPr lang="fr-FR" sz="2600" i="1" dirty="0" smtClean="0"/>
                  <a:t>X </a:t>
                </a:r>
                <a:r>
                  <a:rPr lang="fr-FR" sz="2600" dirty="0"/>
                  <a:t>) : </a:t>
                </a:r>
                <a:r>
                  <a:rPr lang="fr-FR" sz="2600" i="1" dirty="0"/>
                  <a:t>Y </a:t>
                </a:r>
                <a:r>
                  <a:rPr lang="fr-FR" sz="2600" dirty="0"/>
                  <a:t>= </a:t>
                </a:r>
                <a:r>
                  <a:rPr lang="fr-FR" sz="2600" i="1" dirty="0" err="1"/>
                  <a:t>aX</a:t>
                </a:r>
                <a:r>
                  <a:rPr lang="fr-FR" sz="2600" i="1" dirty="0"/>
                  <a:t> </a:t>
                </a:r>
                <a:r>
                  <a:rPr lang="fr-FR" sz="2600" dirty="0"/>
                  <a:t>+ </a:t>
                </a:r>
                <a:r>
                  <a:rPr lang="fr-FR" sz="2600" i="1" dirty="0"/>
                  <a:t>b</a:t>
                </a:r>
                <a:r>
                  <a:rPr lang="fr-FR" sz="2600" dirty="0"/>
                  <a:t> </a:t>
                </a:r>
                <a:br>
                  <a:rPr lang="fr-FR" sz="2600" dirty="0"/>
                </a:br>
                <a:endParaRPr lang="fr-FR" sz="26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1064"/>
                <a:ext cx="10515600" cy="5769735"/>
              </a:xfrm>
              <a:blipFill rotWithShape="0">
                <a:blip r:embed="rId2"/>
                <a:stretch>
                  <a:fillRect l="-928" t="-2431" r="-11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2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6670"/>
                <a:ext cx="10515600" cy="56102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dirty="0" smtClean="0"/>
                  <a:t>Si les coefficients a et b étaient  connue, on pourrait calculer les résidus de la régression définis par:</a:t>
                </a:r>
                <a:endParaRPr lang="fr-F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6670"/>
                <a:ext cx="10515600" cy="5610293"/>
              </a:xfrm>
              <a:blipFill rotWithShape="0">
                <a:blip r:embed="rId2"/>
                <a:stretch>
                  <a:fillRect l="-928" t="-1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449" y="2425772"/>
            <a:ext cx="5267458" cy="36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56823"/>
                <a:ext cx="10515600" cy="55201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dirty="0" smtClean="0"/>
                  <a:t>Le critère </a:t>
                </a:r>
                <a:r>
                  <a:rPr lang="fr-FR" sz="2400" dirty="0"/>
                  <a:t>des moindres </a:t>
                </a:r>
                <a:r>
                  <a:rPr lang="fr-FR" sz="2400" dirty="0" smtClean="0"/>
                  <a:t>carrés </a:t>
                </a:r>
                <a:r>
                  <a:rPr lang="fr-FR" sz="2400" dirty="0"/>
                  <a:t>est </a:t>
                </a:r>
                <a:r>
                  <a:rPr lang="fr-FR" sz="2400" dirty="0" smtClean="0"/>
                  <a:t>une méthode </a:t>
                </a:r>
                <a:r>
                  <a:rPr lang="fr-FR" sz="2400" dirty="0"/>
                  <a:t>a </a:t>
                </a:r>
                <a:r>
                  <a:rPr lang="fr-FR" sz="2400" dirty="0" smtClean="0"/>
                  <a:t>utilisé </a:t>
                </a:r>
                <a:r>
                  <a:rPr lang="fr-FR" sz="2400" dirty="0"/>
                  <a:t>pour minimiser une somme de </a:t>
                </a:r>
                <a:r>
                  <a:rPr lang="fr-FR" sz="2400" dirty="0" smtClean="0"/>
                  <a:t>carrés. </a:t>
                </a:r>
                <a:r>
                  <a:rPr lang="fr-FR" sz="2400" dirty="0"/>
                  <a:t>cette somme est </a:t>
                </a:r>
                <a:r>
                  <a:rPr lang="fr-FR" sz="2400" dirty="0" smtClean="0"/>
                  <a:t>donnée</a:t>
                </a:r>
                <a:endParaRPr lang="fr-FR" sz="2400" dirty="0"/>
              </a:p>
              <a:p>
                <a:pPr marL="0" indent="0">
                  <a:buNone/>
                </a:pPr>
                <a:r>
                  <a:rPr lang="fr-FR" sz="2400" dirty="0" smtClean="0"/>
                  <a:t>Par: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  <m:sSub>
                                        <m:sSubPr>
                                          <m:ctrlP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 smtClean="0"/>
                  <a:t>Chercher les deux constantes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FR" sz="2400" dirty="0" smtClean="0"/>
                  <a:t> revient à résoudre le système d’équation suivant: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>
                    <a:solidFill>
                      <a:srgbClr val="00B050"/>
                    </a:solidFill>
                  </a:rPr>
                  <a:t>Proof</a:t>
                </a:r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56823"/>
                <a:ext cx="10515600" cy="5520140"/>
              </a:xfrm>
              <a:blipFill rotWithShape="0">
                <a:blip r:embed="rId2"/>
                <a:stretch>
                  <a:fillRect l="-1217" t="-15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9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8338"/>
                <a:ext cx="10515600" cy="546862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sz="2400" dirty="0" smtClean="0"/>
                  <a:t>D’où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𝐶𝑜𝑣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 smtClean="0"/>
                  <a:t>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fr-F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̅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 smtClean="0"/>
                  <a:t>Pour confirmer que le point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fr-FR" sz="2400" dirty="0" smtClean="0"/>
                  <a:t>,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 smtClean="0"/>
                  <a:t> est un minimum, on calcule les dérivées partielles d’ordre 2</a:t>
                </a:r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>
                    <a:solidFill>
                      <a:srgbClr val="00B050"/>
                    </a:solidFill>
                  </a:rPr>
                  <a:t>Proof</a:t>
                </a:r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8338"/>
                <a:ext cx="10515600" cy="5468625"/>
              </a:xfrm>
              <a:blipFill rotWithShape="0">
                <a:blip r:embed="rId2"/>
                <a:stretch>
                  <a:fillRect l="-1043" t="-2341" b="-17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0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34096"/>
                <a:ext cx="10515600" cy="54428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dirty="0" smtClean="0"/>
                  <a:t>Les deux paramètres sont calculés par la méthode des moindres carrés ordinaires 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(MCO) :</a:t>
                </a:r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𝐶𝑜𝑣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 smtClean="0"/>
                  <a:t>Où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𝐶𝑜𝑣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 smtClean="0"/>
                  <a:t>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sz="2400" b="0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34096"/>
                <a:ext cx="10515600" cy="5442867"/>
              </a:xfrm>
              <a:blipFill rotWithShape="0">
                <a:blip r:embed="rId2"/>
                <a:stretch>
                  <a:fillRect l="-928" t="-15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5640946" y="2975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93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99245" y="231820"/>
                <a:ext cx="11487955" cy="640079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r-FR" sz="2400" b="1" dirty="0" smtClean="0"/>
                  <a:t>Le coefficient de détermination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dirty="0" smtClean="0"/>
                  <a:t>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The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coefficient of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determination)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The </a:t>
                </a:r>
                <a:r>
                  <a:rPr lang="en-US" sz="2400" dirty="0" smtClean="0"/>
                  <a:t>coefficient </a:t>
                </a:r>
                <a:r>
                  <a:rPr lang="en-US" sz="2400" dirty="0"/>
                  <a:t>of determination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 smtClean="0"/>
                  <a:t>. </a:t>
                </a:r>
                <a:r>
                  <a:rPr lang="en-US" sz="2400" dirty="0"/>
                  <a:t>It is very easy to calculate — we merely </a:t>
                </a:r>
                <a:r>
                  <a:rPr lang="en-US" sz="2400" dirty="0" smtClean="0"/>
                  <a:t>square Pearson’s </a:t>
                </a:r>
                <a:r>
                  <a:rPr lang="en-US" sz="2400" dirty="0"/>
                  <a:t>product–moment correlation </a:t>
                </a:r>
                <a:r>
                  <a:rPr lang="en-US" sz="2400" dirty="0" smtClean="0"/>
                  <a:t>coefficient </a:t>
                </a:r>
                <a:r>
                  <a:rPr lang="en-US" sz="2400" dirty="0"/>
                  <a:t>(</a:t>
                </a:r>
                <a:r>
                  <a:rPr lang="en-US" sz="2400" i="1" dirty="0"/>
                  <a:t>r</a:t>
                </a:r>
                <a:r>
                  <a:rPr lang="en-US" sz="2400" dirty="0"/>
                  <a:t>). The value of the </a:t>
                </a:r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coefficient </a:t>
                </a:r>
                <a:r>
                  <a:rPr lang="en-US" sz="2400" dirty="0"/>
                  <a:t>of </a:t>
                </a:r>
                <a:r>
                  <a:rPr lang="en-US" sz="2400" dirty="0" smtClean="0"/>
                  <a:t>determination ranges </a:t>
                </a:r>
                <a:r>
                  <a:rPr lang="en-US" sz="2400" dirty="0"/>
                  <a:t>from 0 to 1; that is, 0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≤ 1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/>
                  <a:t>1. The </a:t>
                </a:r>
                <a:r>
                  <a:rPr lang="en-US" sz="2400" b="1" dirty="0" smtClean="0"/>
                  <a:t>coefficient </a:t>
                </a:r>
                <a:r>
                  <a:rPr lang="en-US" sz="2400" b="1" dirty="0"/>
                  <a:t>of determination is useful when we have two variables which have a </a:t>
                </a:r>
                <a:r>
                  <a:rPr lang="en-US" sz="2400" b="1" dirty="0" smtClean="0"/>
                  <a:t>linear relationship</a:t>
                </a:r>
                <a:r>
                  <a:rPr lang="en-US" sz="2400" b="1" dirty="0"/>
                  <a:t>. It tells us the proportion of variation in one variable which can be explained </a:t>
                </a:r>
                <a:r>
                  <a:rPr lang="en-US" sz="2400" b="1" dirty="0" smtClean="0"/>
                  <a:t>by the </a:t>
                </a:r>
                <a:r>
                  <a:rPr lang="en-US" sz="2400" b="1" dirty="0"/>
                  <a:t>variation in the other variable.</a:t>
                </a:r>
                <a:br>
                  <a:rPr lang="en-US" sz="2400" b="1" dirty="0"/>
                </a:br>
                <a:r>
                  <a:rPr lang="en-US" sz="2400" b="1" dirty="0"/>
                  <a:t>2. The </a:t>
                </a:r>
                <a:r>
                  <a:rPr lang="en-US" sz="2400" b="1" dirty="0" smtClean="0"/>
                  <a:t>coefficient </a:t>
                </a:r>
                <a:r>
                  <a:rPr lang="en-US" sz="2400" b="1" dirty="0"/>
                  <a:t>of determination provides a measure of how well the linear rule linking </a:t>
                </a:r>
                <a:r>
                  <a:rPr lang="en-US" sz="2400" b="1" dirty="0" smtClean="0"/>
                  <a:t>the two </a:t>
                </a:r>
                <a:r>
                  <a:rPr lang="en-US" sz="2400" b="1" dirty="0"/>
                  <a:t>variables (</a:t>
                </a:r>
                <a:r>
                  <a:rPr lang="en-US" sz="2400" b="1" i="1" dirty="0"/>
                  <a:t>x </a:t>
                </a:r>
                <a:r>
                  <a:rPr lang="en-US" sz="2400" b="1" dirty="0"/>
                  <a:t>and </a:t>
                </a:r>
                <a:r>
                  <a:rPr lang="en-US" sz="2400" b="1" i="1" dirty="0"/>
                  <a:t>y</a:t>
                </a:r>
                <a:r>
                  <a:rPr lang="en-US" sz="2400" b="1" dirty="0"/>
                  <a:t>) predicts the value of </a:t>
                </a:r>
                <a:r>
                  <a:rPr lang="en-US" sz="2400" b="1" i="1" dirty="0"/>
                  <a:t>y </a:t>
                </a:r>
                <a:r>
                  <a:rPr lang="en-US" sz="2400" b="1" dirty="0"/>
                  <a:t>when we are given the value of </a:t>
                </a:r>
                <a:r>
                  <a:rPr lang="en-US" sz="2400" b="1" i="1" dirty="0"/>
                  <a:t>x</a:t>
                </a:r>
                <a:r>
                  <a:rPr lang="en-US" sz="2400" b="1" dirty="0"/>
                  <a:t>.</a:t>
                </a:r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>
                    <a:solidFill>
                      <a:srgbClr val="7030A0"/>
                    </a:solidFill>
                  </a:rPr>
                  <a:t/>
                </a:r>
                <a:br>
                  <a:rPr lang="en-US" sz="2400" dirty="0">
                    <a:solidFill>
                      <a:srgbClr val="7030A0"/>
                    </a:solidFill>
                  </a:rPr>
                </a:br>
                <a:endParaRPr lang="fr-FR" sz="24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245" y="231820"/>
                <a:ext cx="11487955" cy="6400799"/>
              </a:xfrm>
              <a:blipFill rotWithShape="0">
                <a:blip r:embed="rId2"/>
                <a:stretch>
                  <a:fillRect l="-690" t="-1905" r="-10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482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34096"/>
                <a:ext cx="10515600" cy="5442867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dirty="0" smtClean="0"/>
                  <a:t>Le coefficient de détermination mesure </a:t>
                </a:r>
                <a:r>
                  <a:rPr lang="fr-FR" dirty="0"/>
                  <a:t>la proportion de la variance de y qui a été expliquée en considérant x </a:t>
                </a:r>
                <a:r>
                  <a:rPr lang="fr-FR" dirty="0" smtClean="0"/>
                  <a:t>comme une </a:t>
                </a:r>
                <a:r>
                  <a:rPr lang="fr-FR" dirty="0"/>
                  <a:t>variable explicative. On dit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est de coefficient de détermination du </a:t>
                </a:r>
                <a:r>
                  <a:rPr lang="fr-FR" dirty="0" smtClean="0"/>
                  <a:t>modèle par </a:t>
                </a:r>
                <a:r>
                  <a:rPr lang="fr-FR" dirty="0"/>
                  <a:t>rapport aux données. Il est interprété, si multiplié par 100, comme le % </a:t>
                </a:r>
                <a:r>
                  <a:rPr lang="fr-FR" dirty="0" smtClean="0"/>
                  <a:t>d’explication de </a:t>
                </a:r>
                <a:r>
                  <a:rPr lang="fr-FR" dirty="0"/>
                  <a:t>la variable x, sur y. Cette interprétation est basée uniquement sur la réduction de </a:t>
                </a:r>
                <a:r>
                  <a:rPr lang="fr-FR" dirty="0" smtClean="0"/>
                  <a:t>la variance </a:t>
                </a:r>
                <a:r>
                  <a:rPr lang="fr-FR" dirty="0"/>
                  <a:t>des données y si on connaît x et elle est justifiée sur ce point.</a:t>
                </a: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34096"/>
                <a:ext cx="10515600" cy="5442867"/>
              </a:xfrm>
              <a:blipFill rotWithShape="0">
                <a:blip r:embed="rId2"/>
                <a:stretch>
                  <a:fillRect l="-1217" r="-11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878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05307"/>
                <a:ext cx="10515600" cy="557165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dirty="0" smtClean="0">
                    <a:solidFill>
                      <a:srgbClr val="FF0000"/>
                    </a:solidFill>
                  </a:rPr>
                  <a:t>Somme des carrées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fr-FR" dirty="0"/>
                  <a:t>Somme des carrés totale:</a:t>
                </a:r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𝑆𝐶𝑇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fr-FR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fr-FR" dirty="0"/>
                  <a:t>Somme des carrés expliqués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𝑆𝐶𝐸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fr-FR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fr-FR" dirty="0"/>
                  <a:t>Somme des carrés expliqués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𝑆𝐶𝑅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𝑆𝐶𝑇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𝑆𝐶𝐸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05307"/>
                <a:ext cx="10515600" cy="5571656"/>
              </a:xfrm>
              <a:blipFill rotWithShape="0">
                <a:blip r:embed="rId2"/>
                <a:stretch>
                  <a:fillRect l="-1043" t="-27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221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8186"/>
                <a:ext cx="10515600" cy="55587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dirty="0" smtClean="0">
                    <a:solidFill>
                      <a:srgbClr val="FF0000"/>
                    </a:solidFill>
                  </a:rPr>
                  <a:t>Variances Estimées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Variance résiduelle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𝑆𝐶𝑅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 smtClean="0"/>
                  <a:t>Variance des paramètres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Sup>
                                <m:sSub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8186"/>
                <a:ext cx="10515600" cy="5558777"/>
              </a:xfrm>
              <a:blipFill rotWithShape="0">
                <a:blip r:embed="rId2"/>
                <a:stretch>
                  <a:fillRect l="-928" t="-15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25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18186"/>
            <a:ext cx="10515600" cy="5558777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smtClean="0"/>
              <a:t>Passage de de données non groupées aux données groupées 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7030A0"/>
                </a:solidFill>
              </a:rPr>
              <a:t>Converting ungrouped data into grouped </a:t>
            </a:r>
            <a:r>
              <a:rPr lang="en-US" b="1" u="sng" dirty="0" smtClean="0">
                <a:solidFill>
                  <a:srgbClr val="7030A0"/>
                </a:solidFill>
              </a:rPr>
              <a:t>data</a:t>
            </a:r>
          </a:p>
          <a:p>
            <a:pPr marL="0" indent="0">
              <a:buNone/>
            </a:pPr>
            <a:endParaRPr lang="fr-FR" b="1" u="sng" dirty="0">
              <a:solidFill>
                <a:srgbClr val="7030A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00" y="1991519"/>
            <a:ext cx="4610100" cy="2695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553" y="2628900"/>
            <a:ext cx="45339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0913"/>
                <a:ext cx="10515600" cy="56360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2400" i="1" dirty="0" smtClean="0"/>
              </a:p>
              <a:p>
                <a:pPr marL="0" indent="0">
                  <a:buNone/>
                </a:pPr>
                <a:r>
                  <a:rPr lang="fr-FR" sz="2400" i="1" dirty="0" smtClean="0">
                    <a:solidFill>
                      <a:srgbClr val="FF0000"/>
                    </a:solidFill>
                  </a:rPr>
                  <a:t>Tests Statistiques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fr-FR" sz="2400" i="1" dirty="0"/>
                  <a:t>sur le paramètre de la pente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fr-FR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400" i="1" dirty="0"/>
              </a:p>
              <a:p>
                <a:pPr marL="0" indent="0">
                  <a:buNone/>
                </a:pPr>
                <a:r>
                  <a:rPr lang="fr-FR" sz="2400" dirty="0" smtClean="0"/>
                  <a:t>La statistique de test est donnée par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sz="2400" i="1" dirty="0" smtClean="0">
                    <a:latin typeface="Cambria Math" panose="02040503050406030204" pitchFamily="18" charset="0"/>
                  </a:rPr>
                  <a:t>Si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sz="2400" dirty="0" smtClean="0"/>
                  <a:t>On accepte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 smtClean="0"/>
                  <a:t> 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0913"/>
                <a:ext cx="10515600" cy="5636050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5262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0913"/>
                <a:ext cx="10515600" cy="563605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fr-FR" sz="2400" i="1" dirty="0" smtClean="0"/>
                  <a:t>sur le coefficient de corrélation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fr-FR" sz="2400" i="1" dirty="0" smtClean="0"/>
              </a:p>
              <a:p>
                <a:pPr marL="0" indent="0">
                  <a:buNone/>
                </a:pPr>
                <a:endParaRPr lang="fr-FR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/>
                  <a:t>La statistique de test est donnée par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  <m:sup>
                                        <m: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num>
                              <m:den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i="1" dirty="0">
                    <a:latin typeface="Cambria Math" panose="02040503050406030204" pitchFamily="18" charset="0"/>
                  </a:rPr>
                  <a:t>Si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sz="2400" dirty="0"/>
                  <a:t>On accepte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>
                    <a:solidFill>
                      <a:srgbClr val="FF0000"/>
                    </a:solidFill>
                  </a:rPr>
                  <a:t>Remarque</a:t>
                </a:r>
              </a:p>
              <a:p>
                <a:pPr marL="0" indent="0">
                  <a:buNone/>
                </a:pPr>
                <a:r>
                  <a:rPr lang="fr-FR" sz="2400" dirty="0"/>
                  <a:t>Si </a:t>
                </a:r>
                <a:r>
                  <a:rPr lang="fr-FR" sz="2400" dirty="0" smtClean="0"/>
                  <a:t>: </a:t>
                </a:r>
                <a:r>
                  <a:rPr lang="fr-FR" sz="2400" i="1" dirty="0" smtClean="0"/>
                  <a:t>D</a:t>
                </a:r>
                <a:r>
                  <a:rPr lang="fr-FR" sz="2400" dirty="0" smtClean="0"/>
                  <a:t>(</a:t>
                </a:r>
                <a:r>
                  <a:rPr lang="fr-FR" sz="2400" i="1" dirty="0" smtClean="0"/>
                  <a:t>Y </a:t>
                </a:r>
                <a:r>
                  <a:rPr lang="fr-FR" sz="2400" i="1" dirty="0"/>
                  <a:t>/X </a:t>
                </a:r>
                <a:r>
                  <a:rPr lang="fr-FR" sz="2400" dirty="0"/>
                  <a:t>) : </a:t>
                </a:r>
                <a:r>
                  <a:rPr lang="fr-FR" sz="2400" i="1" dirty="0"/>
                  <a:t>Y </a:t>
                </a:r>
                <a:r>
                  <a:rPr lang="fr-FR" sz="2400" dirty="0"/>
                  <a:t>= </a:t>
                </a:r>
                <a:r>
                  <a:rPr lang="fr-FR" sz="2400" i="1" dirty="0" err="1"/>
                  <a:t>aX</a:t>
                </a:r>
                <a:r>
                  <a:rPr lang="fr-FR" sz="2400" i="1" dirty="0"/>
                  <a:t> </a:t>
                </a:r>
                <a:r>
                  <a:rPr lang="fr-FR" sz="2400" dirty="0"/>
                  <a:t>+ </a:t>
                </a:r>
                <a:r>
                  <a:rPr lang="fr-FR" sz="2400" i="1" dirty="0" smtClean="0"/>
                  <a:t>b  et  D</a:t>
                </a:r>
                <a:r>
                  <a:rPr lang="fr-FR" sz="2400" dirty="0" smtClean="0"/>
                  <a:t>(</a:t>
                </a:r>
                <a:r>
                  <a:rPr lang="fr-FR" sz="2400" i="1" dirty="0" smtClean="0"/>
                  <a:t>X </a:t>
                </a:r>
                <a:r>
                  <a:rPr lang="fr-FR" sz="2400" i="1" dirty="0"/>
                  <a:t>/Y </a:t>
                </a:r>
                <a:r>
                  <a:rPr lang="fr-FR" sz="2400" dirty="0"/>
                  <a:t>) : </a:t>
                </a:r>
                <a:r>
                  <a:rPr lang="fr-FR" sz="2400" i="1" dirty="0"/>
                  <a:t>Y </a:t>
                </a:r>
                <a:r>
                  <a:rPr lang="fr-FR" sz="2400" dirty="0"/>
                  <a:t>= </a:t>
                </a:r>
                <a:r>
                  <a:rPr lang="fr-FR" sz="2400" i="1" dirty="0" err="1"/>
                  <a:t>a’X</a:t>
                </a:r>
                <a:r>
                  <a:rPr lang="fr-FR" sz="2400" i="1" dirty="0"/>
                  <a:t> </a:t>
                </a:r>
                <a:r>
                  <a:rPr lang="fr-FR" sz="2400" dirty="0"/>
                  <a:t>+ </a:t>
                </a:r>
                <a:r>
                  <a:rPr lang="fr-FR" sz="2400" i="1" dirty="0"/>
                  <a:t>b’</a:t>
                </a:r>
              </a:p>
              <a:p>
                <a:pPr marL="0" indent="0">
                  <a:buNone/>
                </a:pPr>
                <a:r>
                  <a:rPr lang="fr-FR" sz="2400" i="1" dirty="0"/>
                  <a:t>Alors </a:t>
                </a:r>
                <a:r>
                  <a:rPr lang="fr-FR" sz="2400" i="1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fr-FR" sz="2400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0913"/>
                <a:ext cx="10515600" cy="5636050"/>
              </a:xfrm>
              <a:blipFill rotWithShape="0">
                <a:blip r:embed="rId2"/>
                <a:stretch>
                  <a:fillRect l="-928" t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057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0913"/>
                <a:ext cx="10515600" cy="56360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dirty="0" smtClean="0">
                    <a:solidFill>
                      <a:srgbClr val="00B050"/>
                    </a:solidFill>
                  </a:rPr>
                  <a:t>Application numérique </a:t>
                </a:r>
              </a:p>
              <a:p>
                <a:pPr marL="0" indent="0">
                  <a:buNone/>
                </a:pPr>
                <a:r>
                  <a:rPr lang="fr-FR" sz="2400" dirty="0" smtClean="0">
                    <a:solidFill>
                      <a:srgbClr val="00B050"/>
                    </a:solidFill>
                  </a:rPr>
                  <a:t>S</a:t>
                </a:r>
                <a:r>
                  <a:rPr lang="fr-FR" sz="2400" dirty="0" smtClean="0"/>
                  <a:t>oient les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fr-FR" sz="2400" dirty="0" smtClean="0">
                    <a:solidFill>
                      <a:srgbClr val="00B050"/>
                    </a:solidFill>
                  </a:rPr>
                  <a:t> observations </a:t>
                </a:r>
                <a:r>
                  <a:rPr lang="fr-FR" sz="2400" dirty="0" smtClean="0"/>
                  <a:t>suivantes sur 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00B050"/>
                    </a:solidFill>
                  </a:rPr>
                  <a:t> et 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24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fr-FR" sz="24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fr-FR" sz="24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fr-FR" sz="24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fr-FR" sz="24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fr-FR" sz="24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fr-FR" sz="24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fr-FR" sz="24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fr-FR" sz="24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fr-FR" sz="24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0913"/>
                <a:ext cx="10515600" cy="5636050"/>
              </a:xfrm>
              <a:blipFill rotWithShape="0">
                <a:blip r:embed="rId2"/>
                <a:stretch>
                  <a:fillRect l="-928" t="-15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/>
            </p:nvGraphicFramePr>
            <p:xfrm>
              <a:off x="2032000" y="1453761"/>
              <a:ext cx="8128002" cy="26252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/>
                    <a:gridCol w="1354667"/>
                    <a:gridCol w="1354667"/>
                    <a:gridCol w="1354667"/>
                    <a:gridCol w="1354667"/>
                    <a:gridCol w="135466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i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8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b="1" i="1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28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Total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</m:oMath>
                          </a14:m>
                          <a:r>
                            <a:rPr lang="fr-FR" dirty="0" smtClean="0"/>
                            <a:t>28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</m:oMath>
                          </a14:m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fr-FR" dirty="0" smtClean="0"/>
                            <a:t>=55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nary>
                            </m:oMath>
                          </a14:m>
                          <a:r>
                            <a:rPr lang="fr-FR" dirty="0" smtClean="0"/>
                            <a:t>=194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fr-FR" dirty="0" smtClean="0"/>
                            <a:t>=103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/>
            </p:nvGraphicFramePr>
            <p:xfrm>
              <a:off x="2032000" y="1453761"/>
              <a:ext cx="8128002" cy="26252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/>
                    <a:gridCol w="1354667"/>
                    <a:gridCol w="1354667"/>
                    <a:gridCol w="1354667"/>
                    <a:gridCol w="1354667"/>
                    <a:gridCol w="1354667"/>
                  </a:tblGrid>
                  <a:tr h="385509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i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7937" r="-400448" b="-763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901" t="-7937" r="-302252" b="-763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901" t="-7937" r="-202252" b="-763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9103" t="-7937" r="-101345" b="-763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1351" t="-7937" r="-1802" b="-76349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8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15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49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28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25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100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50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85509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Total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593651" r="-400448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901" t="-593651" r="-302252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901" t="-593651" r="-202252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9103" t="-593651" r="-101345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1351" t="-593651" r="-1802" b="-1777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5406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92428"/>
                <a:ext cx="10515600" cy="558453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fr-FR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fr-FR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F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fr-F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55</m:t>
                            </m:r>
                          </m:num>
                          <m:den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fr-FR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F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fr-F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194</m:t>
                            </m:r>
                          </m:num>
                          <m:den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44</m:t>
                    </m:r>
                  </m:oMath>
                </a14:m>
                <a:endParaRPr lang="fr-FR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3"/>
                                  </m:r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103</m:t>
                                </m:r>
                              </m:num>
                              <m:den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nary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92428"/>
                <a:ext cx="10515600" cy="558453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873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9397"/>
                <a:ext cx="10515600" cy="5687566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r-F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𝐶𝑜𝑣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44</m:t>
                            </m:r>
                          </m:e>
                        </m:rad>
                      </m:den>
                    </m:f>
                  </m:oMath>
                </a14:m>
                <a:endParaRPr lang="fr-F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fr-F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sz="2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fr-FR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acc>
                      <m:accPr>
                        <m:chr m:val="̅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fr-FR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9397"/>
                <a:ext cx="10515600" cy="568756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48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321" y="2202288"/>
            <a:ext cx="6037709" cy="31861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16676" y="1313645"/>
            <a:ext cx="1005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1.2.Tableau </a:t>
            </a:r>
            <a:r>
              <a:rPr lang="fr-FR" sz="2400" b="1" dirty="0">
                <a:solidFill>
                  <a:srgbClr val="FF0000"/>
                </a:solidFill>
              </a:rPr>
              <a:t>à</a:t>
            </a:r>
            <a:r>
              <a:rPr lang="fr-FR" sz="2400" b="1" dirty="0" smtClean="0">
                <a:solidFill>
                  <a:srgbClr val="FF0000"/>
                </a:solidFill>
              </a:rPr>
              <a:t> double entrée </a:t>
            </a:r>
            <a:r>
              <a:rPr lang="fr-FR" sz="2400" b="1" dirty="0" smtClean="0">
                <a:solidFill>
                  <a:srgbClr val="7030A0"/>
                </a:solidFill>
              </a:rPr>
              <a:t>(</a:t>
            </a:r>
            <a:r>
              <a:rPr lang="fr-FR" sz="2400" b="1" dirty="0" err="1" smtClean="0">
                <a:solidFill>
                  <a:srgbClr val="7030A0"/>
                </a:solidFill>
              </a:rPr>
              <a:t>Contingency</a:t>
            </a:r>
            <a:r>
              <a:rPr lang="fr-FR" sz="2400" b="1" dirty="0" smtClean="0">
                <a:solidFill>
                  <a:srgbClr val="7030A0"/>
                </a:solidFill>
              </a:rPr>
              <a:t> table, Cross table)  </a:t>
            </a:r>
            <a:r>
              <a:rPr lang="fr-FR" dirty="0" smtClean="0">
                <a:solidFill>
                  <a:srgbClr val="7030A0"/>
                </a:solidFill>
              </a:rPr>
              <a:t/>
            </a:r>
            <a:br>
              <a:rPr lang="fr-FR" dirty="0" smtClean="0">
                <a:solidFill>
                  <a:srgbClr val="7030A0"/>
                </a:solidFill>
              </a:rPr>
            </a:b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6677"/>
                <a:ext cx="10515600" cy="576972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3100" dirty="0" smtClean="0"/>
                  <a:t>On 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3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sz="3100" dirty="0" smtClean="0"/>
                  <a:t>les k modalités de la variable statistique X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3100" dirty="0" smtClean="0"/>
                  <a:t>On 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3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sz="3100" dirty="0" smtClean="0"/>
                  <a:t>les l modalités de la variable statistique Y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3100" dirty="0"/>
                  <a:t>Les deux variables X et Y sont </a:t>
                </a:r>
                <a:r>
                  <a:rPr lang="fr-FR" sz="3100" dirty="0" smtClean="0"/>
                  <a:t>mesurées simultanément </a:t>
                </a:r>
                <a:r>
                  <a:rPr lang="fr-FR" sz="3100" dirty="0"/>
                  <a:t>sur chacun des </a:t>
                </a:r>
                <a:r>
                  <a:rPr lang="fr-FR" sz="3100" dirty="0" smtClean="0"/>
                  <a:t>n </a:t>
                </a:r>
                <a:r>
                  <a:rPr lang="fr-FR" sz="3100" dirty="0"/>
                  <a:t>individus </a:t>
                </a:r>
                <a:r>
                  <a:rPr lang="fr-FR" sz="3100" dirty="0" smtClean="0"/>
                  <a:t>de l’échantillon.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31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r-FR" sz="3100" dirty="0" smtClean="0"/>
                  <a:t>: l’effectif correspondant au coupe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3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3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3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1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3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fr-FR" sz="3100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3100" b="1" u="sng" dirty="0" smtClean="0"/>
                  <a:t>Définition 1:</a:t>
                </a:r>
                <a:r>
                  <a:rPr lang="fr-FR" sz="3100" dirty="0" smtClean="0"/>
                  <a:t> on appelle distribution jointe des effectifs de X et Y l’ensemble des informations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3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3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3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1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3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fr-FR" sz="3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3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31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3100" dirty="0" smtClean="0"/>
                  <a:t> pour </a:t>
                </a:r>
                <a14:m>
                  <m:oMath xmlns:m="http://schemas.openxmlformats.org/officeDocument/2006/math"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100" dirty="0" smtClean="0"/>
                  <a:t> et j</a:t>
                </a:r>
                <a14:m>
                  <m:oMath xmlns:m="http://schemas.openxmlformats.org/officeDocument/2006/math"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sz="3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3100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fr-FR" sz="3100" dirty="0" smtClean="0"/>
              </a:p>
              <a:p>
                <a:pPr marL="0" indent="0">
                  <a:buNone/>
                </a:pPr>
                <a:r>
                  <a:rPr lang="fr-FR" dirty="0" smtClean="0"/>
                  <a:t/>
                </a:r>
                <a:br>
                  <a:rPr lang="fr-FR" dirty="0" smtClean="0"/>
                </a:b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6677"/>
                <a:ext cx="10515600" cy="5769729"/>
              </a:xfr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34096"/>
            <a:ext cx="10933090" cy="544286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1.3.</a:t>
            </a:r>
            <a:r>
              <a:rPr lang="fr-FR" sz="2400" b="1" dirty="0" smtClean="0">
                <a:solidFill>
                  <a:srgbClr val="FF0000"/>
                </a:solidFill>
              </a:rPr>
              <a:t>Distributions Marginales </a:t>
            </a:r>
            <a:r>
              <a:rPr lang="fr-FR" sz="2400" b="1" dirty="0" smtClean="0">
                <a:solidFill>
                  <a:srgbClr val="7030A0"/>
                </a:solidFill>
              </a:rPr>
              <a:t>(</a:t>
            </a:r>
            <a:r>
              <a:rPr lang="fr-FR" sz="2400" dirty="0">
                <a:solidFill>
                  <a:srgbClr val="7030A0"/>
                </a:solidFill>
              </a:rPr>
              <a:t>Marginal </a:t>
            </a:r>
            <a:r>
              <a:rPr lang="fr-FR" sz="2400" dirty="0" smtClean="0">
                <a:solidFill>
                  <a:srgbClr val="7030A0"/>
                </a:solidFill>
              </a:rPr>
              <a:t>Distributions)</a:t>
            </a:r>
            <a:r>
              <a:rPr lang="fr-FR" sz="2400" b="1" dirty="0">
                <a:solidFill>
                  <a:srgbClr val="7030A0"/>
                </a:solidFill>
              </a:rPr>
              <a:t/>
            </a:r>
            <a:br>
              <a:rPr lang="fr-FR" sz="2400" b="1" dirty="0">
                <a:solidFill>
                  <a:srgbClr val="7030A0"/>
                </a:solidFill>
              </a:rPr>
            </a:br>
            <a:r>
              <a:rPr lang="fr-FR" sz="2400" dirty="0"/>
              <a:t>On ajoute au tableau </a:t>
            </a:r>
            <a:r>
              <a:rPr lang="fr-FR" sz="2400" dirty="0" smtClean="0"/>
              <a:t>croisé (tableau de contingence les totaux en </a:t>
            </a:r>
            <a:r>
              <a:rPr lang="fr-FR" sz="2400" dirty="0"/>
              <a:t>ligne et en colonne</a:t>
            </a:r>
            <a:r>
              <a:rPr lang="fr-FR" sz="24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7030A0"/>
                </a:solidFill>
              </a:rPr>
              <a:t>The cross </a:t>
            </a:r>
            <a:r>
              <a:rPr lang="en-US" sz="2400" dirty="0" smtClean="0">
                <a:solidFill>
                  <a:srgbClr val="7030A0"/>
                </a:solidFill>
              </a:rPr>
              <a:t>table (the contingency table) </a:t>
            </a:r>
            <a:r>
              <a:rPr lang="en-US" sz="2400" dirty="0">
                <a:solidFill>
                  <a:srgbClr val="7030A0"/>
                </a:solidFill>
              </a:rPr>
              <a:t>is completed by adding the totals for each row and column</a:t>
            </a:r>
            <a:endParaRPr lang="fr-FR" sz="24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54" y="2826964"/>
            <a:ext cx="6525106" cy="30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3944"/>
                <a:ext cx="10515600" cy="553301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fr-FR" b="1" dirty="0" smtClean="0"/>
                  <a:t>:</a:t>
                </a:r>
                <a:r>
                  <a:rPr lang="fr-FR" dirty="0" smtClean="0"/>
                  <a:t> est le total des effectifs de la ligne i(somme marginale)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𝑖𝑙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       ,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fr-FR" dirty="0" smtClean="0"/>
                  <a:t>: est le total des effectifs de la colonne j (somme marginale)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     ,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..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3944"/>
                <a:ext cx="10515600" cy="5533019"/>
              </a:xfrm>
              <a:blipFill rotWithShape="0">
                <a:blip r:embed="rId2"/>
                <a:stretch>
                  <a:fillRect t="-18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6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1298</Words>
  <Application>Microsoft Office PowerPoint</Application>
  <PresentationFormat>Grand écran</PresentationFormat>
  <Paragraphs>336</Paragraphs>
  <Slides>54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1" baseType="lpstr">
      <vt:lpstr>Algerian</vt:lpstr>
      <vt:lpstr>Arial</vt:lpstr>
      <vt:lpstr>Calibri</vt:lpstr>
      <vt:lpstr>Calibri Light</vt:lpstr>
      <vt:lpstr>Cambria Math</vt:lpstr>
      <vt:lpstr>Wingdings</vt:lpstr>
      <vt:lpstr>Thème Office</vt:lpstr>
      <vt:lpstr>Partie I: Bio-Statistique I Statistique Descriptive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3. analyse bi-variée</dc:title>
  <dc:creator>lenovo</dc:creator>
  <cp:lastModifiedBy>lenovo</cp:lastModifiedBy>
  <cp:revision>95</cp:revision>
  <dcterms:created xsi:type="dcterms:W3CDTF">2023-04-29T13:41:54Z</dcterms:created>
  <dcterms:modified xsi:type="dcterms:W3CDTF">2025-11-08T17:52:18Z</dcterms:modified>
</cp:coreProperties>
</file>