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77" r:id="rId9"/>
    <p:sldId id="262" r:id="rId10"/>
    <p:sldId id="263" r:id="rId11"/>
    <p:sldId id="264" r:id="rId12"/>
    <p:sldId id="265" r:id="rId13"/>
    <p:sldId id="266" r:id="rId14"/>
    <p:sldId id="279" r:id="rId15"/>
    <p:sldId id="267" r:id="rId16"/>
    <p:sldId id="268" r:id="rId17"/>
    <p:sldId id="269" r:id="rId18"/>
    <p:sldId id="278" r:id="rId19"/>
    <p:sldId id="270" r:id="rId20"/>
    <p:sldId id="271" r:id="rId21"/>
    <p:sldId id="274" r:id="rId22"/>
    <p:sldId id="275" r:id="rId23"/>
    <p:sldId id="276" r:id="rId24"/>
    <p:sldId id="272" r:id="rId25"/>
    <p:sldId id="280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E9DB-DAE2-49E2-9BFC-7314FD21CA22}" type="datetimeFigureOut">
              <a:rPr lang="fr-FR" smtClean="0"/>
              <a:t>23/11/2025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B879-9FCF-4255-8908-AA9C472C3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26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E9DB-DAE2-49E2-9BFC-7314FD21CA22}" type="datetimeFigureOut">
              <a:rPr lang="fr-FR" smtClean="0"/>
              <a:t>23/11/2025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B879-9FCF-4255-8908-AA9C472C3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33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E9DB-DAE2-49E2-9BFC-7314FD21CA22}" type="datetimeFigureOut">
              <a:rPr lang="fr-FR" smtClean="0"/>
              <a:t>23/11/2025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B879-9FCF-4255-8908-AA9C472C3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66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E9DB-DAE2-49E2-9BFC-7314FD21CA22}" type="datetimeFigureOut">
              <a:rPr lang="fr-FR" smtClean="0"/>
              <a:t>23/11/2025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B879-9FCF-4255-8908-AA9C472C3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03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E9DB-DAE2-49E2-9BFC-7314FD21CA22}" type="datetimeFigureOut">
              <a:rPr lang="fr-FR" smtClean="0"/>
              <a:t>23/11/2025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B879-9FCF-4255-8908-AA9C472C3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2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E9DB-DAE2-49E2-9BFC-7314FD21CA22}" type="datetimeFigureOut">
              <a:rPr lang="fr-FR" smtClean="0"/>
              <a:t>23/11/2025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B879-9FCF-4255-8908-AA9C472C3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5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E9DB-DAE2-49E2-9BFC-7314FD21CA22}" type="datetimeFigureOut">
              <a:rPr lang="fr-FR" smtClean="0"/>
              <a:t>23/11/2025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B879-9FCF-4255-8908-AA9C472C3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47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E9DB-DAE2-49E2-9BFC-7314FD21CA22}" type="datetimeFigureOut">
              <a:rPr lang="fr-FR" smtClean="0"/>
              <a:t>23/11/2025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B879-9FCF-4255-8908-AA9C472C3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66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E9DB-DAE2-49E2-9BFC-7314FD21CA22}" type="datetimeFigureOut">
              <a:rPr lang="fr-FR" smtClean="0"/>
              <a:t>23/11/2025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B879-9FCF-4255-8908-AA9C472C3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9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E9DB-DAE2-49E2-9BFC-7314FD21CA22}" type="datetimeFigureOut">
              <a:rPr lang="fr-FR" smtClean="0"/>
              <a:t>23/11/2025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B879-9FCF-4255-8908-AA9C472C3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0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E9DB-DAE2-49E2-9BFC-7314FD21CA22}" type="datetimeFigureOut">
              <a:rPr lang="fr-FR" smtClean="0"/>
              <a:t>23/11/2025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B879-9FCF-4255-8908-AA9C472C3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91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CE9DB-DAE2-49E2-9BFC-7314FD21CA22}" type="datetimeFigureOut">
              <a:rPr lang="fr-FR" smtClean="0"/>
              <a:t>23/11/2025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6B879-9FCF-4255-8908-AA9C472C3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62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53038" y="1122363"/>
            <a:ext cx="10058400" cy="15178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800" b="1" dirty="0" smtClean="0"/>
              <a:t>Partie II: Bio-Statistique II</a:t>
            </a:r>
            <a:br>
              <a:rPr lang="fr-FR" sz="4800" b="1" dirty="0" smtClean="0"/>
            </a:br>
            <a:r>
              <a:rPr lang="fr-FR" sz="4800" b="1" dirty="0" smtClean="0"/>
              <a:t>Probabilités et statistique </a:t>
            </a:r>
            <a:r>
              <a:rPr lang="fr-FR" sz="4800" b="1" dirty="0" err="1" smtClean="0"/>
              <a:t>inférentielle</a:t>
            </a:r>
            <a:endParaRPr lang="fr-FR" sz="4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53038" y="2640169"/>
            <a:ext cx="10058400" cy="36060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fr-FR" sz="4800" b="1" dirty="0" smtClean="0">
              <a:solidFill>
                <a:srgbClr val="FF0000"/>
              </a:solidFill>
              <a:latin typeface="Algerian" panose="04020705040A02060702" pitchFamily="82" charset="0"/>
              <a:ea typeface="+mj-ea"/>
              <a:cs typeface="+mj-cs"/>
            </a:endParaRPr>
          </a:p>
          <a:p>
            <a:endParaRPr lang="fr-FR" sz="4800" b="1" dirty="0">
              <a:solidFill>
                <a:srgbClr val="FF0000"/>
              </a:solidFill>
              <a:latin typeface="Algerian" panose="04020705040A02060702" pitchFamily="82" charset="0"/>
              <a:ea typeface="+mj-ea"/>
              <a:cs typeface="+mj-cs"/>
            </a:endParaRPr>
          </a:p>
          <a:p>
            <a:r>
              <a:rPr lang="fr-FR" sz="4800" b="1" dirty="0" smtClean="0">
                <a:solidFill>
                  <a:srgbClr val="FF0000"/>
                </a:solidFill>
                <a:latin typeface="Algerian" panose="04020705040A02060702" pitchFamily="82" charset="0"/>
                <a:ea typeface="+mj-ea"/>
                <a:cs typeface="+mj-cs"/>
              </a:rPr>
              <a:t>Chapitre </a:t>
            </a:r>
            <a:r>
              <a:rPr lang="fr-FR" sz="4800" b="1" dirty="0">
                <a:solidFill>
                  <a:srgbClr val="FF0000"/>
                </a:solidFill>
                <a:latin typeface="Algerian" panose="04020705040A02060702" pitchFamily="82" charset="0"/>
                <a:ea typeface="+mj-ea"/>
                <a:cs typeface="+mj-cs"/>
              </a:rPr>
              <a:t>1</a:t>
            </a:r>
            <a:r>
              <a:rPr lang="fr-FR" sz="4800" b="1" dirty="0" smtClean="0">
                <a:solidFill>
                  <a:srgbClr val="FF0000"/>
                </a:solidFill>
                <a:latin typeface="Algerian" panose="04020705040A02060702" pitchFamily="82" charset="0"/>
                <a:ea typeface="+mj-ea"/>
                <a:cs typeface="+mj-cs"/>
              </a:rPr>
              <a:t>:</a:t>
            </a:r>
            <a:r>
              <a:rPr lang="fr-FR" sz="4800" b="1" dirty="0"/>
              <a:t> </a:t>
            </a:r>
            <a:r>
              <a:rPr lang="fr-FR" sz="4800" b="1" dirty="0">
                <a:solidFill>
                  <a:srgbClr val="FF0000"/>
                </a:solidFill>
                <a:latin typeface="Algerian" panose="04020705040A02060702" pitchFamily="82" charset="0"/>
                <a:ea typeface="+mj-ea"/>
                <a:cs typeface="+mj-cs"/>
              </a:rPr>
              <a:t>Analyse Combinatoire </a:t>
            </a:r>
            <a:endParaRPr lang="fr-FR" sz="4800" b="1" dirty="0" smtClean="0">
              <a:solidFill>
                <a:srgbClr val="FF0000"/>
              </a:solidFill>
              <a:latin typeface="Algerian" panose="04020705040A02060702" pitchFamily="82" charset="0"/>
              <a:ea typeface="+mj-ea"/>
              <a:cs typeface="+mj-cs"/>
            </a:endParaRPr>
          </a:p>
          <a:p>
            <a:r>
              <a:rPr lang="fr-FR" sz="4800" b="1" dirty="0" smtClean="0">
                <a:solidFill>
                  <a:srgbClr val="7030A0"/>
                </a:solidFill>
                <a:latin typeface="Algerian" panose="04020705040A02060702" pitchFamily="82" charset="0"/>
                <a:ea typeface="+mj-ea"/>
                <a:cs typeface="+mj-cs"/>
              </a:rPr>
              <a:t>Chapter1: </a:t>
            </a:r>
            <a:r>
              <a:rPr lang="fr-FR" sz="4400" b="1" dirty="0" smtClean="0">
                <a:solidFill>
                  <a:srgbClr val="7030A0"/>
                </a:solidFill>
              </a:rPr>
              <a:t>COMBINATORIAL ANALYSIS</a:t>
            </a:r>
            <a:r>
              <a:rPr lang="fr-FR" sz="4400" dirty="0" smtClean="0">
                <a:solidFill>
                  <a:srgbClr val="7030A0"/>
                </a:solidFill>
              </a:rPr>
              <a:t> </a:t>
            </a:r>
            <a:r>
              <a:rPr lang="fr-FR" sz="4400" dirty="0">
                <a:solidFill>
                  <a:srgbClr val="7030A0"/>
                </a:solidFill>
              </a:rPr>
              <a:t/>
            </a:r>
            <a:br>
              <a:rPr lang="fr-FR" sz="4400" dirty="0">
                <a:solidFill>
                  <a:srgbClr val="7030A0"/>
                </a:solidFill>
              </a:rPr>
            </a:br>
            <a:endParaRPr lang="fr-FR" sz="4800" b="1" dirty="0">
              <a:solidFill>
                <a:srgbClr val="7030A0"/>
              </a:solidFill>
              <a:latin typeface="Algerian" panose="04020705040A02060702" pitchFamily="82" charset="0"/>
              <a:ea typeface="+mj-ea"/>
              <a:cs typeface="+mj-cs"/>
            </a:endParaRPr>
          </a:p>
          <a:p>
            <a:pPr algn="l"/>
            <a:endParaRPr lang="fr-FR" sz="48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endParaRPr lang="fr-FR" sz="48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r"/>
            <a:r>
              <a:rPr lang="fr-FR" sz="32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Chargé du Module: Dr </a:t>
            </a:r>
            <a:r>
              <a:rPr lang="fr-FR" sz="32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Cheraitia</a:t>
            </a:r>
            <a:r>
              <a:rPr lang="fr-FR" sz="32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Hassen  </a:t>
            </a:r>
            <a:endParaRPr lang="fr-FR" sz="3200" b="1" dirty="0">
              <a:solidFill>
                <a:schemeClr val="bg2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514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15155"/>
                <a:ext cx="10515600" cy="566180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Exemples: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dirty="0"/>
                  <a:t>1/ Soient les 3 lettres </a:t>
                </a:r>
                <a:r>
                  <a:rPr lang="fr-FR" sz="2400" dirty="0" err="1" smtClean="0"/>
                  <a:t>a,a,b</a:t>
                </a:r>
                <a:r>
                  <a:rPr lang="fr-FR" sz="2400" dirty="0" smtClean="0"/>
                  <a:t> </a:t>
                </a:r>
                <a:r>
                  <a:rPr lang="fr-FR" sz="2400" dirty="0"/>
                  <a:t>. On a les permutations suivantes : </a:t>
                </a:r>
                <a:r>
                  <a:rPr lang="fr-FR" sz="2400" dirty="0" err="1" smtClean="0"/>
                  <a:t>aab</a:t>
                </a:r>
                <a:r>
                  <a:rPr lang="fr-FR" sz="2400" dirty="0" smtClean="0"/>
                  <a:t>, </a:t>
                </a:r>
                <a:r>
                  <a:rPr lang="fr-FR" sz="2400" dirty="0" err="1" smtClean="0"/>
                  <a:t>aba</a:t>
                </a:r>
                <a:r>
                  <a:rPr lang="fr-FR" sz="2400" dirty="0" smtClean="0"/>
                  <a:t>, </a:t>
                </a:r>
                <a:r>
                  <a:rPr lang="fr-FR" sz="2400" dirty="0" err="1" smtClean="0"/>
                  <a:t>baa</a:t>
                </a:r>
                <a:endParaRPr lang="fr-FR" sz="240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 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𝑝𝑒𝑟𝑚𝑢𝑡𝑎𝑡𝑖𝑜𝑛𝑠</m:t>
                      </m:r>
                    </m:oMath>
                  </m:oMathPara>
                </a14:m>
                <a:endParaRPr lang="fr-FR" sz="240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2/</a:t>
                </a:r>
                <a:r>
                  <a:rPr lang="fr-FR" sz="2400" dirty="0" smtClean="0"/>
                  <a:t>Soit les 4 chiffres 2,2,4,4,7. Combien peut on former de nombres à 5 chiffres avec ceux-ci?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𝑃𝑟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fr-FR" sz="2400" dirty="0" smtClean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dirty="0" smtClean="0"/>
                  <a:t>3/Combien de mots différents peut on former par les lettres de mot « MISSISSIPPI »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𝑃𝑟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400" dirty="0" smtClean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2400" dirty="0" smtClean="0">
                    <a:solidFill>
                      <a:srgbClr val="7030A0"/>
                    </a:solidFill>
                  </a:rPr>
                  <a:t>4/How </a:t>
                </a:r>
                <a:r>
                  <a:rPr lang="en-US" sz="2400" dirty="0">
                    <a:solidFill>
                      <a:srgbClr val="7030A0"/>
                    </a:solidFill>
                  </a:rPr>
                  <a:t>many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different </a:t>
                </a:r>
                <a:r>
                  <a:rPr lang="en-US" sz="2400" dirty="0">
                    <a:solidFill>
                      <a:srgbClr val="7030A0"/>
                    </a:solidFill>
                  </a:rPr>
                  <a:t>letter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can </a:t>
                </a:r>
                <a:r>
                  <a:rPr lang="en-US" sz="2400" dirty="0">
                    <a:solidFill>
                      <a:srgbClr val="7030A0"/>
                    </a:solidFill>
                  </a:rPr>
                  <a:t>be formed using the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letters </a:t>
                </a:r>
                <a:r>
                  <a:rPr lang="en-US" sz="2400" dirty="0">
                    <a:solidFill>
                      <a:srgbClr val="7030A0"/>
                    </a:solidFill>
                  </a:rPr>
                  <a:t>PEPPER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𝑃𝑟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d>
                      <m:d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rgbClr val="7030A0"/>
                  </a:solidFill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fr-FR" sz="24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15155"/>
                <a:ext cx="10515600" cy="5661808"/>
              </a:xfrm>
              <a:blipFill rotWithShape="0"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40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31065"/>
                <a:ext cx="10515600" cy="554589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4. Arrangement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b="1" u="sng" dirty="0" smtClean="0">
                    <a:solidFill>
                      <a:srgbClr val="FF0000"/>
                    </a:solidFill>
                  </a:rPr>
                  <a:t>4.1.Arrangement sans répétition </a:t>
                </a:r>
                <a:r>
                  <a:rPr lang="fr-FR" sz="2400" b="1" u="sng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2400" b="1" u="sng" dirty="0" err="1" smtClean="0">
                    <a:solidFill>
                      <a:srgbClr val="7030A0"/>
                    </a:solidFill>
                  </a:rPr>
                  <a:t>without</a:t>
                </a:r>
                <a:r>
                  <a:rPr lang="fr-FR" sz="2400" b="1" u="sng" dirty="0" smtClean="0">
                    <a:solidFill>
                      <a:srgbClr val="7030A0"/>
                    </a:solidFill>
                  </a:rPr>
                  <a:t> replacement)</a:t>
                </a:r>
                <a:endParaRPr lang="fr-FR" sz="2400" b="1" u="sng" dirty="0" smtClean="0">
                  <a:solidFill>
                    <a:srgbClr val="FF0000"/>
                  </a:solidFill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Définition:</a:t>
                </a:r>
                <a:r>
                  <a:rPr lang="fr-FR" sz="2400" dirty="0" smtClean="0"/>
                  <a:t> on appelle arrangement sans répétitions de « p » éléments pris parmi « n », toute </a:t>
                </a:r>
                <a:r>
                  <a:rPr lang="fr-FR" sz="2400" dirty="0" smtClean="0">
                    <a:solidFill>
                      <a:srgbClr val="FF0000"/>
                    </a:solidFill>
                  </a:rPr>
                  <a:t>disposition ordonnée 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2400" dirty="0" err="1" smtClean="0">
                    <a:solidFill>
                      <a:srgbClr val="7030A0"/>
                    </a:solidFill>
                  </a:rPr>
                  <a:t>with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 regard to </a:t>
                </a:r>
                <a:r>
                  <a:rPr lang="fr-FR" sz="2400" dirty="0" err="1" smtClean="0">
                    <a:solidFill>
                      <a:srgbClr val="7030A0"/>
                    </a:solidFill>
                  </a:rPr>
                  <a:t>ordering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)</a:t>
                </a:r>
                <a:r>
                  <a:rPr lang="fr-FR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400" dirty="0" smtClean="0"/>
                  <a:t>sans répétition de « p » objets pris parmi «n » objets discernable, chaque objet n’intervenant qu’une fois au plus dans un même arrangement.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b="1" u="sng" dirty="0" smtClean="0"/>
                  <a:t>Formule: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dirty="0" smtClean="0"/>
                  <a:t>le nombre d’arrangements sans répétition de « p » objets pris parmi n est donnée par: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)!</m:t>
                          </m:r>
                        </m:den>
                      </m:f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      ,     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31065"/>
                <a:ext cx="10515600" cy="5545898"/>
              </a:xfrm>
              <a:blipFill rotWithShape="0">
                <a:blip r:embed="rId2"/>
                <a:stretch>
                  <a:fillRect l="-754" r="-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09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334851" y="399245"/>
                <a:ext cx="11487955" cy="577771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u="sng" dirty="0" err="1" smtClean="0"/>
                  <a:t>Propriètés</a:t>
                </a:r>
                <a:r>
                  <a:rPr lang="fr-FR" sz="2400" b="1" u="sng" dirty="0" smtClean="0"/>
                  <a:t>    :</a:t>
                </a:r>
                <a:r>
                  <a:rPr lang="fr-FR" sz="2400" b="1" dirty="0" smtClean="0"/>
                  <a:t>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fr-FR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400" b="0" i="0" smtClean="0">
                        <a:latin typeface="Cambria Math" panose="02040503050406030204" pitchFamily="18" charset="0"/>
                      </a:rPr>
                      <m:t>n</m:t>
                    </m:r>
                    <m:sSubSup>
                      <m:sSubSup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fr-FR" sz="2400" b="0" i="0" smtClean="0">
                        <a:latin typeface="Cambria Math" panose="02040503050406030204" pitchFamily="18" charset="0"/>
                      </a:rPr>
                      <m:t>       ;                   </m:t>
                    </m:r>
                    <m:sSubSup>
                      <m:sSubSup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)!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!=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u="sng" dirty="0" smtClean="0"/>
                  <a:t>Exemple:</a:t>
                </a:r>
                <a:r>
                  <a:rPr lang="fr-FR" sz="2400" dirty="0" smtClean="0"/>
                  <a:t>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dirty="0"/>
                  <a:t>1/ Soient les 3 lettres </a:t>
                </a:r>
                <a:r>
                  <a:rPr lang="fr-FR" sz="2400" dirty="0" err="1"/>
                  <a:t>a,b,c</a:t>
                </a:r>
                <a:r>
                  <a:rPr lang="fr-FR" sz="2400" dirty="0"/>
                  <a:t> . On a </a:t>
                </a:r>
                <a:r>
                  <a:rPr lang="fr-FR" sz="2400" dirty="0" smtClean="0"/>
                  <a:t>6 arrangements de 2 lettres : </a:t>
                </a:r>
                <a:r>
                  <a:rPr lang="fr-FR" sz="2400" dirty="0" err="1" smtClean="0"/>
                  <a:t>ab,ac,bc,ba,ca,cb</a:t>
                </a:r>
                <a:endParaRPr lang="fr-FR" sz="240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)!</m:t>
                          </m:r>
                        </m:den>
                      </m:f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fr-F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2/de combien de manière peut-on placer 3 dossiers différents dans </a:t>
                </a:r>
                <a:r>
                  <a:rPr lang="fr-FR" sz="2400" dirty="0"/>
                  <a:t>6</a:t>
                </a:r>
                <a:r>
                  <a:rPr lang="fr-FR" sz="2400" dirty="0" smtClean="0"/>
                  <a:t> casiers vides, à condition d’un dossier par casier?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120</m:t>
                    </m:r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851" y="399245"/>
                <a:ext cx="11487955" cy="5777718"/>
              </a:xfrm>
              <a:blipFill rotWithShape="0">
                <a:blip r:embed="rId2"/>
                <a:stretch>
                  <a:fillRect l="-8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16998"/>
              </p:ext>
            </p:extLst>
          </p:nvPr>
        </p:nvGraphicFramePr>
        <p:xfrm>
          <a:off x="2482766" y="5394694"/>
          <a:ext cx="743397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419"/>
                <a:gridCol w="2537138"/>
                <a:gridCol w="303941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Premier</a:t>
                      </a:r>
                      <a:r>
                        <a:rPr lang="fr-FR" baseline="0" dirty="0" smtClean="0"/>
                        <a:t> dossier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Deuxième</a:t>
                      </a:r>
                      <a:r>
                        <a:rPr lang="fr-FR" baseline="0" dirty="0" smtClean="0"/>
                        <a:t> dossier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Troisième</a:t>
                      </a:r>
                      <a:r>
                        <a:rPr lang="fr-FR" baseline="0" dirty="0" smtClean="0"/>
                        <a:t> dossier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6 possibilités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 possibilités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 possibilités 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58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85611"/>
                <a:ext cx="10515600" cy="580837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u="sng" dirty="0" smtClean="0">
                    <a:solidFill>
                      <a:srgbClr val="FF0000"/>
                    </a:solidFill>
                  </a:rPr>
                  <a:t>4.2.Arrangement avec répétition </a:t>
                </a:r>
                <a:r>
                  <a:rPr lang="fr-FR" sz="2400" b="1" u="sng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2400" b="1" u="sng" dirty="0" err="1" smtClean="0">
                    <a:solidFill>
                      <a:srgbClr val="7030A0"/>
                    </a:solidFill>
                  </a:rPr>
                  <a:t>with</a:t>
                </a:r>
                <a:r>
                  <a:rPr lang="fr-FR" sz="2400" b="1" u="sng" dirty="0" smtClean="0">
                    <a:solidFill>
                      <a:srgbClr val="7030A0"/>
                    </a:solidFill>
                  </a:rPr>
                  <a:t> replacement)</a:t>
                </a:r>
                <a:endParaRPr lang="fr-FR" sz="2400" b="1" u="sng" dirty="0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u="sng" dirty="0" smtClean="0"/>
                  <a:t>Définition:</a:t>
                </a:r>
                <a:r>
                  <a:rPr lang="fr-FR" sz="2400" dirty="0" smtClean="0"/>
                  <a:t> On appelle arrangement avec répétition de « p » éléments pris parmi « n », </a:t>
                </a:r>
                <a:r>
                  <a:rPr lang="fr-FR" sz="2400" dirty="0" smtClean="0">
                    <a:solidFill>
                      <a:srgbClr val="FF0000"/>
                    </a:solidFill>
                  </a:rPr>
                  <a:t>toute disposition ordonnées</a:t>
                </a:r>
                <a:r>
                  <a:rPr lang="fr-FR" sz="2400" dirty="0" smtClean="0"/>
                  <a:t>, avec répétition éventuelle de « p » éléments parmi les « n »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Formule:</a:t>
                </a:r>
                <a:r>
                  <a:rPr lang="fr-FR" sz="2400" dirty="0" smtClean="0"/>
                  <a:t> Le nombre d’arrangement avec répétition de « p » objets pris parmi « n » objets est donné par: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𝐴𝑟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    ,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u="sng" dirty="0" smtClean="0"/>
                  <a:t>Exemple:</a:t>
                </a:r>
                <a:r>
                  <a:rPr lang="fr-FR" sz="2400" dirty="0" smtClean="0"/>
                  <a:t> soit </a:t>
                </a:r>
                <a:r>
                  <a:rPr lang="fr-FR" sz="2400" dirty="0" err="1" smtClean="0"/>
                  <a:t>a,b,c</a:t>
                </a:r>
                <a:r>
                  <a:rPr lang="fr-FR" sz="2400" dirty="0" smtClean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Les arrangements de ces 3 objets pris 2 à 2 avec répétition sont: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err="1" smtClean="0"/>
                  <a:t>aa,bb,cc,ab,ac,bc,ba,ca,cb</a:t>
                </a:r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𝐴𝑟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𝐴𝑟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85611"/>
                <a:ext cx="10515600" cy="5808372"/>
              </a:xfrm>
              <a:blipFill rotWithShape="0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346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06380" y="360608"/>
                <a:ext cx="10817180" cy="571332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fr-FR" sz="2400" b="1" u="sng" dirty="0" smtClean="0"/>
                  <a:t>Exemple:  </a:t>
                </a:r>
                <a:r>
                  <a:rPr lang="fr-FR" sz="2400" dirty="0" smtClean="0"/>
                  <a:t>Un numéro de téléphone est composé de 8 chiffres</a:t>
                </a:r>
                <a:r>
                  <a:rPr lang="fr-FR" sz="2400" dirty="0"/>
                  <a:t>; ce numéro est une </a:t>
                </a:r>
                <a:r>
                  <a:rPr lang="fr-FR" sz="2400" dirty="0" smtClean="0"/>
                  <a:t>disposition ordonnée </a:t>
                </a:r>
                <a:r>
                  <a:rPr lang="fr-FR" sz="2400" dirty="0"/>
                  <a:t>avec répétition de 8 éléments choisis parmi </a:t>
                </a:r>
                <a:r>
                  <a:rPr lang="fr-FR" sz="2400" dirty="0" smtClean="0"/>
                  <a:t>0</a:t>
                </a:r>
                <a:r>
                  <a:rPr lang="fr-FR" sz="2400" dirty="0"/>
                  <a:t>,</a:t>
                </a:r>
                <a:r>
                  <a:rPr lang="fr-FR" sz="2400" dirty="0" smtClean="0"/>
                  <a:t> 1, 2,…, 9. </a:t>
                </a:r>
                <a:r>
                  <a:rPr lang="fr-FR" sz="2400" dirty="0"/>
                  <a:t>Le nombre de </a:t>
                </a:r>
                <a:r>
                  <a:rPr lang="fr-FR" sz="2400" dirty="0" smtClean="0"/>
                  <a:t>numéro possible </a:t>
                </a:r>
                <a:r>
                  <a:rPr lang="fr-FR" sz="2400" dirty="0"/>
                  <a:t>est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𝐴𝑟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𝐴𝑟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bSup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fr-FR" sz="2400" dirty="0" smtClean="0"/>
                  <a:t>=</a:t>
                </a:r>
                <a:r>
                  <a:rPr lang="fr-FR" sz="2400" dirty="0"/>
                  <a:t>100 </a:t>
                </a:r>
                <a:r>
                  <a:rPr lang="fr-FR" sz="2400" dirty="0" smtClean="0"/>
                  <a:t>Millions</a:t>
                </a:r>
              </a:p>
              <a:p>
                <a:pPr marL="0" indent="0" algn="just">
                  <a:buNone/>
                </a:pPr>
                <a:r>
                  <a:rPr lang="fr-FR" sz="2400" dirty="0" smtClean="0"/>
                  <a:t> </a:t>
                </a:r>
                <a:r>
                  <a:rPr lang="fr-FR" sz="2400" dirty="0"/>
                  <a:t/>
                </a:r>
                <a:br>
                  <a:rPr lang="fr-FR" sz="2400" dirty="0"/>
                </a:br>
                <a:r>
                  <a:rPr lang="fr-FR" sz="2400" b="1" dirty="0" smtClean="0"/>
                  <a:t>Remarque</a:t>
                </a:r>
                <a:r>
                  <a:rPr lang="fr-FR" sz="2400" dirty="0"/>
                  <a:t>.</a:t>
                </a:r>
                <a:r>
                  <a:rPr lang="fr-FR" sz="2400" dirty="0" smtClean="0"/>
                  <a:t> </a:t>
                </a:r>
                <a:r>
                  <a:rPr lang="fr-FR" sz="2400" dirty="0"/>
                  <a:t>Le nombre d’éléments p d’un arrangement avec répétition peut </a:t>
                </a:r>
                <a:r>
                  <a:rPr lang="fr-FR" sz="2400" dirty="0" smtClean="0"/>
                  <a:t>être supérieur </a:t>
                </a:r>
                <a:r>
                  <a:rPr lang="fr-FR" sz="2400" dirty="0"/>
                  <a:t>ou égal à </a:t>
                </a:r>
                <a:r>
                  <a:rPr lang="fr-FR" sz="2400" dirty="0" smtClean="0"/>
                  <a:t>n (car un même éléments peut être utilisés plusieurs fois); </a:t>
                </a:r>
                <a:r>
                  <a:rPr lang="fr-FR" sz="2400" dirty="0"/>
                  <a:t>mais ce n’est pas le cas d’un arrangement sans </a:t>
                </a:r>
                <a:r>
                  <a:rPr lang="fr-FR" sz="2400" dirty="0" smtClean="0"/>
                  <a:t>répétition (toujours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sz="2400" dirty="0" smtClean="0"/>
                  <a:t>). </a:t>
                </a:r>
              </a:p>
              <a:p>
                <a:pPr marL="0" indent="0" algn="just">
                  <a:buNone/>
                </a:pPr>
                <a:r>
                  <a:rPr lang="fr-FR" sz="2400" b="1" u="sng" dirty="0" smtClean="0"/>
                  <a:t>Exemples</a:t>
                </a:r>
              </a:p>
              <a:p>
                <a:pPr marL="0" indent="0" algn="just">
                  <a:buNone/>
                </a:pPr>
                <a:r>
                  <a:rPr lang="fr-FR" sz="2400" dirty="0" smtClean="0">
                    <a:solidFill>
                      <a:srgbClr val="FF0000"/>
                    </a:solidFill>
                  </a:rPr>
                  <a:t>1/ Alphabet </a:t>
                </a:r>
                <a:r>
                  <a:rPr lang="fr-FR" sz="2400" dirty="0" smtClean="0"/>
                  <a:t>: 26 lettres, mot de 100 lettres c’est possible (répétition autorisée)</a:t>
                </a:r>
                <a:r>
                  <a:rPr lang="fr-FR" sz="2400" dirty="0"/>
                  <a:t/>
                </a:r>
                <a:br>
                  <a:rPr lang="fr-FR" sz="2400" dirty="0"/>
                </a:br>
                <a:r>
                  <a:rPr lang="fr-FR" sz="2400" dirty="0" smtClean="0"/>
                  <a:t>2/ On </a:t>
                </a:r>
                <a:r>
                  <a:rPr lang="fr-FR" sz="2400" dirty="0"/>
                  <a:t>jette p fois de suite une pièce de monnaie. Le résultat d’une</a:t>
                </a:r>
                <a:br>
                  <a:rPr lang="fr-FR" sz="2400" dirty="0"/>
                </a:br>
                <a:r>
                  <a:rPr lang="fr-FR" sz="2400" dirty="0"/>
                  <a:t>telle expérience est une disposition ordonnée avec répétition de p éléments choisis </a:t>
                </a:r>
                <a:r>
                  <a:rPr lang="fr-FR" sz="2400" dirty="0" smtClean="0"/>
                  <a:t>parmi n=2 éléments {P, F}. </a:t>
                </a:r>
                <a:r>
                  <a:rPr lang="fr-FR" sz="2400" dirty="0"/>
                  <a:t>Il y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fr-FR" sz="2400" dirty="0" smtClean="0"/>
                  <a:t> résultats possibles.</a:t>
                </a:r>
                <a:r>
                  <a:rPr lang="fr-FR" sz="2400" dirty="0"/>
                  <a:t/>
                </a:r>
                <a:br>
                  <a:rPr lang="fr-FR" sz="2400" dirty="0"/>
                </a:br>
                <a:r>
                  <a:rPr lang="fr-FR" dirty="0"/>
                  <a:t/>
                </a:r>
                <a:br>
                  <a:rPr lang="fr-FR" dirty="0"/>
                </a:b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6380" y="360608"/>
                <a:ext cx="10817180" cy="5713324"/>
              </a:xfrm>
              <a:blipFill rotWithShape="0">
                <a:blip r:embed="rId2"/>
                <a:stretch>
                  <a:fillRect l="-845" t="-1494" r="-8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1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53792"/>
                <a:ext cx="10515600" cy="562317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u="sng" dirty="0" smtClean="0"/>
                  <a:t>5.Combinaisons</a:t>
                </a:r>
                <a:r>
                  <a:rPr lang="fr-FR" sz="2400" dirty="0" smtClean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u="sng" dirty="0" smtClean="0">
                    <a:solidFill>
                      <a:srgbClr val="FF0000"/>
                    </a:solidFill>
                  </a:rPr>
                  <a:t>5.1.Combinaison sans répétition </a:t>
                </a:r>
                <a:r>
                  <a:rPr lang="fr-FR" sz="2400" u="sng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2400" u="sng" dirty="0" err="1" smtClean="0">
                    <a:solidFill>
                      <a:srgbClr val="7030A0"/>
                    </a:solidFill>
                  </a:rPr>
                  <a:t>without</a:t>
                </a:r>
                <a:r>
                  <a:rPr lang="fr-FR" sz="2400" u="sng" dirty="0" smtClean="0">
                    <a:solidFill>
                      <a:srgbClr val="7030A0"/>
                    </a:solidFill>
                  </a:rPr>
                  <a:t> replacement)</a:t>
                </a:r>
                <a:endParaRPr lang="fr-FR" sz="2400" u="sng" dirty="0" smtClean="0">
                  <a:solidFill>
                    <a:srgbClr val="FF0000"/>
                  </a:solidFill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Définition:</a:t>
                </a:r>
                <a:r>
                  <a:rPr lang="fr-FR" sz="2400" dirty="0" smtClean="0"/>
                  <a:t> on appelle combinaison sans répétition de « p » éléments pris parmi « n », </a:t>
                </a:r>
                <a:r>
                  <a:rPr lang="fr-FR" sz="2400" dirty="0" smtClean="0">
                    <a:solidFill>
                      <a:srgbClr val="FF0000"/>
                    </a:solidFill>
                  </a:rPr>
                  <a:t>toute disposition non ordonnée</a:t>
                </a:r>
                <a:r>
                  <a:rPr lang="fr-FR" sz="2400" dirty="0" smtClean="0"/>
                  <a:t> 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2400" dirty="0" err="1" smtClean="0">
                    <a:solidFill>
                      <a:srgbClr val="7030A0"/>
                    </a:solidFill>
                  </a:rPr>
                  <a:t>without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 regard to </a:t>
                </a:r>
                <a:r>
                  <a:rPr lang="fr-FR" sz="2400" dirty="0" err="1" smtClean="0">
                    <a:solidFill>
                      <a:srgbClr val="7030A0"/>
                    </a:solidFill>
                  </a:rPr>
                  <a:t>ordering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)</a:t>
                </a:r>
                <a:r>
                  <a:rPr lang="fr-FR" sz="2400" dirty="0" smtClean="0"/>
                  <a:t> sans répétition de « p » objets extraits parmi « n » objets discernables, </a:t>
                </a:r>
                <a:r>
                  <a:rPr lang="fr-FR" sz="2400" dirty="0" smtClean="0">
                    <a:solidFill>
                      <a:srgbClr val="FF0000"/>
                    </a:solidFill>
                  </a:rPr>
                  <a:t>chaque objet n’intervenant qu’une fois au plus dans une même combinaison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u="sng" dirty="0" smtClean="0"/>
                  <a:t>Formule: </a:t>
                </a:r>
                <a:r>
                  <a:rPr lang="fr-FR" sz="2400" dirty="0" smtClean="0"/>
                  <a:t>Le nombre de combinaisons sans répétition de « p » objets pris parmi « n » objets est: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)!</m:t>
                          </m:r>
                        </m:den>
                      </m:f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53792"/>
                <a:ext cx="10515600" cy="5623171"/>
              </a:xfrm>
              <a:blipFill rotWithShape="0">
                <a:blip r:embed="rId2"/>
                <a:stretch>
                  <a:fillRect l="-754" r="-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3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709411" y="360609"/>
                <a:ext cx="10515600" cy="57262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b="1" u="sng" dirty="0" smtClean="0"/>
                  <a:t>Propriètés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!=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  </m:t>
                      </m:r>
                      <m:sSubSup>
                        <m:sSub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bSup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,      </m:t>
                      </m:r>
                      <m:sSubSup>
                        <m:sSub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,   </m:t>
                      </m:r>
                      <m:sSubSup>
                        <m:sSub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fr-FR" b="0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b="1" i="0" dirty="0" smtClean="0"/>
                        <m:t>Exemple</m:t>
                      </m:r>
                      <m:r>
                        <m:rPr>
                          <m:nor/>
                        </m:rPr>
                        <a:rPr lang="fr-FR" b="1" i="0" dirty="0" smtClean="0"/>
                        <m:t> </m:t>
                      </m:r>
                      <m:r>
                        <m:rPr>
                          <m:nor/>
                        </m:rPr>
                        <a:rPr lang="fr-FR" b="1" i="0" dirty="0" smtClean="0"/>
                        <m:t>01</m:t>
                      </m:r>
                      <m:r>
                        <m:rPr>
                          <m:nor/>
                        </m:rPr>
                        <a:rPr lang="fr-FR" b="1" i="0" dirty="0" smtClean="0"/>
                        <m:t>: </m:t>
                      </m:r>
                      <m:r>
                        <m:rPr>
                          <m:nor/>
                        </m:rPr>
                        <a:rPr lang="fr-FR" dirty="0"/>
                        <m:t>Soit</m:t>
                      </m:r>
                      <m:r>
                        <m:rPr>
                          <m:nor/>
                        </m:rPr>
                        <a:rPr lang="fr-FR" dirty="0"/>
                        <m:t> </m:t>
                      </m:r>
                      <m:r>
                        <m:rPr>
                          <m:nor/>
                        </m:rPr>
                        <a:rPr lang="fr-FR" dirty="0"/>
                        <m:t>les</m:t>
                      </m:r>
                      <m:r>
                        <m:rPr>
                          <m:nor/>
                        </m:rPr>
                        <a:rPr lang="fr-FR" dirty="0"/>
                        <m:t> </m:t>
                      </m:r>
                      <m:r>
                        <m:rPr>
                          <m:nor/>
                        </m:rPr>
                        <a:rPr lang="fr-FR" dirty="0"/>
                        <m:t>objets</m:t>
                      </m:r>
                      <m:r>
                        <m:rPr>
                          <m:nor/>
                        </m:rPr>
                        <a:rPr lang="fr-FR" dirty="0"/>
                        <m:t> </m:t>
                      </m:r>
                      <m:r>
                        <m:rPr>
                          <m:nor/>
                        </m:rPr>
                        <a:rPr lang="fr-FR" dirty="0"/>
                        <m:t>a</m:t>
                      </m:r>
                      <m:r>
                        <m:rPr>
                          <m:nor/>
                        </m:rPr>
                        <a:rPr lang="fr-FR" dirty="0"/>
                        <m:t>,</m:t>
                      </m:r>
                      <m:r>
                        <m:rPr>
                          <m:nor/>
                        </m:rPr>
                        <a:rPr lang="fr-FR" dirty="0"/>
                        <m:t>b</m:t>
                      </m:r>
                      <m:r>
                        <m:rPr>
                          <m:nor/>
                        </m:rPr>
                        <a:rPr lang="fr-FR" dirty="0"/>
                        <m:t> </m:t>
                      </m:r>
                      <m:r>
                        <m:rPr>
                          <m:nor/>
                        </m:rPr>
                        <a:rPr lang="fr-FR" dirty="0"/>
                        <m:t>et</m:t>
                      </m:r>
                      <m:r>
                        <m:rPr>
                          <m:nor/>
                        </m:rPr>
                        <a:rPr lang="fr-FR" dirty="0"/>
                        <m:t> </m:t>
                      </m:r>
                      <m:r>
                        <m:rPr>
                          <m:nor/>
                        </m:rPr>
                        <a:rPr lang="fr-FR" dirty="0"/>
                        <m:t>c</m:t>
                      </m:r>
                    </m:oMath>
                  </m:oMathPara>
                </a14:m>
                <a:endParaRPr lang="fr-FR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dirty="0"/>
                        <m:t>Les</m:t>
                      </m:r>
                      <m:r>
                        <m:rPr>
                          <m:nor/>
                        </m:rPr>
                        <a:rPr lang="fr-FR" dirty="0"/>
                        <m:t> </m:t>
                      </m:r>
                      <m:r>
                        <m:rPr>
                          <m:nor/>
                        </m:rPr>
                        <a:rPr lang="fr-FR" dirty="0"/>
                        <m:t>combinaisons</m:t>
                      </m:r>
                      <m:r>
                        <m:rPr>
                          <m:nor/>
                        </m:rPr>
                        <a:rPr lang="fr-FR" dirty="0"/>
                        <m:t> </m:t>
                      </m:r>
                      <m:r>
                        <m:rPr>
                          <m:nor/>
                        </m:rPr>
                        <a:rPr lang="fr-FR" b="0" i="0" dirty="0" smtClean="0"/>
                        <m:t>sans</m:t>
                      </m:r>
                      <m:r>
                        <m:rPr>
                          <m:nor/>
                        </m:rPr>
                        <a:rPr lang="fr-FR" dirty="0"/>
                        <m:t> </m:t>
                      </m:r>
                      <m:r>
                        <m:rPr>
                          <m:nor/>
                        </m:rPr>
                        <a:rPr lang="fr-FR" dirty="0"/>
                        <m:t>r</m:t>
                      </m:r>
                      <m:r>
                        <m:rPr>
                          <m:nor/>
                        </m:rPr>
                        <a:rPr lang="fr-FR" dirty="0"/>
                        <m:t>é</m:t>
                      </m:r>
                      <m:r>
                        <m:rPr>
                          <m:nor/>
                        </m:rPr>
                        <a:rPr lang="fr-FR" dirty="0"/>
                        <m:t>p</m:t>
                      </m:r>
                      <m:r>
                        <m:rPr>
                          <m:nor/>
                        </m:rPr>
                        <a:rPr lang="fr-FR" dirty="0"/>
                        <m:t>é</m:t>
                      </m:r>
                      <m:r>
                        <m:rPr>
                          <m:nor/>
                        </m:rPr>
                        <a:rPr lang="fr-FR" dirty="0"/>
                        <m:t>titions</m:t>
                      </m:r>
                      <m:r>
                        <m:rPr>
                          <m:nor/>
                        </m:rPr>
                        <a:rPr lang="fr-FR" dirty="0"/>
                        <m:t> </m:t>
                      </m:r>
                      <m:r>
                        <m:rPr>
                          <m:nor/>
                        </m:rPr>
                        <a:rPr lang="fr-FR" dirty="0"/>
                        <m:t>de</m:t>
                      </m:r>
                      <m:r>
                        <m:rPr>
                          <m:nor/>
                        </m:rPr>
                        <a:rPr lang="fr-FR" dirty="0"/>
                        <m:t> </m:t>
                      </m:r>
                      <m:r>
                        <m:rPr>
                          <m:nor/>
                        </m:rPr>
                        <a:rPr lang="fr-FR" dirty="0"/>
                        <m:t>ces</m:t>
                      </m:r>
                      <m:r>
                        <m:rPr>
                          <m:nor/>
                        </m:rPr>
                        <a:rPr lang="fr-FR" dirty="0"/>
                        <m:t> </m:t>
                      </m:r>
                      <m:r>
                        <m:rPr>
                          <m:nor/>
                        </m:rPr>
                        <a:rPr lang="fr-FR" dirty="0"/>
                        <m:t>3 </m:t>
                      </m:r>
                      <m:r>
                        <m:rPr>
                          <m:nor/>
                        </m:rPr>
                        <a:rPr lang="fr-FR" dirty="0"/>
                        <m:t>objets</m:t>
                      </m:r>
                      <m:r>
                        <m:rPr>
                          <m:nor/>
                        </m:rPr>
                        <a:rPr lang="fr-FR" dirty="0"/>
                        <m:t> </m:t>
                      </m:r>
                      <m:r>
                        <m:rPr>
                          <m:nor/>
                        </m:rPr>
                        <a:rPr lang="fr-FR" dirty="0"/>
                        <m:t>pris</m:t>
                      </m:r>
                      <m:r>
                        <m:rPr>
                          <m:nor/>
                        </m:rPr>
                        <a:rPr lang="fr-FR" dirty="0"/>
                        <m:t> </m:t>
                      </m:r>
                      <m:r>
                        <m:rPr>
                          <m:nor/>
                        </m:rPr>
                        <a:rPr lang="fr-FR" dirty="0"/>
                        <m:t>2 </m:t>
                      </m:r>
                      <m:r>
                        <m:rPr>
                          <m:nor/>
                        </m:rPr>
                        <a:rPr lang="fr-FR" dirty="0"/>
                        <m:t>à </m:t>
                      </m:r>
                      <m:r>
                        <m:rPr>
                          <m:nor/>
                        </m:rPr>
                        <a:rPr lang="fr-FR" dirty="0"/>
                        <m:t>2 </m:t>
                      </m:r>
                      <m:r>
                        <m:rPr>
                          <m:nor/>
                        </m:rPr>
                        <a:rPr lang="fr-FR" dirty="0"/>
                        <m:t>sont</m:t>
                      </m:r>
                      <m:r>
                        <m:rPr>
                          <m:nor/>
                        </m:rPr>
                        <a:rPr lang="fr-FR" dirty="0"/>
                        <m:t>: </m:t>
                      </m:r>
                      <m:r>
                        <m:rPr>
                          <m:nor/>
                        </m:rPr>
                        <a:rPr lang="fr-FR" dirty="0" err="1"/>
                        <m:t>ab</m:t>
                      </m:r>
                      <m:r>
                        <m:rPr>
                          <m:nor/>
                        </m:rPr>
                        <a:rPr lang="fr-FR" dirty="0" err="1"/>
                        <m:t>,</m:t>
                      </m:r>
                      <m:r>
                        <m:rPr>
                          <m:nor/>
                        </m:rPr>
                        <a:rPr lang="fr-FR" dirty="0" err="1"/>
                        <m:t>ac</m:t>
                      </m:r>
                      <m:r>
                        <m:rPr>
                          <m:nor/>
                        </m:rPr>
                        <a:rPr lang="fr-FR" dirty="0" err="1"/>
                        <m:t>,</m:t>
                      </m:r>
                      <m:r>
                        <m:rPr>
                          <m:nor/>
                        </m:rPr>
                        <a:rPr lang="fr-FR" dirty="0" err="1"/>
                        <m:t>bc</m:t>
                      </m:r>
                    </m:oMath>
                  </m:oMathPara>
                </a14:m>
                <a:endParaRPr lang="fr-FR" dirty="0" smtClean="0"/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)!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9411" y="360609"/>
                <a:ext cx="10515600" cy="5726202"/>
              </a:xfrm>
              <a:blipFill rotWithShape="0">
                <a:blip r:embed="rId2"/>
                <a:stretch>
                  <a:fillRect l="-1159" t="-17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65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43944"/>
                <a:ext cx="10515600" cy="553301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600" b="1" dirty="0" smtClean="0"/>
                  <a:t>Exemple: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600" dirty="0" smtClean="0"/>
                  <a:t>A l’oral d’un examen, un étudiant doit répondre à 5 questions sur 8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600" dirty="0" smtClean="0"/>
                  <a:t>1/ Combien a-t-il de choix possibles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600" dirty="0" smtClean="0"/>
                  <a:t>2/ Même question si les 3 premières sont imposées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600" dirty="0" smtClean="0"/>
                  <a:t>3/ Même question s’il doit répondre au moins à 4 des 5 premiers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600" b="1" u="sng" dirty="0" smtClean="0"/>
                  <a:t>Réponses</a:t>
                </a:r>
                <a:endParaRPr lang="fr-FR" b="1" u="sng" dirty="0" smtClean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)!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56</m:t>
                    </m:r>
                  </m:oMath>
                </a14:m>
                <a:endParaRPr lang="fr-FR" b="0" dirty="0" smtClean="0"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fr-FR" b="0" dirty="0" smtClean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b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43944"/>
                <a:ext cx="10515600" cy="5533019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03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21217"/>
                <a:ext cx="10515600" cy="54557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7030A0"/>
                    </a:solidFill>
                  </a:rPr>
                  <a:t>Example: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From 5 women and 7 men, how many different </a:t>
                </a:r>
                <a:r>
                  <a:rPr lang="en-US" dirty="0">
                    <a:solidFill>
                      <a:srgbClr val="7030A0"/>
                    </a:solidFill>
                  </a:rPr>
                  <a:t>committees of 2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women and </a:t>
                </a:r>
                <a:r>
                  <a:rPr lang="en-US" dirty="0">
                    <a:solidFill>
                      <a:srgbClr val="7030A0"/>
                    </a:solidFill>
                  </a:rPr>
                  <a:t>3 men can be formed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?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fr-FR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350</m:t>
                    </m:r>
                  </m:oMath>
                </a14:m>
                <a:endParaRPr lang="fr-FR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What if 2 of the men refuse to serve together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7030A0"/>
                    </a:solidFill>
                  </a:rPr>
                  <a:t>Both A and B are in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m:rPr>
                        <m:nor/>
                      </m:rPr>
                      <a:rPr lang="fr-FR" dirty="0">
                        <a:solidFill>
                          <a:srgbClr val="7030A0"/>
                        </a:solidFill>
                      </a:rPr>
                      <m:t>.</m:t>
                    </m:r>
                    <m:r>
                      <m:rPr>
                        <m:nor/>
                      </m:rPr>
                      <a:rPr lang="fr-FR" dirty="0"/>
                      <m:t> </m:t>
                    </m:r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7030A0"/>
                    </a:solidFill>
                  </a:rPr>
                  <a:t>A in, B out  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B in , A out: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7030A0"/>
                    </a:solidFill>
                  </a:rPr>
                  <a:t>Neither is in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fr-FR" dirty="0">
                    <a:solidFill>
                      <a:srgbClr val="7030A0"/>
                    </a:solidFill>
                  </a:rPr>
                  <a:t>.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fr-FR" dirty="0" smtClean="0">
                    <a:solidFill>
                      <a:srgbClr val="7030A0"/>
                    </a:solidFill>
                  </a:rPr>
                  <a:t>.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m:rPr>
                        <m:nor/>
                      </m:rPr>
                      <a:rPr lang="fr-FR" dirty="0">
                        <a:solidFill>
                          <a:srgbClr val="7030A0"/>
                        </a:solidFill>
                      </a:rPr>
                      <m:t>.</m:t>
                    </m:r>
                    <m:r>
                      <m:rPr>
                        <m:nor/>
                      </m:rPr>
                      <a:rPr lang="fr-FR" dirty="0"/>
                      <m:t> </m:t>
                    </m:r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fr-FR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fr-FR" dirty="0" smtClean="0">
                    <a:solidFill>
                      <a:srgbClr val="7030A0"/>
                    </a:solidFill>
                  </a:rPr>
                  <a:t>Or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350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nor/>
                        </m:rPr>
                        <a:rPr lang="fr-FR" dirty="0">
                          <a:solidFill>
                            <a:srgbClr val="7030A0"/>
                          </a:solidFill>
                        </a:rPr>
                        <m:t>.</m:t>
                      </m:r>
                      <m:r>
                        <m:rPr>
                          <m:nor/>
                        </m:rPr>
                        <a:rPr lang="fr-FR" dirty="0"/>
                        <m:t> </m:t>
                      </m:r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fr-FR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fr-F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21217"/>
                <a:ext cx="10515600" cy="5455746"/>
              </a:xfrm>
              <a:blipFill rotWithShape="0">
                <a:blip r:embed="rId2"/>
                <a:stretch>
                  <a:fillRect l="-1217" t="-17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6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89397"/>
                <a:ext cx="10515600" cy="568756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u="sng" dirty="0" smtClean="0">
                    <a:solidFill>
                      <a:srgbClr val="FF0000"/>
                    </a:solidFill>
                  </a:rPr>
                  <a:t>5.2.Combinaison avec répétition</a:t>
                </a:r>
                <a:r>
                  <a:rPr lang="fr-FR" sz="2400" u="sng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2400" u="sng" dirty="0" err="1" smtClean="0">
                    <a:solidFill>
                      <a:srgbClr val="7030A0"/>
                    </a:solidFill>
                  </a:rPr>
                  <a:t>with</a:t>
                </a:r>
                <a:r>
                  <a:rPr lang="fr-FR" sz="2400" u="sng" dirty="0" smtClean="0">
                    <a:solidFill>
                      <a:srgbClr val="7030A0"/>
                    </a:solidFill>
                  </a:rPr>
                  <a:t> replacement)</a:t>
                </a:r>
                <a:endParaRPr lang="fr-FR" sz="2400" u="sng" dirty="0" smtClean="0">
                  <a:solidFill>
                    <a:srgbClr val="FF0000"/>
                  </a:solidFill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Définition:</a:t>
                </a:r>
                <a:r>
                  <a:rPr lang="fr-FR" sz="2400" dirty="0" smtClean="0"/>
                  <a:t> on appelle combinaison avec  répétition de « p » éléments pris parmi « n », toute disposition non ordonnée 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2400" dirty="0" err="1" smtClean="0">
                    <a:solidFill>
                      <a:srgbClr val="7030A0"/>
                    </a:solidFill>
                  </a:rPr>
                  <a:t>without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 regard to </a:t>
                </a:r>
                <a:r>
                  <a:rPr lang="fr-FR" sz="2400" dirty="0" err="1" smtClean="0">
                    <a:solidFill>
                      <a:srgbClr val="7030A0"/>
                    </a:solidFill>
                  </a:rPr>
                  <a:t>ordering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)</a:t>
                </a:r>
                <a:r>
                  <a:rPr lang="fr-FR" sz="2400" dirty="0" smtClean="0"/>
                  <a:t> avec  répétition de « p » objets extraits parmi « n »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b="1" u="sng" dirty="0" smtClean="0"/>
                  <a:t>Formule:</a:t>
                </a:r>
                <a:r>
                  <a:rPr lang="fr-FR" sz="2400" dirty="0" smtClean="0"/>
                  <a:t> Le nombre de combinaisons avec répétition de « p » objets pris parmi « n » objets est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𝐶𝑟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)!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)!</m:t>
                          </m:r>
                        </m:den>
                      </m:f>
                    </m:oMath>
                  </m:oMathPara>
                </a14:m>
                <a:endParaRPr lang="fr-FR" sz="2400" dirty="0" smtClean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fr-FR" sz="24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89397"/>
                <a:ext cx="10515600" cy="5687566"/>
              </a:xfrm>
              <a:blipFill rotWithShape="0">
                <a:blip r:embed="rId2"/>
                <a:stretch>
                  <a:fillRect l="-928" r="-8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59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9855" y="2009104"/>
            <a:ext cx="10431886" cy="4069724"/>
          </a:xfrm>
        </p:spPr>
        <p:txBody>
          <a:bodyPr/>
          <a:lstStyle/>
          <a:p>
            <a:pPr algn="l"/>
            <a:r>
              <a:rPr lang="fr-FR" b="1" u="sng" dirty="0" smtClean="0"/>
              <a:t>1. Introduction</a:t>
            </a:r>
          </a:p>
          <a:p>
            <a:pPr algn="just">
              <a:lnSpc>
                <a:spcPct val="150000"/>
              </a:lnSpc>
            </a:pPr>
            <a:r>
              <a:rPr lang="fr-FR" dirty="0" smtClean="0"/>
              <a:t>La maitrise des résultats généraux de l’analyse combinatoire est nécessaire à l’étude du calcul des probabilités. C’est pourquoi il est présenté ici quelques techniques classiques permettant de déterminer, sans dénombrement direct, le nombre de cas possibles à l‘issue d’une expérience donnée, ou encore le nombre d’élément d’un ensemble donnée.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35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12124"/>
                <a:ext cx="10515600" cy="5764839"/>
              </a:xfrm>
            </p:spPr>
            <p:txBody>
              <a:bodyPr/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b="1" u="sng" dirty="0" smtClean="0"/>
                  <a:t>Exemple:</a:t>
                </a:r>
                <a:r>
                  <a:rPr lang="fr-FR" sz="2400" dirty="0" smtClean="0"/>
                  <a:t>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dirty="0" smtClean="0"/>
                  <a:t>Soit les objets </a:t>
                </a:r>
                <a:r>
                  <a:rPr lang="fr-FR" sz="2400" dirty="0" err="1" smtClean="0"/>
                  <a:t>a,b</a:t>
                </a:r>
                <a:r>
                  <a:rPr lang="fr-FR" sz="2400" dirty="0" smtClean="0"/>
                  <a:t> et c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dirty="0" smtClean="0"/>
                  <a:t>Les combinaisons avec répétitions de ces 3 objets pris 2 à 2 sont: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dirty="0" err="1"/>
                  <a:t>a</a:t>
                </a:r>
                <a:r>
                  <a:rPr lang="fr-FR" sz="2400" dirty="0" err="1" smtClean="0"/>
                  <a:t>b,ac,bc,aa,bb,cc</a:t>
                </a:r>
                <a:endParaRPr lang="fr-FR" sz="2400" dirty="0" smtClean="0"/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𝐶𝑟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12124"/>
                <a:ext cx="10515600" cy="5764839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1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56823"/>
                <a:ext cx="10515600" cy="55201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b="1" u="sng" dirty="0" smtClean="0"/>
                  <a:t>Combinaisons composées ou Formule de </a:t>
                </a:r>
                <a:r>
                  <a:rPr lang="fr-FR" sz="2400" b="1" u="sng" dirty="0"/>
                  <a:t>Pascal </a:t>
                </a:r>
                <a:r>
                  <a:rPr lang="fr-FR" sz="2400" b="1" u="sng" dirty="0">
                    <a:solidFill>
                      <a:srgbClr val="7030A0"/>
                    </a:solidFill>
                  </a:rPr>
                  <a:t>(A </a:t>
                </a:r>
                <a:r>
                  <a:rPr lang="fr-FR" sz="2400" b="1" u="sng" dirty="0" err="1">
                    <a:solidFill>
                      <a:srgbClr val="7030A0"/>
                    </a:solidFill>
                  </a:rPr>
                  <a:t>Combinatorial</a:t>
                </a:r>
                <a:r>
                  <a:rPr lang="fr-FR" sz="2400" b="1" u="sng" dirty="0">
                    <a:solidFill>
                      <a:srgbClr val="7030A0"/>
                    </a:solidFill>
                  </a:rPr>
                  <a:t> </a:t>
                </a:r>
                <a:r>
                  <a:rPr lang="fr-FR" sz="2400" b="1" u="sng" dirty="0" err="1" smtClean="0">
                    <a:solidFill>
                      <a:srgbClr val="7030A0"/>
                    </a:solidFill>
                  </a:rPr>
                  <a:t>Identity</a:t>
                </a:r>
                <a:r>
                  <a:rPr lang="fr-FR" sz="2400" b="1" u="sng" dirty="0" smtClean="0">
                    <a:solidFill>
                      <a:srgbClr val="7030A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fr-FR" sz="2400" dirty="0" smtClean="0"/>
                  <a:t>Si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fr-F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:r>
                  <a:rPr lang="fr-FR" sz="2400" dirty="0" smtClean="0">
                    <a:solidFill>
                      <a:srgbClr val="FF0000"/>
                    </a:solidFill>
                  </a:rPr>
                  <a:t>Proof:</a:t>
                </a:r>
              </a:p>
              <a:p>
                <a:pPr marL="0" indent="0">
                  <a:buNone/>
                </a:pPr>
                <a:r>
                  <a:rPr lang="fr-FR" sz="2400" dirty="0" smtClean="0"/>
                  <a:t>Les termes de la triangle de pascal résultent de l’application directe de cette relation </a:t>
                </a: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56823"/>
                <a:ext cx="10515600" cy="5520140"/>
              </a:xfrm>
              <a:blipFill rotWithShape="0">
                <a:blip r:embed="rId2"/>
                <a:stretch>
                  <a:fillRect l="-928" t="-15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312" y="2987898"/>
            <a:ext cx="5211214" cy="27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746975"/>
            <a:ext cx="10515600" cy="5429988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 smtClean="0">
                <a:solidFill>
                  <a:srgbClr val="FF0000"/>
                </a:solidFill>
              </a:rPr>
              <a:t>Le triangle de Pascal </a:t>
            </a:r>
            <a:endParaRPr lang="fr-FR" b="1" u="sng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243012"/>
            <a:ext cx="10044448" cy="530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92428"/>
                <a:ext cx="10515600" cy="558453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b="1" dirty="0" smtClean="0">
                    <a:solidFill>
                      <a:srgbClr val="FF0000"/>
                    </a:solidFill>
                  </a:rPr>
                  <a:t>Le binôme de Newton </a:t>
                </a:r>
                <a:r>
                  <a:rPr lang="fr-FR" sz="2400" b="1" dirty="0" smtClean="0">
                    <a:solidFill>
                      <a:srgbClr val="7030A0"/>
                    </a:solidFill>
                  </a:rPr>
                  <a:t>(The </a:t>
                </a:r>
                <a:r>
                  <a:rPr lang="fr-FR" sz="2400" b="1" dirty="0">
                    <a:solidFill>
                      <a:srgbClr val="7030A0"/>
                    </a:solidFill>
                  </a:rPr>
                  <a:t>Binomial </a:t>
                </a:r>
                <a:r>
                  <a:rPr lang="fr-FR" sz="2400" b="1" dirty="0" err="1" smtClean="0">
                    <a:solidFill>
                      <a:srgbClr val="7030A0"/>
                    </a:solidFill>
                  </a:rPr>
                  <a:t>Theorem</a:t>
                </a:r>
                <a:r>
                  <a:rPr lang="fr-FR" sz="2400" b="1" dirty="0" smtClean="0">
                    <a:solidFill>
                      <a:srgbClr val="7030A0"/>
                    </a:solidFill>
                  </a:rPr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nary>
                      <m:r>
                        <a:rPr lang="fr-FR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sz="2400" dirty="0" smtClean="0">
                    <a:solidFill>
                      <a:schemeClr val="tx1"/>
                    </a:solidFill>
                  </a:rPr>
                  <a:t>Les coefficients binomiaux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fr-FR" sz="2400" dirty="0" smtClean="0">
                    <a:solidFill>
                      <a:schemeClr val="tx1"/>
                    </a:solidFill>
                  </a:rPr>
                  <a:t> peuvent être obtenus facilement à l’aide de triangle de pascal</a:t>
                </a:r>
              </a:p>
              <a:p>
                <a:pPr marL="0" indent="0">
                  <a:buNone/>
                </a:pPr>
                <a:r>
                  <a:rPr lang="fr-FR" sz="2400" b="1" dirty="0" smtClean="0">
                    <a:solidFill>
                      <a:schemeClr val="tx1"/>
                    </a:solidFill>
                  </a:rPr>
                  <a:t>Exemple: 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Développer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fr-FR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fr-FR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fr-FR" sz="2400" dirty="0" smtClean="0"/>
                  <a:t>Démontrer que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fr-F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  <m:sSup>
                          <m:s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endParaRPr lang="fr-F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92428"/>
                <a:ext cx="10515600" cy="5584535"/>
              </a:xfrm>
              <a:blipFill rotWithShape="0">
                <a:blip r:embed="rId2"/>
                <a:stretch>
                  <a:fillRect l="-928" t="-15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944" y="3211398"/>
            <a:ext cx="340042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25003"/>
            <a:ext cx="10515600" cy="57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b="1" u="sng" dirty="0" smtClean="0"/>
          </a:p>
          <a:p>
            <a:pPr marL="0" indent="0">
              <a:buNone/>
            </a:pPr>
            <a:r>
              <a:rPr lang="fr-FR" sz="2400" b="1" u="sng" dirty="0" smtClean="0"/>
              <a:t>6. Résumé </a:t>
            </a:r>
          </a:p>
          <a:p>
            <a:pPr marL="0" indent="0">
              <a:buNone/>
            </a:pPr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2157595"/>
                  </p:ext>
                </p:extLst>
              </p:nvPr>
            </p:nvGraphicFramePr>
            <p:xfrm>
              <a:off x="2032000" y="2484070"/>
              <a:ext cx="8502918" cy="1135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34306"/>
                    <a:gridCol w="2834306"/>
                    <a:gridCol w="283430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Objets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Discernables (Ordre)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Indiscernables (pas d’ordre)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N’apparait qu’une fois 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bSup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     (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𝑜𝑢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𝑠𝑖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Apparait plusieurs</a:t>
                          </a:r>
                          <a:r>
                            <a:rPr lang="fr-FR" baseline="0" dirty="0" smtClean="0"/>
                            <a:t> fois 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𝐴𝑟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𝐶𝑟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2157595"/>
                  </p:ext>
                </p:extLst>
              </p:nvPr>
            </p:nvGraphicFramePr>
            <p:xfrm>
              <a:off x="2032000" y="2484070"/>
              <a:ext cx="8502918" cy="1135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34306"/>
                    <a:gridCol w="2834306"/>
                    <a:gridCol w="283430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Objets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Discernables (Ordre)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Indiscernables (pas d’ordre)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82207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N’apparait qu’une fois 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104762" r="-100644" b="-1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30" t="-104762" r="-860" b="-120635"/>
                          </a:stretch>
                        </a:blipFill>
                      </a:tcPr>
                    </a:tc>
                  </a:tr>
                  <a:tr h="382207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Apparait plusieurs</a:t>
                          </a:r>
                          <a:r>
                            <a:rPr lang="fr-FR" baseline="0" dirty="0" smtClean="0"/>
                            <a:t> fois 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204762" r="-100644" b="-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30" t="-204762" r="-860" b="-2063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5574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663687"/>
            <a:ext cx="11009243" cy="175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566670"/>
                <a:ext cx="10945969" cy="56102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b="1" u="sng" dirty="0" smtClean="0"/>
                  <a:t>2. Principe général de comptage </a:t>
                </a:r>
                <a:r>
                  <a:rPr lang="fr-FR" sz="2400" b="1" u="sng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2400" b="1" dirty="0" err="1">
                    <a:solidFill>
                      <a:srgbClr val="7030A0"/>
                    </a:solidFill>
                  </a:rPr>
                  <a:t>Fundamental</a:t>
                </a:r>
                <a:r>
                  <a:rPr lang="fr-FR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fr-FR" sz="2400" b="1" dirty="0" err="1">
                    <a:solidFill>
                      <a:srgbClr val="7030A0"/>
                    </a:solidFill>
                  </a:rPr>
                  <a:t>rule</a:t>
                </a:r>
                <a:r>
                  <a:rPr lang="fr-FR" sz="2400" b="1" dirty="0">
                    <a:solidFill>
                      <a:srgbClr val="7030A0"/>
                    </a:solidFill>
                  </a:rPr>
                  <a:t> of </a:t>
                </a:r>
                <a:r>
                  <a:rPr lang="fr-FR" sz="2400" b="1" dirty="0" err="1" smtClean="0">
                    <a:solidFill>
                      <a:srgbClr val="7030A0"/>
                    </a:solidFill>
                  </a:rPr>
                  <a:t>counting</a:t>
                </a:r>
                <a:r>
                  <a:rPr lang="fr-FR" sz="2400" b="1" dirty="0" smtClean="0">
                    <a:solidFill>
                      <a:srgbClr val="7030A0"/>
                    </a:solidFill>
                  </a:rPr>
                  <a:t>)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sz="2400" dirty="0">
                    <a:solidFill>
                      <a:srgbClr val="7030A0"/>
                    </a:solidFill>
                  </a:rPr>
                  <a:t/>
                </a:r>
                <a:br>
                  <a:rPr lang="fr-FR" sz="2400" dirty="0">
                    <a:solidFill>
                      <a:srgbClr val="7030A0"/>
                    </a:solidFill>
                  </a:rPr>
                </a:br>
                <a:endParaRPr lang="fr-FR" sz="2400" b="1" u="sng" dirty="0" smtClean="0">
                  <a:solidFill>
                    <a:srgbClr val="7030A0"/>
                  </a:solidFill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dirty="0" smtClean="0"/>
                  <a:t>Lorsqu’une situation peut se réaliser de « 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sz="2400" dirty="0" smtClean="0"/>
                  <a:t> » manières et être suivie d’une second situation qui peut se réaliser suivant « 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r-FR" sz="2400" dirty="0" smtClean="0"/>
                  <a:t> » manière, alors les deux situations peuvent se produire dans l’ordre considéré de « 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fr-FR" sz="2400" dirty="0" smtClean="0"/>
                  <a:t> » manières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dirty="0" smtClean="0"/>
                  <a:t>Exemple: lors de la désignation du bureau d’une association, il y a 3 candidats au poste de président et 5 candidats au poste de trésorier. Le nombre de bureau possible est alors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  <m:r>
                      <a:rPr lang="fr-F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fr-FR" sz="2400" dirty="0"/>
                      <m:t>Ce</m:t>
                    </m:r>
                    <m:r>
                      <m:rPr>
                        <m:nor/>
                      </m:rPr>
                      <a:rPr lang="fr-FR" sz="2400" dirty="0"/>
                      <m:t> </m:t>
                    </m:r>
                    <m:r>
                      <m:rPr>
                        <m:nor/>
                      </m:rPr>
                      <a:rPr lang="fr-FR" sz="2400" dirty="0"/>
                      <m:t>principe</m:t>
                    </m:r>
                    <m:r>
                      <m:rPr>
                        <m:nor/>
                      </m:rPr>
                      <a:rPr lang="fr-FR" sz="2400" dirty="0"/>
                      <m:t> </m:t>
                    </m:r>
                    <m:r>
                      <m:rPr>
                        <m:nor/>
                      </m:rPr>
                      <a:rPr lang="fr-FR" sz="2400" dirty="0"/>
                      <m:t>est</m:t>
                    </m:r>
                    <m:r>
                      <m:rPr>
                        <m:nor/>
                      </m:rPr>
                      <a:rPr lang="fr-FR" sz="2400" dirty="0"/>
                      <m:t> </m:t>
                    </m:r>
                    <m:r>
                      <m:rPr>
                        <m:nor/>
                      </m:rPr>
                      <a:rPr lang="fr-FR" sz="2400" dirty="0"/>
                      <m:t>g</m:t>
                    </m:r>
                    <m:r>
                      <m:rPr>
                        <m:nor/>
                      </m:rPr>
                      <a:rPr lang="fr-FR" sz="2400" dirty="0"/>
                      <m:t>é</m:t>
                    </m:r>
                    <m:r>
                      <m:rPr>
                        <m:nor/>
                      </m:rPr>
                      <a:rPr lang="fr-FR" sz="2400" dirty="0"/>
                      <m:t>n</m:t>
                    </m:r>
                    <m:r>
                      <m:rPr>
                        <m:nor/>
                      </m:rPr>
                      <a:rPr lang="fr-FR" sz="2400" dirty="0"/>
                      <m:t>é</m:t>
                    </m:r>
                    <m:r>
                      <m:rPr>
                        <m:nor/>
                      </m:rPr>
                      <a:rPr lang="fr-FR" sz="2400" dirty="0"/>
                      <m:t>ralisable</m:t>
                    </m:r>
                  </m:oMath>
                </a14:m>
                <a:endParaRPr lang="fr-FR" sz="240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566670"/>
                <a:ext cx="10945969" cy="5610293"/>
              </a:xfrm>
              <a:blipFill rotWithShape="0">
                <a:blip r:embed="rId2"/>
                <a:stretch>
                  <a:fillRect l="-835" t="-1522" r="-8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5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643944"/>
            <a:ext cx="10515600" cy="553301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400" b="1" u="sng" dirty="0" smtClean="0"/>
              <a:t>Exemple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dirty="0" smtClean="0"/>
              <a:t>Les étudiants d’une université sont classés suivant le sexe, l’établissement (droit, lettres, sciences, médecine, pharmacie, divers) et le département d’origine (10 département). On dénombre ici 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400" dirty="0" smtClean="0"/>
              <a:t>2 cas possible pour le sexe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400" dirty="0" smtClean="0"/>
              <a:t>6 cas possible pour l’établissement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400" dirty="0" smtClean="0"/>
              <a:t>10 cas possible pour le département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400" dirty="0" smtClean="0"/>
              <a:t>Il y a donc 2.6.10 =  120 catégories possibles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49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95459"/>
                <a:ext cx="10515600" cy="5481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b="1" i="1" u="sng" dirty="0" smtClean="0"/>
                  <a:t>Notation factorielle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On définit pour tout nombre entier positif « n » la factorielle de n notée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fr-FR" sz="2400" dirty="0" smtClean="0"/>
                  <a:t> , par: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fr-F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fr-F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fr-F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fr-FR" sz="24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Propriétés 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fr-FR" sz="2400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95459"/>
                <a:ext cx="10515600" cy="5481504"/>
              </a:xfrm>
              <a:blipFill rotWithShape="0">
                <a:blip r:embed="rId2"/>
                <a:stretch>
                  <a:fillRect l="-928" t="-1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55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82580"/>
                <a:ext cx="10515600" cy="549438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dirty="0" smtClean="0"/>
                  <a:t>3. </a:t>
                </a:r>
                <a:r>
                  <a:rPr lang="fr-FR" sz="2400" b="1" u="sng" dirty="0" smtClean="0"/>
                  <a:t>Permutations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b="1" u="sng" dirty="0" smtClean="0">
                    <a:solidFill>
                      <a:srgbClr val="FF0000"/>
                    </a:solidFill>
                  </a:rPr>
                  <a:t>3.1.Permutation sans répétition </a:t>
                </a:r>
                <a:r>
                  <a:rPr lang="fr-FR" sz="2400" b="1" u="sng" dirty="0" smtClean="0">
                    <a:solidFill>
                      <a:srgbClr val="7030A0"/>
                    </a:solidFill>
                  </a:rPr>
                  <a:t>(permutation </a:t>
                </a:r>
                <a:r>
                  <a:rPr lang="fr-FR" sz="2400" b="1" u="sng" dirty="0" err="1" smtClean="0">
                    <a:solidFill>
                      <a:srgbClr val="7030A0"/>
                    </a:solidFill>
                  </a:rPr>
                  <a:t>without</a:t>
                </a:r>
                <a:r>
                  <a:rPr lang="fr-FR" sz="2400" b="1" u="sng" dirty="0" smtClean="0">
                    <a:solidFill>
                      <a:srgbClr val="7030A0"/>
                    </a:solidFill>
                  </a:rPr>
                  <a:t> replacement)</a:t>
                </a:r>
                <a:endParaRPr lang="fr-FR" sz="2400" b="1" u="sng" dirty="0" smtClean="0">
                  <a:solidFill>
                    <a:srgbClr val="FF0000"/>
                  </a:solidFill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Définition:</a:t>
                </a:r>
                <a:r>
                  <a:rPr lang="fr-FR" sz="2400" dirty="0" smtClean="0"/>
                  <a:t> on appelle permutation sans répétition de « n » objets discernables (</a:t>
                </a:r>
                <a:r>
                  <a:rPr lang="fr-FR" sz="2400" dirty="0"/>
                  <a:t>distinguables) </a:t>
                </a:r>
                <a:r>
                  <a:rPr lang="fr-FR" sz="2400" dirty="0" smtClean="0"/>
                  <a:t>toute </a:t>
                </a:r>
                <a:r>
                  <a:rPr lang="fr-FR" sz="2400" dirty="0" smtClean="0">
                    <a:solidFill>
                      <a:srgbClr val="FF0000"/>
                    </a:solidFill>
                  </a:rPr>
                  <a:t>disposition ( ensemble d’éléments) ordonnée 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2400" dirty="0" err="1" smtClean="0">
                    <a:solidFill>
                      <a:srgbClr val="7030A0"/>
                    </a:solidFill>
                  </a:rPr>
                  <a:t>with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 regard to </a:t>
                </a:r>
                <a:r>
                  <a:rPr lang="fr-FR" sz="2400" dirty="0" err="1" smtClean="0">
                    <a:solidFill>
                      <a:srgbClr val="7030A0"/>
                    </a:solidFill>
                  </a:rPr>
                  <a:t>ordering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)</a:t>
                </a:r>
                <a:r>
                  <a:rPr lang="fr-FR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400" dirty="0" smtClean="0"/>
                  <a:t>de ces « n » objets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Formule</a:t>
                </a:r>
                <a:r>
                  <a:rPr lang="fr-FR" sz="2400" dirty="0"/>
                  <a:t>:</a:t>
                </a:r>
                <a:endParaRPr lang="fr-FR" sz="2400" dirty="0" smtClean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dirty="0" smtClean="0"/>
                  <a:t>Le nombre de permutation de « n » objets est égale à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fr-FR" sz="2400" dirty="0" smtClean="0"/>
                  <a:t> Et on écrit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82580"/>
                <a:ext cx="10515600" cy="5494383"/>
              </a:xfrm>
              <a:blipFill rotWithShape="0">
                <a:blip r:embed="rId2"/>
                <a:stretch>
                  <a:fillRect l="-928" r="-8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722149"/>
              </p:ext>
            </p:extLst>
          </p:nvPr>
        </p:nvGraphicFramePr>
        <p:xfrm>
          <a:off x="746976" y="5678034"/>
          <a:ext cx="10715220" cy="761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870"/>
                <a:gridCol w="1785870"/>
                <a:gridCol w="1785870"/>
                <a:gridCol w="1785870"/>
                <a:gridCol w="1785870"/>
                <a:gridCol w="1785870"/>
              </a:tblGrid>
              <a:tr h="761401">
                <a:tc>
                  <a:txBody>
                    <a:bodyPr/>
                    <a:lstStyle/>
                    <a:p>
                      <a:r>
                        <a:rPr lang="fr-FR" baseline="0" dirty="0" smtClean="0"/>
                        <a:t> n possibilités pour la place 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n-1</a:t>
                      </a:r>
                      <a:r>
                        <a:rPr lang="fr-FR" baseline="0" dirty="0" smtClean="0"/>
                        <a:t> possibilités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/>
                        <a:t>pour la place 2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n-3</a:t>
                      </a:r>
                      <a:r>
                        <a:rPr lang="fr-FR" baseline="0" dirty="0" smtClean="0"/>
                        <a:t> possibilités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/>
                        <a:t>pour la place 3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……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………………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59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283335" y="798490"/>
                <a:ext cx="11526592" cy="5653825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b="1" u="sng" dirty="0" smtClean="0"/>
                  <a:t>Exemple: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dirty="0" smtClean="0"/>
                  <a:t>1/ Soient les 3 lettres </a:t>
                </a:r>
                <a:r>
                  <a:rPr lang="fr-FR" sz="2400" dirty="0" err="1" smtClean="0"/>
                  <a:t>a,b,c</a:t>
                </a:r>
                <a:r>
                  <a:rPr lang="fr-FR" sz="2400" dirty="0" smtClean="0"/>
                  <a:t> . On a les permutations suivantes : </a:t>
                </a:r>
                <a:r>
                  <a:rPr lang="fr-FR" sz="2400" dirty="0" err="1" smtClean="0"/>
                  <a:t>abc,acb,bac,bca,cab,cba</a:t>
                </a:r>
                <a:endParaRPr lang="fr-FR" sz="2400" dirty="0" smtClean="0"/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𝑝𝑒𝑟𝑚𝑢𝑡𝑎𝑡𝑖𝑜𝑛𝑠</m:t>
                      </m:r>
                    </m:oMath>
                  </m:oMathPara>
                </a14:m>
                <a:endParaRPr lang="fr-FR" sz="2400" dirty="0" smtClean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dirty="0" smtClean="0"/>
                  <a:t>2/  8 personnes déjeunent autour d’une table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dirty="0" smtClean="0"/>
                  <a:t>Combien de façon y a-t-il de les placer autour de cette table si celle-ci est en U?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dirty="0" smtClean="0"/>
                  <a:t>Réponse: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!=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40320</m:t>
                    </m:r>
                  </m:oMath>
                </a14:m>
                <a:endParaRPr lang="fr-FR" sz="2400" b="0" dirty="0" smtClean="0">
                  <a:ea typeface="Cambria Math" panose="020405030504060302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Remarque(permutation circulaire): </a:t>
                </a:r>
                <a:r>
                  <a:rPr lang="fr-FR" sz="2400" dirty="0" smtClean="0"/>
                  <a:t>Nombre de permutations =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)!</m:t>
                    </m:r>
                  </m:oMath>
                </a14:m>
                <a:endParaRPr lang="fr-FR" sz="2400" dirty="0" smtClean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400" dirty="0"/>
                  <a:t>Si la table est ronde, il suffit de placer une première personne à un endroit précis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!=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5040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2400" dirty="0">
                  <a:ea typeface="Cambria Math" panose="020405030504060302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335" y="798490"/>
                <a:ext cx="11526592" cy="5653825"/>
              </a:xfrm>
              <a:blipFill rotWithShape="0">
                <a:blip r:embed="rId2"/>
                <a:stretch>
                  <a:fillRect l="-793" r="-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09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24860"/>
                <a:ext cx="10515600" cy="52835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Example: </a:t>
                </a:r>
                <a:r>
                  <a:rPr lang="en-US" dirty="0">
                    <a:solidFill>
                      <a:srgbClr val="7030A0"/>
                    </a:solidFill>
                  </a:rPr>
                  <a:t>Suppose we want to put 10 books on the bookshelf. Of these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10 books</a:t>
                </a:r>
                <a:r>
                  <a:rPr lang="en-US" dirty="0">
                    <a:solidFill>
                      <a:srgbClr val="7030A0"/>
                    </a:solidFill>
                  </a:rPr>
                  <a:t>, 4 are math, 3 are chemistry, 2 are history, 1 is language. The books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of the </a:t>
                </a:r>
                <a:r>
                  <a:rPr lang="en-US" dirty="0">
                    <a:solidFill>
                      <a:srgbClr val="7030A0"/>
                    </a:solidFill>
                  </a:rPr>
                  <a:t>same subject should be put together. How many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different arrangements are possible?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There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are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</m:t>
                    </m:r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!×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!×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!×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!=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6912</m:t>
                    </m:r>
                  </m:oMath>
                </a14:m>
                <a:endParaRPr lang="fr-FR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fr-F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24860"/>
                <a:ext cx="10515600" cy="5283512"/>
              </a:xfrm>
              <a:blipFill rotWithShape="0">
                <a:blip r:embed="rId2"/>
                <a:stretch>
                  <a:fillRect l="-1217" t="-1845" r="-6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0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43944"/>
                <a:ext cx="10515600" cy="553301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u="sng" dirty="0" smtClean="0">
                    <a:solidFill>
                      <a:srgbClr val="FF0000"/>
                    </a:solidFill>
                  </a:rPr>
                  <a:t>3.2.Permutation avec répétition</a:t>
                </a:r>
                <a:r>
                  <a:rPr lang="fr-FR" sz="2400" b="1" u="sng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2400" b="1" u="sng" dirty="0" err="1" smtClean="0">
                    <a:solidFill>
                      <a:srgbClr val="7030A0"/>
                    </a:solidFill>
                  </a:rPr>
                  <a:t>with</a:t>
                </a:r>
                <a:r>
                  <a:rPr lang="fr-FR" sz="2400" b="1" u="sng" dirty="0" smtClean="0">
                    <a:solidFill>
                      <a:srgbClr val="7030A0"/>
                    </a:solidFill>
                  </a:rPr>
                  <a:t> replacement)</a:t>
                </a:r>
                <a:endParaRPr lang="fr-FR" sz="2400" b="1" u="sng" dirty="0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Considérons un ensemble de « n » objets décomposable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400" dirty="0" smtClean="0"/>
                  <a:t>objets de type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400" dirty="0" smtClean="0"/>
                  <a:t> objets de type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fr-FR" sz="2400" dirty="0" smtClean="0"/>
                  <a:t>….,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r-FR" sz="2400" dirty="0" smtClean="0"/>
                  <a:t> objets de type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Le nombre de permutations avec répétition a pour expression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𝑃𝑟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!…</m:t>
                        </m:r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r>
                  <a:rPr lang="fr-FR" sz="2400" dirty="0" smtClean="0"/>
                  <a:t>Avec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…+</m:t>
                    </m:r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fr-FR" sz="2400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43944"/>
                <a:ext cx="10515600" cy="5533019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8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576</Words>
  <Application>Microsoft Office PowerPoint</Application>
  <PresentationFormat>Grand écran</PresentationFormat>
  <Paragraphs>154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Algerian</vt:lpstr>
      <vt:lpstr>Arial</vt:lpstr>
      <vt:lpstr>Calibri</vt:lpstr>
      <vt:lpstr>Calibri Light</vt:lpstr>
      <vt:lpstr>Cambria Math</vt:lpstr>
      <vt:lpstr>Thème Office</vt:lpstr>
      <vt:lpstr>Partie II: Bio-Statistique II Probabilités et statistique inférentielle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3: Analyse Combinatoire</dc:title>
  <dc:creator>lenovo</dc:creator>
  <cp:lastModifiedBy>lenovo</cp:lastModifiedBy>
  <cp:revision>56</cp:revision>
  <dcterms:created xsi:type="dcterms:W3CDTF">2023-05-20T14:28:16Z</dcterms:created>
  <dcterms:modified xsi:type="dcterms:W3CDTF">2025-11-23T10:58:25Z</dcterms:modified>
</cp:coreProperties>
</file>