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81" r:id="rId10"/>
    <p:sldId id="279" r:id="rId11"/>
    <p:sldId id="263" r:id="rId12"/>
    <p:sldId id="284" r:id="rId13"/>
    <p:sldId id="282" r:id="rId14"/>
    <p:sldId id="28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87" r:id="rId24"/>
    <p:sldId id="288" r:id="rId25"/>
    <p:sldId id="273" r:id="rId26"/>
    <p:sldId id="274" r:id="rId27"/>
    <p:sldId id="275" r:id="rId28"/>
    <p:sldId id="285" r:id="rId29"/>
    <p:sldId id="276" r:id="rId30"/>
    <p:sldId id="286" r:id="rId31"/>
    <p:sldId id="277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4C508-4B0E-4019-9B1F-3F97173EA906}" type="datetimeFigureOut">
              <a:rPr lang="fr-FR" smtClean="0"/>
              <a:t>21/11/2025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5176-A383-43C5-951C-2CD71751D7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258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4C508-4B0E-4019-9B1F-3F97173EA906}" type="datetimeFigureOut">
              <a:rPr lang="fr-FR" smtClean="0"/>
              <a:t>21/11/2025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5176-A383-43C5-951C-2CD71751D7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01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4C508-4B0E-4019-9B1F-3F97173EA906}" type="datetimeFigureOut">
              <a:rPr lang="fr-FR" smtClean="0"/>
              <a:t>21/11/2025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5176-A383-43C5-951C-2CD71751D7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22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4C508-4B0E-4019-9B1F-3F97173EA906}" type="datetimeFigureOut">
              <a:rPr lang="fr-FR" smtClean="0"/>
              <a:t>21/11/2025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5176-A383-43C5-951C-2CD71751D7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82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4C508-4B0E-4019-9B1F-3F97173EA906}" type="datetimeFigureOut">
              <a:rPr lang="fr-FR" smtClean="0"/>
              <a:t>21/11/2025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5176-A383-43C5-951C-2CD71751D7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087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4C508-4B0E-4019-9B1F-3F97173EA906}" type="datetimeFigureOut">
              <a:rPr lang="fr-FR" smtClean="0"/>
              <a:t>21/11/2025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5176-A383-43C5-951C-2CD71751D7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2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4C508-4B0E-4019-9B1F-3F97173EA906}" type="datetimeFigureOut">
              <a:rPr lang="fr-FR" smtClean="0"/>
              <a:t>21/11/2025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5176-A383-43C5-951C-2CD71751D7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05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4C508-4B0E-4019-9B1F-3F97173EA906}" type="datetimeFigureOut">
              <a:rPr lang="fr-FR" smtClean="0"/>
              <a:t>21/11/2025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5176-A383-43C5-951C-2CD71751D7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31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4C508-4B0E-4019-9B1F-3F97173EA906}" type="datetimeFigureOut">
              <a:rPr lang="fr-FR" smtClean="0"/>
              <a:t>21/11/2025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5176-A383-43C5-951C-2CD71751D7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10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4C508-4B0E-4019-9B1F-3F97173EA906}" type="datetimeFigureOut">
              <a:rPr lang="fr-FR" smtClean="0"/>
              <a:t>21/11/2025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5176-A383-43C5-951C-2CD71751D7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23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4C508-4B0E-4019-9B1F-3F97173EA906}" type="datetimeFigureOut">
              <a:rPr lang="fr-FR" smtClean="0"/>
              <a:t>21/11/2025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5176-A383-43C5-951C-2CD71751D7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41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4C508-4B0E-4019-9B1F-3F97173EA906}" type="datetimeFigureOut">
              <a:rPr lang="fr-FR" smtClean="0"/>
              <a:t>21/11/2025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25176-A383-43C5-951C-2CD71751D7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41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mathsv-ressources.univ-lyon1.fr/cours/stats/chap2/c2p2/c2p2.html#Anchor-2.4-46591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53038" y="1122363"/>
            <a:ext cx="10058400" cy="15178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800" b="1" dirty="0" smtClean="0"/>
              <a:t>Partie II: Bio-Statistique II</a:t>
            </a:r>
            <a:br>
              <a:rPr lang="fr-FR" sz="4800" b="1" dirty="0" smtClean="0"/>
            </a:br>
            <a:r>
              <a:rPr lang="fr-FR" sz="4800" b="1" dirty="0" smtClean="0"/>
              <a:t>Probabilités et statistique </a:t>
            </a:r>
            <a:r>
              <a:rPr lang="fr-FR" sz="4800" b="1" dirty="0" err="1" smtClean="0"/>
              <a:t>inférentielle</a:t>
            </a:r>
            <a:endParaRPr lang="fr-FR" sz="48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53038" y="2640169"/>
            <a:ext cx="10058400" cy="360608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fr-FR" sz="4800" b="1" dirty="0" smtClean="0">
              <a:solidFill>
                <a:srgbClr val="FF0000"/>
              </a:solidFill>
              <a:latin typeface="Algerian" panose="04020705040A02060702" pitchFamily="82" charset="0"/>
              <a:ea typeface="+mj-ea"/>
              <a:cs typeface="+mj-cs"/>
            </a:endParaRPr>
          </a:p>
          <a:p>
            <a:endParaRPr lang="fr-FR" sz="4800" b="1" dirty="0">
              <a:solidFill>
                <a:srgbClr val="FF0000"/>
              </a:solidFill>
              <a:latin typeface="Algerian" panose="04020705040A02060702" pitchFamily="82" charset="0"/>
              <a:ea typeface="+mj-ea"/>
              <a:cs typeface="+mj-cs"/>
            </a:endParaRPr>
          </a:p>
          <a:p>
            <a:r>
              <a:rPr lang="fr-FR" sz="4800" b="1" dirty="0" smtClean="0">
                <a:solidFill>
                  <a:srgbClr val="FF0000"/>
                </a:solidFill>
                <a:latin typeface="Algerian" panose="04020705040A02060702" pitchFamily="82" charset="0"/>
                <a:ea typeface="+mj-ea"/>
                <a:cs typeface="+mj-cs"/>
              </a:rPr>
              <a:t>Chapitre 2:</a:t>
            </a:r>
            <a:r>
              <a:rPr lang="fr-FR" sz="4800" b="1" dirty="0" smtClean="0"/>
              <a:t>  </a:t>
            </a:r>
            <a:r>
              <a:rPr lang="fr-FR" sz="4800" b="1" dirty="0">
                <a:solidFill>
                  <a:srgbClr val="FF0000"/>
                </a:solidFill>
                <a:latin typeface="Algerian" panose="04020705040A02060702" pitchFamily="82" charset="0"/>
                <a:ea typeface="+mj-ea"/>
                <a:cs typeface="+mj-cs"/>
              </a:rPr>
              <a:t>Calcul des probabilités </a:t>
            </a:r>
            <a:endParaRPr lang="fr-FR" sz="4800" b="1" dirty="0" smtClean="0">
              <a:solidFill>
                <a:srgbClr val="FF0000"/>
              </a:solidFill>
              <a:latin typeface="Algerian" panose="04020705040A02060702" pitchFamily="82" charset="0"/>
              <a:ea typeface="+mj-ea"/>
              <a:cs typeface="+mj-cs"/>
            </a:endParaRPr>
          </a:p>
          <a:p>
            <a:r>
              <a:rPr lang="fr-FR" sz="4800" b="1" dirty="0" err="1" smtClean="0">
                <a:solidFill>
                  <a:srgbClr val="FF0000"/>
                </a:solidFill>
                <a:latin typeface="Algerian" panose="04020705040A02060702" pitchFamily="82" charset="0"/>
                <a:ea typeface="+mj-ea"/>
                <a:cs typeface="+mj-cs"/>
              </a:rPr>
              <a:t>Chapter</a:t>
            </a:r>
            <a:r>
              <a:rPr lang="fr-FR" sz="4800" b="1" dirty="0" smtClean="0">
                <a:solidFill>
                  <a:srgbClr val="FF0000"/>
                </a:solidFill>
                <a:latin typeface="Algerian" panose="04020705040A02060702" pitchFamily="82" charset="0"/>
                <a:ea typeface="+mj-ea"/>
                <a:cs typeface="+mj-cs"/>
              </a:rPr>
              <a:t> 02: </a:t>
            </a:r>
            <a:r>
              <a:rPr lang="fr-FR" sz="4800" b="1" dirty="0" err="1" smtClean="0">
                <a:solidFill>
                  <a:srgbClr val="FF0000"/>
                </a:solidFill>
                <a:latin typeface="Algerian" panose="04020705040A02060702" pitchFamily="82" charset="0"/>
                <a:ea typeface="+mj-ea"/>
                <a:cs typeface="+mj-cs"/>
              </a:rPr>
              <a:t>Probability</a:t>
            </a:r>
            <a:r>
              <a:rPr lang="fr-FR" sz="4800" b="1" dirty="0" smtClean="0">
                <a:solidFill>
                  <a:srgbClr val="FF0000"/>
                </a:solidFill>
                <a:latin typeface="Algerian" panose="04020705040A02060702" pitchFamily="82" charset="0"/>
                <a:ea typeface="+mj-ea"/>
                <a:cs typeface="+mj-cs"/>
              </a:rPr>
              <a:t> </a:t>
            </a:r>
            <a:r>
              <a:rPr lang="fr-FR" sz="4800" b="1" dirty="0" err="1" smtClean="0">
                <a:solidFill>
                  <a:srgbClr val="FF0000"/>
                </a:solidFill>
                <a:latin typeface="Algerian" panose="04020705040A02060702" pitchFamily="82" charset="0"/>
                <a:ea typeface="+mj-ea"/>
                <a:cs typeface="+mj-cs"/>
              </a:rPr>
              <a:t>calculus</a:t>
            </a:r>
            <a:endParaRPr lang="fr-FR" sz="4800" b="1" dirty="0">
              <a:solidFill>
                <a:srgbClr val="FF0000"/>
              </a:solidFill>
              <a:latin typeface="Algerian" panose="04020705040A02060702" pitchFamily="82" charset="0"/>
              <a:ea typeface="+mj-ea"/>
              <a:cs typeface="+mj-cs"/>
            </a:endParaRPr>
          </a:p>
          <a:p>
            <a:pPr algn="l"/>
            <a:endParaRPr lang="fr-FR" sz="48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/>
            <a:endParaRPr lang="fr-FR" sz="48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r"/>
            <a:r>
              <a:rPr lang="fr-FR" sz="32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Chargé du Module: Dr </a:t>
            </a:r>
            <a:r>
              <a:rPr lang="fr-FR" sz="32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Cheraitia</a:t>
            </a:r>
            <a:r>
              <a:rPr lang="fr-FR" sz="32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 Hassen  </a:t>
            </a:r>
            <a:endParaRPr lang="fr-FR" sz="3200" b="1" dirty="0">
              <a:solidFill>
                <a:schemeClr val="bg2">
                  <a:lumMod val="1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4840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450761"/>
            <a:ext cx="10515600" cy="5726202"/>
          </a:xfrm>
        </p:spPr>
        <p:txBody>
          <a:bodyPr/>
          <a:lstStyle/>
          <a:p>
            <a:pPr marL="0" indent="0">
              <a:buNone/>
            </a:pPr>
            <a:endParaRPr lang="fr-FR" sz="2400" smtClean="0"/>
          </a:p>
          <a:p>
            <a:pPr marL="0" indent="0" algn="ctr">
              <a:buNone/>
            </a:pPr>
            <a:r>
              <a:rPr lang="fr-FR" sz="2400" smtClean="0"/>
              <a:t>Langage </a:t>
            </a:r>
            <a:r>
              <a:rPr lang="fr-FR" sz="2400" dirty="0" smtClean="0"/>
              <a:t>probabiliste et langage statistique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555" y="1573053"/>
            <a:ext cx="8770513" cy="337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1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528034"/>
            <a:ext cx="10515600" cy="5648929"/>
          </a:xfrm>
        </p:spPr>
        <p:txBody>
          <a:bodyPr/>
          <a:lstStyle/>
          <a:p>
            <a:pPr marL="0" indent="0">
              <a:buNone/>
            </a:pPr>
            <a:r>
              <a:rPr lang="fr-FR" sz="2400" b="1" u="sng" dirty="0" smtClean="0">
                <a:solidFill>
                  <a:srgbClr val="00B050"/>
                </a:solidFill>
              </a:rPr>
              <a:t>Exemple récapitulatif </a:t>
            </a:r>
          </a:p>
          <a:p>
            <a:pPr marL="0" indent="0">
              <a:buNone/>
            </a:pPr>
            <a:r>
              <a:rPr lang="fr-FR" sz="2400" dirty="0" smtClean="0"/>
              <a:t>Soit A, B, et C trois événements quelconques. Exprimer en fonction de A, B, C et de leurs complémentaires les événements suivants:</a:t>
            </a:r>
          </a:p>
          <a:p>
            <a:pPr marL="514350" indent="-514350">
              <a:buAutoNum type="alphaLcParenR"/>
            </a:pPr>
            <a:r>
              <a:rPr lang="fr-FR" sz="2400" dirty="0" smtClean="0"/>
              <a:t>B seul se produit </a:t>
            </a:r>
            <a:r>
              <a:rPr lang="fr-FR" sz="2400" dirty="0" smtClean="0">
                <a:solidFill>
                  <a:srgbClr val="7030A0"/>
                </a:solidFill>
              </a:rPr>
              <a:t>(</a:t>
            </a:r>
            <a:r>
              <a:rPr lang="fr-FR" sz="2400" dirty="0" err="1" smtClean="0">
                <a:solidFill>
                  <a:srgbClr val="7030A0"/>
                </a:solidFill>
              </a:rPr>
              <a:t>only</a:t>
            </a:r>
            <a:r>
              <a:rPr lang="fr-FR" sz="2400" dirty="0" smtClean="0">
                <a:solidFill>
                  <a:srgbClr val="7030A0"/>
                </a:solidFill>
              </a:rPr>
              <a:t> B </a:t>
            </a:r>
            <a:r>
              <a:rPr lang="fr-FR" sz="2400" dirty="0" err="1" smtClean="0">
                <a:solidFill>
                  <a:srgbClr val="7030A0"/>
                </a:solidFill>
              </a:rPr>
              <a:t>occurs</a:t>
            </a:r>
            <a:r>
              <a:rPr lang="fr-FR" sz="2400" dirty="0" smtClean="0">
                <a:solidFill>
                  <a:srgbClr val="7030A0"/>
                </a:solidFill>
              </a:rPr>
              <a:t>)</a:t>
            </a:r>
            <a:endParaRPr lang="fr-FR" sz="2400" dirty="0" smtClean="0"/>
          </a:p>
          <a:p>
            <a:pPr marL="514350" indent="-514350">
              <a:buAutoNum type="alphaLcParenR"/>
            </a:pPr>
            <a:r>
              <a:rPr lang="fr-FR" sz="2400" dirty="0" smtClean="0"/>
              <a:t>A et B sont réalisés mais non C </a:t>
            </a:r>
            <a:r>
              <a:rPr lang="fr-FR" sz="2400" dirty="0" smtClean="0">
                <a:solidFill>
                  <a:srgbClr val="7030A0"/>
                </a:solidFill>
              </a:rPr>
              <a:t>(</a:t>
            </a:r>
            <a:r>
              <a:rPr lang="fr-FR" sz="2400" dirty="0" err="1" smtClean="0">
                <a:solidFill>
                  <a:srgbClr val="7030A0"/>
                </a:solidFill>
              </a:rPr>
              <a:t>Both</a:t>
            </a:r>
            <a:r>
              <a:rPr lang="fr-FR" sz="2400" dirty="0" smtClean="0">
                <a:solidFill>
                  <a:srgbClr val="7030A0"/>
                </a:solidFill>
              </a:rPr>
              <a:t> A and B but not C </a:t>
            </a:r>
            <a:r>
              <a:rPr lang="fr-FR" sz="2400" dirty="0" err="1" smtClean="0">
                <a:solidFill>
                  <a:srgbClr val="7030A0"/>
                </a:solidFill>
              </a:rPr>
              <a:t>occur</a:t>
            </a:r>
            <a:r>
              <a:rPr lang="fr-FR" sz="2400" dirty="0" smtClean="0">
                <a:solidFill>
                  <a:srgbClr val="7030A0"/>
                </a:solidFill>
              </a:rPr>
              <a:t>)</a:t>
            </a:r>
            <a:endParaRPr lang="fr-FR" sz="2400" dirty="0" smtClean="0"/>
          </a:p>
          <a:p>
            <a:pPr marL="514350" indent="-514350">
              <a:buAutoNum type="alphaLcParenR"/>
            </a:pPr>
            <a:r>
              <a:rPr lang="fr-FR" sz="2400" dirty="0" smtClean="0"/>
              <a:t>Les trois se produisent en même temps </a:t>
            </a:r>
            <a:r>
              <a:rPr lang="fr-FR" sz="2400" dirty="0" smtClean="0">
                <a:solidFill>
                  <a:srgbClr val="7030A0"/>
                </a:solidFill>
              </a:rPr>
              <a:t>(All </a:t>
            </a:r>
            <a:r>
              <a:rPr lang="fr-FR" sz="2400" dirty="0" err="1" smtClean="0">
                <a:solidFill>
                  <a:srgbClr val="7030A0"/>
                </a:solidFill>
              </a:rPr>
              <a:t>three</a:t>
            </a:r>
            <a:r>
              <a:rPr lang="fr-FR" sz="2400" dirty="0" smtClean="0">
                <a:solidFill>
                  <a:srgbClr val="7030A0"/>
                </a:solidFill>
              </a:rPr>
              <a:t> </a:t>
            </a:r>
            <a:r>
              <a:rPr lang="fr-FR" sz="2400" dirty="0" err="1" smtClean="0">
                <a:solidFill>
                  <a:srgbClr val="7030A0"/>
                </a:solidFill>
              </a:rPr>
              <a:t>events</a:t>
            </a:r>
            <a:r>
              <a:rPr lang="fr-FR" sz="2400" dirty="0" smtClean="0">
                <a:solidFill>
                  <a:srgbClr val="7030A0"/>
                </a:solidFill>
              </a:rPr>
              <a:t> </a:t>
            </a:r>
            <a:r>
              <a:rPr lang="fr-FR" sz="2400" dirty="0" err="1" smtClean="0">
                <a:solidFill>
                  <a:srgbClr val="7030A0"/>
                </a:solidFill>
              </a:rPr>
              <a:t>occur</a:t>
            </a:r>
            <a:r>
              <a:rPr lang="fr-FR" sz="2400" dirty="0" smtClean="0">
                <a:solidFill>
                  <a:srgbClr val="7030A0"/>
                </a:solidFill>
              </a:rPr>
              <a:t>)</a:t>
            </a:r>
            <a:endParaRPr lang="fr-FR" sz="2400" dirty="0" smtClean="0"/>
          </a:p>
          <a:p>
            <a:pPr marL="514350" indent="-514350">
              <a:buAutoNum type="alphaLcParenR"/>
            </a:pPr>
            <a:r>
              <a:rPr lang="fr-FR" sz="2400" dirty="0" smtClean="0"/>
              <a:t>Au moins l’un des trois se produit</a:t>
            </a:r>
            <a:r>
              <a:rPr lang="fr-FR" sz="2400" dirty="0" smtClean="0">
                <a:solidFill>
                  <a:srgbClr val="7030A0"/>
                </a:solidFill>
              </a:rPr>
              <a:t> (</a:t>
            </a:r>
            <a:r>
              <a:rPr lang="en-US" sz="2400" dirty="0">
                <a:solidFill>
                  <a:srgbClr val="7030A0"/>
                </a:solidFill>
              </a:rPr>
              <a:t>At least one event </a:t>
            </a:r>
            <a:r>
              <a:rPr lang="en-US" sz="2400" dirty="0" smtClean="0">
                <a:solidFill>
                  <a:srgbClr val="7030A0"/>
                </a:solidFill>
              </a:rPr>
              <a:t>occurs)</a:t>
            </a:r>
            <a:endParaRPr lang="fr-FR" sz="2400" dirty="0" smtClean="0"/>
          </a:p>
          <a:p>
            <a:pPr marL="514350" indent="-514350">
              <a:buAutoNum type="alphaLcParenR"/>
            </a:pPr>
            <a:r>
              <a:rPr lang="fr-FR" sz="2400" dirty="0" smtClean="0"/>
              <a:t>Au moins deux se produisent </a:t>
            </a:r>
            <a:r>
              <a:rPr lang="fr-FR" sz="2400" dirty="0" smtClean="0">
                <a:solidFill>
                  <a:srgbClr val="7030A0"/>
                </a:solidFill>
              </a:rPr>
              <a:t>(</a:t>
            </a:r>
            <a:r>
              <a:rPr lang="en-US" sz="2400" dirty="0">
                <a:solidFill>
                  <a:srgbClr val="7030A0"/>
                </a:solidFill>
              </a:rPr>
              <a:t>At least two </a:t>
            </a:r>
            <a:r>
              <a:rPr lang="en-US" sz="2400" dirty="0" smtClean="0">
                <a:solidFill>
                  <a:srgbClr val="7030A0"/>
                </a:solidFill>
              </a:rPr>
              <a:t>events occur)</a:t>
            </a:r>
            <a:endParaRPr lang="fr-FR" sz="2400" dirty="0" smtClean="0"/>
          </a:p>
          <a:p>
            <a:pPr marL="514350" indent="-514350">
              <a:buAutoNum type="alphaLcParenR"/>
            </a:pPr>
            <a:r>
              <a:rPr lang="fr-FR" sz="2400" dirty="0" smtClean="0"/>
              <a:t>Un et un seul se réalise </a:t>
            </a:r>
            <a:r>
              <a:rPr lang="fr-FR" sz="2400" dirty="0">
                <a:solidFill>
                  <a:srgbClr val="7030A0"/>
                </a:solidFill>
              </a:rPr>
              <a:t>(</a:t>
            </a:r>
            <a:r>
              <a:rPr lang="fr-FR" sz="2400" dirty="0" err="1">
                <a:solidFill>
                  <a:srgbClr val="7030A0"/>
                </a:solidFill>
              </a:rPr>
              <a:t>Exactly</a:t>
            </a:r>
            <a:r>
              <a:rPr lang="fr-FR" sz="2400" dirty="0">
                <a:solidFill>
                  <a:srgbClr val="7030A0"/>
                </a:solidFill>
              </a:rPr>
              <a:t> one </a:t>
            </a:r>
            <a:r>
              <a:rPr lang="fr-FR" sz="2400" dirty="0" err="1">
                <a:solidFill>
                  <a:srgbClr val="7030A0"/>
                </a:solidFill>
              </a:rPr>
              <a:t>event</a:t>
            </a:r>
            <a:r>
              <a:rPr lang="fr-FR" sz="2400" dirty="0">
                <a:solidFill>
                  <a:srgbClr val="7030A0"/>
                </a:solidFill>
              </a:rPr>
              <a:t> </a:t>
            </a:r>
            <a:r>
              <a:rPr lang="fr-FR" sz="2400" dirty="0" err="1" smtClean="0">
                <a:solidFill>
                  <a:srgbClr val="7030A0"/>
                </a:solidFill>
              </a:rPr>
              <a:t>occurs</a:t>
            </a:r>
            <a:r>
              <a:rPr lang="fr-FR" sz="2400" dirty="0" smtClean="0">
                <a:solidFill>
                  <a:srgbClr val="7030A0"/>
                </a:solidFill>
              </a:rPr>
              <a:t>)</a:t>
            </a:r>
            <a:endParaRPr lang="fr-FR" sz="2400" dirty="0" smtClean="0"/>
          </a:p>
          <a:p>
            <a:pPr marL="514350" indent="-514350">
              <a:buAutoNum type="alphaLcParenR"/>
            </a:pPr>
            <a:r>
              <a:rPr lang="fr-FR" sz="2400" dirty="0" smtClean="0"/>
              <a:t>Aucun ne se produit </a:t>
            </a:r>
            <a:r>
              <a:rPr lang="fr-FR" sz="2400" dirty="0">
                <a:solidFill>
                  <a:srgbClr val="7030A0"/>
                </a:solidFill>
              </a:rPr>
              <a:t>(No </a:t>
            </a:r>
            <a:r>
              <a:rPr lang="fr-FR" sz="2400" dirty="0" err="1">
                <a:solidFill>
                  <a:srgbClr val="7030A0"/>
                </a:solidFill>
              </a:rPr>
              <a:t>event</a:t>
            </a:r>
            <a:r>
              <a:rPr lang="fr-FR" sz="2400" dirty="0">
                <a:solidFill>
                  <a:srgbClr val="7030A0"/>
                </a:solidFill>
              </a:rPr>
              <a:t> </a:t>
            </a:r>
            <a:r>
              <a:rPr lang="fr-FR" sz="2400" dirty="0" err="1" smtClean="0">
                <a:solidFill>
                  <a:srgbClr val="7030A0"/>
                </a:solidFill>
              </a:rPr>
              <a:t>occurs</a:t>
            </a:r>
            <a:r>
              <a:rPr lang="fr-FR" sz="2400" dirty="0" smtClean="0">
                <a:solidFill>
                  <a:srgbClr val="7030A0"/>
                </a:solidFill>
              </a:rPr>
              <a:t>)</a:t>
            </a:r>
            <a:endParaRPr lang="fr-FR" sz="2400" dirty="0" smtClean="0"/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Corrigé: Mathématiques pour les sciences de la vie , page 93</a:t>
            </a:r>
          </a:p>
          <a:p>
            <a:pPr marL="514350" indent="-514350">
              <a:buAutoNum type="alphaLcParenR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843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399245"/>
            <a:ext cx="10515600" cy="577771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400" b="1" u="sng" dirty="0"/>
              <a:t>2.Définition d’une </a:t>
            </a:r>
            <a:r>
              <a:rPr lang="fr-FR" sz="2400" b="1" u="sng" dirty="0" smtClean="0"/>
              <a:t>probabilité</a:t>
            </a:r>
            <a:endParaRPr lang="fr-FR" sz="2400" b="1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2.1.Espace des possibles(univers) </a:t>
            </a:r>
            <a:r>
              <a:rPr lang="fr-FR" sz="2400" b="1" dirty="0" smtClean="0">
                <a:solidFill>
                  <a:srgbClr val="7030A0"/>
                </a:solidFill>
              </a:rPr>
              <a:t>(</a:t>
            </a:r>
            <a:r>
              <a:rPr lang="fr-FR" sz="2400" b="1" dirty="0" err="1" smtClean="0">
                <a:solidFill>
                  <a:srgbClr val="7030A0"/>
                </a:solidFill>
              </a:rPr>
              <a:t>sample</a:t>
            </a:r>
            <a:r>
              <a:rPr lang="fr-FR" sz="2400" b="1" dirty="0" smtClean="0">
                <a:solidFill>
                  <a:srgbClr val="7030A0"/>
                </a:solidFill>
              </a:rPr>
              <a:t> </a:t>
            </a:r>
            <a:r>
              <a:rPr lang="fr-FR" sz="2400" b="1" dirty="0" err="1" smtClean="0">
                <a:solidFill>
                  <a:srgbClr val="7030A0"/>
                </a:solidFill>
              </a:rPr>
              <a:t>space</a:t>
            </a:r>
            <a:r>
              <a:rPr lang="fr-FR" sz="2400" b="1" dirty="0" smtClean="0">
                <a:solidFill>
                  <a:srgbClr val="7030A0"/>
                </a:solidFill>
              </a:rPr>
              <a:t>)</a:t>
            </a:r>
            <a:r>
              <a:rPr lang="fr-FR" sz="2400" b="1" dirty="0" smtClean="0">
                <a:solidFill>
                  <a:srgbClr val="FF0000"/>
                </a:solidFill>
              </a:rPr>
              <a:t>, évènement (</a:t>
            </a:r>
            <a:r>
              <a:rPr lang="fr-FR" sz="2400" b="1" dirty="0" smtClean="0">
                <a:solidFill>
                  <a:srgbClr val="7030A0"/>
                </a:solidFill>
              </a:rPr>
              <a:t>the </a:t>
            </a:r>
            <a:r>
              <a:rPr lang="fr-FR" sz="2400" b="1" dirty="0" err="1" smtClean="0">
                <a:solidFill>
                  <a:srgbClr val="7030A0"/>
                </a:solidFill>
              </a:rPr>
              <a:t>event</a:t>
            </a:r>
            <a:r>
              <a:rPr lang="fr-FR" sz="2400" b="1" dirty="0" smtClean="0">
                <a:solidFill>
                  <a:srgbClr val="7030A0"/>
                </a:solidFill>
              </a:rPr>
              <a:t>)</a:t>
            </a:r>
            <a:endParaRPr lang="fr-FR" sz="2400" b="1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400" dirty="0" smtClean="0"/>
              <a:t>On </a:t>
            </a:r>
            <a:r>
              <a:rPr lang="fr-FR" sz="2400" dirty="0"/>
              <a:t>é</a:t>
            </a:r>
            <a:r>
              <a:rPr lang="fr-FR" sz="2400" dirty="0" smtClean="0"/>
              <a:t>tudie </a:t>
            </a:r>
            <a:r>
              <a:rPr lang="fr-FR" sz="2400" dirty="0"/>
              <a:t>une </a:t>
            </a:r>
            <a:r>
              <a:rPr lang="fr-FR" sz="2400" dirty="0" smtClean="0"/>
              <a:t>expérience aléatoire </a:t>
            </a:r>
            <a:r>
              <a:rPr lang="fr-FR" sz="2400" dirty="0" smtClean="0">
                <a:solidFill>
                  <a:srgbClr val="7030A0"/>
                </a:solidFill>
              </a:rPr>
              <a:t>(</a:t>
            </a:r>
            <a:r>
              <a:rPr lang="fr-FR" sz="2400" dirty="0" err="1" smtClean="0">
                <a:solidFill>
                  <a:srgbClr val="7030A0"/>
                </a:solidFill>
              </a:rPr>
              <a:t>random</a:t>
            </a:r>
            <a:r>
              <a:rPr lang="fr-FR" sz="2400" dirty="0" smtClean="0">
                <a:solidFill>
                  <a:srgbClr val="7030A0"/>
                </a:solidFill>
              </a:rPr>
              <a:t> </a:t>
            </a:r>
            <a:r>
              <a:rPr lang="fr-FR" sz="2400" dirty="0" err="1" smtClean="0">
                <a:solidFill>
                  <a:srgbClr val="7030A0"/>
                </a:solidFill>
              </a:rPr>
              <a:t>experiment</a:t>
            </a:r>
            <a:r>
              <a:rPr lang="fr-FR" sz="2400" dirty="0" smtClean="0">
                <a:solidFill>
                  <a:srgbClr val="7030A0"/>
                </a:solidFill>
              </a:rPr>
              <a:t>)</a:t>
            </a:r>
            <a:r>
              <a:rPr lang="fr-FR" sz="2400" dirty="0" smtClean="0"/>
              <a:t>. </a:t>
            </a:r>
            <a:r>
              <a:rPr lang="fr-FR" sz="2400" dirty="0"/>
              <a:t>L’espace des possibles ou univers </a:t>
            </a:r>
            <a:r>
              <a:rPr lang="fr-FR" sz="2400" dirty="0" smtClean="0"/>
              <a:t>décrit tous les résultats </a:t>
            </a:r>
            <a:r>
              <a:rPr lang="fr-FR" sz="2400" dirty="0"/>
              <a:t>possibles de </a:t>
            </a:r>
            <a:r>
              <a:rPr lang="fr-FR" sz="2400" dirty="0" smtClean="0"/>
              <a:t>l’expérience </a:t>
            </a:r>
            <a:r>
              <a:rPr lang="fr-FR" sz="2400" dirty="0" smtClean="0">
                <a:solidFill>
                  <a:srgbClr val="7030A0"/>
                </a:solidFill>
              </a:rPr>
              <a:t>(set of </a:t>
            </a:r>
            <a:r>
              <a:rPr lang="fr-FR" sz="2400" dirty="0" err="1" smtClean="0">
                <a:solidFill>
                  <a:srgbClr val="7030A0"/>
                </a:solidFill>
              </a:rPr>
              <a:t>outcomes</a:t>
            </a:r>
            <a:r>
              <a:rPr lang="fr-FR" sz="2400" dirty="0" smtClean="0">
                <a:solidFill>
                  <a:srgbClr val="7030A0"/>
                </a:solidFill>
              </a:rPr>
              <a:t>)</a:t>
            </a:r>
            <a:r>
              <a:rPr lang="fr-FR" sz="2400" dirty="0" smtClean="0"/>
              <a:t>. </a:t>
            </a:r>
            <a:r>
              <a:rPr lang="fr-FR" sz="2400" dirty="0"/>
              <a:t>Chacun de ces </a:t>
            </a:r>
            <a:r>
              <a:rPr lang="fr-FR" sz="2400" dirty="0" smtClean="0"/>
              <a:t>résultats </a:t>
            </a:r>
            <a:r>
              <a:rPr lang="fr-FR" sz="2400" dirty="0"/>
              <a:t>est </a:t>
            </a:r>
            <a:r>
              <a:rPr lang="fr-FR" sz="2400" dirty="0" smtClean="0"/>
              <a:t>appel</a:t>
            </a:r>
            <a:r>
              <a:rPr lang="fr-FR" sz="2400" dirty="0"/>
              <a:t>é</a:t>
            </a:r>
            <a:r>
              <a:rPr lang="fr-FR" sz="2400" dirty="0" smtClean="0"/>
              <a:t> évènement élémentaire </a:t>
            </a:r>
            <a:r>
              <a:rPr lang="fr-FR" sz="2400" dirty="0">
                <a:solidFill>
                  <a:srgbClr val="7030A0"/>
                </a:solidFill>
              </a:rPr>
              <a:t>(</a:t>
            </a:r>
            <a:r>
              <a:rPr lang="fr-FR" sz="2400" dirty="0" err="1">
                <a:solidFill>
                  <a:srgbClr val="7030A0"/>
                </a:solidFill>
              </a:rPr>
              <a:t>Elementary</a:t>
            </a:r>
            <a:r>
              <a:rPr lang="fr-FR" sz="2400" dirty="0">
                <a:solidFill>
                  <a:srgbClr val="7030A0"/>
                </a:solidFill>
              </a:rPr>
              <a:t> </a:t>
            </a:r>
            <a:r>
              <a:rPr lang="fr-FR" sz="2400" dirty="0" err="1" smtClean="0">
                <a:solidFill>
                  <a:srgbClr val="7030A0"/>
                </a:solidFill>
              </a:rPr>
              <a:t>event</a:t>
            </a:r>
            <a:r>
              <a:rPr lang="fr-FR" sz="2400" dirty="0" smtClean="0">
                <a:solidFill>
                  <a:srgbClr val="7030A0"/>
                </a:solidFill>
              </a:rPr>
              <a:t>, an observation)</a:t>
            </a:r>
            <a:r>
              <a:rPr lang="fr-FR" sz="2400" dirty="0" smtClean="0"/>
              <a:t>. </a:t>
            </a:r>
            <a:r>
              <a:rPr lang="fr-FR" sz="2400" dirty="0"/>
              <a:t>On note souvent l’espace des possibles Ω </a:t>
            </a:r>
            <a:r>
              <a:rPr lang="fr-FR" sz="2400" dirty="0" smtClean="0"/>
              <a:t>(ensemble </a:t>
            </a:r>
            <a:r>
              <a:rPr lang="fr-FR" sz="2400" dirty="0" smtClean="0"/>
              <a:t>fondamentale, </a:t>
            </a:r>
            <a:r>
              <a:rPr lang="fr-FR" sz="2400" dirty="0" err="1">
                <a:solidFill>
                  <a:srgbClr val="7030A0"/>
                </a:solidFill>
              </a:rPr>
              <a:t>sample</a:t>
            </a:r>
            <a:r>
              <a:rPr lang="fr-FR" sz="2400" dirty="0">
                <a:solidFill>
                  <a:srgbClr val="7030A0"/>
                </a:solidFill>
              </a:rPr>
              <a:t> </a:t>
            </a:r>
            <a:r>
              <a:rPr lang="fr-FR" sz="2400" dirty="0" err="1">
                <a:solidFill>
                  <a:srgbClr val="7030A0"/>
                </a:solidFill>
              </a:rPr>
              <a:t>space</a:t>
            </a:r>
            <a:r>
              <a:rPr lang="fr-FR" sz="2400" dirty="0">
                <a:solidFill>
                  <a:srgbClr val="7030A0"/>
                </a:solidFill>
              </a:rPr>
              <a:t> </a:t>
            </a:r>
            <a:r>
              <a:rPr lang="fr-FR" sz="2400" dirty="0" smtClean="0"/>
              <a:t>) </a:t>
            </a:r>
            <a:r>
              <a:rPr lang="fr-FR" sz="2400" dirty="0" smtClean="0"/>
              <a:t>et </a:t>
            </a:r>
            <a:r>
              <a:rPr lang="fr-FR" sz="2400" dirty="0"/>
              <a:t>un </a:t>
            </a:r>
            <a:r>
              <a:rPr lang="fr-FR" sz="2400" dirty="0" smtClean="0"/>
              <a:t>résultat élémentaire </a:t>
            </a:r>
            <a:r>
              <a:rPr lang="fr-FR" sz="2400" dirty="0"/>
              <a:t>ω. </a:t>
            </a:r>
            <a:r>
              <a:rPr lang="fr-FR" sz="2400" dirty="0" smtClean="0"/>
              <a:t>Un évènement </a:t>
            </a:r>
            <a:r>
              <a:rPr lang="fr-FR" sz="2400" dirty="0"/>
              <a:t>est un </a:t>
            </a:r>
            <a:r>
              <a:rPr lang="fr-FR" sz="2400" dirty="0" smtClean="0"/>
              <a:t>sous-ensemble </a:t>
            </a:r>
            <a:r>
              <a:rPr lang="fr-FR" sz="2400" dirty="0" smtClean="0">
                <a:solidFill>
                  <a:srgbClr val="7030A0"/>
                </a:solidFill>
              </a:rPr>
              <a:t>(</a:t>
            </a:r>
            <a:r>
              <a:rPr lang="fr-FR" sz="2400" dirty="0" err="1" smtClean="0">
                <a:solidFill>
                  <a:srgbClr val="7030A0"/>
                </a:solidFill>
              </a:rPr>
              <a:t>subset</a:t>
            </a:r>
            <a:r>
              <a:rPr lang="fr-FR" sz="2400" dirty="0" smtClean="0">
                <a:solidFill>
                  <a:srgbClr val="7030A0"/>
                </a:solidFill>
              </a:rPr>
              <a:t> of the </a:t>
            </a:r>
            <a:r>
              <a:rPr lang="fr-FR" sz="2400" dirty="0" err="1" smtClean="0">
                <a:solidFill>
                  <a:srgbClr val="7030A0"/>
                </a:solidFill>
              </a:rPr>
              <a:t>sample</a:t>
            </a:r>
            <a:r>
              <a:rPr lang="fr-FR" sz="2400" dirty="0" smtClean="0">
                <a:solidFill>
                  <a:srgbClr val="7030A0"/>
                </a:solidFill>
              </a:rPr>
              <a:t> </a:t>
            </a:r>
            <a:r>
              <a:rPr lang="fr-FR" sz="2400" dirty="0" err="1" smtClean="0">
                <a:solidFill>
                  <a:srgbClr val="7030A0"/>
                </a:solidFill>
              </a:rPr>
              <a:t>space</a:t>
            </a:r>
            <a:r>
              <a:rPr lang="fr-FR" sz="2400" dirty="0" smtClean="0">
                <a:solidFill>
                  <a:srgbClr val="7030A0"/>
                </a:solidFill>
              </a:rPr>
              <a:t> : </a:t>
            </a:r>
            <a:r>
              <a:rPr lang="en-US" sz="2400" dirty="0">
                <a:solidFill>
                  <a:srgbClr val="7030A0"/>
                </a:solidFill>
              </a:rPr>
              <a:t>a collection of elementary events or outcomes</a:t>
            </a:r>
            <a:r>
              <a:rPr lang="fr-FR" sz="2400" dirty="0" smtClean="0">
                <a:solidFill>
                  <a:srgbClr val="7030A0"/>
                </a:solidFill>
              </a:rPr>
              <a:t>)</a:t>
            </a:r>
            <a:r>
              <a:rPr lang="fr-FR" sz="2400" dirty="0" smtClean="0"/>
              <a:t> </a:t>
            </a:r>
            <a:r>
              <a:rPr lang="fr-FR" sz="2400" dirty="0"/>
              <a:t>de Ω, ou une </a:t>
            </a:r>
            <a:r>
              <a:rPr lang="fr-FR" sz="2400" dirty="0" smtClean="0"/>
              <a:t>réunion d’évènements élémentaires.</a:t>
            </a:r>
            <a:endParaRPr lang="fr-FR" sz="24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400" dirty="0"/>
              <a:t>Les </a:t>
            </a:r>
            <a:r>
              <a:rPr lang="fr-FR" sz="2400" dirty="0" smtClean="0"/>
              <a:t>évènements </a:t>
            </a:r>
            <a:r>
              <a:rPr lang="fr-FR" sz="2400" dirty="0"/>
              <a:t>sont des </a:t>
            </a:r>
            <a:r>
              <a:rPr lang="fr-FR" sz="2400" dirty="0" smtClean="0"/>
              <a:t>ensembles </a:t>
            </a:r>
            <a:r>
              <a:rPr lang="fr-FR" sz="2400" dirty="0" smtClean="0">
                <a:solidFill>
                  <a:srgbClr val="7030A0"/>
                </a:solidFill>
              </a:rPr>
              <a:t>(sets)</a:t>
            </a:r>
            <a:r>
              <a:rPr lang="fr-FR" sz="2400" dirty="0" smtClean="0"/>
              <a:t>, représentés </a:t>
            </a:r>
            <a:r>
              <a:rPr lang="fr-FR" sz="2400" dirty="0"/>
              <a:t>souvent par des lettres </a:t>
            </a:r>
            <a:r>
              <a:rPr lang="fr-FR" sz="2400" dirty="0" smtClean="0"/>
              <a:t>capitales A,B,C…..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7691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63639"/>
                <a:ext cx="10515600" cy="5713324"/>
              </a:xfrm>
            </p:spPr>
            <p:txBody>
              <a:bodyPr>
                <a:normAutofit fontScale="92500"/>
              </a:bodyPr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400" dirty="0" smtClean="0"/>
                  <a:t>On se limite dans ce cours à étudier </a:t>
                </a:r>
                <a:r>
                  <a:rPr lang="fr-FR" sz="2400" dirty="0"/>
                  <a:t>les univers </a:t>
                </a:r>
                <a:r>
                  <a:rPr lang="fr-FR" sz="2400" dirty="0" smtClean="0"/>
                  <a:t>dénombrables 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(</a:t>
                </a:r>
                <a:r>
                  <a:rPr lang="fr-FR" sz="2400" dirty="0" err="1" smtClean="0">
                    <a:solidFill>
                      <a:srgbClr val="7030A0"/>
                    </a:solidFill>
                  </a:rPr>
                  <a:t>finite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 </a:t>
                </a:r>
                <a:r>
                  <a:rPr lang="fr-FR" sz="2400" dirty="0" err="1" smtClean="0">
                    <a:solidFill>
                      <a:srgbClr val="7030A0"/>
                    </a:solidFill>
                  </a:rPr>
                  <a:t>sample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 </a:t>
                </a:r>
                <a:r>
                  <a:rPr lang="fr-FR" sz="2400" dirty="0" err="1" smtClean="0">
                    <a:solidFill>
                      <a:srgbClr val="7030A0"/>
                    </a:solidFill>
                  </a:rPr>
                  <a:t>space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)</a:t>
                </a:r>
                <a:r>
                  <a:rPr lang="fr-FR" sz="2400" dirty="0" smtClean="0"/>
                  <a:t>. </a:t>
                </a:r>
                <a:r>
                  <a:rPr lang="fr-FR" sz="2400" dirty="0"/>
                  <a:t>La </a:t>
                </a:r>
                <a:r>
                  <a:rPr lang="fr-FR" sz="2400" dirty="0" smtClean="0"/>
                  <a:t>probabilité d’un évènement </a:t>
                </a:r>
                <a:r>
                  <a:rPr lang="fr-FR" sz="2400" dirty="0"/>
                  <a:t>est une valeur </a:t>
                </a:r>
                <a:r>
                  <a:rPr lang="fr-FR" sz="2400" dirty="0" smtClean="0"/>
                  <a:t>numérique </a:t>
                </a:r>
                <a:r>
                  <a:rPr lang="fr-FR" sz="2400" dirty="0"/>
                  <a:t>qui </a:t>
                </a:r>
                <a:r>
                  <a:rPr lang="fr-FR" sz="2400" dirty="0" smtClean="0"/>
                  <a:t>représente </a:t>
                </a:r>
                <a:r>
                  <a:rPr lang="fr-FR" sz="2400" dirty="0"/>
                  <a:t>la proportion de fois </a:t>
                </a:r>
                <a:r>
                  <a:rPr lang="fr-FR" sz="2400" dirty="0" smtClean="0"/>
                  <a:t>où l’évènement va </a:t>
                </a:r>
                <a:r>
                  <a:rPr lang="fr-FR" sz="2400" dirty="0"/>
                  <a:t>se </a:t>
                </a:r>
                <a:r>
                  <a:rPr lang="fr-FR" sz="2400" dirty="0" smtClean="0"/>
                  <a:t>réaliser</a:t>
                </a:r>
                <a:r>
                  <a:rPr lang="fr-FR" sz="2400" dirty="0"/>
                  <a:t>, quand on </a:t>
                </a:r>
                <a:r>
                  <a:rPr lang="fr-FR" sz="2400" dirty="0" smtClean="0"/>
                  <a:t>répète l’expérience </a:t>
                </a:r>
                <a:r>
                  <a:rPr lang="fr-FR" sz="2400" dirty="0"/>
                  <a:t>dans des conditions identiques. On peut </a:t>
                </a:r>
                <a:r>
                  <a:rPr lang="fr-FR" sz="2400" dirty="0" smtClean="0"/>
                  <a:t>déduire </a:t>
                </a:r>
                <a:r>
                  <a:rPr lang="fr-FR" sz="2400" dirty="0"/>
                  <a:t>de cette </a:t>
                </a:r>
                <a:r>
                  <a:rPr lang="fr-FR" sz="2400" dirty="0" smtClean="0"/>
                  <a:t>définition </a:t>
                </a:r>
                <a:r>
                  <a:rPr lang="fr-FR" sz="2400" dirty="0"/>
                  <a:t>qu’une </a:t>
                </a:r>
                <a:r>
                  <a:rPr lang="fr-FR" sz="2400" dirty="0" smtClean="0"/>
                  <a:t>probabilit</a:t>
                </a:r>
                <a:r>
                  <a:rPr lang="fr-FR" sz="2400" dirty="0"/>
                  <a:t>é</a:t>
                </a:r>
                <a:r>
                  <a:rPr lang="fr-FR" sz="2400" dirty="0" smtClean="0"/>
                  <a:t> </a:t>
                </a:r>
                <a:r>
                  <a:rPr lang="fr-FR" sz="2400" dirty="0"/>
                  <a:t>doit </a:t>
                </a:r>
                <a:r>
                  <a:rPr lang="fr-FR" sz="2400" dirty="0" smtClean="0"/>
                  <a:t>être </a:t>
                </a:r>
                <a:r>
                  <a:rPr lang="fr-FR" sz="2400" dirty="0"/>
                  <a:t>entre 0 et 1 </a:t>
                </a:r>
                <a:endParaRPr lang="fr-FR" sz="2400" dirty="0" smtClean="0"/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)≤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fr-FR" sz="2400" dirty="0" smtClean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400" dirty="0" smtClean="0"/>
                  <a:t>et </a:t>
                </a:r>
                <a:r>
                  <a:rPr lang="fr-FR" sz="2400" dirty="0"/>
                  <a:t>que la </a:t>
                </a:r>
                <a:r>
                  <a:rPr lang="fr-FR" sz="2400" dirty="0" smtClean="0"/>
                  <a:t>probabilité d’un évènement </a:t>
                </a:r>
                <a:r>
                  <a:rPr lang="fr-FR" sz="2400" dirty="0"/>
                  <a:t>est la somme des </a:t>
                </a:r>
                <a:r>
                  <a:rPr lang="fr-FR" sz="2400" dirty="0" smtClean="0"/>
                  <a:t>probabilités </a:t>
                </a:r>
                <a:r>
                  <a:rPr lang="fr-FR" sz="2400" dirty="0"/>
                  <a:t>de chacun des </a:t>
                </a:r>
                <a:r>
                  <a:rPr lang="fr-FR" sz="2400" dirty="0" smtClean="0"/>
                  <a:t>évènements élémentaires </a:t>
                </a:r>
                <a:r>
                  <a:rPr lang="fr-FR" sz="2400" dirty="0"/>
                  <a:t>qui </a:t>
                </a:r>
                <a:r>
                  <a:rPr lang="fr-FR" sz="2400" dirty="0" smtClean="0"/>
                  <a:t>le constituent 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fr-FR" sz="2400" dirty="0" smtClean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400" b="1" u="sng" dirty="0" smtClean="0"/>
                  <a:t>Exemple:</a:t>
                </a:r>
                <a:r>
                  <a:rPr lang="fr-FR" sz="2400" dirty="0" smtClean="0"/>
                  <a:t> jeter un dé, on définit l’évènement A : « Avoir un nombre pair »</a:t>
                </a:r>
                <a:endParaRPr lang="fr-FR" sz="2400" dirty="0" smtClean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fr-FR" sz="2400" dirty="0" smtClean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fr-FR" sz="2400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63639"/>
                <a:ext cx="10515600" cy="5713324"/>
              </a:xfrm>
              <a:blipFill rotWithShape="0">
                <a:blip r:embed="rId2"/>
                <a:stretch>
                  <a:fillRect l="-754" r="-696" b="-32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038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40913"/>
                <a:ext cx="10515600" cy="563605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400" dirty="0" smtClean="0"/>
                  <a:t>Enfin, la somme des probabilités de tous les éléments de Ω est 1.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 smtClean="0"/>
                  <a:t>important </a:t>
                </a:r>
                <a:r>
                  <a:rPr lang="fr-FR" sz="2400" b="1" dirty="0"/>
                  <a:t>:</a:t>
                </a:r>
                <a:r>
                  <a:rPr lang="fr-FR" sz="2400" dirty="0"/>
                  <a:t> rappelons qu’un </a:t>
                </a:r>
                <a:r>
                  <a:rPr lang="fr-FR" sz="2400" dirty="0" smtClean="0"/>
                  <a:t>évènement </a:t>
                </a:r>
                <a:r>
                  <a:rPr lang="fr-FR" sz="2400" dirty="0"/>
                  <a:t>n’est rien d’autre qu’une partie de Ω. Une </a:t>
                </a:r>
                <a:r>
                  <a:rPr lang="fr-FR" sz="2400" dirty="0" smtClean="0"/>
                  <a:t>probabilité </a:t>
                </a:r>
                <a:r>
                  <a:rPr lang="fr-FR" sz="2400" dirty="0"/>
                  <a:t>associe à</a:t>
                </a:r>
                <a:r>
                  <a:rPr lang="fr-FR" sz="2400" dirty="0" smtClean="0"/>
                  <a:t> chaque évènement </a:t>
                </a:r>
                <a:r>
                  <a:rPr lang="fr-FR" sz="2400" dirty="0"/>
                  <a:t>un nombre entre 0 et 1. Il s’agit donc d’une </a:t>
                </a:r>
                <a:r>
                  <a:rPr lang="fr-FR" sz="2400" dirty="0" smtClean="0"/>
                  <a:t>application de </a:t>
                </a:r>
                <a:r>
                  <a:rPr lang="fr-FR" sz="2400" dirty="0"/>
                  <a:t>l’ensemble des parties de Ω, </a:t>
                </a:r>
                <a:r>
                  <a:rPr lang="fr-FR" sz="2400" dirty="0" smtClean="0"/>
                  <a:t>not</a:t>
                </a:r>
                <a:r>
                  <a:rPr lang="fr-FR" sz="2400" dirty="0"/>
                  <a:t>é</a:t>
                </a:r>
                <a:r>
                  <a:rPr lang="fr-FR" sz="2400" dirty="0" smtClean="0"/>
                  <a:t> </a:t>
                </a:r>
                <a14:m>
                  <m:oMath xmlns:m="http://schemas.openxmlformats.org/officeDocument/2006/math"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dirty="0" smtClean="0"/>
                  <a:t>, </a:t>
                </a:r>
                <a:r>
                  <a:rPr lang="fr-FR" sz="2400" dirty="0"/>
                  <a:t>dans [0, 1</a:t>
                </a:r>
                <a:r>
                  <a:rPr lang="fr-FR" sz="2400" dirty="0" smtClean="0"/>
                  <a:t>].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fr-F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fr-FR" sz="24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Exemple: soit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fr-FR" sz="2400" dirty="0" smtClean="0"/>
                  <a:t>. Construisons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fr-F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</m:oMath>
                  </m:oMathPara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400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40913"/>
                <a:ext cx="10515600" cy="5636050"/>
              </a:xfrm>
              <a:blipFill rotWithShape="0"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34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18186"/>
                <a:ext cx="10515600" cy="5558777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u="sng" dirty="0" smtClean="0">
                    <a:solidFill>
                      <a:srgbClr val="FF0000"/>
                    </a:solidFill>
                  </a:rPr>
                  <a:t>2.2. calcul de la probabilité d’un événement</a:t>
                </a:r>
              </a:p>
              <a:p>
                <a:pPr>
                  <a:lnSpc>
                    <a:spcPct val="150000"/>
                  </a:lnSpc>
                  <a:buFontTx/>
                  <a:buChar char="-"/>
                </a:pPr>
                <a:r>
                  <a:rPr lang="fr-FR" sz="2400" dirty="0" smtClean="0"/>
                  <a:t>Principe fondamental: une probabilité attachée à un événement A est le rapport de nombre de cas favorables à la réalisation de A sur le nombre de cas possibles à l’issue de l’expérience considérée. On notera cette probabilité P(A) et: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𝑛𝑜𝑚𝑏𝑟𝑒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𝑐𝑎𝑠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𝑓𝑎𝑣𝑜𝑟𝑎𝑏𝑙𝑒𝑠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à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𝑛𝑜𝑚𝑏𝑟𝑒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𝑐𝑎𝑠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𝑝𝑜𝑠𝑠𝑖𝑏𝑙𝑒𝑠</m:t>
                          </m:r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𝐶𝑎𝑟𝑑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𝐶𝑎𝑟𝑑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fr-F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fr-FR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𝑜𝑢𝑡𝑐𝑜𝑚𝑒𝑠</m:t>
                          </m:r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𝑜𝑢𝑡𝑐𝑜𝑚𝑒𝑠</m:t>
                          </m:r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</m:oMath>
                  </m:oMathPara>
                </a14:m>
                <a:endParaRPr lang="fr-FR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18186"/>
                <a:ext cx="10515600" cy="5558777"/>
              </a:xfrm>
              <a:blipFill rotWithShape="0">
                <a:blip r:embed="rId2"/>
                <a:stretch>
                  <a:fillRect l="-928" r="-12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450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631065"/>
            <a:ext cx="10515600" cy="55458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400" b="1" u="sng" dirty="0" smtClean="0">
                <a:solidFill>
                  <a:srgbClr val="FF0000"/>
                </a:solidFill>
              </a:rPr>
              <a:t>2.2. Exemples récapitulatif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/>
              <a:t>On jette un dé une fois, soit les événement suivants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/>
              <a:t> A : le résultat est un chiffre pair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/>
              <a:t>B: le résultat est un chiffre impair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/>
              <a:t>Calculer P(A) et P(B)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/>
              <a:t>On jette 3 pièces de monnaie, quelle est la probabilité pour que deux retombent du coté pile et une du coté face?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/>
              <a:t>P(A)= 3/8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/>
              <a:t>Un sac contient 10 boules blanches et 20 noires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/>
              <a:t>On extrait au hasard deux boules du sac. Quelles sont les probabilités pour que 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91415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50761"/>
                <a:ext cx="10515600" cy="5726202"/>
              </a:xfrm>
            </p:spPr>
            <p:txBody>
              <a:bodyPr>
                <a:normAutofit fontScale="92500" lnSpcReduction="20000"/>
              </a:bodyPr>
              <a:lstStyle/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fr-FR" sz="2400" dirty="0" smtClean="0"/>
                  <a:t>l’une soit blanche, l’autre noire?</a:t>
                </a:r>
              </a:p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fr-FR" sz="2400" dirty="0" smtClean="0"/>
                  <a:t>Elles soient toutes les deux blanches?</a:t>
                </a:r>
              </a:p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fr-FR" sz="2400" dirty="0" smtClean="0"/>
                  <a:t>Elles soient toutes les deux noires?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u="sng" dirty="0" smtClean="0"/>
                  <a:t>Solution: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b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sub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b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sub>
                            <m:sup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b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sub>
                            <m:sup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50761"/>
                <a:ext cx="10515600" cy="5726202"/>
              </a:xfrm>
              <a:blipFill rotWithShape="0"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933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89397"/>
                <a:ext cx="10515600" cy="568756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b="1" u="sng" dirty="0" smtClean="0"/>
                  <a:t>3. Axiomes du calcul des probabilités </a:t>
                </a:r>
                <a:r>
                  <a:rPr lang="fr-FR" sz="2000" b="1" u="sng" dirty="0" smtClean="0">
                    <a:solidFill>
                      <a:srgbClr val="7030A0"/>
                    </a:solidFill>
                  </a:rPr>
                  <a:t>( </a:t>
                </a:r>
                <a:r>
                  <a:rPr lang="fr-FR" sz="2000" b="1" u="sng" dirty="0" err="1">
                    <a:solidFill>
                      <a:srgbClr val="7030A0"/>
                    </a:solidFill>
                  </a:rPr>
                  <a:t>Axioms</a:t>
                </a:r>
                <a:r>
                  <a:rPr lang="fr-FR" sz="2000" b="1" u="sng" dirty="0">
                    <a:solidFill>
                      <a:srgbClr val="7030A0"/>
                    </a:solidFill>
                  </a:rPr>
                  <a:t> of </a:t>
                </a:r>
                <a:r>
                  <a:rPr lang="fr-FR" sz="2000" b="1" u="sng" dirty="0" err="1" smtClean="0">
                    <a:solidFill>
                      <a:srgbClr val="7030A0"/>
                    </a:solidFill>
                  </a:rPr>
                  <a:t>Probability</a:t>
                </a:r>
                <a:r>
                  <a:rPr lang="fr-FR" sz="2000" b="1" u="sng" dirty="0" smtClean="0">
                    <a:solidFill>
                      <a:srgbClr val="7030A0"/>
                    </a:solidFill>
                  </a:rPr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b="1" u="sng" dirty="0" smtClean="0">
                    <a:solidFill>
                      <a:srgbClr val="FF0000"/>
                    </a:solidFill>
                  </a:rPr>
                  <a:t>3.1. Enoncé des axiomes 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000" dirty="0" smtClean="0"/>
                  <a:t>Soit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fr-FR" sz="2000" dirty="0" smtClean="0"/>
                  <a:t> un ensemble fondamental composé d’un ensemble fini d’éléments. Soit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2000" dirty="0" smtClean="0"/>
                  <a:t> les événements possibles c’est-à-dire des parties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fr-FR" sz="2000" dirty="0" smtClean="0"/>
                  <a:t>. désignons par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fr-FR" sz="2000" dirty="0" smtClean="0"/>
                  <a:t> l’ensemble des sous ensembles ou parties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fr-FR" sz="2000" dirty="0" smtClean="0"/>
                  <a:t> et par P une fonction à valeur réelle définie sur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fr-FR" sz="2000" dirty="0" smtClean="0"/>
                  <a:t>. P est appelé fonction de probabilité et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 smtClean="0"/>
                  <a:t> désigne la probabilité de l’événement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 smtClean="0"/>
                  <a:t>. Si les axiomes suivants sont vérifiés: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/>
                  <a:t>Axiome 1: pour chaque événement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2000" dirty="0" smtClean="0"/>
                  <a:t>, on a 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fr-F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r-FR" sz="2000" dirty="0" smtClean="0"/>
                  <a:t> </a:t>
                </a:r>
                <a:r>
                  <a:rPr lang="fr-FR" sz="2000" dirty="0">
                    <a:solidFill>
                      <a:srgbClr val="7030A0"/>
                    </a:solidFill>
                  </a:rPr>
                  <a:t>(Relative </a:t>
                </a:r>
                <a:r>
                  <a:rPr lang="fr-FR" sz="2000" dirty="0" err="1" smtClean="0">
                    <a:solidFill>
                      <a:srgbClr val="7030A0"/>
                    </a:solidFill>
                  </a:rPr>
                  <a:t>Frequency</a:t>
                </a:r>
                <a:r>
                  <a:rPr lang="fr-FR" sz="2000" dirty="0">
                    <a:solidFill>
                      <a:srgbClr val="7030A0"/>
                    </a:solidFill>
                  </a:rPr>
                  <a:t>)</a:t>
                </a:r>
                <a:endParaRPr lang="fr-FR" sz="20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/>
                  <a:t>Axiome 2: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r-FR" sz="2000" dirty="0" smtClean="0"/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fr-FR" sz="2000" dirty="0" smtClean="0"/>
                  <a:t> est alors appelé événement certain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/>
                  <a:t>Axiome 3: pour deux événement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2000" dirty="0" smtClean="0"/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r-FR" sz="2000" dirty="0" smtClean="0"/>
                  <a:t>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fr-FR" sz="2000" dirty="0" smtClean="0"/>
                  <a:t> incompatibles c’est-à-dire vérifiant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fr-FR" sz="2000" dirty="0" smtClean="0"/>
                  <a:t> on a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 smtClean="0"/>
                  <a:t>+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89397"/>
                <a:ext cx="10515600" cy="5687566"/>
              </a:xfrm>
              <a:blipFill rotWithShape="0">
                <a:blip r:embed="rId2"/>
                <a:stretch>
                  <a:fillRect l="-638" r="-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55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56823"/>
                <a:ext cx="10515600" cy="552014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u="sng" dirty="0" smtClean="0">
                    <a:solidFill>
                      <a:srgbClr val="FF0000"/>
                    </a:solidFill>
                  </a:rPr>
                  <a:t>3.2. Conséquences et propriétés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0" dirty="0" smtClean="0"/>
                  <a:t>Si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fr-FR" sz="2400" b="0" dirty="0" smtClean="0"/>
                  <a:t> désigne l’ensemble vide ou l’événement impossible on a 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0" dirty="0" smtClean="0"/>
                  <a:t>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fr-FR" sz="2400" b="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0" dirty="0" smtClean="0"/>
                  <a:t>Si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fr-FR" sz="2400" b="0" dirty="0" smtClean="0"/>
                  <a:t> est l’événement complémentaire de A alors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0" dirty="0" smtClean="0"/>
                  <a:t>  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Soit A et B deux événement quelconques. Alors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acc>
                          <m:accPr>
                            <m:chr m:val="̅"/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2400" dirty="0" smtClean="0"/>
                  <a:t> et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fr-FR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acc>
                          <m:accPr>
                            <m:chr m:val="̅"/>
                            <m:ctrlPr>
                              <a:rPr lang="fr-F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</m:oMath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Pour deux événements quelconques tels que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r-FR" sz="2400" dirty="0" smtClean="0"/>
                  <a:t> on a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)≤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 smtClean="0">
                    <a:solidFill>
                      <a:srgbClr val="FF0000"/>
                    </a:solidFill>
                  </a:rPr>
                  <a:t>Proof: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400" dirty="0" smtClean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56823"/>
                <a:ext cx="10515600" cy="5520140"/>
              </a:xfrm>
              <a:blipFill rotWithShape="0">
                <a:blip r:embed="rId2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287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1738649"/>
            <a:ext cx="9144000" cy="4378816"/>
          </a:xfrm>
        </p:spPr>
        <p:txBody>
          <a:bodyPr>
            <a:normAutofit lnSpcReduction="10000"/>
          </a:bodyPr>
          <a:lstStyle/>
          <a:p>
            <a:pPr algn="l"/>
            <a:r>
              <a:rPr lang="fr-FR" b="1" u="sng" dirty="0" smtClean="0"/>
              <a:t>1.Introduction et rappels </a:t>
            </a:r>
          </a:p>
          <a:p>
            <a:pPr algn="l"/>
            <a:r>
              <a:rPr lang="fr-FR" b="1" u="sng" dirty="0" smtClean="0">
                <a:solidFill>
                  <a:srgbClr val="FF0000"/>
                </a:solidFill>
              </a:rPr>
              <a:t>1.1.Introduction</a:t>
            </a:r>
          </a:p>
          <a:p>
            <a:pPr algn="just"/>
            <a:r>
              <a:rPr lang="fr-FR" dirty="0" smtClean="0"/>
              <a:t>Le calcul des probabilités s’est introduit dans presque toutes les branches de l’activité scientifique. Les domaines plus particulièrement concernés sont:</a:t>
            </a:r>
          </a:p>
          <a:p>
            <a:pPr algn="l"/>
            <a:r>
              <a:rPr lang="fr-FR" dirty="0" smtClean="0"/>
              <a:t>- l’économie mathématique (économétrie, théorie des jeux)</a:t>
            </a:r>
          </a:p>
          <a:p>
            <a:pPr algn="l"/>
            <a:r>
              <a:rPr lang="fr-FR" dirty="0" smtClean="0"/>
              <a:t>- La génétique (lois sur l’hérédité de </a:t>
            </a:r>
            <a:r>
              <a:rPr lang="fr-FR" dirty="0"/>
              <a:t>M</a:t>
            </a:r>
            <a:r>
              <a:rPr lang="fr-FR" dirty="0" smtClean="0"/>
              <a:t>endel)</a:t>
            </a:r>
          </a:p>
          <a:p>
            <a:pPr algn="l"/>
            <a:r>
              <a:rPr lang="fr-FR" dirty="0" smtClean="0"/>
              <a:t>- La physique( mécanique quantique, étude des particules élémentaires)</a:t>
            </a:r>
          </a:p>
          <a:p>
            <a:pPr algn="l"/>
            <a:r>
              <a:rPr lang="fr-FR" dirty="0" smtClean="0"/>
              <a:t>- l’informatique ( modélisation des systèmes, simulation de la charge   d’un système, modélisation des files d’attente</a:t>
            </a:r>
          </a:p>
          <a:p>
            <a:pPr algn="l"/>
            <a:r>
              <a:rPr lang="fr-FR" dirty="0" smtClean="0"/>
              <a:t>- Cette liste est bien </a:t>
            </a:r>
            <a:r>
              <a:rPr lang="fr-FR" dirty="0" smtClean="0"/>
              <a:t>sûr </a:t>
            </a:r>
            <a:r>
              <a:rPr lang="fr-FR" dirty="0" smtClean="0"/>
              <a:t>non exhaustive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76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28034"/>
                <a:ext cx="10515600" cy="564892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400" b="1" u="sng" dirty="0" smtClean="0">
                    <a:solidFill>
                      <a:srgbClr val="FF0000"/>
                    </a:solidFill>
                  </a:rPr>
                  <a:t>3.3. le théorème des probabilités totales</a:t>
                </a:r>
              </a:p>
              <a:p>
                <a:pPr marL="0" indent="0">
                  <a:buNone/>
                </a:pPr>
                <a:r>
                  <a:rPr lang="fr-FR" sz="2400" b="1" u="sng" dirty="0" smtClean="0"/>
                  <a:t>3.3.1. Enoncé et vérification</a:t>
                </a:r>
              </a:p>
              <a:p>
                <a:pPr marL="0" indent="0">
                  <a:buNone/>
                </a:pPr>
                <a:r>
                  <a:rPr lang="fr-FR" sz="2400" dirty="0" smtClean="0"/>
                  <a:t>Soit A et B deux événements quelconques de E. Alors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 smtClean="0"/>
              </a:p>
              <a:p>
                <a:pPr marL="0" indent="0">
                  <a:buNone/>
                </a:pPr>
                <a:r>
                  <a:rPr lang="fr-FR" sz="2400" dirty="0" smtClean="0">
                    <a:solidFill>
                      <a:srgbClr val="FF0000"/>
                    </a:solidFill>
                  </a:rPr>
                  <a:t>Proof:</a:t>
                </a:r>
              </a:p>
              <a:p>
                <a:pPr marL="0" indent="0">
                  <a:buNone/>
                </a:pPr>
                <a:r>
                  <a:rPr lang="fr-FR" sz="2400" b="1" dirty="0" smtClean="0"/>
                  <a:t>Remarques: </a:t>
                </a:r>
              </a:p>
              <a:p>
                <a:pPr marL="0" indent="0">
                  <a:buNone/>
                </a:pPr>
                <a:r>
                  <a:rPr lang="fr-FR" sz="2400" dirty="0" smtClean="0"/>
                  <a:t>Cette relation est une extension de l’axiome 3</a:t>
                </a:r>
              </a:p>
              <a:p>
                <a:pPr marL="0" indent="0">
                  <a:buNone/>
                </a:pPr>
                <a:r>
                  <a:rPr lang="fr-FR" sz="2400" b="1" u="sng" dirty="0" smtClean="0"/>
                  <a:t>3.3.2. généralisation de la relation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fr-FR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fr-FR" sz="2400" dirty="0">
                    <a:solidFill>
                      <a:srgbClr val="FF0000"/>
                    </a:solidFill>
                  </a:rPr>
                  <a:t>Proof:</a:t>
                </a:r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28034"/>
                <a:ext cx="10515600" cy="5648929"/>
              </a:xfrm>
              <a:blipFill rotWithShape="0">
                <a:blip r:embed="rId2"/>
                <a:stretch>
                  <a:fillRect l="-928" t="-151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04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502276"/>
            <a:ext cx="10515600" cy="567468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400" b="1" u="sng" dirty="0" smtClean="0"/>
              <a:t>Exemple 1.</a:t>
            </a:r>
            <a:r>
              <a:rPr lang="fr-FR" sz="2400" dirty="0" smtClean="0"/>
              <a:t> une étude de la population d’une grande ville de province a fait apparaitre que pendant un mois : </a:t>
            </a:r>
            <a:r>
              <a:rPr lang="fr-FR" sz="2400" dirty="0" smtClean="0">
                <a:solidFill>
                  <a:srgbClr val="FF0000"/>
                </a:solidFill>
              </a:rPr>
              <a:t>(mathématiques pour les sciences de la vie, page 106)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/>
              <a:t>35% des personnes sont allées au cinéma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/>
              <a:t>12% des personnes sont allées au musée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/>
              <a:t>6% des personnes sont allées au deux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/>
              <a:t>Calculer la probabilité que pendant ce mois une personne ait fait les choix suivants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fr-FR" sz="2400" dirty="0" smtClean="0"/>
              <a:t>Aller au cinéma ou au musé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fr-FR" sz="2400" dirty="0" smtClean="0"/>
              <a:t>Ne pas aller au cinéma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fr-FR" sz="2400" dirty="0" smtClean="0"/>
              <a:t>N’aller ni au cinéma ni au musée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fr-FR" sz="2400" dirty="0" smtClean="0"/>
              <a:t>Aller au cinéma mais pas au musée</a:t>
            </a:r>
          </a:p>
          <a:p>
            <a:pPr marL="514350" indent="-514350">
              <a:buAutoNum type="alphaLcParenR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83144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261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b="1" u="sng" dirty="0"/>
              <a:t>4</a:t>
            </a:r>
            <a:r>
              <a:rPr lang="fr-FR" b="1" u="sng" dirty="0" smtClean="0"/>
              <a:t>. </a:t>
            </a:r>
            <a:r>
              <a:rPr lang="fr-FR" sz="2800" b="1" u="sng" dirty="0" smtClean="0"/>
              <a:t>Probabilités Conditionnelles et </a:t>
            </a:r>
            <a:r>
              <a:rPr lang="fr-FR" sz="2800" b="1" u="sng" dirty="0"/>
              <a:t>Indépendance</a:t>
            </a:r>
            <a:br>
              <a:rPr lang="fr-FR" sz="2800" b="1" u="sng" dirty="0"/>
            </a:br>
            <a:r>
              <a:rPr lang="fr-FR" sz="2800" b="1" u="sng" dirty="0" err="1">
                <a:solidFill>
                  <a:srgbClr val="7030A0"/>
                </a:solidFill>
              </a:rPr>
              <a:t>Conditional</a:t>
            </a:r>
            <a:r>
              <a:rPr lang="fr-FR" sz="2800" b="1" u="sng" dirty="0">
                <a:solidFill>
                  <a:srgbClr val="7030A0"/>
                </a:solidFill>
              </a:rPr>
              <a:t> </a:t>
            </a:r>
            <a:r>
              <a:rPr lang="fr-FR" sz="2800" b="1" u="sng" dirty="0" err="1">
                <a:solidFill>
                  <a:srgbClr val="7030A0"/>
                </a:solidFill>
              </a:rPr>
              <a:t>Probability</a:t>
            </a:r>
            <a:r>
              <a:rPr lang="fr-FR" sz="2800" b="1" u="sng" dirty="0">
                <a:solidFill>
                  <a:srgbClr val="7030A0"/>
                </a:solidFill>
              </a:rPr>
              <a:t> and Independence</a:t>
            </a:r>
            <a:endParaRPr lang="fr-FR" b="1" u="sng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3949"/>
                <a:ext cx="10515600" cy="468301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u="sng" dirty="0" smtClean="0">
                    <a:solidFill>
                      <a:srgbClr val="FF0000"/>
                    </a:solidFill>
                  </a:rPr>
                  <a:t>4.1. probabilités conditionnelles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u="sng" dirty="0" smtClean="0"/>
                  <a:t>Définition</a:t>
                </a:r>
                <a:r>
                  <a:rPr lang="fr-FR" sz="2400" dirty="0" smtClean="0"/>
                  <a:t>: soit A et B deux événements compatibles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</m:d>
                  </m:oMath>
                </a14:m>
                <a:r>
                  <a:rPr lang="fr-FR" sz="2400" dirty="0" smtClean="0"/>
                  <a:t> et de probabilités non nulles. La probabilité que A soit réalisé sachant que B est réalisé est appelée probabilité conditionnelle de A par rapport à B. elle est notée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den>
                        </m:f>
                      </m:e>
                    </m:d>
                  </m:oMath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400" dirty="0" smtClean="0"/>
              </a:p>
              <a:p>
                <a:pPr marL="0" indent="0">
                  <a:buNone/>
                </a:pPr>
                <a:endParaRPr lang="fr-FR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3949"/>
                <a:ext cx="10515600" cy="4683014"/>
              </a:xfrm>
              <a:blipFill rotWithShape="0">
                <a:blip r:embed="rId2"/>
                <a:stretch>
                  <a:fillRect l="-928" r="-34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92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98490"/>
                <a:ext cx="10515600" cy="53784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2400" u="sng" dirty="0" smtClean="0"/>
                  <a:t>Propriétés </a:t>
                </a:r>
                <a:r>
                  <a:rPr lang="fr-FR" sz="2400" u="sng" dirty="0" smtClean="0">
                    <a:solidFill>
                      <a:srgbClr val="7030A0"/>
                    </a:solidFill>
                  </a:rPr>
                  <a:t>(</a:t>
                </a:r>
                <a:r>
                  <a:rPr lang="fr-FR" sz="2400" u="sng" dirty="0" err="1" smtClean="0">
                    <a:solidFill>
                      <a:srgbClr val="7030A0"/>
                    </a:solidFill>
                  </a:rPr>
                  <a:t>properties</a:t>
                </a:r>
                <a:r>
                  <a:rPr lang="fr-FR" sz="2400" u="sng" dirty="0" smtClean="0">
                    <a:solidFill>
                      <a:srgbClr val="7030A0"/>
                    </a:solidFill>
                  </a:rPr>
                  <a:t>)</a:t>
                </a:r>
                <a:endParaRPr lang="fr-FR" sz="2400" u="sng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fr-FR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fr-F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fr-FR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fr-F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fr-FR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fr-FR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fr-FR" sz="2400">
                          <a:latin typeface="Cambria Math" panose="02040503050406030204" pitchFamily="18" charset="0"/>
                        </a:rPr>
                        <m:t>Formule</m:t>
                      </m:r>
                      <m:r>
                        <a:rPr lang="fr-FR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2400">
                          <a:latin typeface="Cambria Math" panose="02040503050406030204" pitchFamily="18" charset="0"/>
                        </a:rPr>
                        <m:t>des</m:t>
                      </m:r>
                      <m:r>
                        <a:rPr lang="fr-FR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2400">
                          <a:latin typeface="Cambria Math" panose="02040503050406030204" pitchFamily="18" charset="0"/>
                        </a:rPr>
                        <m:t>probabilit</m:t>
                      </m:r>
                      <m:r>
                        <a:rPr lang="fr-FR" sz="2400">
                          <a:latin typeface="Cambria Math" panose="020405030504060302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fr-FR" sz="240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fr-FR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2400">
                          <a:latin typeface="Cambria Math" panose="02040503050406030204" pitchFamily="18" charset="0"/>
                        </a:rPr>
                        <m:t>compos</m:t>
                      </m:r>
                      <m:r>
                        <a:rPr lang="fr-FR" sz="2400">
                          <a:latin typeface="Cambria Math" panose="020405030504060302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fr-FR" sz="2400">
                          <a:latin typeface="Cambria Math" panose="02040503050406030204" pitchFamily="18" charset="0"/>
                        </a:rPr>
                        <m:t>es</m:t>
                      </m:r>
                      <m:r>
                        <a:rPr lang="fr-FR" sz="24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fr-F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fr-F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fr-F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∩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num>
                                <m:den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num>
                                <m:den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,      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r>
                  <a:rPr lang="fr-FR" sz="2400" dirty="0"/>
                  <a:t/>
                </a:r>
                <a:br>
                  <a:rPr lang="fr-FR" sz="2400" dirty="0"/>
                </a:br>
                <a:endParaRPr lang="fr-F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98490"/>
                <a:ext cx="10515600" cy="5378473"/>
              </a:xfrm>
              <a:blipFill rotWithShape="0">
                <a:blip r:embed="rId2"/>
                <a:stretch>
                  <a:fillRect l="-928" t="-15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2320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528034"/>
            <a:ext cx="10515600" cy="589852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fr-FR" b="1" u="sng" dirty="0"/>
              <a:t>Exemple </a:t>
            </a:r>
            <a:r>
              <a:rPr lang="fr-FR" b="1" u="sng" dirty="0" smtClean="0"/>
              <a:t>1.</a:t>
            </a:r>
            <a:r>
              <a:rPr lang="fr-FR" dirty="0" smtClean="0"/>
              <a:t> On </a:t>
            </a:r>
            <a:r>
              <a:rPr lang="fr-FR" dirty="0"/>
              <a:t>jette deux fois une pièce de monnaie équilibrée. Quelle est la probabilité d’avoir deux "faces" sachant que:</a:t>
            </a:r>
            <a:br>
              <a:rPr lang="fr-FR" dirty="0"/>
            </a:br>
            <a:r>
              <a:rPr lang="fr-FR" dirty="0"/>
              <a:t>(a) le premier jet amène "face"?</a:t>
            </a:r>
            <a:br>
              <a:rPr lang="fr-FR" dirty="0"/>
            </a:br>
            <a:r>
              <a:rPr lang="fr-FR" dirty="0"/>
              <a:t>(b) Il y a au moins une "face"?</a:t>
            </a:r>
            <a:r>
              <a:rPr lang="fr-FR" dirty="0"/>
              <a:t> 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fr-FR" b="1" u="sng" dirty="0" smtClean="0"/>
              <a:t>Exemple 2.</a:t>
            </a:r>
            <a:r>
              <a:rPr lang="fr-FR" dirty="0" smtClean="0"/>
              <a:t> (</a:t>
            </a:r>
            <a:r>
              <a:rPr lang="fr-FR" dirty="0">
                <a:solidFill>
                  <a:srgbClr val="FF0000"/>
                </a:solidFill>
              </a:rPr>
              <a:t>Mathématiques pour les sciences de la vie, page </a:t>
            </a:r>
            <a:r>
              <a:rPr lang="fr-FR" dirty="0" smtClean="0">
                <a:solidFill>
                  <a:srgbClr val="FF0000"/>
                </a:solidFill>
              </a:rPr>
              <a:t>110</a:t>
            </a:r>
            <a:r>
              <a:rPr lang="fr-FR" dirty="0" smtClean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 smtClean="0"/>
              <a:t>Dans </a:t>
            </a:r>
            <a:r>
              <a:rPr lang="fr-FR" dirty="0"/>
              <a:t>une population, la probabilité de naissance d’un garçon est de 0.52. on sait que 2% des filles et 1% des garçons présentent à leur naissance une luxation congénitale de la hanche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fr-FR" dirty="0"/>
              <a:t>Quelle est la probabilité qu’un nouveau né présente cette luxation de la hanche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fr-FR" dirty="0"/>
              <a:t>Quelle est la probabilité d’un nouveau né présentent cette luxation soit une fille </a:t>
            </a:r>
          </a:p>
        </p:txBody>
      </p:sp>
    </p:spTree>
    <p:extLst>
      <p:ext uri="{BB962C8B-B14F-4D97-AF65-F5344CB8AC3E}">
        <p14:creationId xmlns:p14="http://schemas.microsoft.com/office/powerpoint/2010/main" val="1515585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02276"/>
                <a:ext cx="10515600" cy="567468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400" u="sng" dirty="0" smtClean="0">
                    <a:solidFill>
                      <a:srgbClr val="FF0000"/>
                    </a:solidFill>
                  </a:rPr>
                  <a:t>4.2. Indépendance en probabil</a:t>
                </a:r>
                <a:r>
                  <a:rPr lang="fr-FR" u="sng" dirty="0" smtClean="0"/>
                  <a:t>ité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u="sng" dirty="0" smtClean="0"/>
                  <a:t>Définition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Nous dirons que deux événements sont indépendants en probabilité si la probabilité de A conditionnée par B est égale à la probabilité de A. soit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fr-FR" sz="2400" b="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Cette relation peut aussi s’exprimer de ka façon suivante: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A et B sont indépendants </a:t>
                </a:r>
                <a14:m>
                  <m:oMath xmlns:m="http://schemas.openxmlformats.org/officeDocument/2006/math"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400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02276"/>
                <a:ext cx="10515600" cy="5674687"/>
              </a:xfrm>
              <a:blipFill rotWithShape="0">
                <a:blip r:embed="rId2"/>
                <a:stretch>
                  <a:fillRect l="-928" t="-17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223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66670"/>
                <a:ext cx="10515600" cy="5610293"/>
              </a:xfrm>
            </p:spPr>
            <p:txBody>
              <a:bodyPr/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000" b="1" u="sng" dirty="0" smtClean="0"/>
                  <a:t>Exemple: </a:t>
                </a:r>
                <a:r>
                  <a:rPr lang="fr-FR" sz="2000" dirty="0" smtClean="0"/>
                  <a:t>on applique un traitement à 250 sujets atteints d’une même maladie M. on mesure, d’autre part, la tension artérielle de chaque sujet traité. Les résultats donnés par expérimentateur sont classés dans le tableau suivant: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(Mathématiques </a:t>
                </a:r>
                <a:r>
                  <a:rPr lang="fr-FR" sz="2000" dirty="0">
                    <a:solidFill>
                      <a:srgbClr val="FF0000"/>
                    </a:solidFill>
                  </a:rPr>
                  <a:t>pour les sciences de la vie, page 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112)</a:t>
                </a:r>
                <a:endParaRPr lang="fr-FR" sz="20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/>
                  <a:t>On examine au hasard un sujet soumis au traitement. On désigne par: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/>
                  <a:t>A: l’événement « le sujet a une tension artérielle basse »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/>
                  <a:t>B: l’événement «  le sujet a réagi avec succès au traitement »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/>
                  <a:t>A partir des résultats expérimentaux, calculer: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den>
                        </m:f>
                      </m:e>
                    </m:d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), </m:t>
                        </m:r>
                      </m:den>
                    </m:f>
                  </m:oMath>
                </a14:m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66670"/>
                <a:ext cx="10515600" cy="5610293"/>
              </a:xfrm>
              <a:blipFill rotWithShape="0">
                <a:blip r:embed="rId2"/>
                <a:stretch>
                  <a:fillRect l="-638" r="-5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302728"/>
              </p:ext>
            </p:extLst>
          </p:nvPr>
        </p:nvGraphicFramePr>
        <p:xfrm>
          <a:off x="2744696" y="4535414"/>
          <a:ext cx="6695151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717"/>
                <a:gridCol w="2231717"/>
                <a:gridCol w="2231717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Résultats du</a:t>
                      </a:r>
                      <a:r>
                        <a:rPr lang="fr-FR" baseline="0" dirty="0" smtClean="0"/>
                        <a:t> traitement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Echecs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Succès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Tension artérielle basse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104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Tension artérielle élevée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96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50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73487"/>
                <a:ext cx="10515600" cy="5803476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u="sng" dirty="0" smtClean="0">
                    <a:solidFill>
                      <a:srgbClr val="FF0000"/>
                    </a:solidFill>
                  </a:rPr>
                  <a:t>4.3. le théorème de Bayes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u="sng" dirty="0">
                    <a:solidFill>
                      <a:srgbClr val="FF0000"/>
                    </a:solidFill>
                  </a:rPr>
                  <a:t>Formule  </a:t>
                </a:r>
                <a:r>
                  <a:rPr lang="fr-FR" sz="2400" b="1" u="sng" dirty="0" smtClean="0">
                    <a:solidFill>
                      <a:srgbClr val="FF0000"/>
                    </a:solidFill>
                  </a:rPr>
                  <a:t>des probabilités totales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 smtClean="0"/>
                  <a:t>Théorème:</a:t>
                </a:r>
                <a:r>
                  <a:rPr lang="fr-FR" sz="2400" dirty="0" smtClean="0"/>
                  <a:t> Soit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sz="2400" dirty="0" smtClean="0"/>
                  <a:t> une partition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fr-FR" sz="2400" dirty="0" smtClean="0"/>
                  <a:t> (</a:t>
                </a:r>
                <a:r>
                  <a:rPr lang="fr-FR" sz="2400" u="sng" dirty="0">
                    <a:hlinkClick r:id="rId2"/>
                  </a:rPr>
                  <a:t>système complet d’évènements</a:t>
                </a:r>
                <a:r>
                  <a:rPr lang="fr-FR" sz="2400" dirty="0"/>
                  <a:t>)</a:t>
                </a:r>
                <a:r>
                  <a:rPr lang="fr-FR" sz="2400" dirty="0" smtClean="0"/>
                  <a:t>, c’est-à-dire qui vérifie:</a:t>
                </a:r>
              </a:p>
              <a:p>
                <a:pPr marL="514350" indent="-51435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d>
                      <m:dPr>
                        <m:begChr m:val="{"/>
                        <m:endChr m:val="}"/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𝑒𝑡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fr-FR" sz="2400" dirty="0" smtClean="0"/>
              </a:p>
              <a:p>
                <a:pPr marL="514350" indent="-514350">
                  <a:lnSpc>
                    <a:spcPct val="150000"/>
                  </a:lnSpc>
                  <a:buFont typeface="Arial" panose="020B0604020202020204" pitchFamily="34" charset="0"/>
                  <a:buAutoNum type="arabicParenR"/>
                </a:pPr>
                <a14:m>
                  <m:oMath xmlns:m="http://schemas.openxmlformats.org/officeDocument/2006/math"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d>
                      <m:dPr>
                        <m:begChr m:val="{"/>
                        <m:endChr m:val="}"/>
                        <m:ctrlP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𝑒𝑡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∀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d>
                      <m:dPr>
                        <m:begChr m:val="{"/>
                        <m:endChr m:val="}"/>
                        <m:ctrlP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𝑝𝑜𝑢𝑟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fr-FR" sz="2400" dirty="0" smtClean="0"/>
              </a:p>
              <a:p>
                <a:pPr marL="514350" indent="-514350">
                  <a:lnSpc>
                    <a:spcPct val="150000"/>
                  </a:lnSpc>
                  <a:buFont typeface="Arial" panose="020B0604020202020204" pitchFamily="34" charset="0"/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Cette situation est représentée par la figure suivante</a:t>
                </a:r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514350" indent="-514350">
                  <a:buFont typeface="Arial" panose="020B0604020202020204" pitchFamily="34" charset="0"/>
                  <a:buAutoNum type="arabicParenR"/>
                </a:pPr>
                <a:endParaRPr lang="fr-FR" dirty="0"/>
              </a:p>
              <a:p>
                <a:pPr marL="514350" indent="-514350">
                  <a:buAutoNum type="arabicParenR"/>
                </a:pPr>
                <a:endParaRPr lang="fr-FR" dirty="0" smtClean="0"/>
              </a:p>
              <a:p>
                <a:pPr marL="514350" indent="-514350">
                  <a:buAutoNum type="arabicParenR"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73487"/>
                <a:ext cx="10515600" cy="5803476"/>
              </a:xfrm>
              <a:blipFill rotWithShape="0">
                <a:blip r:embed="rId3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1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616" y="399243"/>
            <a:ext cx="6529320" cy="255001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218" y="3161960"/>
            <a:ext cx="3398011" cy="320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9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53792"/>
                <a:ext cx="10515600" cy="562317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Alors pour un événement B quelconque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fr-FR" sz="2400" dirty="0" smtClean="0"/>
                  <a:t>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fr-FR" sz="2400" b="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53792"/>
                <a:ext cx="10515600" cy="5623171"/>
              </a:xfrm>
              <a:blipFill rotWithShape="0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86" y="2993532"/>
            <a:ext cx="5868809" cy="30861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6849" y="3232143"/>
            <a:ext cx="3172160" cy="294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4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05307"/>
                <a:ext cx="10515600" cy="5571656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fr-FR" sz="2400" b="1" dirty="0" smtClean="0">
                    <a:solidFill>
                      <a:srgbClr val="FF0000"/>
                    </a:solidFill>
                  </a:rPr>
                  <a:t>1.2.Vocabulaire de base et définition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dirty="0" smtClean="0"/>
                  <a:t>Nous appellerons </a:t>
                </a:r>
                <a:r>
                  <a:rPr lang="fr-FR" b="1" dirty="0" smtClean="0"/>
                  <a:t>événement</a:t>
                </a:r>
                <a:r>
                  <a:rPr lang="fr-FR" dirty="0" smtClean="0"/>
                  <a:t> 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(</a:t>
                </a:r>
                <a:r>
                  <a:rPr lang="fr-FR" b="1" dirty="0" err="1" smtClean="0">
                    <a:solidFill>
                      <a:srgbClr val="7030A0"/>
                    </a:solidFill>
                  </a:rPr>
                  <a:t>event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) </a:t>
                </a:r>
                <a:r>
                  <a:rPr lang="fr-FR" dirty="0" smtClean="0"/>
                  <a:t>tout </a:t>
                </a:r>
                <a:r>
                  <a:rPr lang="fr-FR" dirty="0" smtClean="0"/>
                  <a:t>résultat observable à l’issue d’une certaine </a:t>
                </a:r>
                <a:r>
                  <a:rPr lang="fr-FR" b="1" dirty="0" smtClean="0"/>
                  <a:t>expérience aléatoire 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(</a:t>
                </a:r>
                <a:r>
                  <a:rPr lang="fr-FR" b="1" dirty="0" err="1" smtClean="0">
                    <a:solidFill>
                      <a:srgbClr val="7030A0"/>
                    </a:solidFill>
                  </a:rPr>
                  <a:t>random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fr-FR" b="1" dirty="0" err="1">
                    <a:solidFill>
                      <a:srgbClr val="7030A0"/>
                    </a:solidFill>
                  </a:rPr>
                  <a:t>e</a:t>
                </a:r>
                <a:r>
                  <a:rPr lang="fr-FR" b="1" dirty="0" err="1" smtClean="0">
                    <a:solidFill>
                      <a:srgbClr val="7030A0"/>
                    </a:solidFill>
                  </a:rPr>
                  <a:t>xperiment</a:t>
                </a:r>
                <a:r>
                  <a:rPr lang="fr-FR" dirty="0" smtClean="0">
                    <a:solidFill>
                      <a:srgbClr val="7030A0"/>
                    </a:solidFill>
                  </a:rPr>
                  <a:t>)</a:t>
                </a:r>
                <a:r>
                  <a:rPr lang="fr-FR" dirty="0" smtClean="0">
                    <a:solidFill>
                      <a:srgbClr val="7030A0"/>
                    </a:solidFill>
                  </a:rPr>
                  <a:t>. </a:t>
                </a:r>
                <a:r>
                  <a:rPr lang="fr-FR" dirty="0" smtClean="0"/>
                  <a:t>Cet événement fait partie de tous les cas possibles pouvant se produire à la fin de l’expérience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b="1" u="sng" dirty="0" smtClean="0"/>
                  <a:t>Exemples: 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fr-FR" dirty="0" smtClean="0"/>
                  <a:t>lancer une pièce de </a:t>
                </a:r>
                <a:r>
                  <a:rPr lang="fr-FR" dirty="0" smtClean="0"/>
                  <a:t>monnaie </a:t>
                </a:r>
                <a:r>
                  <a:rPr lang="fr-FR" dirty="0" smtClean="0">
                    <a:solidFill>
                      <a:srgbClr val="7030A0"/>
                    </a:solidFill>
                  </a:rPr>
                  <a:t>(flip a coin) </a:t>
                </a:r>
                <a:endParaRPr lang="fr-FR" dirty="0" smtClean="0">
                  <a:solidFill>
                    <a:srgbClr val="7030A0"/>
                  </a:solidFill>
                </a:endParaRP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fr-FR" dirty="0" smtClean="0"/>
                  <a:t>Jeter un dé </a:t>
                </a:r>
                <a:r>
                  <a:rPr lang="fr-FR" dirty="0" smtClean="0">
                    <a:solidFill>
                      <a:srgbClr val="7030A0"/>
                    </a:solidFill>
                  </a:rPr>
                  <a:t>(Roll a die)</a:t>
                </a:r>
                <a:endParaRPr lang="fr-FR" dirty="0" smtClean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dirty="0" smtClean="0"/>
                  <a:t>Pour toute expérience, il existe un ensemble particulier appelé </a:t>
                </a:r>
                <a:r>
                  <a:rPr lang="fr-FR" b="1" dirty="0" smtClean="0"/>
                  <a:t>ensemble fondamental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fr-FR" b="1" dirty="0" smtClean="0"/>
                  <a:t> 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(</a:t>
                </a:r>
                <a:r>
                  <a:rPr lang="fr-FR" b="1" dirty="0" err="1" smtClean="0">
                    <a:solidFill>
                      <a:srgbClr val="7030A0"/>
                    </a:solidFill>
                  </a:rPr>
                  <a:t>sample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fr-FR" b="1" dirty="0" err="1" smtClean="0">
                    <a:solidFill>
                      <a:srgbClr val="7030A0"/>
                    </a:solidFill>
                  </a:rPr>
                  <a:t>space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, univers: </a:t>
                </a:r>
                <a:r>
                  <a:rPr lang="en-US" dirty="0">
                    <a:solidFill>
                      <a:srgbClr val="7030A0"/>
                    </a:solidFill>
                  </a:rPr>
                  <a:t>the set of all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possible outcomes </a:t>
                </a:r>
                <a:r>
                  <a:rPr lang="en-US" dirty="0">
                    <a:solidFill>
                      <a:srgbClr val="7030A0"/>
                    </a:solidFill>
                  </a:rPr>
                  <a:t>of the experiment</a:t>
                </a:r>
                <a:r>
                  <a:rPr lang="en-US" dirty="0"/>
                  <a:t>.</a:t>
                </a:r>
                <a:r>
                  <a:rPr lang="en-US" dirty="0"/>
                  <a:t> 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) </a:t>
                </a:r>
                <a:r>
                  <a:rPr lang="fr-FR" dirty="0" smtClean="0"/>
                  <a:t>ou </a:t>
                </a:r>
                <a:r>
                  <a:rPr lang="fr-FR" dirty="0" smtClean="0"/>
                  <a:t>encore référentiel, c’est celui formé par tous les évènements possibles à l’issue de </a:t>
                </a:r>
                <a:r>
                  <a:rPr lang="fr-FR" dirty="0" smtClean="0"/>
                  <a:t>l’expérience aléatoire </a:t>
                </a:r>
                <a:r>
                  <a:rPr lang="fr-FR" dirty="0" smtClean="0"/>
                  <a:t>en question </a:t>
                </a:r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05307"/>
                <a:ext cx="10515600" cy="5571656"/>
              </a:xfrm>
              <a:blipFill rotWithShape="0">
                <a:blip r:embed="rId2"/>
                <a:stretch>
                  <a:fillRect l="-754" t="-18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12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46975"/>
                <a:ext cx="10515600" cy="5429988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u="sng" dirty="0">
                    <a:solidFill>
                      <a:srgbClr val="FF0000"/>
                    </a:solidFill>
                  </a:rPr>
                  <a:t>Théorème de Baye</a:t>
                </a:r>
                <a:r>
                  <a:rPr lang="fr-FR" sz="2400" u="sng" dirty="0"/>
                  <a:t>s </a:t>
                </a:r>
                <a:r>
                  <a:rPr lang="fr-FR" sz="2400" u="sng" dirty="0">
                    <a:solidFill>
                      <a:srgbClr val="7030A0"/>
                    </a:solidFill>
                  </a:rPr>
                  <a:t>(Bayes' </a:t>
                </a:r>
                <a:r>
                  <a:rPr lang="fr-FR" sz="2400" u="sng" dirty="0" smtClean="0">
                    <a:solidFill>
                      <a:srgbClr val="7030A0"/>
                    </a:solidFill>
                  </a:rPr>
                  <a:t>formula)</a:t>
                </a:r>
                <a:endParaRPr lang="fr-FR" sz="2400" u="sng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/>
                  <a:t>Soit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sz="2400" dirty="0"/>
                  <a:t> un système complet d’évènements 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fr-FR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/>
                  <a:t>Et quel que soit l’évènement B tel que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sz="2400" dirty="0"/>
                  <a:t>, alors: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fr-F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46975"/>
                <a:ext cx="10515600" cy="5429988"/>
              </a:xfrm>
              <a:blipFill rotWithShape="0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015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502276"/>
            <a:ext cx="10515600" cy="56746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400" b="1" u="sng" dirty="0" smtClean="0"/>
              <a:t>Exemple:</a:t>
            </a:r>
            <a:r>
              <a:rPr lang="fr-FR" sz="2400" dirty="0" smtClean="0"/>
              <a:t> </a:t>
            </a:r>
          </a:p>
          <a:p>
            <a:pPr marL="0" indent="0">
              <a:buNone/>
            </a:pPr>
            <a:r>
              <a:rPr lang="fr-FR" sz="2400" dirty="0" smtClean="0"/>
              <a:t>A </a:t>
            </a:r>
            <a:r>
              <a:rPr lang="fr-FR" sz="2400" dirty="0"/>
              <a:t>l’institut de Maths, on estime que l’étudiant E a 70% de chances</a:t>
            </a:r>
            <a:br>
              <a:rPr lang="fr-FR" sz="2400" dirty="0"/>
            </a:br>
            <a:r>
              <a:rPr lang="fr-FR" sz="2400" dirty="0"/>
              <a:t>de remporter le concours pour une bourse. Cet étudiant nous apprend qu’il est interne.</a:t>
            </a:r>
            <a:br>
              <a:rPr lang="fr-FR" sz="2400" dirty="0"/>
            </a:br>
            <a:r>
              <a:rPr lang="fr-FR" sz="2400" dirty="0"/>
              <a:t>Sachant que 25% des étudiants de l’institut sont internes, quel est l’impact de cette information sur les chances d’admission de cet étudiant?</a:t>
            </a:r>
            <a:r>
              <a:rPr lang="fr-FR" sz="2400" dirty="0"/>
              <a:t> </a:t>
            </a:r>
            <a:br>
              <a:rPr lang="fr-FR" sz="2400" dirty="0"/>
            </a:b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3529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76518"/>
                <a:ext cx="10515600" cy="570044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400" b="1" dirty="0" smtClean="0">
                    <a:solidFill>
                      <a:srgbClr val="FF0000"/>
                    </a:solidFill>
                  </a:rPr>
                  <a:t>1.3.Algèbre des événements</a:t>
                </a:r>
              </a:p>
              <a:p>
                <a:pPr marL="0" indent="0">
                  <a:buNone/>
                </a:pPr>
                <a:r>
                  <a:rPr lang="fr-FR" sz="2400" dirty="0" smtClean="0"/>
                  <a:t>On peut construire une algèbre des événements de la même nature que celles des ensembles </a:t>
                </a:r>
              </a:p>
              <a:p>
                <a:pPr>
                  <a:buFontTx/>
                  <a:buChar char="-"/>
                </a:pPr>
                <a:r>
                  <a:rPr lang="fr-FR" sz="2400" b="1" dirty="0" smtClean="0"/>
                  <a:t>Événement particuliers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fr-FR" sz="2400" dirty="0" smtClean="0"/>
                  <a:t>= événement certain 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(Certain </a:t>
                </a:r>
                <a:r>
                  <a:rPr lang="fr-FR" sz="2400" dirty="0" err="1" smtClean="0">
                    <a:solidFill>
                      <a:srgbClr val="7030A0"/>
                    </a:solidFill>
                  </a:rPr>
                  <a:t>event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, the </a:t>
                </a:r>
                <a:r>
                  <a:rPr lang="fr-FR" sz="2400" dirty="0" err="1" smtClean="0">
                    <a:solidFill>
                      <a:srgbClr val="7030A0"/>
                    </a:solidFill>
                  </a:rPr>
                  <a:t>universe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)</a:t>
                </a:r>
                <a:r>
                  <a:rPr lang="fr-FR" sz="2400" dirty="0" smtClean="0"/>
                  <a:t>: il regroupe tous les cas possibles et est donc toujours réalisé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fr-FR" sz="2400" dirty="0" smtClean="0"/>
                  <a:t> = événement </a:t>
                </a:r>
                <a:r>
                  <a:rPr lang="fr-FR" sz="2400" dirty="0" smtClean="0"/>
                  <a:t>impossible 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(impossible </a:t>
                </a:r>
                <a:r>
                  <a:rPr lang="fr-FR" sz="2400" dirty="0" err="1" smtClean="0">
                    <a:solidFill>
                      <a:srgbClr val="7030A0"/>
                    </a:solidFill>
                  </a:rPr>
                  <a:t>event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) </a:t>
                </a:r>
                <a:r>
                  <a:rPr lang="fr-FR" sz="2400" dirty="0" smtClean="0"/>
                  <a:t>: </a:t>
                </a:r>
                <a:r>
                  <a:rPr lang="fr-FR" sz="2400" dirty="0" smtClean="0"/>
                  <a:t>il correspond à tous les cas qui ne peuvent pas se produire à l’issue de l’expérience considéré</a:t>
                </a:r>
              </a:p>
              <a:p>
                <a:pPr marL="0" indent="0">
                  <a:buNone/>
                </a:pPr>
                <a:r>
                  <a:rPr lang="fr-FR" sz="2400" dirty="0" smtClean="0">
                    <a:solidFill>
                      <a:srgbClr val="00B050"/>
                    </a:solidFill>
                  </a:rPr>
                  <a:t>-</a:t>
                </a:r>
                <a:r>
                  <a:rPr lang="fr-FR" sz="2400" b="1" u="sng" dirty="0" smtClean="0">
                    <a:solidFill>
                      <a:srgbClr val="00B050"/>
                    </a:solidFill>
                  </a:rPr>
                  <a:t>l’inclusion</a:t>
                </a:r>
                <a:r>
                  <a:rPr lang="fr-FR" sz="2400" dirty="0" smtClean="0">
                    <a:solidFill>
                      <a:srgbClr val="00B050"/>
                    </a:solidFill>
                  </a:rPr>
                  <a:t> </a:t>
                </a:r>
                <a:r>
                  <a:rPr lang="fr-FR" sz="2400" dirty="0" smtClean="0"/>
                  <a:t>: soit les deux événement A et b. la relation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r-FR" sz="2400" dirty="0" smtClean="0"/>
                  <a:t> signifie que la réalisation de B implique celle de A  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(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occurrence </a:t>
                </a:r>
                <a:r>
                  <a:rPr lang="en-US" sz="2400" dirty="0">
                    <a:solidFill>
                      <a:srgbClr val="7030A0"/>
                    </a:solidFill>
                  </a:rPr>
                  <a:t>of </a:t>
                </a:r>
                <a:r>
                  <a:rPr lang="en-US" sz="2400" i="1" dirty="0">
                    <a:solidFill>
                      <a:srgbClr val="7030A0"/>
                    </a:solidFill>
                  </a:rPr>
                  <a:t>B</a:t>
                </a:r>
                <a:r>
                  <a:rPr lang="en-US" sz="2400" i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implies occurrence of </a:t>
                </a:r>
                <a:r>
                  <a:rPr lang="en-US" sz="2400" i="1" dirty="0">
                    <a:solidFill>
                      <a:srgbClr val="7030A0"/>
                    </a:solidFill>
                  </a:rPr>
                  <a:t>A</a:t>
                </a:r>
                <a:r>
                  <a:rPr lang="en-US" sz="2400" i="1" dirty="0" smtClean="0">
                    <a:solidFill>
                      <a:srgbClr val="7030A0"/>
                    </a:solidFill>
                  </a:rPr>
                  <a:t>)</a:t>
                </a:r>
                <a:r>
                  <a:rPr lang="en-US" sz="2400" dirty="0" smtClean="0"/>
                  <a:t>. 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endParaRPr lang="fr-FR" sz="2400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76518"/>
                <a:ext cx="10515600" cy="5700445"/>
              </a:xfrm>
              <a:blipFill rotWithShape="0">
                <a:blip r:embed="rId2"/>
                <a:stretch>
                  <a:fillRect l="-928" t="-14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786" y="4509957"/>
            <a:ext cx="49625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0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25321" y="592428"/>
                <a:ext cx="10515600" cy="555877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400" b="1" u="sng" dirty="0" smtClean="0">
                    <a:solidFill>
                      <a:srgbClr val="00B050"/>
                    </a:solidFill>
                  </a:rPr>
                  <a:t>La réunion </a:t>
                </a:r>
                <a:r>
                  <a:rPr lang="fr-FR" sz="2400" b="1" u="sng" dirty="0" smtClean="0">
                    <a:solidFill>
                      <a:srgbClr val="7030A0"/>
                    </a:solidFill>
                  </a:rPr>
                  <a:t>(the union : A or B)) </a:t>
                </a:r>
                <a:r>
                  <a:rPr lang="fr-FR" sz="2400" dirty="0" smtClean="0"/>
                  <a:t>: soit deux événements A et B. On définit l’événement « A union B » noté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r-FR" sz="2400" dirty="0" smtClean="0"/>
                  <a:t> par: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𝑎𝑙𝑖𝑠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 ⇔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𝑎𝑙𝑖𝑠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𝑜𝑢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𝑎𝑙𝑖𝑠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𝑜𝑢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𝑙𝑒𝑠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𝑑𝑒𝑢𝑥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𝐴𝑢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𝑚𝑜𝑖𝑛𝑠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𝑢𝑛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𝑑𝑒𝑢𝑥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𝑒𝑠𝑡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𝑎𝑙𝑖𝑠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é) </m:t>
                      </m:r>
                    </m:oMath>
                  </m:oMathPara>
                </a14:m>
                <a:endParaRPr lang="fr-F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𝑠𝑖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fr-F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fr-FR" sz="2400" dirty="0" smtClean="0"/>
              </a:p>
              <a:p>
                <a:pPr marL="0" indent="0">
                  <a:buNone/>
                </a:pPr>
                <a:r>
                  <a:rPr lang="fr-FR" sz="2400" b="1" u="sng" dirty="0" smtClean="0">
                    <a:solidFill>
                      <a:srgbClr val="00B050"/>
                    </a:solidFill>
                  </a:rPr>
                  <a:t>Intersection:</a:t>
                </a:r>
                <a:r>
                  <a:rPr lang="fr-FR" sz="2400" b="1" u="sng" dirty="0" smtClean="0">
                    <a:solidFill>
                      <a:srgbClr val="7030A0"/>
                    </a:solidFill>
                  </a:rPr>
                  <a:t>(the intersection : A and B))</a:t>
                </a:r>
                <a:r>
                  <a:rPr lang="fr-FR" sz="2400" dirty="0" smtClean="0"/>
                  <a:t> soit deux événements A et b. on définit l’événement « A intersection B » noté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r-FR" sz="2400" dirty="0" smtClean="0"/>
                  <a:t> par: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𝑎𝑙𝑖𝑠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 ⇔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𝑎𝑙𝑖𝑠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𝑒𝑡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𝑎𝑙𝑖𝑠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 </m:t>
                      </m:r>
                    </m:oMath>
                  </m:oMathPara>
                </a14:m>
                <a:endParaRPr lang="fr-F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𝑠𝑖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fr-F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fr-FR" sz="2400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5321" y="592428"/>
                <a:ext cx="10515600" cy="5558777"/>
              </a:xfrm>
              <a:blipFill rotWithShape="0">
                <a:blip r:embed="rId2"/>
                <a:stretch>
                  <a:fillRect l="-870" t="-15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7" y="4004121"/>
            <a:ext cx="29051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1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02276"/>
                <a:ext cx="10515600" cy="567468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400" b="1" u="sng" dirty="0" smtClean="0">
                    <a:solidFill>
                      <a:srgbClr val="00B050"/>
                    </a:solidFill>
                  </a:rPr>
                  <a:t>L’incompatibilité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Deux événements A et b sont incompatibles 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( disjoint </a:t>
                </a:r>
                <a:r>
                  <a:rPr lang="fr-FR" sz="2400" dirty="0" err="1" smtClean="0">
                    <a:solidFill>
                      <a:srgbClr val="7030A0"/>
                    </a:solidFill>
                  </a:rPr>
                  <a:t>events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, </a:t>
                </a:r>
                <a:r>
                  <a:rPr lang="fr-FR" sz="2400" dirty="0" err="1" smtClean="0">
                    <a:solidFill>
                      <a:srgbClr val="7030A0"/>
                    </a:solidFill>
                  </a:rPr>
                  <a:t>mutually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 exclusive)</a:t>
                </a:r>
                <a:r>
                  <a:rPr lang="fr-FR" sz="2400" dirty="0" smtClean="0"/>
                  <a:t> s’ils vérifient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fr-FR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fr-FR" sz="2400" dirty="0" smtClean="0"/>
                  <a:t> 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(</a:t>
                </a:r>
                <a:r>
                  <a:rPr lang="fr-FR" sz="2400" dirty="0" err="1" smtClean="0">
                    <a:solidFill>
                      <a:srgbClr val="7030A0"/>
                    </a:solidFill>
                  </a:rPr>
                  <a:t>empty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 set)</a:t>
                </a:r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Ils ne peuvent pas se réaliser simultanément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Si on a 3 événements A, B et C, on dit qu’ils s’excluent mutuellement si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fr-F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lang="fr-F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fr-F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lang="fr-F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fr-F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fr-FR" sz="2400" dirty="0" smtClean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02276"/>
                <a:ext cx="10515600" cy="5674687"/>
              </a:xfrm>
              <a:blipFill rotWithShape="0">
                <a:blip r:embed="rId2"/>
                <a:stretch>
                  <a:fillRect l="-928" t="-15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5" y="4063552"/>
            <a:ext cx="333375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9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05307"/>
                <a:ext cx="10515600" cy="557165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400" b="1" u="sng" dirty="0" smtClean="0">
                    <a:solidFill>
                      <a:srgbClr val="00B050"/>
                    </a:solidFill>
                  </a:rPr>
                  <a:t>La complémentarité </a:t>
                </a:r>
              </a:p>
              <a:p>
                <a:pPr marL="0" indent="0">
                  <a:buNone/>
                </a:pPr>
                <a:r>
                  <a:rPr lang="fr-FR" sz="2400" dirty="0" smtClean="0"/>
                  <a:t>On appelle complémentaire 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( the </a:t>
                </a:r>
                <a:r>
                  <a:rPr lang="fr-FR" sz="2400" dirty="0" err="1" smtClean="0">
                    <a:solidFill>
                      <a:srgbClr val="7030A0"/>
                    </a:solidFill>
                  </a:rPr>
                  <a:t>complement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) </a:t>
                </a:r>
                <a:r>
                  <a:rPr lang="fr-FR" sz="2400" dirty="0" smtClean="0"/>
                  <a:t>de A l’ évènement contraire de A noté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fr-FR" sz="2400" dirty="0" smtClean="0"/>
                  <a:t> vérifiant 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acc>
                      <m:accPr>
                        <m:chr m:val="̅"/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   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2400" dirty="0" smtClean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05307"/>
                <a:ext cx="10515600" cy="5571656"/>
              </a:xfrm>
              <a:blipFill rotWithShape="0">
                <a:blip r:embed="rId2"/>
                <a:stretch>
                  <a:fillRect l="-928" t="-15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090" y="2498500"/>
            <a:ext cx="3865810" cy="1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2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56822"/>
                <a:ext cx="10515600" cy="592428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fr-FR" sz="2400" b="1" u="sng" dirty="0" smtClean="0">
                    <a:solidFill>
                      <a:srgbClr val="00B050"/>
                    </a:solidFill>
                  </a:rPr>
                  <a:t>Propriètès diverses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̿"/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FR" sz="2400" dirty="0" smtClean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fr-FR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𝐶𝑢𝑚𝑚𝑢𝑡𝑎𝑡𝑖𝑣𝑒</m:t>
                        </m:r>
                      </m:e>
                    </m:d>
                  </m:oMath>
                </a14:m>
                <a:r>
                  <a:rPr lang="fr-FR" sz="2400" b="0" dirty="0" smtClean="0">
                    <a:ea typeface="Cambria Math" panose="02040503050406030204" pitchFamily="18" charset="0"/>
                  </a:rPr>
                  <a:t> </a:t>
                </a:r>
                <a:r>
                  <a:rPr lang="fr-FR" sz="2400" dirty="0">
                    <a:solidFill>
                      <a:srgbClr val="7030A0"/>
                    </a:solidFill>
                    <a:ea typeface="Cambria Math" panose="02040503050406030204" pitchFamily="18" charset="0"/>
                  </a:rPr>
                  <a:t>(Commutative </a:t>
                </a:r>
                <a:r>
                  <a:rPr lang="fr-FR" sz="2400" dirty="0" err="1" smtClean="0">
                    <a:solidFill>
                      <a:srgbClr val="7030A0"/>
                    </a:solidFill>
                    <a:ea typeface="Cambria Math" panose="02040503050406030204" pitchFamily="18" charset="0"/>
                  </a:rPr>
                  <a:t>laws</a:t>
                </a:r>
                <a:r>
                  <a:rPr lang="fr-FR" sz="2400" dirty="0" smtClean="0">
                    <a:solidFill>
                      <a:srgbClr val="7030A0"/>
                    </a:solidFill>
                    <a:ea typeface="Cambria Math" panose="02040503050406030204" pitchFamily="18" charset="0"/>
                  </a:rPr>
                  <a:t>)</a:t>
                </a:r>
                <a:endParaRPr lang="fr-FR" sz="2400" b="0" dirty="0" smtClean="0"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fr-F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𝐴𝑠𝑠𝑜𝑐𝑖𝑎𝑡𝑖𝑣𝑒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b="0" dirty="0" smtClean="0">
                    <a:ea typeface="Cambria Math" panose="02040503050406030204" pitchFamily="18" charset="0"/>
                  </a:rPr>
                  <a:t> </a:t>
                </a:r>
                <a:r>
                  <a:rPr lang="fr-FR" sz="2400" b="0" dirty="0" smtClean="0">
                    <a:solidFill>
                      <a:srgbClr val="7030A0"/>
                    </a:solidFill>
                    <a:ea typeface="Cambria Math" panose="02040503050406030204" pitchFamily="18" charset="0"/>
                  </a:rPr>
                  <a:t>(Associative </a:t>
                </a:r>
                <a:r>
                  <a:rPr lang="fr-FR" sz="2400" b="0" dirty="0" err="1" smtClean="0">
                    <a:solidFill>
                      <a:srgbClr val="7030A0"/>
                    </a:solidFill>
                    <a:ea typeface="Cambria Math" panose="02040503050406030204" pitchFamily="18" charset="0"/>
                  </a:rPr>
                  <a:t>law</a:t>
                </a:r>
                <a:r>
                  <a:rPr lang="fr-FR" sz="2400" dirty="0" err="1" smtClean="0">
                    <a:solidFill>
                      <a:srgbClr val="7030A0"/>
                    </a:solidFill>
                    <a:ea typeface="Cambria Math" panose="02040503050406030204" pitchFamily="18" charset="0"/>
                  </a:rPr>
                  <a:t>s</a:t>
                </a:r>
                <a:r>
                  <a:rPr lang="fr-FR" sz="2400" dirty="0" smtClean="0">
                    <a:solidFill>
                      <a:srgbClr val="7030A0"/>
                    </a:solidFill>
                    <a:ea typeface="Cambria Math" panose="02040503050406030204" pitchFamily="18" charset="0"/>
                  </a:rPr>
                  <a:t>) </a:t>
                </a:r>
                <a:endParaRPr lang="fr-FR" sz="2400" b="0" dirty="0" smtClean="0"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fr-F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𝐷𝑖𝑠𝑡𝑟𝑖𝑏𝑢𝑡𝑖𝑣𝑒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dirty="0" smtClean="0"/>
                  <a:t> 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(Distributive </a:t>
                </a:r>
                <a:r>
                  <a:rPr lang="fr-FR" sz="2400" dirty="0" err="1" smtClean="0">
                    <a:solidFill>
                      <a:srgbClr val="7030A0"/>
                    </a:solidFill>
                  </a:rPr>
                  <a:t>laws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)</a:t>
                </a:r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fr-F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fr-FR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FR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fr-F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𝐶𝑢𝑚𝑚𝑢𝑡𝑎𝑡𝑖𝑣𝑒</m:t>
                          </m:r>
                        </m:e>
                      </m:d>
                    </m:oMath>
                  </m:oMathPara>
                </a14:m>
                <a:endParaRPr lang="fr-FR" sz="240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𝐴𝑠𝑠𝑜𝑐𝑖𝑎𝑡𝑖𝑣𝑒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⋃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𝐷𝑖𝑠𝑡𝑟𝑖𝑏𝑢𝑡𝑖𝑣𝑒</m:t>
                          </m:r>
                        </m:e>
                      </m:d>
                    </m:oMath>
                  </m:oMathPara>
                </a14:m>
                <a:endParaRPr lang="fr-FR" sz="2400" dirty="0" smtClean="0"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fr-F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fr-FR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,          </m:t>
                    </m:r>
                    <m:acc>
                      <m:accPr>
                        <m:chr m:val="̅"/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acc>
                      <m:accPr>
                        <m:chr m:val="̅"/>
                        <m:ctrlP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fr-FR" dirty="0" smtClean="0"/>
                  <a:t> (lois de Morg</a:t>
                </a:r>
                <a:r>
                  <a:rPr lang="fr-FR" dirty="0" smtClean="0"/>
                  <a:t>an)</a:t>
                </a:r>
                <a:endParaRPr lang="fr-FR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56822"/>
                <a:ext cx="10515600" cy="5924281"/>
              </a:xfrm>
              <a:blipFill rotWithShape="0">
                <a:blip r:embed="rId2"/>
                <a:stretch>
                  <a:fillRect l="-928" t="-19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54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3193" y="516867"/>
            <a:ext cx="7675809" cy="450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3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2232</TotalTime>
  <Words>1336</Words>
  <Application>Microsoft Office PowerPoint</Application>
  <PresentationFormat>Grand écran</PresentationFormat>
  <Paragraphs>194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8" baseType="lpstr">
      <vt:lpstr>Algerian</vt:lpstr>
      <vt:lpstr>Arial</vt:lpstr>
      <vt:lpstr>Calibri</vt:lpstr>
      <vt:lpstr>Calibri Light</vt:lpstr>
      <vt:lpstr>Cambria Math</vt:lpstr>
      <vt:lpstr>Wingdings</vt:lpstr>
      <vt:lpstr>Thème Office</vt:lpstr>
      <vt:lpstr>Partie II: Bio-Statistique II Probabilités et statistique inférentielle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4. Probabilités Conditionnelles et Indépendance Conditional Probability and Independence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4: le calcul des probabilités</dc:title>
  <dc:creator>lenovo</dc:creator>
  <cp:lastModifiedBy>lenovo</cp:lastModifiedBy>
  <cp:revision>93</cp:revision>
  <dcterms:created xsi:type="dcterms:W3CDTF">2023-05-22T14:16:52Z</dcterms:created>
  <dcterms:modified xsi:type="dcterms:W3CDTF">2025-11-21T14:28:53Z</dcterms:modified>
</cp:coreProperties>
</file>