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6" r:id="rId3"/>
    <p:sldId id="281" r:id="rId4"/>
    <p:sldId id="284" r:id="rId5"/>
    <p:sldId id="257" r:id="rId6"/>
    <p:sldId id="258" r:id="rId7"/>
    <p:sldId id="259" r:id="rId8"/>
    <p:sldId id="279" r:id="rId9"/>
    <p:sldId id="260" r:id="rId10"/>
    <p:sldId id="280" r:id="rId11"/>
    <p:sldId id="261" r:id="rId12"/>
    <p:sldId id="262" r:id="rId13"/>
    <p:sldId id="275" r:id="rId14"/>
    <p:sldId id="263" r:id="rId15"/>
    <p:sldId id="264" r:id="rId16"/>
    <p:sldId id="282" r:id="rId17"/>
    <p:sldId id="265" r:id="rId18"/>
    <p:sldId id="283" r:id="rId19"/>
    <p:sldId id="266" r:id="rId20"/>
    <p:sldId id="276" r:id="rId21"/>
    <p:sldId id="267" r:id="rId22"/>
    <p:sldId id="268" r:id="rId23"/>
    <p:sldId id="269" r:id="rId24"/>
    <p:sldId id="277" r:id="rId25"/>
    <p:sldId id="270" r:id="rId26"/>
    <p:sldId id="271" r:id="rId27"/>
    <p:sldId id="272" r:id="rId28"/>
    <p:sldId id="273" r:id="rId2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07390-F464-444D-8DF7-87DA3D1FF77D}" type="datetimeFigureOut">
              <a:rPr lang="fr-FR" smtClean="0"/>
              <a:t>03/12/2025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2A79-972D-41E7-8C49-A467FA6972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7646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07390-F464-444D-8DF7-87DA3D1FF77D}" type="datetimeFigureOut">
              <a:rPr lang="fr-FR" smtClean="0"/>
              <a:t>03/12/2025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2A79-972D-41E7-8C49-A467FA6972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3279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07390-F464-444D-8DF7-87DA3D1FF77D}" type="datetimeFigureOut">
              <a:rPr lang="fr-FR" smtClean="0"/>
              <a:t>03/12/2025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2A79-972D-41E7-8C49-A467FA6972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0568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07390-F464-444D-8DF7-87DA3D1FF77D}" type="datetimeFigureOut">
              <a:rPr lang="fr-FR" smtClean="0"/>
              <a:t>03/12/2025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2A79-972D-41E7-8C49-A467FA6972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3348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07390-F464-444D-8DF7-87DA3D1FF77D}" type="datetimeFigureOut">
              <a:rPr lang="fr-FR" smtClean="0"/>
              <a:t>03/12/2025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2A79-972D-41E7-8C49-A467FA6972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7746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07390-F464-444D-8DF7-87DA3D1FF77D}" type="datetimeFigureOut">
              <a:rPr lang="fr-FR" smtClean="0"/>
              <a:t>03/12/2025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2A79-972D-41E7-8C49-A467FA6972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9185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07390-F464-444D-8DF7-87DA3D1FF77D}" type="datetimeFigureOut">
              <a:rPr lang="fr-FR" smtClean="0"/>
              <a:t>03/12/2025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2A79-972D-41E7-8C49-A467FA6972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9477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07390-F464-444D-8DF7-87DA3D1FF77D}" type="datetimeFigureOut">
              <a:rPr lang="fr-FR" smtClean="0"/>
              <a:t>03/12/2025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2A79-972D-41E7-8C49-A467FA6972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653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07390-F464-444D-8DF7-87DA3D1FF77D}" type="datetimeFigureOut">
              <a:rPr lang="fr-FR" smtClean="0"/>
              <a:t>03/12/2025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2A79-972D-41E7-8C49-A467FA6972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3705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07390-F464-444D-8DF7-87DA3D1FF77D}" type="datetimeFigureOut">
              <a:rPr lang="fr-FR" smtClean="0"/>
              <a:t>03/12/2025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2A79-972D-41E7-8C49-A467FA6972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4750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07390-F464-444D-8DF7-87DA3D1FF77D}" type="datetimeFigureOut">
              <a:rPr lang="fr-FR" smtClean="0"/>
              <a:t>03/12/2025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2A79-972D-41E7-8C49-A467FA6972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1049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07390-F464-444D-8DF7-87DA3D1FF77D}" type="datetimeFigureOut">
              <a:rPr lang="fr-FR" smtClean="0"/>
              <a:t>03/12/2025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02A79-972D-41E7-8C49-A467FA6972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3769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mathsv.univ-lyon1.fr/app/cours/?theme=proba&amp;chap=99#fonction-de-repartition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53038" y="1122363"/>
            <a:ext cx="10058400" cy="151780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4800" b="1" dirty="0" smtClean="0"/>
              <a:t>Partie II: Bio-Statistique II</a:t>
            </a:r>
            <a:br>
              <a:rPr lang="fr-FR" sz="4800" b="1" dirty="0" smtClean="0"/>
            </a:br>
            <a:r>
              <a:rPr lang="fr-FR" sz="4800" b="1" dirty="0" smtClean="0"/>
              <a:t>Probabilités et statistique </a:t>
            </a:r>
            <a:r>
              <a:rPr lang="fr-FR" sz="4800" b="1" dirty="0" err="1" smtClean="0"/>
              <a:t>inférentielle</a:t>
            </a:r>
            <a:endParaRPr lang="fr-FR" sz="48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53038" y="2640169"/>
            <a:ext cx="10058400" cy="360608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endParaRPr lang="fr-FR" sz="4800" b="1" dirty="0" smtClean="0">
              <a:solidFill>
                <a:srgbClr val="FF0000"/>
              </a:solidFill>
              <a:latin typeface="Algerian" panose="04020705040A02060702" pitchFamily="82" charset="0"/>
              <a:ea typeface="+mj-ea"/>
              <a:cs typeface="+mj-cs"/>
            </a:endParaRPr>
          </a:p>
          <a:p>
            <a:endParaRPr lang="fr-FR" sz="4800" b="1" dirty="0">
              <a:solidFill>
                <a:srgbClr val="FF0000"/>
              </a:solidFill>
              <a:latin typeface="Algerian" panose="04020705040A02060702" pitchFamily="82" charset="0"/>
              <a:ea typeface="+mj-ea"/>
              <a:cs typeface="+mj-cs"/>
            </a:endParaRPr>
          </a:p>
          <a:p>
            <a:r>
              <a:rPr lang="fr-FR" sz="4800" b="1" dirty="0" smtClean="0">
                <a:solidFill>
                  <a:srgbClr val="FF0000"/>
                </a:solidFill>
                <a:latin typeface="Algerian" panose="04020705040A02060702" pitchFamily="82" charset="0"/>
                <a:ea typeface="+mj-ea"/>
                <a:cs typeface="+mj-cs"/>
              </a:rPr>
              <a:t>Chapitre 3:</a:t>
            </a:r>
            <a:r>
              <a:rPr lang="fr-FR" sz="4800" b="1" dirty="0" smtClean="0"/>
              <a:t> </a:t>
            </a:r>
            <a:r>
              <a:rPr lang="en-US" sz="4800" b="1" dirty="0">
                <a:solidFill>
                  <a:srgbClr val="FF0000"/>
                </a:solidFill>
                <a:latin typeface="Algerian" panose="04020705040A02060702" pitchFamily="82" charset="0"/>
                <a:ea typeface="+mj-ea"/>
                <a:cs typeface="+mj-cs"/>
              </a:rPr>
              <a:t>Variables </a:t>
            </a:r>
            <a:r>
              <a:rPr lang="en-US" sz="4800" b="1" dirty="0" err="1" smtClean="0">
                <a:solidFill>
                  <a:srgbClr val="FF0000"/>
                </a:solidFill>
                <a:latin typeface="Algerian" panose="04020705040A02060702" pitchFamily="82" charset="0"/>
                <a:ea typeface="+mj-ea"/>
                <a:cs typeface="+mj-cs"/>
              </a:rPr>
              <a:t>Aléatoires</a:t>
            </a:r>
            <a:endParaRPr lang="en-US" sz="4800" b="1" dirty="0" smtClean="0">
              <a:solidFill>
                <a:srgbClr val="FF0000"/>
              </a:solidFill>
              <a:latin typeface="Algerian" panose="04020705040A02060702" pitchFamily="82" charset="0"/>
              <a:ea typeface="+mj-ea"/>
              <a:cs typeface="+mj-cs"/>
            </a:endParaRPr>
          </a:p>
          <a:p>
            <a:r>
              <a:rPr lang="en-US" sz="4800" b="1" dirty="0" smtClean="0">
                <a:solidFill>
                  <a:srgbClr val="7030A0"/>
                </a:solidFill>
                <a:latin typeface="Algerian" panose="04020705040A02060702" pitchFamily="82" charset="0"/>
                <a:ea typeface="+mj-ea"/>
                <a:cs typeface="+mj-cs"/>
              </a:rPr>
              <a:t>Chapter 3: Random variables</a:t>
            </a:r>
            <a:endParaRPr lang="fr-FR" sz="4800" b="1" dirty="0">
              <a:solidFill>
                <a:srgbClr val="7030A0"/>
              </a:solidFill>
              <a:latin typeface="Algerian" panose="04020705040A02060702" pitchFamily="82" charset="0"/>
              <a:ea typeface="+mj-ea"/>
              <a:cs typeface="+mj-cs"/>
            </a:endParaRPr>
          </a:p>
          <a:p>
            <a:pPr algn="l"/>
            <a:endParaRPr lang="fr-FR" sz="48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l"/>
            <a:endParaRPr lang="fr-FR" sz="48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r"/>
            <a:r>
              <a:rPr lang="fr-FR" sz="3200" b="1" dirty="0" smtClean="0">
                <a:solidFill>
                  <a:schemeClr val="bg2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Chargé du Module: Dr </a:t>
            </a:r>
            <a:r>
              <a:rPr lang="fr-FR" sz="32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Cheraitia</a:t>
            </a:r>
            <a:r>
              <a:rPr lang="fr-FR" sz="3200" b="1" dirty="0" smtClean="0">
                <a:solidFill>
                  <a:schemeClr val="bg2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 Hassen  </a:t>
            </a:r>
            <a:endParaRPr lang="fr-FR" sz="3200" b="1" dirty="0">
              <a:solidFill>
                <a:schemeClr val="bg2">
                  <a:lumMod val="1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8091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553792"/>
                <a:ext cx="10515600" cy="562317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fr-FR" dirty="0"/>
                  <a:t>La loi de probabilité d’une variable aléatoire discrète est définie par </a:t>
                </a:r>
              </a:p>
              <a:p>
                <a:pPr marL="514350" indent="-514350">
                  <a:buAutoNum type="arabicParenR"/>
                </a:pPr>
                <a:r>
                  <a:rPr lang="fr-FR" dirty="0"/>
                  <a:t>Les valeurs que peut prendre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fr-FR" dirty="0"/>
              </a:p>
              <a:p>
                <a:pPr marL="514350" indent="-514350">
                  <a:buAutoNum type="arabicParenR"/>
                </a:pPr>
                <a:r>
                  <a:rPr lang="fr-FR" dirty="0"/>
                  <a:t>Les probabilités de ces valeurs: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fr-FR" dirty="0"/>
                  <a:t> telle que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fr-FR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fr-F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fr-FR" dirty="0"/>
              </a:p>
              <a:p>
                <a:pPr marL="0" indent="0">
                  <a:buNone/>
                </a:pPr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53792"/>
                <a:ext cx="10515600" cy="5623171"/>
              </a:xfrm>
              <a:blipFill rotWithShape="0">
                <a:blip r:embed="rId2"/>
                <a:stretch>
                  <a:fillRect l="-1217" t="-184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Espace réservé du contenu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264816768"/>
                  </p:ext>
                </p:extLst>
              </p:nvPr>
            </p:nvGraphicFramePr>
            <p:xfrm>
              <a:off x="529105" y="3271463"/>
              <a:ext cx="10515600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03120"/>
                    <a:gridCol w="2103120"/>
                    <a:gridCol w="2103120"/>
                    <a:gridCol w="2103120"/>
                    <a:gridCol w="210312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fr-FR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10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13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15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24</a:t>
                          </a:r>
                          <a:endParaRPr lang="fr-F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1/3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1/3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1/6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1/6</a:t>
                          </a:r>
                          <a:endParaRPr lang="fr-FR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Espace réservé du contenu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264816768"/>
                  </p:ext>
                </p:extLst>
              </p:nvPr>
            </p:nvGraphicFramePr>
            <p:xfrm>
              <a:off x="529105" y="3271463"/>
              <a:ext cx="10515600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03120"/>
                    <a:gridCol w="2103120"/>
                    <a:gridCol w="2103120"/>
                    <a:gridCol w="2103120"/>
                    <a:gridCol w="2103120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90" t="-8065" r="-401449" b="-1209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10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13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15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24</a:t>
                          </a:r>
                          <a:endParaRPr lang="fr-F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90" t="-109836" r="-401449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1/3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1/3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1/6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1/6</a:t>
                          </a:r>
                          <a:endParaRPr lang="fr-FR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15868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ce réservé du contenu 4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528034"/>
                <a:ext cx="10515600" cy="5648929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b="1" dirty="0" smtClean="0"/>
                  <a:t>Remarque:</a:t>
                </a:r>
                <a:r>
                  <a:rPr lang="fr-FR" sz="2400" dirty="0" smtClean="0"/>
                  <a:t> la loi de probabilité d’une variable aléatoire discrète </a:t>
                </a:r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400" dirty="0" smtClean="0"/>
                  <a:t> peut être visualisée à l’aide d’un diagramme en bâtons</a:t>
                </a:r>
                <a:r>
                  <a:rPr lang="fr-FR" dirty="0" smtClean="0"/>
                  <a:t>.</a:t>
                </a:r>
              </a:p>
              <a:p>
                <a:pPr marL="0" indent="0">
                  <a:buNone/>
                </a:pPr>
                <a:endParaRPr lang="fr-FR" dirty="0"/>
              </a:p>
            </p:txBody>
          </p:sp>
        </mc:Choice>
        <mc:Fallback xmlns="">
          <p:sp>
            <p:nvSpPr>
              <p:cNvPr id="5" name="Espace réservé du contenu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28034"/>
                <a:ext cx="10515600" cy="5648929"/>
              </a:xfrm>
              <a:blipFill rotWithShape="0">
                <a:blip r:embed="rId2"/>
                <a:stretch>
                  <a:fillRect l="-92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8562" y="2066415"/>
            <a:ext cx="5444075" cy="326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82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553792"/>
                <a:ext cx="10515600" cy="5623171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fr-FR" b="1" u="sng" dirty="0" smtClean="0">
                    <a:solidFill>
                      <a:srgbClr val="FF0000"/>
                    </a:solidFill>
                  </a:rPr>
                  <a:t>2.2.Cas d’une variable aléatoire continue </a:t>
                </a:r>
                <a:r>
                  <a:rPr lang="fr-FR" b="1" u="sng" dirty="0" smtClean="0">
                    <a:solidFill>
                      <a:srgbClr val="7030A0"/>
                    </a:solidFill>
                  </a:rPr>
                  <a:t>(</a:t>
                </a:r>
                <a:r>
                  <a:rPr lang="fr-FR" b="1" dirty="0" err="1">
                    <a:solidFill>
                      <a:srgbClr val="7030A0"/>
                    </a:solidFill>
                  </a:rPr>
                  <a:t>probability</a:t>
                </a:r>
                <a:r>
                  <a:rPr lang="fr-FR" b="1" dirty="0">
                    <a:solidFill>
                      <a:srgbClr val="7030A0"/>
                    </a:solidFill>
                  </a:rPr>
                  <a:t> </a:t>
                </a:r>
                <a:r>
                  <a:rPr lang="fr-FR" b="1" dirty="0" err="1">
                    <a:solidFill>
                      <a:srgbClr val="7030A0"/>
                    </a:solidFill>
                  </a:rPr>
                  <a:t>density</a:t>
                </a:r>
                <a:r>
                  <a:rPr lang="fr-FR" b="1" dirty="0">
                    <a:solidFill>
                      <a:srgbClr val="7030A0"/>
                    </a:solidFill>
                  </a:rPr>
                  <a:t> </a:t>
                </a:r>
                <a:r>
                  <a:rPr lang="fr-FR" b="1" dirty="0" err="1" smtClean="0">
                    <a:solidFill>
                      <a:srgbClr val="7030A0"/>
                    </a:solidFill>
                  </a:rPr>
                  <a:t>function</a:t>
                </a:r>
                <a:r>
                  <a:rPr lang="fr-FR" dirty="0" smtClean="0">
                    <a:solidFill>
                      <a:srgbClr val="7030A0"/>
                    </a:solidFill>
                  </a:rPr>
                  <a:t>)</a:t>
                </a:r>
                <a:endParaRPr lang="fr-FR" b="1" u="sng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fr-FR" sz="2400" dirty="0"/>
                  <a:t>on appelle densité de probabilité toute application continue par morceaux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6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fr-FR" sz="2600" b="0" i="1" smtClean="0">
                          <a:latin typeface="Cambria Math" panose="02040503050406030204" pitchFamily="18" charset="0"/>
                        </a:rPr>
                        <m:t>:       </m:t>
                      </m:r>
                      <m:r>
                        <a:rPr lang="fr-FR" sz="2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fr-FR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r>
                        <a:rPr lang="fr-FR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fr-FR" sz="2600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fr-FR" sz="2600" b="0" dirty="0" smtClean="0"/>
                  <a:t>                                                                        </a:t>
                </a:r>
                <a14:m>
                  <m:oMath xmlns:m="http://schemas.openxmlformats.org/officeDocument/2006/math">
                    <m:r>
                      <a:rPr lang="fr-FR" sz="2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</m:t>
                    </m:r>
                    <m:r>
                      <a:rPr lang="fr-FR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fr-FR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fr-FR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fr-FR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fr-FR" sz="26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dirty="0" smtClean="0"/>
                  <a:t>On dit que </a:t>
                </a:r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fr-FR" sz="2400" dirty="0" smtClean="0"/>
                  <a:t> est une variable aléatoire continue s’il existe une fonction de densité de probabilité  </a:t>
                </a:r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400" dirty="0" smtClean="0"/>
                  <a:t>définie sur </a:t>
                </a:r>
                <a14:m>
                  <m:oMath xmlns:m="http://schemas.openxmlformats.org/officeDocument/2006/math">
                    <m:r>
                      <a:rPr lang="fr-F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fr-FR" sz="2400" dirty="0" smtClean="0"/>
                  <a:t> telle que: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𝑞𝑢𝑒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𝑐𝑒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𝑠𝑜𝑖𝑡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fr-FR" sz="24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400" dirty="0" smtClean="0"/>
                  <a:t>est continue sur </a:t>
                </a:r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fr-FR" sz="2400" dirty="0" smtClean="0"/>
                  <a:t>, soit: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brk m:alnAt="23"/>
                            </m:rP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nary>
                    </m:oMath>
                  </m:oMathPara>
                </a14:m>
                <a:endParaRPr lang="fr-FR" sz="24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fr-FR" sz="2400" dirty="0" smtClean="0"/>
                  <a:t> est appelée loi de probabilité ou densité de probabilité de la variable aléatoire continue X</a:t>
                </a:r>
              </a:p>
              <a:p>
                <a:pPr marL="0" indent="0">
                  <a:buNone/>
                </a:pPr>
                <a:endParaRPr lang="fr-FR" dirty="0" smtClean="0"/>
              </a:p>
              <a:p>
                <a:pPr marL="0" indent="0">
                  <a:buNone/>
                </a:pPr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53792"/>
                <a:ext cx="10515600" cy="5623171"/>
              </a:xfrm>
              <a:blipFill rotWithShape="0">
                <a:blip r:embed="rId2"/>
                <a:stretch>
                  <a:fillRect l="-1043" t="-2169" r="-63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221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515155"/>
                <a:ext cx="10515600" cy="566180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endParaRPr lang="fr-FR" sz="24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fr-FR" sz="2400" b="1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fr-FR" sz="2400" b="1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fr-FR" sz="2400" b="1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fr-FR" sz="2400" b="1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b="1" dirty="0" smtClean="0"/>
                  <a:t>Exemple </a:t>
                </a:r>
                <a:r>
                  <a:rPr lang="fr-FR" sz="2400" b="1" dirty="0"/>
                  <a:t>3:</a:t>
                </a:r>
                <a:r>
                  <a:rPr lang="fr-FR" sz="2400" dirty="0"/>
                  <a:t>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dirty="0"/>
                  <a:t>Soit la fonction suivante: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m:rPr>
                          <m:nor/>
                        </m:rPr>
                        <a:rPr lang="fr-FR" sz="240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fr-FR" sz="240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fr-FR" sz="2400">
                          <a:latin typeface="Cambria Math" panose="0204050305040603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fr-FR" sz="240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fr-FR" sz="2400"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fr-FR" sz="240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fr-FR" sz="2400">
                          <a:latin typeface="Cambria Math" panose="02040503050406030204" pitchFamily="18" charset="0"/>
                        </a:rPr>
                        <m:t>5    </m:t>
                      </m:r>
                      <m:r>
                        <m:rPr>
                          <m:nor/>
                        </m:rPr>
                        <a:rPr lang="fr-FR" sz="240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fr-FR" sz="2400">
                          <a:latin typeface="Cambria Math" panose="02040503050406030204" pitchFamily="18" charset="0"/>
                        </a:rPr>
                        <m:t>x</m:t>
                      </m:r>
                      <m:r>
                        <m:rPr>
                          <m:sty m:val="p"/>
                        </m:rPr>
                        <a:rPr lang="el-G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ϵ</m:t>
                      </m:r>
                      <m:d>
                        <m:dPr>
                          <m:begChr m:val="["/>
                          <m:endChr m:val="]"/>
                          <m:ctrlPr>
                            <a:rPr lang="el-G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, 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fr-FR" sz="24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dirty="0"/>
                  <a:t>Montrer que f est une fonction de densité?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fr-FR" sz="2400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15155"/>
                <a:ext cx="10515600" cy="5661808"/>
              </a:xfrm>
              <a:blipFill rotWithShape="0">
                <a:blip r:embed="rId2"/>
                <a:stretch>
                  <a:fillRect l="-928" b="-107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750" y="310972"/>
            <a:ext cx="5524500" cy="335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47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528034"/>
                <a:ext cx="10515600" cy="564892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fr-FR" b="1" dirty="0" smtClean="0"/>
                  <a:t>Remarques:</a:t>
                </a:r>
              </a:p>
              <a:p>
                <a:pPr>
                  <a:lnSpc>
                    <a:spcPct val="150000"/>
                  </a:lnSpc>
                  <a:buFontTx/>
                  <a:buChar char="-"/>
                </a:pPr>
                <a:r>
                  <a:rPr lang="fr-FR" sz="2400" dirty="0" smtClean="0"/>
                  <a:t>On définit les probabilité d’événement du type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["/>
                        <m:ctrlPr>
                          <a:rPr lang="fr-FR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fr-FR" sz="2400" dirty="0" smtClean="0"/>
                  <a:t> comme la probabilité que la variable aléatoire </a:t>
                </a:r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fr-FR" sz="2400" dirty="0" smtClean="0"/>
                  <a:t> prenne sa valeur dans l’intervalle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["/>
                        <m:ctrlPr>
                          <a:rPr lang="fr-FR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fr-FR" sz="2400" dirty="0" smtClean="0"/>
              </a:p>
              <a:p>
                <a:pPr>
                  <a:lnSpc>
                    <a:spcPct val="150000"/>
                  </a:lnSpc>
                  <a:buFontTx/>
                  <a:buChar char="-"/>
                </a:pPr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fr-FR" sz="2400" dirty="0" smtClean="0"/>
                  <a:t> </a:t>
                </a:r>
              </a:p>
              <a:p>
                <a:pPr>
                  <a:lnSpc>
                    <a:spcPct val="150000"/>
                  </a:lnSpc>
                  <a:buFontTx/>
                  <a:buChar char="-"/>
                </a:pPr>
                <a:r>
                  <a:rPr lang="fr-FR" sz="2400" dirty="0" smtClean="0"/>
                  <a:t>Pour tous réels </a:t>
                </a:r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𝑒𝑡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400" dirty="0" smtClean="0"/>
                  <a:t>tel que </a:t>
                </a:r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fr-FR" sz="2400" dirty="0" smtClean="0"/>
                  <a:t>:</a:t>
                </a:r>
              </a:p>
              <a:p>
                <a:pPr>
                  <a:lnSpc>
                    <a:spcPct val="150000"/>
                  </a:lnSpc>
                  <a:buFontTx/>
                  <a:buChar char="-"/>
                </a:pPr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  <m:d>
                          <m:dPr>
                            <m:begChr m:val="["/>
                            <m:endChr m:val="["/>
                            <m:ctrlPr>
                              <a:rPr lang="fr-F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fr-F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fr-F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d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fr-FR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fr-FR" sz="24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dirty="0" smtClean="0"/>
                  <a:t>Ceci permet de vérifier que </a:t>
                </a:r>
              </a:p>
              <a:p>
                <a:pPr marL="0" indent="0">
                  <a:buNone/>
                </a:pPr>
                <a:endParaRPr lang="fr-FR" dirty="0" smtClean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28034"/>
                <a:ext cx="10515600" cy="5648929"/>
              </a:xfrm>
              <a:blipFill rotWithShape="0">
                <a:blip r:embed="rId2"/>
                <a:stretch>
                  <a:fillRect l="-1217" t="-1836" r="-81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07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682580"/>
                <a:ext cx="10515600" cy="5494383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  <a:buFontTx/>
                  <a:buChar char="-"/>
                </a:pPr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fr-FR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brk m:alnAt="23"/>
                          </m:rP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nary>
                  </m:oMath>
                </a14:m>
                <a:r>
                  <a:rPr lang="fr-FR" sz="2400" dirty="0" smtClean="0"/>
                  <a:t>       : est l’événement certain </a:t>
                </a:r>
              </a:p>
              <a:p>
                <a:pPr>
                  <a:lnSpc>
                    <a:spcPct val="150000"/>
                  </a:lnSpc>
                  <a:buFontTx/>
                  <a:buChar char="-"/>
                </a:pPr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fr-F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𝑑𝑥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nary>
                  </m:oMath>
                </a14:m>
                <a:endParaRPr lang="fr-FR" sz="24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b="1" dirty="0" smtClean="0"/>
                  <a:t>3. Fonction de répartition </a:t>
                </a:r>
                <a:r>
                  <a:rPr lang="fr-FR" sz="2400" b="1" dirty="0" smtClean="0">
                    <a:solidFill>
                      <a:srgbClr val="7030A0"/>
                    </a:solidFill>
                  </a:rPr>
                  <a:t>(cumulative distribution </a:t>
                </a:r>
                <a:r>
                  <a:rPr lang="fr-FR" sz="2400" b="1" dirty="0" err="1" smtClean="0">
                    <a:solidFill>
                      <a:srgbClr val="7030A0"/>
                    </a:solidFill>
                  </a:rPr>
                  <a:t>function</a:t>
                </a:r>
                <a:r>
                  <a:rPr lang="fr-FR" sz="2400" b="1" dirty="0" smtClean="0">
                    <a:solidFill>
                      <a:srgbClr val="7030A0"/>
                    </a:solidFill>
                  </a:rPr>
                  <a:t> </a:t>
                </a:r>
                <a:r>
                  <a:rPr lang="fr-FR" sz="2400" b="1" dirty="0" err="1" smtClean="0">
                    <a:solidFill>
                      <a:srgbClr val="7030A0"/>
                    </a:solidFill>
                  </a:rPr>
                  <a:t>c.d.f</a:t>
                </a:r>
                <a:r>
                  <a:rPr lang="fr-FR" sz="2400" b="1" dirty="0" smtClean="0">
                    <a:solidFill>
                      <a:srgbClr val="7030A0"/>
                    </a:solidFill>
                  </a:rPr>
                  <a:t>)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dirty="0"/>
                  <a:t>On appelle </a:t>
                </a:r>
                <a:r>
                  <a:rPr lang="fr-FR" sz="2400" b="1" dirty="0">
                    <a:hlinkClick r:id="rId2"/>
                  </a:rPr>
                  <a:t>fonction de répartition</a:t>
                </a:r>
                <a:r>
                  <a:rPr lang="fr-FR" sz="2400" dirty="0"/>
                  <a:t> d’une variable aléatoire X, la fonction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fr-FR" sz="2400" dirty="0" smtClean="0"/>
                  <a:t> </a:t>
                </a:r>
                <a:r>
                  <a:rPr lang="fr-FR" sz="2400" dirty="0"/>
                  <a:t>telle que </a:t>
                </a:r>
                <a:r>
                  <a:rPr lang="fr-FR" sz="2400" dirty="0" smtClean="0"/>
                  <a:t>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fr-F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fr-FR" sz="2400" i="1">
                          <a:latin typeface="Cambria Math" panose="02040503050406030204" pitchFamily="18" charset="0"/>
                        </a:rPr>
                        <m:t>:        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l-G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d>
                        <m:dPr>
                          <m:begChr m:val="["/>
                          <m:endChr m:val="]"/>
                          <m:ctrlPr>
                            <a:rPr lang="el-G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fr-FR" sz="24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 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      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fr-F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sSub>
                        <m:sSub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400" dirty="0"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fr-FR" sz="2400" b="1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fr-FR" sz="24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fr-FR" sz="2400" dirty="0" smtClean="0"/>
              </a:p>
              <a:p>
                <a:pPr marL="0" indent="0">
                  <a:buNone/>
                </a:pPr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82580"/>
                <a:ext cx="10515600" cy="5494383"/>
              </a:xfrm>
              <a:blipFill rotWithShape="0">
                <a:blip r:embed="rId3"/>
                <a:stretch>
                  <a:fillRect l="-92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288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502276"/>
                <a:ext cx="10515600" cy="5674687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u="sng" dirty="0" smtClean="0">
                    <a:solidFill>
                      <a:srgbClr val="FF0000"/>
                    </a:solidFill>
                  </a:rPr>
                  <a:t>3.1.cas d’une V.A discrète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b="1" dirty="0"/>
                  <a:t>Définition: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dirty="0"/>
                  <a:t>On appelle fonction de répartition d’une variable aléatoire discrète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fr-FR" dirty="0"/>
                  <a:t> la fonction partout définie de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fr-FR" dirty="0"/>
                  <a:t> dans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dirty="0"/>
                  <a:t>telle que: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fr-F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02276"/>
                <a:ext cx="10515600" cy="5674687"/>
              </a:xfrm>
              <a:blipFill rotWithShape="0">
                <a:blip r:embed="rId2"/>
                <a:stretch>
                  <a:fillRect l="-1217" r="-139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657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618186"/>
                <a:ext cx="10515600" cy="5558777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  <a:buFontTx/>
                  <a:buChar char="-"/>
                </a:pPr>
                <a:r>
                  <a:rPr lang="fr-FR" sz="2400" b="1" dirty="0" smtClean="0"/>
                  <a:t>La représentation graphique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dirty="0" smtClean="0"/>
                  <a:t>La représentation de la fonction de répartition d’une variable aléatoire </a:t>
                </a:r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fr-FR" sz="2400" dirty="0" smtClean="0"/>
                  <a:t> est appelée la courbe cumulative (en escaliers)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b="1" dirty="0" smtClean="0">
                    <a:solidFill>
                      <a:srgbClr val="FF0000"/>
                    </a:solidFill>
                  </a:rPr>
                  <a:t>Exemple:</a:t>
                </a:r>
              </a:p>
              <a:p>
                <a:pPr marL="0" indent="0">
                  <a:buNone/>
                </a:pPr>
                <a:endParaRPr lang="fr-FR" dirty="0"/>
              </a:p>
            </p:txBody>
          </p:sp>
        </mc:Choice>
        <mc:Fallback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18186"/>
                <a:ext cx="10515600" cy="5558777"/>
              </a:xfrm>
              <a:blipFill rotWithShape="0">
                <a:blip r:embed="rId2"/>
                <a:stretch>
                  <a:fillRect l="-92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au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149560"/>
                  </p:ext>
                </p:extLst>
              </p:nvPr>
            </p:nvGraphicFramePr>
            <p:xfrm>
              <a:off x="1043187" y="3488627"/>
              <a:ext cx="7714447" cy="158997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19720"/>
                    <a:gridCol w="1365161"/>
                    <a:gridCol w="1146219"/>
                    <a:gridCol w="1043189"/>
                    <a:gridCol w="940158"/>
                  </a:tblGrid>
                  <a:tr h="37084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fr-FR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10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13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15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24</a:t>
                          </a:r>
                          <a:endParaRPr lang="fr-F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sSub>
                                      <m:sSubPr>
                                        <m:ctrlPr>
                                          <a:rPr lang="fr-F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fr-FR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fr-FR" b="0" i="1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fr-FR" b="0" i="1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fr-FR" b="0" i="1" dirty="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fr-FR" b="0" i="1" dirty="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fr-F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fr-FR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≤</m:t>
                                    </m:r>
                                    <m:sSub>
                                      <m:sSubPr>
                                        <m:ctrlPr>
                                          <a:rPr lang="fr-FR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fr-FR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fr-FR" b="0" i="1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fr-FR" b="0" i="1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b="0" i="1" dirty="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fr-FR" b="0" i="1" dirty="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</a:t>
                          </a:r>
                          <a:endParaRPr lang="fr-FR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au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149560"/>
                  </p:ext>
                </p:extLst>
              </p:nvPr>
            </p:nvGraphicFramePr>
            <p:xfrm>
              <a:off x="1043187" y="3488627"/>
              <a:ext cx="7714447" cy="158997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19720"/>
                    <a:gridCol w="1365161"/>
                    <a:gridCol w="1146219"/>
                    <a:gridCol w="1043189"/>
                    <a:gridCol w="940158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89" t="-8197" r="-140530" b="-3327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10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13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15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24</a:t>
                          </a:r>
                          <a:endParaRPr lang="fr-FR" dirty="0"/>
                        </a:p>
                      </a:txBody>
                      <a:tcPr/>
                    </a:tc>
                  </a:tr>
                  <a:tr h="606806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89" t="-66000" r="-140530" b="-103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36161" t="-66000" r="-231250" b="-103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98413" t="-66000" r="-174074" b="-103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50877" t="-66000" r="-92398" b="-103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722727" t="-66000" r="-2597" b="-103000"/>
                          </a:stretch>
                        </a:blipFill>
                      </a:tcPr>
                    </a:tc>
                  </a:tr>
                  <a:tr h="612331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89" t="-164356" r="-140530" b="-19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36161" t="-164356" r="-231250" b="-19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98413" t="-164356" r="-174074" b="-19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50877" t="-164356" r="-92398" b="-19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</a:t>
                          </a:r>
                          <a:endParaRPr lang="fr-FR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6718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850006"/>
                <a:ext cx="10515600" cy="5326957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:endParaRPr lang="fr-F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d>
                      <m:r>
                        <a:rPr lang="fr-FR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fr-FR" b="0" i="0" smtClean="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fr-FR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fr-FR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fr-FR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fr-FR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fr-FR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13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fr-FR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e>
                      </m:d>
                      <m:r>
                        <a:rPr lang="fr-FR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fr-FR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fr-FR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</m:t>
                          </m:r>
                        </m:e>
                      </m:d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</m:d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13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fr-FR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24</m:t>
                          </m:r>
                        </m:e>
                      </m:d>
                      <m:r>
                        <a:rPr lang="fr-FR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fr-FR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fr-FR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24</m:t>
                          </m:r>
                        </m:e>
                      </m:d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</m:d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13</m:t>
                          </m:r>
                        </m:e>
                      </m:d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24</m:t>
                          </m:r>
                        </m:e>
                      </m:d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fr-FR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  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𝑠𝑖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fr-F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         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𝑠𝑖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13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         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𝑠𝑖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15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         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𝑠𝑖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24</m:t>
                              </m:r>
                            </m:e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         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𝑠𝑖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24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fr-FR" dirty="0" smtClean="0"/>
              </a:p>
              <a:p>
                <a:pPr marL="0" indent="0">
                  <a:buNone/>
                </a:pPr>
                <a:r>
                  <a:rPr lang="fr-FR" dirty="0" smtClean="0"/>
                  <a:t>Remarque: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fr-FR" dirty="0" smtClean="0"/>
              </a:p>
              <a:p>
                <a:pPr marL="0" indent="0">
                  <a:buNone/>
                </a:pPr>
                <a:endParaRPr lang="fr-FR" dirty="0"/>
              </a:p>
            </p:txBody>
          </p:sp>
        </mc:Choice>
        <mc:Fallback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850006"/>
                <a:ext cx="10515600" cy="5326957"/>
              </a:xfrm>
              <a:blipFill rotWithShape="0">
                <a:blip r:embed="rId2"/>
                <a:stretch>
                  <a:fillRect l="-52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74856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3031"/>
                <a:ext cx="10515600" cy="6426558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endParaRPr lang="fr-FR" sz="2000" b="1" u="sng" dirty="0" smtClean="0">
                  <a:solidFill>
                    <a:srgbClr val="FF0000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b="1" u="sng" dirty="0" smtClean="0">
                    <a:solidFill>
                      <a:srgbClr val="FF0000"/>
                    </a:solidFill>
                  </a:rPr>
                  <a:t>3.2. cas d’une variable aléatoire continue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dirty="0" smtClean="0"/>
                  <a:t>La fonction de répartition d’une variable aléatoire continue est partout définie sur R, est à valeurs dans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fr-FR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fr-FR" sz="2400" dirty="0" smtClean="0"/>
                  <a:t> et est donnée par: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brk m:alnAt="23"/>
                            </m:rP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fr-FR" sz="24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b="1" dirty="0" smtClean="0"/>
                  <a:t>Propriétés</a:t>
                </a:r>
              </a:p>
              <a:p>
                <a:pPr marL="514350" indent="-514350">
                  <a:lnSpc>
                    <a:spcPct val="150000"/>
                  </a:lnSpc>
                  <a:buAutoNum type="arabicParenR"/>
                </a:pPr>
                <a14:m>
                  <m:oMath xmlns:m="http://schemas.openxmlformats.org/officeDocument/2006/math">
                    <m:r>
                      <a:rPr lang="fr-F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∀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𝑎𝑣𝑒𝑐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endParaRPr lang="fr-FR" sz="2400" b="0" dirty="0" smtClean="0"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fr-FR" sz="2000" b="0" dirty="0" smtClean="0"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fr-FR" sz="2000" b="0" dirty="0" smtClean="0"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fr-FR" sz="2000" dirty="0" smtClean="0"/>
              </a:p>
              <a:p>
                <a:pPr marL="0" indent="0">
                  <a:buNone/>
                </a:pPr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3031"/>
                <a:ext cx="10515600" cy="6426558"/>
              </a:xfrm>
              <a:blipFill rotWithShape="0">
                <a:blip r:embed="rId2"/>
                <a:stretch>
                  <a:fillRect l="-92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478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ous-titr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965915" y="1571223"/>
                <a:ext cx="9702085" cy="4958366"/>
              </a:xfrm>
            </p:spPr>
            <p:txBody>
              <a:bodyPr>
                <a:normAutofit fontScale="92500" lnSpcReduction="20000"/>
              </a:bodyPr>
              <a:lstStyle/>
              <a:p>
                <a:pPr algn="l"/>
                <a:r>
                  <a:rPr lang="fr-FR" b="1" dirty="0" smtClean="0"/>
                  <a:t>1. Notion de variable aléatoire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fr-FR" dirty="0" smtClean="0"/>
                  <a:t>Dés que l’on mesure une grandeur dont les valeurs dépendent du hasard on est en présence d’une variable aléatoire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fr-FR" b="1" dirty="0" smtClean="0">
                    <a:solidFill>
                      <a:srgbClr val="FF0000"/>
                    </a:solidFill>
                  </a:rPr>
                  <a:t>1.1.Défintion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fr-FR" dirty="0" smtClean="0"/>
                  <a:t>Soit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dirty="0" smtClean="0"/>
                  <a:t>l’ensemble fondamental des résultats possibles à l’issue d’une épreuve. Créons une application (au sens mathématique du terme) notée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fr-FR" dirty="0" smtClean="0"/>
                  <a:t>de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fr-FR" dirty="0" smtClean="0"/>
                  <a:t> dans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fr-FR" dirty="0" smtClean="0"/>
                  <a:t>. A chaque élément de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fr-FR" dirty="0" smtClean="0"/>
                  <a:t>  l’application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dirty="0" smtClean="0"/>
                  <a:t>fait correspondre un nombre réel.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dirty="0" smtClean="0"/>
                  <a:t>définit une variable aléatoire. En d’autre termes, une variable aléatoire est une fonction dont la valeur dépend du résultat d’une épreuve. A partir d’un même ensemble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fr-FR" dirty="0" smtClean="0"/>
                  <a:t>, nous pouvons définir plusieurs variables aléatoires.</a:t>
                </a:r>
                <a:endParaRPr lang="fr-FR" dirty="0"/>
              </a:p>
            </p:txBody>
          </p:sp>
        </mc:Choice>
        <mc:Fallback xmlns="">
          <p:sp>
            <p:nvSpPr>
              <p:cNvPr id="3" name="Sous-titr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965915" y="1571223"/>
                <a:ext cx="9702085" cy="4958366"/>
              </a:xfrm>
              <a:blipFill rotWithShape="0">
                <a:blip r:embed="rId2"/>
                <a:stretch>
                  <a:fillRect l="-817" t="-2583" r="-75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96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502276"/>
                <a:ext cx="10515600" cy="5674687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dirty="0" smtClean="0">
                    <a:ea typeface="Cambria Math" panose="02040503050406030204" pitchFamily="18" charset="0"/>
                  </a:rPr>
                  <a:t>2) </a:t>
                </a:r>
                <a14:m>
                  <m:oMath xmlns:m="http://schemas.openxmlformats.org/officeDocument/2006/math">
                    <m:r>
                      <a:rPr lang="fr-FR" sz="2400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fr-FR" sz="2400" dirty="0">
                    <a:ea typeface="Cambria Math" panose="02040503050406030204" pitchFamily="18" charset="0"/>
                  </a:rPr>
                  <a:t> est un fonction croissante car si </a:t>
                </a:r>
                <a14:m>
                  <m:oMath xmlns:m="http://schemas.openxmlformats.org/officeDocument/2006/math">
                    <m:r>
                      <a:rPr lang="fr-F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fr-F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fr-F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fr-FR" sz="2400" dirty="0">
                    <a:ea typeface="Cambria Math" panose="02040503050406030204" pitchFamily="18" charset="0"/>
                  </a:rPr>
                  <a:t> alors </a:t>
                </a:r>
                <a14:m>
                  <m:oMath xmlns:m="http://schemas.openxmlformats.org/officeDocument/2006/math">
                    <m:r>
                      <a:rPr lang="fr-FR" sz="2400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fr-F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r>
                      <a:rPr lang="fr-F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fr-F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fr-F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fr-FR" sz="2400" dirty="0"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dirty="0">
                    <a:ea typeface="Cambria Math" panose="02040503050406030204" pitchFamily="18" charset="0"/>
                  </a:rPr>
                  <a:t>3)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 sz="2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fr-F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→−</m:t>
                            </m:r>
                            <m:r>
                              <a:rPr lang="fr-F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lim>
                        </m:limLow>
                      </m:fName>
                      <m:e>
                        <m:r>
                          <a:rPr lang="fr-F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fr-F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fr-F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fr-F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  <m:r>
                          <a:rPr lang="fr-F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</m:t>
                        </m:r>
                        <m:r>
                          <a:rPr lang="fr-F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𝑒𝑡</m:t>
                        </m:r>
                        <m:func>
                          <m:funcPr>
                            <m:ctrlPr>
                              <a:rPr lang="fr-F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fr-FR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fr-FR" sz="24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lim</m:t>
                                </m:r>
                              </m:e>
                              <m:lim>
                                <m:r>
                                  <a:rPr lang="fr-FR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fr-FR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→+</m:t>
                                </m:r>
                                <m:r>
                                  <a:rPr lang="fr-FR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lim>
                            </m:limLow>
                          </m:fName>
                          <m:e>
                            <m:r>
                              <a:rPr lang="fr-F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  <m:d>
                              <m:dPr>
                                <m:ctrlPr>
                                  <a:rPr lang="fr-FR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fr-F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fr-F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fr-F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</m:t>
                            </m:r>
                          </m:e>
                        </m:func>
                      </m:e>
                    </m:func>
                  </m:oMath>
                </a14:m>
                <a:endParaRPr lang="fr-FR" sz="2400" b="1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b="1" dirty="0" smtClean="0"/>
                  <a:t>Exemple:</a:t>
                </a:r>
                <a:r>
                  <a:rPr lang="fr-FR" sz="2400" dirty="0" smtClean="0"/>
                  <a:t> </a:t>
                </a:r>
                <a:endParaRPr lang="fr-FR" sz="2400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dirty="0"/>
                  <a:t>Soit la fonction suivante: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m:rPr>
                          <m:nor/>
                        </m:rPr>
                        <a:rPr lang="fr-FR" sz="240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fr-FR" sz="240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fr-FR" sz="2400">
                          <a:latin typeface="Cambria Math" panose="0204050305040603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fr-FR" sz="240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fr-FR" sz="2400"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fr-FR" sz="240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fr-FR" sz="2400">
                          <a:latin typeface="Cambria Math" panose="02040503050406030204" pitchFamily="18" charset="0"/>
                        </a:rPr>
                        <m:t>5    </m:t>
                      </m:r>
                      <m:r>
                        <m:rPr>
                          <m:nor/>
                        </m:rPr>
                        <a:rPr lang="fr-FR" sz="240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fr-FR" sz="2400">
                          <a:latin typeface="Cambria Math" panose="02040503050406030204" pitchFamily="18" charset="0"/>
                        </a:rPr>
                        <m:t>x</m:t>
                      </m:r>
                      <m:r>
                        <m:rPr>
                          <m:sty m:val="p"/>
                        </m:rPr>
                        <a:rPr lang="el-G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ϵ</m:t>
                      </m:r>
                      <m:d>
                        <m:dPr>
                          <m:begChr m:val="["/>
                          <m:endChr m:val="]"/>
                          <m:ctrlPr>
                            <a:rPr lang="el-G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, 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fr-FR" sz="24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dirty="0"/>
                  <a:t>Calculer la fonction de répartition F(x</a:t>
                </a:r>
                <a:r>
                  <a:rPr lang="fr-FR" sz="2400" dirty="0" smtClean="0"/>
                  <a:t>)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                            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𝑠𝑖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𝑠𝑖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m:rPr>
                                  <m:nor/>
                                </m:rPr>
                                <a:rPr lang="fr-FR" b="0" i="0" smtClean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ϵ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, </m:t>
                                  </m:r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                             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𝑠𝑖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fr-FR" sz="2400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02276"/>
                <a:ext cx="10515600" cy="5674687"/>
              </a:xfrm>
              <a:blipFill rotWithShape="0">
                <a:blip r:embed="rId2"/>
                <a:stretch>
                  <a:fillRect l="-63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76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360608"/>
                <a:ext cx="10515600" cy="5816355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b="1" dirty="0" smtClean="0"/>
                  <a:t>4. Espérance mathématique </a:t>
                </a:r>
                <a:r>
                  <a:rPr lang="fr-FR" sz="2400" b="1" dirty="0" smtClean="0">
                    <a:solidFill>
                      <a:srgbClr val="7030A0"/>
                    </a:solidFill>
                  </a:rPr>
                  <a:t>(</a:t>
                </a:r>
                <a:r>
                  <a:rPr lang="fr-FR" sz="2400" b="1" dirty="0">
                    <a:solidFill>
                      <a:srgbClr val="7030A0"/>
                    </a:solidFill>
                  </a:rPr>
                  <a:t>Expectation</a:t>
                </a:r>
                <a:r>
                  <a:rPr lang="fr-FR" sz="2400" dirty="0">
                    <a:solidFill>
                      <a:srgbClr val="7030A0"/>
                    </a:solidFill>
                  </a:rPr>
                  <a:t> </a:t>
                </a:r>
                <a:r>
                  <a:rPr lang="fr-FR" sz="2400" dirty="0" smtClean="0">
                    <a:solidFill>
                      <a:srgbClr val="7030A0"/>
                    </a:solidFill>
                  </a:rPr>
                  <a:t>)</a:t>
                </a:r>
                <a:endParaRPr lang="fr-FR" sz="2400" b="1" dirty="0" smtClean="0">
                  <a:solidFill>
                    <a:srgbClr val="7030A0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u="sng" dirty="0" smtClean="0">
                    <a:solidFill>
                      <a:srgbClr val="FF0000"/>
                    </a:solidFill>
                  </a:rPr>
                  <a:t>4.1. cas d’une variable aléatoire discrète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b="1" dirty="0" smtClean="0"/>
                  <a:t>Définition:</a:t>
                </a:r>
                <a:r>
                  <a:rPr lang="fr-FR" sz="2400" dirty="0" smtClean="0"/>
                  <a:t> on appelle espérance mathématique d’une variable aléatoire discrète </a:t>
                </a:r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fr-FR" sz="2400" dirty="0" smtClean="0"/>
                  <a:t> et on note </a:t>
                </a:r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2400" dirty="0" smtClean="0"/>
                  <a:t> la quantité: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fr-FR" sz="24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dirty="0" smtClean="0"/>
                  <a:t>Exemple: dans le cas du nombre de fleurs par plante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fr-FR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400" b="0" i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fr-FR" sz="2400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fr-FR" sz="2400" b="0" i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60608"/>
                <a:ext cx="10515600" cy="5816355"/>
              </a:xfrm>
              <a:blipFill rotWithShape="0">
                <a:blip r:embed="rId2"/>
                <a:stretch>
                  <a:fillRect l="-92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au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26390310"/>
                  </p:ext>
                </p:extLst>
              </p:nvPr>
            </p:nvGraphicFramePr>
            <p:xfrm>
              <a:off x="1043187" y="5510604"/>
              <a:ext cx="9942496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19720"/>
                    <a:gridCol w="1365161"/>
                    <a:gridCol w="1146219"/>
                    <a:gridCol w="1043189"/>
                    <a:gridCol w="940158"/>
                    <a:gridCol w="978794"/>
                    <a:gridCol w="1249255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Nombre de fleurs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fr-F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fr-FR" b="1" i="1" smtClean="0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oMath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0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2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3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4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5</a:t>
                          </a:r>
                          <a:endParaRPr lang="fr-F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sSub>
                                      <m:sSubPr>
                                        <m:ctrlPr>
                                          <a:rPr lang="fr-F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fr-FR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0.25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0.1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0.1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0.35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0.15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0.05</a:t>
                          </a:r>
                          <a:endParaRPr lang="fr-F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sSub>
                                      <m:sSubPr>
                                        <m:ctrlPr>
                                          <a:rPr lang="fr-F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fr-FR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0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0.1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0.2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1.05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0.6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0.25</a:t>
                          </a:r>
                          <a:endParaRPr lang="fr-FR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au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26390310"/>
                  </p:ext>
                </p:extLst>
              </p:nvPr>
            </p:nvGraphicFramePr>
            <p:xfrm>
              <a:off x="1043187" y="5510604"/>
              <a:ext cx="9942496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19720"/>
                    <a:gridCol w="1365161"/>
                    <a:gridCol w="1146219"/>
                    <a:gridCol w="1043189"/>
                    <a:gridCol w="940158"/>
                    <a:gridCol w="978794"/>
                    <a:gridCol w="1249255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89" t="-8197" r="-209848" b="-2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0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2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3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4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5</a:t>
                          </a:r>
                          <a:endParaRPr lang="fr-F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89" t="-106452" r="-209848" b="-1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0.25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0.1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0.1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0.35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0.15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0.05</a:t>
                          </a:r>
                          <a:endParaRPr lang="fr-F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89" t="-209836" r="-209848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0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0.1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0.2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1.05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0.6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0.25</a:t>
                          </a:r>
                          <a:endParaRPr lang="fr-FR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91068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463639"/>
                <a:ext cx="10515600" cy="5713324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b="1" u="sng" dirty="0" smtClean="0"/>
                  <a:t>Propriètès de </a:t>
                </a:r>
                <a14:m>
                  <m:oMath xmlns:m="http://schemas.openxmlformats.org/officeDocument/2006/math">
                    <m:r>
                      <a:rPr lang="fr-FR" sz="2400" b="1" i="1" u="sng" smtClean="0"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ctrlPr>
                          <a:rPr lang="fr-FR" sz="2400" b="1" i="1" u="sng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b="1" i="1" u="sng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d>
                  </m:oMath>
                </a14:m>
                <a:endParaRPr lang="fr-FR" sz="2400" b="1" u="sng" dirty="0" smtClean="0"/>
              </a:p>
              <a:p>
                <a:pPr>
                  <a:lnSpc>
                    <a:spcPct val="150000"/>
                  </a:lnSpc>
                  <a:buFontTx/>
                  <a:buChar char="-"/>
                </a:pPr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fr-FR" sz="2400" dirty="0" smtClean="0"/>
              </a:p>
              <a:p>
                <a:pPr>
                  <a:lnSpc>
                    <a:spcPct val="150000"/>
                  </a:lnSpc>
                  <a:buFontTx/>
                  <a:buChar char="-"/>
                </a:pPr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endParaRPr lang="fr-FR" sz="2400" b="0" dirty="0" smtClean="0"/>
              </a:p>
              <a:p>
                <a:pPr>
                  <a:lnSpc>
                    <a:spcPct val="150000"/>
                  </a:lnSpc>
                  <a:buFontTx/>
                  <a:buChar char="-"/>
                </a:pPr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endParaRPr lang="fr-FR" sz="2400" b="0" dirty="0" smtClean="0"/>
              </a:p>
              <a:p>
                <a:pPr>
                  <a:lnSpc>
                    <a:spcPct val="150000"/>
                  </a:lnSpc>
                  <a:buFontTx/>
                  <a:buChar char="-"/>
                </a:pPr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𝑎𝑋</m:t>
                        </m:r>
                      </m:e>
                    </m:d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𝑎𝐸</m:t>
                    </m:r>
                    <m:d>
                      <m:d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fr-FR" sz="2400" b="0" dirty="0" smtClean="0"/>
              </a:p>
              <a:p>
                <a:pPr>
                  <a:lnSpc>
                    <a:spcPct val="150000"/>
                  </a:lnSpc>
                  <a:buFontTx/>
                  <a:buChar char="-"/>
                </a:pPr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𝑎𝑋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𝑏𝑌</m:t>
                        </m:r>
                      </m:e>
                    </m:d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𝑎𝐸</m:t>
                    </m:r>
                    <m:d>
                      <m:d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𝑏𝐸</m:t>
                    </m:r>
                    <m:d>
                      <m:d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endParaRPr lang="fr-FR" sz="2400" b="0" dirty="0" smtClean="0"/>
              </a:p>
              <a:p>
                <a:pPr>
                  <a:lnSpc>
                    <a:spcPct val="150000"/>
                  </a:lnSpc>
                  <a:buFontTx/>
                  <a:buChar char="-"/>
                </a:pPr>
                <a:r>
                  <a:rPr lang="fr-FR" sz="2400" dirty="0" smtClean="0"/>
                  <a:t>Pour deux variables aléatoire X et Y indépendantes: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𝑋𝑌</m:t>
                          </m:r>
                        </m:e>
                      </m:d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</m:oMath>
                  </m:oMathPara>
                </a14:m>
                <a:endParaRPr lang="fr-FR" b="0" dirty="0" smtClean="0"/>
              </a:p>
              <a:p>
                <a:pPr marL="0" indent="0">
                  <a:buNone/>
                </a:pPr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63639"/>
                <a:ext cx="10515600" cy="5713324"/>
              </a:xfrm>
              <a:blipFill rotWithShape="0">
                <a:blip r:embed="rId2"/>
                <a:stretch>
                  <a:fillRect l="-92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954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579549"/>
                <a:ext cx="10515600" cy="5597414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b="1" dirty="0" smtClean="0"/>
                  <a:t>4.2.Cas d’une variable aléatoire continue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b="1" dirty="0" smtClean="0"/>
                  <a:t>Définition: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dirty="0" smtClean="0"/>
                  <a:t>On appelle espérance mathématique d’une variable aléatoire continue X dont la loi de probabilité </a:t>
                </a:r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fr-FR" sz="2400" dirty="0" smtClean="0"/>
                  <a:t> la quantité: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brk m:alnAt="23"/>
                            </m:rP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𝑥𝑓</m:t>
                          </m:r>
                          <m:d>
                            <m:d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fr-FR" sz="24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b="1" dirty="0" smtClean="0"/>
                  <a:t>Remarque:</a:t>
                </a:r>
                <a:r>
                  <a:rPr lang="fr-FR" sz="2400" dirty="0" smtClean="0"/>
                  <a:t> bien entendu, les propriétés énoncés dans le cas discret restent applicable à la variable continue</a:t>
                </a:r>
              </a:p>
              <a:p>
                <a:pPr marL="0" indent="0">
                  <a:buNone/>
                </a:pPr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79549"/>
                <a:ext cx="10515600" cy="5597414"/>
              </a:xfrm>
              <a:blipFill rotWithShape="0">
                <a:blip r:embed="rId2"/>
                <a:stretch>
                  <a:fillRect l="-928" r="-75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343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618186"/>
                <a:ext cx="10515600" cy="5558777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b="1" dirty="0"/>
                  <a:t>Exemple 3:</a:t>
                </a:r>
                <a:r>
                  <a:rPr lang="fr-FR" dirty="0"/>
                  <a:t>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dirty="0"/>
                  <a:t>Soit la fonction suivante: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m:rPr>
                          <m:nor/>
                        </m:rPr>
                        <a:rPr lang="fr-FR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fr-FR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fr-FR">
                          <a:latin typeface="Cambria Math" panose="0204050305040603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fr-FR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fr-FR"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fr-FR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fr-FR">
                          <a:latin typeface="Cambria Math" panose="02040503050406030204" pitchFamily="18" charset="0"/>
                        </a:rPr>
                        <m:t>5    </m:t>
                      </m:r>
                      <m:r>
                        <m:rPr>
                          <m:nor/>
                        </m:rPr>
                        <a:rPr lang="fr-FR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fr-FR">
                          <a:latin typeface="Cambria Math" panose="02040503050406030204" pitchFamily="18" charset="0"/>
                        </a:rPr>
                        <m:t>x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ϵ</m:t>
                      </m:r>
                      <m:d>
                        <m:dPr>
                          <m:begChr m:val="["/>
                          <m:endChr m:val="]"/>
                          <m:ctrl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, </m:t>
                          </m:r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fr-FR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dirty="0"/>
                  <a:t>Calculer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fr-FR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fr-FR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18186"/>
                <a:ext cx="10515600" cy="5558777"/>
              </a:xfrm>
              <a:blipFill rotWithShape="0"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465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270456"/>
                <a:ext cx="10515600" cy="5906507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b="1" dirty="0" smtClean="0"/>
                  <a:t>5. La variance et l’écart type: </a:t>
                </a:r>
                <a:r>
                  <a:rPr lang="fr-FR" sz="2400" b="1" dirty="0" smtClean="0">
                    <a:solidFill>
                      <a:srgbClr val="7030A0"/>
                    </a:solidFill>
                  </a:rPr>
                  <a:t>(variance and standard </a:t>
                </a:r>
                <a:r>
                  <a:rPr lang="fr-FR" sz="2400" b="1" dirty="0" err="1" smtClean="0">
                    <a:solidFill>
                      <a:srgbClr val="7030A0"/>
                    </a:solidFill>
                  </a:rPr>
                  <a:t>deviation</a:t>
                </a:r>
                <a:r>
                  <a:rPr lang="fr-FR" sz="2400" b="1" dirty="0" smtClean="0">
                    <a:solidFill>
                      <a:srgbClr val="7030A0"/>
                    </a:solidFill>
                  </a:rPr>
                  <a:t>)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b="1" u="sng" dirty="0" smtClean="0">
                    <a:solidFill>
                      <a:srgbClr val="FF0000"/>
                    </a:solidFill>
                  </a:rPr>
                  <a:t>5.1. cas d’une variable aléatoire discrète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b="1" dirty="0" smtClean="0"/>
                  <a:t>Définition:</a:t>
                </a:r>
                <a:r>
                  <a:rPr lang="fr-FR" sz="2400" dirty="0" smtClean="0"/>
                  <a:t> on appelle variance d’une variable aléatoire discrète X et l’on note </a:t>
                </a:r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2400" dirty="0" smtClean="0"/>
                  <a:t> la quantité: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d>
                                    <m:dPr>
                                      <m:ctrlP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fr-FR" sz="24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b="1" dirty="0" smtClean="0"/>
                  <a:t>Exemple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fr-FR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400" b="0" i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fr-FR" sz="2400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fr-FR" sz="2400" b="0" i="0" smtClean="0">
                          <a:latin typeface="Cambria Math" panose="02040503050406030204" pitchFamily="18" charset="0"/>
                        </a:rPr>
                        <m:t>46</m:t>
                      </m:r>
                    </m:oMath>
                  </m:oMathPara>
                </a14:m>
                <a:endParaRPr lang="fr-FR" sz="2400" dirty="0" smtClean="0"/>
              </a:p>
              <a:p>
                <a:pPr marL="0" indent="0">
                  <a:buNone/>
                </a:pPr>
                <a:endParaRPr lang="fr-FR" dirty="0" smtClean="0"/>
              </a:p>
              <a:p>
                <a:pPr marL="0" indent="0">
                  <a:buNone/>
                </a:pPr>
                <a:endParaRPr lang="fr-FR" dirty="0" smtClean="0"/>
              </a:p>
              <a:p>
                <a:pPr marL="0" indent="0">
                  <a:buNone/>
                </a:pPr>
                <a:endParaRPr lang="fr-FR" dirty="0" smtClean="0"/>
              </a:p>
              <a:p>
                <a:pPr marL="0" indent="0">
                  <a:buNone/>
                </a:pPr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70456"/>
                <a:ext cx="10515600" cy="5906507"/>
              </a:xfrm>
              <a:blipFill rotWithShape="0">
                <a:blip r:embed="rId2"/>
                <a:stretch>
                  <a:fillRect l="-928" r="-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au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59841694"/>
                  </p:ext>
                </p:extLst>
              </p:nvPr>
            </p:nvGraphicFramePr>
            <p:xfrm>
              <a:off x="1043187" y="5471973"/>
              <a:ext cx="9942496" cy="11969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19720"/>
                    <a:gridCol w="1365161"/>
                    <a:gridCol w="1146219"/>
                    <a:gridCol w="1043189"/>
                    <a:gridCol w="940158"/>
                    <a:gridCol w="978794"/>
                    <a:gridCol w="1249255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Nombre de fleurs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fr-F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fr-FR" b="1" i="1" smtClean="0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oMath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0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2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3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4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5</a:t>
                          </a:r>
                          <a:endParaRPr lang="fr-F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sSub>
                                      <m:sSubPr>
                                        <m:ctrlPr>
                                          <a:rPr lang="fr-F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fr-FR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0.25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0.1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0.1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0.35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0.15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0.05</a:t>
                          </a:r>
                          <a:endParaRPr lang="fr-F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fr-F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fr-FR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fr-FR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fr-FR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fr-FR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fr-FR" b="0" i="1" smtClean="0"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  <m:d>
                                          <m:dPr>
                                            <m:ctrlPr>
                                              <a:rPr lang="fr-FR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fr-FR" b="0" i="1" smtClean="0"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  <m:sup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1.21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0.144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0.004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0.224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0.486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0.392</a:t>
                          </a: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au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59841694"/>
                  </p:ext>
                </p:extLst>
              </p:nvPr>
            </p:nvGraphicFramePr>
            <p:xfrm>
              <a:off x="1043187" y="5471973"/>
              <a:ext cx="9942496" cy="11969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19720"/>
                    <a:gridCol w="1365161"/>
                    <a:gridCol w="1146219"/>
                    <a:gridCol w="1043189"/>
                    <a:gridCol w="940158"/>
                    <a:gridCol w="978794"/>
                    <a:gridCol w="1249255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89" t="-8197" r="-209848" b="-2344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0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2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3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4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5</a:t>
                          </a:r>
                          <a:endParaRPr lang="fr-F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89" t="-108197" r="-209848" b="-1344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0.25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0.1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0.1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0.35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0.15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0.05</a:t>
                          </a:r>
                          <a:endParaRPr lang="fr-FR" dirty="0"/>
                        </a:p>
                      </a:txBody>
                      <a:tcPr/>
                    </a:tc>
                  </a:tr>
                  <a:tr h="455232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89" t="-169333" r="-209848" b="-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1.21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0.144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0.004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0.224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0.486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0.392</a:t>
                          </a: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5597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605307"/>
                <a:ext cx="10515600" cy="5571656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b="1" u="sng" dirty="0" smtClean="0"/>
                  <a:t>Propriètès de </a:t>
                </a:r>
                <a14:m>
                  <m:oMath xmlns:m="http://schemas.openxmlformats.org/officeDocument/2006/math">
                    <m:r>
                      <a:rPr lang="fr-FR" sz="2400" b="1" i="1" u="sng" smtClean="0">
                        <a:latin typeface="Cambria Math" panose="02040503050406030204" pitchFamily="18" charset="0"/>
                      </a:rPr>
                      <m:t>𝑽</m:t>
                    </m:r>
                    <m:d>
                      <m:dPr>
                        <m:ctrlPr>
                          <a:rPr lang="fr-FR" sz="2400" b="1" i="1" u="sng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b="1" i="1" u="sng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d>
                  </m:oMath>
                </a14:m>
                <a:endParaRPr lang="fr-FR" sz="2400" b="1" u="sng" dirty="0" smtClean="0"/>
              </a:p>
              <a:p>
                <a:pPr>
                  <a:lnSpc>
                    <a:spcPct val="150000"/>
                  </a:lnSpc>
                  <a:buFontTx/>
                  <a:buChar char="-"/>
                </a:pPr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fr-FR" sz="2400" b="0" dirty="0" smtClean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  <a:buFontTx/>
                  <a:buChar char="-"/>
                </a:pPr>
                <a14:m>
                  <m:oMath xmlns:m="http://schemas.openxmlformats.org/officeDocument/2006/math">
                    <m:r>
                      <a:rPr lang="fr-F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rad>
                  </m:oMath>
                </a14:m>
                <a:endParaRPr lang="fr-FR" sz="2400" dirty="0" smtClean="0"/>
              </a:p>
              <a:p>
                <a:pPr>
                  <a:lnSpc>
                    <a:spcPct val="150000"/>
                  </a:lnSpc>
                  <a:buFontTx/>
                  <a:buChar char="-"/>
                </a:pPr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sz="2400" dirty="0" smtClean="0"/>
                  <a:t> </a:t>
                </a:r>
              </a:p>
              <a:p>
                <a:pPr>
                  <a:lnSpc>
                    <a:spcPct val="150000"/>
                  </a:lnSpc>
                  <a:buFontTx/>
                  <a:buChar char="-"/>
                </a:pPr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fr-FR" sz="2400" b="0" dirty="0" smtClean="0"/>
              </a:p>
              <a:p>
                <a:pPr>
                  <a:lnSpc>
                    <a:spcPct val="150000"/>
                  </a:lnSpc>
                  <a:buFontTx/>
                  <a:buChar char="-"/>
                </a:pPr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𝑎𝑋</m:t>
                        </m:r>
                      </m:e>
                    </m:d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fr-FR" sz="2400" b="0" dirty="0" smtClean="0"/>
              </a:p>
              <a:p>
                <a:pPr>
                  <a:lnSpc>
                    <a:spcPct val="150000"/>
                  </a:lnSpc>
                  <a:buFontTx/>
                  <a:buChar char="-"/>
                </a:pPr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400" dirty="0" smtClean="0"/>
                  <a:t>si X et Y sont indépendantes</a:t>
                </a:r>
              </a:p>
              <a:p>
                <a:pPr marL="0" indent="0">
                  <a:buNone/>
                </a:pPr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05307"/>
                <a:ext cx="10515600" cy="5571656"/>
              </a:xfrm>
              <a:blipFill rotWithShape="0">
                <a:blip r:embed="rId2"/>
                <a:stretch>
                  <a:fillRect l="-92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452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528034"/>
                <a:ext cx="10515600" cy="5648929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b="1" u="sng" dirty="0" smtClean="0">
                    <a:solidFill>
                      <a:srgbClr val="FF0000"/>
                    </a:solidFill>
                  </a:rPr>
                  <a:t>5.2. cas d’une variable aléatoire continue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b="1" dirty="0" smtClean="0"/>
                  <a:t>Définition:</a:t>
                </a:r>
                <a:r>
                  <a:rPr lang="fr-FR" sz="2400" dirty="0" smtClean="0"/>
                  <a:t> on appelle variance d’une variable aléatoire continue </a:t>
                </a:r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fr-FR" sz="2400" dirty="0" smtClean="0"/>
                  <a:t> dont la loi de probabilité est </a:t>
                </a:r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fr-FR" sz="2400" dirty="0" smtClean="0"/>
                  <a:t> la quantité: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brk m:alnAt="24"/>
                            </m:rP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fr-FR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d>
                                    <m:dPr>
                                      <m:ctrlPr>
                                        <a:rPr lang="fr-FR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2400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fr-FR" sz="24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b="1" dirty="0" smtClean="0"/>
                  <a:t>Remarque: </a:t>
                </a:r>
                <a:r>
                  <a:rPr lang="fr-FR" sz="2400" dirty="0" smtClean="0"/>
                  <a:t>bien entendu, les propriétés énoncés dans le cas discret restent applicable à la variable continue</a:t>
                </a:r>
              </a:p>
              <a:p>
                <a:pPr marL="0" indent="0">
                  <a:buNone/>
                </a:pPr>
                <a:endParaRPr lang="fr-FR" dirty="0" smtClean="0"/>
              </a:p>
              <a:p>
                <a:pPr marL="0" indent="0">
                  <a:buNone/>
                </a:pPr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28034"/>
                <a:ext cx="10515600" cy="5648929"/>
              </a:xfrm>
              <a:blipFill rotWithShape="0">
                <a:blip r:embed="rId2"/>
                <a:stretch>
                  <a:fillRect l="-92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489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682580"/>
                <a:ext cx="10515600" cy="5494383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b="1" dirty="0" smtClean="0"/>
                  <a:t>Exemple:</a:t>
                </a:r>
                <a:r>
                  <a:rPr lang="fr-FR" sz="2400" dirty="0" smtClean="0"/>
                  <a:t>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dirty="0" smtClean="0"/>
                  <a:t>Soit la fonction suivante: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m:rPr>
                          <m:nor/>
                        </m:rPr>
                        <a:rPr lang="fr-FR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fr-FR" sz="2400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fr-FR" sz="2400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fr-FR" sz="2400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fr-FR" sz="2400" b="0" i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fr-FR" sz="2400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fr-FR" sz="2400" b="0" i="0" smtClean="0">
                          <a:latin typeface="Cambria Math" panose="02040503050406030204" pitchFamily="18" charset="0"/>
                        </a:rPr>
                        <m:t>5    </m:t>
                      </m:r>
                      <m:r>
                        <m:rPr>
                          <m:nor/>
                        </m:rPr>
                        <a:rPr lang="fr-FR" sz="2400" b="0" i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fr-FR" sz="2400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m:rPr>
                          <m:sty m:val="p"/>
                        </m:rPr>
                        <a:rPr lang="el-G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ϵ</m:t>
                      </m:r>
                      <m:d>
                        <m:dPr>
                          <m:begChr m:val="["/>
                          <m:endChr m:val="]"/>
                          <m:ctrlPr>
                            <a:rPr lang="el-G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, 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fr-FR" sz="2400" dirty="0" smtClean="0"/>
              </a:p>
              <a:p>
                <a:pPr>
                  <a:lnSpc>
                    <a:spcPct val="150000"/>
                  </a:lnSpc>
                  <a:buFontTx/>
                  <a:buChar char="-"/>
                </a:pPr>
                <a:r>
                  <a:rPr lang="fr-FR" sz="2400" dirty="0" smtClean="0"/>
                  <a:t>Calculer </a:t>
                </a:r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𝑒𝑡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fr-FR" sz="2400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82580"/>
                <a:ext cx="10515600" cy="5494383"/>
              </a:xfrm>
              <a:blipFill rotWithShape="0">
                <a:blip r:embed="rId2"/>
                <a:stretch>
                  <a:fillRect l="-92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516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682580"/>
                <a:ext cx="10515600" cy="549438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fr-FR" dirty="0" smtClean="0"/>
                  <a:t>Si on note la variable aléatoire par X alors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:        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fr-FR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 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82580"/>
                <a:ext cx="10515600" cy="5494383"/>
              </a:xfrm>
              <a:blipFill rotWithShape="0">
                <a:blip r:embed="rId2"/>
                <a:stretch>
                  <a:fillRect l="-1217" t="-188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8274" y="2279560"/>
            <a:ext cx="7401033" cy="343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60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450761"/>
                <a:ext cx="10515600" cy="572620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fr-FR" sz="2400" dirty="0" smtClean="0">
                    <a:solidFill>
                      <a:srgbClr val="FF0000"/>
                    </a:solidFill>
                  </a:rPr>
                  <a:t>Exemple 1:</a:t>
                </a:r>
              </a:p>
              <a:p>
                <a:pPr marL="0" indent="0">
                  <a:buNone/>
                </a:pPr>
                <a:r>
                  <a:rPr lang="fr-FR" sz="2400" dirty="0"/>
                  <a:t>On jette deux fois un dé. L’univers est l’ensemble des couples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fr-F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fr-F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400" dirty="0"/>
                  <a:t>tel que </a:t>
                </a:r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 ∈</m:t>
                    </m:r>
                    <m:d>
                      <m:dPr>
                        <m:begChr m:val="{"/>
                        <m:endChr m:val="}"/>
                        <m:ctrlP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e>
                    </m:d>
                  </m:oMath>
                </a14:m>
                <a:r>
                  <a:rPr lang="fr-FR" sz="2400" dirty="0" smtClean="0"/>
                  <a:t>. </a:t>
                </a:r>
                <a:r>
                  <a:rPr lang="fr-FR" sz="2400" dirty="0"/>
                  <a:t>A chaque événement </a:t>
                </a:r>
                <a:r>
                  <a:rPr lang="fr-FR" sz="2400" dirty="0" smtClean="0"/>
                  <a:t>élémentaire</a:t>
                </a:r>
                <a14:m>
                  <m:oMath xmlns:m="http://schemas.openxmlformats.org/officeDocument/2006/math">
                    <m:r>
                      <a:rPr lang="fr-F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2400" dirty="0" smtClean="0"/>
                  <a:t>, </a:t>
                </a:r>
                <a:r>
                  <a:rPr lang="fr-FR" sz="2400" dirty="0"/>
                  <a:t>on peut faire </a:t>
                </a:r>
                <a:r>
                  <a:rPr lang="fr-FR" sz="2400" dirty="0" smtClean="0"/>
                  <a:t>correspondre la </a:t>
                </a:r>
                <a:r>
                  <a:rPr lang="fr-FR" sz="2400" dirty="0"/>
                  <a:t>somme a + b des </a:t>
                </a:r>
                <a:r>
                  <a:rPr lang="fr-FR" sz="2400" dirty="0" smtClean="0"/>
                  <a:t>chiffres </a:t>
                </a:r>
                <a:r>
                  <a:rPr lang="fr-FR" sz="2400" dirty="0"/>
                  <a:t>portés par chaque dé. On </a:t>
                </a:r>
                <a:r>
                  <a:rPr lang="fr-FR" sz="2400" dirty="0" smtClean="0"/>
                  <a:t>définit </a:t>
                </a:r>
                <a:r>
                  <a:rPr lang="fr-FR" sz="2400" dirty="0"/>
                  <a:t>ainsi une application:</a:t>
                </a:r>
                <a:r>
                  <a:rPr lang="fr-FR" sz="2400" dirty="0"/>
                  <a:t> </a:t>
                </a:r>
                <a:endParaRPr lang="fr-F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i="1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m:rPr>
                          <m:sty m:val="p"/>
                        </m:rPr>
                        <a:rPr lang="el-G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  <m:r>
                        <a:rPr lang="el-G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r>
                        <a:rPr lang="fr-F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fr-FR" sz="24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  </m:t>
                      </m:r>
                      <m:r>
                        <a:rPr lang="fr-F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fr-F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r>
                        <a:rPr lang="fr-F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fr-F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fr-FR" sz="24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fr-FR" sz="2400" dirty="0" smtClean="0"/>
              </a:p>
              <a:p>
                <a:pPr marL="0" indent="0">
                  <a:buNone/>
                </a:pPr>
                <a:r>
                  <a:rPr lang="fr-FR" dirty="0"/>
                  <a:t/>
                </a:r>
                <a:br>
                  <a:rPr lang="fr-FR" dirty="0"/>
                </a:br>
                <a:endParaRPr lang="fr-FR" dirty="0"/>
              </a:p>
            </p:txBody>
          </p:sp>
        </mc:Choice>
        <mc:Fallback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50761"/>
                <a:ext cx="10515600" cy="5726202"/>
              </a:xfrm>
              <a:blipFill rotWithShape="0">
                <a:blip r:embed="rId2"/>
                <a:stretch>
                  <a:fillRect l="-928" t="-149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2565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721217"/>
                <a:ext cx="10515600" cy="5455746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fr-FR" b="1" dirty="0" smtClean="0">
                    <a:solidFill>
                      <a:srgbClr val="FF0000"/>
                    </a:solidFill>
                  </a:rPr>
                  <a:t>exemple 2</a:t>
                </a:r>
                <a:endParaRPr lang="fr-FR" b="1" dirty="0" smtClean="0">
                  <a:solidFill>
                    <a:srgbClr val="FF0000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600" dirty="0" smtClean="0"/>
                  <a:t>soit l’épreuve qui consiste à lancer un dé. Nous pouvons représenter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fr-FR" sz="2600" dirty="0" smtClean="0"/>
                  <a:t> comme l’ensemble des faces possibles: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  <m:r>
                        <a:rPr lang="fr-FR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fr-FR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sz="2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2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FR" sz="2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2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fr-FR" sz="2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2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fr-FR" sz="2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2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fr-FR" sz="2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2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</m:d>
                    </m:oMath>
                  </m:oMathPara>
                </a14:m>
                <a:endParaRPr lang="fr-FR" sz="26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600" dirty="0" smtClean="0"/>
                  <a:t>Définissons alors une application de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fr-FR" sz="2600" dirty="0" smtClean="0"/>
                  <a:t> dans R notée </a:t>
                </a:r>
                <a14:m>
                  <m:oMath xmlns:m="http://schemas.openxmlformats.org/officeDocument/2006/math">
                    <m:r>
                      <a:rPr lang="fr-FR" sz="26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fr-FR" sz="2600" dirty="0" smtClean="0"/>
                  <a:t>par: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fr-FR" sz="2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fr-FR" sz="2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6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fr-FR" sz="26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fr-FR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fr-FR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fr-FR" sz="2600" dirty="0" smtClean="0"/>
                  <a:t>                  </a:t>
                </a:r>
                <a14:m>
                  <m:oMath xmlns:m="http://schemas.openxmlformats.org/officeDocument/2006/math">
                    <m:r>
                      <a:rPr lang="fr-FR" sz="2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fr-FR" sz="2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6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fr-FR" sz="26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fr-FR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fr-FR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13</m:t>
                    </m:r>
                  </m:oMath>
                </a14:m>
                <a:r>
                  <a:rPr lang="fr-FR" sz="2600" dirty="0" smtClean="0"/>
                  <a:t>                         </a:t>
                </a:r>
                <a14:m>
                  <m:oMath xmlns:m="http://schemas.openxmlformats.org/officeDocument/2006/math">
                    <m:r>
                      <a:rPr lang="fr-FR" sz="2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fr-FR" sz="2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6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fr-FR" sz="26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fr-FR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fr-FR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</m:t>
                    </m:r>
                  </m:oMath>
                </a14:m>
                <a:endParaRPr lang="fr-FR" sz="260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fr-FR" sz="2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fr-FR" sz="2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6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fr-FR" sz="26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fr-FR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fr-FR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15</m:t>
                    </m:r>
                  </m:oMath>
                </a14:m>
                <a:r>
                  <a:rPr lang="fr-FR" sz="2600" dirty="0" smtClean="0"/>
                  <a:t>                  </a:t>
                </a:r>
                <a14:m>
                  <m:oMath xmlns:m="http://schemas.openxmlformats.org/officeDocument/2006/math">
                    <m:r>
                      <a:rPr lang="fr-FR" sz="2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fr-FR" sz="2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6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fr-FR" sz="26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fr-FR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fr-FR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24</m:t>
                    </m:r>
                  </m:oMath>
                </a14:m>
                <a:r>
                  <a:rPr lang="fr-FR" sz="2600" dirty="0" smtClean="0"/>
                  <a:t>                        </a:t>
                </a:r>
                <a14:m>
                  <m:oMath xmlns:m="http://schemas.openxmlformats.org/officeDocument/2006/math">
                    <m:r>
                      <a:rPr lang="fr-FR" sz="2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fr-FR" sz="2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6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fr-FR" sz="2600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fr-FR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fr-FR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13</m:t>
                    </m:r>
                  </m:oMath>
                </a14:m>
                <a:endParaRPr lang="fr-FR" sz="2600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600" dirty="0" smtClean="0"/>
                  <a:t>Cette application définit une variable aléatoire </a:t>
                </a:r>
                <a14:m>
                  <m:oMath xmlns:m="http://schemas.openxmlformats.org/officeDocument/2006/math">
                    <m:r>
                      <a:rPr lang="fr-FR" sz="26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fr-FR" sz="2600" dirty="0" smtClean="0"/>
                  <a:t> qui prend les valeurs 10,13,15 et 24</a:t>
                </a:r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:r>
                  <a:rPr lang="fr-FR" dirty="0" smtClean="0"/>
                  <a:t> </a:t>
                </a:r>
                <a:endParaRPr lang="fr-FR" dirty="0"/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:endParaRPr lang="fr-FR" dirty="0"/>
              </a:p>
            </p:txBody>
          </p:sp>
        </mc:Choice>
        <mc:Fallback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721217"/>
                <a:ext cx="10515600" cy="5455746"/>
              </a:xfrm>
              <a:blipFill rotWithShape="0">
                <a:blip r:embed="rId2"/>
                <a:stretch>
                  <a:fillRect l="-928" t="-212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24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386366"/>
                <a:ext cx="10515600" cy="6220496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dirty="0" smtClean="0"/>
                  <a:t>La taille observée de 10 personnes choisies au hasard dans un amphithéâtre est une variable aléatoire qui peut prendre des valeurs réelles entre 1.67 m et 1.75 m par exemple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b="1" dirty="0" smtClean="0">
                    <a:solidFill>
                      <a:srgbClr val="FF0000"/>
                    </a:solidFill>
                  </a:rPr>
                  <a:t>1.3.variable aléatoire discrète </a:t>
                </a:r>
                <a:r>
                  <a:rPr lang="fr-FR" sz="2400" b="1" dirty="0" smtClean="0">
                    <a:solidFill>
                      <a:srgbClr val="7030A0"/>
                    </a:solidFill>
                  </a:rPr>
                  <a:t>(</a:t>
                </a:r>
                <a:r>
                  <a:rPr lang="fr-FR" sz="2400" b="1" dirty="0" err="1">
                    <a:solidFill>
                      <a:srgbClr val="7030A0"/>
                    </a:solidFill>
                  </a:rPr>
                  <a:t>Discrete</a:t>
                </a:r>
                <a:r>
                  <a:rPr lang="fr-FR" sz="2400" b="1" dirty="0">
                    <a:solidFill>
                      <a:srgbClr val="7030A0"/>
                    </a:solidFill>
                  </a:rPr>
                  <a:t> </a:t>
                </a:r>
                <a:r>
                  <a:rPr lang="fr-FR" sz="2400" b="1" dirty="0" err="1">
                    <a:solidFill>
                      <a:srgbClr val="7030A0"/>
                    </a:solidFill>
                  </a:rPr>
                  <a:t>random</a:t>
                </a:r>
                <a:r>
                  <a:rPr lang="fr-FR" sz="2400" b="1" dirty="0">
                    <a:solidFill>
                      <a:srgbClr val="7030A0"/>
                    </a:solidFill>
                  </a:rPr>
                  <a:t> </a:t>
                </a:r>
                <a:r>
                  <a:rPr lang="fr-FR" sz="2400" b="1" dirty="0" smtClean="0">
                    <a:solidFill>
                      <a:srgbClr val="7030A0"/>
                    </a:solidFill>
                  </a:rPr>
                  <a:t>variable</a:t>
                </a:r>
                <a:r>
                  <a:rPr lang="fr-FR" sz="2400" dirty="0" smtClean="0">
                    <a:solidFill>
                      <a:srgbClr val="7030A0"/>
                    </a:solidFill>
                  </a:rPr>
                  <a:t>)</a:t>
                </a:r>
                <a:endParaRPr lang="fr-FR" sz="2400" b="1" dirty="0" smtClean="0">
                  <a:solidFill>
                    <a:srgbClr val="7030A0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dirty="0" smtClean="0"/>
                  <a:t>Une V.A est dite discrète si son domaine de variation est fini ou </a:t>
                </a:r>
                <a:r>
                  <a:rPr lang="fr-FR" sz="2400" dirty="0"/>
                  <a:t>dénombrable (la variable X ne prend que des valeurs </a:t>
                </a:r>
                <a:r>
                  <a:rPr lang="fr-FR" sz="2400" dirty="0" smtClean="0"/>
                  <a:t>discrètes). C’est le cas de premier exemple ci-dessus où le domaine de variation est un sous ensemble de </a:t>
                </a:r>
                <a14:m>
                  <m:oMath xmlns:m="http://schemas.openxmlformats.org/officeDocument/2006/math">
                    <m:r>
                      <a:rPr lang="fr-F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endParaRPr lang="fr-FR" sz="24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b="1" dirty="0" smtClean="0">
                    <a:solidFill>
                      <a:srgbClr val="FF0000"/>
                    </a:solidFill>
                  </a:rPr>
                  <a:t>1.4. variable aléatoire continue </a:t>
                </a:r>
                <a:r>
                  <a:rPr lang="fr-FR" sz="2400" b="1" dirty="0" smtClean="0">
                    <a:solidFill>
                      <a:srgbClr val="7030A0"/>
                    </a:solidFill>
                  </a:rPr>
                  <a:t>(</a:t>
                </a:r>
                <a:r>
                  <a:rPr lang="fr-FR" sz="2400" b="1" dirty="0" err="1">
                    <a:solidFill>
                      <a:srgbClr val="7030A0"/>
                    </a:solidFill>
                  </a:rPr>
                  <a:t>Continuous</a:t>
                </a:r>
                <a:r>
                  <a:rPr lang="fr-FR" sz="2400" b="1" dirty="0">
                    <a:solidFill>
                      <a:srgbClr val="7030A0"/>
                    </a:solidFill>
                  </a:rPr>
                  <a:t> </a:t>
                </a:r>
                <a:r>
                  <a:rPr lang="fr-FR" sz="2400" b="1" dirty="0" err="1">
                    <a:solidFill>
                      <a:srgbClr val="7030A0"/>
                    </a:solidFill>
                  </a:rPr>
                  <a:t>random</a:t>
                </a:r>
                <a:r>
                  <a:rPr lang="fr-FR" sz="2400" b="1" dirty="0">
                    <a:solidFill>
                      <a:srgbClr val="7030A0"/>
                    </a:solidFill>
                  </a:rPr>
                  <a:t> </a:t>
                </a:r>
                <a:r>
                  <a:rPr lang="fr-FR" sz="2400" b="1" dirty="0" smtClean="0">
                    <a:solidFill>
                      <a:srgbClr val="7030A0"/>
                    </a:solidFill>
                  </a:rPr>
                  <a:t>variables</a:t>
                </a:r>
                <a:r>
                  <a:rPr lang="fr-FR" sz="2400" dirty="0" smtClean="0">
                    <a:solidFill>
                      <a:srgbClr val="7030A0"/>
                    </a:solidFill>
                  </a:rPr>
                  <a:t>)</a:t>
                </a:r>
                <a:endParaRPr lang="fr-FR" sz="2400" b="1" dirty="0" smtClean="0">
                  <a:solidFill>
                    <a:srgbClr val="7030A0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dirty="0" smtClean="0"/>
                  <a:t>Une V.A est continue si son domaine de variation est en </a:t>
                </a:r>
                <a14:m>
                  <m:oMath xmlns:m="http://schemas.openxmlformats.org/officeDocument/2006/math">
                    <m:r>
                      <a:rPr lang="fr-F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fr-FR" sz="2400" dirty="0" smtClean="0"/>
                  <a:t> ou un intervalle de </a:t>
                </a:r>
                <a14:m>
                  <m:oMath xmlns:m="http://schemas.openxmlformats.org/officeDocument/2006/math">
                    <m:r>
                      <a:rPr lang="fr-F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fr-FR" sz="2400" dirty="0" smtClean="0"/>
                  <a:t>. C’est le cas du deuxième exemple ci-dessus où le domaine de variation est un sous ensemble des nombres réelles positifs</a:t>
                </a:r>
              </a:p>
              <a:p>
                <a:pPr marL="0" indent="0">
                  <a:buNone/>
                </a:pPr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86366"/>
                <a:ext cx="10515600" cy="6220496"/>
              </a:xfrm>
              <a:blipFill rotWithShape="0">
                <a:blip r:embed="rId2"/>
                <a:stretch>
                  <a:fillRect l="-754" r="-23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48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721217"/>
                <a:ext cx="10515600" cy="5455746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b="1" dirty="0" smtClean="0"/>
                  <a:t>2. Lois de probabilité </a:t>
                </a:r>
                <a:r>
                  <a:rPr lang="fr-FR" sz="2400" b="1" dirty="0" smtClean="0">
                    <a:solidFill>
                      <a:srgbClr val="7030A0"/>
                    </a:solidFill>
                  </a:rPr>
                  <a:t>(</a:t>
                </a:r>
                <a:r>
                  <a:rPr lang="fr-FR" sz="2400" b="1" dirty="0" err="1" smtClean="0">
                    <a:solidFill>
                      <a:srgbClr val="7030A0"/>
                    </a:solidFill>
                  </a:rPr>
                  <a:t>probability</a:t>
                </a:r>
                <a:r>
                  <a:rPr lang="fr-FR" sz="2400" b="1" dirty="0" smtClean="0">
                    <a:solidFill>
                      <a:srgbClr val="7030A0"/>
                    </a:solidFill>
                  </a:rPr>
                  <a:t> </a:t>
                </a:r>
                <a:r>
                  <a:rPr lang="fr-FR" sz="2400" b="1" dirty="0">
                    <a:solidFill>
                      <a:srgbClr val="7030A0"/>
                    </a:solidFill>
                  </a:rPr>
                  <a:t>mass </a:t>
                </a:r>
                <a:r>
                  <a:rPr lang="fr-FR" sz="2400" b="1" dirty="0" err="1" smtClean="0">
                    <a:solidFill>
                      <a:srgbClr val="7030A0"/>
                    </a:solidFill>
                  </a:rPr>
                  <a:t>function</a:t>
                </a:r>
                <a:r>
                  <a:rPr lang="fr-FR" sz="2400" b="1" dirty="0" smtClean="0">
                    <a:solidFill>
                      <a:srgbClr val="7030A0"/>
                    </a:solidFill>
                  </a:rPr>
                  <a:t>)</a:t>
                </a:r>
                <a:r>
                  <a:rPr lang="fr-FR" sz="2400" dirty="0" smtClean="0">
                    <a:solidFill>
                      <a:srgbClr val="7030A0"/>
                    </a:solidFill>
                  </a:rPr>
                  <a:t> </a:t>
                </a:r>
                <a:endParaRPr lang="fr-FR" sz="2400" b="1" dirty="0" smtClean="0">
                  <a:solidFill>
                    <a:srgbClr val="7030A0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b="1" u="sng" dirty="0" smtClean="0">
                    <a:solidFill>
                      <a:srgbClr val="FF0000"/>
                    </a:solidFill>
                  </a:rPr>
                  <a:t>2.1. cas d’une variable aléatoire discrète </a:t>
                </a:r>
                <a:r>
                  <a:rPr lang="fr-FR" sz="2400" b="1" u="sng" dirty="0" smtClean="0">
                    <a:solidFill>
                      <a:srgbClr val="7030A0"/>
                    </a:solidFill>
                  </a:rPr>
                  <a:t>(Law of </a:t>
                </a:r>
                <a:r>
                  <a:rPr lang="fr-FR" sz="2400" b="1" u="sng" dirty="0" err="1" smtClean="0">
                    <a:solidFill>
                      <a:srgbClr val="7030A0"/>
                    </a:solidFill>
                  </a:rPr>
                  <a:t>probability</a:t>
                </a:r>
                <a:r>
                  <a:rPr lang="fr-FR" sz="2400" b="1" u="sng" dirty="0" smtClean="0">
                    <a:solidFill>
                      <a:srgbClr val="7030A0"/>
                    </a:solidFill>
                  </a:rPr>
                  <a:t>)</a:t>
                </a:r>
                <a:endParaRPr lang="fr-FR" sz="2400" b="1" u="sng" dirty="0" smtClean="0">
                  <a:solidFill>
                    <a:srgbClr val="FF0000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dirty="0" smtClean="0"/>
                  <a:t>Soit </a:t>
                </a:r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fr-FR" sz="2400" dirty="0" smtClean="0"/>
                  <a:t> une variable aléatoire définie par une application </a:t>
                </a:r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fr-FR" sz="2400" dirty="0" smtClean="0"/>
                  <a:t> de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fr-FR" sz="2400" dirty="0" smtClean="0"/>
                  <a:t> dans </a:t>
                </a:r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fr-FR" sz="2400" dirty="0" smtClean="0"/>
                  <a:t>, pouvant prendre les valeurs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fr-FR" sz="24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dirty="0" smtClean="0"/>
                  <a:t>Par définition, la probabilité que </a:t>
                </a:r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fr-FR" sz="2400" dirty="0" smtClean="0"/>
                  <a:t> soit égale 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r-FR" sz="2400" dirty="0" smtClean="0"/>
                  <a:t> est la probabilité des éléments de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fr-FR" sz="2400" dirty="0" smtClean="0"/>
                  <a:t> ayant pour image le nombre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r-FR" sz="2400" dirty="0" smtClean="0"/>
                  <a:t> par l’application </a:t>
                </a:r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fr-FR" sz="2400" dirty="0" smtClean="0"/>
                  <a:t>. Elle est notée: </a:t>
                </a:r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fr-FR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fr-FR" sz="2400" b="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d>
                        <m:dPr>
                          <m:begChr m:val="["/>
                          <m:endChr m:val="]"/>
                          <m:ctrlP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fr-FR" sz="2400" b="0" dirty="0" smtClean="0"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fr-F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400" dirty="0" smtClean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721217"/>
                <a:ext cx="10515600" cy="5455746"/>
              </a:xfrm>
              <a:blipFill rotWithShape="0">
                <a:blip r:embed="rId2"/>
                <a:stretch>
                  <a:fillRect l="-928" r="-104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232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681" y="620917"/>
            <a:ext cx="8126569" cy="506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13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772732"/>
                <a:ext cx="10515600" cy="540423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fr-FR" sz="2400" dirty="0" smtClean="0"/>
                  <a:t>Exe</a:t>
                </a:r>
                <a:r>
                  <a:rPr lang="fr-FR" sz="2400" b="1" dirty="0" smtClean="0"/>
                  <a:t>mple: </a:t>
                </a:r>
                <a:r>
                  <a:rPr lang="fr-FR" sz="2400" dirty="0" smtClean="0"/>
                  <a:t>on revient sur l’exemple précédent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d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fr-F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e>
                      </m:d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</m:d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fr-F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e>
                      </m:d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fr-F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24</m:t>
                          </m:r>
                        </m:e>
                      </m:d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fr-FR" sz="2400" dirty="0" smtClean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772732"/>
                <a:ext cx="10515600" cy="5404231"/>
              </a:xfrm>
              <a:blipFill rotWithShape="0">
                <a:blip r:embed="rId2"/>
                <a:stretch>
                  <a:fillRect l="-928" t="-158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au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0233014"/>
                  </p:ext>
                </p:extLst>
              </p:nvPr>
            </p:nvGraphicFramePr>
            <p:xfrm>
              <a:off x="2032000" y="3874991"/>
              <a:ext cx="8127999" cy="21234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09333"/>
                    <a:gridCol w="2709333"/>
                    <a:gridCol w="2709333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𝛀</m:t>
                                </m:r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fr-F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fr-FR" b="1" i="1" smtClean="0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oMath>
                          </a14:m>
                          <a:r>
                            <a:rPr lang="fr-FR" dirty="0" smtClean="0"/>
                            <a:t> (valeurs</a:t>
                          </a:r>
                          <a:r>
                            <a:rPr lang="fr-FR" baseline="0" dirty="0" smtClean="0"/>
                            <a:t> de la variable aléatoire X) (</a:t>
                          </a:r>
                          <a14:m>
                            <m:oMath xmlns:m="http://schemas.openxmlformats.org/officeDocument/2006/math">
                              <m:r>
                                <a:rPr lang="fr-FR" b="1" i="1" baseline="0" smtClean="0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  <m:d>
                                <m:dPr>
                                  <m:ctrlPr>
                                    <a:rPr lang="fr-FR" b="1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𝛀</m:t>
                                  </m:r>
                                  <m:r>
                                    <m:rPr>
                                      <m:nor/>
                                    </m:rPr>
                                    <a:rPr lang="fr-FR" dirty="0"/>
                                    <m:t> </m:t>
                                  </m:r>
                                </m:e>
                              </m:d>
                            </m:oMath>
                          </a14:m>
                          <a:r>
                            <a:rPr lang="fr-FR" dirty="0" smtClean="0"/>
                            <a:t>)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Probabilités associées à la variable X:</a:t>
                          </a:r>
                          <a:r>
                            <a:rPr lang="fr-FR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fr-FR" b="1" i="1" baseline="0" smtClean="0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  <m:r>
                                <a:rPr lang="fr-FR" b="1" i="1" baseline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b="1" i="1" baseline="0" smtClean="0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  <m:r>
                                <a:rPr lang="fr-FR" b="1" i="1" baseline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fr-FR" b="1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1" i="1" baseline="0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fr-FR" b="1" i="1" baseline="0" smtClean="0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fr-FR" b="1" i="1" baseline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fr-F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fr-FR" sz="18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fr-FR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fr-FR" dirty="0" smtClean="0"/>
                            <a:t>  , </a:t>
                          </a:r>
                          <a14:m>
                            <m:oMath xmlns:m="http://schemas.openxmlformats.org/officeDocument/2006/math">
                              <m:r>
                                <a:rPr lang="fr-FR" sz="18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fr-FR" sz="1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10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2/6</a:t>
                          </a:r>
                          <a:endParaRPr lang="fr-F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fr-FR" sz="18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fr-FR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r>
                            <a:rPr lang="fr-FR" dirty="0" smtClean="0"/>
                            <a:t>   , </a:t>
                          </a:r>
                          <a14:m>
                            <m:oMath xmlns:m="http://schemas.openxmlformats.org/officeDocument/2006/math">
                              <m:r>
                                <a:rPr lang="fr-FR" sz="18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fr-FR" sz="18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13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2/6</a:t>
                          </a:r>
                          <a:endParaRPr lang="fr-F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fr-FR" sz="18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fr-FR" sz="1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oMath>
                          </a14:m>
                          <a:r>
                            <a:rPr lang="fr-FR" dirty="0" smtClean="0"/>
                            <a:t> 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15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1/6</a:t>
                          </a:r>
                          <a:endParaRPr lang="fr-F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fr-FR" sz="18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fr-FR" sz="18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r>
                            <a:rPr lang="fr-FR" dirty="0" smtClean="0"/>
                            <a:t> 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24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1/6</a:t>
                          </a:r>
                          <a:endParaRPr lang="fr-FR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au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0233014"/>
                  </p:ext>
                </p:extLst>
              </p:nvPr>
            </p:nvGraphicFramePr>
            <p:xfrm>
              <a:off x="2032000" y="3874991"/>
              <a:ext cx="8127999" cy="21234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09333"/>
                    <a:gridCol w="2709333"/>
                    <a:gridCol w="2709333"/>
                  </a:tblGrid>
                  <a:tr h="64008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25" t="-4762" r="-200674" b="-24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0450" t="-4762" r="-101126" b="-24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00000" t="-4762" r="-899" b="-246667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25" t="-180328" r="-200674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10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2/6</a:t>
                          </a:r>
                          <a:endParaRPr lang="fr-F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25" t="-280328" r="-200674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13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2/6</a:t>
                          </a:r>
                          <a:endParaRPr lang="fr-F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25" t="-380328" r="-200674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15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1/6</a:t>
                          </a:r>
                          <a:endParaRPr lang="fr-F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25" t="-480328" r="-200674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24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1/6</a:t>
                          </a:r>
                          <a:endParaRPr lang="fr-FR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72279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1929</TotalTime>
  <Words>816</Words>
  <Application>Microsoft Office PowerPoint</Application>
  <PresentationFormat>Grand écran</PresentationFormat>
  <Paragraphs>242</Paragraphs>
  <Slides>28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4" baseType="lpstr">
      <vt:lpstr>Algerian</vt:lpstr>
      <vt:lpstr>Arial</vt:lpstr>
      <vt:lpstr>Calibri</vt:lpstr>
      <vt:lpstr>Calibri Light</vt:lpstr>
      <vt:lpstr>Cambria Math</vt:lpstr>
      <vt:lpstr>Thème Office</vt:lpstr>
      <vt:lpstr>Partie II: Bio-Statistique II Probabilités et statistique inférentielle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CtrlSoft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Chapitre 5: Variables Aléatoires</dc:title>
  <dc:creator>lenovo</dc:creator>
  <cp:lastModifiedBy>lenovo</cp:lastModifiedBy>
  <cp:revision>54</cp:revision>
  <dcterms:created xsi:type="dcterms:W3CDTF">2023-06-03T12:49:01Z</dcterms:created>
  <dcterms:modified xsi:type="dcterms:W3CDTF">2025-12-03T18:39:51Z</dcterms:modified>
</cp:coreProperties>
</file>