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256" r:id="rId2"/>
    <p:sldId id="257" r:id="rId3"/>
    <p:sldId id="329" r:id="rId4"/>
    <p:sldId id="352" r:id="rId5"/>
    <p:sldId id="353" r:id="rId6"/>
    <p:sldId id="354" r:id="rId7"/>
    <p:sldId id="350" r:id="rId8"/>
    <p:sldId id="330" r:id="rId9"/>
    <p:sldId id="346" r:id="rId10"/>
    <p:sldId id="331" r:id="rId11"/>
    <p:sldId id="332" r:id="rId12"/>
    <p:sldId id="344" r:id="rId13"/>
    <p:sldId id="345" r:id="rId14"/>
    <p:sldId id="347" r:id="rId15"/>
    <p:sldId id="348" r:id="rId16"/>
    <p:sldId id="351" r:id="rId17"/>
    <p:sldId id="349" r:id="rId18"/>
    <p:sldId id="333" r:id="rId19"/>
    <p:sldId id="334" r:id="rId20"/>
    <p:sldId id="335" r:id="rId21"/>
    <p:sldId id="336" r:id="rId22"/>
    <p:sldId id="337" r:id="rId23"/>
    <p:sldId id="338" r:id="rId24"/>
    <p:sldId id="339" r:id="rId25"/>
    <p:sldId id="356" r:id="rId26"/>
    <p:sldId id="357" r:id="rId27"/>
    <p:sldId id="341" r:id="rId28"/>
    <p:sldId id="342" r:id="rId29"/>
    <p:sldId id="343" r:id="rId30"/>
    <p:sldId id="355" r:id="rId31"/>
    <p:sldId id="358" r:id="rId32"/>
    <p:sldId id="340" r:id="rId33"/>
    <p:sldId id="328" r:id="rId34"/>
    <p:sldId id="359" r:id="rId35"/>
    <p:sldId id="360" r:id="rId36"/>
    <p:sldId id="361" r:id="rId37"/>
    <p:sldId id="280"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lia Zazoua" userId="98188723bedeead5" providerId="LiveId" clId="{8CB1930B-8E90-4D5A-B2AD-17DE177DB7C3}"/>
    <pc:docChg chg="undo custSel addSld modSld">
      <pc:chgData name="Lylia Zazoua" userId="98188723bedeead5" providerId="LiveId" clId="{8CB1930B-8E90-4D5A-B2AD-17DE177DB7C3}" dt="2023-06-21T17:53:07.818" v="42" actId="255"/>
      <pc:docMkLst>
        <pc:docMk/>
      </pc:docMkLst>
      <pc:sldChg chg="modSp mod">
        <pc:chgData name="Lylia Zazoua" userId="98188723bedeead5" providerId="LiveId" clId="{8CB1930B-8E90-4D5A-B2AD-17DE177DB7C3}" dt="2023-06-21T17:52:26.102" v="40"/>
        <pc:sldMkLst>
          <pc:docMk/>
          <pc:sldMk cId="0" sldId="266"/>
        </pc:sldMkLst>
        <pc:spChg chg="mod">
          <ac:chgData name="Lylia Zazoua" userId="98188723bedeead5" providerId="LiveId" clId="{8CB1930B-8E90-4D5A-B2AD-17DE177DB7C3}" dt="2023-06-21T17:52:26.102" v="40"/>
          <ac:spMkLst>
            <pc:docMk/>
            <pc:sldMk cId="0" sldId="266"/>
            <ac:spMk id="2" creationId="{00000000-0000-0000-0000-000000000000}"/>
          </ac:spMkLst>
        </pc:spChg>
      </pc:sldChg>
      <pc:sldChg chg="modSp mod">
        <pc:chgData name="Lylia Zazoua" userId="98188723bedeead5" providerId="LiveId" clId="{8CB1930B-8E90-4D5A-B2AD-17DE177DB7C3}" dt="2023-06-21T17:49:55.043" v="6"/>
        <pc:sldMkLst>
          <pc:docMk/>
          <pc:sldMk cId="0" sldId="271"/>
        </pc:sldMkLst>
        <pc:spChg chg="mod">
          <ac:chgData name="Lylia Zazoua" userId="98188723bedeead5" providerId="LiveId" clId="{8CB1930B-8E90-4D5A-B2AD-17DE177DB7C3}" dt="2023-06-21T17:49:55.043" v="6"/>
          <ac:spMkLst>
            <pc:docMk/>
            <pc:sldMk cId="0" sldId="271"/>
            <ac:spMk id="2" creationId="{00000000-0000-0000-0000-000000000000}"/>
          </ac:spMkLst>
        </pc:spChg>
      </pc:sldChg>
      <pc:sldChg chg="delSp modSp new mod">
        <pc:chgData name="Lylia Zazoua" userId="98188723bedeead5" providerId="LiveId" clId="{8CB1930B-8E90-4D5A-B2AD-17DE177DB7C3}" dt="2023-06-21T17:53:07.818" v="42" actId="255"/>
        <pc:sldMkLst>
          <pc:docMk/>
          <pc:sldMk cId="3080862022" sldId="274"/>
        </pc:sldMkLst>
        <pc:spChg chg="del mod">
          <ac:chgData name="Lylia Zazoua" userId="98188723bedeead5" providerId="LiveId" clId="{8CB1930B-8E90-4D5A-B2AD-17DE177DB7C3}" dt="2023-06-21T17:51:26.301" v="25" actId="21"/>
          <ac:spMkLst>
            <pc:docMk/>
            <pc:sldMk cId="3080862022" sldId="274"/>
            <ac:spMk id="2" creationId="{9184F6F7-BC00-88F8-89A5-1ED02048D13E}"/>
          </ac:spMkLst>
        </pc:spChg>
        <pc:spChg chg="mod">
          <ac:chgData name="Lylia Zazoua" userId="98188723bedeead5" providerId="LiveId" clId="{8CB1930B-8E90-4D5A-B2AD-17DE177DB7C3}" dt="2023-06-21T17:53:07.818" v="42" actId="255"/>
          <ac:spMkLst>
            <pc:docMk/>
            <pc:sldMk cId="3080862022" sldId="274"/>
            <ac:spMk id="3" creationId="{9DD2D4B6-6BC9-4740-7D6C-AE06B468CC4B}"/>
          </ac:spMkLst>
        </pc:spChg>
      </pc:sldChg>
    </pc:docChg>
  </pc:docChgLst>
  <pc:docChgLst>
    <pc:chgData name="Lylia Zazoua" userId="98188723bedeead5" providerId="LiveId" clId="{2419ED28-7382-47D0-A500-BAA5B645F4D1}"/>
    <pc:docChg chg="undo custSel modSld">
      <pc:chgData name="Lylia Zazoua" userId="98188723bedeead5" providerId="LiveId" clId="{2419ED28-7382-47D0-A500-BAA5B645F4D1}" dt="2023-06-21T17:39:12.002" v="464" actId="20577"/>
      <pc:docMkLst>
        <pc:docMk/>
      </pc:docMkLst>
      <pc:sldChg chg="modSp mod">
        <pc:chgData name="Lylia Zazoua" userId="98188723bedeead5" providerId="LiveId" clId="{2419ED28-7382-47D0-A500-BAA5B645F4D1}" dt="2023-06-21T17:39:12.002" v="464" actId="20577"/>
        <pc:sldMkLst>
          <pc:docMk/>
          <pc:sldMk cId="0" sldId="271"/>
        </pc:sldMkLst>
        <pc:spChg chg="mod">
          <ac:chgData name="Lylia Zazoua" userId="98188723bedeead5" providerId="LiveId" clId="{2419ED28-7382-47D0-A500-BAA5B645F4D1}" dt="2023-06-21T17:39:12.002" v="464" actId="20577"/>
          <ac:spMkLst>
            <pc:docMk/>
            <pc:sldMk cId="0" sldId="271"/>
            <ac:spMk id="2" creationId="{00000000-0000-0000-0000-000000000000}"/>
          </ac:spMkLst>
        </pc:spChg>
      </pc:sldChg>
    </pc:docChg>
  </pc:docChgLst>
  <pc:docChgLst>
    <pc:chgData name="Lylia Zazoua" userId="98188723bedeead5" providerId="LiveId" clId="{3DDDEA23-79E6-4FB3-8590-44E5CB4488D8}"/>
    <pc:docChg chg="modSld">
      <pc:chgData name="Lylia Zazoua" userId="98188723bedeead5" providerId="LiveId" clId="{3DDDEA23-79E6-4FB3-8590-44E5CB4488D8}" dt="2023-06-22T07:17:43.532" v="304" actId="20577"/>
      <pc:docMkLst>
        <pc:docMk/>
      </pc:docMkLst>
      <pc:sldChg chg="modSp mod">
        <pc:chgData name="Lylia Zazoua" userId="98188723bedeead5" providerId="LiveId" clId="{3DDDEA23-79E6-4FB3-8590-44E5CB4488D8}" dt="2023-06-22T07:05:27.831" v="302" actId="20577"/>
        <pc:sldMkLst>
          <pc:docMk/>
          <pc:sldMk cId="0" sldId="256"/>
        </pc:sldMkLst>
        <pc:spChg chg="mod">
          <ac:chgData name="Lylia Zazoua" userId="98188723bedeead5" providerId="LiveId" clId="{3DDDEA23-79E6-4FB3-8590-44E5CB4488D8}" dt="2023-06-22T07:05:27.831" v="302" actId="20577"/>
          <ac:spMkLst>
            <pc:docMk/>
            <pc:sldMk cId="0" sldId="256"/>
            <ac:spMk id="2" creationId="{00000000-0000-0000-0000-000000000000}"/>
          </ac:spMkLst>
        </pc:spChg>
      </pc:sldChg>
      <pc:sldChg chg="modSp mod">
        <pc:chgData name="Lylia Zazoua" userId="98188723bedeead5" providerId="LiveId" clId="{3DDDEA23-79E6-4FB3-8590-44E5CB4488D8}" dt="2023-06-22T04:33:15.240" v="291" actId="20577"/>
        <pc:sldMkLst>
          <pc:docMk/>
          <pc:sldMk cId="456302132" sldId="258"/>
        </pc:sldMkLst>
        <pc:spChg chg="mod">
          <ac:chgData name="Lylia Zazoua" userId="98188723bedeead5" providerId="LiveId" clId="{3DDDEA23-79E6-4FB3-8590-44E5CB4488D8}" dt="2023-06-22T04:33:15.240" v="291" actId="20577"/>
          <ac:spMkLst>
            <pc:docMk/>
            <pc:sldMk cId="456302132" sldId="258"/>
            <ac:spMk id="2" creationId="{00000000-0000-0000-0000-000000000000}"/>
          </ac:spMkLst>
        </pc:spChg>
      </pc:sldChg>
      <pc:sldChg chg="modSp mod">
        <pc:chgData name="Lylia Zazoua" userId="98188723bedeead5" providerId="LiveId" clId="{3DDDEA23-79E6-4FB3-8590-44E5CB4488D8}" dt="2023-06-22T03:39:41.411" v="250" actId="20577"/>
        <pc:sldMkLst>
          <pc:docMk/>
          <pc:sldMk cId="0" sldId="260"/>
        </pc:sldMkLst>
        <pc:spChg chg="mod">
          <ac:chgData name="Lylia Zazoua" userId="98188723bedeead5" providerId="LiveId" clId="{3DDDEA23-79E6-4FB3-8590-44E5CB4488D8}" dt="2023-06-22T03:39:41.411" v="250" actId="20577"/>
          <ac:spMkLst>
            <pc:docMk/>
            <pc:sldMk cId="0" sldId="260"/>
            <ac:spMk id="2" creationId="{00000000-0000-0000-0000-000000000000}"/>
          </ac:spMkLst>
        </pc:spChg>
      </pc:sldChg>
      <pc:sldChg chg="modSp mod">
        <pc:chgData name="Lylia Zazoua" userId="98188723bedeead5" providerId="LiveId" clId="{3DDDEA23-79E6-4FB3-8590-44E5CB4488D8}" dt="2023-06-22T03:37:20.164" v="132" actId="20577"/>
        <pc:sldMkLst>
          <pc:docMk/>
          <pc:sldMk cId="0" sldId="261"/>
        </pc:sldMkLst>
        <pc:spChg chg="mod">
          <ac:chgData name="Lylia Zazoua" userId="98188723bedeead5" providerId="LiveId" clId="{3DDDEA23-79E6-4FB3-8590-44E5CB4488D8}" dt="2023-06-22T03:37:20.164" v="132" actId="20577"/>
          <ac:spMkLst>
            <pc:docMk/>
            <pc:sldMk cId="0" sldId="261"/>
            <ac:spMk id="2" creationId="{00000000-0000-0000-0000-000000000000}"/>
          </ac:spMkLst>
        </pc:spChg>
      </pc:sldChg>
      <pc:sldChg chg="modSp mod">
        <pc:chgData name="Lylia Zazoua" userId="98188723bedeead5" providerId="LiveId" clId="{3DDDEA23-79E6-4FB3-8590-44E5CB4488D8}" dt="2023-06-22T03:31:40.878" v="25" actId="20577"/>
        <pc:sldMkLst>
          <pc:docMk/>
          <pc:sldMk cId="0" sldId="262"/>
        </pc:sldMkLst>
        <pc:spChg chg="mod">
          <ac:chgData name="Lylia Zazoua" userId="98188723bedeead5" providerId="LiveId" clId="{3DDDEA23-79E6-4FB3-8590-44E5CB4488D8}" dt="2023-06-22T03:31:40.878" v="25" actId="20577"/>
          <ac:spMkLst>
            <pc:docMk/>
            <pc:sldMk cId="0" sldId="262"/>
            <ac:spMk id="2" creationId="{00000000-0000-0000-0000-000000000000}"/>
          </ac:spMkLst>
        </pc:spChg>
      </pc:sldChg>
      <pc:sldChg chg="modSp mod">
        <pc:chgData name="Lylia Zazoua" userId="98188723bedeead5" providerId="LiveId" clId="{3DDDEA23-79E6-4FB3-8590-44E5CB4488D8}" dt="2023-06-22T04:24:19.497" v="287" actId="20577"/>
        <pc:sldMkLst>
          <pc:docMk/>
          <pc:sldMk cId="0" sldId="263"/>
        </pc:sldMkLst>
        <pc:spChg chg="mod">
          <ac:chgData name="Lylia Zazoua" userId="98188723bedeead5" providerId="LiveId" clId="{3DDDEA23-79E6-4FB3-8590-44E5CB4488D8}" dt="2023-06-22T04:24:19.497" v="287" actId="20577"/>
          <ac:spMkLst>
            <pc:docMk/>
            <pc:sldMk cId="0" sldId="263"/>
            <ac:spMk id="2" creationId="{00000000-0000-0000-0000-000000000000}"/>
          </ac:spMkLst>
        </pc:spChg>
      </pc:sldChg>
      <pc:sldChg chg="modSp mod">
        <pc:chgData name="Lylia Zazoua" userId="98188723bedeead5" providerId="LiveId" clId="{3DDDEA23-79E6-4FB3-8590-44E5CB4488D8}" dt="2023-06-22T04:09:07.531" v="285" actId="20577"/>
        <pc:sldMkLst>
          <pc:docMk/>
          <pc:sldMk cId="0" sldId="264"/>
        </pc:sldMkLst>
        <pc:spChg chg="mod">
          <ac:chgData name="Lylia Zazoua" userId="98188723bedeead5" providerId="LiveId" clId="{3DDDEA23-79E6-4FB3-8590-44E5CB4488D8}" dt="2023-06-22T04:09:07.531" v="285" actId="20577"/>
          <ac:spMkLst>
            <pc:docMk/>
            <pc:sldMk cId="0" sldId="264"/>
            <ac:spMk id="2" creationId="{00000000-0000-0000-0000-000000000000}"/>
          </ac:spMkLst>
        </pc:spChg>
      </pc:sldChg>
      <pc:sldChg chg="modSp mod">
        <pc:chgData name="Lylia Zazoua" userId="98188723bedeead5" providerId="LiveId" clId="{3DDDEA23-79E6-4FB3-8590-44E5CB4488D8}" dt="2023-06-22T07:17:43.532" v="304" actId="20577"/>
        <pc:sldMkLst>
          <pc:docMk/>
          <pc:sldMk cId="0" sldId="267"/>
        </pc:sldMkLst>
        <pc:spChg chg="mod">
          <ac:chgData name="Lylia Zazoua" userId="98188723bedeead5" providerId="LiveId" clId="{3DDDEA23-79E6-4FB3-8590-44E5CB4488D8}" dt="2023-06-22T07:17:43.532" v="304" actId="20577"/>
          <ac:spMkLst>
            <pc:docMk/>
            <pc:sldMk cId="0" sldId="267"/>
            <ac:spMk id="2" creationId="{00000000-0000-0000-0000-000000000000}"/>
          </ac:spMkLst>
        </pc:spChg>
      </pc:sldChg>
      <pc:sldChg chg="modSp mod">
        <pc:chgData name="Lylia Zazoua" userId="98188723bedeead5" providerId="LiveId" clId="{3DDDEA23-79E6-4FB3-8590-44E5CB4488D8}" dt="2023-06-22T04:31:31.744" v="290" actId="20577"/>
        <pc:sldMkLst>
          <pc:docMk/>
          <pc:sldMk cId="0" sldId="269"/>
        </pc:sldMkLst>
        <pc:spChg chg="mod">
          <ac:chgData name="Lylia Zazoua" userId="98188723bedeead5" providerId="LiveId" clId="{3DDDEA23-79E6-4FB3-8590-44E5CB4488D8}" dt="2023-06-22T04:31:31.744" v="290" actId="20577"/>
          <ac:spMkLst>
            <pc:docMk/>
            <pc:sldMk cId="0" sldId="269"/>
            <ac:spMk id="2" creationId="{00000000-0000-0000-0000-000000000000}"/>
          </ac:spMkLst>
        </pc:spChg>
      </pc:sldChg>
      <pc:sldChg chg="modSp mod">
        <pc:chgData name="Lylia Zazoua" userId="98188723bedeead5" providerId="LiveId" clId="{3DDDEA23-79E6-4FB3-8590-44E5CB4488D8}" dt="2023-06-22T04:40:36.908" v="301" actId="20577"/>
        <pc:sldMkLst>
          <pc:docMk/>
          <pc:sldMk cId="0" sldId="270"/>
        </pc:sldMkLst>
        <pc:spChg chg="mod">
          <ac:chgData name="Lylia Zazoua" userId="98188723bedeead5" providerId="LiveId" clId="{3DDDEA23-79E6-4FB3-8590-44E5CB4488D8}" dt="2023-06-22T04:40:36.908" v="301" actId="20577"/>
          <ac:spMkLst>
            <pc:docMk/>
            <pc:sldMk cId="0" sldId="270"/>
            <ac:spMk id="2" creationId="{00000000-0000-0000-0000-000000000000}"/>
          </ac:spMkLst>
        </pc:spChg>
      </pc:sldChg>
      <pc:sldChg chg="modSp mod">
        <pc:chgData name="Lylia Zazoua" userId="98188723bedeead5" providerId="LiveId" clId="{3DDDEA23-79E6-4FB3-8590-44E5CB4488D8}" dt="2023-06-22T04:06:08.689" v="270" actId="20577"/>
        <pc:sldMkLst>
          <pc:docMk/>
          <pc:sldMk cId="0" sldId="273"/>
        </pc:sldMkLst>
        <pc:spChg chg="mod">
          <ac:chgData name="Lylia Zazoua" userId="98188723bedeead5" providerId="LiveId" clId="{3DDDEA23-79E6-4FB3-8590-44E5CB4488D8}" dt="2023-06-22T04:06:08.689" v="270" actId="20577"/>
          <ac:spMkLst>
            <pc:docMk/>
            <pc:sldMk cId="0" sldId="273"/>
            <ac:spMk id="2" creationId="{00000000-0000-0000-0000-000000000000}"/>
          </ac:spMkLst>
        </pc:spChg>
      </pc:sldChg>
    </pc:docChg>
  </pc:docChgLst>
  <pc:docChgLst>
    <pc:chgData name="Lylia Zazoua" userId="98188723bedeead5" providerId="LiveId" clId="{EEF3D223-B4AC-43AC-8C7D-2C088940333A}"/>
    <pc:docChg chg="undo custSel delSld modSld">
      <pc:chgData name="Lylia Zazoua" userId="98188723bedeead5" providerId="LiveId" clId="{EEF3D223-B4AC-43AC-8C7D-2C088940333A}" dt="2023-06-21T16:42:55.502" v="339" actId="115"/>
      <pc:docMkLst>
        <pc:docMk/>
      </pc:docMkLst>
      <pc:sldChg chg="modSp mod">
        <pc:chgData name="Lylia Zazoua" userId="98188723bedeead5" providerId="LiveId" clId="{EEF3D223-B4AC-43AC-8C7D-2C088940333A}" dt="2023-06-21T16:40:59.452" v="327" actId="207"/>
        <pc:sldMkLst>
          <pc:docMk/>
          <pc:sldMk cId="0" sldId="256"/>
        </pc:sldMkLst>
        <pc:spChg chg="mod">
          <ac:chgData name="Lylia Zazoua" userId="98188723bedeead5" providerId="LiveId" clId="{EEF3D223-B4AC-43AC-8C7D-2C088940333A}" dt="2023-06-21T16:40:59.452" v="327" actId="207"/>
          <ac:spMkLst>
            <pc:docMk/>
            <pc:sldMk cId="0" sldId="256"/>
            <ac:spMk id="2" creationId="{00000000-0000-0000-0000-000000000000}"/>
          </ac:spMkLst>
        </pc:spChg>
      </pc:sldChg>
      <pc:sldChg chg="modSp mod">
        <pc:chgData name="Lylia Zazoua" userId="98188723bedeead5" providerId="LiveId" clId="{EEF3D223-B4AC-43AC-8C7D-2C088940333A}" dt="2023-06-21T16:41:54.612" v="328" actId="207"/>
        <pc:sldMkLst>
          <pc:docMk/>
          <pc:sldMk cId="2747137087" sldId="257"/>
        </pc:sldMkLst>
        <pc:spChg chg="mod">
          <ac:chgData name="Lylia Zazoua" userId="98188723bedeead5" providerId="LiveId" clId="{EEF3D223-B4AC-43AC-8C7D-2C088940333A}" dt="2023-06-21T16:41:54.612" v="328" actId="207"/>
          <ac:spMkLst>
            <pc:docMk/>
            <pc:sldMk cId="2747137087" sldId="257"/>
            <ac:spMk id="2" creationId="{00000000-0000-0000-0000-000000000000}"/>
          </ac:spMkLst>
        </pc:spChg>
      </pc:sldChg>
      <pc:sldChg chg="modSp mod">
        <pc:chgData name="Lylia Zazoua" userId="98188723bedeead5" providerId="LiveId" clId="{EEF3D223-B4AC-43AC-8C7D-2C088940333A}" dt="2023-06-21T16:42:22.247" v="332" actId="207"/>
        <pc:sldMkLst>
          <pc:docMk/>
          <pc:sldMk cId="456302132" sldId="258"/>
        </pc:sldMkLst>
        <pc:spChg chg="mod">
          <ac:chgData name="Lylia Zazoua" userId="98188723bedeead5" providerId="LiveId" clId="{EEF3D223-B4AC-43AC-8C7D-2C088940333A}" dt="2023-06-21T16:42:22.247" v="332" actId="207"/>
          <ac:spMkLst>
            <pc:docMk/>
            <pc:sldMk cId="456302132" sldId="258"/>
            <ac:spMk id="2" creationId="{00000000-0000-0000-0000-000000000000}"/>
          </ac:spMkLst>
        </pc:spChg>
      </pc:sldChg>
      <pc:sldChg chg="modSp mod">
        <pc:chgData name="Lylia Zazoua" userId="98188723bedeead5" providerId="LiveId" clId="{EEF3D223-B4AC-43AC-8C7D-2C088940333A}" dt="2023-06-21T16:42:16.967" v="331" actId="207"/>
        <pc:sldMkLst>
          <pc:docMk/>
          <pc:sldMk cId="0" sldId="259"/>
        </pc:sldMkLst>
        <pc:spChg chg="mod">
          <ac:chgData name="Lylia Zazoua" userId="98188723bedeead5" providerId="LiveId" clId="{EEF3D223-B4AC-43AC-8C7D-2C088940333A}" dt="2023-06-21T16:42:16.967" v="331" actId="207"/>
          <ac:spMkLst>
            <pc:docMk/>
            <pc:sldMk cId="0" sldId="259"/>
            <ac:spMk id="2" creationId="{00000000-0000-0000-0000-000000000000}"/>
          </ac:spMkLst>
        </pc:spChg>
      </pc:sldChg>
      <pc:sldChg chg="modSp mod">
        <pc:chgData name="Lylia Zazoua" userId="98188723bedeead5" providerId="LiveId" clId="{EEF3D223-B4AC-43AC-8C7D-2C088940333A}" dt="2023-06-21T16:42:09.021" v="330" actId="207"/>
        <pc:sldMkLst>
          <pc:docMk/>
          <pc:sldMk cId="0" sldId="260"/>
        </pc:sldMkLst>
        <pc:spChg chg="mod">
          <ac:chgData name="Lylia Zazoua" userId="98188723bedeead5" providerId="LiveId" clId="{EEF3D223-B4AC-43AC-8C7D-2C088940333A}" dt="2023-06-21T16:42:09.021" v="330" actId="207"/>
          <ac:spMkLst>
            <pc:docMk/>
            <pc:sldMk cId="0" sldId="260"/>
            <ac:spMk id="2" creationId="{00000000-0000-0000-0000-000000000000}"/>
          </ac:spMkLst>
        </pc:spChg>
      </pc:sldChg>
      <pc:sldChg chg="modSp mod">
        <pc:chgData name="Lylia Zazoua" userId="98188723bedeead5" providerId="LiveId" clId="{EEF3D223-B4AC-43AC-8C7D-2C088940333A}" dt="2023-06-21T16:42:01.343" v="329" actId="207"/>
        <pc:sldMkLst>
          <pc:docMk/>
          <pc:sldMk cId="0" sldId="261"/>
        </pc:sldMkLst>
        <pc:spChg chg="mod">
          <ac:chgData name="Lylia Zazoua" userId="98188723bedeead5" providerId="LiveId" clId="{EEF3D223-B4AC-43AC-8C7D-2C088940333A}" dt="2023-06-21T16:42:01.343" v="329" actId="207"/>
          <ac:spMkLst>
            <pc:docMk/>
            <pc:sldMk cId="0" sldId="261"/>
            <ac:spMk id="2" creationId="{00000000-0000-0000-0000-000000000000}"/>
          </ac:spMkLst>
        </pc:spChg>
      </pc:sldChg>
      <pc:sldChg chg="modSp mod">
        <pc:chgData name="Lylia Zazoua" userId="98188723bedeead5" providerId="LiveId" clId="{EEF3D223-B4AC-43AC-8C7D-2C088940333A}" dt="2023-06-21T16:42:29.408" v="333" actId="207"/>
        <pc:sldMkLst>
          <pc:docMk/>
          <pc:sldMk cId="0" sldId="262"/>
        </pc:sldMkLst>
        <pc:spChg chg="mod">
          <ac:chgData name="Lylia Zazoua" userId="98188723bedeead5" providerId="LiveId" clId="{EEF3D223-B4AC-43AC-8C7D-2C088940333A}" dt="2023-06-21T16:42:29.408" v="333" actId="207"/>
          <ac:spMkLst>
            <pc:docMk/>
            <pc:sldMk cId="0" sldId="262"/>
            <ac:spMk id="2" creationId="{00000000-0000-0000-0000-000000000000}"/>
          </ac:spMkLst>
        </pc:spChg>
      </pc:sldChg>
      <pc:sldChg chg="modSp mod">
        <pc:chgData name="Lylia Zazoua" userId="98188723bedeead5" providerId="LiveId" clId="{EEF3D223-B4AC-43AC-8C7D-2C088940333A}" dt="2023-06-21T16:42:36.487" v="334" actId="207"/>
        <pc:sldMkLst>
          <pc:docMk/>
          <pc:sldMk cId="0" sldId="263"/>
        </pc:sldMkLst>
        <pc:spChg chg="mod">
          <ac:chgData name="Lylia Zazoua" userId="98188723bedeead5" providerId="LiveId" clId="{EEF3D223-B4AC-43AC-8C7D-2C088940333A}" dt="2023-06-21T16:42:36.487" v="334" actId="207"/>
          <ac:spMkLst>
            <pc:docMk/>
            <pc:sldMk cId="0" sldId="263"/>
            <ac:spMk id="2" creationId="{00000000-0000-0000-0000-000000000000}"/>
          </ac:spMkLst>
        </pc:spChg>
      </pc:sldChg>
      <pc:sldChg chg="modSp mod">
        <pc:chgData name="Lylia Zazoua" userId="98188723bedeead5" providerId="LiveId" clId="{EEF3D223-B4AC-43AC-8C7D-2C088940333A}" dt="2023-06-21T16:42:42.231" v="335" actId="207"/>
        <pc:sldMkLst>
          <pc:docMk/>
          <pc:sldMk cId="0" sldId="264"/>
        </pc:sldMkLst>
        <pc:spChg chg="mod">
          <ac:chgData name="Lylia Zazoua" userId="98188723bedeead5" providerId="LiveId" clId="{EEF3D223-B4AC-43AC-8C7D-2C088940333A}" dt="2023-06-21T16:42:42.231" v="335" actId="207"/>
          <ac:spMkLst>
            <pc:docMk/>
            <pc:sldMk cId="0" sldId="264"/>
            <ac:spMk id="2" creationId="{00000000-0000-0000-0000-000000000000}"/>
          </ac:spMkLst>
        </pc:spChg>
      </pc:sldChg>
      <pc:sldChg chg="del">
        <pc:chgData name="Lylia Zazoua" userId="98188723bedeead5" providerId="LiveId" clId="{EEF3D223-B4AC-43AC-8C7D-2C088940333A}" dt="2023-06-21T16:36:41.742" v="309" actId="2696"/>
        <pc:sldMkLst>
          <pc:docMk/>
          <pc:sldMk cId="0" sldId="265"/>
        </pc:sldMkLst>
      </pc:sldChg>
      <pc:sldChg chg="modSp mod">
        <pc:chgData name="Lylia Zazoua" userId="98188723bedeead5" providerId="LiveId" clId="{EEF3D223-B4AC-43AC-8C7D-2C088940333A}" dt="2023-06-21T16:42:55.502" v="339" actId="115"/>
        <pc:sldMkLst>
          <pc:docMk/>
          <pc:sldMk cId="0" sldId="266"/>
        </pc:sldMkLst>
        <pc:spChg chg="mod">
          <ac:chgData name="Lylia Zazoua" userId="98188723bedeead5" providerId="LiveId" clId="{EEF3D223-B4AC-43AC-8C7D-2C088940333A}" dt="2023-06-21T16:42:55.502" v="339" actId="115"/>
          <ac:spMkLst>
            <pc:docMk/>
            <pc:sldMk cId="0" sldId="266"/>
            <ac:spMk id="2" creationId="{00000000-0000-0000-0000-000000000000}"/>
          </ac:spMkLst>
        </pc:spChg>
      </pc:sldChg>
      <pc:sldChg chg="del">
        <pc:chgData name="Lylia Zazoua" userId="98188723bedeead5" providerId="LiveId" clId="{EEF3D223-B4AC-43AC-8C7D-2C088940333A}" dt="2023-06-21T16:25:45.712" v="239" actId="2696"/>
        <pc:sldMkLst>
          <pc:docMk/>
          <pc:sldMk cId="0"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91D7602-6C0F-6D87-0B1A-82573D4B894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xmlns="" id="{20691E5D-4AB5-71EA-AE5B-AB28D5169C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29ACE5-E4BF-418B-91C4-D1E16A58847D}" type="datetimeFigureOut">
              <a:rPr lang="en-GB" smtClean="0"/>
              <a:t>30/11/2025</a:t>
            </a:fld>
            <a:endParaRPr lang="en-GB"/>
          </a:p>
        </p:txBody>
      </p:sp>
      <p:sp>
        <p:nvSpPr>
          <p:cNvPr id="4" name="Footer Placeholder 3">
            <a:extLst>
              <a:ext uri="{FF2B5EF4-FFF2-40B4-BE49-F238E27FC236}">
                <a16:creationId xmlns:a16="http://schemas.microsoft.com/office/drawing/2014/main" xmlns="" id="{F0BC46DC-E2D1-72DA-3A1D-9CDDFB554C8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xmlns="" id="{1663993D-D900-B812-9E4B-93DEDAB0E3E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6B8AD12-0111-4D6D-8412-FDEA9238C2EC}" type="slidenum">
              <a:rPr lang="en-GB" smtClean="0"/>
              <a:t>‹#›</a:t>
            </a:fld>
            <a:endParaRPr lang="en-GB"/>
          </a:p>
        </p:txBody>
      </p:sp>
    </p:spTree>
    <p:extLst>
      <p:ext uri="{BB962C8B-B14F-4D97-AF65-F5344CB8AC3E}">
        <p14:creationId xmlns:p14="http://schemas.microsoft.com/office/powerpoint/2010/main" val="325138407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C38932-DCB0-4C2A-956A-5C201E5039F5}" type="datetimeFigureOut">
              <a:rPr lang="en-GB" smtClean="0"/>
              <a:t>30/11/2025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A8541-C0ED-4B22-8D02-61AE0F4B5520}" type="slidenum">
              <a:rPr lang="en-GB" smtClean="0"/>
              <a:t>‹#›</a:t>
            </a:fld>
            <a:endParaRPr lang="en-GB"/>
          </a:p>
        </p:txBody>
      </p:sp>
    </p:spTree>
    <p:extLst>
      <p:ext uri="{BB962C8B-B14F-4D97-AF65-F5344CB8AC3E}">
        <p14:creationId xmlns:p14="http://schemas.microsoft.com/office/powerpoint/2010/main" val="332697622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45BCC9A7-9F84-4DE3-B76E-953176F2E941}" type="datetimeFigureOut">
              <a:rPr lang="fr-FR" smtClean="0"/>
              <a:pPr/>
              <a:t>30/11/2025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7DE85C0-A1BC-4A99-AC32-C1F08F73C969}"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BCC9A7-9F84-4DE3-B76E-953176F2E941}" type="datetimeFigureOut">
              <a:rPr lang="fr-FR" smtClean="0"/>
              <a:pPr/>
              <a:t>30/11/2025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DE85C0-A1BC-4A99-AC32-C1F08F73C969}"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6000" b="1" u="sng" dirty="0">
                <a:solidFill>
                  <a:schemeClr val="tx1"/>
                </a:solidFill>
                <a:latin typeface="Times New Roman" pitchFamily="18" charset="0"/>
                <a:cs typeface="Times New Roman" pitchFamily="18" charset="0"/>
              </a:rPr>
              <a:t>Module :</a:t>
            </a:r>
            <a:r>
              <a:rPr lang="fr-FR" sz="6000" b="1" dirty="0">
                <a:solidFill>
                  <a:schemeClr val="tx1"/>
                </a:solidFill>
                <a:latin typeface="Times New Roman" pitchFamily="18" charset="0"/>
                <a:cs typeface="Times New Roman" pitchFamily="18" charset="0"/>
              </a:rPr>
              <a:t/>
            </a:r>
            <a:br>
              <a:rPr lang="fr-FR" sz="6000" b="1" dirty="0">
                <a:solidFill>
                  <a:schemeClr val="tx1"/>
                </a:solidFill>
                <a:latin typeface="Times New Roman" pitchFamily="18" charset="0"/>
                <a:cs typeface="Times New Roman" pitchFamily="18" charset="0"/>
              </a:rPr>
            </a:br>
            <a:r>
              <a:rPr lang="fr-FR" sz="6000" b="1" dirty="0">
                <a:solidFill>
                  <a:schemeClr val="tx1"/>
                </a:solidFill>
                <a:latin typeface="Times New Roman" pitchFamily="18" charset="0"/>
                <a:cs typeface="Times New Roman" pitchFamily="18" charset="0"/>
              </a:rPr>
              <a:t>Littératies numériques</a:t>
            </a:r>
            <a:endParaRPr lang="fr-FR" sz="48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u="none" strike="noStrike" baseline="0" dirty="0">
                <a:latin typeface="Times New Roman" panose="02020603050405020304" pitchFamily="18" charset="0"/>
                <a:cs typeface="Times New Roman" panose="02020603050405020304" pitchFamily="18" charset="0"/>
              </a:rPr>
              <a:t>Webinar</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A </a:t>
            </a:r>
            <a:r>
              <a:rPr lang="en-GB" sz="2400" b="0" i="0" u="none" strike="noStrike" baseline="0" dirty="0">
                <a:solidFill>
                  <a:schemeClr val="tx1"/>
                </a:solidFill>
                <a:latin typeface="Times New Roman" panose="02020603050405020304" pitchFamily="18" charset="0"/>
                <a:cs typeface="Times New Roman" panose="02020603050405020304" pitchFamily="18" charset="0"/>
              </a:rPr>
              <a:t>webinar </a:t>
            </a:r>
            <a:r>
              <a:rPr lang="en-GB" sz="2400" dirty="0">
                <a:solidFill>
                  <a:schemeClr val="tx1"/>
                </a:solidFill>
                <a:latin typeface="Times New Roman" panose="02020603050405020304" pitchFamily="18" charset="0"/>
                <a:cs typeface="Times New Roman" panose="02020603050405020304" pitchFamily="18" charset="0"/>
              </a:rPr>
              <a:t>is </a:t>
            </a:r>
            <a:r>
              <a:rPr lang="en-GB" sz="2400" b="0" i="0" dirty="0">
                <a:solidFill>
                  <a:schemeClr val="tx1"/>
                </a:solidFill>
                <a:effectLst/>
                <a:latin typeface="Times New Roman" panose="02020603050405020304" pitchFamily="18" charset="0"/>
                <a:cs typeface="Times New Roman" panose="02020603050405020304" pitchFamily="18" charset="0"/>
              </a:rPr>
              <a:t>a </a:t>
            </a:r>
            <a:r>
              <a:rPr lang="en-GB" sz="2400" b="0" i="0" u="sng" dirty="0">
                <a:solidFill>
                  <a:schemeClr val="tx1"/>
                </a:solidFill>
                <a:effectLst/>
                <a:latin typeface="Times New Roman" panose="02020603050405020304" pitchFamily="18" charset="0"/>
                <a:cs typeface="Times New Roman" panose="02020603050405020304" pitchFamily="18" charset="0"/>
              </a:rPr>
              <a:t>seminar</a:t>
            </a:r>
            <a:r>
              <a:rPr lang="en-GB" sz="2400" b="0" i="0" dirty="0">
                <a:solidFill>
                  <a:schemeClr val="tx1"/>
                </a:solidFill>
                <a:effectLst/>
                <a:latin typeface="Times New Roman" panose="02020603050405020304" pitchFamily="18" charset="0"/>
                <a:cs typeface="Times New Roman" panose="02020603050405020304" pitchFamily="18" charset="0"/>
              </a:rPr>
              <a:t> or other presentation that takes place on the internet, allowing participants in different locations to see and hear the presenter, ask questions, and sometimes answer polls.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70795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2800" b="1" dirty="0">
                <a:solidFill>
                  <a:schemeClr val="tx1"/>
                </a:solidFill>
                <a:latin typeface="Times New Roman" panose="02020603050405020304" pitchFamily="18" charset="0"/>
                <a:cs typeface="Times New Roman" pitchFamily="18" charset="0"/>
              </a:rPr>
              <a:t>E-learning </a:t>
            </a:r>
            <a:r>
              <a:rPr lang="fr-FR" sz="2800" b="1" dirty="0" err="1">
                <a:solidFill>
                  <a:schemeClr val="tx1"/>
                </a:solidFill>
                <a:latin typeface="Times New Roman" panose="02020603050405020304" pitchFamily="18" charset="0"/>
                <a:cs typeface="Times New Roman" pitchFamily="18" charset="0"/>
              </a:rPr>
              <a:t>Features</a:t>
            </a:r>
            <a:endParaRPr lang="en-GB" sz="28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021086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800" b="1" i="0" u="none" strike="noStrike" baseline="0" dirty="0">
                <a:latin typeface="Times New Roman" panose="02020603050405020304" pitchFamily="18" charset="0"/>
                <a:cs typeface="Times New Roman" panose="02020603050405020304" pitchFamily="18" charset="0"/>
              </a:rPr>
              <a:t>Customized Training</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Self-study asynchronous e-learning has the potential to customize learning to the unique needs of each learner.</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By customized training we mean tailoring content and instructional methods based on the work roles and learning needs of individuals (particularly their prior knowledge).</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With adaptive e-learning you can save valuable staff time and ensure consistent learning by providing more practice and examples for those who need them and less for those who don’t.</a:t>
            </a:r>
          </a:p>
        </p:txBody>
      </p:sp>
    </p:spTree>
    <p:extLst>
      <p:ext uri="{BB962C8B-B14F-4D97-AF65-F5344CB8AC3E}">
        <p14:creationId xmlns:p14="http://schemas.microsoft.com/office/powerpoint/2010/main" val="2828745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0" u="none" strike="noStrike" baseline="0" dirty="0">
                <a:latin typeface="Times New Roman" panose="02020603050405020304" pitchFamily="18" charset="0"/>
                <a:cs typeface="Times New Roman" panose="02020603050405020304" pitchFamily="18" charset="0"/>
              </a:rPr>
              <a:t>Engagement in Learning</a:t>
            </a:r>
            <a:br>
              <a:rPr lang="en-GB" sz="2400" b="1"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Regardless of delivery media, all learning requires engagement.</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It includes two types of activity: </a:t>
            </a:r>
            <a:r>
              <a:rPr lang="en-GB" sz="2400" b="0" i="0" u="none" strike="noStrike" baseline="0" dirty="0" err="1">
                <a:latin typeface="Times New Roman" panose="02020603050405020304" pitchFamily="18" charset="0"/>
                <a:cs typeface="Times New Roman" panose="02020603050405020304" pitchFamily="18" charset="0"/>
              </a:rPr>
              <a:t>behavioral</a:t>
            </a:r>
            <a:r>
              <a:rPr lang="en-GB" sz="2400" b="0" i="0" u="none" strike="noStrike" baseline="0" dirty="0">
                <a:latin typeface="Times New Roman" panose="02020603050405020304" pitchFamily="18" charset="0"/>
                <a:cs typeface="Times New Roman" panose="02020603050405020304" pitchFamily="18" charset="0"/>
              </a:rPr>
              <a:t> and psychological.</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By </a:t>
            </a:r>
            <a:r>
              <a:rPr lang="en-GB" sz="2400" b="0" i="1" u="none" strike="noStrike" baseline="0" dirty="0" err="1">
                <a:latin typeface="Times New Roman" panose="02020603050405020304" pitchFamily="18" charset="0"/>
                <a:cs typeface="Times New Roman" panose="02020603050405020304" pitchFamily="18" charset="0"/>
              </a:rPr>
              <a:t>behavioral</a:t>
            </a:r>
            <a:r>
              <a:rPr lang="en-GB" sz="2400" b="0" i="1" u="none" strike="noStrike" baseline="0" dirty="0">
                <a:latin typeface="Times New Roman" panose="02020603050405020304" pitchFamily="18" charset="0"/>
                <a:cs typeface="Times New Roman" panose="02020603050405020304" pitchFamily="18" charset="0"/>
              </a:rPr>
              <a:t> engagement </a:t>
            </a:r>
            <a:r>
              <a:rPr lang="en-GB" sz="2400" b="0" i="0" u="none" strike="noStrike" baseline="0" dirty="0">
                <a:latin typeface="Times New Roman" panose="02020603050405020304" pitchFamily="18" charset="0"/>
                <a:cs typeface="Times New Roman" panose="02020603050405020304" pitchFamily="18" charset="0"/>
              </a:rPr>
              <a:t>we mean any overt action a learner takes during an instructional episode. Some examples of </a:t>
            </a:r>
            <a:r>
              <a:rPr lang="en-GB" sz="2400" b="0" i="0" u="none" strike="noStrike" baseline="0" dirty="0" err="1">
                <a:latin typeface="Times New Roman" panose="02020603050405020304" pitchFamily="18" charset="0"/>
                <a:cs typeface="Times New Roman" panose="02020603050405020304" pitchFamily="18" charset="0"/>
              </a:rPr>
              <a:t>behavioral</a:t>
            </a:r>
            <a:r>
              <a:rPr lang="en-GB" sz="2400" b="0" i="0" u="none" strike="noStrike" baseline="0" dirty="0">
                <a:latin typeface="Times New Roman" panose="02020603050405020304" pitchFamily="18" charset="0"/>
                <a:cs typeface="Times New Roman" panose="02020603050405020304" pitchFamily="18" charset="0"/>
              </a:rPr>
              <a:t> activities in e-learning include pressing the forward arrow, typing an answer in a response box, clicking on an option from a multiple-choice menu, verbally responding to an instructor’s question, selecting an action from a pull-down menu, or using text chat during a webinar.</a:t>
            </a:r>
            <a:endParaRPr lang="en-GB" sz="3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20425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0" u="none" strike="noStrike" baseline="0" dirty="0">
                <a:latin typeface="Times New Roman" panose="02020603050405020304" pitchFamily="18" charset="0"/>
                <a:cs typeface="Times New Roman" panose="02020603050405020304" pitchFamily="18" charset="0"/>
              </a:rPr>
              <a:t>Multimedia</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In e-Learning, you can use a combination of text and audio, as well as still and motion visuals to communicate your content.</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1546762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800" b="1" i="0" u="none" strike="noStrike" baseline="0" dirty="0">
                <a:latin typeface="Times New Roman" panose="02020603050405020304" pitchFamily="18" charset="0"/>
                <a:cs typeface="Times New Roman" panose="02020603050405020304" pitchFamily="18" charset="0"/>
              </a:rPr>
              <a:t>Acceleration of Expertise Through Scenarios</a:t>
            </a:r>
            <a:r>
              <a:rPr lang="en-GB" sz="2400" i="0" u="none" strike="noStrike" baseline="0" dirty="0">
                <a:latin typeface="Times New Roman" panose="02020603050405020304" pitchFamily="18" charset="0"/>
                <a:cs typeface="Times New Roman" panose="02020603050405020304" pitchFamily="18" charset="0"/>
              </a:rPr>
              <a:t/>
            </a:r>
            <a:br>
              <a:rPr lang="en-GB" sz="2400" i="0" u="none" strike="noStrike" baseline="0" dirty="0">
                <a:latin typeface="Times New Roman" panose="02020603050405020304" pitchFamily="18" charset="0"/>
                <a:cs typeface="Times New Roman" panose="02020603050405020304" pitchFamily="18" charset="0"/>
              </a:rPr>
            </a:br>
            <a:r>
              <a:rPr lang="en-GB" sz="2400" i="0" u="none" strike="noStrike" baseline="0" dirty="0">
                <a:latin typeface="Times New Roman" panose="02020603050405020304" pitchFamily="18" charset="0"/>
                <a:cs typeface="Times New Roman" panose="02020603050405020304" pitchFamily="18" charset="0"/>
              </a:rPr>
              <a:t/>
            </a:r>
            <a:br>
              <a:rPr lang="en-GB" sz="2400" i="0" u="none" strike="noStrike" baseline="0" dirty="0">
                <a:latin typeface="Times New Roman" panose="02020603050405020304" pitchFamily="18" charset="0"/>
                <a:cs typeface="Times New Roman" panose="02020603050405020304" pitchFamily="18" charset="0"/>
              </a:rPr>
            </a:br>
            <a:r>
              <a:rPr lang="en-GB" sz="2400" i="0" u="none" strike="noStrike" baseline="0" dirty="0">
                <a:latin typeface="Times New Roman" panose="02020603050405020304" pitchFamily="18" charset="0"/>
                <a:cs typeface="Times New Roman" panose="02020603050405020304" pitchFamily="18" charset="0"/>
              </a:rPr>
              <a:t>E-Learning offers </a:t>
            </a:r>
            <a:r>
              <a:rPr lang="en-GB" sz="2400" b="0" i="0" u="none" strike="noStrike" baseline="0" dirty="0">
                <a:latin typeface="Times New Roman" panose="02020603050405020304" pitchFamily="18" charset="0"/>
                <a:cs typeface="Times New Roman" panose="02020603050405020304" pitchFamily="18" charset="0"/>
              </a:rPr>
              <a:t>opportunities to immerse learners in job-realistic environments requiring them to solve infrequent problems or complete tasks in a matter of minutes that could take hours or days to complete in the real world. For example, when troubleshooting equipment, some failures are infrequent and may require considerable time to resolve. A computer simulation, however, can emulate those failures and give learners opportunities to resolve them in a realistic work environment.</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364059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800" b="1" i="0" u="none" strike="noStrike" baseline="0" dirty="0">
                <a:latin typeface="Times New Roman" panose="02020603050405020304" pitchFamily="18" charset="0"/>
                <a:cs typeface="Times New Roman" panose="02020603050405020304" pitchFamily="18" charset="0"/>
              </a:rPr>
              <a:t>Use words and graphics rather than words alone</a:t>
            </a: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In e-learning, the computer screen is our main connection with the students and screens filled with text will turn them off right away. We need to add graphics and animations!</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But </a:t>
            </a:r>
            <a:r>
              <a:rPr lang="en-GB" sz="2400" dirty="0">
                <a:latin typeface="Times New Roman" panose="02020603050405020304" pitchFamily="18" charset="0"/>
                <a:cs typeface="Times New Roman" panose="02020603050405020304" pitchFamily="18" charset="0"/>
              </a:rPr>
              <a:t>i</a:t>
            </a:r>
            <a:r>
              <a:rPr lang="en-GB" sz="2400" b="0" i="0" u="none" strike="noStrike" baseline="0" dirty="0">
                <a:latin typeface="Times New Roman" panose="02020603050405020304" pitchFamily="18" charset="0"/>
                <a:cs typeface="Times New Roman" panose="02020603050405020304" pitchFamily="18" charset="0"/>
              </a:rPr>
              <a:t>nstead of presenting words alone, it is recommended to present words and graphics. However, not all kinds of graphics are equally helpful. It is recommended to incorporate graphics that help the learner understand the material.</a:t>
            </a:r>
            <a:br>
              <a:rPr lang="en-GB" sz="2400" b="0"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In other words, you have to </a:t>
            </a:r>
            <a:r>
              <a:rPr lang="en-GB" sz="2400" i="0" u="none" strike="noStrike" baseline="0" dirty="0">
                <a:latin typeface="Times New Roman" panose="02020603050405020304" pitchFamily="18" charset="0"/>
                <a:cs typeface="Times New Roman" panose="02020603050405020304" pitchFamily="18" charset="0"/>
              </a:rPr>
              <a:t>Select the Graphics That Support Learning.</a:t>
            </a:r>
            <a:endParaRPr lang="en-GB" sz="2400"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6339894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3200" b="1" i="0" u="none" strike="noStrike" baseline="0" dirty="0">
                <a:latin typeface="Times New Roman" panose="02020603050405020304" pitchFamily="18" charset="0"/>
                <a:cs typeface="Times New Roman" panose="02020603050405020304" pitchFamily="18" charset="0"/>
              </a:rPr>
              <a:t>How does e-learning work?</a:t>
            </a:r>
            <a:br>
              <a:rPr lang="en-GB" sz="3200" b="1" i="0" u="none" strike="noStrike" baseline="0" dirty="0">
                <a:latin typeface="Times New Roman" panose="02020603050405020304" pitchFamily="18" charset="0"/>
                <a:cs typeface="Times New Roman" panose="02020603050405020304" pitchFamily="18" charset="0"/>
              </a:rPr>
            </a:br>
            <a:r>
              <a:rPr lang="en-GB" sz="2400" b="0" i="0" u="none" strike="noStrike" baseline="0" dirty="0">
                <a:latin typeface="Times New Roman" panose="02020603050405020304" pitchFamily="18" charset="0"/>
                <a:cs typeface="Times New Roman" panose="02020603050405020304" pitchFamily="18" charset="0"/>
              </a:rPr>
              <a:t/>
            </a:r>
            <a:br>
              <a:rPr lang="en-GB" sz="2400" b="0" i="0" u="none" strike="noStrike" baseline="0" dirty="0">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Online education </a:t>
            </a:r>
            <a:r>
              <a:rPr lang="en-GB" sz="2400" b="0" i="0">
                <a:solidFill>
                  <a:schemeClr val="tx1"/>
                </a:solidFill>
                <a:effectLst/>
                <a:latin typeface="Times New Roman" panose="02020603050405020304" pitchFamily="18" charset="0"/>
                <a:cs typeface="Times New Roman" panose="02020603050405020304" pitchFamily="18" charset="0"/>
              </a:rPr>
              <a:t>or e-learning </a:t>
            </a:r>
            <a:r>
              <a:rPr lang="en-GB" sz="2400" b="0" i="0" dirty="0">
                <a:solidFill>
                  <a:schemeClr val="tx1"/>
                </a:solidFill>
                <a:effectLst/>
                <a:latin typeface="Times New Roman" panose="02020603050405020304" pitchFamily="18" charset="0"/>
                <a:cs typeface="Times New Roman" panose="02020603050405020304" pitchFamily="18" charset="0"/>
              </a:rPr>
              <a:t>is delivered using a combination of static and interactive methods. Static approaches include learning </a:t>
            </a:r>
            <a:r>
              <a:rPr lang="en-GB" sz="2400" b="1" i="0" u="sng" dirty="0">
                <a:solidFill>
                  <a:schemeClr val="tx1"/>
                </a:solidFill>
                <a:effectLst/>
                <a:latin typeface="Times New Roman" panose="02020603050405020304" pitchFamily="18" charset="0"/>
                <a:cs typeface="Times New Roman" panose="02020603050405020304" pitchFamily="18" charset="0"/>
              </a:rPr>
              <a:t>portals</a:t>
            </a:r>
            <a:r>
              <a:rPr lang="en-GB" sz="2400" b="0" i="0" dirty="0">
                <a:solidFill>
                  <a:schemeClr val="tx1"/>
                </a:solidFill>
                <a:effectLst/>
                <a:latin typeface="Times New Roman" panose="02020603050405020304" pitchFamily="18" charset="0"/>
                <a:cs typeface="Times New Roman" panose="02020603050405020304" pitchFamily="18" charset="0"/>
              </a:rPr>
              <a:t>, hyperlinked pages, screen webcam tutorials, streamed audio and video and broadcasts. Interactive methods are approaches such as discussion forums, chats and desktop video conferencing.</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9035553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i="0" dirty="0">
                <a:solidFill>
                  <a:srgbClr val="323232"/>
                </a:solidFill>
                <a:effectLst/>
                <a:latin typeface="Times New Roman" panose="02020603050405020304" pitchFamily="18" charset="0"/>
                <a:cs typeface="Times New Roman" panose="02020603050405020304" pitchFamily="18" charset="0"/>
              </a:rPr>
              <a:t>What are the advantages of e-learning?</a:t>
            </a:r>
            <a:br>
              <a:rPr lang="en-GB" sz="3200" b="1" i="0" dirty="0">
                <a:solidFill>
                  <a:srgbClr val="323232"/>
                </a:solidFill>
                <a:effectLst/>
                <a:latin typeface="Times New Roman" panose="02020603050405020304" pitchFamily="18" charset="0"/>
                <a:cs typeface="Times New Roman" panose="02020603050405020304" pitchFamily="18" charset="0"/>
              </a:rPr>
            </a:br>
            <a:endParaRPr lang="en-GB" sz="6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7683747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spcBef>
                <a:spcPts val="600"/>
              </a:spcBef>
            </a:pPr>
            <a:r>
              <a:rPr lang="en-GB" sz="2400" b="0" i="0" dirty="0">
                <a:solidFill>
                  <a:schemeClr val="tx1"/>
                </a:solidFill>
                <a:effectLst/>
                <a:latin typeface="Times New Roman" panose="02020603050405020304" pitchFamily="18" charset="0"/>
                <a:cs typeface="Times New Roman" panose="02020603050405020304" pitchFamily="18" charset="0"/>
              </a:rPr>
              <a:t>There are many benefits of e-learning. They include the following:</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On-demand availability:</a:t>
            </a:r>
            <a:r>
              <a:rPr lang="en-GB" sz="2400" b="0" i="0" dirty="0">
                <a:solidFill>
                  <a:schemeClr val="tx1"/>
                </a:solidFill>
                <a:effectLst/>
                <a:latin typeface="Times New Roman" panose="02020603050405020304" pitchFamily="18" charset="0"/>
                <a:cs typeface="Times New Roman" panose="02020603050405020304" pitchFamily="18" charset="0"/>
              </a:rPr>
              <a:t> e-learning tools and services meet the needs of those with busy schedules because they are commonly always available on demand. Learners can access material delivered online as long as they have access to the e-learning application.</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Not requiring travel:</a:t>
            </a:r>
            <a:r>
              <a:rPr lang="en-GB" sz="2400" b="0" i="0" dirty="0">
                <a:solidFill>
                  <a:schemeClr val="tx1"/>
                </a:solidFill>
                <a:effectLst/>
                <a:latin typeface="Times New Roman" panose="02020603050405020304" pitchFamily="18" charset="0"/>
                <a:cs typeface="Times New Roman" panose="02020603050405020304" pitchFamily="18" charset="0"/>
              </a:rPr>
              <a:t> e-learning is especially conducive to </a:t>
            </a:r>
            <a:r>
              <a:rPr lang="en-GB" sz="2400" b="0" i="0" u="sng" dirty="0">
                <a:solidFill>
                  <a:schemeClr val="tx1"/>
                </a:solidFill>
                <a:effectLst/>
                <a:latin typeface="Times New Roman" panose="02020603050405020304" pitchFamily="18" charset="0"/>
                <a:cs typeface="Times New Roman" panose="02020603050405020304" pitchFamily="18" charset="0"/>
              </a:rPr>
              <a:t>cohort learning</a:t>
            </a:r>
            <a:r>
              <a:rPr lang="en-GB" sz="2400" b="0" i="0" dirty="0">
                <a:solidFill>
                  <a:schemeClr val="tx1"/>
                </a:solidFill>
                <a:effectLst/>
                <a:latin typeface="Times New Roman" panose="02020603050405020304" pitchFamily="18" charset="0"/>
                <a:cs typeface="Times New Roman" panose="02020603050405020304" pitchFamily="18" charset="0"/>
              </a:rPr>
              <a:t> where groups of people who live in different locations work on obtaining a new skill or knowledge set.</a:t>
            </a:r>
            <a:br>
              <a:rPr lang="en-GB" sz="2400" b="0" i="0" dirty="0">
                <a:solidFill>
                  <a:schemeClr val="tx1"/>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075082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3600" b="1" u="sng" dirty="0" err="1">
                <a:solidFill>
                  <a:schemeClr val="tx1"/>
                </a:solidFill>
                <a:latin typeface="Times New Roman" pitchFamily="18" charset="0"/>
                <a:cs typeface="Times New Roman" pitchFamily="18" charset="0"/>
              </a:rPr>
              <a:t>Lesson</a:t>
            </a:r>
            <a:r>
              <a:rPr lang="fr-FR" sz="3600" b="1" u="sng" dirty="0">
                <a:solidFill>
                  <a:schemeClr val="tx1"/>
                </a:solidFill>
                <a:latin typeface="Times New Roman" pitchFamily="18" charset="0"/>
                <a:cs typeface="Times New Roman" pitchFamily="18" charset="0"/>
              </a:rPr>
              <a:t> </a:t>
            </a:r>
            <a:r>
              <a:rPr lang="fr-FR" sz="3600" b="1" u="sng" dirty="0">
                <a:solidFill>
                  <a:schemeClr val="tx1"/>
                </a:solidFill>
                <a:latin typeface="Times New Roman" pitchFamily="18" charset="0"/>
                <a:cs typeface="Times New Roman" pitchFamily="18" charset="0"/>
              </a:rPr>
              <a:t>6</a:t>
            </a:r>
            <a:r>
              <a:rPr lang="fr-FR" sz="3600" b="1" u="sng" dirty="0">
                <a:solidFill>
                  <a:schemeClr val="tx1"/>
                </a:solidFill>
                <a:latin typeface="Times New Roman" pitchFamily="18" charset="0"/>
                <a:cs typeface="Times New Roman" pitchFamily="18" charset="0"/>
              </a:rPr>
              <a:t/>
            </a:r>
            <a:br>
              <a:rPr lang="fr-FR" sz="3600" b="1" u="sng" dirty="0">
                <a:solidFill>
                  <a:schemeClr val="tx1"/>
                </a:solidFill>
                <a:latin typeface="Times New Roman" pitchFamily="18" charset="0"/>
                <a:cs typeface="Times New Roman" pitchFamily="18" charset="0"/>
              </a:rPr>
            </a:br>
            <a:r>
              <a:rPr lang="fr-FR" sz="3600" b="1" dirty="0">
                <a:solidFill>
                  <a:schemeClr val="tx1"/>
                </a:solidFill>
                <a:latin typeface="Times New Roman" pitchFamily="18" charset="0"/>
                <a:cs typeface="Times New Roman" pitchFamily="18" charset="0"/>
              </a:rPr>
              <a:t/>
            </a:r>
            <a:br>
              <a:rPr lang="fr-FR" sz="3600" b="1" dirty="0">
                <a:solidFill>
                  <a:schemeClr val="tx1"/>
                </a:solidFill>
                <a:latin typeface="Times New Roman" pitchFamily="18" charset="0"/>
                <a:cs typeface="Times New Roman" pitchFamily="18" charset="0"/>
              </a:rPr>
            </a:br>
            <a:r>
              <a:rPr lang="en-GB" b="1" dirty="0">
                <a:latin typeface="Times New Roman" panose="02020603050405020304" pitchFamily="18" charset="0"/>
                <a:cs typeface="Times New Roman" panose="02020603050405020304" pitchFamily="18" charset="0"/>
              </a:rPr>
              <a:t>E-learning</a:t>
            </a:r>
            <a:endParaRPr lang="fr-FR"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7471370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dirty="0">
                <a:solidFill>
                  <a:schemeClr val="tx1"/>
                </a:solidFill>
                <a:effectLst/>
                <a:latin typeface="Times New Roman" panose="02020603050405020304" pitchFamily="18" charset="0"/>
                <a:cs typeface="Times New Roman" panose="02020603050405020304" pitchFamily="18" charset="0"/>
              </a:rPr>
              <a:t>Cost efficiency: </a:t>
            </a:r>
            <a:r>
              <a:rPr lang="en-GB" sz="2400" dirty="0">
                <a:solidFill>
                  <a:schemeClr val="tx1"/>
                </a:solidFill>
                <a:latin typeface="Times New Roman" panose="02020603050405020304" pitchFamily="18" charset="0"/>
                <a:cs typeface="Times New Roman" panose="02020603050405020304" pitchFamily="18" charset="0"/>
              </a:rPr>
              <a:t>i</a:t>
            </a:r>
            <a:r>
              <a:rPr lang="en-GB" sz="2400" b="0" i="0" dirty="0">
                <a:solidFill>
                  <a:schemeClr val="tx1"/>
                </a:solidFill>
                <a:effectLst/>
                <a:latin typeface="Times New Roman" panose="02020603050405020304" pitchFamily="18" charset="0"/>
                <a:cs typeface="Times New Roman" panose="02020603050405020304" pitchFamily="18" charset="0"/>
              </a:rPr>
              <a:t>n a traditional, in-person classroom setting, the cost of the space, infrastructure, maintenance and materials adds up. Most of these costs go away when </a:t>
            </a:r>
            <a:r>
              <a:rPr lang="en-GB" sz="2400" b="0" i="0">
                <a:solidFill>
                  <a:schemeClr val="tx1"/>
                </a:solidFill>
                <a:effectLst/>
                <a:latin typeface="Times New Roman" panose="02020603050405020304" pitchFamily="18" charset="0"/>
                <a:cs typeface="Times New Roman" panose="02020603050405020304" pitchFamily="18" charset="0"/>
              </a:rPr>
              <a:t>learners are online</a:t>
            </a:r>
            <a:r>
              <a:rPr lang="en-GB" sz="2400" b="0" i="0" dirty="0">
                <a:solidFill>
                  <a:schemeClr val="tx1"/>
                </a:solidFill>
                <a:effectLst/>
                <a:latin typeface="Times New Roman" panose="02020603050405020304" pitchFamily="18" charset="0"/>
                <a:cs typeface="Times New Roman" panose="02020603050405020304" pitchFamily="18" charset="0"/>
              </a:rPr>
              <a:t>.</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Flexibility:</a:t>
            </a:r>
            <a:r>
              <a:rPr lang="en-GB" sz="2400" b="0" i="0" dirty="0">
                <a:solidFill>
                  <a:schemeClr val="tx1"/>
                </a:solidFill>
                <a:effectLst/>
                <a:latin typeface="Times New Roman" panose="02020603050405020304" pitchFamily="18" charset="0"/>
                <a:cs typeface="Times New Roman" panose="02020603050405020304" pitchFamily="18" charset="0"/>
              </a:rPr>
              <a:t> web-based training and e-learning enable flexibility, letting learners acquire knowledge at their own pace.</a:t>
            </a:r>
            <a:r>
              <a:rPr lang="en-GB" sz="1050" b="0" i="0" dirty="0">
                <a:solidFill>
                  <a:srgbClr val="666666"/>
                </a:solidFill>
                <a:effectLst/>
                <a:latin typeface="Arial" panose="020B0604020202020204" pitchFamily="34" charset="0"/>
              </a:rPr>
              <a:t/>
            </a:r>
            <a:br>
              <a:rPr lang="en-GB" sz="1050" b="0" i="0" dirty="0">
                <a:solidFill>
                  <a:srgbClr val="666666"/>
                </a:solidFill>
                <a:effectLst/>
                <a:latin typeface="Arial" panose="020B0604020202020204" pitchFamily="34"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1758365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i="0" dirty="0">
                <a:solidFill>
                  <a:schemeClr val="tx1"/>
                </a:solidFill>
                <a:effectLst/>
                <a:latin typeface="Times New Roman" panose="02020603050405020304" pitchFamily="18" charset="0"/>
                <a:cs typeface="Times New Roman" panose="02020603050405020304" pitchFamily="18" charset="0"/>
              </a:rPr>
              <a:t>What are the disadvantages of e-learning?</a:t>
            </a:r>
            <a:br>
              <a:rPr lang="en-GB" sz="3200" b="1" i="0" dirty="0">
                <a:solidFill>
                  <a:schemeClr val="tx1"/>
                </a:solidFill>
                <a:effectLst/>
                <a:latin typeface="Times New Roman" panose="02020603050405020304" pitchFamily="18" charset="0"/>
                <a:cs typeface="Times New Roman" panose="02020603050405020304" pitchFamily="18" charset="0"/>
              </a:rPr>
            </a:br>
            <a:endParaRPr lang="en-GB" sz="3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041166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Autofit/>
          </a:bodyPr>
          <a:lstStyle/>
          <a:p>
            <a:pPr>
              <a:spcBef>
                <a:spcPts val="750"/>
              </a:spcBef>
              <a:spcAft>
                <a:spcPts val="750"/>
              </a:spcAft>
            </a:pPr>
            <a:r>
              <a:rPr lang="en-GB" sz="2400" b="1" i="0" dirty="0">
                <a:solidFill>
                  <a:schemeClr val="tx1"/>
                </a:solidFill>
                <a:effectLst/>
                <a:latin typeface="Times New Roman" panose="02020603050405020304" pitchFamily="18" charset="0"/>
                <a:cs typeface="Times New Roman" panose="02020603050405020304" pitchFamily="18" charset="0"/>
              </a:rPr>
              <a:t>Need for human contact:</a:t>
            </a:r>
            <a:r>
              <a:rPr lang="en-GB" sz="2400" b="0" i="0" dirty="0">
                <a:solidFill>
                  <a:schemeClr val="tx1"/>
                </a:solidFill>
                <a:effectLst/>
                <a:latin typeface="Times New Roman" panose="02020603050405020304" pitchFamily="18" charset="0"/>
                <a:cs typeface="Times New Roman" panose="02020603050405020304" pitchFamily="18" charset="0"/>
              </a:rPr>
              <a:t> web-based training is a good alternative for independent, self-motivated students, but the need for human contact limits its usefulness for students with other learning styles. For example, a learner using an asynchronous e-learning method might not be able to successfully complete an e-learning course without the structure of a deadline. They might also need instant responses to questions that an asynchronous system doesn't provide.</a:t>
            </a:r>
            <a:br>
              <a:rPr lang="en-GB" sz="2400" b="0" i="0" dirty="0">
                <a:solidFill>
                  <a:schemeClr val="tx1"/>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1334507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dirty="0">
                <a:solidFill>
                  <a:schemeClr val="tx1"/>
                </a:solidFill>
                <a:effectLst/>
                <a:latin typeface="Times New Roman" panose="02020603050405020304" pitchFamily="18" charset="0"/>
                <a:cs typeface="Times New Roman" panose="02020603050405020304" pitchFamily="18" charset="0"/>
              </a:rPr>
              <a:t>Technical issues: </a:t>
            </a:r>
            <a:r>
              <a:rPr lang="en-GB" sz="2400" b="0" i="0" dirty="0">
                <a:solidFill>
                  <a:schemeClr val="tx1"/>
                </a:solidFill>
                <a:effectLst/>
                <a:latin typeface="Times New Roman" panose="02020603050405020304" pitchFamily="18" charset="0"/>
                <a:cs typeface="Times New Roman" panose="02020603050405020304" pitchFamily="18" charset="0"/>
              </a:rPr>
              <a:t>students connecting virtually often must use their own devices to attend online classes and complete assignments. Connecting and staying connected requires the right devices and network access that all students might not have.</a:t>
            </a:r>
            <a:br>
              <a:rPr lang="en-GB" sz="2400" b="0" i="0" dirty="0">
                <a:solidFill>
                  <a:schemeClr val="tx1"/>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6870856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dirty="0">
                <a:solidFill>
                  <a:schemeClr val="tx1"/>
                </a:solidFill>
                <a:effectLst/>
                <a:latin typeface="Times New Roman" panose="02020603050405020304" pitchFamily="18" charset="0"/>
                <a:cs typeface="Times New Roman" panose="02020603050405020304" pitchFamily="18" charset="0"/>
              </a:rPr>
              <a:t>Lack of transparency:</a:t>
            </a:r>
            <a:r>
              <a:rPr lang="en-GB" sz="2400" b="0" i="0" dirty="0">
                <a:solidFill>
                  <a:schemeClr val="tx1"/>
                </a:solidFill>
                <a:effectLst/>
                <a:latin typeface="Times New Roman" panose="02020603050405020304" pitchFamily="18" charset="0"/>
                <a:cs typeface="Times New Roman" panose="02020603050405020304" pitchFamily="18" charset="0"/>
              </a:rPr>
              <a:t> sometimes the quality and credibility of the content or the teacher isn't always clear and transparent on every e-learning platform. This is especially an issue on free and easily accessible resources.</a:t>
            </a:r>
            <a:br>
              <a:rPr lang="en-GB" sz="2400" b="0" i="0" dirty="0">
                <a:solidFill>
                  <a:schemeClr val="tx1"/>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4937621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AC31D4D-AC61-A437-6A1E-E941F56EDCB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5D802EDE-521E-DC6B-87B3-FCF1866AE5E3}"/>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i="0" dirty="0">
                <a:effectLst/>
                <a:latin typeface="Times New Roman" panose="02020603050405020304" pitchFamily="18" charset="0"/>
                <a:cs typeface="Times New Roman" panose="02020603050405020304" pitchFamily="18" charset="0"/>
              </a:rPr>
              <a:t>Learning Management System (LMS)</a:t>
            </a:r>
            <a:br>
              <a:rPr lang="en-GB" sz="3200" b="1" i="0" dirty="0">
                <a:effectLst/>
                <a:latin typeface="Times New Roman" panose="02020603050405020304" pitchFamily="18" charset="0"/>
                <a:cs typeface="Times New Roman" panose="02020603050405020304" pitchFamily="18" charset="0"/>
              </a:rPr>
            </a:br>
            <a:endParaRPr lang="en-GB" sz="3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887246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5C88BA6-1FF0-F597-FE39-FA164B03ABD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18229DF4-5FE2-3CED-72A0-056D505EC062}"/>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0" i="0" dirty="0">
                <a:solidFill>
                  <a:schemeClr val="tx1"/>
                </a:solidFill>
                <a:effectLst/>
                <a:latin typeface="Times New Roman" panose="02020603050405020304" pitchFamily="18" charset="0"/>
                <a:cs typeface="Times New Roman" panose="02020603050405020304" pitchFamily="18" charset="0"/>
              </a:rPr>
              <a:t>A learning management system, or LMS, is a software solution used to manage an e-learning platform: the LMS concerns two broad functions: learning and management.</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8624531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0" i="0" dirty="0">
                <a:solidFill>
                  <a:schemeClr val="tx1"/>
                </a:solidFill>
                <a:effectLst/>
                <a:latin typeface="Times New Roman" panose="02020603050405020304" pitchFamily="18" charset="0"/>
                <a:cs typeface="Times New Roman" panose="02020603050405020304" pitchFamily="18" charset="0"/>
              </a:rPr>
              <a:t>LMS platforms are scalable and some features can be tailored according to the organisation’s needs</a:t>
            </a:r>
            <a:r>
              <a:rPr lang="en-GB" sz="2400" dirty="0">
                <a:solidFill>
                  <a:schemeClr val="tx1"/>
                </a:solidFill>
                <a:latin typeface="Times New Roman" panose="02020603050405020304" pitchFamily="18" charset="0"/>
                <a:cs typeface="Times New Roman" panose="02020603050405020304" pitchFamily="18" charset="0"/>
              </a:rPr>
              <a:t> and can be</a:t>
            </a:r>
            <a:r>
              <a:rPr lang="en-GB" sz="2400" b="0" i="0" dirty="0">
                <a:solidFill>
                  <a:schemeClr val="tx1"/>
                </a:solidFill>
                <a:effectLst/>
                <a:latin typeface="Times New Roman" panose="02020603050405020304" pitchFamily="18" charset="0"/>
                <a:cs typeface="Times New Roman" panose="02020603050405020304" pitchFamily="18" charset="0"/>
              </a:rPr>
              <a:t> </a:t>
            </a:r>
            <a:r>
              <a:rPr lang="en-GB" sz="2400" dirty="0">
                <a:solidFill>
                  <a:schemeClr val="tx1"/>
                </a:solidFill>
                <a:latin typeface="Times New Roman" panose="02020603050405020304" pitchFamily="18" charset="0"/>
                <a:cs typeface="Times New Roman" panose="02020603050405020304" pitchFamily="18" charset="0"/>
              </a:rPr>
              <a:t>customised for any teaching or training purposes in many languages. They can be customised to any size, structure, and needs while integrating with the existing software ecosystem. </a:t>
            </a:r>
            <a:br>
              <a:rPr lang="en-GB" sz="2400" dirty="0">
                <a:solidFill>
                  <a:schemeClr val="tx1"/>
                </a:solidFill>
                <a:latin typeface="Times New Roman" panose="02020603050405020304" pitchFamily="18" charset="0"/>
                <a:cs typeface="Times New Roman" panose="02020603050405020304" pitchFamily="18" charset="0"/>
              </a:rPr>
            </a:br>
            <a:r>
              <a:rPr lang="en-GB" sz="2400" dirty="0">
                <a:solidFill>
                  <a:schemeClr val="tx1"/>
                </a:solidFill>
                <a:latin typeface="Times New Roman" panose="02020603050405020304" pitchFamily="18" charset="0"/>
                <a:cs typeface="Times New Roman" panose="02020603050405020304" pitchFamily="18" charset="0"/>
              </a:rPr>
              <a:t>Some of LMS are open source like “Moodle” which is essentially a website that facilitates the delivery of content and activities to students, through the provision of a range of built in tools and functions. </a:t>
            </a:r>
          </a:p>
        </p:txBody>
      </p:sp>
    </p:spTree>
    <p:extLst>
      <p:ext uri="{BB962C8B-B14F-4D97-AF65-F5344CB8AC3E}">
        <p14:creationId xmlns:p14="http://schemas.microsoft.com/office/powerpoint/2010/main" val="2332858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solidFill>
                  <a:srgbClr val="000000"/>
                </a:solidFill>
                <a:latin typeface="Times New Roman" panose="02020603050405020304" pitchFamily="18" charset="0"/>
                <a:cs typeface="Times New Roman" panose="02020603050405020304" pitchFamily="18" charset="0"/>
              </a:rPr>
              <a:t>B</a:t>
            </a:r>
            <a:r>
              <a:rPr lang="en-GB" sz="3600" b="1" i="0" dirty="0">
                <a:solidFill>
                  <a:srgbClr val="000000"/>
                </a:solidFill>
                <a:effectLst/>
                <a:latin typeface="Times New Roman" panose="02020603050405020304" pitchFamily="18" charset="0"/>
                <a:cs typeface="Times New Roman" panose="02020603050405020304" pitchFamily="18" charset="0"/>
              </a:rPr>
              <a:t>enefits and </a:t>
            </a:r>
            <a:r>
              <a:rPr lang="en-GB" sz="3600" b="1" dirty="0">
                <a:solidFill>
                  <a:srgbClr val="0C0C0C"/>
                </a:solidFill>
                <a:latin typeface="Times New Roman" panose="02020603050405020304" pitchFamily="18" charset="0"/>
                <a:cs typeface="Times New Roman" panose="02020603050405020304" pitchFamily="18" charset="0"/>
              </a:rPr>
              <a:t>L</a:t>
            </a:r>
            <a:r>
              <a:rPr lang="en-GB" sz="3600" b="1" i="0" dirty="0">
                <a:solidFill>
                  <a:srgbClr val="0C0C0C"/>
                </a:solidFill>
                <a:effectLst/>
                <a:latin typeface="Times New Roman" panose="02020603050405020304" pitchFamily="18" charset="0"/>
                <a:cs typeface="Times New Roman" panose="02020603050405020304" pitchFamily="18" charset="0"/>
              </a:rPr>
              <a:t>im</a:t>
            </a:r>
            <a:r>
              <a:rPr lang="en-GB" sz="3600" b="1" i="0" dirty="0">
                <a:solidFill>
                  <a:srgbClr val="181818"/>
                </a:solidFill>
                <a:effectLst/>
                <a:latin typeface="Times New Roman" panose="02020603050405020304" pitchFamily="18" charset="0"/>
                <a:cs typeface="Times New Roman" panose="02020603050405020304" pitchFamily="18" charset="0"/>
              </a:rPr>
              <a:t>itations</a:t>
            </a:r>
            <a:endParaRPr lang="en-GB" sz="36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2669320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fontScale="90000"/>
          </a:bodyPr>
          <a:lstStyle/>
          <a:p>
            <a:pPr algn="l"/>
            <a:r>
              <a:rPr lang="en-GB" sz="2800" b="1" i="0" dirty="0">
                <a:solidFill>
                  <a:srgbClr val="000000"/>
                </a:solidFill>
                <a:effectLst/>
                <a:latin typeface="Times New Roman" panose="02020603050405020304" pitchFamily="18" charset="0"/>
                <a:cs typeface="Times New Roman" panose="02020603050405020304" pitchFamily="18" charset="0"/>
              </a:rPr>
              <a:t/>
            </a:r>
            <a:br>
              <a:rPr lang="en-GB" sz="2800" b="1" i="0" dirty="0">
                <a:solidFill>
                  <a:srgbClr val="000000"/>
                </a:solidFill>
                <a:effectLst/>
                <a:latin typeface="Times New Roman" panose="02020603050405020304" pitchFamily="18" charset="0"/>
                <a:cs typeface="Times New Roman" panose="02020603050405020304" pitchFamily="18" charset="0"/>
              </a:rPr>
            </a:br>
            <a:r>
              <a:rPr lang="en-GB" sz="2800" b="1" i="0" dirty="0">
                <a:solidFill>
                  <a:srgbClr val="000000"/>
                </a:solidFill>
                <a:effectLst/>
                <a:latin typeface="Times New Roman" panose="02020603050405020304" pitchFamily="18" charset="0"/>
                <a:cs typeface="Times New Roman" panose="02020603050405020304" pitchFamily="18" charset="0"/>
              </a:rPr>
              <a:t/>
            </a:r>
            <a:br>
              <a:rPr lang="en-GB" sz="2800" b="1" i="0" dirty="0">
                <a:solidFill>
                  <a:srgbClr val="000000"/>
                </a:solidFill>
                <a:effectLst/>
                <a:latin typeface="Times New Roman" panose="02020603050405020304" pitchFamily="18" charset="0"/>
                <a:cs typeface="Times New Roman" panose="02020603050405020304" pitchFamily="18" charset="0"/>
              </a:rPr>
            </a:br>
            <a:r>
              <a:rPr lang="en-GB" sz="2800" b="1" i="0" dirty="0">
                <a:solidFill>
                  <a:srgbClr val="000000"/>
                </a:solidFill>
                <a:effectLst/>
                <a:latin typeface="Times New Roman" panose="02020603050405020304" pitchFamily="18" charset="0"/>
                <a:cs typeface="Times New Roman" panose="02020603050405020304" pitchFamily="18" charset="0"/>
              </a:rPr>
              <a:t>Benefits of LMS</a:t>
            </a:r>
            <a:br>
              <a:rPr lang="en-GB" sz="2800" b="1" i="0" dirty="0">
                <a:solidFill>
                  <a:srgbClr val="000000"/>
                </a:solidFill>
                <a:effectLst/>
                <a:latin typeface="Times New Roman" panose="02020603050405020304" pitchFamily="18" charset="0"/>
                <a:cs typeface="Times New Roman" panose="02020603050405020304" pitchFamily="18" charset="0"/>
              </a:rPr>
            </a:br>
            <a:r>
              <a:rPr lang="en-GB" sz="2700" b="0" i="0" dirty="0">
                <a:solidFill>
                  <a:srgbClr val="000000"/>
                </a:solidFill>
                <a:effectLst/>
                <a:latin typeface="Times New Roman" panose="02020603050405020304" pitchFamily="18" charset="0"/>
                <a:cs typeface="Times New Roman" panose="02020603050405020304" pitchFamily="18" charset="0"/>
              </a:rPr>
              <a:t/>
            </a:r>
            <a:br>
              <a:rPr lang="en-GB" sz="2700" b="0" i="0" dirty="0">
                <a:solidFill>
                  <a:srgbClr val="000000"/>
                </a:solidFill>
                <a:effectLst/>
                <a:latin typeface="Times New Roman" panose="02020603050405020304" pitchFamily="18" charset="0"/>
                <a:cs typeface="Times New Roman" panose="02020603050405020304" pitchFamily="18" charset="0"/>
              </a:rPr>
            </a:br>
            <a:r>
              <a:rPr lang="en-GB" sz="2800" b="0" i="0" dirty="0">
                <a:solidFill>
                  <a:srgbClr val="000000"/>
                </a:solidFill>
                <a:effectLst/>
                <a:latin typeface="Times New Roman" panose="02020603050405020304" pitchFamily="18" charset="0"/>
                <a:cs typeface="Times New Roman" panose="02020603050405020304" pitchFamily="18" charset="0"/>
              </a:rPr>
              <a:t>► </a:t>
            </a:r>
            <a:r>
              <a:rPr lang="en-GB" sz="2700" b="1" i="0" dirty="0">
                <a:solidFill>
                  <a:srgbClr val="1A1A1A"/>
                </a:solidFill>
                <a:effectLst/>
                <a:latin typeface="Times New Roman" panose="02020603050405020304" pitchFamily="18" charset="0"/>
                <a:cs typeface="Times New Roman" panose="02020603050405020304" pitchFamily="18" charset="0"/>
              </a:rPr>
              <a:t>Support all types of learning: </a:t>
            </a:r>
            <a:r>
              <a:rPr lang="en-GB" sz="2700" b="0" i="0" dirty="0">
                <a:solidFill>
                  <a:srgbClr val="1A1A1A"/>
                </a:solidFill>
                <a:effectLst/>
                <a:latin typeface="Times New Roman" panose="02020603050405020304" pitchFamily="18" charset="0"/>
                <a:cs typeface="Times New Roman" panose="02020603050405020304" pitchFamily="18" charset="0"/>
              </a:rPr>
              <a:t>supports a wide range of learning approaches and perspectives, </a:t>
            </a:r>
            <a:r>
              <a:rPr lang="en-GB" sz="2700" dirty="0">
                <a:solidFill>
                  <a:srgbClr val="1A1A1A"/>
                </a:solidFill>
                <a:latin typeface="Times New Roman" panose="02020603050405020304" pitchFamily="18" charset="0"/>
                <a:cs typeface="Times New Roman" panose="02020603050405020304" pitchFamily="18" charset="0"/>
              </a:rPr>
              <a:t>and adapts to your needs whether you are delivering </a:t>
            </a:r>
            <a:r>
              <a:rPr lang="en-GB" sz="2700" u="sng" dirty="0">
                <a:solidFill>
                  <a:srgbClr val="1A1A1A"/>
                </a:solidFill>
                <a:latin typeface="Times New Roman" panose="02020603050405020304" pitchFamily="18" charset="0"/>
                <a:cs typeface="Times New Roman" panose="02020603050405020304" pitchFamily="18" charset="0"/>
              </a:rPr>
              <a:t>fully online courses</a:t>
            </a:r>
            <a:r>
              <a:rPr lang="en-GB" sz="2700" dirty="0">
                <a:solidFill>
                  <a:srgbClr val="1A1A1A"/>
                </a:solidFill>
                <a:latin typeface="Times New Roman" panose="02020603050405020304" pitchFamily="18" charset="0"/>
                <a:cs typeface="Times New Roman" panose="02020603050405020304" pitchFamily="18" charset="0"/>
              </a:rPr>
              <a:t>, a </a:t>
            </a:r>
            <a:r>
              <a:rPr lang="en-GB" sz="2700" u="sng" dirty="0">
                <a:solidFill>
                  <a:srgbClr val="1A1A1A"/>
                </a:solidFill>
                <a:latin typeface="Times New Roman" panose="02020603050405020304" pitchFamily="18" charset="0"/>
                <a:cs typeface="Times New Roman" panose="02020603050405020304" pitchFamily="18" charset="0"/>
              </a:rPr>
              <a:t>blended learning courses</a:t>
            </a:r>
            <a:r>
              <a:rPr lang="en-GB" sz="2700" dirty="0">
                <a:solidFill>
                  <a:srgbClr val="1A1A1A"/>
                </a:solidFill>
                <a:latin typeface="Times New Roman" panose="02020603050405020304" pitchFamily="18" charset="0"/>
                <a:cs typeface="Times New Roman" panose="02020603050405020304" pitchFamily="18" charset="0"/>
              </a:rPr>
              <a:t>, or a </a:t>
            </a:r>
            <a:r>
              <a:rPr lang="en-GB" sz="2700" u="sng" dirty="0">
                <a:solidFill>
                  <a:srgbClr val="1A1A1A"/>
                </a:solidFill>
                <a:latin typeface="Times New Roman" panose="02020603050405020304" pitchFamily="18" charset="0"/>
                <a:cs typeface="Times New Roman" panose="02020603050405020304" pitchFamily="18" charset="0"/>
              </a:rPr>
              <a:t>collaborative learning</a:t>
            </a:r>
            <a:r>
              <a:rPr lang="en-GB" sz="2700" dirty="0">
                <a:solidFill>
                  <a:srgbClr val="1A1A1A"/>
                </a:solidFill>
                <a:latin typeface="Times New Roman" panose="02020603050405020304" pitchFamily="18" charset="0"/>
                <a:cs typeface="Times New Roman" panose="02020603050405020304" pitchFamily="18" charset="0"/>
              </a:rPr>
              <a:t>.</a:t>
            </a:r>
            <a:br>
              <a:rPr lang="en-GB" sz="2700" dirty="0">
                <a:solidFill>
                  <a:srgbClr val="1A1A1A"/>
                </a:solidFill>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t>
            </a:r>
            <a:r>
              <a:rPr lang="en-GB" sz="2700" b="1" i="0" dirty="0">
                <a:solidFill>
                  <a:srgbClr val="1A1A1A"/>
                </a:solidFill>
                <a:effectLst/>
                <a:latin typeface="Times New Roman" panose="02020603050405020304" pitchFamily="18" charset="0"/>
                <a:cs typeface="Times New Roman" panose="02020603050405020304" pitchFamily="18" charset="0"/>
              </a:rPr>
              <a:t>Learn anywhere and anytime: </a:t>
            </a:r>
            <a:r>
              <a:rPr lang="en-GB" sz="2700" b="0" i="0" dirty="0">
                <a:solidFill>
                  <a:srgbClr val="000000"/>
                </a:solidFill>
                <a:effectLst/>
                <a:latin typeface="Times New Roman" panose="02020603050405020304" pitchFamily="18" charset="0"/>
                <a:cs typeface="Times New Roman" panose="02020603050405020304" pitchFamily="18" charset="0"/>
              </a:rPr>
              <a:t>widely used across the university and functions as a single, teacher-controlled learning and teaching ‘hub’ through which online materials and activities can be delivered.</a:t>
            </a:r>
            <a:br>
              <a:rPr lang="en-GB" sz="27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dirty="0">
                <a:solidFill>
                  <a:srgbClr val="000000"/>
                </a:solidFill>
                <a:latin typeface="Times New Roman" panose="02020603050405020304" pitchFamily="18" charset="0"/>
                <a:cs typeface="Times New Roman" panose="02020603050405020304" pitchFamily="18" charset="0"/>
              </a:rPr>
              <a:t/>
            </a:r>
            <a:br>
              <a:rPr lang="en-GB" sz="2400" dirty="0">
                <a:solidFill>
                  <a:srgbClr val="000000"/>
                </a:solidFill>
                <a:latin typeface="Times New Roman" panose="02020603050405020304" pitchFamily="18" charset="0"/>
                <a:cs typeface="Times New Roman" panose="02020603050405020304" pitchFamily="18" charset="0"/>
              </a:rPr>
            </a:br>
            <a:r>
              <a:rPr lang="en-GB" sz="2400" dirty="0">
                <a:solidFill>
                  <a:srgbClr val="000000"/>
                </a:solidFill>
                <a:latin typeface="Times New Roman" panose="02020603050405020304" pitchFamily="18" charset="0"/>
                <a:cs typeface="Times New Roman" panose="02020603050405020304" pitchFamily="18" charset="0"/>
              </a:rPr>
              <a:t/>
            </a:r>
            <a:br>
              <a:rPr lang="en-GB" sz="2400" dirty="0">
                <a:solidFill>
                  <a:srgbClr val="000000"/>
                </a:solidFill>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1113998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200" b="1" dirty="0">
                <a:latin typeface="Times New Roman" panose="02020603050405020304" pitchFamily="18" charset="0"/>
                <a:cs typeface="Times New Roman" panose="02020603050405020304" pitchFamily="18" charset="0"/>
              </a:rPr>
              <a:t>Introduction</a:t>
            </a: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
            </a:r>
            <a:br>
              <a:rPr lang="en-GB" sz="2400" dirty="0">
                <a:latin typeface="Times New Roman" panose="02020603050405020304" pitchFamily="18" charset="0"/>
                <a:cs typeface="Times New Roman" panose="02020603050405020304" pitchFamily="18" charset="0"/>
              </a:rPr>
            </a:br>
            <a:r>
              <a:rPr lang="en-GB" sz="2400" dirty="0">
                <a:latin typeface="Times New Roman" panose="02020603050405020304" pitchFamily="18" charset="0"/>
                <a:cs typeface="Times New Roman" panose="02020603050405020304" pitchFamily="18" charset="0"/>
              </a:rPr>
              <a:t>E-learning is a training delivered on a digital device such as a smart phone, a laptop or a computer that is designed to support individual learning or organizational performance goals.</a:t>
            </a:r>
            <a:br>
              <a:rPr lang="en-GB" sz="2400" dirty="0">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0096819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94BFE1F-D650-BA46-9F47-9B700D5F14B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BDB4DBF5-750E-ED31-17D4-4DD436B8EC6B}"/>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0" i="0" dirty="0">
                <a:solidFill>
                  <a:srgbClr val="000000"/>
                </a:solidFill>
                <a:effectLst/>
                <a:latin typeface="Times New Roman" panose="02020603050405020304" pitchFamily="18" charset="0"/>
                <a:cs typeface="Times New Roman" panose="02020603050405020304" pitchFamily="18" charset="0"/>
              </a:rPr>
              <a:t>►</a:t>
            </a:r>
            <a:r>
              <a:rPr lang="en-GB" sz="2400" b="1" dirty="0">
                <a:solidFill>
                  <a:srgbClr val="000000"/>
                </a:solidFill>
                <a:latin typeface="Times New Roman" panose="02020603050405020304" pitchFamily="18" charset="0"/>
                <a:cs typeface="Times New Roman" panose="02020603050405020304" pitchFamily="18" charset="0"/>
              </a:rPr>
              <a:t>Easy file sharing:</a:t>
            </a:r>
            <a:r>
              <a:rPr lang="en-GB" sz="2400" dirty="0">
                <a:solidFill>
                  <a:srgbClr val="000000"/>
                </a:solidFill>
                <a:latin typeface="Times New Roman" panose="02020603050405020304" pitchFamily="18" charset="0"/>
                <a:cs typeface="Times New Roman" panose="02020603050405020304" pitchFamily="18" charset="0"/>
              </a:rPr>
              <a:t> files can be shared with students simply by dragging them and dropping them on the course page, and a range of interactive learning activities can be created around these resources to enable the students to engage with the subject matter or perhaps with their peers.</a:t>
            </a:r>
            <a:br>
              <a:rPr lang="en-GB" sz="2400" dirty="0">
                <a:solidFill>
                  <a:srgbClr val="000000"/>
                </a:solidFill>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t>
            </a:r>
            <a:r>
              <a:rPr lang="en-GB" sz="2400" dirty="0">
                <a:solidFill>
                  <a:srgbClr val="000000"/>
                </a:solidFill>
                <a:latin typeface="Times New Roman" panose="02020603050405020304" pitchFamily="18" charset="0"/>
                <a:cs typeface="Times New Roman" panose="02020603050405020304" pitchFamily="18" charset="0"/>
              </a:rPr>
              <a:t>It includes many learning activities support assessment (tests, quizzes, …) and a wide range of mechanisms exist to support the provision of feedback.</a:t>
            </a:r>
            <a:br>
              <a:rPr lang="en-GB" sz="2400" dirty="0">
                <a:solidFill>
                  <a:srgbClr val="000000"/>
                </a:solidFill>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 range of integrated reports that automatically track users progress through the site, enabling staff / teachers to generate reports for a single course or activity.</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824317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3843144-98A4-2A00-308E-391E76E4D0D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81C0123D-B2F4-A668-C92D-EFD9F5B70A1C}"/>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3200" b="1" dirty="0">
                <a:solidFill>
                  <a:schemeClr val="tx1"/>
                </a:solidFill>
                <a:latin typeface="Times New Roman" panose="02020603050405020304" pitchFamily="18" charset="0"/>
                <a:cs typeface="Times New Roman" pitchFamily="18" charset="0"/>
              </a:rPr>
              <a:t>Limitations of LMS</a:t>
            </a:r>
            <a:endParaRPr lang="en-GB" sz="3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9091015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Autofit/>
          </a:bodyPr>
          <a:lstStyle/>
          <a:p>
            <a:pPr algn="l"/>
            <a:r>
              <a:rPr lang="en-GB" sz="2400" b="1">
                <a:solidFill>
                  <a:srgbClr val="000000"/>
                </a:solidFill>
                <a:latin typeface="Times New Roman" panose="02020603050405020304" pitchFamily="18" charset="0"/>
                <a:cs typeface="Times New Roman" panose="02020603050405020304" pitchFamily="18" charset="0"/>
              </a:rPr>
              <a:t>- Requires </a:t>
            </a:r>
            <a:r>
              <a:rPr lang="en-GB" sz="2400" b="1" dirty="0">
                <a:solidFill>
                  <a:srgbClr val="000000"/>
                </a:solidFill>
                <a:latin typeface="Times New Roman" panose="02020603050405020304" pitchFamily="18" charset="0"/>
                <a:cs typeface="Times New Roman" panose="02020603050405020304" pitchFamily="18" charset="0"/>
              </a:rPr>
              <a:t>Technical knowledge:</a:t>
            </a:r>
            <a:r>
              <a:rPr lang="en-GB" sz="2400" dirty="0">
                <a:solidFill>
                  <a:srgbClr val="000000"/>
                </a:solidFill>
                <a:latin typeface="Times New Roman" panose="02020603050405020304" pitchFamily="18" charset="0"/>
                <a:cs typeface="Times New Roman" panose="02020603050405020304" pitchFamily="18" charset="0"/>
              </a:rPr>
              <a:t> to really make the most of an open-source LMS, you need some solid tech skills. It’s not always plug-and-play.</a:t>
            </a:r>
            <a:r>
              <a:rPr lang="en-GB" sz="1050" b="0" i="0" dirty="0">
                <a:solidFill>
                  <a:srgbClr val="282829"/>
                </a:solidFill>
                <a:effectLst/>
                <a:latin typeface="-apple-system"/>
              </a:rPr>
              <a:t/>
            </a:r>
            <a:br>
              <a:rPr lang="en-GB" sz="1050" b="0" i="0" dirty="0">
                <a:solidFill>
                  <a:srgbClr val="282829"/>
                </a:solidFill>
                <a:effectLst/>
                <a:latin typeface="-apple-system"/>
              </a:rPr>
            </a:br>
            <a:r>
              <a:rPr lang="en-GB" sz="2400" b="1" i="0" dirty="0">
                <a:solidFill>
                  <a:schemeClr val="tx1"/>
                </a:solidFill>
                <a:effectLst/>
                <a:latin typeface="Times New Roman" panose="02020603050405020304" pitchFamily="18" charset="0"/>
                <a:cs typeface="Times New Roman" panose="02020603050405020304" pitchFamily="18" charset="0"/>
              </a:rPr>
              <a:t/>
            </a:r>
            <a:br>
              <a:rPr lang="en-GB" sz="2400" b="1"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 Hidden Costs: </a:t>
            </a:r>
            <a:r>
              <a:rPr lang="en-GB" sz="2400" b="0" i="0" dirty="0">
                <a:solidFill>
                  <a:schemeClr val="tx1"/>
                </a:solidFill>
                <a:effectLst/>
                <a:latin typeface="Times New Roman" panose="02020603050405020304" pitchFamily="18" charset="0"/>
                <a:cs typeface="Times New Roman" panose="02020603050405020304" pitchFamily="18" charset="0"/>
              </a:rPr>
              <a:t>while the software is free, there can be costs for hosting, integrating, customizing, and updating it</a:t>
            </a:r>
            <a:r>
              <a:rPr lang="en-GB" sz="1050" b="0" i="0" dirty="0">
                <a:solidFill>
                  <a:srgbClr val="282829"/>
                </a:solidFill>
                <a:effectLst/>
                <a:latin typeface="-apple-system"/>
              </a:rPr>
              <a:t>.</a:t>
            </a:r>
            <a:br>
              <a:rPr lang="en-GB" sz="1050" b="0" i="0" dirty="0">
                <a:solidFill>
                  <a:srgbClr val="282829"/>
                </a:solidFill>
                <a:effectLst/>
                <a:latin typeface="-apple-system"/>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t>
            </a:r>
            <a:r>
              <a:rPr lang="en-GB" sz="2400" b="1" i="0" dirty="0">
                <a:solidFill>
                  <a:srgbClr val="000000"/>
                </a:solidFill>
                <a:effectLst/>
                <a:latin typeface="Times New Roman" panose="02020603050405020304" pitchFamily="18" charset="0"/>
                <a:cs typeface="Times New Roman" panose="02020603050405020304" pitchFamily="18" charset="0"/>
              </a:rPr>
              <a:t>Guarantee of Studying:</a:t>
            </a:r>
            <a:r>
              <a:rPr lang="en-GB" sz="2400" b="0" i="0" dirty="0">
                <a:solidFill>
                  <a:srgbClr val="000000"/>
                </a:solidFill>
                <a:effectLst/>
                <a:latin typeface="Times New Roman" panose="02020603050405020304" pitchFamily="18" charset="0"/>
                <a:cs typeface="Times New Roman" panose="02020603050405020304" pitchFamily="18" charset="0"/>
              </a:rPr>
              <a:t> no real guarantee that the students studied what they were supposed to study. </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r>
            <a:br>
              <a:rPr lang="en-GB" sz="2400" b="0" i="0" dirty="0">
                <a:solidFill>
                  <a:srgbClr val="000000"/>
                </a:solidFill>
                <a:effectLst/>
                <a:latin typeface="Times New Roman" panose="02020603050405020304" pitchFamily="18" charset="0"/>
                <a:cs typeface="Times New Roman" panose="02020603050405020304" pitchFamily="18" charset="0"/>
              </a:rPr>
            </a:br>
            <a:r>
              <a:rPr lang="en-GB" sz="2400" b="0" i="0" dirty="0">
                <a:solidFill>
                  <a:srgbClr val="000000"/>
                </a:solidFill>
                <a:effectLst/>
                <a:latin typeface="Times New Roman" panose="02020603050405020304" pitchFamily="18" charset="0"/>
                <a:cs typeface="Times New Roman" panose="02020603050405020304" pitchFamily="18" charset="0"/>
              </a:rPr>
              <a:t>- </a:t>
            </a:r>
            <a:r>
              <a:rPr lang="en-GB" sz="2400" b="1" i="0" dirty="0">
                <a:solidFill>
                  <a:srgbClr val="000000"/>
                </a:solidFill>
                <a:effectLst/>
                <a:latin typeface="Times New Roman" panose="02020603050405020304" pitchFamily="18" charset="0"/>
                <a:cs typeface="Times New Roman" panose="02020603050405020304" pitchFamily="18" charset="0"/>
              </a:rPr>
              <a:t>Assessing </a:t>
            </a:r>
            <a:r>
              <a:rPr lang="en-GB" sz="2400" b="1" dirty="0">
                <a:solidFill>
                  <a:srgbClr val="000000"/>
                </a:solidFill>
                <a:latin typeface="Times New Roman" panose="02020603050405020304" pitchFamily="18" charset="0"/>
                <a:cs typeface="Times New Roman" panose="02020603050405020304" pitchFamily="18" charset="0"/>
              </a:rPr>
              <a:t>the Students:</a:t>
            </a:r>
            <a:r>
              <a:rPr lang="en-GB" sz="2400" dirty="0">
                <a:solidFill>
                  <a:srgbClr val="000000"/>
                </a:solidFill>
                <a:latin typeface="Times New Roman" panose="02020603050405020304" pitchFamily="18" charset="0"/>
                <a:cs typeface="Times New Roman" panose="02020603050405020304" pitchFamily="18" charset="0"/>
              </a:rPr>
              <a:t> </a:t>
            </a:r>
            <a:r>
              <a:rPr lang="en-GB" sz="2400" b="0" i="0" dirty="0">
                <a:solidFill>
                  <a:srgbClr val="000000"/>
                </a:solidFill>
                <a:effectLst/>
                <a:latin typeface="Times New Roman" panose="02020603050405020304" pitchFamily="18" charset="0"/>
                <a:cs typeface="Times New Roman" panose="02020603050405020304" pitchFamily="18" charset="0"/>
              </a:rPr>
              <a:t>it is difficult for academic staff to assess the abilities and competencies of students when it comes to creativity and critical thinking, because solving tasks can be achieved by copying and pasting. </a:t>
            </a:r>
            <a:br>
              <a:rPr lang="en-GB" sz="2400" b="0" i="0" dirty="0">
                <a:solidFill>
                  <a:srgbClr val="000000"/>
                </a:solidFill>
                <a:effectLst/>
                <a:latin typeface="Times New Roman" panose="02020603050405020304" pitchFamily="18" charset="0"/>
                <a:cs typeface="Times New Roman" panose="02020603050405020304" pitchFamily="18" charset="0"/>
              </a:rPr>
            </a:br>
            <a:endParaRPr lang="en-GB" sz="5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74416794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fr-FR" sz="3200" b="1" dirty="0" err="1">
                <a:solidFill>
                  <a:schemeClr val="tx1"/>
                </a:solidFill>
                <a:latin typeface="Times New Roman" panose="02020603050405020304" pitchFamily="18" charset="0"/>
                <a:cs typeface="Times New Roman" pitchFamily="18" charset="0"/>
              </a:rPr>
              <a:t>What</a:t>
            </a:r>
            <a:r>
              <a:rPr lang="fr-FR" sz="3200" b="1" dirty="0">
                <a:solidFill>
                  <a:schemeClr val="tx1"/>
                </a:solidFill>
                <a:latin typeface="Times New Roman" panose="02020603050405020304" pitchFamily="18" charset="0"/>
                <a:cs typeface="Times New Roman" pitchFamily="18" charset="0"/>
              </a:rPr>
              <a:t> </a:t>
            </a:r>
            <a:r>
              <a:rPr lang="en-GB" sz="3200" b="1" dirty="0">
                <a:solidFill>
                  <a:schemeClr val="tx1"/>
                </a:solidFill>
                <a:latin typeface="Times New Roman" panose="02020603050405020304" pitchFamily="18" charset="0"/>
                <a:cs typeface="Times New Roman" pitchFamily="18" charset="0"/>
              </a:rPr>
              <a:t>is a Massive Open Online Course</a:t>
            </a:r>
            <a:br>
              <a:rPr lang="en-GB" sz="3200" b="1" dirty="0">
                <a:solidFill>
                  <a:schemeClr val="tx1"/>
                </a:solidFill>
                <a:latin typeface="Times New Roman" panose="02020603050405020304" pitchFamily="18" charset="0"/>
                <a:cs typeface="Times New Roman" pitchFamily="18" charset="0"/>
              </a:rPr>
            </a:br>
            <a:r>
              <a:rPr lang="fr-FR" sz="3200" b="1" dirty="0">
                <a:solidFill>
                  <a:schemeClr val="tx1"/>
                </a:solidFill>
                <a:latin typeface="Times New Roman" panose="02020603050405020304" pitchFamily="18" charset="0"/>
                <a:cs typeface="Times New Roman" pitchFamily="18" charset="0"/>
              </a:rPr>
              <a:t>(MOOC)?</a:t>
            </a:r>
            <a:endParaRPr lang="en-GB" sz="32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836183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73A5187-2D0D-9E73-85E6-ACC714FA9085}"/>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B9794B97-CB75-9C39-DB57-2AB56C75BF2F}"/>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dirty="0">
                <a:solidFill>
                  <a:srgbClr val="000000"/>
                </a:solidFill>
                <a:latin typeface="Times New Roman" panose="02020603050405020304" pitchFamily="18" charset="0"/>
                <a:cs typeface="Times New Roman" panose="02020603050405020304" pitchFamily="18" charset="0"/>
              </a:rPr>
              <a:t>A MOOC is a typically free web-based distance learning program that is designed for large numbers of geographically dispersed </a:t>
            </a:r>
            <a:r>
              <a:rPr lang="en-GB" sz="2400" dirty="0">
                <a:solidFill>
                  <a:schemeClr val="tx1"/>
                </a:solidFill>
                <a:latin typeface="Times New Roman" panose="02020603050405020304" pitchFamily="18" charset="0"/>
                <a:cs typeface="Times New Roman" panose="02020603050405020304" pitchFamily="18" charset="0"/>
              </a:rPr>
              <a:t>students</a:t>
            </a:r>
            <a:r>
              <a:rPr lang="en-GB" sz="2400" dirty="0">
                <a:solidFill>
                  <a:srgbClr val="000000"/>
                </a:solidFill>
                <a:latin typeface="Times New Roman" panose="02020603050405020304" pitchFamily="18" charset="0"/>
                <a:cs typeface="Times New Roman" panose="02020603050405020304" pitchFamily="18" charset="0"/>
              </a:rPr>
              <a:t>. The traditional classroom is limited in how many students it can serve, but the concept of MOOCs began as an opportunity for organizations to offer online courses to students in large number all over the world for free. </a:t>
            </a:r>
            <a:br>
              <a:rPr lang="en-GB" sz="2400" dirty="0">
                <a:solidFill>
                  <a:srgbClr val="000000"/>
                </a:solidFill>
                <a:latin typeface="Times New Roman" panose="02020603050405020304" pitchFamily="18" charset="0"/>
                <a:cs typeface="Times New Roman" panose="02020603050405020304" pitchFamily="18" charset="0"/>
              </a:rPr>
            </a:br>
            <a:endParaRPr lang="en-GB"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67507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67D0787-6BD1-79BA-3FC4-1ACDEA0188D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0991D00F-52E5-069D-8A8D-FBAC7A77B52D}"/>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1050" b="0" i="0" dirty="0">
                <a:solidFill>
                  <a:srgbClr val="666666"/>
                </a:solidFill>
                <a:effectLst/>
                <a:latin typeface="Arial" panose="020B0604020202020204" pitchFamily="34" charset="0"/>
              </a:rPr>
              <a:t/>
            </a:r>
            <a:br>
              <a:rPr lang="en-GB" sz="1050" b="0" i="0" dirty="0">
                <a:solidFill>
                  <a:srgbClr val="666666"/>
                </a:solidFill>
                <a:effectLst/>
                <a:latin typeface="Arial" panose="020B0604020202020204" pitchFamily="34" charset="0"/>
              </a:rPr>
            </a:br>
            <a:r>
              <a:rPr lang="en-GB" sz="3200" b="1" i="0" dirty="0">
                <a:solidFill>
                  <a:schemeClr val="tx1"/>
                </a:solidFill>
                <a:effectLst/>
                <a:latin typeface="Times New Roman" panose="02020603050405020304" pitchFamily="18" charset="0"/>
                <a:cs typeface="Times New Roman" panose="02020603050405020304" pitchFamily="18" charset="0"/>
              </a:rPr>
              <a:t>How do MOOCs work?</a:t>
            </a:r>
            <a:br>
              <a:rPr lang="en-GB" sz="3200" b="1"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dirty="0">
                <a:solidFill>
                  <a:schemeClr val="tx1"/>
                </a:solidFill>
                <a:latin typeface="Times New Roman" panose="02020603050405020304" pitchFamily="18" charset="0"/>
                <a:cs typeface="Times New Roman" panose="02020603050405020304" pitchFamily="18" charset="0"/>
              </a:rPr>
              <a:t>MOOCs are online learning courses that a student accesses through the internet. </a:t>
            </a:r>
            <a:br>
              <a:rPr lang="en-GB" sz="2400" dirty="0">
                <a:solidFill>
                  <a:schemeClr val="tx1"/>
                </a:solidFill>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The course content is hosted on a learning management systems (</a:t>
            </a:r>
            <a:r>
              <a:rPr lang="en-GB" sz="2400" b="0" i="0" u="sng" dirty="0">
                <a:solidFill>
                  <a:schemeClr val="tx1"/>
                </a:solidFill>
                <a:effectLst/>
                <a:latin typeface="Times New Roman" panose="02020603050405020304" pitchFamily="18" charset="0"/>
                <a:cs typeface="Times New Roman" panose="02020603050405020304" pitchFamily="18" charset="0"/>
              </a:rPr>
              <a:t>LMS</a:t>
            </a:r>
            <a:r>
              <a:rPr lang="en-GB" sz="2400" b="0" i="0" dirty="0">
                <a:solidFill>
                  <a:schemeClr val="tx1"/>
                </a:solidFill>
                <a:effectLst/>
                <a:latin typeface="Times New Roman" panose="02020603050405020304" pitchFamily="18" charset="0"/>
                <a:cs typeface="Times New Roman" panose="02020603050405020304" pitchFamily="18" charset="0"/>
              </a:rPr>
              <a:t>) platform.</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3957627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49A0366-32AD-F670-E2CE-9CF2938C78A8}"/>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3716A269-3E2C-9AF4-3186-91218C9F051C}"/>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0" dirty="0">
                <a:solidFill>
                  <a:schemeClr val="tx1"/>
                </a:solidFill>
                <a:effectLst/>
                <a:latin typeface="Times New Roman" panose="02020603050405020304" pitchFamily="18" charset="0"/>
                <a:cs typeface="Times New Roman" panose="02020603050405020304" pitchFamily="18" charset="0"/>
              </a:rPr>
              <a:t>MOOCs consist of traditional class materials and can include the following:</a:t>
            </a: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Recorded video lectures.</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Assessments.</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Readings.</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Online quizzes and examinations.</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Interactive learning modules.</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Interaction with other students via discussion forums.</a:t>
            </a:r>
            <a:br>
              <a:rPr lang="en-GB" sz="2400" b="0" i="0" dirty="0">
                <a:solidFill>
                  <a:schemeClr val="tx1"/>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0272937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3600" b="1" dirty="0">
                <a:solidFill>
                  <a:schemeClr val="tx1"/>
                </a:solidFill>
                <a:latin typeface="Times New Roman" pitchFamily="18" charset="0"/>
                <a:cs typeface="Times New Roman" pitchFamily="18" charset="0"/>
              </a:rPr>
              <a:t>Thank you!</a:t>
            </a:r>
          </a:p>
        </p:txBody>
      </p:sp>
    </p:spTree>
    <p:extLst>
      <p:ext uri="{BB962C8B-B14F-4D97-AF65-F5344CB8AC3E}">
        <p14:creationId xmlns:p14="http://schemas.microsoft.com/office/powerpoint/2010/main" val="3868344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dirty="0">
                <a:solidFill>
                  <a:schemeClr val="tx1"/>
                </a:solidFill>
                <a:effectLst/>
                <a:latin typeface="Times New Roman" panose="02020603050405020304" pitchFamily="18" charset="0"/>
                <a:cs typeface="Times New Roman" panose="02020603050405020304" pitchFamily="18" charset="0"/>
              </a:rPr>
              <a:t>Types of e-learning</a:t>
            </a:r>
            <a:br>
              <a:rPr lang="en-GB" sz="2400" b="1"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
            </a:r>
            <a:br>
              <a:rPr lang="en-GB" sz="2400" b="1"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There are two primary models of web-based learning systems:</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u="sng" dirty="0">
                <a:solidFill>
                  <a:schemeClr val="tx1"/>
                </a:solidFill>
                <a:effectLst/>
                <a:latin typeface="Times New Roman" panose="02020603050405020304" pitchFamily="18" charset="0"/>
                <a:cs typeface="Times New Roman" panose="02020603050405020304" pitchFamily="18" charset="0"/>
              </a:rPr>
              <a:t>synchronous</a:t>
            </a:r>
            <a:r>
              <a:rPr lang="en-GB" sz="2400" b="0" i="0" dirty="0">
                <a:solidFill>
                  <a:schemeClr val="tx1"/>
                </a:solidFill>
                <a:effectLst/>
                <a:latin typeface="Times New Roman" panose="02020603050405020304" pitchFamily="18" charset="0"/>
                <a:cs typeface="Times New Roman" panose="02020603050405020304" pitchFamily="18" charset="0"/>
              </a:rPr>
              <a:t>, also known as instructor-led,</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and </a:t>
            </a:r>
            <a:r>
              <a:rPr lang="en-GB" sz="2400" b="0" i="0" u="sng" dirty="0">
                <a:solidFill>
                  <a:schemeClr val="tx1"/>
                </a:solidFill>
                <a:effectLst/>
                <a:latin typeface="Times New Roman" panose="02020603050405020304" pitchFamily="18" charset="0"/>
                <a:cs typeface="Times New Roman" panose="02020603050405020304" pitchFamily="18" charset="0"/>
              </a:rPr>
              <a:t>asynchronous</a:t>
            </a:r>
            <a:r>
              <a:rPr lang="en-GB" sz="2400" b="0" i="0" dirty="0">
                <a:solidFill>
                  <a:schemeClr val="tx1"/>
                </a:solidFill>
                <a:effectLst/>
                <a:latin typeface="Times New Roman" panose="02020603050405020304" pitchFamily="18" charset="0"/>
                <a:cs typeface="Times New Roman" panose="02020603050405020304" pitchFamily="18" charset="0"/>
              </a:rPr>
              <a:t> or self-directed and self-paced.</a:t>
            </a:r>
            <a:br>
              <a:rPr lang="en-GB" sz="2400" b="0" i="0" dirty="0">
                <a:solidFill>
                  <a:schemeClr val="tx1"/>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018322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dirty="0">
                <a:solidFill>
                  <a:schemeClr val="tx1"/>
                </a:solidFill>
                <a:effectLst/>
                <a:latin typeface="Times New Roman" panose="02020603050405020304" pitchFamily="18" charset="0"/>
                <a:cs typeface="Times New Roman" panose="02020603050405020304" pitchFamily="18" charset="0"/>
              </a:rPr>
              <a:t>Synchronous vs. Asynchronous</a:t>
            </a: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Synchronous e-learning requires participants to be present, albeit virtually, at the same time, whereas asynchronous e-learning does not</a:t>
            </a:r>
            <a:r>
              <a:rPr lang="en-GB" sz="1050" b="0" i="0" dirty="0">
                <a:solidFill>
                  <a:srgbClr val="666666"/>
                </a:solidFill>
                <a:effectLst/>
                <a:latin typeface="Arial" panose="020B0604020202020204" pitchFamily="34" charset="0"/>
              </a:rPr>
              <a:t>..</a:t>
            </a:r>
            <a:br>
              <a:rPr lang="en-GB" sz="1050" b="0" i="0" dirty="0">
                <a:solidFill>
                  <a:srgbClr val="666666"/>
                </a:solidFill>
                <a:effectLst/>
                <a:latin typeface="Arial" panose="020B0604020202020204" pitchFamily="34" charset="0"/>
              </a:rPr>
            </a:br>
            <a:r>
              <a:rPr lang="en-GB" sz="2400" b="0" i="0" dirty="0">
                <a:solidFill>
                  <a:schemeClr val="tx1"/>
                </a:solidFill>
                <a:effectLst/>
                <a:latin typeface="Times New Roman" panose="02020603050405020304" pitchFamily="18" charset="0"/>
                <a:cs typeface="Times New Roman" panose="02020603050405020304" pitchFamily="18" charset="0"/>
              </a:rPr>
              <a:t>Synchronous e-learning methods include the use of scheduled and timed online tests, virtual classrooms, web conferencing technology and interactive shared whiteboards that learners can use to collaborate. Whereas, asynchronous e-learning methods include the use of discussion boards, discussion groups and self-paced learning courses.</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880302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fontAlgn="base">
              <a:spcAft>
                <a:spcPts val="1875"/>
              </a:spcAft>
            </a:pPr>
            <a:r>
              <a:rPr lang="en-GB" sz="2400" b="1" i="0" dirty="0">
                <a:solidFill>
                  <a:schemeClr val="tx1"/>
                </a:solidFill>
                <a:effectLst/>
                <a:latin typeface="Times New Roman" panose="02020603050405020304" pitchFamily="18" charset="0"/>
                <a:cs typeface="Times New Roman" panose="02020603050405020304" pitchFamily="18" charset="0"/>
              </a:rPr>
              <a:t/>
            </a:r>
            <a:br>
              <a:rPr lang="en-GB" sz="2400" b="1"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
            </a:r>
            <a:br>
              <a:rPr lang="en-GB" sz="2400" b="1"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What characterizes the e-learning</a:t>
            </a:r>
            <a:br>
              <a:rPr lang="en-GB" sz="2400" b="1"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  </a:t>
            </a:r>
            <a:r>
              <a:rPr lang="fr-FR" sz="2400" b="1" i="0" dirty="0">
                <a:solidFill>
                  <a:schemeClr val="tx1"/>
                </a:solidFill>
                <a:effectLst/>
                <a:latin typeface="Times New Roman" panose="02020603050405020304" pitchFamily="18" charset="0"/>
                <a:cs typeface="Times New Roman" panose="02020603050405020304" pitchFamily="18" charset="0"/>
              </a:rPr>
              <a:t/>
            </a:r>
            <a:br>
              <a:rPr lang="fr-FR" sz="2400" b="1"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Structure: </a:t>
            </a:r>
            <a:r>
              <a:rPr lang="en-GB" sz="2400" b="0" i="0" dirty="0">
                <a:solidFill>
                  <a:schemeClr val="tx1"/>
                </a:solidFill>
                <a:effectLst/>
                <a:latin typeface="Times New Roman" panose="02020603050405020304" pitchFamily="18" charset="0"/>
                <a:cs typeface="Times New Roman" panose="02020603050405020304" pitchFamily="18" charset="0"/>
              </a:rPr>
              <a:t>e-learning typically involves a structured learning path with </a:t>
            </a:r>
            <a:r>
              <a:rPr lang="en-GB" sz="2400" b="0" i="0" u="none" strike="noStrike" dirty="0">
                <a:solidFill>
                  <a:schemeClr val="tx1"/>
                </a:solidFill>
                <a:effectLst/>
                <a:latin typeface="Times New Roman" panose="02020603050405020304" pitchFamily="18" charset="0"/>
                <a:cs typeface="Times New Roman" panose="02020603050405020304" pitchFamily="18" charset="0"/>
              </a:rPr>
              <a:t>objectives</a:t>
            </a:r>
            <a:r>
              <a:rPr lang="en-GB" sz="2400" b="0" i="0" dirty="0">
                <a:solidFill>
                  <a:schemeClr val="tx1"/>
                </a:solidFill>
                <a:effectLst/>
                <a:latin typeface="Times New Roman" panose="02020603050405020304" pitchFamily="18" charset="0"/>
                <a:cs typeface="Times New Roman" panose="02020603050405020304" pitchFamily="18" charset="0"/>
              </a:rPr>
              <a:t>, activities, and </a:t>
            </a:r>
            <a:r>
              <a:rPr lang="en-GB" sz="2400" b="0" i="0" u="none" strike="noStrike" dirty="0">
                <a:solidFill>
                  <a:schemeClr val="tx1"/>
                </a:solidFill>
                <a:effectLst/>
                <a:latin typeface="Times New Roman" panose="02020603050405020304" pitchFamily="18" charset="0"/>
                <a:cs typeface="Times New Roman" panose="02020603050405020304" pitchFamily="18" charset="0"/>
              </a:rPr>
              <a:t>assessments</a:t>
            </a:r>
            <a:r>
              <a:rPr lang="en-GB" sz="2400" b="0" i="0" dirty="0">
                <a:solidFill>
                  <a:schemeClr val="tx1"/>
                </a:solidFill>
                <a:effectLst/>
                <a:latin typeface="Times New Roman" panose="02020603050405020304" pitchFamily="18" charset="0"/>
                <a:cs typeface="Times New Roman" panose="02020603050405020304" pitchFamily="18" charset="0"/>
              </a:rPr>
              <a:t>.</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Interactivity: </a:t>
            </a:r>
            <a:r>
              <a:rPr lang="en-GB" sz="2400" b="0" i="0" dirty="0">
                <a:solidFill>
                  <a:schemeClr val="tx1"/>
                </a:solidFill>
                <a:effectLst/>
                <a:latin typeface="Times New Roman" panose="02020603050405020304" pitchFamily="18" charset="0"/>
                <a:cs typeface="Times New Roman" panose="02020603050405020304" pitchFamily="18" charset="0"/>
              </a:rPr>
              <a:t>e-learning encourages interaction with the material, through quizzes, simulations, or discussions.</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0" i="0" dirty="0">
                <a:solidFill>
                  <a:schemeClr val="tx1"/>
                </a:solidFill>
                <a:effectLst/>
                <a:latin typeface="Times New Roman" panose="02020603050405020304" pitchFamily="18" charset="0"/>
                <a:cs typeface="Times New Roman" panose="02020603050405020304" pitchFamily="18" charset="0"/>
              </a:rPr>
              <a:t/>
            </a:r>
            <a:br>
              <a:rPr lang="en-GB" sz="2400" b="0" i="0" dirty="0">
                <a:solidFill>
                  <a:schemeClr val="tx1"/>
                </a:solidFill>
                <a:effectLst/>
                <a:latin typeface="Times New Roman" panose="02020603050405020304" pitchFamily="18" charset="0"/>
                <a:cs typeface="Times New Roman" panose="02020603050405020304"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Outcomes:</a:t>
            </a:r>
            <a:r>
              <a:rPr lang="en-GB" sz="2400" b="0" i="0" dirty="0">
                <a:solidFill>
                  <a:schemeClr val="tx1"/>
                </a:solidFill>
                <a:effectLst/>
                <a:latin typeface="Times New Roman" panose="02020603050405020304" pitchFamily="18" charset="0"/>
                <a:cs typeface="Times New Roman" panose="02020603050405020304" pitchFamily="18" charset="0"/>
              </a:rPr>
              <a:t> e-learning allows for tracking progress and measuring outcomes through assessments and </a:t>
            </a:r>
            <a:r>
              <a:rPr lang="en-GB" sz="2400" b="0" i="0" u="none" strike="noStrike" dirty="0">
                <a:solidFill>
                  <a:schemeClr val="tx1"/>
                </a:solidFill>
                <a:effectLst/>
                <a:latin typeface="Times New Roman" panose="02020603050405020304" pitchFamily="18" charset="0"/>
                <a:cs typeface="Times New Roman" panose="02020603050405020304" pitchFamily="18" charset="0"/>
              </a:rPr>
              <a:t>feedback.</a:t>
            </a:r>
            <a:r>
              <a:rPr lang="en-GB" sz="1050" dirty="0">
                <a:solidFill>
                  <a:srgbClr val="193654"/>
                </a:solidFill>
                <a:latin typeface="Open Sans" panose="020F0502020204030204" pitchFamily="34" charset="0"/>
              </a:rPr>
              <a:t>.</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26486365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fr-FR" sz="2400" b="1" dirty="0">
                <a:solidFill>
                  <a:schemeClr val="tx1"/>
                </a:solidFill>
                <a:latin typeface="Times New Roman" panose="02020603050405020304" pitchFamily="18" charset="0"/>
                <a:cs typeface="Times New Roman" pitchFamily="18" charset="0"/>
              </a:rPr>
              <a:t>A distinction to </a:t>
            </a:r>
            <a:r>
              <a:rPr lang="fr-FR" sz="2400" b="1" dirty="0" err="1">
                <a:solidFill>
                  <a:schemeClr val="tx1"/>
                </a:solidFill>
                <a:latin typeface="Times New Roman" panose="02020603050405020304" pitchFamily="18" charset="0"/>
                <a:cs typeface="Times New Roman" pitchFamily="18" charset="0"/>
              </a:rPr>
              <a:t>be</a:t>
            </a:r>
            <a:r>
              <a:rPr lang="fr-FR" sz="2400" b="1" dirty="0">
                <a:solidFill>
                  <a:schemeClr val="tx1"/>
                </a:solidFill>
                <a:latin typeface="Times New Roman" panose="02020603050405020304" pitchFamily="18" charset="0"/>
                <a:cs typeface="Times New Roman" pitchFamily="18" charset="0"/>
              </a:rPr>
              <a:t> made </a:t>
            </a:r>
            <a:r>
              <a:rPr lang="fr-FR" sz="2400" b="1" dirty="0" err="1">
                <a:solidFill>
                  <a:schemeClr val="tx1"/>
                </a:solidFill>
                <a:latin typeface="Times New Roman" panose="02020603050405020304" pitchFamily="18" charset="0"/>
                <a:cs typeface="Times New Roman" pitchFamily="18" charset="0"/>
              </a:rPr>
              <a:t>between</a:t>
            </a:r>
            <a:r>
              <a:rPr lang="fr-FR" sz="2400" b="1" dirty="0">
                <a:solidFill>
                  <a:schemeClr val="tx1"/>
                </a:solidFill>
                <a:latin typeface="Times New Roman" panose="02020603050405020304" pitchFamily="18" charset="0"/>
                <a:cs typeface="Times New Roman" pitchFamily="18" charset="0"/>
              </a:rPr>
              <a:t> content, course and platform</a:t>
            </a:r>
            <a:br>
              <a:rPr lang="fr-FR" sz="2400" b="1" dirty="0">
                <a:solidFill>
                  <a:schemeClr val="tx1"/>
                </a:solidFill>
                <a:latin typeface="Times New Roman" panose="02020603050405020304" pitchFamily="18" charset="0"/>
                <a:cs typeface="Times New Roman" pitchFamily="18" charset="0"/>
              </a:rPr>
            </a:br>
            <a:r>
              <a:rPr lang="fr-FR" sz="2400" b="1" dirty="0">
                <a:solidFill>
                  <a:schemeClr val="tx1"/>
                </a:solidFill>
                <a:latin typeface="Times New Roman" panose="02020603050405020304" pitchFamily="18" charset="0"/>
                <a:cs typeface="Times New Roman" pitchFamily="18" charset="0"/>
              </a:rPr>
              <a:t/>
            </a:r>
            <a:br>
              <a:rPr lang="fr-FR" sz="2400" b="1" dirty="0">
                <a:solidFill>
                  <a:schemeClr val="tx1"/>
                </a:solidFill>
                <a:latin typeface="Times New Roman" panose="02020603050405020304" pitchFamily="18" charset="0"/>
                <a:cs typeface="Times New Roman" pitchFamily="18" charset="0"/>
              </a:rPr>
            </a:br>
            <a:r>
              <a:rPr lang="en-GB" sz="2400" b="1" i="0" dirty="0">
                <a:solidFill>
                  <a:schemeClr val="tx1"/>
                </a:solidFill>
                <a:effectLst/>
                <a:latin typeface="Times New Roman" panose="02020603050405020304" pitchFamily="18" charset="0"/>
                <a:cs typeface="Times New Roman" panose="02020603050405020304" pitchFamily="18" charset="0"/>
              </a:rPr>
              <a:t>Content:</a:t>
            </a:r>
            <a:r>
              <a:rPr lang="en-GB" sz="2400" b="0" i="0" dirty="0">
                <a:solidFill>
                  <a:schemeClr val="tx1"/>
                </a:solidFill>
                <a:effectLst/>
                <a:latin typeface="Times New Roman" panose="02020603050405020304" pitchFamily="18" charset="0"/>
                <a:cs typeface="Times New Roman" panose="02020603050405020304" pitchFamily="18" charset="0"/>
              </a:rPr>
              <a:t> content comes in many different shapes and forms, such as text, </a:t>
            </a:r>
            <a:r>
              <a:rPr lang="en-GB" sz="2400" b="0" i="0" u="none" strike="noStrike" dirty="0">
                <a:solidFill>
                  <a:schemeClr val="tx1"/>
                </a:solidFill>
                <a:effectLst/>
                <a:latin typeface="Times New Roman" panose="02020603050405020304" pitchFamily="18" charset="0"/>
                <a:cs typeface="Times New Roman" panose="02020603050405020304" pitchFamily="18" charset="0"/>
              </a:rPr>
              <a:t>videos</a:t>
            </a:r>
            <a:r>
              <a:rPr lang="en-GB" sz="2400" b="0" i="0" dirty="0">
                <a:solidFill>
                  <a:schemeClr val="tx1"/>
                </a:solidFill>
                <a:effectLst/>
                <a:latin typeface="Times New Roman" panose="02020603050405020304" pitchFamily="18" charset="0"/>
                <a:cs typeface="Times New Roman" panose="02020603050405020304" pitchFamily="18" charset="0"/>
              </a:rPr>
              <a:t>, infographics, podcasts and more. While valuable for acquiring knowledge, this content doesn’t provide a structured learning path.</a:t>
            </a:r>
            <a:r>
              <a:rPr lang="fr-FR" sz="2400" b="0" i="0" dirty="0">
                <a:solidFill>
                  <a:schemeClr val="tx1"/>
                </a:solidFill>
                <a:effectLst/>
                <a:latin typeface="Times New Roman" panose="02020603050405020304" pitchFamily="18" charset="0"/>
                <a:cs typeface="Times New Roman" panose="02020603050405020304" pitchFamily="18" charset="0"/>
              </a:rPr>
              <a:t/>
            </a:r>
            <a:br>
              <a:rPr lang="fr-FR" sz="2400" b="0" i="0" dirty="0">
                <a:solidFill>
                  <a:schemeClr val="tx1"/>
                </a:solidFill>
                <a:effectLst/>
                <a:latin typeface="Times New Roman" panose="02020603050405020304" pitchFamily="18" charset="0"/>
                <a:cs typeface="Times New Roman" panose="02020603050405020304" pitchFamily="18" charset="0"/>
              </a:rPr>
            </a:br>
            <a:r>
              <a:rPr lang="fr-FR" sz="2400" b="0" i="0" dirty="0">
                <a:solidFill>
                  <a:srgbClr val="193654"/>
                </a:solidFill>
                <a:effectLst/>
                <a:latin typeface="Times New Roman" panose="02020603050405020304" pitchFamily="18" charset="0"/>
                <a:cs typeface="Times New Roman" panose="02020603050405020304" pitchFamily="18" charset="0"/>
              </a:rPr>
              <a:t/>
            </a:r>
            <a:br>
              <a:rPr lang="fr-FR" sz="2400" b="0" i="0" dirty="0">
                <a:solidFill>
                  <a:srgbClr val="193654"/>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305303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en-GB" sz="2400" b="1" i="0" dirty="0">
                <a:solidFill>
                  <a:schemeClr val="tx1"/>
                </a:solidFill>
                <a:effectLst/>
                <a:latin typeface="Times New Roman" panose="02020603050405020304" pitchFamily="18" charset="0"/>
                <a:cs typeface="Times New Roman" panose="02020603050405020304" pitchFamily="18" charset="0"/>
              </a:rPr>
              <a:t>Courses: </a:t>
            </a:r>
            <a:r>
              <a:rPr lang="en-GB" sz="2400" b="0" i="0" dirty="0">
                <a:solidFill>
                  <a:schemeClr val="tx1"/>
                </a:solidFill>
                <a:effectLst/>
                <a:latin typeface="Times New Roman" panose="02020603050405020304" pitchFamily="18" charset="0"/>
                <a:cs typeface="Times New Roman" panose="02020603050405020304" pitchFamily="18" charset="0"/>
              </a:rPr>
              <a:t>courses are structured learning assets built using various content pieces. They are often created using an </a:t>
            </a:r>
            <a:r>
              <a:rPr lang="en-GB" sz="2400" b="0" i="0" u="none" strike="noStrike" dirty="0">
                <a:solidFill>
                  <a:schemeClr val="tx1"/>
                </a:solidFill>
                <a:effectLst/>
                <a:latin typeface="Times New Roman" panose="02020603050405020304" pitchFamily="18" charset="0"/>
                <a:cs typeface="Times New Roman" panose="02020603050405020304" pitchFamily="18" charset="0"/>
              </a:rPr>
              <a:t>authoring tool</a:t>
            </a:r>
            <a:r>
              <a:rPr lang="en-GB" sz="2400" b="0" i="0" dirty="0">
                <a:solidFill>
                  <a:schemeClr val="tx1"/>
                </a:solidFill>
                <a:effectLst/>
                <a:latin typeface="Times New Roman" panose="02020603050405020304" pitchFamily="18" charset="0"/>
                <a:cs typeface="Times New Roman" panose="02020603050405020304" pitchFamily="18" charset="0"/>
              </a:rPr>
              <a:t> and typically have defined learning objectives, activities, and assessments. They offer a more organised and focused learning experience compared to consuming isolated content. If you collect enough courses together and you’ll have an </a:t>
            </a:r>
            <a:r>
              <a:rPr lang="en-GB" sz="2400" b="0" i="0" u="none" strike="noStrike" dirty="0">
                <a:solidFill>
                  <a:schemeClr val="tx1"/>
                </a:solidFill>
                <a:effectLst/>
                <a:latin typeface="Times New Roman" panose="02020603050405020304" pitchFamily="18" charset="0"/>
                <a:cs typeface="Times New Roman" panose="02020603050405020304" pitchFamily="18" charset="0"/>
              </a:rPr>
              <a:t>online learning programme</a:t>
            </a:r>
            <a:r>
              <a:rPr lang="en-GB" sz="2400" b="0" i="0" dirty="0">
                <a:solidFill>
                  <a:schemeClr val="tx1"/>
                </a:solidFill>
                <a:effectLst/>
                <a:latin typeface="Times New Roman" panose="02020603050405020304" pitchFamily="18" charset="0"/>
                <a:cs typeface="Times New Roman" panose="02020603050405020304" pitchFamily="18" charset="0"/>
              </a:rPr>
              <a:t>.</a:t>
            </a:r>
            <a:r>
              <a:rPr lang="fr-FR" sz="2400" b="0" i="0" dirty="0">
                <a:solidFill>
                  <a:schemeClr val="tx1"/>
                </a:solidFill>
                <a:effectLst/>
                <a:latin typeface="Times New Roman" panose="02020603050405020304" pitchFamily="18" charset="0"/>
                <a:cs typeface="Times New Roman" panose="02020603050405020304" pitchFamily="18" charset="0"/>
              </a:rPr>
              <a:t/>
            </a:r>
            <a:br>
              <a:rPr lang="fr-FR" sz="2400" b="0" i="0" dirty="0">
                <a:solidFill>
                  <a:schemeClr val="tx1"/>
                </a:solidFill>
                <a:effectLst/>
                <a:latin typeface="Times New Roman" panose="02020603050405020304" pitchFamily="18" charset="0"/>
                <a:cs typeface="Times New Roman" panose="02020603050405020304" pitchFamily="18" charset="0"/>
              </a:rPr>
            </a:b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6375852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DBE71FE-0E2F-91E0-300C-48C5C2E7897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xmlns="" id="{FF487C9B-74BE-0E57-EA59-85858B9C0D70}"/>
              </a:ext>
            </a:extLst>
          </p:cNvPr>
          <p:cNvSpPr>
            <a:spLocks noGrp="1"/>
          </p:cNvSpPr>
          <p:nvPr>
            <p:ph type="ctrTitle"/>
          </p:nvPr>
        </p:nvSpPr>
        <p:spPr>
          <a:xfrm>
            <a:off x="285720" y="214290"/>
            <a:ext cx="8572560" cy="6357981"/>
          </a:xfrm>
        </p:spPr>
        <p:style>
          <a:lnRef idx="1">
            <a:schemeClr val="accent4"/>
          </a:lnRef>
          <a:fillRef idx="2">
            <a:schemeClr val="accent4"/>
          </a:fillRef>
          <a:effectRef idx="1">
            <a:schemeClr val="accent4"/>
          </a:effectRef>
          <a:fontRef idx="minor">
            <a:schemeClr val="dk1"/>
          </a:fontRef>
        </p:style>
        <p:txBody>
          <a:bodyPr>
            <a:normAutofit/>
          </a:bodyPr>
          <a:lstStyle/>
          <a:p>
            <a:r>
              <a:rPr lang="en-GB" sz="2400" b="1" i="0" dirty="0">
                <a:solidFill>
                  <a:schemeClr val="tx1"/>
                </a:solidFill>
                <a:effectLst/>
                <a:latin typeface="Times New Roman" panose="02020603050405020304" pitchFamily="18" charset="0"/>
                <a:cs typeface="Times New Roman" panose="02020603050405020304" pitchFamily="18" charset="0"/>
              </a:rPr>
              <a:t>Platforms:</a:t>
            </a:r>
            <a:r>
              <a:rPr lang="en-GB" sz="2400" b="0" i="0" dirty="0">
                <a:solidFill>
                  <a:schemeClr val="tx1"/>
                </a:solidFill>
                <a:effectLst/>
                <a:latin typeface="Times New Roman" panose="02020603050405020304" pitchFamily="18" charset="0"/>
                <a:cs typeface="Times New Roman" panose="02020603050405020304" pitchFamily="18" charset="0"/>
              </a:rPr>
              <a:t> online environments that host and deliver both content and courses, </a:t>
            </a:r>
            <a:r>
              <a:rPr lang="en-GB" sz="2400" b="0" i="0" dirty="0">
                <a:solidFill>
                  <a:srgbClr val="040C28"/>
                </a:solidFill>
                <a:effectLst/>
                <a:latin typeface="Times New Roman" panose="02020603050405020304" pitchFamily="18" charset="0"/>
                <a:cs typeface="Times New Roman" panose="02020603050405020304" pitchFamily="18" charset="0"/>
              </a:rPr>
              <a:t>designed to facilitate learning through online delivery. They enable instructors and </a:t>
            </a:r>
            <a:r>
              <a:rPr lang="en-GB" sz="2400" dirty="0">
                <a:solidFill>
                  <a:srgbClr val="040C28"/>
                </a:solidFill>
                <a:latin typeface="Times New Roman" panose="02020603050405020304" pitchFamily="18" charset="0"/>
                <a:cs typeface="Times New Roman" panose="02020603050405020304" pitchFamily="18" charset="0"/>
              </a:rPr>
              <a:t>teachers to </a:t>
            </a:r>
            <a:r>
              <a:rPr lang="en-GB" sz="2400" b="0" i="0" dirty="0">
                <a:solidFill>
                  <a:srgbClr val="040C28"/>
                </a:solidFill>
                <a:effectLst/>
                <a:latin typeface="Times New Roman" panose="02020603050405020304" pitchFamily="18" charset="0"/>
                <a:cs typeface="Times New Roman" panose="02020603050405020304" pitchFamily="18" charset="0"/>
              </a:rPr>
              <a:t>t</a:t>
            </a:r>
            <a:r>
              <a:rPr lang="en-GB" sz="2400" b="0" i="0" dirty="0">
                <a:solidFill>
                  <a:srgbClr val="1F1F1F"/>
                </a:solidFill>
                <a:effectLst/>
                <a:latin typeface="Times New Roman" panose="02020603050405020304" pitchFamily="18" charset="0"/>
                <a:cs typeface="Times New Roman" panose="02020603050405020304" pitchFamily="18" charset="0"/>
              </a:rPr>
              <a:t>rack learner progress, and provide </a:t>
            </a:r>
            <a:r>
              <a:rPr lang="en-GB" sz="2400" dirty="0">
                <a:solidFill>
                  <a:schemeClr val="tx1"/>
                </a:solidFill>
                <a:latin typeface="Times New Roman" panose="02020603050405020304" pitchFamily="18" charset="0"/>
                <a:cs typeface="Times New Roman" panose="02020603050405020304" pitchFamily="18" charset="0"/>
              </a:rPr>
              <a:t>learning materials</a:t>
            </a:r>
            <a:r>
              <a:rPr lang="en-GB" sz="2400" b="0" i="0" dirty="0">
                <a:solidFill>
                  <a:srgbClr val="1F1F1F"/>
                </a:solidFill>
                <a:effectLst/>
                <a:latin typeface="Times New Roman" panose="02020603050405020304" pitchFamily="18" charset="0"/>
                <a:cs typeface="Times New Roman" panose="02020603050405020304" pitchFamily="18" charset="0"/>
              </a:rPr>
              <a:t> that support both formal and informal learning experiences. </a:t>
            </a:r>
            <a:r>
              <a:rPr lang="en-GB" sz="2400" b="0" i="0" dirty="0">
                <a:solidFill>
                  <a:schemeClr val="tx1"/>
                </a:solidFill>
                <a:effectLst/>
                <a:latin typeface="Times New Roman" panose="02020603050405020304" pitchFamily="18" charset="0"/>
                <a:cs typeface="Times New Roman" panose="02020603050405020304" pitchFamily="18" charset="0"/>
              </a:rPr>
              <a:t>They also provide the infrastructure for learners to access and interact with instructors. </a:t>
            </a:r>
            <a:endParaRPr lang="en-GB" sz="2400" b="1" dirty="0">
              <a:solidFill>
                <a:schemeClr val="tx1"/>
              </a:solidFill>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42916225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2397</TotalTime>
  <Words>398</Words>
  <Application>Microsoft Office PowerPoint</Application>
  <PresentationFormat>On-screen Show (4:3)</PresentationFormat>
  <Paragraphs>37</Paragraphs>
  <Slides>37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37</vt:i4>
      </vt:variant>
    </vt:vector>
  </HeadingPairs>
  <TitlesOfParts>
    <vt:vector size="43" baseType="lpstr">
      <vt:lpstr>-apple-system</vt:lpstr>
      <vt:lpstr>Arial</vt:lpstr>
      <vt:lpstr>Calibri</vt:lpstr>
      <vt:lpstr>Open Sans</vt:lpstr>
      <vt:lpstr>Times New Roman</vt:lpstr>
      <vt:lpstr>Thème Office</vt:lpstr>
      <vt:lpstr>Module : Littératies numériques</vt:lpstr>
      <vt:lpstr>Lesson 6  E-learning</vt:lpstr>
      <vt:lpstr>Introduction  E-learning is a training delivered on a digital device such as a smart phone, a laptop or a computer that is designed to support individual learning or organizational performance goals. </vt:lpstr>
      <vt:lpstr>Types of e-learning  There are two primary models of web-based learning systems: synchronous, also known as instructor-led, and asynchronous or self-directed and self-paced. </vt:lpstr>
      <vt:lpstr>Synchronous vs. Asynchronous  Synchronous e-learning requires participants to be present, albeit virtually, at the same time, whereas asynchronous e-learning does not.. Synchronous e-learning methods include the use of scheduled and timed online tests, virtual classrooms, web conferencing technology and interactive shared whiteboards that learners can use to collaborate. Whereas, asynchronous e-learning methods include the use of discussion boards, discussion groups and self-paced learning courses.</vt:lpstr>
      <vt:lpstr>  What characterizes the e-learning    Structure: e-learning typically involves a structured learning path with objectives, activities, and assessments.  Interactivity: e-learning encourages interaction with the material, through quizzes, simulations, or discussions.  Outcomes: e-learning allows for tracking progress and measuring outcomes through assessments and feedback..</vt:lpstr>
      <vt:lpstr>A distinction to be made between content, course and platform  Content: content comes in many different shapes and forms, such as text, videos, infographics, podcasts and more. While valuable for acquiring knowledge, this content doesn’t provide a structured learning path.  </vt:lpstr>
      <vt:lpstr>Courses: courses are structured learning assets built using various content pieces. They are often created using an authoring tool and typically have defined learning objectives, activities, and assessments. They offer a more organised and focused learning experience compared to consuming isolated content. If you collect enough courses together and you’ll have an online learning programme. </vt:lpstr>
      <vt:lpstr>Platforms: online environments that host and deliver both content and courses, designed to facilitate learning through online delivery. They enable instructors and teachers to track learner progress, and provide learning materials that support both formal and informal learning experiences. They also provide the infrastructure for learners to access and interact with instructors. </vt:lpstr>
      <vt:lpstr>Webinar  A webinar is a seminar or other presentation that takes place on the internet, allowing participants in different locations to see and hear the presenter, ask questions, and sometimes answer polls.</vt:lpstr>
      <vt:lpstr>E-learning Features</vt:lpstr>
      <vt:lpstr>Customized Training  Self-study asynchronous e-learning has the potential to customize learning to the unique needs of each learner.  By customized training we mean tailoring content and instructional methods based on the work roles and learning needs of individuals (particularly their prior knowledge).  With adaptive e-learning you can save valuable staff time and ensure consistent learning by providing more practice and examples for those who need them and less for those who don’t.</vt:lpstr>
      <vt:lpstr>Engagement in Learning  Regardless of delivery media, all learning requires engagement. It includes two types of activity: behavioral and psychological. By behavioral engagement we mean any overt action a learner takes during an instructional episode. Some examples of behavioral activities in e-learning include pressing the forward arrow, typing an answer in a response box, clicking on an option from a multiple-choice menu, verbally responding to an instructor’s question, selecting an action from a pull-down menu, or using text chat during a webinar.</vt:lpstr>
      <vt:lpstr>Multimedia  In e-Learning, you can use a combination of text and audio, as well as still and motion visuals to communicate your content.</vt:lpstr>
      <vt:lpstr>Acceleration of Expertise Through Scenarios  E-Learning offers opportunities to immerse learners in job-realistic environments requiring them to solve infrequent problems or complete tasks in a matter of minutes that could take hours or days to complete in the real world. For example, when troubleshooting equipment, some failures are infrequent and may require considerable time to resolve. A computer simulation, however, can emulate those failures and give learners opportunities to resolve them in a realistic work environment.</vt:lpstr>
      <vt:lpstr>Use words and graphics rather than words alone  In e-learning, the computer screen is our main connection with the students and screens filled with text will turn them off right away. We need to add graphics and animations!  But instead of presenting words alone, it is recommended to present words and graphics. However, not all kinds of graphics are equally helpful. It is recommended to incorporate graphics that help the learner understand the material. In other words, you have to Select the Graphics That Support Learning.</vt:lpstr>
      <vt:lpstr> How does e-learning work?  Online education or e-learning is delivered using a combination of static and interactive methods. Static approaches include learning portals, hyperlinked pages, screen webcam tutorials, streamed audio and video and broadcasts. Interactive methods are approaches such as discussion forums, chats and desktop video conferencing.</vt:lpstr>
      <vt:lpstr>What are the advantages of e-learning? </vt:lpstr>
      <vt:lpstr>There are many benefits of e-learning. They include the following:  On-demand availability: e-learning tools and services meet the needs of those with busy schedules because they are commonly always available on demand. Learners can access material delivered online as long as they have access to the e-learning application.  Not requiring travel: e-learning is especially conducive to cohort learning where groups of people who live in different locations work on obtaining a new skill or knowledge set. </vt:lpstr>
      <vt:lpstr>Cost efficiency: in a traditional, in-person classroom setting, the cost of the space, infrastructure, maintenance and materials adds up. Most of these costs go away when learners are online.  Flexibility: web-based training and e-learning enable flexibility, letting learners acquire knowledge at their own pace. </vt:lpstr>
      <vt:lpstr>What are the disadvantages of e-learning? </vt:lpstr>
      <vt:lpstr>Need for human contact: web-based training is a good alternative for independent, self-motivated students, but the need for human contact limits its usefulness for students with other learning styles. For example, a learner using an asynchronous e-learning method might not be able to successfully complete an e-learning course without the structure of a deadline. They might also need instant responses to questions that an asynchronous system doesn't provide. </vt:lpstr>
      <vt:lpstr>Technical issues: students connecting virtually often must use their own devices to attend online classes and complete assignments. Connecting and staying connected requires the right devices and network access that all students might not have. </vt:lpstr>
      <vt:lpstr>Lack of transparency: sometimes the quality and credibility of the content or the teacher isn't always clear and transparent on every e-learning platform. This is especially an issue on free and easily accessible resources. </vt:lpstr>
      <vt:lpstr>Learning Management System (LMS) </vt:lpstr>
      <vt:lpstr>A learning management system, or LMS, is a software solution used to manage an e-learning platform: the LMS concerns two broad functions: learning and management.</vt:lpstr>
      <vt:lpstr>LMS platforms are scalable and some features can be tailored according to the organisation’s needs and can be customised for any teaching or training purposes in many languages. They can be customised to any size, structure, and needs while integrating with the existing software ecosystem.  Some of LMS are open source like “Moodle” which is essentially a website that facilitates the delivery of content and activities to students, through the provision of a range of built in tools and functions. </vt:lpstr>
      <vt:lpstr>Benefits and Limitations</vt:lpstr>
      <vt:lpstr>  Benefits of LMS  ► Support all types of learning: supports a wide range of learning approaches and perspectives, and adapts to your needs whether you are delivering fully online courses, a blended learning courses, or a collaborative learning.  ► Learn anywhere and anytime: widely used across the university and functions as a single, teacher-controlled learning and teaching ‘hub’ through which online materials and activities can be delivered.     </vt:lpstr>
      <vt:lpstr>►Easy file sharing: files can be shared with students simply by dragging them and dropping them on the course page, and a range of interactive learning activities can be created around these resources to enable the students to engage with the subject matter or perhaps with their peers.  ► It includes many learning activities support assessment (tests, quizzes, …) and a wide range of mechanisms exist to support the provision of feedback.  ► A range of integrated reports that automatically track users progress through the site, enabling staff / teachers to generate reports for a single course or activity.  </vt:lpstr>
      <vt:lpstr>Limitations of LMS</vt:lpstr>
      <vt:lpstr>- Requires Technical knowledge: to really make the most of an open-source LMS, you need some solid tech skills. It’s not always plug-and-play.  - Hidden Costs: while the software is free, there can be costs for hosting, integrating, customizing, and updating it.  - Guarantee of Studying: no real guarantee that the students studied what they were supposed to study.   - Assessing the Students: it is difficult for academic staff to assess the abilities and competencies of students when it comes to creativity and critical thinking, because solving tasks can be achieved by copying and pasting.  </vt:lpstr>
      <vt:lpstr>What is a Massive Open Online Course (MOOC)?</vt:lpstr>
      <vt:lpstr>A MOOC is a typically free web-based distance learning program that is designed for large numbers of geographically dispersed students. The traditional classroom is limited in how many students it can serve, but the concept of MOOCs began as an opportunity for organizations to offer online courses to students in large number all over the world for free.  </vt:lpstr>
      <vt:lpstr> How do MOOCs work?  MOOCs are online learning courses that a student accesses through the internet.  The course content is hosted on a learning management systems (LMS) platform.</vt:lpstr>
      <vt:lpstr>MOOCs consist of traditional class materials and can include the following: - Recorded video lectures. - Assessments. - Readings. - Online quizzes and examinations. - Interactive learning modules. - Interaction with other students via discussion forums. </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Intitulé du mémoire : Étude morphosémantique des adjectifs dans le français du tourisme    Cas de l’émission « Échappées Belles » diffusée sur France 5</dc:title>
  <dc:creator>Nino</dc:creator>
  <cp:lastModifiedBy>Dell</cp:lastModifiedBy>
  <cp:revision>148</cp:revision>
  <dcterms:created xsi:type="dcterms:W3CDTF">2023-06-21T15:32:09Z</dcterms:created>
  <dcterms:modified xsi:type="dcterms:W3CDTF">2025-11-30T06:39:52Z</dcterms:modified>
</cp:coreProperties>
</file>