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 id="2147483773" r:id="rId2"/>
  </p:sldMasterIdLst>
  <p:notesMasterIdLst>
    <p:notesMasterId r:id="rId20"/>
  </p:notesMasterIdLst>
  <p:sldIdLst>
    <p:sldId id="256" r:id="rId3"/>
    <p:sldId id="266" r:id="rId4"/>
    <p:sldId id="267" r:id="rId5"/>
    <p:sldId id="268" r:id="rId6"/>
    <p:sldId id="278" r:id="rId7"/>
    <p:sldId id="269" r:id="rId8"/>
    <p:sldId id="281" r:id="rId9"/>
    <p:sldId id="283" r:id="rId10"/>
    <p:sldId id="280" r:id="rId11"/>
    <p:sldId id="271" r:id="rId12"/>
    <p:sldId id="270" r:id="rId13"/>
    <p:sldId id="272" r:id="rId14"/>
    <p:sldId id="273" r:id="rId15"/>
    <p:sldId id="274" r:id="rId16"/>
    <p:sldId id="275" r:id="rId17"/>
    <p:sldId id="276" r:id="rId18"/>
    <p:sldId id="28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id xalid" initials="wx" lastIdx="1" clrIdx="0">
    <p:extLst>
      <p:ext uri="{19B8F6BF-5375-455C-9EA6-DF929625EA0E}">
        <p15:presenceInfo xmlns:p15="http://schemas.microsoft.com/office/powerpoint/2012/main" userId="d10190b72abae21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lid xalid" userId="d10190b72abae216" providerId="LiveId" clId="{DCBB76B4-D824-4298-9631-770824EAAFFF}"/>
    <pc:docChg chg="delSld modSld">
      <pc:chgData name="walid xalid" userId="d10190b72abae216" providerId="LiveId" clId="{DCBB76B4-D824-4298-9631-770824EAAFFF}" dt="2024-04-25T13:54:42.506" v="5" actId="13822"/>
      <pc:docMkLst>
        <pc:docMk/>
      </pc:docMkLst>
      <pc:sldChg chg="addSp modSp mod">
        <pc:chgData name="walid xalid" userId="d10190b72abae216" providerId="LiveId" clId="{DCBB76B4-D824-4298-9631-770824EAAFFF}" dt="2024-04-25T13:54:42.506" v="5" actId="13822"/>
        <pc:sldMkLst>
          <pc:docMk/>
          <pc:sldMk cId="2385305667" sldId="278"/>
        </pc:sldMkLst>
        <pc:spChg chg="add mod">
          <ac:chgData name="walid xalid" userId="d10190b72abae216" providerId="LiveId" clId="{DCBB76B4-D824-4298-9631-770824EAAFFF}" dt="2024-04-25T13:54:42.506" v="5" actId="13822"/>
          <ac:spMkLst>
            <pc:docMk/>
            <pc:sldMk cId="2385305667" sldId="278"/>
            <ac:spMk id="4" creationId="{2BC33C48-9AF3-6119-EE65-AE8ED1E603CC}"/>
          </ac:spMkLst>
        </pc:spChg>
      </pc:sldChg>
      <pc:sldChg chg="del">
        <pc:chgData name="walid xalid" userId="d10190b72abae216" providerId="LiveId" clId="{DCBB76B4-D824-4298-9631-770824EAAFFF}" dt="2024-04-25T13:54:15.817" v="0" actId="47"/>
        <pc:sldMkLst>
          <pc:docMk/>
          <pc:sldMk cId="2262290301" sldId="279"/>
        </pc:sldMkLst>
      </pc:sldChg>
    </pc:docChg>
  </pc:docChgLst>
  <pc:docChgLst>
    <pc:chgData name="walid xalid" userId="d10190b72abae216" providerId="LiveId" clId="{8D12D517-F8FD-44E7-9FA1-E32FF2523F54}"/>
    <pc:docChg chg="custSel modSld">
      <pc:chgData name="walid xalid" userId="d10190b72abae216" providerId="LiveId" clId="{8D12D517-F8FD-44E7-9FA1-E32FF2523F54}" dt="2024-03-13T10:58:07.945" v="0" actId="313"/>
      <pc:docMkLst>
        <pc:docMk/>
      </pc:docMkLst>
      <pc:sldChg chg="modSp mod">
        <pc:chgData name="walid xalid" userId="d10190b72abae216" providerId="LiveId" clId="{8D12D517-F8FD-44E7-9FA1-E32FF2523F54}" dt="2024-03-13T10:58:07.945" v="0" actId="313"/>
        <pc:sldMkLst>
          <pc:docMk/>
          <pc:sldMk cId="3070024007" sldId="268"/>
        </pc:sldMkLst>
        <pc:spChg chg="mod">
          <ac:chgData name="walid xalid" userId="d10190b72abae216" providerId="LiveId" clId="{8D12D517-F8FD-44E7-9FA1-E32FF2523F54}" dt="2024-03-13T10:58:07.945" v="0" actId="313"/>
          <ac:spMkLst>
            <pc:docMk/>
            <pc:sldMk cId="3070024007" sldId="268"/>
            <ac:spMk id="7" creationId="{E1628B0A-EDCB-657A-59D0-D10B20188D5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5FAE34-8F7D-4CA3-9D61-B0A6F81365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DCF44AFE-FDB0-4DCE-AAC9-323DA25DA0D9}">
      <dgm:prSet/>
      <dgm:spPr/>
      <dgm:t>
        <a:bodyPr/>
        <a:lstStyle/>
        <a:p>
          <a:pPr rtl="1"/>
          <a:r>
            <a:rPr lang="ar-DZ" b="1" dirty="0"/>
            <a:t>الأستاذ: قرين </a:t>
          </a:r>
          <a:r>
            <a:rPr lang="ar-DZ" b="1" u="sng" dirty="0"/>
            <a:t>وليد                                                 </a:t>
          </a:r>
          <a:r>
            <a:rPr lang="fr-FR" b="1" u="sng" dirty="0"/>
            <a:t>email: walid.grine@univ-jijel.dz</a:t>
          </a:r>
        </a:p>
      </dgm:t>
    </dgm:pt>
    <dgm:pt modelId="{E40609F6-0347-4B31-AE8C-1FA9205B0081}" type="parTrans" cxnId="{9A8DAA94-86BB-4924-AA98-6EC37FE2FE1B}">
      <dgm:prSet/>
      <dgm:spPr/>
      <dgm:t>
        <a:bodyPr/>
        <a:lstStyle/>
        <a:p>
          <a:endParaRPr lang="fr-FR"/>
        </a:p>
      </dgm:t>
    </dgm:pt>
    <dgm:pt modelId="{2654E024-8F25-43C2-A57B-299DC4151BAF}" type="sibTrans" cxnId="{9A8DAA94-86BB-4924-AA98-6EC37FE2FE1B}">
      <dgm:prSet/>
      <dgm:spPr/>
      <dgm:t>
        <a:bodyPr/>
        <a:lstStyle/>
        <a:p>
          <a:endParaRPr lang="fr-FR"/>
        </a:p>
      </dgm:t>
    </dgm:pt>
    <dgm:pt modelId="{39B43773-4BB3-4325-A2FD-72AE5FB42020}" type="pres">
      <dgm:prSet presAssocID="{735FAE34-8F7D-4CA3-9D61-B0A6F8136550}" presName="linear" presStyleCnt="0">
        <dgm:presLayoutVars>
          <dgm:animLvl val="lvl"/>
          <dgm:resizeHandles val="exact"/>
        </dgm:presLayoutVars>
      </dgm:prSet>
      <dgm:spPr/>
    </dgm:pt>
    <dgm:pt modelId="{82A05A85-1C71-498F-908A-26D209BA25A8}" type="pres">
      <dgm:prSet presAssocID="{DCF44AFE-FDB0-4DCE-AAC9-323DA25DA0D9}" presName="parentText" presStyleLbl="node1" presStyleIdx="0" presStyleCnt="1">
        <dgm:presLayoutVars>
          <dgm:chMax val="0"/>
          <dgm:bulletEnabled val="1"/>
        </dgm:presLayoutVars>
      </dgm:prSet>
      <dgm:spPr/>
    </dgm:pt>
  </dgm:ptLst>
  <dgm:cxnLst>
    <dgm:cxn modelId="{65578B47-C93C-4F07-81D9-FE2BB082DC8B}" type="presOf" srcId="{DCF44AFE-FDB0-4DCE-AAC9-323DA25DA0D9}" destId="{82A05A85-1C71-498F-908A-26D209BA25A8}" srcOrd="0" destOrd="0" presId="urn:microsoft.com/office/officeart/2005/8/layout/vList2"/>
    <dgm:cxn modelId="{9A8DAA94-86BB-4924-AA98-6EC37FE2FE1B}" srcId="{735FAE34-8F7D-4CA3-9D61-B0A6F8136550}" destId="{DCF44AFE-FDB0-4DCE-AAC9-323DA25DA0D9}" srcOrd="0" destOrd="0" parTransId="{E40609F6-0347-4B31-AE8C-1FA9205B0081}" sibTransId="{2654E024-8F25-43C2-A57B-299DC4151BAF}"/>
    <dgm:cxn modelId="{9D00739E-2B47-4B8B-82F2-6BDA32A266FC}" type="presOf" srcId="{735FAE34-8F7D-4CA3-9D61-B0A6F8136550}" destId="{39B43773-4BB3-4325-A2FD-72AE5FB42020}" srcOrd="0" destOrd="0" presId="urn:microsoft.com/office/officeart/2005/8/layout/vList2"/>
    <dgm:cxn modelId="{D3FD58A7-94CC-4392-910F-54793E5BEA2D}" type="presParOf" srcId="{39B43773-4BB3-4325-A2FD-72AE5FB42020}" destId="{82A05A85-1C71-498F-908A-26D209BA25A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7BDCA2-7D96-4811-A799-27AC3C5B2FF3}"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fr-FR"/>
        </a:p>
      </dgm:t>
    </dgm:pt>
    <dgm:pt modelId="{AF315C51-9FEA-48CB-B449-6B4F4632293B}">
      <dgm:prSet/>
      <dgm:spPr/>
      <dgm:t>
        <a:bodyPr/>
        <a:lstStyle/>
        <a:p>
          <a:pPr rtl="0"/>
          <a:r>
            <a:rPr lang="ar-SA" b="1" dirty="0"/>
            <a:t>مهارة الاستقبال والتمرير(الاعداد) في الكرة الطائرة </a:t>
          </a:r>
          <a:r>
            <a:rPr lang="ar-DZ" b="1" dirty="0"/>
            <a:t>:</a:t>
          </a:r>
          <a:endParaRPr lang="fr-FR" b="1" dirty="0"/>
        </a:p>
      </dgm:t>
    </dgm:pt>
    <dgm:pt modelId="{47B26239-279F-4DA0-9ABA-2A8ADEDB7362}" type="parTrans" cxnId="{06C2E14F-F969-4847-AE37-55D7397852E9}">
      <dgm:prSet/>
      <dgm:spPr/>
      <dgm:t>
        <a:bodyPr/>
        <a:lstStyle/>
        <a:p>
          <a:endParaRPr lang="fr-FR"/>
        </a:p>
      </dgm:t>
    </dgm:pt>
    <dgm:pt modelId="{44184F05-5283-4232-A181-01B642A78025}" type="sibTrans" cxnId="{06C2E14F-F969-4847-AE37-55D7397852E9}">
      <dgm:prSet/>
      <dgm:spPr/>
      <dgm:t>
        <a:bodyPr/>
        <a:lstStyle/>
        <a:p>
          <a:endParaRPr lang="fr-FR"/>
        </a:p>
      </dgm:t>
    </dgm:pt>
    <dgm:pt modelId="{F78BCD8E-5400-4D34-905E-F6343C5C48CA}" type="pres">
      <dgm:prSet presAssocID="{397BDCA2-7D96-4811-A799-27AC3C5B2FF3}" presName="linear" presStyleCnt="0">
        <dgm:presLayoutVars>
          <dgm:animLvl val="lvl"/>
          <dgm:resizeHandles val="exact"/>
        </dgm:presLayoutVars>
      </dgm:prSet>
      <dgm:spPr/>
    </dgm:pt>
    <dgm:pt modelId="{35A774B1-206B-4339-9CF2-6D31942C66EA}" type="pres">
      <dgm:prSet presAssocID="{AF315C51-9FEA-48CB-B449-6B4F4632293B}" presName="parentText" presStyleLbl="node1" presStyleIdx="0" presStyleCnt="1" custLinFactNeighborX="-5020" custLinFactNeighborY="19299">
        <dgm:presLayoutVars>
          <dgm:chMax val="0"/>
          <dgm:bulletEnabled val="1"/>
        </dgm:presLayoutVars>
      </dgm:prSet>
      <dgm:spPr/>
    </dgm:pt>
  </dgm:ptLst>
  <dgm:cxnLst>
    <dgm:cxn modelId="{06C2E14F-F969-4847-AE37-55D7397852E9}" srcId="{397BDCA2-7D96-4811-A799-27AC3C5B2FF3}" destId="{AF315C51-9FEA-48CB-B449-6B4F4632293B}" srcOrd="0" destOrd="0" parTransId="{47B26239-279F-4DA0-9ABA-2A8ADEDB7362}" sibTransId="{44184F05-5283-4232-A181-01B642A78025}"/>
    <dgm:cxn modelId="{0657EC74-9211-438F-BC48-1E269991CA9E}" type="presOf" srcId="{397BDCA2-7D96-4811-A799-27AC3C5B2FF3}" destId="{F78BCD8E-5400-4D34-905E-F6343C5C48CA}" srcOrd="0" destOrd="0" presId="urn:microsoft.com/office/officeart/2005/8/layout/vList2"/>
    <dgm:cxn modelId="{A48BEF58-5F53-4DD3-94CE-9F6BC3A65A96}" type="presOf" srcId="{AF315C51-9FEA-48CB-B449-6B4F4632293B}" destId="{35A774B1-206B-4339-9CF2-6D31942C66EA}" srcOrd="0" destOrd="0" presId="urn:microsoft.com/office/officeart/2005/8/layout/vList2"/>
    <dgm:cxn modelId="{816BCF15-EB8B-4FD2-9B79-CCDB8BE7E05F}" type="presParOf" srcId="{F78BCD8E-5400-4D34-905E-F6343C5C48CA}" destId="{35A774B1-206B-4339-9CF2-6D31942C66EA}"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A05A85-1C71-498F-908A-26D209BA25A8}">
      <dsp:nvSpPr>
        <dsp:cNvPr id="0" name=""/>
        <dsp:cNvSpPr/>
      </dsp:nvSpPr>
      <dsp:spPr>
        <a:xfrm>
          <a:off x="0" y="4778"/>
          <a:ext cx="7858180"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r" defTabSz="666750" rtl="1">
            <a:lnSpc>
              <a:spcPct val="90000"/>
            </a:lnSpc>
            <a:spcBef>
              <a:spcPct val="0"/>
            </a:spcBef>
            <a:spcAft>
              <a:spcPct val="35000"/>
            </a:spcAft>
            <a:buNone/>
          </a:pPr>
          <a:r>
            <a:rPr lang="ar-DZ" sz="1500" b="1" kern="1200" dirty="0"/>
            <a:t>الأستاذ: قرين </a:t>
          </a:r>
          <a:r>
            <a:rPr lang="ar-DZ" sz="1500" b="1" u="sng" kern="1200" dirty="0"/>
            <a:t>وليد                                                 </a:t>
          </a:r>
          <a:r>
            <a:rPr lang="fr-FR" sz="1500" b="1" u="sng" kern="1200" dirty="0"/>
            <a:t>email: walid.grine@univ-jijel.dz</a:t>
          </a:r>
        </a:p>
      </dsp:txBody>
      <dsp:txXfrm>
        <a:off x="17563" y="22341"/>
        <a:ext cx="7823054" cy="324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774B1-206B-4339-9CF2-6D31942C66EA}">
      <dsp:nvSpPr>
        <dsp:cNvPr id="0" name=""/>
        <dsp:cNvSpPr/>
      </dsp:nvSpPr>
      <dsp:spPr>
        <a:xfrm>
          <a:off x="0" y="343227"/>
          <a:ext cx="7115196" cy="743535"/>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ar-SA" sz="3100" b="1" kern="1200" dirty="0"/>
            <a:t>مهارة الاستقبال والتمرير(الاعداد) في الكرة الطائرة </a:t>
          </a:r>
          <a:r>
            <a:rPr lang="ar-DZ" sz="3100" b="1" kern="1200" dirty="0"/>
            <a:t>:</a:t>
          </a:r>
          <a:endParaRPr lang="fr-FR" sz="3100" b="1" kern="1200" dirty="0"/>
        </a:p>
      </dsp:txBody>
      <dsp:txXfrm>
        <a:off x="36296" y="379523"/>
        <a:ext cx="7042604" cy="67094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557D7F-2772-46F8-9B46-9E57566779CB}" type="datetimeFigureOut">
              <a:rPr lang="fr-FR" smtClean="0"/>
              <a:pPr/>
              <a:t>08/12/2025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EFE740-6AD7-49E3-A073-FA2E6E49A3F2}"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08/12/2025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1598697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08/12/2025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872819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309A6D-C09C-4548-B29A-6CF363A7E532}" type="datetimeFigureOut">
              <a:rPr lang="fr-FR" smtClean="0"/>
              <a:pPr/>
              <a:t>08/12/2025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2444992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309A6D-C09C-4548-B29A-6CF363A7E532}" type="datetimeFigureOut">
              <a:rPr lang="fr-FR" smtClean="0"/>
              <a:pPr/>
              <a:t>08/12/2025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2816873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309A6D-C09C-4548-B29A-6CF363A7E532}" type="datetimeFigureOut">
              <a:rPr lang="fr-FR" smtClean="0"/>
              <a:pPr/>
              <a:t>08/12/2025</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4279949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309A6D-C09C-4548-B29A-6CF363A7E532}" type="datetimeFigureOut">
              <a:rPr lang="fr-FR" smtClean="0"/>
              <a:pPr/>
              <a:t>08/12/2025</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995774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09A6D-C09C-4548-B29A-6CF363A7E532}" type="datetimeFigureOut">
              <a:rPr lang="fr-FR" smtClean="0"/>
              <a:pPr/>
              <a:t>08/12/2025</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4261637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309A6D-C09C-4548-B29A-6CF363A7E532}" type="datetimeFigureOut">
              <a:rPr lang="fr-FR" smtClean="0"/>
              <a:pPr/>
              <a:t>08/12/2025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1875307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309A6D-C09C-4548-B29A-6CF363A7E532}" type="datetimeFigureOut">
              <a:rPr lang="fr-FR" smtClean="0"/>
              <a:pPr/>
              <a:t>08/12/2025</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3098314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08/12/2025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3186327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309A6D-C09C-4548-B29A-6CF363A7E532}" type="datetimeFigureOut">
              <a:rPr lang="fr-FR" smtClean="0"/>
              <a:pPr/>
              <a:t>08/12/2025</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a:t>
            </a:fld>
            <a:endParaRPr lang="fr-BE"/>
          </a:p>
        </p:txBody>
      </p:sp>
    </p:spTree>
    <p:extLst>
      <p:ext uri="{BB962C8B-B14F-4D97-AF65-F5344CB8AC3E}">
        <p14:creationId xmlns:p14="http://schemas.microsoft.com/office/powerpoint/2010/main" val="2177956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F1DA6-AD9B-8FDE-C252-FB466CF8830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B974B6E9-A818-8FA5-C4D2-8BE126278F7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3ABA2AF-03C1-065D-A536-3A165BAB621F}"/>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81E88099-CC4B-83EA-2181-B1EBD0ACD8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0132AF-8FCF-6F51-89AE-0A69882A7818}"/>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426260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681B4-2064-A666-A773-1940B74C91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43A9C8-E980-3D05-17C9-87F7D34F33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945260-9EEE-D17A-1B78-1A150EBD1C4B}"/>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1C3A92BB-DC98-2252-184B-B5A4A189B2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EDA8479-92A5-D53C-B67A-4D1A9ECDC6BA}"/>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378601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FEC7B-F422-2134-EA02-E9520DA0637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8C6DC8B-BE99-DDEF-8283-150A990F031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96F7B2-7780-B0D8-39FA-754048D9C8F8}"/>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FF7F7FE3-36E4-BFF5-F15D-E7415A33C96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4F59B6-1A6E-CD1E-AF86-91B2B3A5F1F1}"/>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4162365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F7CE0-E29E-7E51-2E7D-11AA368259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5C2BA-E7CC-12F0-84C1-FF0D05A5409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17C397-C427-77F2-4F6C-26DCD198BA8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49C2F2-FD9F-CCF6-9660-3FD634C49563}"/>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6" name="Footer Placeholder 5">
            <a:extLst>
              <a:ext uri="{FF2B5EF4-FFF2-40B4-BE49-F238E27FC236}">
                <a16:creationId xmlns:a16="http://schemas.microsoft.com/office/drawing/2014/main" id="{72EFCC87-97A7-CE7A-2B7B-D0AD94387FF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8FCF95-2D79-82F8-1E5B-627A6979045B}"/>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2096640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C4519-1DE0-84D6-F61A-4CB6A4CD5CD2}"/>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15B697-14D3-693A-7780-6BE7EDC82E6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CFEAE35-8714-7035-C010-A7BF333C0268}"/>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31391C-17C9-9E45-9A21-966D41FDFFD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7F66A05-918E-B1EC-A1D8-A14E56102DBE}"/>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E35A66-5A71-8E6A-4713-228B7B6A52D4}"/>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8" name="Footer Placeholder 7">
            <a:extLst>
              <a:ext uri="{FF2B5EF4-FFF2-40B4-BE49-F238E27FC236}">
                <a16:creationId xmlns:a16="http://schemas.microsoft.com/office/drawing/2014/main" id="{412594B1-06DA-FC93-5A6A-C26263730E6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2BD087E-5B5E-93CB-B4F5-EC556E869E4C}"/>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34649606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4EAFA-ECD8-72B5-AEC9-A569B79464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06F83C-DB67-DBBC-E9CF-5477E8AC5EBB}"/>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4" name="Footer Placeholder 3">
            <a:extLst>
              <a:ext uri="{FF2B5EF4-FFF2-40B4-BE49-F238E27FC236}">
                <a16:creationId xmlns:a16="http://schemas.microsoft.com/office/drawing/2014/main" id="{EBB587F3-36FB-2EC2-C46D-AB49D57A1A3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9D0AD68-16CC-B927-1882-97D02D949914}"/>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9193570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3715F4-FD07-5084-0C19-2CE7945FDDFD}"/>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3" name="Footer Placeholder 2">
            <a:extLst>
              <a:ext uri="{FF2B5EF4-FFF2-40B4-BE49-F238E27FC236}">
                <a16:creationId xmlns:a16="http://schemas.microsoft.com/office/drawing/2014/main" id="{0AF07332-1051-8451-7984-A764340CE81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FB8CB63-A4F2-E680-3E4C-30619C0E91C7}"/>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168385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CEC16-F46C-AF83-02EA-0457B89284A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FC14BAD-E708-3C97-C997-37085A7696B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E66BC0-8D7A-05BE-F24C-99CE26AD8DD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14253A8-A58E-430C-7532-2B4022D12C98}"/>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6" name="Footer Placeholder 5">
            <a:extLst>
              <a:ext uri="{FF2B5EF4-FFF2-40B4-BE49-F238E27FC236}">
                <a16:creationId xmlns:a16="http://schemas.microsoft.com/office/drawing/2014/main" id="{55EE5757-34A3-2C6A-9961-C4112D5E870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9BFB838-88C1-BB40-7092-CEF25845BDCA}"/>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4227734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70876-DB9E-0F52-E3F7-8F42B09BD29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A997AE9-21D4-039D-BA39-74D1014A3C3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13BF53B-1884-3D68-B2C7-556F88F7C6C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1AC93CD-D94E-CBD6-E240-5224723CB66F}"/>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6" name="Footer Placeholder 5">
            <a:extLst>
              <a:ext uri="{FF2B5EF4-FFF2-40B4-BE49-F238E27FC236}">
                <a16:creationId xmlns:a16="http://schemas.microsoft.com/office/drawing/2014/main" id="{1ACC7888-1030-9748-368F-F83FB383E3D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84300AB-6262-0EF3-7E15-A0B403D3CB7C}"/>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4037955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8DEB-7395-21D1-DB20-9D601E41DB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BAA158-FAA9-F9C5-89B9-3CE4401D1D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D2245A-2AA4-429C-9656-4380E8F15C6A}"/>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7BCB0CD3-F58B-6945-A077-1E9CE61B934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D032A3-A281-DE5B-AE5A-7C36F80DF0B0}"/>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732854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D6CCAD-F1D6-CC1A-30AA-287CA6C8D8DA}"/>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764486-0ADE-B349-4B4C-E1FF9F08CE0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2308D5-6E1C-D8DA-752E-5EAC2F9ABE44}"/>
              </a:ext>
            </a:extLst>
          </p:cNvPr>
          <p:cNvSpPr>
            <a:spLocks noGrp="1"/>
          </p:cNvSpPr>
          <p:nvPr>
            <p:ph type="dt" sz="half" idx="10"/>
          </p:nvPr>
        </p:nvSpPr>
        <p:spPr/>
        <p:txBody>
          <a:body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A80AB8CD-F9B5-FEEC-522C-9AF329E723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08B61-452E-AF51-C98A-E5732E12F2C9}"/>
              </a:ext>
            </a:extLst>
          </p:cNvPr>
          <p:cNvSpPr>
            <a:spLocks noGrp="1"/>
          </p:cNvSpPr>
          <p:nvPr>
            <p:ph type="sldNum" sz="quarter" idx="12"/>
          </p:nvPr>
        </p:nvSpPr>
        <p:spPr/>
        <p:txBody>
          <a:bodyPr/>
          <a:lstStyle/>
          <a:p>
            <a:fld id="{7A9709E4-652E-524A-8D35-CF602AA44AAA}" type="slidenum">
              <a:rPr lang="en-US" smtClean="0"/>
              <a:t>‹#›</a:t>
            </a:fld>
            <a:endParaRPr lang="en-US"/>
          </a:p>
        </p:txBody>
      </p:sp>
    </p:spTree>
    <p:extLst>
      <p:ext uri="{BB962C8B-B14F-4D97-AF65-F5344CB8AC3E}">
        <p14:creationId xmlns:p14="http://schemas.microsoft.com/office/powerpoint/2010/main" val="1183334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audio" Target="../media/audio1.wav"/><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08/12/2025</a:t>
            </a:fld>
            <a:endParaRPr lang="fr-B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a:t>
            </a:fld>
            <a:endParaRPr lang="fr-BE"/>
          </a:p>
        </p:txBody>
      </p:sp>
    </p:spTree>
    <p:extLst>
      <p:ext uri="{BB962C8B-B14F-4D97-AF65-F5344CB8AC3E}">
        <p14:creationId xmlns:p14="http://schemas.microsoft.com/office/powerpoint/2010/main" val="3527134980"/>
      </p:ext>
    </p:extLst>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ransition>
    <p:fade thruBlk="1"/>
    <p:sndAc>
      <p:stSnd>
        <p:snd r:embed="rId13" name="chimes.wav"/>
      </p:stSnd>
    </p:sndAc>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083F64-9D13-1BC6-2083-39CBF66C427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8FF0F3-526E-102A-5032-84EC6EDFBF0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8F6FFA-3F05-ED92-F7C1-7CD6E8C80BA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60812C0-D4F0-C345-96B4-1E8B918506AC}" type="datetimeFigureOut">
              <a:rPr lang="en-US" smtClean="0"/>
              <a:t>12/8/2025</a:t>
            </a:fld>
            <a:endParaRPr lang="en-US"/>
          </a:p>
        </p:txBody>
      </p:sp>
      <p:sp>
        <p:nvSpPr>
          <p:cNvPr id="5" name="Footer Placeholder 4">
            <a:extLst>
              <a:ext uri="{FF2B5EF4-FFF2-40B4-BE49-F238E27FC236}">
                <a16:creationId xmlns:a16="http://schemas.microsoft.com/office/drawing/2014/main" id="{C5C9BE4C-5FF1-5310-B6C1-971D3E5BE5A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6B1CF4-73AA-0347-1BC7-8DF497FB53F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A9709E4-652E-524A-8D35-CF602AA44AAA}" type="slidenum">
              <a:rPr lang="en-US" smtClean="0"/>
              <a:t>‹#›</a:t>
            </a:fld>
            <a:endParaRPr lang="en-US"/>
          </a:p>
        </p:txBody>
      </p:sp>
    </p:spTree>
    <p:extLst>
      <p:ext uri="{BB962C8B-B14F-4D97-AF65-F5344CB8AC3E}">
        <p14:creationId xmlns:p14="http://schemas.microsoft.com/office/powerpoint/2010/main" val="331291177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ransition>
    <p:fade thruBlk="1"/>
    <p:sndAc>
      <p:stSnd>
        <p:snd r:embed="rId13" name="chimes.wav"/>
      </p:stSnd>
    </p:sndAc>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audio" Target="../media/audio1.wav"/><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hyperlink" Target="https://bing.com/search?q=%D9%85%D9%87%D8%A7%D8%B1%D8%A9+%D8%A7%D9%84%D8%A5%D8%B9%D8%AF%D8%A7%D8%AF+%D9%81%D9%8A+%D9%83%D8%B1%D8%A9+%D8%A7%D9%84%D8%B7%D8%A7%D8%A6%D8%B1%D8%A9" TargetMode="External"/><Relationship Id="rId4" Type="http://schemas.openxmlformats.org/officeDocument/2006/relationships/hyperlink" Target="https://ar.wikihow.com/%D8%A5%D8%B9%D8%AF%D8%A7%D8%AF-%D8%A7%D9%84%D9%83%D8%B1%D8%A9-%D9%81%D9%8A-%D9%84%D8%B9%D8%A8%D8%A9-%D8%A7%D9%84%D9%83%D8%B1%D8%A9-%D8%A7%D9%84%D8%B7%D8%A7%D8%A6%D8%B1%D8%A9" TargetMode="Externa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audio" Target="../media/audio1.wav"/><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77267" y="273586"/>
            <a:ext cx="7772400" cy="1357321"/>
          </a:xfrm>
        </p:spPr>
        <p:style>
          <a:lnRef idx="3">
            <a:schemeClr val="lt1"/>
          </a:lnRef>
          <a:fillRef idx="1">
            <a:schemeClr val="accent2"/>
          </a:fillRef>
          <a:effectRef idx="1">
            <a:schemeClr val="accent2"/>
          </a:effectRef>
          <a:fontRef idx="minor">
            <a:schemeClr val="lt1"/>
          </a:fontRef>
        </p:style>
        <p:txBody>
          <a:bodyPr>
            <a:prstTxWarp prst="textPlain">
              <a:avLst/>
            </a:prstTxWarp>
            <a:normAutofit fontScale="90000"/>
          </a:bodyPr>
          <a:lstStyle/>
          <a:p>
            <a:pPr algn="ctr" rtl="1"/>
            <a:br>
              <a:rPr lang="ar-DZ" sz="2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br>
            <a:r>
              <a:rPr lang="ar-DZ" sz="2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ar-DZ" sz="2000" b="1" dirty="0">
                <a:ln w="17780" cmpd="sng">
                  <a:solidFill>
                    <a:srgbClr val="FFFFFF"/>
                  </a:solidFill>
                  <a:prstDash val="solid"/>
                  <a:miter lim="800000"/>
                </a:ln>
                <a:solidFill>
                  <a:srgbClr val="FFFF00"/>
                </a:solidFill>
                <a:effectLst>
                  <a:outerShdw blurRad="50800" algn="tl" rotWithShape="0">
                    <a:srgbClr val="000000"/>
                  </a:outerShdw>
                  <a:reflection blurRad="6350" stA="55000" endA="300" endPos="45500" dir="5400000" sy="-100000" algn="bl" rotWithShape="0"/>
                </a:effectLst>
                <a:latin typeface="Simplified Arabic" panose="02020603050405020304" pitchFamily="18" charset="-78"/>
                <a:cs typeface="Simplified Arabic" panose="02020603050405020304" pitchFamily="18" charset="-78"/>
              </a:rPr>
              <a:t>وزارة التعليم العالي والبحث العلمي.</a:t>
            </a:r>
            <a:br>
              <a:rPr lang="ar-DZ" sz="2000" b="1" dirty="0">
                <a:ln w="17780" cmpd="sng">
                  <a:solidFill>
                    <a:srgbClr val="FFFFFF"/>
                  </a:solidFill>
                  <a:prstDash val="solid"/>
                  <a:miter lim="800000"/>
                </a:ln>
                <a:solidFill>
                  <a:srgbClr val="FFFF00"/>
                </a:solidFill>
                <a:effectLst>
                  <a:outerShdw blurRad="50800" algn="tl" rotWithShape="0">
                    <a:srgbClr val="000000"/>
                  </a:outerShdw>
                  <a:reflection blurRad="6350" stA="55000" endA="300" endPos="45500" dir="5400000" sy="-100000" algn="bl" rotWithShape="0"/>
                </a:effectLst>
                <a:latin typeface="Simplified Arabic" panose="02020603050405020304" pitchFamily="18" charset="-78"/>
                <a:cs typeface="Simplified Arabic" panose="02020603050405020304" pitchFamily="18" charset="-78"/>
              </a:rPr>
            </a:br>
            <a:r>
              <a:rPr lang="ar-DZ" sz="2000" b="1" dirty="0">
                <a:ln w="17780" cmpd="sng">
                  <a:solidFill>
                    <a:srgbClr val="FFFFFF"/>
                  </a:solidFill>
                  <a:prstDash val="solid"/>
                  <a:miter lim="800000"/>
                </a:ln>
                <a:solidFill>
                  <a:srgbClr val="FFFF00"/>
                </a:solidFill>
                <a:effectLst>
                  <a:outerShdw blurRad="50800" algn="tl" rotWithShape="0">
                    <a:srgbClr val="000000"/>
                  </a:outerShdw>
                  <a:reflection blurRad="6350" stA="55000" endA="300" endPos="45500" dir="5400000" sy="-100000" algn="bl" rotWithShape="0"/>
                </a:effectLst>
                <a:latin typeface="Simplified Arabic" panose="02020603050405020304" pitchFamily="18" charset="-78"/>
                <a:cs typeface="Simplified Arabic" panose="02020603050405020304" pitchFamily="18" charset="-78"/>
              </a:rPr>
              <a:t>كلية العلوم الإنسانية والاجتماعية.</a:t>
            </a:r>
            <a:br>
              <a:rPr lang="ar-DZ" sz="2000" b="1" dirty="0">
                <a:ln w="17780" cmpd="sng">
                  <a:solidFill>
                    <a:srgbClr val="FFFFFF"/>
                  </a:solidFill>
                  <a:prstDash val="solid"/>
                  <a:miter lim="800000"/>
                </a:ln>
                <a:solidFill>
                  <a:srgbClr val="FFFF00"/>
                </a:solidFill>
                <a:effectLst>
                  <a:outerShdw blurRad="50800" algn="tl" rotWithShape="0">
                    <a:srgbClr val="000000"/>
                  </a:outerShdw>
                  <a:reflection blurRad="6350" stA="55000" endA="300" endPos="45500" dir="5400000" sy="-100000" algn="bl" rotWithShape="0"/>
                </a:effectLst>
                <a:latin typeface="Simplified Arabic" panose="02020603050405020304" pitchFamily="18" charset="-78"/>
                <a:cs typeface="Simplified Arabic" panose="02020603050405020304" pitchFamily="18" charset="-78"/>
              </a:rPr>
            </a:br>
            <a:r>
              <a:rPr lang="ar-DZ" sz="2000" b="1" dirty="0">
                <a:ln w="17780" cmpd="sng">
                  <a:solidFill>
                    <a:srgbClr val="FFFFFF"/>
                  </a:solidFill>
                  <a:prstDash val="solid"/>
                  <a:miter lim="800000"/>
                </a:ln>
                <a:solidFill>
                  <a:srgbClr val="FFFF00"/>
                </a:solidFill>
                <a:effectLst>
                  <a:outerShdw blurRad="50800" algn="tl" rotWithShape="0">
                    <a:srgbClr val="000000"/>
                  </a:outerShdw>
                  <a:reflection blurRad="6350" stA="55000" endA="300" endPos="45500" dir="5400000" sy="-100000" algn="bl" rotWithShape="0"/>
                </a:effectLst>
                <a:latin typeface="Simplified Arabic" panose="02020603050405020304" pitchFamily="18" charset="-78"/>
                <a:cs typeface="Simplified Arabic" panose="02020603050405020304" pitchFamily="18" charset="-78"/>
              </a:rPr>
              <a:t>_قسم علوم وتقنيات النشاطات البدنية والرياضية</a:t>
            </a:r>
            <a:r>
              <a:rPr lang="ar-DZ" sz="1800" b="1" dirty="0">
                <a:ln w="17780" cmpd="sng">
                  <a:solidFill>
                    <a:srgbClr val="FFFFFF"/>
                  </a:solidFill>
                  <a:prstDash val="solid"/>
                  <a:miter lim="800000"/>
                </a:ln>
                <a:solidFill>
                  <a:srgbClr val="FFFF00"/>
                </a:solidFill>
                <a:effectLst>
                  <a:outerShdw blurRad="50800" algn="tl" rotWithShape="0">
                    <a:srgbClr val="000000"/>
                  </a:outerShdw>
                </a:effectLst>
                <a:latin typeface="Simplified Arabic" panose="02020603050405020304" pitchFamily="18" charset="-78"/>
                <a:cs typeface="Simplified Arabic" panose="02020603050405020304" pitchFamily="18" charset="-78"/>
              </a:rPr>
              <a:t>_</a:t>
            </a:r>
            <a:r>
              <a:rPr lang="ar-DZ" b="1" dirty="0">
                <a:ln w="17780" cmpd="sng">
                  <a:solidFill>
                    <a:srgbClr val="FFFFFF"/>
                  </a:solidFill>
                  <a:prstDash val="solid"/>
                  <a:miter lim="800000"/>
                </a:ln>
                <a:solidFill>
                  <a:srgbClr val="FFFF00"/>
                </a:solidFill>
                <a:effectLst>
                  <a:outerShdw blurRad="50800" algn="tl" rotWithShape="0">
                    <a:srgbClr val="000000"/>
                  </a:outerShdw>
                </a:effectLst>
                <a:latin typeface="Simplified Arabic" panose="02020603050405020304" pitchFamily="18" charset="-78"/>
                <a:cs typeface="Simplified Arabic" panose="02020603050405020304" pitchFamily="18" charset="-78"/>
              </a:rPr>
              <a:t>.</a:t>
            </a:r>
            <a:endParaRPr lang="fr-FR" b="1" dirty="0">
              <a:ln w="17780" cmpd="sng">
                <a:solidFill>
                  <a:srgbClr val="FFFFFF"/>
                </a:solidFill>
                <a:prstDash val="solid"/>
                <a:miter lim="800000"/>
              </a:ln>
              <a:solidFill>
                <a:srgbClr val="FFFF00"/>
              </a:solidFill>
              <a:effectLst>
                <a:outerShdw blurRad="50800" algn="tl" rotWithShape="0">
                  <a:srgbClr val="000000"/>
                </a:outerShdw>
              </a:effectLst>
              <a:latin typeface="Simplified Arabic" panose="02020603050405020304" pitchFamily="18" charset="-78"/>
              <a:cs typeface="Simplified Arabic" panose="02020603050405020304" pitchFamily="18" charset="-78"/>
            </a:endParaRPr>
          </a:p>
        </p:txBody>
      </p:sp>
      <p:graphicFrame>
        <p:nvGraphicFramePr>
          <p:cNvPr id="8" name="Diagramme 7"/>
          <p:cNvGraphicFramePr/>
          <p:nvPr/>
        </p:nvGraphicFramePr>
        <p:xfrm>
          <a:off x="785786" y="5572140"/>
          <a:ext cx="7858180" cy="369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Ellipse 8"/>
          <p:cNvSpPr/>
          <p:nvPr/>
        </p:nvSpPr>
        <p:spPr>
          <a:xfrm>
            <a:off x="1441932" y="1988098"/>
            <a:ext cx="5688631" cy="1285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Simplified Arabic" panose="02020603050405020304" pitchFamily="18" charset="-78"/>
                <a:ea typeface="+mn-ea"/>
                <a:cs typeface="Simplified Arabic" panose="02020603050405020304" pitchFamily="18" charset="-78"/>
              </a:rPr>
              <a:t>المحاضرة </a:t>
            </a:r>
            <a:r>
              <a:rPr kumimoji="0" lang="ar-DZ" sz="2800" b="1" i="0" u="none" strike="noStrike" kern="1200" cap="none" spc="0" normalizeH="0" baseline="0" noProof="0" dirty="0">
                <a:ln>
                  <a:noFill/>
                </a:ln>
                <a:solidFill>
                  <a:prstClr val="black"/>
                </a:solidFill>
                <a:effectLst/>
                <a:uLnTx/>
                <a:uFillTx/>
                <a:latin typeface="Simplified Arabic" panose="02020603050405020304" pitchFamily="18" charset="-78"/>
                <a:ea typeface="+mn-ea"/>
                <a:cs typeface="Simplified Arabic" panose="02020603050405020304" pitchFamily="18" charset="-78"/>
              </a:rPr>
              <a:t>الثانية</a:t>
            </a:r>
            <a:r>
              <a:rPr kumimoji="0" lang="ar-SA" sz="2000" b="1"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في الكرة الطائرة</a:t>
            </a:r>
            <a:endParaRPr kumimoji="0" lang="fr-FR" sz="2800" b="1"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7" name="ZoneTexte 6"/>
          <p:cNvSpPr txBox="1"/>
          <p:nvPr/>
        </p:nvSpPr>
        <p:spPr>
          <a:xfrm>
            <a:off x="3357554" y="6215082"/>
            <a:ext cx="18573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uLnTx/>
                <a:uFillTx/>
                <a:latin typeface="Calibri" panose="020F0502020204030204"/>
                <a:ea typeface="+mn-ea"/>
                <a:cs typeface="+mn-cs"/>
              </a:rPr>
              <a:t>2025_2026</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Ellipse 2">
            <a:extLst>
              <a:ext uri="{FF2B5EF4-FFF2-40B4-BE49-F238E27FC236}">
                <a16:creationId xmlns:a16="http://schemas.microsoft.com/office/drawing/2014/main" id="{5DF0FD93-7B37-E019-31AB-A37EAC73AEF2}"/>
              </a:ext>
            </a:extLst>
          </p:cNvPr>
          <p:cNvSpPr/>
          <p:nvPr/>
        </p:nvSpPr>
        <p:spPr>
          <a:xfrm>
            <a:off x="323528" y="3587096"/>
            <a:ext cx="7920880" cy="142608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السنة الثا</a:t>
            </a:r>
            <a:r>
              <a:rPr kumimoji="0" lang="ar-DZ" sz="2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لثة</a:t>
            </a:r>
            <a:r>
              <a:rPr kumimoji="0" lang="ar-SA" sz="2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ليسانس</a:t>
            </a:r>
            <a:endParaRPr kumimoji="0" lang="fr-FR"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Sld>
  <p:clrMapOvr>
    <a:masterClrMapping/>
  </p:clrMapOvr>
  <p:transition>
    <p:fade thruBlk="1"/>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 calcmode="lin" valueType="num">
                                      <p:cBhvr additive="base">
                                        <p:cTn id="12" dur="500" fill="hold"/>
                                        <p:tgtEl>
                                          <p:spTgt spid="9">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9">
                                            <p:bg/>
                                          </p:spTgt>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 calcmode="lin" valueType="num">
                                      <p:cBhvr additive="base">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9">
                                            <p:txEl>
                                              <p:pRg st="0" end="0"/>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 calcmode="lin" valueType="num">
                                      <p:cBhvr additive="base">
                                        <p:cTn id="20"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
                                            <p:graphicEl>
                                              <a:dgm id="{82A05A85-1C71-498F-908A-26D209BA25A8}"/>
                                            </p:graphicEl>
                                          </p:spTgt>
                                        </p:tgtEl>
                                        <p:attrNameLst>
                                          <p:attrName>style.visibility</p:attrName>
                                        </p:attrNameLst>
                                      </p:cBhvr>
                                      <p:to>
                                        <p:strVal val="visible"/>
                                      </p:to>
                                    </p:set>
                                    <p:anim calcmode="lin" valueType="num">
                                      <p:cBhvr additive="base">
                                        <p:cTn id="26" dur="500" fill="hold"/>
                                        <p:tgtEl>
                                          <p:spTgt spid="8">
                                            <p:graphicEl>
                                              <a:dgm id="{82A05A85-1C71-498F-908A-26D209BA25A8}"/>
                                            </p:graphicEl>
                                          </p:spTgt>
                                        </p:tgtEl>
                                        <p:attrNameLst>
                                          <p:attrName>ppt_x</p:attrName>
                                        </p:attrNameLst>
                                      </p:cBhvr>
                                      <p:tavLst>
                                        <p:tav tm="0">
                                          <p:val>
                                            <p:strVal val="#ppt_x"/>
                                          </p:val>
                                        </p:tav>
                                        <p:tav tm="100000">
                                          <p:val>
                                            <p:strVal val="#ppt_x"/>
                                          </p:val>
                                        </p:tav>
                                      </p:tavLst>
                                    </p:anim>
                                    <p:anim calcmode="lin" valueType="num">
                                      <p:cBhvr additive="base">
                                        <p:cTn id="27" dur="500" fill="hold"/>
                                        <p:tgtEl>
                                          <p:spTgt spid="8">
                                            <p:graphicEl>
                                              <a:dgm id="{82A05A85-1C71-498F-908A-26D209BA25A8}"/>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8" grpId="0">
        <p:bldSub>
          <a:bldDgm bld="lvlOne"/>
        </p:bldSub>
      </p:bldGraphic>
      <p:bldP spid="9" grpId="0" build="allAtOnce"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p:cNvGraphicFramePr/>
          <p:nvPr>
            <p:extLst>
              <p:ext uri="{D42A27DB-BD31-4B8C-83A1-F6EECF244321}">
                <p14:modId xmlns:p14="http://schemas.microsoft.com/office/powerpoint/2010/main" val="2786826068"/>
              </p:ext>
            </p:extLst>
          </p:nvPr>
        </p:nvGraphicFramePr>
        <p:xfrm>
          <a:off x="1071538" y="500042"/>
          <a:ext cx="7115196" cy="114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Espace réservé du contenu 6">
            <a:extLst>
              <a:ext uri="{FF2B5EF4-FFF2-40B4-BE49-F238E27FC236}">
                <a16:creationId xmlns:a16="http://schemas.microsoft.com/office/drawing/2014/main" id="{F23CB064-69F8-4FC0-A7F1-D423C82F646B}"/>
              </a:ext>
            </a:extLst>
          </p:cNvPr>
          <p:cNvPicPr>
            <a:picLocks noGrp="1" noChangeAspect="1"/>
          </p:cNvPicPr>
          <p:nvPr>
            <p:ph idx="1"/>
          </p:nvPr>
        </p:nvPicPr>
        <p:blipFill>
          <a:blip r:embed="rId8"/>
          <a:stretch>
            <a:fillRect/>
          </a:stretch>
        </p:blipFill>
        <p:spPr>
          <a:xfrm>
            <a:off x="323528" y="1700808"/>
            <a:ext cx="8208911" cy="4752528"/>
          </a:xfrm>
          <a:prstGeom prst="rect">
            <a:avLst/>
          </a:prstGeom>
        </p:spPr>
      </p:pic>
    </p:spTree>
  </p:cSld>
  <p:clrMapOvr>
    <a:masterClrMapping/>
  </p:clrMapOvr>
  <p:transition>
    <p:fade thruBlk="1"/>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9BC6E1-B079-7429-066A-F9E99C9AEB69}"/>
              </a:ext>
            </a:extLst>
          </p:cNvPr>
          <p:cNvSpPr>
            <a:spLocks noGrp="1"/>
          </p:cNvSpPr>
          <p:nvPr>
            <p:ph type="title"/>
          </p:nvPr>
        </p:nvSpPr>
        <p:spPr>
          <a:xfrm>
            <a:off x="346305" y="148700"/>
            <a:ext cx="8449133" cy="923330"/>
          </a:xfrm>
        </p:spPr>
        <p:txBody>
          <a:bodyPr>
            <a:normAutofit fontScale="90000"/>
          </a:bodyPr>
          <a:lstStyle/>
          <a:p>
            <a:pPr algn="r" rtl="1"/>
            <a:r>
              <a:rPr lang="ar-SA" dirty="0"/>
              <a:t>01- مهارة الاستقبال من أسفل:</a:t>
            </a:r>
            <a:r>
              <a:rPr lang="fr-FR" dirty="0"/>
              <a:t> </a:t>
            </a:r>
            <a:r>
              <a:rPr lang="fr-FR" dirty="0" err="1"/>
              <a:t>Reception</a:t>
            </a:r>
            <a:r>
              <a:rPr lang="fr-FR" dirty="0"/>
              <a:t> serve</a:t>
            </a:r>
            <a:r>
              <a:rPr lang="ar-SA" dirty="0"/>
              <a:t> </a:t>
            </a:r>
            <a:endParaRPr lang="fr-FR" dirty="0"/>
          </a:p>
        </p:txBody>
      </p:sp>
      <p:sp>
        <p:nvSpPr>
          <p:cNvPr id="3" name="ZoneTexte 2">
            <a:extLst>
              <a:ext uri="{FF2B5EF4-FFF2-40B4-BE49-F238E27FC236}">
                <a16:creationId xmlns:a16="http://schemas.microsoft.com/office/drawing/2014/main" id="{44CE62B3-3FED-ED40-1E94-00081186096F}"/>
              </a:ext>
            </a:extLst>
          </p:cNvPr>
          <p:cNvSpPr txBox="1"/>
          <p:nvPr/>
        </p:nvSpPr>
        <p:spPr>
          <a:xfrm>
            <a:off x="497620" y="955887"/>
            <a:ext cx="8449133"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r" rtl="1"/>
            <a:r>
              <a:rPr lang="ar-SA" dirty="0"/>
              <a:t> </a:t>
            </a:r>
            <a:r>
              <a:rPr lang="ar-SA" b="1" dirty="0"/>
              <a:t>هي عبارة عن مهارة يقوم من خلالها اللاعب باستقبال الكرة من الأسفل بالساعدين، مع توجيهها للأعلى، ويطلق عليه التمرير من الأسفل، ويكون هذا الاستقبال غالبا من أجل امتصاص قوة وسرعة الكرة من ارسال المنافس، بغرض إعادة تهيئتها للزميل أو للمعد مرة أخرى. </a:t>
            </a:r>
            <a:endParaRPr lang="fr-FR" b="1" dirty="0"/>
          </a:p>
        </p:txBody>
      </p:sp>
      <p:sp>
        <p:nvSpPr>
          <p:cNvPr id="7" name="ZoneTexte 6">
            <a:extLst>
              <a:ext uri="{FF2B5EF4-FFF2-40B4-BE49-F238E27FC236}">
                <a16:creationId xmlns:a16="http://schemas.microsoft.com/office/drawing/2014/main" id="{79C315E8-B848-EC60-685F-601B0AE394F7}"/>
              </a:ext>
            </a:extLst>
          </p:cNvPr>
          <p:cNvSpPr txBox="1"/>
          <p:nvPr/>
        </p:nvSpPr>
        <p:spPr>
          <a:xfrm>
            <a:off x="1043608" y="5968897"/>
            <a:ext cx="6046419" cy="369332"/>
          </a:xfrm>
          <a:prstGeom prst="rect">
            <a:avLst/>
          </a:prstGeom>
          <a:noFill/>
        </p:spPr>
        <p:txBody>
          <a:bodyPr wrap="square" rtlCol="0">
            <a:spAutoFit/>
          </a:bodyPr>
          <a:lstStyle/>
          <a:p>
            <a:pPr algn="ctr" rtl="1"/>
            <a:r>
              <a:rPr lang="ar-SA" b="1" u="sng" dirty="0">
                <a:effectLst>
                  <a:outerShdw blurRad="38100" dist="38100" dir="2700000" algn="tl">
                    <a:srgbClr val="000000">
                      <a:alpha val="43137"/>
                    </a:srgbClr>
                  </a:outerShdw>
                </a:effectLst>
              </a:rPr>
              <a:t>صورة لمهارة الاستقبال من أسفل</a:t>
            </a:r>
            <a:r>
              <a:rPr lang="fr-FR" b="1" u="sng" dirty="0">
                <a:effectLst>
                  <a:outerShdw blurRad="38100" dist="38100" dir="2700000" algn="tl">
                    <a:srgbClr val="000000">
                      <a:alpha val="43137"/>
                    </a:srgbClr>
                  </a:outerShdw>
                </a:effectLst>
              </a:rPr>
              <a:t>la manchette</a:t>
            </a:r>
          </a:p>
        </p:txBody>
      </p:sp>
      <p:pic>
        <p:nvPicPr>
          <p:cNvPr id="10" name="Image 9">
            <a:extLst>
              <a:ext uri="{FF2B5EF4-FFF2-40B4-BE49-F238E27FC236}">
                <a16:creationId xmlns:a16="http://schemas.microsoft.com/office/drawing/2014/main" id="{416C76A3-6798-F815-E685-5DDB81A3F307}"/>
              </a:ext>
            </a:extLst>
          </p:cNvPr>
          <p:cNvPicPr>
            <a:picLocks noChangeAspect="1"/>
          </p:cNvPicPr>
          <p:nvPr/>
        </p:nvPicPr>
        <p:blipFill>
          <a:blip r:embed="rId3"/>
          <a:stretch>
            <a:fillRect/>
          </a:stretch>
        </p:blipFill>
        <p:spPr>
          <a:xfrm>
            <a:off x="197248" y="1879217"/>
            <a:ext cx="6170600" cy="3854040"/>
          </a:xfrm>
          <a:prstGeom prst="rect">
            <a:avLst/>
          </a:prstGeom>
        </p:spPr>
      </p:pic>
      <p:sp>
        <p:nvSpPr>
          <p:cNvPr id="4" name="ZoneTexte 3">
            <a:extLst>
              <a:ext uri="{FF2B5EF4-FFF2-40B4-BE49-F238E27FC236}">
                <a16:creationId xmlns:a16="http://schemas.microsoft.com/office/drawing/2014/main" id="{F389433B-4DE1-E375-B2F1-0354B17A9B60}"/>
              </a:ext>
            </a:extLst>
          </p:cNvPr>
          <p:cNvSpPr txBox="1"/>
          <p:nvPr/>
        </p:nvSpPr>
        <p:spPr>
          <a:xfrm>
            <a:off x="6228184" y="2037783"/>
            <a:ext cx="2567254" cy="32316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SA" sz="2400"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أهمية مهارة الاستقبال: :</a:t>
            </a:r>
          </a:p>
          <a:p>
            <a:pPr marL="285750" indent="-285750" algn="r" rtl="1">
              <a:buFontTx/>
              <a:buChar char="-"/>
            </a:pPr>
            <a:r>
              <a:rPr lang="ar-SA"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من المهارات الدفاعية المهمة خاصة بالنسبة للاعب الحر.</a:t>
            </a:r>
          </a:p>
          <a:p>
            <a:pPr marL="285750" indent="-285750" algn="r" rtl="1">
              <a:buFontTx/>
              <a:buChar char="-"/>
            </a:pPr>
            <a:r>
              <a:rPr lang="ar-SA"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فشل أداء مهارة الاستقبال معناه منح نقطة للفريق المنافس.</a:t>
            </a:r>
          </a:p>
          <a:p>
            <a:pPr marL="285750" indent="-285750" algn="r" rtl="1">
              <a:buFontTx/>
              <a:buChar char="-"/>
            </a:pPr>
            <a:r>
              <a:rPr lang="ar-SA"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الاستقبال الغير الجيد ينتج عنه صعوبة في اعداد الكرة بالنسبة للاعب المعد.</a:t>
            </a:r>
          </a:p>
          <a:p>
            <a:pPr marL="285750" indent="-285750" algn="r" rtl="1">
              <a:buFontTx/>
              <a:buChar char="-"/>
            </a:pPr>
            <a:r>
              <a:rPr lang="ar-SA" b="1"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فشل استقبال الكرة يعني بالضرورة فشل بناء الهجوم.</a:t>
            </a:r>
          </a:p>
        </p:txBody>
      </p:sp>
    </p:spTree>
    <p:extLst>
      <p:ext uri="{BB962C8B-B14F-4D97-AF65-F5344CB8AC3E}">
        <p14:creationId xmlns:p14="http://schemas.microsoft.com/office/powerpoint/2010/main" val="144598660"/>
      </p:ext>
    </p:extLst>
  </p:cSld>
  <p:clrMapOvr>
    <a:masterClrMapping/>
  </p:clrMapOvr>
  <p:transition>
    <p:fade thruBlk="1"/>
    <p:sndAc>
      <p:stSnd>
        <p:snd r:embed="rId2" name="chimes.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5D0B6A0-F450-12B1-B8B5-A76082E81AFB}"/>
              </a:ext>
            </a:extLst>
          </p:cNvPr>
          <p:cNvSpPr txBox="1"/>
          <p:nvPr/>
        </p:nvSpPr>
        <p:spPr>
          <a:xfrm>
            <a:off x="1043608" y="2556799"/>
            <a:ext cx="4572000" cy="369332"/>
          </a:xfrm>
          <a:prstGeom prst="rect">
            <a:avLst/>
          </a:prstGeom>
          <a:noFill/>
        </p:spPr>
        <p:txBody>
          <a:bodyPr wrap="square">
            <a:spAutoFit/>
          </a:bodyPr>
          <a:lstStyle/>
          <a:p>
            <a:r>
              <a:rPr lang="fr-FR" dirty="0">
                <a:solidFill>
                  <a:srgbClr val="FF0000"/>
                </a:solidFill>
              </a:rPr>
              <a:t>https://youtu.be/aZkZwAFeye0</a:t>
            </a:r>
          </a:p>
        </p:txBody>
      </p:sp>
      <p:sp>
        <p:nvSpPr>
          <p:cNvPr id="7" name="ZoneTexte 6">
            <a:extLst>
              <a:ext uri="{FF2B5EF4-FFF2-40B4-BE49-F238E27FC236}">
                <a16:creationId xmlns:a16="http://schemas.microsoft.com/office/drawing/2014/main" id="{E1628B0A-EDCB-657A-59D0-D10B20188D5E}"/>
              </a:ext>
            </a:extLst>
          </p:cNvPr>
          <p:cNvSpPr txBox="1"/>
          <p:nvPr/>
        </p:nvSpPr>
        <p:spPr>
          <a:xfrm>
            <a:off x="323527" y="232625"/>
            <a:ext cx="8589355" cy="2339102"/>
          </a:xfrm>
          <a:prstGeom prst="rect">
            <a:avLst/>
          </a:prstGeom>
          <a:noFill/>
        </p:spPr>
        <p:txBody>
          <a:bodyPr wrap="square" rtlCol="0">
            <a:spAutoFit/>
          </a:bodyPr>
          <a:lstStyle/>
          <a:p>
            <a:pPr algn="r" rtl="1"/>
            <a:r>
              <a:rPr lang="ar-SA" b="1" dirty="0"/>
              <a:t>ان مهارة الاستقبال من أسفل باليدين تكون صعبة جدا في كيفية التحكم وتوجيه الكرة خاصة عندما تكون الكرة قوية وسريعة من الفريق الخصم، مقارنة بمهارة الاستقبال بأصابع اليدين( الاستقبال من أعلى)</a:t>
            </a:r>
            <a:endParaRPr lang="ar-SA" sz="2000" b="1" u="sng"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a:p>
            <a:pPr algn="r" rtl="1"/>
            <a:r>
              <a:rPr lang="ar-SA" sz="2000" b="1" u="sng" dirty="0">
                <a:effectLst>
                  <a:outerShdw blurRad="38100" dist="38100" dir="2700000" algn="tl">
                    <a:srgbClr val="000000">
                      <a:alpha val="43137"/>
                    </a:srgbClr>
                  </a:outerShdw>
                </a:effectLst>
                <a:highlight>
                  <a:srgbClr val="FFFF00"/>
                </a:highlight>
                <a:latin typeface="Sakkal Majalla" panose="02000000000000000000" pitchFamily="2" charset="-78"/>
                <a:cs typeface="Sakkal Majalla" panose="02000000000000000000" pitchFamily="2" charset="-78"/>
              </a:rPr>
              <a:t>تؤدى هذه المهارة من خلال:</a:t>
            </a:r>
          </a:p>
          <a:p>
            <a:pPr algn="r" rtl="1"/>
            <a:r>
              <a:rPr lang="ar-SA" b="1" dirty="0"/>
              <a:t>- يقف اللاعب وركبتاه مثنيتان قليلا والجدع مائل للأمام، بحيث يوزع ثقل الجسم على الرجلين بالتساوي.</a:t>
            </a:r>
          </a:p>
          <a:p>
            <a:pPr algn="r" rtl="1"/>
            <a:r>
              <a:rPr lang="ar-SA" b="1" dirty="0"/>
              <a:t>- يقوم اللاعب بمد دراعيه للأمام مستقيمان دون ثنيهما من الكوع.</a:t>
            </a:r>
          </a:p>
          <a:p>
            <a:pPr algn="r" rtl="1"/>
            <a:r>
              <a:rPr lang="ar-SA" b="1" dirty="0"/>
              <a:t>- يتم تحريك الذراعان من الكتف وليس تحريك اليدين بمفردهما.</a:t>
            </a:r>
          </a:p>
          <a:p>
            <a:pPr algn="r" rtl="1"/>
            <a:r>
              <a:rPr lang="ar-SA" b="1" dirty="0"/>
              <a:t>- يتحرك اللاعب وفق تقديره لحركة الكرة ويتأقلم معها حسب وضعيات الجسم مع التركيز على أداء المهارة بطريقة صحيحة  </a:t>
            </a:r>
            <a:r>
              <a:rPr lang="ar-SA" i="1" u="sng" dirty="0">
                <a:solidFill>
                  <a:srgbClr val="FF0000"/>
                </a:solidFill>
              </a:rPr>
              <a:t>لمزيد من المعلومات يمكنك الضغط على الرابط  لمشاهدة فيديو توضيحي للمهارة:</a:t>
            </a:r>
            <a:endParaRPr lang="fr-FR" i="1" u="sng" dirty="0">
              <a:solidFill>
                <a:srgbClr val="FF0000"/>
              </a:solidFill>
            </a:endParaRPr>
          </a:p>
        </p:txBody>
      </p:sp>
      <p:pic>
        <p:nvPicPr>
          <p:cNvPr id="9" name="Image 8">
            <a:extLst>
              <a:ext uri="{FF2B5EF4-FFF2-40B4-BE49-F238E27FC236}">
                <a16:creationId xmlns:a16="http://schemas.microsoft.com/office/drawing/2014/main" id="{EA108626-A33A-CB53-960E-D23655E02CEB}"/>
              </a:ext>
            </a:extLst>
          </p:cNvPr>
          <p:cNvPicPr>
            <a:picLocks noChangeAspect="1"/>
          </p:cNvPicPr>
          <p:nvPr/>
        </p:nvPicPr>
        <p:blipFill>
          <a:blip r:embed="rId3"/>
          <a:stretch>
            <a:fillRect/>
          </a:stretch>
        </p:blipFill>
        <p:spPr>
          <a:xfrm>
            <a:off x="683568" y="2926131"/>
            <a:ext cx="7776864" cy="3578073"/>
          </a:xfrm>
          <a:prstGeom prst="rect">
            <a:avLst/>
          </a:prstGeom>
        </p:spPr>
      </p:pic>
      <p:sp>
        <p:nvSpPr>
          <p:cNvPr id="10" name="ZoneTexte 9">
            <a:extLst>
              <a:ext uri="{FF2B5EF4-FFF2-40B4-BE49-F238E27FC236}">
                <a16:creationId xmlns:a16="http://schemas.microsoft.com/office/drawing/2014/main" id="{A3335ABB-45B4-90EF-44E3-AD49464CBCAC}"/>
              </a:ext>
            </a:extLst>
          </p:cNvPr>
          <p:cNvSpPr txBox="1"/>
          <p:nvPr/>
        </p:nvSpPr>
        <p:spPr>
          <a:xfrm>
            <a:off x="323528" y="6286728"/>
            <a:ext cx="6408713" cy="369332"/>
          </a:xfrm>
          <a:prstGeom prst="rect">
            <a:avLst/>
          </a:prstGeom>
          <a:noFill/>
        </p:spPr>
        <p:txBody>
          <a:bodyPr wrap="square" rtlCol="0">
            <a:spAutoFit/>
          </a:bodyPr>
          <a:lstStyle/>
          <a:p>
            <a:pPr algn="r" rtl="1"/>
            <a:r>
              <a:rPr lang="ar-SA" b="1" u="sng" dirty="0"/>
              <a:t>صورة توضح مهارة الاستقبال من الأسفل في الكرة الطائرة</a:t>
            </a:r>
            <a:r>
              <a:rPr lang="ar-SA" dirty="0"/>
              <a:t>.</a:t>
            </a:r>
            <a:endParaRPr lang="fr-FR" dirty="0"/>
          </a:p>
        </p:txBody>
      </p:sp>
    </p:spTree>
    <p:extLst>
      <p:ext uri="{BB962C8B-B14F-4D97-AF65-F5344CB8AC3E}">
        <p14:creationId xmlns:p14="http://schemas.microsoft.com/office/powerpoint/2010/main" val="3070024007"/>
      </p:ext>
    </p:extLst>
  </p:cSld>
  <p:clrMapOvr>
    <a:masterClrMapping/>
  </p:clrMapOvr>
  <p:transition>
    <p:fade thruBlk="1"/>
    <p:sndAc>
      <p:stSnd>
        <p:snd r:embed="rId2" name="chimes.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168DE3F-6002-E65D-3251-0788A487E3E0}"/>
              </a:ext>
            </a:extLst>
          </p:cNvPr>
          <p:cNvSpPr txBox="1"/>
          <p:nvPr/>
        </p:nvSpPr>
        <p:spPr>
          <a:xfrm>
            <a:off x="2915816" y="548680"/>
            <a:ext cx="5022304" cy="2616101"/>
          </a:xfrm>
          <a:prstGeom prst="rect">
            <a:avLst/>
          </a:prstGeom>
          <a:noFill/>
        </p:spPr>
        <p:txBody>
          <a:bodyPr wrap="square">
            <a:spAutoFit/>
          </a:bodyPr>
          <a:lstStyle/>
          <a:p>
            <a:pPr algn="r" rtl="1"/>
            <a:r>
              <a:rPr lang="ar-SA" sz="2400" b="1" u="sng" dirty="0">
                <a:effectLst>
                  <a:outerShdw blurRad="38100" dist="38100" dir="2700000" algn="tl">
                    <a:srgbClr val="000000">
                      <a:alpha val="43137"/>
                    </a:srgbClr>
                  </a:outerShdw>
                </a:effectLst>
              </a:rPr>
              <a:t>أشكال استقبال الإرسال:</a:t>
            </a:r>
          </a:p>
          <a:p>
            <a:pPr algn="r" rtl="1"/>
            <a:r>
              <a:rPr lang="ar-SA" sz="2400" b="1" dirty="0"/>
              <a:t>-</a:t>
            </a:r>
            <a:r>
              <a:rPr lang="ar-SA" sz="2000" b="1" dirty="0"/>
              <a:t>توجد أشكال عدة لاستقبال الإرسال في الكرة الطائرة وهي:-</a:t>
            </a:r>
          </a:p>
          <a:p>
            <a:pPr algn="r" rtl="1"/>
            <a:r>
              <a:rPr lang="ar-SA" sz="2400" b="1" dirty="0"/>
              <a:t>1-استقبال الإرسال من الوقوف. </a:t>
            </a:r>
          </a:p>
          <a:p>
            <a:pPr algn="r" rtl="1"/>
            <a:r>
              <a:rPr lang="ar-SA" sz="2400" b="1" dirty="0"/>
              <a:t>2-استقبال الإرسال من الجانب. </a:t>
            </a:r>
          </a:p>
          <a:p>
            <a:pPr algn="r" rtl="1"/>
            <a:r>
              <a:rPr lang="ar-SA" sz="2400" b="1" dirty="0"/>
              <a:t>3-استقبال الإرسال من السقوط. </a:t>
            </a:r>
          </a:p>
          <a:p>
            <a:pPr algn="r" rtl="1"/>
            <a:r>
              <a:rPr lang="ar-SA" sz="2400" b="1" dirty="0"/>
              <a:t>4-استقبال الإرسال من الأعلى بالأصابع</a:t>
            </a:r>
          </a:p>
        </p:txBody>
      </p:sp>
      <p:sp>
        <p:nvSpPr>
          <p:cNvPr id="5" name="Légende : flèche vers le bas 4">
            <a:extLst>
              <a:ext uri="{FF2B5EF4-FFF2-40B4-BE49-F238E27FC236}">
                <a16:creationId xmlns:a16="http://schemas.microsoft.com/office/drawing/2014/main" id="{58A0EB18-6101-B650-7F27-F658A685C9B7}"/>
              </a:ext>
            </a:extLst>
          </p:cNvPr>
          <p:cNvSpPr/>
          <p:nvPr/>
        </p:nvSpPr>
        <p:spPr>
          <a:xfrm>
            <a:off x="683568" y="3861048"/>
            <a:ext cx="6912768" cy="2520280"/>
          </a:xfrm>
          <a:prstGeom prst="downArrow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SA" sz="2800" b="1" dirty="0">
                <a:ln w="0">
                  <a:solidFill>
                    <a:schemeClr val="tx1"/>
                  </a:solidFill>
                </a:ln>
                <a:solidFill>
                  <a:schemeClr val="tx1"/>
                </a:solidFill>
                <a:effectLst>
                  <a:outerShdw blurRad="38100" dist="19050" dir="2700000" algn="tl" rotWithShape="0">
                    <a:schemeClr val="dk1">
                      <a:alpha val="40000"/>
                    </a:schemeClr>
                  </a:outerShdw>
                </a:effectLst>
              </a:rPr>
              <a:t>فيديو توضيحي لمهارة الاستقبال</a:t>
            </a:r>
            <a:r>
              <a:rPr lang="ar-SA" dirty="0">
                <a:ln>
                  <a:solidFill>
                    <a:schemeClr val="tx1"/>
                  </a:solidFill>
                </a:ln>
              </a:rPr>
              <a:t>: </a:t>
            </a:r>
            <a:endParaRPr lang="fr-FR" dirty="0">
              <a:ln>
                <a:solidFill>
                  <a:schemeClr val="tx1"/>
                </a:solidFill>
              </a:ln>
            </a:endParaRPr>
          </a:p>
        </p:txBody>
      </p:sp>
      <p:sp>
        <p:nvSpPr>
          <p:cNvPr id="4" name="ZoneTexte 3">
            <a:extLst>
              <a:ext uri="{FF2B5EF4-FFF2-40B4-BE49-F238E27FC236}">
                <a16:creationId xmlns:a16="http://schemas.microsoft.com/office/drawing/2014/main" id="{2BC33C48-9AF3-6119-EE65-AE8ED1E603CC}"/>
              </a:ext>
            </a:extLst>
          </p:cNvPr>
          <p:cNvSpPr txBox="1"/>
          <p:nvPr/>
        </p:nvSpPr>
        <p:spPr>
          <a:xfrm>
            <a:off x="971600" y="6308000"/>
            <a:ext cx="6156176"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dirty="0"/>
              <a:t>https://www.youtube.com/watch?v=aZkZwAFeye0&amp;t=13s</a:t>
            </a:r>
          </a:p>
        </p:txBody>
      </p:sp>
    </p:spTree>
    <p:extLst>
      <p:ext uri="{BB962C8B-B14F-4D97-AF65-F5344CB8AC3E}">
        <p14:creationId xmlns:p14="http://schemas.microsoft.com/office/powerpoint/2010/main" val="2385305667"/>
      </p:ext>
    </p:extLst>
  </p:cSld>
  <p:clrMapOvr>
    <a:masterClrMapping/>
  </p:clrMapOvr>
  <p:transition>
    <p:fade thruBlk="1"/>
    <p:sndAc>
      <p:stSnd>
        <p:snd r:embed="rId2" name="chimes.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DEC48F-BD52-F910-F568-DB7543B5531C}"/>
              </a:ext>
            </a:extLst>
          </p:cNvPr>
          <p:cNvSpPr>
            <a:spLocks noGrp="1"/>
          </p:cNvSpPr>
          <p:nvPr>
            <p:ph type="title"/>
          </p:nvPr>
        </p:nvSpPr>
        <p:spPr>
          <a:xfrm>
            <a:off x="480060" y="404664"/>
            <a:ext cx="8183880" cy="1051560"/>
          </a:xfrm>
        </p:spPr>
        <p:txBody>
          <a:bodyPr>
            <a:normAutofit fontScale="90000"/>
          </a:bodyPr>
          <a:lstStyle/>
          <a:p>
            <a:pPr algn="r" rtl="1"/>
            <a:r>
              <a:rPr lang="ar-SA" dirty="0"/>
              <a:t>02- </a:t>
            </a:r>
            <a:r>
              <a:rPr lang="ar-SA" u="sng" dirty="0"/>
              <a:t>مهارة الاعداد(التمرير): </a:t>
            </a:r>
            <a:r>
              <a:rPr lang="fr-FR" u="sng" dirty="0"/>
              <a:t>passing-the set</a:t>
            </a:r>
            <a:r>
              <a:rPr lang="ar-SA" u="sng" dirty="0"/>
              <a:t> </a:t>
            </a:r>
            <a:endParaRPr lang="fr-FR" u="sng" dirty="0"/>
          </a:p>
        </p:txBody>
      </p:sp>
      <p:pic>
        <p:nvPicPr>
          <p:cNvPr id="2050" name="Picture 2" descr="How to Hand Set a Volleyball | Set up for Volleyball">
            <a:extLst>
              <a:ext uri="{FF2B5EF4-FFF2-40B4-BE49-F238E27FC236}">
                <a16:creationId xmlns:a16="http://schemas.microsoft.com/office/drawing/2014/main" id="{8AB794FF-BD3B-7155-E3E1-E56914BA6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365" y="3498322"/>
            <a:ext cx="4748691" cy="2533650"/>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398F3E5F-3A93-6608-A75F-566801E4BD42}"/>
              </a:ext>
            </a:extLst>
          </p:cNvPr>
          <p:cNvSpPr txBox="1"/>
          <p:nvPr/>
        </p:nvSpPr>
        <p:spPr>
          <a:xfrm>
            <a:off x="480060" y="1469683"/>
            <a:ext cx="8183880" cy="1477328"/>
          </a:xfrm>
          <a:prstGeom prst="rect">
            <a:avLst/>
          </a:prstGeom>
          <a:noFill/>
        </p:spPr>
        <p:txBody>
          <a:bodyPr wrap="square" rtlCol="0">
            <a:spAutoFit/>
          </a:bodyPr>
          <a:lstStyle/>
          <a:p>
            <a:pPr algn="r" rtl="1"/>
            <a:r>
              <a:rPr lang="ar-SA" b="1" i="0" dirty="0">
                <a:effectLst/>
              </a:rPr>
              <a:t>هي عملية تهيئة الكرة من الأعلى والى مكان مناسب بعد استقبالها من إرسال المنافس أومن ضربة ساحقة أو تمرير، وغالباً ما تكون من اللمسة الثانية، وتعرف مهارة الإعداد(التمرير من الأعلى)أيضا بأنها تهيئة الكرات المناسبة إلى اللاعب الضارب(المهاجم)في جميع المراكز حتى يتسنى له الضرب واختراق دفاعات الفريق المنافس. ، </a:t>
            </a:r>
            <a:r>
              <a:rPr lang="ar-SA" b="1" i="0" dirty="0">
                <a:effectLst/>
                <a:hlinkClick r:id="rId4">
                  <a:extLst>
                    <a:ext uri="{A12FA001-AC4F-418D-AE19-62706E023703}">
                      <ahyp:hlinkClr xmlns:ahyp="http://schemas.microsoft.com/office/drawing/2018/hyperlinkcolor" val="tx"/>
                    </a:ext>
                  </a:extLst>
                </a:hlinkClick>
              </a:rPr>
              <a:t>يمكن الاطلاع على الخطوات اللازمة لإعداد الكرة في الكرة الطائرة من خلال هذا المصدر</a:t>
            </a:r>
            <a:r>
              <a:rPr lang="ar-SA" b="1" i="0" baseline="30000" dirty="0">
                <a:effectLst/>
                <a:hlinkClick r:id="rId5">
                  <a:extLst>
                    <a:ext uri="{A12FA001-AC4F-418D-AE19-62706E023703}">
                      <ahyp:hlinkClr xmlns:ahyp="http://schemas.microsoft.com/office/drawing/2018/hyperlinkcolor" val="tx"/>
                    </a:ext>
                  </a:extLst>
                </a:hlinkClick>
              </a:rPr>
              <a:t>2</a:t>
            </a:r>
            <a:r>
              <a:rPr lang="ar-SA" b="1" i="0" dirty="0">
                <a:effectLst/>
              </a:rPr>
              <a:t>.(</a:t>
            </a:r>
            <a:r>
              <a:rPr lang="fr-FR" b="1" dirty="0" err="1"/>
              <a:t>wikihow</a:t>
            </a:r>
            <a:r>
              <a:rPr lang="ar-SA" b="1" dirty="0">
                <a:solidFill>
                  <a:srgbClr val="000000"/>
                </a:solidFill>
              </a:rPr>
              <a:t>).</a:t>
            </a:r>
            <a:endParaRPr lang="ar-SA" b="1" i="0" dirty="0">
              <a:solidFill>
                <a:srgbClr val="000000"/>
              </a:solidFill>
              <a:effectLst/>
            </a:endParaRPr>
          </a:p>
        </p:txBody>
      </p:sp>
      <p:sp>
        <p:nvSpPr>
          <p:cNvPr id="5" name="ZoneTexte 4">
            <a:extLst>
              <a:ext uri="{FF2B5EF4-FFF2-40B4-BE49-F238E27FC236}">
                <a16:creationId xmlns:a16="http://schemas.microsoft.com/office/drawing/2014/main" id="{02E610FA-444D-E429-1EDC-777B49EB5EC5}"/>
              </a:ext>
            </a:extLst>
          </p:cNvPr>
          <p:cNvSpPr txBox="1"/>
          <p:nvPr/>
        </p:nvSpPr>
        <p:spPr>
          <a:xfrm>
            <a:off x="480060" y="6029286"/>
            <a:ext cx="7986482" cy="369332"/>
          </a:xfrm>
          <a:prstGeom prst="rect">
            <a:avLst/>
          </a:prstGeom>
          <a:noFill/>
        </p:spPr>
        <p:txBody>
          <a:bodyPr wrap="none" rtlCol="0">
            <a:spAutoFit/>
          </a:bodyPr>
          <a:lstStyle/>
          <a:p>
            <a:r>
              <a:rPr lang="ar-SA" b="1" u="sng" dirty="0"/>
              <a:t>صورة توضح مهارة الاعداد في الكرة الطائرة ومكان لمس الكرة عند الاعداد</a:t>
            </a:r>
            <a:r>
              <a:rPr lang="ar-SA" dirty="0"/>
              <a:t>.</a:t>
            </a:r>
            <a:endParaRPr lang="fr-FR" dirty="0"/>
          </a:p>
        </p:txBody>
      </p:sp>
      <p:pic>
        <p:nvPicPr>
          <p:cNvPr id="7" name="Image 6">
            <a:extLst>
              <a:ext uri="{FF2B5EF4-FFF2-40B4-BE49-F238E27FC236}">
                <a16:creationId xmlns:a16="http://schemas.microsoft.com/office/drawing/2014/main" id="{71763C1E-7C07-56D3-7913-5E73441E775D}"/>
              </a:ext>
            </a:extLst>
          </p:cNvPr>
          <p:cNvPicPr>
            <a:picLocks noChangeAspect="1"/>
          </p:cNvPicPr>
          <p:nvPr/>
        </p:nvPicPr>
        <p:blipFill>
          <a:blip r:embed="rId6"/>
          <a:stretch>
            <a:fillRect/>
          </a:stretch>
        </p:blipFill>
        <p:spPr>
          <a:xfrm>
            <a:off x="5076056" y="3495636"/>
            <a:ext cx="3543181" cy="2533650"/>
          </a:xfrm>
          <a:prstGeom prst="rect">
            <a:avLst/>
          </a:prstGeom>
        </p:spPr>
      </p:pic>
    </p:spTree>
    <p:extLst>
      <p:ext uri="{BB962C8B-B14F-4D97-AF65-F5344CB8AC3E}">
        <p14:creationId xmlns:p14="http://schemas.microsoft.com/office/powerpoint/2010/main" val="2837776455"/>
      </p:ext>
    </p:extLst>
  </p:cSld>
  <p:clrMapOvr>
    <a:masterClrMapping/>
  </p:clrMapOvr>
  <p:transition>
    <p:fade thruBlk="1"/>
    <p:sndAc>
      <p:stSnd>
        <p:snd r:embed="rId2" name="chimes.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231E60-BCC9-CB29-4BFB-1D7B2CA03B43}"/>
              </a:ext>
            </a:extLst>
          </p:cNvPr>
          <p:cNvSpPr>
            <a:spLocks noGrp="1"/>
          </p:cNvSpPr>
          <p:nvPr>
            <p:ph type="title"/>
          </p:nvPr>
        </p:nvSpPr>
        <p:spPr>
          <a:xfrm>
            <a:off x="768096" y="585216"/>
            <a:ext cx="7290054" cy="323504"/>
          </a:xfrm>
        </p:spPr>
        <p:txBody>
          <a:bodyPr>
            <a:noAutofit/>
          </a:bodyPr>
          <a:lstStyle/>
          <a:p>
            <a:pPr algn="r" rtl="1"/>
            <a:r>
              <a:rPr lang="ar-SA" sz="2800" b="1" dirty="0">
                <a:effectLst>
                  <a:outerShdw blurRad="38100" dist="38100" dir="2700000" algn="tl">
                    <a:srgbClr val="000000">
                      <a:alpha val="43137"/>
                    </a:srgbClr>
                  </a:outerShdw>
                </a:effectLst>
              </a:rPr>
              <a:t>أهمية مهارة الإعداد:</a:t>
            </a:r>
            <a:endParaRPr lang="fr-FR" sz="2800" b="1" dirty="0">
              <a:effectLst>
                <a:outerShdw blurRad="38100" dist="38100" dir="2700000" algn="tl">
                  <a:srgbClr val="000000">
                    <a:alpha val="43137"/>
                  </a:srgbClr>
                </a:outerShdw>
              </a:effectLst>
            </a:endParaRPr>
          </a:p>
        </p:txBody>
      </p:sp>
      <p:sp>
        <p:nvSpPr>
          <p:cNvPr id="3" name="ZoneTexte 2">
            <a:extLst>
              <a:ext uri="{FF2B5EF4-FFF2-40B4-BE49-F238E27FC236}">
                <a16:creationId xmlns:a16="http://schemas.microsoft.com/office/drawing/2014/main" id="{6C6C7EAC-8218-BB9A-A594-62F688636A9D}"/>
              </a:ext>
            </a:extLst>
          </p:cNvPr>
          <p:cNvSpPr txBox="1"/>
          <p:nvPr/>
        </p:nvSpPr>
        <p:spPr>
          <a:xfrm>
            <a:off x="1187624" y="1268760"/>
            <a:ext cx="6870526" cy="3266985"/>
          </a:xfrm>
          <a:prstGeom prst="rect">
            <a:avLst/>
          </a:prstGeom>
          <a:noFill/>
        </p:spPr>
        <p:txBody>
          <a:bodyPr wrap="square" rtlCol="0">
            <a:spAutoFit/>
          </a:bodyPr>
          <a:lstStyle/>
          <a:p>
            <a:pPr marL="285750" indent="-285750" algn="r" rtl="1">
              <a:lnSpc>
                <a:spcPct val="150000"/>
              </a:lnSpc>
              <a:buFontTx/>
              <a:buChar char="-"/>
            </a:pPr>
            <a:r>
              <a:rPr lang="ar-SA" sz="2000" b="1" dirty="0"/>
              <a:t>من أكثر المهارات تكرارا واستعمالا في الكرة الطائرة.</a:t>
            </a:r>
          </a:p>
          <a:p>
            <a:pPr marL="285750" indent="-285750" algn="r" rtl="1">
              <a:lnSpc>
                <a:spcPct val="150000"/>
              </a:lnSpc>
              <a:buFontTx/>
              <a:buChar char="-"/>
            </a:pPr>
            <a:r>
              <a:rPr lang="ar-SA" sz="2000" b="1" dirty="0"/>
              <a:t>من المهارات التي يبنى عليها الهجوم (الضرب الساحق).</a:t>
            </a:r>
          </a:p>
          <a:p>
            <a:pPr marL="285750" indent="-285750" algn="r" rtl="1">
              <a:lnSpc>
                <a:spcPct val="150000"/>
              </a:lnSpc>
              <a:buFontTx/>
              <a:buChar char="-"/>
            </a:pPr>
            <a:r>
              <a:rPr lang="ar-SA" sz="2000" b="1" dirty="0"/>
              <a:t>الضرب الساحق يتطلب إعداد على قدر عالي من الدقة والتنويع من حيث بعد وقرب الكرة وارتفاعها عن </a:t>
            </a:r>
            <a:r>
              <a:rPr lang="ar-SA" sz="2000" b="1" dirty="0">
                <a:highlight>
                  <a:srgbClr val="FFFF00"/>
                </a:highlight>
              </a:rPr>
              <a:t>مستوى الحافة العليا للشبكة </a:t>
            </a:r>
            <a:r>
              <a:rPr lang="ar-SA" sz="2000" b="1" dirty="0"/>
              <a:t>وبالتالي الفشل في الاعداد ينتج عنه عدم نجاح الضرب الساحق.</a:t>
            </a:r>
          </a:p>
          <a:p>
            <a:pPr marL="285750" indent="-285750" algn="r" rtl="1">
              <a:lnSpc>
                <a:spcPct val="150000"/>
              </a:lnSpc>
              <a:buFontTx/>
              <a:buChar char="-"/>
            </a:pPr>
            <a:r>
              <a:rPr lang="ar-SA" sz="2000" b="1" dirty="0"/>
              <a:t>مهمة لجميع اللاعبين لأنه يمكن للاعب المهاجم انجاز الاعداد واللاعب المعد هو من يقوم بالضربة الهجومية.</a:t>
            </a:r>
          </a:p>
        </p:txBody>
      </p:sp>
    </p:spTree>
    <p:extLst>
      <p:ext uri="{BB962C8B-B14F-4D97-AF65-F5344CB8AC3E}">
        <p14:creationId xmlns:p14="http://schemas.microsoft.com/office/powerpoint/2010/main" val="1807905638"/>
      </p:ext>
    </p:extLst>
  </p:cSld>
  <p:clrMapOvr>
    <a:masterClrMapping/>
  </p:clrMapOvr>
  <p:transition>
    <p:fade thruBlk="1"/>
    <p:sndAc>
      <p:stSnd>
        <p:snd r:embed="rId2" name="chimes.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751336F-1BFC-C90D-BC04-6FEDE5A17506}"/>
              </a:ext>
            </a:extLst>
          </p:cNvPr>
          <p:cNvSpPr txBox="1"/>
          <p:nvPr/>
        </p:nvSpPr>
        <p:spPr>
          <a:xfrm>
            <a:off x="1223628" y="836712"/>
            <a:ext cx="6696744" cy="5293757"/>
          </a:xfrm>
          <a:prstGeom prst="rect">
            <a:avLst/>
          </a:prstGeom>
          <a:noFill/>
        </p:spPr>
        <p:txBody>
          <a:bodyPr wrap="square" rtlCol="0">
            <a:spAutoFit/>
          </a:bodyPr>
          <a:lstStyle/>
          <a:p>
            <a:pPr algn="r" rtl="1"/>
            <a:r>
              <a:rPr lang="ar-SA" sz="3200" b="1" u="sng" dirty="0">
                <a:effectLst>
                  <a:outerShdw blurRad="38100" dist="38100" dir="2700000" algn="tl">
                    <a:srgbClr val="000000">
                      <a:alpha val="43137"/>
                    </a:srgbClr>
                  </a:outerShdw>
                </a:effectLst>
              </a:rPr>
              <a:t>مواصفات اللاعب المعد:-</a:t>
            </a:r>
            <a:r>
              <a:rPr lang="ar-SA" b="1" dirty="0"/>
              <a:t>لابد أن يتصف اللاعب المعد في الكرة الطائرة بمواصفات عدة حتى يتمكن من أداء هذه المهارة بصورة جيدة، والمواصفات هي كما يأتي:</a:t>
            </a:r>
          </a:p>
          <a:p>
            <a:pPr algn="r" rtl="1">
              <a:lnSpc>
                <a:spcPct val="150000"/>
              </a:lnSpc>
            </a:pPr>
            <a:r>
              <a:rPr lang="ar-SA" sz="2400" b="1" dirty="0"/>
              <a:t>1-لديه درجة عالية من الذكاء وحسن التصرف في مواقف اللعب المختلفة. </a:t>
            </a:r>
          </a:p>
          <a:p>
            <a:pPr algn="r" rtl="1">
              <a:lnSpc>
                <a:spcPct val="150000"/>
              </a:lnSpc>
            </a:pPr>
            <a:r>
              <a:rPr lang="ar-SA" sz="2400" b="1" dirty="0"/>
              <a:t>2-لديه قدرة عالية على معرفة خطط لعب الفريق المنافس. </a:t>
            </a:r>
          </a:p>
          <a:p>
            <a:pPr algn="r" rtl="1">
              <a:lnSpc>
                <a:spcPct val="150000"/>
              </a:lnSpc>
            </a:pPr>
            <a:r>
              <a:rPr lang="ar-SA" sz="2400" b="1" dirty="0"/>
              <a:t>3- لديه مراقبة ومتابعة جيدة لحائط صد الفريق المنافس. </a:t>
            </a:r>
          </a:p>
          <a:p>
            <a:pPr algn="r" rtl="1">
              <a:lnSpc>
                <a:spcPct val="150000"/>
              </a:lnSpc>
            </a:pPr>
            <a:r>
              <a:rPr lang="ar-SA" sz="2400" b="1" dirty="0"/>
              <a:t>4-لديه خبرة جيدة في معرفة مستوى أداء فريقه المهاري </a:t>
            </a:r>
            <a:r>
              <a:rPr lang="ar-SA" sz="2400" b="1" dirty="0" err="1"/>
              <a:t>والخططي</a:t>
            </a:r>
            <a:r>
              <a:rPr lang="ar-SA" sz="2400" b="1" dirty="0"/>
              <a:t>. </a:t>
            </a:r>
          </a:p>
          <a:p>
            <a:pPr algn="r" rtl="1">
              <a:lnSpc>
                <a:spcPct val="150000"/>
              </a:lnSpc>
            </a:pPr>
            <a:r>
              <a:rPr lang="ar-SA" sz="2400" b="1" dirty="0"/>
              <a:t>5- قدرته على إتقان وإجادة أشكال الإعداد وأنواعه.</a:t>
            </a:r>
          </a:p>
          <a:p>
            <a:pPr algn="r" rtl="1"/>
            <a:endParaRPr lang="ar-SA" dirty="0"/>
          </a:p>
        </p:txBody>
      </p:sp>
    </p:spTree>
    <p:extLst>
      <p:ext uri="{BB962C8B-B14F-4D97-AF65-F5344CB8AC3E}">
        <p14:creationId xmlns:p14="http://schemas.microsoft.com/office/powerpoint/2010/main" val="3222496899"/>
      </p:ext>
    </p:extLst>
  </p:cSld>
  <p:clrMapOvr>
    <a:masterClrMapping/>
  </p:clrMapOvr>
  <p:transition>
    <p:fade thruBlk="1"/>
    <p:sndAc>
      <p:stSnd>
        <p:snd r:embed="rId2" name="chimes.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mment faire une touche de balle _ (V.B)(360P)">
            <a:hlinkClick r:id="" action="ppaction://media"/>
            <a:extLst>
              <a:ext uri="{FF2B5EF4-FFF2-40B4-BE49-F238E27FC236}">
                <a16:creationId xmlns:a16="http://schemas.microsoft.com/office/drawing/2014/main" id="{1128E20C-10CA-9BD2-1A19-778E00CC355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2074" y="92074"/>
            <a:ext cx="8728397" cy="6361261"/>
          </a:xfrm>
          <a:prstGeom prst="rect">
            <a:avLst/>
          </a:prstGeom>
        </p:spPr>
      </p:pic>
    </p:spTree>
    <p:extLst>
      <p:ext uri="{BB962C8B-B14F-4D97-AF65-F5344CB8AC3E}">
        <p14:creationId xmlns:p14="http://schemas.microsoft.com/office/powerpoint/2010/main" val="673580480"/>
      </p:ext>
    </p:extLst>
  </p:cSld>
  <p:clrMapOvr>
    <a:masterClrMapping/>
  </p:clrMapOvr>
  <p:transition>
    <p:fade thruBlk="1"/>
    <p:sndAc>
      <p:stSnd>
        <p:snd r:embed="rId4"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5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B2653044-52DD-24E6-2B59-1738B5069BF4}"/>
              </a:ext>
            </a:extLst>
          </p:cNvPr>
          <p:cNvGraphicFramePr>
            <a:graphicFrameLocks noGrp="1"/>
          </p:cNvGraphicFramePr>
          <p:nvPr>
            <p:extLst>
              <p:ext uri="{D42A27DB-BD31-4B8C-83A1-F6EECF244321}">
                <p14:modId xmlns:p14="http://schemas.microsoft.com/office/powerpoint/2010/main" val="1717993930"/>
              </p:ext>
            </p:extLst>
          </p:nvPr>
        </p:nvGraphicFramePr>
        <p:xfrm>
          <a:off x="1403648" y="1268760"/>
          <a:ext cx="6096000" cy="3505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935471657"/>
                    </a:ext>
                  </a:extLst>
                </a:gridCol>
                <a:gridCol w="3048000">
                  <a:extLst>
                    <a:ext uri="{9D8B030D-6E8A-4147-A177-3AD203B41FA5}">
                      <a16:colId xmlns:a16="http://schemas.microsoft.com/office/drawing/2014/main" val="3966296060"/>
                    </a:ext>
                  </a:extLst>
                </a:gridCol>
              </a:tblGrid>
              <a:tr h="370840">
                <a:tc>
                  <a:txBody>
                    <a:bodyPr/>
                    <a:lstStyle/>
                    <a:p>
                      <a:pPr algn="ctr" rtl="1"/>
                      <a:r>
                        <a:rPr lang="ar-SA" sz="2000" u="sng" dirty="0">
                          <a:effectLst>
                            <a:outerShdw blurRad="38100" dist="38100" dir="2700000" algn="tl">
                              <a:srgbClr val="000000">
                                <a:alpha val="43137"/>
                              </a:srgbClr>
                            </a:outerShdw>
                          </a:effectLst>
                        </a:rPr>
                        <a:t>الاعداد.</a:t>
                      </a:r>
                      <a:endParaRPr lang="fr-FR" sz="2000" u="sng" dirty="0">
                        <a:effectLst>
                          <a:outerShdw blurRad="38100" dist="38100" dir="2700000" algn="tl">
                            <a:srgbClr val="000000">
                              <a:alpha val="43137"/>
                            </a:srgbClr>
                          </a:outerShdw>
                        </a:effectLst>
                      </a:endParaRPr>
                    </a:p>
                  </a:txBody>
                  <a:tcPr/>
                </a:tc>
                <a:tc>
                  <a:txBody>
                    <a:bodyPr/>
                    <a:lstStyle/>
                    <a:p>
                      <a:pPr algn="ctr" rtl="1"/>
                      <a:r>
                        <a:rPr lang="ar-SA" sz="2000" u="sng" dirty="0">
                          <a:effectLst>
                            <a:outerShdw blurRad="38100" dist="38100" dir="2700000" algn="tl">
                              <a:srgbClr val="000000">
                                <a:alpha val="43137"/>
                              </a:srgbClr>
                            </a:outerShdw>
                          </a:effectLst>
                        </a:rPr>
                        <a:t>التمرير.</a:t>
                      </a:r>
                      <a:endParaRPr lang="fr-FR" sz="2000" u="sng"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1293753210"/>
                  </a:ext>
                </a:extLst>
              </a:tr>
              <a:tr h="370840">
                <a:tc>
                  <a:txBody>
                    <a:bodyPr/>
                    <a:lstStyle/>
                    <a:p>
                      <a:pPr algn="ctr" rtl="1"/>
                      <a:r>
                        <a:rPr lang="ar-SA" sz="2000" b="1" dirty="0">
                          <a:effectLst>
                            <a:outerShdw blurRad="38100" dist="38100" dir="2700000" algn="tl">
                              <a:srgbClr val="000000">
                                <a:alpha val="43137"/>
                              </a:srgbClr>
                            </a:outerShdw>
                          </a:effectLst>
                        </a:rPr>
                        <a:t>غالبا ما يقوم صانع اللعب(المعد) بالأعداد.</a:t>
                      </a:r>
                      <a:endParaRPr lang="fr-FR" sz="2000" b="1" dirty="0">
                        <a:effectLst>
                          <a:outerShdw blurRad="38100" dist="38100" dir="2700000" algn="tl">
                            <a:srgbClr val="000000">
                              <a:alpha val="43137"/>
                            </a:srgbClr>
                          </a:outerShdw>
                        </a:effectLst>
                      </a:endParaRPr>
                    </a:p>
                  </a:txBody>
                  <a:tcPr/>
                </a:tc>
                <a:tc>
                  <a:txBody>
                    <a:bodyPr/>
                    <a:lstStyle/>
                    <a:p>
                      <a:pPr algn="ctr" rtl="1"/>
                      <a:r>
                        <a:rPr lang="ar-SA" sz="2000" b="1" dirty="0">
                          <a:effectLst>
                            <a:outerShdw blurRad="38100" dist="38100" dir="2700000" algn="tl">
                              <a:srgbClr val="000000">
                                <a:alpha val="43137"/>
                              </a:srgbClr>
                            </a:outerShdw>
                          </a:effectLst>
                        </a:rPr>
                        <a:t>يقوم بالتمرير جميع اللاعبون في الفريق</a:t>
                      </a:r>
                      <a:endParaRPr lang="fr-FR" sz="2000" b="1"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570011126"/>
                  </a:ext>
                </a:extLst>
              </a:tr>
              <a:tr h="370840">
                <a:tc>
                  <a:txBody>
                    <a:bodyPr/>
                    <a:lstStyle/>
                    <a:p>
                      <a:pPr algn="ctr" rtl="1"/>
                      <a:r>
                        <a:rPr lang="ar-SA" sz="2000" b="1" dirty="0">
                          <a:effectLst>
                            <a:outerShdw blurRad="38100" dist="38100" dir="2700000" algn="tl">
                              <a:srgbClr val="000000">
                                <a:alpha val="43137"/>
                              </a:srgbClr>
                            </a:outerShdw>
                          </a:effectLst>
                        </a:rPr>
                        <a:t>يتم الاعداد لاحد المهاجمين في نفس الفريق من أجل السحق.</a:t>
                      </a:r>
                      <a:endParaRPr lang="fr-FR" sz="2000" b="1" dirty="0">
                        <a:effectLst>
                          <a:outerShdw blurRad="38100" dist="38100" dir="2700000" algn="tl">
                            <a:srgbClr val="000000">
                              <a:alpha val="43137"/>
                            </a:srgbClr>
                          </a:outerShdw>
                        </a:effectLst>
                      </a:endParaRPr>
                    </a:p>
                  </a:txBody>
                  <a:tcPr/>
                </a:tc>
                <a:tc>
                  <a:txBody>
                    <a:bodyPr/>
                    <a:lstStyle/>
                    <a:p>
                      <a:pPr algn="ctr" rtl="1"/>
                      <a:r>
                        <a:rPr lang="ar-SA" sz="2000" b="1" dirty="0">
                          <a:effectLst>
                            <a:outerShdw blurRad="38100" dist="38100" dir="2700000" algn="tl">
                              <a:srgbClr val="000000">
                                <a:alpha val="43137"/>
                              </a:srgbClr>
                            </a:outerShdw>
                          </a:effectLst>
                        </a:rPr>
                        <a:t>يتم التمرير بن اللاعبين في الفريق الى الفريق المنافس.</a:t>
                      </a:r>
                      <a:endParaRPr lang="fr-FR" sz="2000" b="1"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3721898038"/>
                  </a:ext>
                </a:extLst>
              </a:tr>
              <a:tr h="370840">
                <a:tc>
                  <a:txBody>
                    <a:bodyPr/>
                    <a:lstStyle/>
                    <a:p>
                      <a:pPr algn="ctr" rtl="1"/>
                      <a:r>
                        <a:rPr lang="ar-SA" sz="2000" b="1" dirty="0">
                          <a:effectLst>
                            <a:outerShdw blurRad="38100" dist="38100" dir="2700000" algn="tl">
                              <a:srgbClr val="000000">
                                <a:alpha val="43137"/>
                              </a:srgbClr>
                            </a:outerShdw>
                          </a:effectLst>
                        </a:rPr>
                        <a:t>غالبا ما يكون الاعداد من اللمسة الثانية.</a:t>
                      </a:r>
                      <a:endParaRPr lang="fr-FR" sz="2000" b="1" dirty="0">
                        <a:effectLst>
                          <a:outerShdw blurRad="38100" dist="38100" dir="2700000" algn="tl">
                            <a:srgbClr val="000000">
                              <a:alpha val="43137"/>
                            </a:srgbClr>
                          </a:outerShdw>
                        </a:effectLst>
                      </a:endParaRPr>
                    </a:p>
                  </a:txBody>
                  <a:tcPr/>
                </a:tc>
                <a:tc>
                  <a:txBody>
                    <a:bodyPr/>
                    <a:lstStyle/>
                    <a:p>
                      <a:pPr algn="ctr" rtl="1"/>
                      <a:r>
                        <a:rPr lang="ar-SA" sz="2000" b="1" dirty="0">
                          <a:effectLst>
                            <a:outerShdw blurRad="38100" dist="38100" dir="2700000" algn="tl">
                              <a:srgbClr val="000000">
                                <a:alpha val="43137"/>
                              </a:srgbClr>
                            </a:outerShdw>
                          </a:effectLst>
                        </a:rPr>
                        <a:t>يمكن أداء التمرير من أي لمسة من اللمسات الثلاث  المتاحة للفريق.</a:t>
                      </a:r>
                      <a:endParaRPr lang="fr-FR" sz="2000" b="1"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4206996374"/>
                  </a:ext>
                </a:extLst>
              </a:tr>
              <a:tr h="370840">
                <a:tc>
                  <a:txBody>
                    <a:bodyPr/>
                    <a:lstStyle/>
                    <a:p>
                      <a:pPr algn="ctr" rtl="1"/>
                      <a:r>
                        <a:rPr lang="ar-SA" sz="2000" b="1" dirty="0">
                          <a:effectLst>
                            <a:outerShdw blurRad="38100" dist="38100" dir="2700000" algn="tl">
                              <a:srgbClr val="000000">
                                <a:alpha val="43137"/>
                              </a:srgbClr>
                            </a:outerShdw>
                          </a:effectLst>
                        </a:rPr>
                        <a:t>يغلب عليه الأداء باستخدام الأصابع من أعلى.</a:t>
                      </a:r>
                      <a:endParaRPr lang="fr-FR" sz="2000" b="1" dirty="0">
                        <a:effectLst>
                          <a:outerShdw blurRad="38100" dist="38100" dir="2700000" algn="tl">
                            <a:srgbClr val="000000">
                              <a:alpha val="43137"/>
                            </a:srgbClr>
                          </a:outerShdw>
                        </a:effectLst>
                      </a:endParaRPr>
                    </a:p>
                  </a:txBody>
                  <a:tcPr/>
                </a:tc>
                <a:tc>
                  <a:txBody>
                    <a:bodyPr/>
                    <a:lstStyle/>
                    <a:p>
                      <a:pPr algn="ctr" rtl="1"/>
                      <a:r>
                        <a:rPr lang="ar-SA" sz="2000" b="1" dirty="0">
                          <a:effectLst>
                            <a:outerShdw blurRad="38100" dist="38100" dir="2700000" algn="tl">
                              <a:srgbClr val="000000">
                                <a:alpha val="43137"/>
                              </a:srgbClr>
                            </a:outerShdw>
                          </a:effectLst>
                        </a:rPr>
                        <a:t>يغلب عليه الأداء باستخدام المرفقين من أسفل عنه بالأصابع من أعلى.</a:t>
                      </a:r>
                      <a:endParaRPr lang="fr-FR" sz="2000" b="1"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2993445355"/>
                  </a:ext>
                </a:extLst>
              </a:tr>
            </a:tbl>
          </a:graphicData>
        </a:graphic>
      </p:graphicFrame>
      <p:sp>
        <p:nvSpPr>
          <p:cNvPr id="4" name="ZoneTexte 3">
            <a:extLst>
              <a:ext uri="{FF2B5EF4-FFF2-40B4-BE49-F238E27FC236}">
                <a16:creationId xmlns:a16="http://schemas.microsoft.com/office/drawing/2014/main" id="{FC16B1FA-C2D3-007E-E45F-8AD628519AEA}"/>
              </a:ext>
            </a:extLst>
          </p:cNvPr>
          <p:cNvSpPr txBox="1"/>
          <p:nvPr/>
        </p:nvSpPr>
        <p:spPr>
          <a:xfrm>
            <a:off x="2723456" y="636087"/>
            <a:ext cx="4896544" cy="400110"/>
          </a:xfrm>
          <a:prstGeom prst="rect">
            <a:avLst/>
          </a:prstGeom>
          <a:noFill/>
        </p:spPr>
        <p:txBody>
          <a:bodyPr wrap="square" rtlCol="0">
            <a:spAutoFit/>
          </a:bodyPr>
          <a:lstStyle/>
          <a:p>
            <a:pPr algn="r" rtl="1"/>
            <a:r>
              <a:rPr lang="ar-SA" sz="2000" b="1" u="sng" dirty="0">
                <a:effectLst>
                  <a:outerShdw blurRad="38100" dist="38100" dir="2700000" algn="tl">
                    <a:srgbClr val="000000">
                      <a:alpha val="43137"/>
                    </a:srgbClr>
                  </a:outerShdw>
                </a:effectLst>
                <a:highlight>
                  <a:srgbClr val="FFFF00"/>
                </a:highlight>
              </a:rPr>
              <a:t>الفرق بين التمرير والاعداد</a:t>
            </a:r>
            <a:r>
              <a:rPr lang="ar-SA" dirty="0"/>
              <a:t>:</a:t>
            </a:r>
            <a:endParaRPr lang="fr-FR" dirty="0"/>
          </a:p>
        </p:txBody>
      </p:sp>
    </p:spTree>
    <p:extLst>
      <p:ext uri="{BB962C8B-B14F-4D97-AF65-F5344CB8AC3E}">
        <p14:creationId xmlns:p14="http://schemas.microsoft.com/office/powerpoint/2010/main" val="1634510798"/>
      </p:ext>
    </p:extLst>
  </p:cSld>
  <p:clrMapOvr>
    <a:masterClrMapping/>
  </p:clrMapOvr>
  <p:transition>
    <p:fade thruBlk="1"/>
    <p:sndAc>
      <p:stSnd>
        <p:snd r:embed="rId2" name="chimes.wav"/>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The Fundamental Biomechanic Factors that Influence the Initiation of a ...">
            <a:extLst>
              <a:ext uri="{FF2B5EF4-FFF2-40B4-BE49-F238E27FC236}">
                <a16:creationId xmlns:a16="http://schemas.microsoft.com/office/drawing/2014/main" id="{0684CDC2-5BC1-B9AE-DE9E-246B304495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194" y="1011506"/>
            <a:ext cx="7930262" cy="4824005"/>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D1E1CBD5-1AAF-91F6-83B6-2A1CEAA33D29}"/>
              </a:ext>
            </a:extLst>
          </p:cNvPr>
          <p:cNvSpPr txBox="1"/>
          <p:nvPr/>
        </p:nvSpPr>
        <p:spPr>
          <a:xfrm>
            <a:off x="1763688" y="611396"/>
            <a:ext cx="6120680" cy="400110"/>
          </a:xfrm>
          <a:prstGeom prst="rect">
            <a:avLst/>
          </a:prstGeom>
          <a:noFill/>
        </p:spPr>
        <p:txBody>
          <a:bodyPr wrap="square" rtlCol="0">
            <a:spAutoFit/>
          </a:bodyPr>
          <a:lstStyle/>
          <a:p>
            <a:pPr algn="r" rtl="1"/>
            <a:r>
              <a:rPr lang="ar-SA" sz="2000" b="1" u="sng" dirty="0">
                <a:effectLst>
                  <a:outerShdw blurRad="38100" dist="38100" dir="2700000" algn="tl">
                    <a:srgbClr val="000000">
                      <a:alpha val="43137"/>
                    </a:srgbClr>
                  </a:outerShdw>
                </a:effectLst>
                <a:highlight>
                  <a:srgbClr val="FFFF00"/>
                </a:highlight>
              </a:rPr>
              <a:t>أنواع مهارات الاعداد في الكرة الطائرة</a:t>
            </a:r>
            <a:r>
              <a:rPr lang="ar-SA" dirty="0"/>
              <a:t>:</a:t>
            </a:r>
            <a:endParaRPr lang="fr-FR" dirty="0"/>
          </a:p>
        </p:txBody>
      </p:sp>
      <p:sp>
        <p:nvSpPr>
          <p:cNvPr id="5" name="ZoneTexte 4">
            <a:extLst>
              <a:ext uri="{FF2B5EF4-FFF2-40B4-BE49-F238E27FC236}">
                <a16:creationId xmlns:a16="http://schemas.microsoft.com/office/drawing/2014/main" id="{972A5C1E-A21E-B239-1EBB-1241DB2DB3BB}"/>
              </a:ext>
            </a:extLst>
          </p:cNvPr>
          <p:cNvSpPr txBox="1"/>
          <p:nvPr/>
        </p:nvSpPr>
        <p:spPr>
          <a:xfrm>
            <a:off x="467544" y="1011506"/>
            <a:ext cx="8208912" cy="1938992"/>
          </a:xfrm>
          <a:prstGeom prst="rect">
            <a:avLst/>
          </a:prstGeom>
          <a:noFill/>
        </p:spPr>
        <p:txBody>
          <a:bodyPr wrap="square" rtlCol="0">
            <a:spAutoFit/>
          </a:bodyPr>
          <a:lstStyle/>
          <a:p>
            <a:pPr marL="342900" indent="-342900" algn="r" rtl="1">
              <a:buFont typeface="+mj-lt"/>
              <a:buAutoNum type="arabicPeriod"/>
            </a:pPr>
            <a:r>
              <a:rPr lang="ar-SA" sz="2000" b="1" dirty="0"/>
              <a:t>الاعداد العالي للأمام.</a:t>
            </a:r>
          </a:p>
          <a:p>
            <a:pPr marL="342900" indent="-342900" algn="r" rtl="1">
              <a:buFont typeface="+mj-lt"/>
              <a:buAutoNum type="arabicPeriod"/>
            </a:pPr>
            <a:r>
              <a:rPr lang="ar-SA" sz="2000" b="1" dirty="0"/>
              <a:t>الاعداد العالي للخلف.</a:t>
            </a:r>
          </a:p>
          <a:p>
            <a:pPr marL="342900" indent="-342900" algn="r" rtl="1">
              <a:buFont typeface="+mj-lt"/>
              <a:buAutoNum type="arabicPeriod"/>
            </a:pPr>
            <a:r>
              <a:rPr lang="ar-SA" sz="2000" b="1" dirty="0"/>
              <a:t>الاعداد للأمام من وضع منخفض.</a:t>
            </a:r>
          </a:p>
          <a:p>
            <a:pPr marL="342900" indent="-342900" algn="r" rtl="1">
              <a:buFont typeface="+mj-lt"/>
              <a:buAutoNum type="arabicPeriod"/>
            </a:pPr>
            <a:r>
              <a:rPr lang="ar-SA" sz="2000" b="1" dirty="0"/>
              <a:t>الاعداد للأمام بالوثب.</a:t>
            </a:r>
          </a:p>
          <a:p>
            <a:pPr marL="342900" indent="-342900" algn="r" rtl="1">
              <a:buFont typeface="+mj-lt"/>
              <a:buAutoNum type="arabicPeriod"/>
            </a:pPr>
            <a:r>
              <a:rPr lang="ar-SA" sz="2000" b="1" dirty="0"/>
              <a:t>الاعداد للخلف بالوثب.</a:t>
            </a:r>
          </a:p>
          <a:p>
            <a:pPr marL="342900" indent="-342900" algn="r" rtl="1">
              <a:buFont typeface="+mj-lt"/>
              <a:buAutoNum type="arabicPeriod"/>
            </a:pPr>
            <a:r>
              <a:rPr lang="ar-SA" sz="2000" b="1" dirty="0"/>
              <a:t>الاعداد للهجوم الخلفي.</a:t>
            </a:r>
          </a:p>
        </p:txBody>
      </p:sp>
    </p:spTree>
    <p:extLst>
      <p:ext uri="{BB962C8B-B14F-4D97-AF65-F5344CB8AC3E}">
        <p14:creationId xmlns:p14="http://schemas.microsoft.com/office/powerpoint/2010/main" val="1497483691"/>
      </p:ext>
    </p:extLst>
  </p:cSld>
  <p:clrMapOvr>
    <a:masterClrMapping/>
  </p:clrMapOvr>
  <p:transition>
    <p:fade thruBlk="1"/>
    <p:sndAc>
      <p:stSnd>
        <p:snd r:embed="rId2" name="chimes.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E164E43-D1C4-2903-4D49-D00A10F85836}"/>
              </a:ext>
            </a:extLst>
          </p:cNvPr>
          <p:cNvSpPr txBox="1"/>
          <p:nvPr/>
        </p:nvSpPr>
        <p:spPr>
          <a:xfrm>
            <a:off x="251521" y="404664"/>
            <a:ext cx="8424936" cy="1569660"/>
          </a:xfrm>
          <a:prstGeom prst="rect">
            <a:avLst/>
          </a:prstGeom>
          <a:noFill/>
        </p:spPr>
        <p:txBody>
          <a:bodyPr wrap="square" rtlCol="0">
            <a:spAutoFit/>
          </a:bodyPr>
          <a:lstStyle/>
          <a:p>
            <a:pPr algn="r" rtl="1"/>
            <a:r>
              <a:rPr lang="ar-SA" sz="2400" b="1" u="sng" dirty="0"/>
              <a:t>01- الاعداد من أعلى للأمام:</a:t>
            </a:r>
          </a:p>
          <a:p>
            <a:pPr algn="r" rtl="1"/>
            <a:r>
              <a:rPr lang="ar-SA" dirty="0"/>
              <a:t> </a:t>
            </a:r>
            <a:r>
              <a:rPr lang="ar-SA" b="1" dirty="0"/>
              <a:t>هو أكثر أنواع الاعداد استعمالا بالنسبة لسهولة أدائه، لذى يجب البدء بتعلمه خاصة مع المبتدئين، كما يجب مراعاة اتقان هذه المهارة من حيث الارتفاع والاتجاه ليتكيف اللاعب مع ما تفرضه مواقف اللعب المختلفة.</a:t>
            </a:r>
          </a:p>
          <a:p>
            <a:pPr algn="r" rtl="1"/>
            <a:r>
              <a:rPr lang="ar-SA" b="1" dirty="0"/>
              <a:t>- يقف اللاعب في اتجاه حركة الكرة وركبتاه مثنيتان قليلا مع تقديم رجل للأمام ثم يقوم برفع يديه عاليا للأمام في اتجاه الرأس، مع فتح يديه لاستقبال الكرة، يتم لمس الكرة من خلال تغطية النصف السفلي للكرة.</a:t>
            </a:r>
            <a:r>
              <a:rPr lang="ar-SA" dirty="0"/>
              <a:t> </a:t>
            </a:r>
            <a:endParaRPr lang="fr-FR" dirty="0"/>
          </a:p>
        </p:txBody>
      </p:sp>
      <p:pic>
        <p:nvPicPr>
          <p:cNvPr id="5" name="Image 4">
            <a:extLst>
              <a:ext uri="{FF2B5EF4-FFF2-40B4-BE49-F238E27FC236}">
                <a16:creationId xmlns:a16="http://schemas.microsoft.com/office/drawing/2014/main" id="{643AFDFE-E8D0-C5AA-6D66-2AF93887F730}"/>
              </a:ext>
            </a:extLst>
          </p:cNvPr>
          <p:cNvPicPr>
            <a:picLocks noChangeAspect="1"/>
          </p:cNvPicPr>
          <p:nvPr/>
        </p:nvPicPr>
        <p:blipFill>
          <a:blip r:embed="rId3"/>
          <a:stretch>
            <a:fillRect/>
          </a:stretch>
        </p:blipFill>
        <p:spPr>
          <a:xfrm>
            <a:off x="467545" y="2672338"/>
            <a:ext cx="7992888" cy="3636982"/>
          </a:xfrm>
          <a:prstGeom prst="rect">
            <a:avLst/>
          </a:prstGeom>
        </p:spPr>
      </p:pic>
      <p:sp>
        <p:nvSpPr>
          <p:cNvPr id="6" name="ZoneTexte 5">
            <a:extLst>
              <a:ext uri="{FF2B5EF4-FFF2-40B4-BE49-F238E27FC236}">
                <a16:creationId xmlns:a16="http://schemas.microsoft.com/office/drawing/2014/main" id="{5BED1F1F-C627-1F4D-D6F1-0762A44236C9}"/>
              </a:ext>
            </a:extLst>
          </p:cNvPr>
          <p:cNvSpPr txBox="1"/>
          <p:nvPr/>
        </p:nvSpPr>
        <p:spPr>
          <a:xfrm>
            <a:off x="323529" y="6093296"/>
            <a:ext cx="8352926" cy="584775"/>
          </a:xfrm>
          <a:prstGeom prst="rect">
            <a:avLst/>
          </a:prstGeom>
          <a:noFill/>
        </p:spPr>
        <p:txBody>
          <a:bodyPr wrap="square" rtlCol="0">
            <a:spAutoFit/>
          </a:bodyPr>
          <a:lstStyle/>
          <a:p>
            <a:pPr algn="ctr" rtl="1"/>
            <a:r>
              <a:rPr lang="ar-SA" b="1" u="sng" dirty="0"/>
              <a:t>صورة توضح طريقة الاعداد من أعلى للأمام</a:t>
            </a:r>
            <a:r>
              <a:rPr lang="ar-SA" dirty="0"/>
              <a:t>.</a:t>
            </a:r>
          </a:p>
          <a:p>
            <a:pPr algn="r" rtl="1"/>
            <a:r>
              <a:rPr lang="ar-SA" sz="1400" b="1" dirty="0"/>
              <a:t>(أيمن محمد، 2006،ص100)</a:t>
            </a:r>
            <a:endParaRPr lang="fr-FR" sz="1400" b="1" dirty="0"/>
          </a:p>
        </p:txBody>
      </p:sp>
    </p:spTree>
    <p:extLst>
      <p:ext uri="{BB962C8B-B14F-4D97-AF65-F5344CB8AC3E}">
        <p14:creationId xmlns:p14="http://schemas.microsoft.com/office/powerpoint/2010/main" val="1461026308"/>
      </p:ext>
    </p:extLst>
  </p:cSld>
  <p:clrMapOvr>
    <a:masterClrMapping/>
  </p:clrMapOvr>
  <p:transition>
    <p:fade thruBlk="1"/>
    <p:sndAc>
      <p:stSnd>
        <p:snd r:embed="rId2" name="chimes.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F324ECD-D354-CDCC-1F94-B2FF4460A4E5}"/>
              </a:ext>
            </a:extLst>
          </p:cNvPr>
          <p:cNvSpPr txBox="1"/>
          <p:nvPr/>
        </p:nvSpPr>
        <p:spPr>
          <a:xfrm>
            <a:off x="395536" y="476672"/>
            <a:ext cx="8280920" cy="1569660"/>
          </a:xfrm>
          <a:prstGeom prst="rect">
            <a:avLst/>
          </a:prstGeom>
          <a:noFill/>
        </p:spPr>
        <p:txBody>
          <a:bodyPr wrap="square" rtlCol="0">
            <a:spAutoFit/>
          </a:bodyPr>
          <a:lstStyle/>
          <a:p>
            <a:pPr algn="r" rtl="1"/>
            <a:r>
              <a:rPr lang="ar-SA" sz="2400" b="1" u="sng" dirty="0">
                <a:effectLst>
                  <a:outerShdw blurRad="38100" dist="38100" dir="2700000" algn="tl">
                    <a:srgbClr val="000000">
                      <a:alpha val="43137"/>
                    </a:srgbClr>
                  </a:outerShdw>
                </a:effectLst>
              </a:rPr>
              <a:t>02- الاعداد من أعلى للخلف:</a:t>
            </a:r>
          </a:p>
          <a:p>
            <a:pPr algn="r" rtl="1"/>
            <a:r>
              <a:rPr lang="ar-SA" dirty="0"/>
              <a:t> </a:t>
            </a:r>
            <a:r>
              <a:rPr lang="ar-SA" b="1" dirty="0"/>
              <a:t>تتطلب هذه المهارة درجة عالية من الاتقان، والانسيابية لان اللاعب المعد لا يرى زميله الذي سيكمل اللعب بعد هذه المهارة، وتؤذى هذه المهارة مثل مهارة الاعداد للأعلى للأمام لكن هنا يتم تمرير الكرة للخلف مع ميل الجدع للخلف أيضا.</a:t>
            </a:r>
            <a:endParaRPr lang="fr-FR" b="1" dirty="0"/>
          </a:p>
        </p:txBody>
      </p:sp>
      <p:pic>
        <p:nvPicPr>
          <p:cNvPr id="6146" name="Picture 2" descr="شرح درس الإعداد الخلفي من فوق الرأس/ كرة الطائرة لمادة الرياضة المدرسية ...">
            <a:extLst>
              <a:ext uri="{FF2B5EF4-FFF2-40B4-BE49-F238E27FC236}">
                <a16:creationId xmlns:a16="http://schemas.microsoft.com/office/drawing/2014/main" id="{D4E33FAE-A0D3-B0BC-A6F1-F61694677D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286164"/>
            <a:ext cx="5400600" cy="4032448"/>
          </a:xfrm>
          <a:prstGeom prst="rect">
            <a:avLst/>
          </a:prstGeom>
          <a:noFill/>
          <a:extLst>
            <a:ext uri="{909E8E84-426E-40DD-AFC4-6F175D3DCCD1}">
              <a14:hiddenFill xmlns:a14="http://schemas.microsoft.com/office/drawing/2010/main">
                <a:solidFill>
                  <a:srgbClr val="FFFFFF"/>
                </a:solidFill>
              </a14:hiddenFill>
            </a:ext>
          </a:extLst>
        </p:spPr>
      </p:pic>
      <p:sp>
        <p:nvSpPr>
          <p:cNvPr id="5" name="Signe Moins 4">
            <a:extLst>
              <a:ext uri="{FF2B5EF4-FFF2-40B4-BE49-F238E27FC236}">
                <a16:creationId xmlns:a16="http://schemas.microsoft.com/office/drawing/2014/main" id="{483F301B-F435-FB6B-1F35-D154D58759F9}"/>
              </a:ext>
            </a:extLst>
          </p:cNvPr>
          <p:cNvSpPr/>
          <p:nvPr/>
        </p:nvSpPr>
        <p:spPr>
          <a:xfrm>
            <a:off x="2893783" y="2888940"/>
            <a:ext cx="3384376" cy="45719"/>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 en angle 6">
            <a:extLst>
              <a:ext uri="{FF2B5EF4-FFF2-40B4-BE49-F238E27FC236}">
                <a16:creationId xmlns:a16="http://schemas.microsoft.com/office/drawing/2014/main" id="{312A7956-9AEB-77B0-5E1B-9F6255494B99}"/>
              </a:ext>
            </a:extLst>
          </p:cNvPr>
          <p:cNvCxnSpPr/>
          <p:nvPr/>
        </p:nvCxnSpPr>
        <p:spPr>
          <a:xfrm rot="16200000" flipH="1">
            <a:off x="4824028" y="464768"/>
            <a:ext cx="720080" cy="216024"/>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9E27BDE1-99E7-3A56-58FC-B430B2098692}"/>
              </a:ext>
            </a:extLst>
          </p:cNvPr>
          <p:cNvSpPr txBox="1"/>
          <p:nvPr/>
        </p:nvSpPr>
        <p:spPr>
          <a:xfrm>
            <a:off x="2339752" y="5915888"/>
            <a:ext cx="4608512" cy="369332"/>
          </a:xfrm>
          <a:prstGeom prst="rect">
            <a:avLst/>
          </a:prstGeom>
          <a:noFill/>
        </p:spPr>
        <p:txBody>
          <a:bodyPr wrap="square" rtlCol="0">
            <a:spAutoFit/>
          </a:bodyPr>
          <a:lstStyle/>
          <a:p>
            <a:pPr algn="r" rtl="1"/>
            <a:r>
              <a:rPr lang="ar-SA" b="1" u="sng"/>
              <a:t>صورتان توضحان </a:t>
            </a:r>
            <a:r>
              <a:rPr lang="ar-SA" b="1" u="sng" dirty="0"/>
              <a:t>الاعداد من أعلى للخلف</a:t>
            </a:r>
            <a:r>
              <a:rPr lang="ar-SA" dirty="0"/>
              <a:t>.</a:t>
            </a:r>
            <a:endParaRPr lang="fr-FR" dirty="0"/>
          </a:p>
        </p:txBody>
      </p:sp>
      <p:pic>
        <p:nvPicPr>
          <p:cNvPr id="2" name="Image 1">
            <a:extLst>
              <a:ext uri="{FF2B5EF4-FFF2-40B4-BE49-F238E27FC236}">
                <a16:creationId xmlns:a16="http://schemas.microsoft.com/office/drawing/2014/main" id="{75E88392-A90D-D650-0BE0-4F61093A48C9}"/>
              </a:ext>
            </a:extLst>
          </p:cNvPr>
          <p:cNvPicPr>
            <a:picLocks noChangeAspect="1"/>
          </p:cNvPicPr>
          <p:nvPr/>
        </p:nvPicPr>
        <p:blipFill>
          <a:blip r:embed="rId4"/>
          <a:stretch>
            <a:fillRect/>
          </a:stretch>
        </p:blipFill>
        <p:spPr>
          <a:xfrm>
            <a:off x="4211960" y="2286164"/>
            <a:ext cx="4894707" cy="3629724"/>
          </a:xfrm>
          <a:prstGeom prst="rect">
            <a:avLst/>
          </a:prstGeom>
        </p:spPr>
      </p:pic>
    </p:spTree>
    <p:extLst>
      <p:ext uri="{BB962C8B-B14F-4D97-AF65-F5344CB8AC3E}">
        <p14:creationId xmlns:p14="http://schemas.microsoft.com/office/powerpoint/2010/main" val="2917517827"/>
      </p:ext>
    </p:extLst>
  </p:cSld>
  <p:clrMapOvr>
    <a:masterClrMapping/>
  </p:clrMapOvr>
  <p:transition>
    <p:fade thruBlk="1"/>
    <p:sndAc>
      <p:stSnd>
        <p:snd r:embed="rId2" name="chimes.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675A96B5-D75A-4DE9-35E9-0133706180E3}"/>
              </a:ext>
            </a:extLst>
          </p:cNvPr>
          <p:cNvSpPr txBox="1"/>
          <p:nvPr/>
        </p:nvSpPr>
        <p:spPr>
          <a:xfrm>
            <a:off x="503548" y="620688"/>
            <a:ext cx="8136904" cy="1354217"/>
          </a:xfrm>
          <a:prstGeom prst="rect">
            <a:avLst/>
          </a:prstGeom>
          <a:noFill/>
        </p:spPr>
        <p:txBody>
          <a:bodyPr wrap="square" rtlCol="0">
            <a:spAutoFit/>
          </a:bodyPr>
          <a:lstStyle/>
          <a:p>
            <a:pPr algn="r" rtl="1"/>
            <a:r>
              <a:rPr lang="ar-SA" sz="2800" b="1" u="sng" dirty="0">
                <a:effectLst>
                  <a:outerShdw blurRad="38100" dist="38100" dir="2700000" algn="tl">
                    <a:srgbClr val="000000">
                      <a:alpha val="43137"/>
                    </a:srgbClr>
                  </a:outerShdw>
                </a:effectLst>
              </a:rPr>
              <a:t>03- الاعداد من أعلى للجانب:</a:t>
            </a:r>
          </a:p>
          <a:p>
            <a:pPr algn="r" rtl="1"/>
            <a:r>
              <a:rPr lang="ar-SA" b="1" dirty="0"/>
              <a:t>يستخدم هذا الاعداد عندما يكون اللاعب قريبا من الشبكة، او عند الرغبة في الخداع ويقف اللاعب وقفة الاستعداد مثل أنواع الاعداد السابقة لكن هنا يكون ميل الجدع للجانب عند أداء التمرير</a:t>
            </a:r>
            <a:r>
              <a:rPr lang="ar-SA" dirty="0"/>
              <a:t>.</a:t>
            </a:r>
            <a:endParaRPr lang="fr-FR" dirty="0"/>
          </a:p>
        </p:txBody>
      </p:sp>
      <p:pic>
        <p:nvPicPr>
          <p:cNvPr id="5" name="Image 4">
            <a:extLst>
              <a:ext uri="{FF2B5EF4-FFF2-40B4-BE49-F238E27FC236}">
                <a16:creationId xmlns:a16="http://schemas.microsoft.com/office/drawing/2014/main" id="{46402E5F-0172-8D46-1E5A-1957D7B08994}"/>
              </a:ext>
            </a:extLst>
          </p:cNvPr>
          <p:cNvPicPr>
            <a:picLocks noChangeAspect="1"/>
          </p:cNvPicPr>
          <p:nvPr/>
        </p:nvPicPr>
        <p:blipFill>
          <a:blip r:embed="rId3"/>
          <a:stretch>
            <a:fillRect/>
          </a:stretch>
        </p:blipFill>
        <p:spPr>
          <a:xfrm>
            <a:off x="2303748" y="1974905"/>
            <a:ext cx="4536504" cy="3830358"/>
          </a:xfrm>
          <a:prstGeom prst="rect">
            <a:avLst/>
          </a:prstGeom>
        </p:spPr>
      </p:pic>
      <p:sp>
        <p:nvSpPr>
          <p:cNvPr id="6" name="ZoneTexte 5">
            <a:extLst>
              <a:ext uri="{FF2B5EF4-FFF2-40B4-BE49-F238E27FC236}">
                <a16:creationId xmlns:a16="http://schemas.microsoft.com/office/drawing/2014/main" id="{91F1DAA6-4670-49B5-381A-45A8A1C4D4A6}"/>
              </a:ext>
            </a:extLst>
          </p:cNvPr>
          <p:cNvSpPr txBox="1"/>
          <p:nvPr/>
        </p:nvSpPr>
        <p:spPr>
          <a:xfrm>
            <a:off x="1788771" y="5789308"/>
            <a:ext cx="5076564" cy="369332"/>
          </a:xfrm>
          <a:prstGeom prst="rect">
            <a:avLst/>
          </a:prstGeom>
          <a:noFill/>
        </p:spPr>
        <p:txBody>
          <a:bodyPr wrap="square" rtlCol="0">
            <a:spAutoFit/>
          </a:bodyPr>
          <a:lstStyle/>
          <a:p>
            <a:pPr algn="r" rtl="1"/>
            <a:r>
              <a:rPr lang="ar-SA" b="1" u="sng" dirty="0"/>
              <a:t>صورة توضح الاعداد من الأعلى للجانب</a:t>
            </a:r>
            <a:r>
              <a:rPr lang="ar-SA" dirty="0"/>
              <a:t>.</a:t>
            </a:r>
            <a:endParaRPr lang="fr-FR" dirty="0"/>
          </a:p>
        </p:txBody>
      </p:sp>
    </p:spTree>
    <p:extLst>
      <p:ext uri="{BB962C8B-B14F-4D97-AF65-F5344CB8AC3E}">
        <p14:creationId xmlns:p14="http://schemas.microsoft.com/office/powerpoint/2010/main" val="4133994922"/>
      </p:ext>
    </p:extLst>
  </p:cSld>
  <p:clrMapOvr>
    <a:masterClrMapping/>
  </p:clrMapOvr>
  <p:transition>
    <p:fade thruBlk="1"/>
    <p:sndAc>
      <p:stSnd>
        <p:snd r:embed="rId2" name="chimes.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C4C086B-608C-708A-9548-44CB99AEB633}"/>
              </a:ext>
            </a:extLst>
          </p:cNvPr>
          <p:cNvSpPr txBox="1"/>
          <p:nvPr/>
        </p:nvSpPr>
        <p:spPr>
          <a:xfrm>
            <a:off x="503548" y="404664"/>
            <a:ext cx="8136904" cy="2123658"/>
          </a:xfrm>
          <a:prstGeom prst="rect">
            <a:avLst/>
          </a:prstGeom>
          <a:noFill/>
        </p:spPr>
        <p:txBody>
          <a:bodyPr wrap="square" rtlCol="0">
            <a:spAutoFit/>
          </a:bodyPr>
          <a:lstStyle/>
          <a:p>
            <a:pPr algn="r" rtl="1"/>
            <a:r>
              <a:rPr lang="ar-SA" sz="2400" b="1" u="sng" dirty="0">
                <a:effectLst>
                  <a:outerShdw blurRad="38100" dist="38100" dir="2700000" algn="tl">
                    <a:srgbClr val="000000">
                      <a:alpha val="43137"/>
                    </a:srgbClr>
                  </a:outerShdw>
                </a:effectLst>
              </a:rPr>
              <a:t>04-  الاعداد  بالوثب: </a:t>
            </a:r>
          </a:p>
          <a:p>
            <a:pPr algn="r" rtl="1"/>
            <a:r>
              <a:rPr lang="ar-SA" b="1" dirty="0"/>
              <a:t>يستخدم هذا النوع من الاعداد للكرات العالية ولعمليات الخداع والتمويه، ويعتمد على التناسق بين القفز وأداء الاعداد فيجب على اللاعب أن يوفق في القفز الصحيح في الوقت الصحيح وفي مكان الكرة الصحيح ليتمكن من أداء الاعداد بإتقان، هذا النوع من الاعداد يشبه الأنواع السابقة لكن يختلف عنها في وضعية القدمين اذ أنهما يرتفعان عن الأرض نتيجة للقفز، ويمكن أداء هذه المهارة من خلال الاعداد للأمام أو الخلف او الجانب مع القفز طبعا</a:t>
            </a:r>
            <a:r>
              <a:rPr lang="ar-SA" dirty="0"/>
              <a:t>.</a:t>
            </a:r>
            <a:endParaRPr lang="fr-FR" dirty="0"/>
          </a:p>
        </p:txBody>
      </p:sp>
      <p:pic>
        <p:nvPicPr>
          <p:cNvPr id="7172" name="Picture 4" descr="Gestes techniques – CVBM Milly Volley">
            <a:extLst>
              <a:ext uri="{FF2B5EF4-FFF2-40B4-BE49-F238E27FC236}">
                <a16:creationId xmlns:a16="http://schemas.microsoft.com/office/drawing/2014/main" id="{D42BAB9A-6531-D866-CCB6-9505C28604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491354"/>
            <a:ext cx="2962275" cy="367665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B829E78A-0890-3C7F-26B6-7462FA5F7D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9858" y="2491354"/>
            <a:ext cx="4382541" cy="367665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3B23BF96-1509-5296-AED1-8CB71738C48E}"/>
              </a:ext>
            </a:extLst>
          </p:cNvPr>
          <p:cNvSpPr txBox="1"/>
          <p:nvPr/>
        </p:nvSpPr>
        <p:spPr>
          <a:xfrm>
            <a:off x="2195736" y="6168004"/>
            <a:ext cx="4752528" cy="369332"/>
          </a:xfrm>
          <a:prstGeom prst="rect">
            <a:avLst/>
          </a:prstGeom>
          <a:noFill/>
        </p:spPr>
        <p:txBody>
          <a:bodyPr wrap="square" rtlCol="0">
            <a:spAutoFit/>
          </a:bodyPr>
          <a:lstStyle/>
          <a:p>
            <a:pPr algn="ctr" rtl="1"/>
            <a:r>
              <a:rPr lang="ar-SA" dirty="0"/>
              <a:t> </a:t>
            </a:r>
            <a:r>
              <a:rPr lang="ar-SA" b="1" u="sng" dirty="0"/>
              <a:t>صورتان توضحان مهارة الاعداد بالوثب.</a:t>
            </a:r>
            <a:endParaRPr lang="fr-FR" b="1" u="sng" dirty="0"/>
          </a:p>
        </p:txBody>
      </p:sp>
    </p:spTree>
    <p:extLst>
      <p:ext uri="{BB962C8B-B14F-4D97-AF65-F5344CB8AC3E}">
        <p14:creationId xmlns:p14="http://schemas.microsoft.com/office/powerpoint/2010/main" val="668433884"/>
      </p:ext>
    </p:extLst>
  </p:cSld>
  <p:clrMapOvr>
    <a:masterClrMapping/>
  </p:clrMapOvr>
  <p:transition>
    <p:fade thruBlk="1"/>
    <p:sndAc>
      <p:stSnd>
        <p:snd r:embed="rId2" name="chimes.wav"/>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0E8D6B3-C9F3-6FE8-32E7-760C8325812D}"/>
              </a:ext>
            </a:extLst>
          </p:cNvPr>
          <p:cNvSpPr txBox="1"/>
          <p:nvPr/>
        </p:nvSpPr>
        <p:spPr>
          <a:xfrm>
            <a:off x="2195736" y="535981"/>
            <a:ext cx="6264696" cy="400110"/>
          </a:xfrm>
          <a:prstGeom prst="rect">
            <a:avLst/>
          </a:prstGeom>
          <a:noFill/>
        </p:spPr>
        <p:txBody>
          <a:bodyPr wrap="square" rtlCol="0">
            <a:spAutoFit/>
          </a:bodyPr>
          <a:lstStyle/>
          <a:p>
            <a:pPr algn="r" rtl="1"/>
            <a:r>
              <a:rPr lang="ar-SA" sz="2000" b="1" dirty="0">
                <a:effectLst>
                  <a:outerShdw blurRad="38100" dist="38100" dir="2700000" algn="tl">
                    <a:srgbClr val="000000">
                      <a:alpha val="43137"/>
                    </a:srgbClr>
                  </a:outerShdw>
                </a:effectLst>
                <a:highlight>
                  <a:srgbClr val="FFFF00"/>
                </a:highlight>
              </a:rPr>
              <a:t>للتدرب على مهارة الاعداد يجب:</a:t>
            </a:r>
            <a:endParaRPr lang="fr-FR" sz="2000" b="1" dirty="0">
              <a:effectLst>
                <a:outerShdw blurRad="38100" dist="38100" dir="2700000" algn="tl">
                  <a:srgbClr val="000000">
                    <a:alpha val="43137"/>
                  </a:srgbClr>
                </a:outerShdw>
              </a:effectLst>
              <a:highlight>
                <a:srgbClr val="FFFF00"/>
              </a:highlight>
            </a:endParaRPr>
          </a:p>
        </p:txBody>
      </p:sp>
      <p:sp>
        <p:nvSpPr>
          <p:cNvPr id="4" name="ZoneTexte 3">
            <a:extLst>
              <a:ext uri="{FF2B5EF4-FFF2-40B4-BE49-F238E27FC236}">
                <a16:creationId xmlns:a16="http://schemas.microsoft.com/office/drawing/2014/main" id="{2EC3EFB4-0D44-9984-AB21-F2A597DA86CA}"/>
              </a:ext>
            </a:extLst>
          </p:cNvPr>
          <p:cNvSpPr txBox="1"/>
          <p:nvPr/>
        </p:nvSpPr>
        <p:spPr>
          <a:xfrm>
            <a:off x="647564" y="936091"/>
            <a:ext cx="7848872" cy="2585323"/>
          </a:xfrm>
          <a:prstGeom prst="rect">
            <a:avLst/>
          </a:prstGeom>
          <a:noFill/>
        </p:spPr>
        <p:txBody>
          <a:bodyPr wrap="square" rtlCol="0">
            <a:spAutoFit/>
          </a:bodyPr>
          <a:lstStyle/>
          <a:p>
            <a:pPr marL="285750" indent="-285750" algn="r" rtl="1">
              <a:buFont typeface="Wingdings" panose="05000000000000000000" pitchFamily="2" charset="2"/>
              <a:buChar char="ü"/>
            </a:pPr>
            <a:r>
              <a:rPr lang="ar-SA" b="1" dirty="0"/>
              <a:t>تنمية تقنيات الإحساس بالكرة عند الطلاب وكيفية ادراك المحيط.</a:t>
            </a:r>
          </a:p>
          <a:p>
            <a:pPr marL="285750" indent="-285750" algn="r" rtl="1">
              <a:buFont typeface="Wingdings" panose="05000000000000000000" pitchFamily="2" charset="2"/>
              <a:buChar char="ü"/>
            </a:pPr>
            <a:r>
              <a:rPr lang="ar-SA" b="1" dirty="0"/>
              <a:t>تقوية أصابع الطلاب ببعض التمارين أو الألعاب المصغرة.</a:t>
            </a:r>
          </a:p>
          <a:p>
            <a:pPr marL="285750" indent="-285750" algn="r" rtl="1">
              <a:buFont typeface="Wingdings" panose="05000000000000000000" pitchFamily="2" charset="2"/>
              <a:buChar char="ü"/>
            </a:pPr>
            <a:r>
              <a:rPr lang="ar-SA" b="1" dirty="0"/>
              <a:t>تقوية رسغ اليد.</a:t>
            </a:r>
          </a:p>
          <a:p>
            <a:pPr marL="285750" indent="-285750" algn="r" rtl="1">
              <a:buFont typeface="Wingdings" panose="05000000000000000000" pitchFamily="2" charset="2"/>
              <a:buChar char="ü"/>
            </a:pPr>
            <a:r>
              <a:rPr lang="ar-SA" b="1" dirty="0"/>
              <a:t> تعليم الطلاب الوقفة الصحيحة للأداء.</a:t>
            </a:r>
          </a:p>
          <a:p>
            <a:pPr marL="285750" indent="-285750" algn="r" rtl="1">
              <a:buFont typeface="Wingdings" panose="05000000000000000000" pitchFamily="2" charset="2"/>
              <a:buChar char="ü"/>
            </a:pPr>
            <a:r>
              <a:rPr lang="ar-SA" b="1" dirty="0"/>
              <a:t>تعليم الطلاب الوضعية الصحيحة للجسم.</a:t>
            </a:r>
          </a:p>
          <a:p>
            <a:pPr marL="285750" indent="-285750" algn="r" rtl="1">
              <a:buFont typeface="Wingdings" panose="05000000000000000000" pitchFamily="2" charset="2"/>
              <a:buChar char="ü"/>
            </a:pPr>
            <a:r>
              <a:rPr lang="ar-SA" b="1" dirty="0"/>
              <a:t>تنمية صفة السرعة لدى الطلاب ليتمكنوا من الوصول للكرة قبل سقوطها في الملعب.</a:t>
            </a:r>
          </a:p>
          <a:p>
            <a:pPr algn="r" rtl="1"/>
            <a:endParaRPr lang="ar-SA" dirty="0"/>
          </a:p>
          <a:p>
            <a:pPr marL="285750" indent="-285750" algn="r" rtl="1">
              <a:buFont typeface="Wingdings" panose="05000000000000000000" pitchFamily="2" charset="2"/>
              <a:buChar char="ü"/>
            </a:pPr>
            <a:endParaRPr lang="ar-SA" dirty="0"/>
          </a:p>
          <a:p>
            <a:pPr algn="r" rtl="1"/>
            <a:endParaRPr lang="fr-FR" dirty="0"/>
          </a:p>
        </p:txBody>
      </p:sp>
      <p:sp>
        <p:nvSpPr>
          <p:cNvPr id="5" name="ZoneTexte 4">
            <a:extLst>
              <a:ext uri="{FF2B5EF4-FFF2-40B4-BE49-F238E27FC236}">
                <a16:creationId xmlns:a16="http://schemas.microsoft.com/office/drawing/2014/main" id="{85D94A37-AE64-715E-0C05-381BFD0317F1}"/>
              </a:ext>
            </a:extLst>
          </p:cNvPr>
          <p:cNvSpPr txBox="1"/>
          <p:nvPr/>
        </p:nvSpPr>
        <p:spPr>
          <a:xfrm>
            <a:off x="1691680" y="3068960"/>
            <a:ext cx="6624736" cy="400110"/>
          </a:xfrm>
          <a:prstGeom prst="rect">
            <a:avLst/>
          </a:prstGeom>
          <a:noFill/>
        </p:spPr>
        <p:txBody>
          <a:bodyPr wrap="square" rtlCol="0">
            <a:spAutoFit/>
          </a:bodyPr>
          <a:lstStyle/>
          <a:p>
            <a:pPr algn="r" rtl="1"/>
            <a:r>
              <a:rPr lang="ar-SA" sz="2000" b="1" dirty="0">
                <a:effectLst>
                  <a:outerShdw blurRad="38100" dist="38100" dir="2700000" algn="tl">
                    <a:srgbClr val="000000">
                      <a:alpha val="43137"/>
                    </a:srgbClr>
                  </a:outerShdw>
                </a:effectLst>
                <a:highlight>
                  <a:srgbClr val="FFFF00"/>
                </a:highlight>
              </a:rPr>
              <a:t>الخطوات التعليمية لمهارة الاعداد في الكرة الطائرة</a:t>
            </a:r>
            <a:r>
              <a:rPr lang="ar-SA" dirty="0"/>
              <a:t>:</a:t>
            </a:r>
          </a:p>
        </p:txBody>
      </p:sp>
      <p:sp>
        <p:nvSpPr>
          <p:cNvPr id="6" name="ZoneTexte 5">
            <a:extLst>
              <a:ext uri="{FF2B5EF4-FFF2-40B4-BE49-F238E27FC236}">
                <a16:creationId xmlns:a16="http://schemas.microsoft.com/office/drawing/2014/main" id="{FAECC2C8-3D76-2AA5-A965-735F0D0177E2}"/>
              </a:ext>
            </a:extLst>
          </p:cNvPr>
          <p:cNvSpPr txBox="1"/>
          <p:nvPr/>
        </p:nvSpPr>
        <p:spPr>
          <a:xfrm>
            <a:off x="467544" y="3429000"/>
            <a:ext cx="8208912" cy="2585323"/>
          </a:xfrm>
          <a:prstGeom prst="rect">
            <a:avLst/>
          </a:prstGeom>
          <a:noFill/>
        </p:spPr>
        <p:txBody>
          <a:bodyPr wrap="square" rtlCol="0">
            <a:spAutoFit/>
          </a:bodyPr>
          <a:lstStyle/>
          <a:p>
            <a:pPr marL="285750" indent="-285750" algn="r" rtl="1">
              <a:buFont typeface="Wingdings" panose="05000000000000000000" pitchFamily="2" charset="2"/>
              <a:buChar char="ü"/>
            </a:pPr>
            <a:r>
              <a:rPr lang="ar-SA" b="1" dirty="0"/>
              <a:t>تقديم المهارة وشرحها وشرح أهميتها بالنسبة لكرة الطائرة.</a:t>
            </a:r>
          </a:p>
          <a:p>
            <a:pPr marL="285750" indent="-285750" algn="r" rtl="1">
              <a:buFont typeface="Wingdings" panose="05000000000000000000" pitchFamily="2" charset="2"/>
              <a:buChar char="ü"/>
            </a:pPr>
            <a:r>
              <a:rPr lang="ar-SA" b="1" dirty="0"/>
              <a:t>إعطاء نموذج للأداء الصحيح، القيام بالمهارة أمامهم، اختيار طالب ماهر ومتقن للمهارة وهو يعيدها.</a:t>
            </a:r>
          </a:p>
          <a:p>
            <a:pPr marL="285750" indent="-285750" algn="r" rtl="1">
              <a:buFont typeface="Wingdings" panose="05000000000000000000" pitchFamily="2" charset="2"/>
              <a:buChar char="ü"/>
            </a:pPr>
            <a:r>
              <a:rPr lang="ar-SA" b="1" dirty="0"/>
              <a:t>أداء المهارة بدون كرة.</a:t>
            </a:r>
          </a:p>
          <a:p>
            <a:pPr marL="285750" indent="-285750" algn="r" rtl="1">
              <a:buFont typeface="Wingdings" panose="05000000000000000000" pitchFamily="2" charset="2"/>
              <a:buChar char="ü"/>
            </a:pPr>
            <a:r>
              <a:rPr lang="ar-SA" b="1" dirty="0"/>
              <a:t> أداء اللاعب المهارة برفع الكرة عاليا(يمكن استخدام الحائط).</a:t>
            </a:r>
          </a:p>
          <a:p>
            <a:pPr marL="285750" indent="-285750" algn="r" rtl="1">
              <a:buFont typeface="Wingdings" panose="05000000000000000000" pitchFamily="2" charset="2"/>
              <a:buChar char="ü"/>
            </a:pPr>
            <a:r>
              <a:rPr lang="ar-SA" b="1" dirty="0"/>
              <a:t>أداء اللاعب المهارة بضرب الكرة عاليا فوق الرأس والمشي بها.</a:t>
            </a:r>
          </a:p>
          <a:p>
            <a:pPr marL="285750" indent="-285750" algn="r" rtl="1">
              <a:buFont typeface="Wingdings" panose="05000000000000000000" pitchFamily="2" charset="2"/>
              <a:buChar char="ü"/>
            </a:pPr>
            <a:r>
              <a:rPr lang="ar-SA" b="1" dirty="0"/>
              <a:t>أداء المهارة من خلال التمرير بين الزميلين.</a:t>
            </a:r>
          </a:p>
          <a:p>
            <a:pPr marL="285750" indent="-285750" algn="r" rtl="1">
              <a:buFont typeface="Wingdings" panose="05000000000000000000" pitchFamily="2" charset="2"/>
              <a:buChar char="ü"/>
            </a:pPr>
            <a:r>
              <a:rPr lang="ar-SA" b="1" dirty="0"/>
              <a:t>يمكن ادخال مهارة الاعداد في تمارين الاحماء من أجل التسريع في عملية اتقان المهارة.</a:t>
            </a:r>
            <a:endParaRPr lang="fr-FR" b="1" dirty="0"/>
          </a:p>
        </p:txBody>
      </p:sp>
    </p:spTree>
    <p:extLst>
      <p:ext uri="{BB962C8B-B14F-4D97-AF65-F5344CB8AC3E}">
        <p14:creationId xmlns:p14="http://schemas.microsoft.com/office/powerpoint/2010/main" val="2810808561"/>
      </p:ext>
    </p:extLst>
  </p:cSld>
  <p:clrMapOvr>
    <a:masterClrMapping/>
  </p:clrMapOvr>
  <p:transition>
    <p:fade thruBlk="1"/>
    <p:sndAc>
      <p:stSnd>
        <p:snd r:embed="rId2" name="chimes.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D65F9F0-7A85-FA98-5334-90C68B0CED25}"/>
              </a:ext>
            </a:extLst>
          </p:cNvPr>
          <p:cNvPicPr>
            <a:picLocks noChangeAspect="1"/>
          </p:cNvPicPr>
          <p:nvPr/>
        </p:nvPicPr>
        <p:blipFill>
          <a:blip r:embed="rId3"/>
          <a:stretch>
            <a:fillRect/>
          </a:stretch>
        </p:blipFill>
        <p:spPr>
          <a:xfrm>
            <a:off x="107504" y="476673"/>
            <a:ext cx="8784976" cy="5904656"/>
          </a:xfrm>
          <a:prstGeom prst="rect">
            <a:avLst/>
          </a:prstGeom>
        </p:spPr>
      </p:pic>
    </p:spTree>
    <p:extLst>
      <p:ext uri="{BB962C8B-B14F-4D97-AF65-F5344CB8AC3E}">
        <p14:creationId xmlns:p14="http://schemas.microsoft.com/office/powerpoint/2010/main" val="1133732971"/>
      </p:ext>
    </p:extLst>
  </p:cSld>
  <p:clrMapOvr>
    <a:masterClrMapping/>
  </p:clrMapOvr>
  <p:transition>
    <p:fade thruBlk="1"/>
    <p:sndAc>
      <p:stSnd>
        <p:snd r:embed="rId2" name="chimes.wav"/>
      </p:stSnd>
    </p:sndAc>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1426</TotalTime>
  <Words>1149</Words>
  <Application>Microsoft Office PowerPoint</Application>
  <PresentationFormat>On-screen Show (4:3)</PresentationFormat>
  <Paragraphs>93</Paragraphs>
  <Slides>17</Slides>
  <Notes>0</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Calibri</vt:lpstr>
      <vt:lpstr>Calibri Light</vt:lpstr>
      <vt:lpstr>Sakkal Majalla</vt:lpstr>
      <vt:lpstr>Simplified Arabic</vt:lpstr>
      <vt:lpstr>Wingdings</vt:lpstr>
      <vt:lpstr>Office Theme</vt:lpstr>
      <vt:lpstr>1_Office Theme</vt:lpstr>
      <vt:lpstr>  وزارة التعليم العالي والبحث العلمي. كلية العلوم الإنسانية والاجتماعية. _قسم علوم وتقنيات النشاطات البدنية والرياضية_.</vt:lpstr>
      <vt:lpstr>PowerPoint Presentation</vt:lpstr>
      <vt:lpstr>01- مهارة الاستقبال من أسفل: Reception serve </vt:lpstr>
      <vt:lpstr>PowerPoint Presentation</vt:lpstr>
      <vt:lpstr>PowerPoint Presentation</vt:lpstr>
      <vt:lpstr>02- مهارة الاعداد(التمرير): passing-the set </vt:lpstr>
      <vt:lpstr>أهمية مهارة الإعداد: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وزارة التعليم العالي والبحث العلمي. كلية العلوم الإنسانية والاجتماعية. _قسم علوم وتقنيات النشاطات البدنية والرياضية_.</dc:title>
  <dc:creator>PC</dc:creator>
  <cp:lastModifiedBy>Moi</cp:lastModifiedBy>
  <cp:revision>140</cp:revision>
  <dcterms:created xsi:type="dcterms:W3CDTF">2023-10-08T16:03:53Z</dcterms:created>
  <dcterms:modified xsi:type="dcterms:W3CDTF">2025-12-08T14:45:17Z</dcterms:modified>
</cp:coreProperties>
</file>