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685800" y="5349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re 28"/>
          <p:cNvSpPr>
            <a:spLocks noGrp="1"/>
          </p:cNvSpPr>
          <p:nvPr>
            <p:ph type="ctrTitle"/>
          </p:nvPr>
        </p:nvSpPr>
        <p:spPr>
          <a:xfrm>
            <a:off x="508000" y="4853412"/>
            <a:ext cx="11277600" cy="1222375"/>
          </a:xfrm>
        </p:spPr>
        <p:txBody>
          <a:bodyPr anchor="t"/>
          <a:lstStyle/>
          <a:p>
            <a:r>
              <a:rPr kumimoji="0" lang="fr-FR" smtClean="0"/>
              <a:t>Cliquez pour modifier le style du titre</a:t>
            </a:r>
            <a:endParaRPr kumimoji="0" lang="en-US"/>
          </a:p>
        </p:txBody>
      </p:sp>
      <p:sp>
        <p:nvSpPr>
          <p:cNvPr id="9" name="Sous-titre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16" name="Espace réservé de la date 15"/>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2" name="Espace réservé du pied de page 1"/>
          <p:cNvSpPr>
            <a:spLocks noGrp="1"/>
          </p:cNvSpPr>
          <p:nvPr>
            <p:ph type="ftr" sz="quarter" idx="11"/>
          </p:nvPr>
        </p:nvSpPr>
        <p:spPr/>
        <p:txBody>
          <a:bodyPr/>
          <a:lstStyle/>
          <a:p>
            <a:endParaRPr lang="fr-FR"/>
          </a:p>
        </p:txBody>
      </p:sp>
      <p:sp>
        <p:nvSpPr>
          <p:cNvPr id="15" name="Espace réservé du numéro de diapositive 14"/>
          <p:cNvSpPr>
            <a:spLocks noGrp="1"/>
          </p:cNvSpPr>
          <p:nvPr>
            <p:ph type="sldNum" sz="quarter" idx="12"/>
          </p:nvPr>
        </p:nvSpPr>
        <p:spPr>
          <a:xfrm>
            <a:off x="10972800" y="6473952"/>
            <a:ext cx="1011936" cy="246888"/>
          </a:xfrm>
        </p:spPr>
        <p:txBody>
          <a:bodyPr/>
          <a:lstStyle/>
          <a:p>
            <a:fld id="{F1D98687-6438-4017-972E-BA4543BE6166}"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Titre 21"/>
          <p:cNvSpPr>
            <a:spLocks noGrp="1"/>
          </p:cNvSpPr>
          <p:nvPr>
            <p:ph type="title"/>
          </p:nvPr>
        </p:nvSpPr>
        <p:spPr/>
        <p:txBody>
          <a:bodyPr/>
          <a:lstStyle/>
          <a:p>
            <a:r>
              <a:rPr kumimoji="0" lang="fr-FR" smtClean="0"/>
              <a:t>Cliquez pour modifier le style du titre</a:t>
            </a:r>
            <a:endParaRPr kumimoji="0" lang="en-US"/>
          </a:p>
        </p:txBody>
      </p:sp>
      <p:sp>
        <p:nvSpPr>
          <p:cNvPr id="27" name="Espace réservé du contenu 26"/>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19" name="Espace réservé du pied de page 18"/>
          <p:cNvSpPr>
            <a:spLocks noGrp="1"/>
          </p:cNvSpPr>
          <p:nvPr>
            <p:ph type="ftr" sz="quarter" idx="11"/>
          </p:nvPr>
        </p:nvSpPr>
        <p:spPr>
          <a:xfrm>
            <a:off x="4775200" y="76201"/>
            <a:ext cx="3860800" cy="288925"/>
          </a:xfrm>
        </p:spPr>
        <p:txBody>
          <a:bodyPr/>
          <a:lstStyle/>
          <a:p>
            <a:endParaRPr lang="fr-FR"/>
          </a:p>
        </p:txBody>
      </p:sp>
      <p:sp>
        <p:nvSpPr>
          <p:cNvPr id="16" name="Espace réservé du numéro de diapositive 15"/>
          <p:cNvSpPr>
            <a:spLocks noGrp="1"/>
          </p:cNvSpPr>
          <p:nvPr>
            <p:ph type="sldNum" sz="quarter" idx="12"/>
          </p:nvPr>
        </p:nvSpPr>
        <p:spPr>
          <a:xfrm>
            <a:off x="10972800" y="6473952"/>
            <a:ext cx="1011936" cy="246888"/>
          </a:xfrm>
        </p:spPr>
        <p:txBody>
          <a:bodyPr/>
          <a:lstStyle/>
          <a:p>
            <a:fld id="{F1D98687-6438-4017-972E-BA4543BE6166}"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685800" y="3444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texte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9" name="Espace réservé de la date 18"/>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11" name="Espace réservé du pied de page 10"/>
          <p:cNvSpPr>
            <a:spLocks noGrp="1"/>
          </p:cNvSpPr>
          <p:nvPr>
            <p:ph type="ftr" sz="quarter" idx="11"/>
          </p:nvPr>
        </p:nvSpPr>
        <p:spPr/>
        <p:txBody>
          <a:bodyPr/>
          <a:lstStyle/>
          <a:p>
            <a:endParaRPr lang="fr-FR"/>
          </a:p>
        </p:txBody>
      </p:sp>
      <p:sp>
        <p:nvSpPr>
          <p:cNvPr id="16" name="Espace réservé du numéro de diapositive 15"/>
          <p:cNvSpPr>
            <a:spLocks noGrp="1"/>
          </p:cNvSpPr>
          <p:nvPr>
            <p:ph type="sldNum" sz="quarter" idx="12"/>
          </p:nvPr>
        </p:nvSpPr>
        <p:spPr/>
        <p:txBody>
          <a:bodyPr/>
          <a:lstStyle/>
          <a:p>
            <a:fld id="{F1D98687-6438-4017-972E-BA4543BE6166}" type="slidenum">
              <a:rPr lang="fr-FR" smtClean="0"/>
              <a:pPr/>
              <a:t>‹N°›</a:t>
            </a:fld>
            <a:endParaRPr lang="fr-FR"/>
          </a:p>
        </p:txBody>
      </p:sp>
      <p:sp>
        <p:nvSpPr>
          <p:cNvPr id="8" name="Titre 7"/>
          <p:cNvSpPr>
            <a:spLocks noGrp="1"/>
          </p:cNvSpPr>
          <p:nvPr>
            <p:ph type="title"/>
          </p:nvPr>
        </p:nvSpPr>
        <p:spPr>
          <a:xfrm>
            <a:off x="240633" y="2947086"/>
            <a:ext cx="11582400" cy="1184825"/>
          </a:xfrm>
        </p:spPr>
        <p:txBody>
          <a:bodyPr rtlCol="0" anchor="t"/>
          <a:lstStyle>
            <a:lvl1pPr algn="r">
              <a:defRPr/>
            </a:lvl1pPr>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0" name="Titre 19"/>
          <p:cNvSpPr>
            <a:spLocks noGrp="1"/>
          </p:cNvSpPr>
          <p:nvPr>
            <p:ph type="title"/>
          </p:nvPr>
        </p:nvSpPr>
        <p:spPr>
          <a:xfrm>
            <a:off x="402336" y="457200"/>
            <a:ext cx="11582400" cy="841248"/>
          </a:xfrm>
        </p:spPr>
        <p:txBody>
          <a:bodyPr/>
          <a:lstStyle/>
          <a:p>
            <a:r>
              <a:rPr kumimoji="0" lang="fr-FR" smtClean="0"/>
              <a:t>Cliquez pour modifier le style du titre</a:t>
            </a:r>
            <a:endParaRPr kumimoji="0" lang="en-US"/>
          </a:p>
        </p:txBody>
      </p:sp>
      <p:sp>
        <p:nvSpPr>
          <p:cNvPr id="14" name="Espace réservé du contenu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10" name="Espace réservé du pied de page 9"/>
          <p:cNvSpPr>
            <a:spLocks noGrp="1"/>
          </p:cNvSpPr>
          <p:nvPr>
            <p:ph type="ftr" sz="quarter" idx="11"/>
          </p:nvPr>
        </p:nvSpPr>
        <p:spPr/>
        <p:txBody>
          <a:bodyPr/>
          <a:lstStyle/>
          <a:p>
            <a:endParaRPr lang="fr-FR"/>
          </a:p>
        </p:txBody>
      </p:sp>
      <p:sp>
        <p:nvSpPr>
          <p:cNvPr id="31" name="Espace réservé du numéro de diapositive 30"/>
          <p:cNvSpPr>
            <a:spLocks noGrp="1"/>
          </p:cNvSpPr>
          <p:nvPr>
            <p:ph type="sldNum" sz="quarter" idx="12"/>
          </p:nvPr>
        </p:nvSpPr>
        <p:spPr/>
        <p:txBody>
          <a:bodyPr/>
          <a:lstStyle/>
          <a:p>
            <a:fld id="{F1D98687-6438-4017-972E-BA4543BE6166}"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9" name="Titre 28"/>
          <p:cNvSpPr>
            <a:spLocks noGrp="1"/>
          </p:cNvSpPr>
          <p:nvPr>
            <p:ph type="title"/>
          </p:nvPr>
        </p:nvSpPr>
        <p:spPr>
          <a:xfrm>
            <a:off x="406400" y="5410200"/>
            <a:ext cx="11480800" cy="882650"/>
          </a:xfrm>
        </p:spPr>
        <p:txBody>
          <a:bodyPr anchor="ctr"/>
          <a:lstStyle>
            <a:lvl1pPr>
              <a:defRPr/>
            </a:lvl1p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375259"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25" name="Espace réservé du texte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quarter" idx="2"/>
          </p:nvPr>
        </p:nvSpPr>
        <p:spPr>
          <a:xfrm>
            <a:off x="375259" y="1316038"/>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8" name="Espace réservé du contenu 27"/>
          <p:cNvSpPr>
            <a:spLocks noGrp="1"/>
          </p:cNvSpPr>
          <p:nvPr>
            <p:ph sz="quarter" idx="4"/>
          </p:nvPr>
        </p:nvSpPr>
        <p:spPr>
          <a:xfrm>
            <a:off x="6198307" y="1316038"/>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10972800" y="6477000"/>
            <a:ext cx="1016000" cy="246888"/>
          </a:xfrm>
        </p:spPr>
        <p:txBody>
          <a:bodyPr/>
          <a:lstStyle/>
          <a:p>
            <a:fld id="{F1D98687-6438-4017-972E-BA4543BE6166}" type="slidenum">
              <a:rPr lang="fr-FR" smtClean="0"/>
              <a:pPr/>
              <a:t>‹N°›</a:t>
            </a:fld>
            <a:endParaRPr lang="fr-FR"/>
          </a:p>
        </p:txBody>
      </p:sp>
      <p:sp>
        <p:nvSpPr>
          <p:cNvPr id="11" name="Connecteur droit 10"/>
          <p:cNvSpPr>
            <a:spLocks noChangeShapeType="1"/>
          </p:cNvSpPr>
          <p:nvPr/>
        </p:nvSpPr>
        <p:spPr bwMode="auto">
          <a:xfrm>
            <a:off x="685800" y="60198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0" name="Titre 29"/>
          <p:cNvSpPr>
            <a:spLocks noGrp="1"/>
          </p:cNvSpPr>
          <p:nvPr>
            <p:ph type="title"/>
          </p:nvPr>
        </p:nvSpPr>
        <p:spPr>
          <a:xfrm>
            <a:off x="402336" y="457200"/>
            <a:ext cx="11582400" cy="841248"/>
          </a:xfrm>
        </p:spPr>
        <p:txBody>
          <a:body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21" name="Espace réservé du pied de page 20"/>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1D98687-6438-4017-972E-BA4543BE6166}"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24" name="Espace réservé du pied de page 23"/>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1D98687-6438-4017-972E-BA4543BE6166}"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Connecteur droit 7"/>
          <p:cNvSpPr>
            <a:spLocks noChangeShapeType="1"/>
          </p:cNvSpPr>
          <p:nvPr/>
        </p:nvSpPr>
        <p:spPr bwMode="auto">
          <a:xfrm>
            <a:off x="685800" y="5849118"/>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re 11"/>
          <p:cNvSpPr>
            <a:spLocks noGrp="1"/>
          </p:cNvSpPr>
          <p:nvPr>
            <p:ph type="title"/>
          </p:nvPr>
        </p:nvSpPr>
        <p:spPr>
          <a:xfrm>
            <a:off x="609600" y="5486400"/>
            <a:ext cx="11277600" cy="520700"/>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idx="2"/>
          </p:nvPr>
        </p:nvSpPr>
        <p:spPr>
          <a:xfrm>
            <a:off x="609601"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14" name="Espace réservé du contenu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29" name="Espace réservé du pied de page 28"/>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1D98687-6438-4017-972E-BA4543BE6166}"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3" name="Espace réservé pour une image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fr-FR" smtClean="0"/>
              <a:t>Cliquez sur l'icône pour ajouter une image</a:t>
            </a:r>
            <a:endParaRPr kumimoji="0" lang="en-US" dirty="0"/>
          </a:p>
        </p:txBody>
      </p:sp>
      <p:sp>
        <p:nvSpPr>
          <p:cNvPr id="7" name="Espace réservé de la date 6"/>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31" name="Espace réservé du numéro de diapositive 30"/>
          <p:cNvSpPr>
            <a:spLocks noGrp="1"/>
          </p:cNvSpPr>
          <p:nvPr>
            <p:ph type="sldNum" sz="quarter" idx="12"/>
          </p:nvPr>
        </p:nvSpPr>
        <p:spPr/>
        <p:txBody>
          <a:bodyPr/>
          <a:lstStyle/>
          <a:p>
            <a:fld id="{F1D98687-6438-4017-972E-BA4543BE6166}" type="slidenum">
              <a:rPr lang="fr-FR" smtClean="0"/>
              <a:pPr/>
              <a:t>‹N°›</a:t>
            </a:fld>
            <a:endParaRPr lang="fr-FR"/>
          </a:p>
        </p:txBody>
      </p:sp>
      <p:sp>
        <p:nvSpPr>
          <p:cNvPr id="17" name="Titre 16"/>
          <p:cNvSpPr>
            <a:spLocks noGrp="1"/>
          </p:cNvSpPr>
          <p:nvPr>
            <p:ph type="title"/>
          </p:nvPr>
        </p:nvSpPr>
        <p:spPr>
          <a:xfrm>
            <a:off x="508000" y="4993760"/>
            <a:ext cx="7823200" cy="522288"/>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1D98687-6438-4017-972E-BA4543BE6166}"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144000" y="549277"/>
            <a:ext cx="2438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609600" y="549277"/>
            <a:ext cx="83312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3880B7B-B99E-4112-8F8D-7E233B297486}" type="datetimeFigureOut">
              <a:rPr lang="fr-FR" smtClean="0"/>
              <a:pPr/>
              <a:t>16/12/2025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1D98687-6438-4017-972E-BA4543BE6166}"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Espace réservé du texte 7"/>
          <p:cNvSpPr>
            <a:spLocks noGrp="1"/>
          </p:cNvSpPr>
          <p:nvPr>
            <p:ph type="body" idx="1"/>
          </p:nvPr>
        </p:nvSpPr>
        <p:spPr>
          <a:xfrm>
            <a:off x="406400" y="1554163"/>
            <a:ext cx="115824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1" name="Espace réservé de la date 10"/>
          <p:cNvSpPr>
            <a:spLocks noGrp="1"/>
          </p:cNvSpPr>
          <p:nvPr>
            <p:ph type="dt" sz="half" idx="2"/>
          </p:nvPr>
        </p:nvSpPr>
        <p:spPr>
          <a:xfrm>
            <a:off x="8636000" y="76201"/>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fld id="{B3880B7B-B99E-4112-8F8D-7E233B297486}" type="datetimeFigureOut">
              <a:rPr lang="fr-FR" smtClean="0"/>
              <a:pPr/>
              <a:t>16/12/2025</a:t>
            </a:fld>
            <a:endParaRPr lang="fr-FR"/>
          </a:p>
        </p:txBody>
      </p:sp>
      <p:sp>
        <p:nvSpPr>
          <p:cNvPr id="28" name="Espace réservé du pied de page 27"/>
          <p:cNvSpPr>
            <a:spLocks noGrp="1"/>
          </p:cNvSpPr>
          <p:nvPr>
            <p:ph type="ftr" sz="quarter" idx="3"/>
          </p:nvPr>
        </p:nvSpPr>
        <p:spPr>
          <a:xfrm>
            <a:off x="4165600" y="76201"/>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fr-FR"/>
          </a:p>
        </p:txBody>
      </p:sp>
      <p:sp>
        <p:nvSpPr>
          <p:cNvPr id="5" name="Espace réservé du numéro de diapositive 4"/>
          <p:cNvSpPr>
            <a:spLocks noGrp="1"/>
          </p:cNvSpPr>
          <p:nvPr>
            <p:ph type="sldNum" sz="quarter" idx="4"/>
          </p:nvPr>
        </p:nvSpPr>
        <p:spPr>
          <a:xfrm>
            <a:off x="10972800" y="6477001"/>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1D98687-6438-4017-972E-BA4543BE6166}" type="slidenum">
              <a:rPr lang="fr-FR" smtClean="0"/>
              <a:pPr/>
              <a:t>‹N°›</a:t>
            </a:fld>
            <a:endParaRPr lang="fr-FR"/>
          </a:p>
        </p:txBody>
      </p:sp>
      <p:sp>
        <p:nvSpPr>
          <p:cNvPr id="10" name="Espace réservé du titre 9"/>
          <p:cNvSpPr>
            <a:spLocks noGrp="1"/>
          </p:cNvSpPr>
          <p:nvPr>
            <p:ph type="title"/>
          </p:nvPr>
        </p:nvSpPr>
        <p:spPr>
          <a:xfrm>
            <a:off x="406400" y="457200"/>
            <a:ext cx="11582400" cy="838200"/>
          </a:xfrm>
          <a:prstGeom prst="rect">
            <a:avLst/>
          </a:prstGeom>
        </p:spPr>
        <p:txBody>
          <a:bodyPr vert="horz" anchor="ctr">
            <a:normAutofit/>
          </a:bodyPr>
          <a:lstStyle/>
          <a:p>
            <a:r>
              <a:rPr kumimoji="0" lang="fr-FR" smtClean="0"/>
              <a:t>Cliquez pour modifier le style du titre</a:t>
            </a:r>
            <a:endParaRPr kumimoji="0" lang="en-US"/>
          </a:p>
        </p:txBody>
      </p:sp>
      <p:sp>
        <p:nvSpPr>
          <p:cNvPr id="9" name="Connecteur droit 8"/>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cteur droit 11"/>
          <p:cNvSpPr>
            <a:spLocks noChangeShapeType="1"/>
          </p:cNvSpPr>
          <p:nvPr/>
        </p:nvSpPr>
        <p:spPr bwMode="auto">
          <a:xfrm>
            <a:off x="685800" y="105798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39635" y="235131"/>
            <a:ext cx="11325496" cy="6453052"/>
          </a:xfrm>
        </p:spPr>
        <p:txBody>
          <a:bodyPr/>
          <a:lstStyle/>
          <a:p>
            <a:pPr algn="ctr" rtl="1"/>
            <a:r>
              <a:rPr lang="ar-DZ" dirty="0" smtClean="0">
                <a:latin typeface="Andalus" panose="02020603050405020304" pitchFamily="18" charset="-78"/>
                <a:cs typeface="Andalus" panose="02020603050405020304" pitchFamily="18" charset="-78"/>
              </a:rPr>
              <a:t>التوثيق في المكتبات ومراكز المعلومات</a:t>
            </a:r>
          </a:p>
          <a:p>
            <a:endParaRPr lang="ar-DZ" dirty="0" smtClean="0">
              <a:latin typeface="Andalus" panose="02020603050405020304" pitchFamily="18" charset="-78"/>
              <a:cs typeface="Andalus" panose="02020603050405020304" pitchFamily="18" charset="-78"/>
            </a:endParaRPr>
          </a:p>
          <a:p>
            <a:pPr algn="r" rtl="1">
              <a:lnSpc>
                <a:spcPct val="150000"/>
              </a:lnSpc>
            </a:pPr>
            <a:r>
              <a:rPr lang="ar-DZ" dirty="0" smtClean="0">
                <a:latin typeface="Andalus" panose="02020603050405020304" pitchFamily="18" charset="-78"/>
                <a:cs typeface="Andalus" panose="02020603050405020304" pitchFamily="18" charset="-78"/>
              </a:rPr>
              <a:t>ذلك العلم الذي يهتم بتجميع المواد أو الوثائق المدونة ( مختلف مصادر المعلومات ) وتخزينها وتنظيمها بشكل علمي ومدروس ومبوب، من أجل الرجوع إليها والاستفادة منها في المجالات المعرفية المتعددة وبخاصة مجال البحث العلمي,</a:t>
            </a:r>
          </a:p>
          <a:p>
            <a:pPr algn="r" rtl="1">
              <a:lnSpc>
                <a:spcPct val="150000"/>
              </a:lnSpc>
            </a:pPr>
            <a:r>
              <a:rPr lang="ar-DZ" dirty="0" smtClean="0">
                <a:latin typeface="Andalus" panose="02020603050405020304" pitchFamily="18" charset="-78"/>
                <a:cs typeface="Andalus" panose="02020603050405020304" pitchFamily="18" charset="-78"/>
              </a:rPr>
              <a:t>وبمعناه العام عملية حفظ دقيقة، شاملة ، منظمة تهدف إلى الحفاظ على الإنتاج الفكري والثقافي، ومحمل خطوات النشاطات الإنسانية والبشرية، من خلال أرشفته، تسجيله، صيانته، وحمايته من الضياع والتلف والسرقة,</a:t>
            </a:r>
          </a:p>
          <a:p>
            <a:pPr algn="r" rtl="1">
              <a:lnSpc>
                <a:spcPct val="150000"/>
              </a:lnSpc>
            </a:pPr>
            <a:r>
              <a:rPr lang="ar-DZ" dirty="0" smtClean="0">
                <a:latin typeface="Andalus" panose="02020603050405020304" pitchFamily="18" charset="-78"/>
                <a:cs typeface="Andalus" panose="02020603050405020304" pitchFamily="18" charset="-78"/>
              </a:rPr>
              <a:t>عملية التوثيق المعلومات بالنسبة للمكتبات: تتضمن مختلف العمليات من بحث عن المعلومات من مختلف المصادر والأصول، اختيار المناسب منها، فهرستها، تصنيفها، تحليلها، استخلاصها، تكشيفها وفق أسس ونظم عملية وفنية لغرض تهيئتها للاسترجاع عند الطلب، سواء كان بطريقة ألية أو يدوية</a:t>
            </a:r>
          </a:p>
        </p:txBody>
      </p:sp>
      <p:sp>
        <p:nvSpPr>
          <p:cNvPr id="4" name="ZoneTexte 3"/>
          <p:cNvSpPr txBox="1"/>
          <p:nvPr/>
        </p:nvSpPr>
        <p:spPr>
          <a:xfrm>
            <a:off x="3135085" y="0"/>
            <a:ext cx="5133703" cy="1200329"/>
          </a:xfrm>
          <a:prstGeom prst="rect">
            <a:avLst/>
          </a:prstGeom>
          <a:noFill/>
        </p:spPr>
        <p:txBody>
          <a:bodyPr wrap="square" rtlCol="0">
            <a:spAutoFit/>
          </a:bodyPr>
          <a:lstStyle/>
          <a:p>
            <a:pPr lvl="0" algn="ctr" eaLnBrk="0" fontAlgn="base" hangingPunct="0">
              <a:spcBef>
                <a:spcPct val="0"/>
              </a:spcBef>
              <a:spcAft>
                <a:spcPct val="0"/>
              </a:spcAft>
            </a:pPr>
            <a:r>
              <a:rPr lang="ar-SA"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م</a:t>
            </a:r>
            <a:r>
              <a:rPr lang="ar-DZ"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مقياس </a:t>
            </a:r>
            <a:r>
              <a:rPr lang="ar-DZ" altLang="fr-FR" b="1" dirty="0" err="1"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م</a:t>
            </a:r>
            <a:r>
              <a:rPr lang="ar-SA"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دخل </a:t>
            </a:r>
            <a:r>
              <a:rPr lang="ar-SA"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لعلم </a:t>
            </a:r>
            <a:r>
              <a:rPr lang="ar-SA"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المكتبات</a:t>
            </a:r>
            <a:endParaRPr lang="ar-DZ"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endParaRPr>
          </a:p>
          <a:p>
            <a:pPr lvl="0" algn="ctr" rtl="1" eaLnBrk="0" fontAlgn="base" hangingPunct="0">
              <a:spcBef>
                <a:spcPct val="0"/>
              </a:spcBef>
              <a:spcAft>
                <a:spcPct val="0"/>
              </a:spcAft>
            </a:pPr>
            <a:r>
              <a:rPr lang="ar-SA"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محاضرات السداسي الأول 2024/2025</a:t>
            </a:r>
            <a:r>
              <a:rPr lang="fr-FR"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          </a:t>
            </a:r>
            <a:r>
              <a:rPr lang="ar-SA"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جامعة جيجل</a:t>
            </a:r>
            <a:r>
              <a:rPr lang="fr-FR"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                 </a:t>
            </a:r>
            <a:endParaRPr lang="ar-DZ"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endParaRPr>
          </a:p>
          <a:p>
            <a:pPr lvl="0" algn="ctr" rtl="1" eaLnBrk="0" fontAlgn="base" hangingPunct="0">
              <a:spcBef>
                <a:spcPct val="0"/>
              </a:spcBef>
              <a:spcAft>
                <a:spcPct val="0"/>
              </a:spcAft>
            </a:pPr>
            <a:r>
              <a:rPr lang="ar-DZ"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قسم التعليم الأساسي علوم </a:t>
            </a:r>
            <a:r>
              <a:rPr lang="ar-DZ" altLang="fr-FR" b="1"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انسانية</a:t>
            </a:r>
            <a:r>
              <a:rPr lang="fr-FR" altLang="fr-FR" b="1"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  </a:t>
            </a:r>
            <a:endParaRPr lang="ar-DZ"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endParaRPr>
          </a:p>
          <a:p>
            <a:pPr lvl="0" algn="ctr" rtl="1" eaLnBrk="0" fontAlgn="base" hangingPunct="0">
              <a:spcBef>
                <a:spcPct val="0"/>
              </a:spcBef>
              <a:spcAft>
                <a:spcPct val="0"/>
              </a:spcAft>
            </a:pPr>
            <a:r>
              <a:rPr lang="fr-FR"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 </a:t>
            </a:r>
            <a:r>
              <a:rPr lang="ar-DZ"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د. </a:t>
            </a:r>
            <a:r>
              <a:rPr lang="ar-DZ" altLang="fr-FR" b="1" dirty="0" err="1"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بيوض</a:t>
            </a:r>
            <a:r>
              <a:rPr lang="ar-DZ" altLang="fr-FR" b="1" dirty="0"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 </a:t>
            </a:r>
            <a:r>
              <a:rPr lang="ar-DZ" altLang="fr-FR" b="1" dirty="0" err="1" smtClean="0">
                <a:solidFill>
                  <a:srgbClr val="000000"/>
                </a:solidFill>
                <a:latin typeface="Sakkal Majalla" panose="02000000000000000000" pitchFamily="2" charset="-78"/>
                <a:ea typeface="Calibri" panose="020F0502020204030204" pitchFamily="34" charset="0"/>
                <a:cs typeface="Sakkal Majalla" panose="02000000000000000000" pitchFamily="2" charset="-78"/>
              </a:rPr>
              <a:t>نوجود</a:t>
            </a:r>
            <a:endParaRPr lang="fr-FR" altLang="fr-FR" dirty="0" smtClean="0">
              <a:latin typeface="Arial" panose="020B0604020202020204" pitchFamily="34" charset="0"/>
            </a:endParaRPr>
          </a:p>
        </p:txBody>
      </p:sp>
    </p:spTree>
    <p:extLst>
      <p:ext uri="{BB962C8B-B14F-4D97-AF65-F5344CB8AC3E}">
        <p14:creationId xmlns:p14="http://schemas.microsoft.com/office/powerpoint/2010/main" xmlns="" val="5593689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248194"/>
            <a:ext cx="10515600" cy="6413863"/>
          </a:xfrm>
        </p:spPr>
        <p:txBody>
          <a:bodyPr/>
          <a:lstStyle/>
          <a:p>
            <a:pPr marL="0" indent="0" algn="ctr" rtl="1">
              <a:lnSpc>
                <a:spcPct val="150000"/>
              </a:lnSpc>
              <a:buNone/>
            </a:pPr>
            <a:r>
              <a:rPr lang="ar-DZ" sz="2400" dirty="0" smtClean="0">
                <a:latin typeface="Andalus" panose="02020603050405020304" pitchFamily="18" charset="-78"/>
                <a:cs typeface="Andalus" panose="02020603050405020304" pitchFamily="18" charset="-78"/>
              </a:rPr>
              <a:t>أهمية التوثيق في المكتبات ومراكز المعلومات</a:t>
            </a:r>
          </a:p>
          <a:p>
            <a:pPr marL="0" indent="0" algn="ctr" rtl="1">
              <a:lnSpc>
                <a:spcPct val="150000"/>
              </a:lnSpc>
              <a:buNone/>
            </a:pPr>
            <a:endParaRPr lang="ar-DZ" sz="2400" dirty="0" smtClean="0">
              <a:latin typeface="Andalus" panose="02020603050405020304" pitchFamily="18" charset="-78"/>
              <a:cs typeface="Andalus" panose="02020603050405020304" pitchFamily="18" charset="-78"/>
            </a:endParaRPr>
          </a:p>
          <a:p>
            <a:pPr algn="r" rtl="1">
              <a:lnSpc>
                <a:spcPct val="150000"/>
              </a:lnSpc>
              <a:buFont typeface="Wingdings" panose="05000000000000000000" pitchFamily="2" charset="2"/>
              <a:buChar char="q"/>
            </a:pPr>
            <a:r>
              <a:rPr lang="ar-DZ" sz="2400" dirty="0">
                <a:latin typeface="Andalus" panose="02020603050405020304" pitchFamily="18" charset="-78"/>
                <a:cs typeface="Andalus" panose="02020603050405020304" pitchFamily="18" charset="-78"/>
              </a:rPr>
              <a:t> </a:t>
            </a:r>
            <a:r>
              <a:rPr lang="ar-DZ" sz="2400" dirty="0" smtClean="0">
                <a:latin typeface="Andalus" panose="02020603050405020304" pitchFamily="18" charset="-78"/>
                <a:cs typeface="Andalus" panose="02020603050405020304" pitchFamily="18" charset="-78"/>
              </a:rPr>
              <a:t>الركيزة الأساسية والحقيقية التي يعتمد عليها الباحثون لتلبية احتياجاتهم الوثائقية,</a:t>
            </a:r>
          </a:p>
          <a:p>
            <a:pPr algn="r" rtl="1">
              <a:lnSpc>
                <a:spcPct val="150000"/>
              </a:lnSpc>
              <a:buFont typeface="Wingdings" panose="05000000000000000000" pitchFamily="2" charset="2"/>
              <a:buChar char="q"/>
            </a:pPr>
            <a:r>
              <a:rPr lang="ar-DZ" sz="2400" dirty="0" smtClean="0">
                <a:latin typeface="Andalus" panose="02020603050405020304" pitchFamily="18" charset="-78"/>
                <a:cs typeface="Andalus" panose="02020603050405020304" pitchFamily="18" charset="-78"/>
              </a:rPr>
              <a:t>ذاكرة الأمة المضيئة اليقظة الحصينة التي لا يدركها النسيان,</a:t>
            </a:r>
          </a:p>
          <a:p>
            <a:pPr algn="r" rtl="1">
              <a:lnSpc>
                <a:spcPct val="150000"/>
              </a:lnSpc>
              <a:buFont typeface="Wingdings" panose="05000000000000000000" pitchFamily="2" charset="2"/>
              <a:buChar char="q"/>
            </a:pPr>
            <a:r>
              <a:rPr lang="ar-DZ" sz="2400" dirty="0">
                <a:latin typeface="Andalus" panose="02020603050405020304" pitchFamily="18" charset="-78"/>
                <a:cs typeface="Andalus" panose="02020603050405020304" pitchFamily="18" charset="-78"/>
              </a:rPr>
              <a:t> </a:t>
            </a:r>
            <a:r>
              <a:rPr lang="ar-DZ" sz="2400" dirty="0" smtClean="0">
                <a:latin typeface="Andalus" panose="02020603050405020304" pitchFamily="18" charset="-78"/>
                <a:cs typeface="Andalus" panose="02020603050405020304" pitchFamily="18" charset="-78"/>
              </a:rPr>
              <a:t>حلقة الوصل بين الماضي والحاضر,</a:t>
            </a:r>
          </a:p>
          <a:p>
            <a:pPr algn="r" rtl="1">
              <a:lnSpc>
                <a:spcPct val="150000"/>
              </a:lnSpc>
              <a:buFont typeface="Wingdings" panose="05000000000000000000" pitchFamily="2" charset="2"/>
              <a:buChar char="q"/>
            </a:pPr>
            <a:r>
              <a:rPr lang="ar-DZ" sz="2400" dirty="0" smtClean="0">
                <a:latin typeface="Andalus" panose="02020603050405020304" pitchFamily="18" charset="-78"/>
                <a:cs typeface="Andalus" panose="02020603050405020304" pitchFamily="18" charset="-78"/>
              </a:rPr>
              <a:t>شاهد على نضال البشرية منذ فجر التاريخ,</a:t>
            </a:r>
          </a:p>
          <a:p>
            <a:pPr algn="r" rtl="1">
              <a:lnSpc>
                <a:spcPct val="150000"/>
              </a:lnSpc>
              <a:buFont typeface="Wingdings" panose="05000000000000000000" pitchFamily="2" charset="2"/>
              <a:buChar char="q"/>
            </a:pPr>
            <a:r>
              <a:rPr lang="ar-DZ" sz="2400" dirty="0" smtClean="0">
                <a:latin typeface="Andalus" panose="02020603050405020304" pitchFamily="18" charset="-78"/>
                <a:cs typeface="Andalus" panose="02020603050405020304" pitchFamily="18" charset="-78"/>
              </a:rPr>
              <a:t>نتعرف من خلاله على التطورات التي حصلت في المجتمعات واسهاماته في تنوير وتطوير البشرية,</a:t>
            </a:r>
          </a:p>
          <a:p>
            <a:pPr algn="r" rtl="1">
              <a:lnSpc>
                <a:spcPct val="150000"/>
              </a:lnSpc>
              <a:buFont typeface="Wingdings" panose="05000000000000000000" pitchFamily="2" charset="2"/>
              <a:buChar char="q"/>
            </a:pPr>
            <a:r>
              <a:rPr lang="ar-DZ" sz="2400" dirty="0" smtClean="0">
                <a:latin typeface="Andalus" panose="02020603050405020304" pitchFamily="18" charset="-78"/>
                <a:cs typeface="Andalus" panose="02020603050405020304" pitchFamily="18" charset="-78"/>
              </a:rPr>
              <a:t>يسهل تنفيد مختلف الأنشطة التي تعتمد على المعلومات، وذلك من خلال توفيره للمعلومات الصحيحة والمناسبة للمستفيد,</a:t>
            </a:r>
          </a:p>
          <a:p>
            <a:pPr marL="0" indent="0" algn="r" rtl="1">
              <a:buNone/>
            </a:pPr>
            <a:endParaRPr lang="fr-FR"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xmlns="" val="183202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156754"/>
            <a:ext cx="10515600" cy="6020209"/>
          </a:xfrm>
        </p:spPr>
        <p:txBody>
          <a:bodyPr>
            <a:normAutofit lnSpcReduction="10000"/>
          </a:bodyPr>
          <a:lstStyle/>
          <a:p>
            <a:pPr marL="0" indent="0" algn="ctr" rtl="1">
              <a:buNone/>
            </a:pPr>
            <a:r>
              <a:rPr lang="ar-DZ" dirty="0" smtClean="0">
                <a:latin typeface="Andalus" panose="02020603050405020304" pitchFamily="18" charset="-78"/>
                <a:cs typeface="Andalus" panose="02020603050405020304" pitchFamily="18" charset="-78"/>
              </a:rPr>
              <a:t>دور اختصاصي المعلومات </a:t>
            </a:r>
          </a:p>
          <a:p>
            <a:pPr marL="0" indent="0" algn="r" rtl="1">
              <a:buNone/>
            </a:pPr>
            <a:r>
              <a:rPr lang="ar-DZ" dirty="0" smtClean="0">
                <a:latin typeface="Andalus" panose="02020603050405020304" pitchFamily="18" charset="-78"/>
                <a:cs typeface="Andalus" panose="02020603050405020304" pitchFamily="18" charset="-78"/>
              </a:rPr>
              <a:t>له دور </a:t>
            </a:r>
            <a:r>
              <a:rPr lang="ar-DZ" dirty="0" err="1" smtClean="0">
                <a:latin typeface="Andalus" panose="02020603050405020304" pitchFamily="18" charset="-78"/>
                <a:cs typeface="Andalus" panose="02020603050405020304" pitchFamily="18" charset="-78"/>
              </a:rPr>
              <a:t>ركيز</a:t>
            </a:r>
            <a:r>
              <a:rPr lang="ar-DZ" dirty="0" smtClean="0">
                <a:latin typeface="Andalus" panose="02020603050405020304" pitchFamily="18" charset="-78"/>
                <a:cs typeface="Andalus" panose="02020603050405020304" pitchFamily="18" charset="-78"/>
              </a:rPr>
              <a:t> في دعم البث الوثائقي وذلك من خلال:</a:t>
            </a:r>
          </a:p>
          <a:p>
            <a:pPr algn="r" rtl="1">
              <a:buFont typeface="Wingdings" panose="05000000000000000000" pitchFamily="2" charset="2"/>
              <a:buChar char="q"/>
            </a:pPr>
            <a:r>
              <a:rPr lang="ar-DZ" dirty="0">
                <a:latin typeface="Andalus" panose="02020603050405020304" pitchFamily="18" charset="-78"/>
                <a:cs typeface="Andalus" panose="02020603050405020304" pitchFamily="18" charset="-78"/>
              </a:rPr>
              <a:t> </a:t>
            </a:r>
            <a:r>
              <a:rPr lang="ar-DZ" dirty="0" smtClean="0">
                <a:latin typeface="Andalus" panose="02020603050405020304" pitchFamily="18" charset="-78"/>
                <a:cs typeface="Andalus" panose="02020603050405020304" pitchFamily="18" charset="-78"/>
              </a:rPr>
              <a:t>تدريب المستفيدين على استعمال مختلف مصادر المعلومات، مثال ذلك: </a:t>
            </a:r>
          </a:p>
          <a:p>
            <a:pPr marL="0" indent="0" algn="ctr" rtl="1">
              <a:buNone/>
            </a:pPr>
            <a:r>
              <a:rPr lang="ar-DZ" dirty="0" smtClean="0">
                <a:latin typeface="Andalus" panose="02020603050405020304" pitchFamily="18" charset="-78"/>
                <a:cs typeface="Andalus" panose="02020603050405020304" pitchFamily="18" charset="-78"/>
              </a:rPr>
              <a:t>دوره في الإجابة على تساؤلاتهم البحثية كطرق استعمال المواد المرجعية</a:t>
            </a:r>
          </a:p>
          <a:p>
            <a:pPr marL="0" indent="0" algn="ctr" rtl="1">
              <a:buNone/>
            </a:pPr>
            <a:r>
              <a:rPr lang="ar-DZ" dirty="0" smtClean="0">
                <a:latin typeface="Andalus" panose="02020603050405020304" pitchFamily="18" charset="-78"/>
                <a:cs typeface="Andalus" panose="02020603050405020304" pitchFamily="18" charset="-78"/>
              </a:rPr>
              <a:t>تكوينهم على استعمال المكتبة ومختلف الأدوات التي توفرها للبحث فيها</a:t>
            </a:r>
          </a:p>
          <a:p>
            <a:pPr marL="0" indent="0" algn="ctr" rtl="1">
              <a:buNone/>
            </a:pPr>
            <a:r>
              <a:rPr lang="ar-DZ" dirty="0" smtClean="0">
                <a:latin typeface="Andalus" panose="02020603050405020304" pitchFamily="18" charset="-78"/>
                <a:cs typeface="Andalus" panose="02020603050405020304" pitchFamily="18" charset="-78"/>
              </a:rPr>
              <a:t>تدريبهم على استعمال مختلف أدوات البحث الوثائقي,</a:t>
            </a:r>
          </a:p>
          <a:p>
            <a:pPr algn="r" rtl="1">
              <a:buFont typeface="Wingdings" panose="05000000000000000000" pitchFamily="2" charset="2"/>
              <a:buChar char="q"/>
            </a:pPr>
            <a:r>
              <a:rPr lang="ar-DZ" dirty="0">
                <a:latin typeface="Andalus" panose="02020603050405020304" pitchFamily="18" charset="-78"/>
                <a:cs typeface="Andalus" panose="02020603050405020304" pitchFamily="18" charset="-78"/>
              </a:rPr>
              <a:t> </a:t>
            </a:r>
            <a:r>
              <a:rPr lang="ar-DZ" dirty="0" smtClean="0">
                <a:latin typeface="Andalus" panose="02020603050405020304" pitchFamily="18" charset="-78"/>
                <a:cs typeface="Andalus" panose="02020603050405020304" pitchFamily="18" charset="-78"/>
              </a:rPr>
              <a:t>دوره في إعداد وسائل وأدوات البحث,</a:t>
            </a:r>
          </a:p>
          <a:p>
            <a:pPr algn="r" rtl="1">
              <a:buFont typeface="Wingdings" panose="05000000000000000000" pitchFamily="2" charset="2"/>
              <a:buChar char="q"/>
            </a:pPr>
            <a:r>
              <a:rPr lang="ar-DZ" dirty="0" smtClean="0">
                <a:latin typeface="Andalus" panose="02020603050405020304" pitchFamily="18" charset="-78"/>
                <a:cs typeface="Andalus" panose="02020603050405020304" pitchFamily="18" charset="-78"/>
              </a:rPr>
              <a:t>تجهيز المعرفة البشرية بطرق علمية تسمح باسترجاعها من طرف </a:t>
            </a:r>
            <a:r>
              <a:rPr lang="ar-DZ" dirty="0" err="1" smtClean="0">
                <a:latin typeface="Andalus" panose="02020603050405020304" pitchFamily="18" charset="-78"/>
                <a:cs typeface="Andalus" panose="02020603050405020304" pitchFamily="18" charset="-78"/>
              </a:rPr>
              <a:t>المستفدين</a:t>
            </a:r>
            <a:r>
              <a:rPr lang="ar-DZ" smtClean="0">
                <a:latin typeface="Andalus" panose="02020603050405020304" pitchFamily="18" charset="-78"/>
                <a:cs typeface="Andalus" panose="02020603050405020304" pitchFamily="18" charset="-78"/>
              </a:rPr>
              <a:t>,</a:t>
            </a:r>
            <a:endParaRPr lang="ar-DZ" dirty="0" smtClean="0">
              <a:latin typeface="Andalus" panose="02020603050405020304" pitchFamily="18" charset="-78"/>
              <a:cs typeface="Andalus" panose="02020603050405020304" pitchFamily="18" charset="-78"/>
            </a:endParaRPr>
          </a:p>
          <a:p>
            <a:pPr algn="r" rtl="1">
              <a:buFont typeface="Wingdings" panose="05000000000000000000" pitchFamily="2" charset="2"/>
              <a:buChar char="q"/>
            </a:pPr>
            <a:r>
              <a:rPr lang="ar-DZ" dirty="0" smtClean="0">
                <a:latin typeface="Andalus" panose="02020603050405020304" pitchFamily="18" charset="-78"/>
                <a:cs typeface="Andalus" panose="02020603050405020304" pitchFamily="18" charset="-78"/>
              </a:rPr>
              <a:t>تجميع مصادر المعلومات أو الناتج الفكري البشري</a:t>
            </a:r>
          </a:p>
          <a:p>
            <a:pPr algn="r" rtl="1">
              <a:buFont typeface="Wingdings" panose="05000000000000000000" pitchFamily="2" charset="2"/>
              <a:buChar char="q"/>
            </a:pPr>
            <a:r>
              <a:rPr lang="ar-DZ" dirty="0" smtClean="0">
                <a:latin typeface="Andalus" panose="02020603050405020304" pitchFamily="18" charset="-78"/>
                <a:cs typeface="Andalus" panose="02020603050405020304" pitchFamily="18" charset="-78"/>
              </a:rPr>
              <a:t>الحفظ على المدى الطويل على مختلف مصادر المعلومات أو الإنتاج الفكري البشري، وإيصاله بأمنة إلى الأجيال المقبلة,</a:t>
            </a:r>
          </a:p>
          <a:p>
            <a:pPr marL="0" indent="0" algn="r" rtl="1">
              <a:buNone/>
            </a:pPr>
            <a:endParaRPr lang="fr-FR" dirty="0">
              <a:latin typeface="Andalus" panose="02020603050405020304" pitchFamily="18" charset="-78"/>
              <a:cs typeface="Andalus" panose="02020603050405020304" pitchFamily="18" charset="-78"/>
            </a:endParaRPr>
          </a:p>
        </p:txBody>
      </p:sp>
    </p:spTree>
    <p:extLst>
      <p:ext uri="{BB962C8B-B14F-4D97-AF65-F5344CB8AC3E}">
        <p14:creationId xmlns:p14="http://schemas.microsoft.com/office/powerpoint/2010/main" xmlns="" val="3315749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lnSpcReduction="10000"/>
          </a:bodyPr>
          <a:lstStyle/>
          <a:p>
            <a:pPr marL="0" indent="0" algn="ctr" rtl="1">
              <a:lnSpc>
                <a:spcPct val="150000"/>
              </a:lnSpc>
              <a:buNone/>
            </a:pPr>
            <a:r>
              <a:rPr lang="ar-DZ" sz="3200" dirty="0" smtClean="0">
                <a:latin typeface="Andalus" panose="02020603050405020304" pitchFamily="18" charset="-78"/>
                <a:cs typeface="Andalus" panose="02020603050405020304" pitchFamily="18" charset="-78"/>
              </a:rPr>
              <a:t>إذن فالتوثيق يعتبر من أهم أدوار المكتبات ذات الأهمية الاستراتيجية للحفظ والتعريف والاتاحة لمختلف مصادر المعلومات والإنتاج الفكري البشري بطرق علمية وفنية، تسهل استخدامه والرجوع إليه من طرف المستفيدين في كل وقت</a:t>
            </a:r>
            <a:r>
              <a:rPr lang="ar-DZ" sz="3200" dirty="0" smtClean="0">
                <a:latin typeface="Andalus" panose="02020603050405020304" pitchFamily="18" charset="-78"/>
                <a:cs typeface="Andalus" panose="02020603050405020304" pitchFamily="18" charset="-78"/>
              </a:rPr>
              <a:t>,</a:t>
            </a:r>
          </a:p>
          <a:p>
            <a:pPr marL="0" indent="0" algn="ctr" rtl="1">
              <a:lnSpc>
                <a:spcPct val="150000"/>
              </a:lnSpc>
              <a:buNone/>
            </a:pPr>
            <a:r>
              <a:rPr lang="ar-DZ" dirty="0" smtClean="0">
                <a:latin typeface="Andalus" panose="02020603050405020304" pitchFamily="18" charset="-78"/>
                <a:cs typeface="Andalus" panose="02020603050405020304" pitchFamily="18" charset="-78"/>
              </a:rPr>
              <a:t>وتزداد أهميته مع مصادر المعلومات المتاحة عبر الخط</a:t>
            </a:r>
          </a:p>
          <a:p>
            <a:pPr marL="0" indent="0" algn="ctr" rtl="1">
              <a:lnSpc>
                <a:spcPct val="150000"/>
              </a:lnSpc>
              <a:buNone/>
            </a:pPr>
            <a:r>
              <a:rPr lang="ar-DZ" dirty="0" smtClean="0">
                <a:latin typeface="Andalus" panose="02020603050405020304" pitchFamily="18" charset="-78"/>
                <a:cs typeface="Andalus" panose="02020603050405020304" pitchFamily="18" charset="-78"/>
              </a:rPr>
              <a:t>والتي تحتاج تجميعها وتجهيزها وإتاحتها من خلال بوابات وأدوات رقمية ويعد نظام ”النظام الوطني للتوثيق عبر الخط“ الجزائري من بين أهم النماذج الوطنية للتوثيق عبر الخط</a:t>
            </a:r>
            <a:endParaRPr lang="fr-FR" sz="3200" dirty="0">
              <a:latin typeface="Andalus" panose="02020603050405020304" pitchFamily="18" charset="-78"/>
              <a:cs typeface="Andalus" panose="02020603050405020304" pitchFamily="18" charset="-78"/>
            </a:endParaRPr>
          </a:p>
        </p:txBody>
      </p:sp>
      <p:sp>
        <p:nvSpPr>
          <p:cNvPr id="4" name="ZoneTexte 3"/>
          <p:cNvSpPr txBox="1"/>
          <p:nvPr/>
        </p:nvSpPr>
        <p:spPr>
          <a:xfrm>
            <a:off x="3500846" y="156754"/>
            <a:ext cx="5643154" cy="584775"/>
          </a:xfrm>
          <a:prstGeom prst="rect">
            <a:avLst/>
          </a:prstGeom>
          <a:noFill/>
        </p:spPr>
        <p:txBody>
          <a:bodyPr wrap="square" rtlCol="0">
            <a:spAutoFit/>
          </a:bodyPr>
          <a:lstStyle/>
          <a:p>
            <a:pPr algn="ctr" rtl="1"/>
            <a:r>
              <a:rPr lang="ar-DZ" sz="3200" b="1" i="1" dirty="0" smtClean="0">
                <a:effectLst>
                  <a:outerShdw blurRad="38100" dist="38100" dir="2700000" algn="tl">
                    <a:srgbClr val="000000">
                      <a:alpha val="43137"/>
                    </a:srgbClr>
                  </a:outerShdw>
                </a:effectLst>
                <a:latin typeface="Andalus" pitchFamily="18" charset="-78"/>
                <a:cs typeface="Andalus" pitchFamily="18" charset="-78"/>
              </a:rPr>
              <a:t>التوثيق عبر الخط</a:t>
            </a:r>
            <a:endParaRPr lang="fr-FR" sz="3200" b="1" i="1" dirty="0">
              <a:effectLst>
                <a:outerShdw blurRad="38100" dist="38100" dir="2700000" algn="tl">
                  <a:srgbClr val="000000">
                    <a:alpha val="43137"/>
                  </a:srgbClr>
                </a:outerShdw>
              </a:effectLst>
              <a:latin typeface="Andalus" pitchFamily="18" charset="-78"/>
              <a:cs typeface="Andalus" pitchFamily="18" charset="-78"/>
            </a:endParaRPr>
          </a:p>
        </p:txBody>
      </p:sp>
    </p:spTree>
    <p:extLst>
      <p:ext uri="{BB962C8B-B14F-4D97-AF65-F5344CB8AC3E}">
        <p14:creationId xmlns:p14="http://schemas.microsoft.com/office/powerpoint/2010/main" xmlns="" val="14790205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49646" y="1541101"/>
            <a:ext cx="11582400" cy="4525963"/>
          </a:xfrm>
        </p:spPr>
        <p:txBody>
          <a:bodyPr/>
          <a:lstStyle/>
          <a:p>
            <a:endParaRPr lang="fr-FR"/>
          </a:p>
        </p:txBody>
      </p:sp>
      <p:pic>
        <p:nvPicPr>
          <p:cNvPr id="1026" name="Picture 2"/>
          <p:cNvPicPr>
            <a:picLocks noChangeAspect="1" noChangeArrowheads="1"/>
          </p:cNvPicPr>
          <p:nvPr/>
        </p:nvPicPr>
        <p:blipFill>
          <a:blip r:embed="rId2"/>
          <a:srcRect/>
          <a:stretch>
            <a:fillRect/>
          </a:stretch>
        </p:blipFill>
        <p:spPr bwMode="auto">
          <a:xfrm>
            <a:off x="14288" y="548640"/>
            <a:ext cx="12177711" cy="6309359"/>
          </a:xfrm>
          <a:prstGeom prst="rect">
            <a:avLst/>
          </a:prstGeom>
          <a:noFill/>
          <a:ln w="9525">
            <a:noFill/>
            <a:miter lim="800000"/>
            <a:headEnd/>
            <a:tailEnd/>
          </a:ln>
          <a:effectLst/>
        </p:spPr>
      </p:pic>
      <p:sp>
        <p:nvSpPr>
          <p:cNvPr id="5" name="ZoneTexte 4"/>
          <p:cNvSpPr txBox="1"/>
          <p:nvPr/>
        </p:nvSpPr>
        <p:spPr>
          <a:xfrm>
            <a:off x="3997234" y="0"/>
            <a:ext cx="7276012" cy="523220"/>
          </a:xfrm>
          <a:prstGeom prst="rect">
            <a:avLst/>
          </a:prstGeom>
          <a:noFill/>
        </p:spPr>
        <p:txBody>
          <a:bodyPr wrap="square" rtlCol="0">
            <a:spAutoFit/>
          </a:bodyPr>
          <a:lstStyle/>
          <a:p>
            <a:r>
              <a:rPr lang="ar-DZ" sz="2800" b="1" dirty="0" smtClean="0">
                <a:effectLst>
                  <a:outerShdw blurRad="38100" dist="38100" dir="2700000" algn="tl">
                    <a:srgbClr val="000000">
                      <a:alpha val="43137"/>
                    </a:srgbClr>
                  </a:outerShdw>
                </a:effectLst>
                <a:latin typeface="Andalus" pitchFamily="18" charset="-78"/>
                <a:cs typeface="Andalus" pitchFamily="18" charset="-78"/>
              </a:rPr>
              <a:t>واجهة النظام الوطني للتوثيق عبر الخط</a:t>
            </a:r>
            <a:endParaRPr lang="fr-FR" sz="2800" b="1" dirty="0">
              <a:effectLst>
                <a:outerShdw blurRad="38100" dist="38100" dir="2700000" algn="tl">
                  <a:srgbClr val="000000">
                    <a:alpha val="43137"/>
                  </a:srgbClr>
                </a:outerShdw>
              </a:effectLst>
              <a:latin typeface="Andalus" pitchFamily="18" charset="-78"/>
              <a:cs typeface="Andalus" pitchFamily="18" charset="-78"/>
            </a:endParaRPr>
          </a:p>
        </p:txBody>
      </p:sp>
    </p:spTree>
    <p:extLst>
      <p:ext uri="{BB962C8B-B14F-4D97-AF65-F5344CB8AC3E}">
        <p14:creationId xmlns:p14="http://schemas.microsoft.com/office/powerpoint/2010/main" xmlns="" val="3723241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2050" name="Picture 2"/>
          <p:cNvPicPr>
            <a:picLocks noChangeAspect="1" noChangeArrowheads="1"/>
          </p:cNvPicPr>
          <p:nvPr/>
        </p:nvPicPr>
        <p:blipFill>
          <a:blip r:embed="rId2"/>
          <a:srcRect/>
          <a:stretch>
            <a:fillRect/>
          </a:stretch>
        </p:blipFill>
        <p:spPr bwMode="auto">
          <a:xfrm>
            <a:off x="1" y="822960"/>
            <a:ext cx="11958638" cy="5826033"/>
          </a:xfrm>
          <a:prstGeom prst="rect">
            <a:avLst/>
          </a:prstGeom>
          <a:noFill/>
          <a:ln w="9525">
            <a:noFill/>
            <a:miter lim="800000"/>
            <a:headEnd/>
            <a:tailEnd/>
          </a:ln>
          <a:effectLst/>
        </p:spPr>
      </p:pic>
      <p:sp>
        <p:nvSpPr>
          <p:cNvPr id="5" name="ZoneTexte 4"/>
          <p:cNvSpPr txBox="1"/>
          <p:nvPr/>
        </p:nvSpPr>
        <p:spPr>
          <a:xfrm>
            <a:off x="4101737" y="4545874"/>
            <a:ext cx="2155372" cy="400110"/>
          </a:xfrm>
          <a:prstGeom prst="rect">
            <a:avLst/>
          </a:prstGeom>
          <a:noFill/>
        </p:spPr>
        <p:txBody>
          <a:bodyPr wrap="square" rtlCol="0">
            <a:spAutoFit/>
          </a:bodyPr>
          <a:lstStyle/>
          <a:p>
            <a:pPr algn="r" rtl="1"/>
            <a:r>
              <a:rPr lang="ar-DZ" sz="2000" b="1" dirty="0" smtClean="0">
                <a:latin typeface="Andalus" pitchFamily="18" charset="-78"/>
                <a:cs typeface="Andalus" pitchFamily="18" charset="-78"/>
              </a:rPr>
              <a:t>مصادر معلومات عبر الخط</a:t>
            </a:r>
            <a:endParaRPr lang="fr-FR" sz="2000" b="1" dirty="0">
              <a:latin typeface="Andalus" pitchFamily="18" charset="-78"/>
              <a:cs typeface="Andalus" pitchFamily="18" charset="-78"/>
            </a:endParaRPr>
          </a:p>
        </p:txBody>
      </p:sp>
      <p:cxnSp>
        <p:nvCxnSpPr>
          <p:cNvPr id="7" name="Connecteur droit avec flèche 6"/>
          <p:cNvCxnSpPr>
            <a:stCxn id="5" idx="3"/>
          </p:cNvCxnSpPr>
          <p:nvPr/>
        </p:nvCxnSpPr>
        <p:spPr>
          <a:xfrm flipV="1">
            <a:off x="6257109" y="4493623"/>
            <a:ext cx="418011" cy="2523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a:off x="5956663" y="4846320"/>
            <a:ext cx="1005840" cy="1959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rot="10800000">
            <a:off x="3997237" y="4545875"/>
            <a:ext cx="287381" cy="195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Titre 1"/>
          <p:cNvSpPr>
            <a:spLocks noGrp="1"/>
          </p:cNvSpPr>
          <p:nvPr>
            <p:ph type="title"/>
          </p:nvPr>
        </p:nvSpPr>
        <p:spPr>
          <a:xfrm>
            <a:off x="0" y="261256"/>
            <a:ext cx="11582400" cy="1240972"/>
          </a:xfrm>
        </p:spPr>
        <p:txBody>
          <a:bodyPr>
            <a:noAutofit/>
          </a:bodyPr>
          <a:lstStyle/>
          <a:p>
            <a:pPr algn="ctr" rtl="1">
              <a:lnSpc>
                <a:spcPct val="150000"/>
              </a:lnSpc>
            </a:pPr>
            <a:r>
              <a:rPr lang="ar-DZ" sz="2400" b="1" i="1" dirty="0" smtClean="0">
                <a:latin typeface="Andalus" pitchFamily="18" charset="-78"/>
                <a:cs typeface="Andalus" pitchFamily="18" charset="-78"/>
              </a:rPr>
              <a:t>تمثل هذه الواجهة التوثيق عبر الخط، وذلك من خلال جمع وتنظيم وتجهيز مصادر المعلومات المتاحة عبر الخط (أي على شبكة </a:t>
            </a:r>
            <a:r>
              <a:rPr lang="ar-DZ" sz="2400" b="1" i="1" dirty="0" err="1" smtClean="0">
                <a:latin typeface="Andalus" pitchFamily="18" charset="-78"/>
                <a:cs typeface="Andalus" pitchFamily="18" charset="-78"/>
              </a:rPr>
              <a:t>الأنترنت</a:t>
            </a:r>
            <a:r>
              <a:rPr lang="ar-DZ" sz="2400" b="1" i="1" dirty="0" smtClean="0">
                <a:latin typeface="Andalus" pitchFamily="18" charset="-78"/>
                <a:cs typeface="Andalus" pitchFamily="18" charset="-78"/>
              </a:rPr>
              <a:t>) عبر فضاء واحد وهو نظام </a:t>
            </a:r>
            <a:r>
              <a:rPr lang="fr-FR" sz="2400" b="1" i="1" dirty="0" smtClean="0">
                <a:latin typeface="Andalus" pitchFamily="18" charset="-78"/>
                <a:cs typeface="Andalus" pitchFamily="18" charset="-78"/>
              </a:rPr>
              <a:t>SNDL</a:t>
            </a:r>
            <a:r>
              <a:rPr lang="ar-DZ" sz="2400" b="1" i="1" dirty="0" smtClean="0">
                <a:latin typeface="Andalus" pitchFamily="18" charset="-78"/>
                <a:cs typeface="Andalus" pitchFamily="18" charset="-78"/>
              </a:rPr>
              <a:t> ليكون بوابة يلج إليها الباحث والمستفيد للوصول إلى هذه المصادر بسهولة </a:t>
            </a:r>
            <a:r>
              <a:rPr lang="ar-DZ" sz="2400" b="1" i="1" dirty="0" err="1" smtClean="0">
                <a:latin typeface="Andalus" pitchFamily="18" charset="-78"/>
                <a:cs typeface="Andalus" pitchFamily="18" charset="-78"/>
              </a:rPr>
              <a:t>وموثوقية</a:t>
            </a:r>
            <a:endParaRPr lang="fr-FR" sz="2400" b="1" i="1" dirty="0">
              <a:latin typeface="Andalus" pitchFamily="18" charset="-78"/>
              <a:cs typeface="Andalus" pitchFamily="18" charset="-78"/>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omena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Promenad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omenad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525</TotalTime>
  <Words>448</Words>
  <Application>Microsoft Office PowerPoint</Application>
  <PresentationFormat>Personnalisé</PresentationFormat>
  <Paragraphs>34</Paragraphs>
  <Slides>6</Slides>
  <Notes>0</Notes>
  <HiddenSlides>0</HiddenSlides>
  <MMClips>0</MMClips>
  <ScaleCrop>false</ScaleCrop>
  <HeadingPairs>
    <vt:vector size="4" baseType="variant">
      <vt:variant>
        <vt:lpstr>Thème</vt:lpstr>
      </vt:variant>
      <vt:variant>
        <vt:i4>1</vt:i4>
      </vt:variant>
      <vt:variant>
        <vt:lpstr>Titres des diapositives</vt:lpstr>
      </vt:variant>
      <vt:variant>
        <vt:i4>6</vt:i4>
      </vt:variant>
    </vt:vector>
  </HeadingPairs>
  <TitlesOfParts>
    <vt:vector size="7" baseType="lpstr">
      <vt:lpstr>Promenade</vt:lpstr>
      <vt:lpstr>Diapositive 1</vt:lpstr>
      <vt:lpstr>Diapositive 2</vt:lpstr>
      <vt:lpstr>Diapositive 3</vt:lpstr>
      <vt:lpstr>Diapositive 4</vt:lpstr>
      <vt:lpstr>Diapositive 5</vt:lpstr>
      <vt:lpstr>تمثل هذه الواجهة التوثيق عبر الخط، وذلك من خلال جمع وتنظيم وتجهيز مصادر المعلومات المتاحة عبر الخط (أي على شبكة الأنترنت) عبر فضاء واحد وهو نظام SNDL ليكون بوابة يلج إليها الباحث والمستفيد للوصول إلى هذه المصادر بسهولة وموثوقية</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fujitsu</dc:creator>
  <cp:lastModifiedBy>Pyramide</cp:lastModifiedBy>
  <cp:revision>15</cp:revision>
  <dcterms:created xsi:type="dcterms:W3CDTF">2023-12-09T10:49:27Z</dcterms:created>
  <dcterms:modified xsi:type="dcterms:W3CDTF">2025-12-16T05:51:56Z</dcterms:modified>
</cp:coreProperties>
</file>