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8"/>
  </p:notesMasterIdLst>
  <p:sldIdLst>
    <p:sldId id="256" r:id="rId2"/>
    <p:sldId id="258" r:id="rId3"/>
    <p:sldId id="281" r:id="rId4"/>
    <p:sldId id="282" r:id="rId5"/>
    <p:sldId id="283" r:id="rId6"/>
    <p:sldId id="259" r:id="rId7"/>
    <p:sldId id="284" r:id="rId8"/>
    <p:sldId id="260" r:id="rId9"/>
    <p:sldId id="285" r:id="rId10"/>
    <p:sldId id="264" r:id="rId11"/>
    <p:sldId id="265" r:id="rId12"/>
    <p:sldId id="266" r:id="rId13"/>
    <p:sldId id="263" r:id="rId14"/>
    <p:sldId id="272" r:id="rId15"/>
    <p:sldId id="279" r:id="rId16"/>
    <p:sldId id="274" r:id="rId17"/>
    <p:sldId id="273" r:id="rId18"/>
    <p:sldId id="267" r:id="rId19"/>
    <p:sldId id="268" r:id="rId20"/>
    <p:sldId id="269" r:id="rId21"/>
    <p:sldId id="270" r:id="rId22"/>
    <p:sldId id="271" r:id="rId23"/>
    <p:sldId id="275" r:id="rId24"/>
    <p:sldId id="286" r:id="rId25"/>
    <p:sldId id="276" r:id="rId26"/>
    <p:sldId id="280"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C1D5D-C1CB-4967-AE5E-31CA1E585C3F}" type="datetimeFigureOut">
              <a:rPr lang="fr-FR" smtClean="0"/>
              <a:pPr/>
              <a:t>11/11/2023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6C922-9358-4FA9-AAE3-3A73A0D8A555}" type="slidenum">
              <a:rPr lang="fr-FR" smtClean="0"/>
              <a:pPr/>
              <a:t>‹N°›</a:t>
            </a:fld>
            <a:endParaRPr lang="fr-FR"/>
          </a:p>
        </p:txBody>
      </p:sp>
    </p:spTree>
    <p:extLst>
      <p:ext uri="{BB962C8B-B14F-4D97-AF65-F5344CB8AC3E}">
        <p14:creationId xmlns:p14="http://schemas.microsoft.com/office/powerpoint/2010/main" val="378965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15</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17</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18</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19</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20</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21</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22</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23</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25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10</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11</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12</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13</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386C922-9358-4FA9-AAE3-3A73A0D8A555}"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a:t>Cliquez pour modifier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25C31C-AA2D-4773-B4A4-664F2789E285}" type="slidenum">
              <a:rPr lang="fr-FR" smtClean="0"/>
              <a:pPr/>
              <a:t>‹N°›</a:t>
            </a:fld>
            <a:endParaRPr lang="fr-F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25C31C-AA2D-4773-B4A4-664F2789E28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5" name="Espace réservé du pied de page 4"/>
          <p:cNvSpPr>
            <a:spLocks noGrp="1"/>
          </p:cNvSpPr>
          <p:nvPr>
            <p:ph type="ftr" sz="quarter" idx="11"/>
          </p:nvPr>
        </p:nvSpPr>
        <p:spPr>
          <a:xfrm>
            <a:off x="2640597" y="6377459"/>
            <a:ext cx="3836404"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5125C31C-AA2D-4773-B4A4-664F2789E28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25C31C-AA2D-4773-B4A4-664F2789E28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125C31C-AA2D-4773-B4A4-664F2789E28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25C31C-AA2D-4773-B4A4-664F2789E28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125C31C-AA2D-4773-B4A4-664F2789E28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125C31C-AA2D-4773-B4A4-664F2789E28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125C31C-AA2D-4773-B4A4-664F2789E28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a:t>Cliquez pour modifier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1FA9FF9B-36F6-41A5-8431-75BB352C5AA6}" type="datetimeFigureOut">
              <a:rPr lang="fr-FR" smtClean="0"/>
              <a:pPr/>
              <a:t>11/11/2023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125C31C-AA2D-4773-B4A4-664F2789E285}" type="slidenum">
              <a:rPr lang="fr-FR" smtClean="0"/>
              <a:pPr/>
              <a:t>‹N°›</a:t>
            </a:fld>
            <a:endParaRPr lang="fr-F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1FA9FF9B-36F6-41A5-8431-75BB352C5AA6}" type="datetimeFigureOut">
              <a:rPr lang="fr-FR" smtClean="0"/>
              <a:pPr/>
              <a:t>11/11/2023</a:t>
            </a:fld>
            <a:endParaRPr lang="fr-F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8339328" y="1170432"/>
            <a:ext cx="733864" cy="201168"/>
          </a:xfrm>
        </p:spPr>
        <p:txBody>
          <a:bodyPr/>
          <a:lstStyle/>
          <a:p>
            <a:fld id="{5125C31C-AA2D-4773-B4A4-664F2789E28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FA9FF9B-36F6-41A5-8431-75BB352C5AA6}" type="datetimeFigureOut">
              <a:rPr lang="fr-FR" smtClean="0"/>
              <a:pPr/>
              <a:t>11/11/2023</a:t>
            </a:fld>
            <a:endParaRPr lang="fr-FR"/>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125C31C-AA2D-4773-B4A4-664F2789E28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normAutofit fontScale="92500" lnSpcReduction="10000"/>
          </a:bodyPr>
          <a:lstStyle/>
          <a:p>
            <a:r>
              <a:rPr lang="fr-FR" sz="5400" dirty="0">
                <a:solidFill>
                  <a:srgbClr val="FF0000"/>
                </a:solidFill>
              </a:rPr>
              <a:t>    BRONCHOGRAMME</a:t>
            </a:r>
          </a:p>
          <a:p>
            <a:r>
              <a:rPr lang="fr-FR" sz="5400" dirty="0">
                <a:solidFill>
                  <a:srgbClr val="FF0000"/>
                </a:solidFill>
              </a:rPr>
              <a:t>                 AERIQUE</a:t>
            </a:r>
          </a:p>
        </p:txBody>
      </p:sp>
      <p:sp>
        <p:nvSpPr>
          <p:cNvPr id="4" name="object 3">
            <a:extLst>
              <a:ext uri="{FF2B5EF4-FFF2-40B4-BE49-F238E27FC236}">
                <a16:creationId xmlns:a16="http://schemas.microsoft.com/office/drawing/2014/main" id="{256EA23B-97FF-4A64-98B4-CC8284FF4EDE}"/>
              </a:ext>
            </a:extLst>
          </p:cNvPr>
          <p:cNvSpPr txBox="1"/>
          <p:nvPr/>
        </p:nvSpPr>
        <p:spPr>
          <a:xfrm>
            <a:off x="685800" y="3717032"/>
            <a:ext cx="7160895" cy="1275989"/>
          </a:xfrm>
          <a:prstGeom prst="rect">
            <a:avLst/>
          </a:prstGeom>
        </p:spPr>
        <p:txBody>
          <a:bodyPr vert="horz" wrap="square" lIns="0" tIns="52069" rIns="0" bIns="0" rtlCol="0">
            <a:spAutoFit/>
          </a:bodyPr>
          <a:lstStyle/>
          <a:p>
            <a:pPr algn="ctr">
              <a:lnSpc>
                <a:spcPct val="100000"/>
              </a:lnSpc>
              <a:spcBef>
                <a:spcPts val="315"/>
              </a:spcBef>
            </a:pPr>
            <a:r>
              <a:rPr sz="2400" spc="-5" dirty="0">
                <a:solidFill>
                  <a:srgbClr val="FFFFFF"/>
                </a:solidFill>
                <a:latin typeface="Comic Sans MS"/>
                <a:cs typeface="Comic Sans MS"/>
              </a:rPr>
              <a:t>Service</a:t>
            </a:r>
            <a:r>
              <a:rPr sz="2400" spc="-60" dirty="0">
                <a:solidFill>
                  <a:srgbClr val="FFFFFF"/>
                </a:solidFill>
                <a:latin typeface="Comic Sans MS"/>
                <a:cs typeface="Comic Sans MS"/>
              </a:rPr>
              <a:t> </a:t>
            </a:r>
            <a:r>
              <a:rPr sz="2400" spc="-5" dirty="0">
                <a:solidFill>
                  <a:srgbClr val="FFFFFF"/>
                </a:solidFill>
                <a:latin typeface="Comic Sans MS"/>
                <a:cs typeface="Comic Sans MS"/>
              </a:rPr>
              <a:t>d’</a:t>
            </a:r>
            <a:r>
              <a:rPr lang="fr-FR" sz="2400" spc="-5" dirty="0">
                <a:solidFill>
                  <a:srgbClr val="FFFFFF"/>
                </a:solidFill>
                <a:latin typeface="Comic Sans MS"/>
                <a:cs typeface="Comic Sans MS"/>
              </a:rPr>
              <a:t>i</a:t>
            </a:r>
            <a:r>
              <a:rPr sz="2400" spc="-5" dirty="0" err="1">
                <a:solidFill>
                  <a:srgbClr val="FFFFFF"/>
                </a:solidFill>
                <a:latin typeface="Comic Sans MS"/>
                <a:cs typeface="Comic Sans MS"/>
              </a:rPr>
              <a:t>magerie</a:t>
            </a:r>
            <a:r>
              <a:rPr sz="2400" spc="-40" dirty="0">
                <a:solidFill>
                  <a:srgbClr val="FFFFFF"/>
                </a:solidFill>
                <a:latin typeface="Comic Sans MS"/>
                <a:cs typeface="Comic Sans MS"/>
              </a:rPr>
              <a:t> </a:t>
            </a:r>
            <a:r>
              <a:rPr sz="2400" spc="-5" dirty="0">
                <a:solidFill>
                  <a:srgbClr val="FFFFFF"/>
                </a:solidFill>
                <a:latin typeface="Comic Sans MS"/>
                <a:cs typeface="Comic Sans MS"/>
              </a:rPr>
              <a:t>Médicale</a:t>
            </a:r>
            <a:endParaRPr lang="fr-FR" sz="2400" spc="-5" dirty="0">
              <a:solidFill>
                <a:srgbClr val="FFFFFF"/>
              </a:solidFill>
              <a:latin typeface="Comic Sans MS"/>
              <a:cs typeface="Comic Sans MS"/>
            </a:endParaRPr>
          </a:p>
          <a:p>
            <a:pPr algn="ctr">
              <a:lnSpc>
                <a:spcPct val="100000"/>
              </a:lnSpc>
              <a:spcBef>
                <a:spcPts val="315"/>
              </a:spcBef>
            </a:pPr>
            <a:r>
              <a:rPr lang="fr-FR" sz="2400" spc="-5" dirty="0">
                <a:solidFill>
                  <a:srgbClr val="FFFFFF"/>
                </a:solidFill>
                <a:latin typeface="Comic Sans MS"/>
                <a:cs typeface="Comic Sans MS"/>
              </a:rPr>
              <a:t>CPMC</a:t>
            </a:r>
            <a:endParaRPr sz="2400" dirty="0">
              <a:latin typeface="Comic Sans MS"/>
              <a:cs typeface="Comic Sans MS"/>
            </a:endParaRPr>
          </a:p>
          <a:p>
            <a:pPr algn="ctr">
              <a:lnSpc>
                <a:spcPct val="100000"/>
              </a:lnSpc>
              <a:spcBef>
                <a:spcPts val="575"/>
              </a:spcBef>
            </a:pPr>
            <a:r>
              <a:rPr lang="fr-FR" sz="2400" dirty="0">
                <a:solidFill>
                  <a:srgbClr val="FFFFFF"/>
                </a:solidFill>
                <a:latin typeface="Comic Sans MS"/>
                <a:cs typeface="Comic Sans MS"/>
              </a:rPr>
              <a:t>Pr .Benyahia </a:t>
            </a:r>
            <a:endParaRPr sz="2400" dirty="0">
              <a:latin typeface="Comic Sans MS"/>
              <a:cs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4888" y="-99392"/>
            <a:ext cx="8229600" cy="1252728"/>
          </a:xfrm>
        </p:spPr>
        <p:txBody>
          <a:bodyPr>
            <a:normAutofit/>
          </a:bodyPr>
          <a:lstStyle/>
          <a:p>
            <a:r>
              <a:rPr lang="fr-FR" sz="4000" dirty="0">
                <a:solidFill>
                  <a:srgbClr val="FF0000"/>
                </a:solidFill>
              </a:rPr>
              <a:t>BRONCHOGRAMME AERIQUE</a:t>
            </a:r>
            <a:endParaRPr lang="fr-FR" sz="4000" dirty="0"/>
          </a:p>
        </p:txBody>
      </p:sp>
      <p:sp>
        <p:nvSpPr>
          <p:cNvPr id="3" name="Espace réservé du contenu 2"/>
          <p:cNvSpPr>
            <a:spLocks noGrp="1"/>
          </p:cNvSpPr>
          <p:nvPr>
            <p:ph idx="1"/>
          </p:nvPr>
        </p:nvSpPr>
        <p:spPr>
          <a:xfrm>
            <a:off x="35496" y="1775191"/>
            <a:ext cx="4690864" cy="4625609"/>
          </a:xfrm>
        </p:spPr>
        <p:txBody>
          <a:bodyPr>
            <a:normAutofit lnSpcReduction="10000"/>
          </a:bodyPr>
          <a:lstStyle/>
          <a:p>
            <a:r>
              <a:rPr lang="fr-FR" sz="2400" dirty="0">
                <a:solidFill>
                  <a:srgbClr val="FFFF00"/>
                </a:solidFill>
                <a:latin typeface="Comic Sans MS" pitchFamily="66" charset="0"/>
              </a:rPr>
              <a:t>Syndrome de comblement alvéolaire</a:t>
            </a:r>
          </a:p>
          <a:p>
            <a:endParaRPr lang="fr-FR" sz="2400" dirty="0">
              <a:solidFill>
                <a:srgbClr val="FFFF00"/>
              </a:solidFill>
              <a:latin typeface="Comic Sans MS" pitchFamily="66" charset="0"/>
            </a:endParaRPr>
          </a:p>
          <a:p>
            <a:endParaRPr lang="fr-FR" sz="2400" dirty="0">
              <a:solidFill>
                <a:srgbClr val="FFFF00"/>
              </a:solidFill>
              <a:latin typeface="Comic Sans MS" pitchFamily="66" charset="0"/>
            </a:endParaRPr>
          </a:p>
          <a:p>
            <a:pPr>
              <a:buNone/>
            </a:pPr>
            <a:r>
              <a:rPr lang="fr-FR" sz="2000" dirty="0">
                <a:latin typeface="Comic Sans MS" pitchFamily="66" charset="0"/>
              </a:rPr>
              <a:t>• Nodules alvéolaires</a:t>
            </a:r>
          </a:p>
          <a:p>
            <a:pPr>
              <a:buNone/>
            </a:pPr>
            <a:endParaRPr lang="fr-FR" sz="2000" dirty="0">
              <a:latin typeface="Comic Sans MS" pitchFamily="66" charset="0"/>
            </a:endParaRPr>
          </a:p>
          <a:p>
            <a:pPr>
              <a:buNone/>
            </a:pPr>
            <a:endParaRPr lang="fr-FR" sz="2000" dirty="0">
              <a:latin typeface="Comic Sans MS" pitchFamily="66" charset="0"/>
            </a:endParaRPr>
          </a:p>
          <a:p>
            <a:pPr>
              <a:buNone/>
            </a:pPr>
            <a:endParaRPr lang="fr-FR" sz="2000" dirty="0">
              <a:latin typeface="Comic Sans MS" pitchFamily="66" charset="0"/>
            </a:endParaRPr>
          </a:p>
          <a:p>
            <a:pPr>
              <a:buNone/>
            </a:pPr>
            <a:endParaRPr lang="fr-FR" sz="2000" dirty="0">
              <a:latin typeface="Comic Sans MS" pitchFamily="66" charset="0"/>
            </a:endParaRPr>
          </a:p>
          <a:p>
            <a:pPr>
              <a:buNone/>
            </a:pPr>
            <a:r>
              <a:rPr lang="fr-FR" sz="2000" dirty="0">
                <a:latin typeface="Comic Sans MS" pitchFamily="66" charset="0"/>
              </a:rPr>
              <a:t>• Opacités de densité hydrique à bords flous</a:t>
            </a:r>
          </a:p>
          <a:p>
            <a:pPr>
              <a:buNone/>
            </a:pPr>
            <a:endParaRPr lang="fr-FR" sz="2000" dirty="0">
              <a:latin typeface="Comic Sans MS" pitchFamily="66" charset="0"/>
            </a:endParaRPr>
          </a:p>
          <a:p>
            <a:pPr>
              <a:buNone/>
            </a:pPr>
            <a:endParaRPr lang="fr-FR" sz="2000" dirty="0">
              <a:latin typeface="Comic Sans MS" pitchFamily="66" charset="0"/>
            </a:endParaRPr>
          </a:p>
          <a:p>
            <a:pPr>
              <a:buNone/>
            </a:pPr>
            <a:endParaRPr lang="fr-FR" sz="2000" dirty="0">
              <a:latin typeface="Comic Sans MS" pitchFamily="66" charset="0"/>
            </a:endParaRPr>
          </a:p>
          <a:p>
            <a:pPr>
              <a:buNone/>
            </a:pPr>
            <a:r>
              <a:rPr lang="fr-FR" sz="2000" dirty="0">
                <a:latin typeface="Comic Sans MS" pitchFamily="66" charset="0"/>
              </a:rPr>
              <a:t>• </a:t>
            </a:r>
            <a:r>
              <a:rPr lang="fr-FR" sz="2000" dirty="0" err="1">
                <a:latin typeface="Comic Sans MS" pitchFamily="66" charset="0"/>
              </a:rPr>
              <a:t>Confluantes</a:t>
            </a:r>
            <a:endParaRPr lang="fr-FR" sz="2000" dirty="0">
              <a:latin typeface="Comic Sans MS" pitchFamily="66" charset="0"/>
            </a:endParaRPr>
          </a:p>
        </p:txBody>
      </p:sp>
      <p:pic>
        <p:nvPicPr>
          <p:cNvPr id="2050" name="Picture 2"/>
          <p:cNvPicPr>
            <a:picLocks noChangeAspect="1" noChangeArrowheads="1"/>
          </p:cNvPicPr>
          <p:nvPr/>
        </p:nvPicPr>
        <p:blipFill>
          <a:blip r:embed="rId3" cstate="print"/>
          <a:srcRect/>
          <a:stretch>
            <a:fillRect/>
          </a:stretch>
        </p:blipFill>
        <p:spPr bwMode="auto">
          <a:xfrm>
            <a:off x="5148064" y="1196752"/>
            <a:ext cx="2736304" cy="2520280"/>
          </a:xfrm>
          <a:prstGeom prst="rect">
            <a:avLst/>
          </a:prstGeom>
          <a:noFill/>
          <a:ln w="38100">
            <a:solidFill>
              <a:srgbClr val="00FF00"/>
            </a:solid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436096" y="4077072"/>
            <a:ext cx="2376264" cy="2564904"/>
          </a:xfrm>
          <a:prstGeom prst="rect">
            <a:avLst/>
          </a:prstGeom>
          <a:noFill/>
          <a:ln w="57150">
            <a:solidFill>
              <a:srgbClr val="00FF0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rgbClr val="FF0000"/>
                </a:solidFill>
              </a:rPr>
              <a:t>BRONCHOGRAMME AERIQUE</a:t>
            </a:r>
            <a:endParaRPr lang="fr-FR" sz="4000" dirty="0"/>
          </a:p>
        </p:txBody>
      </p:sp>
      <p:sp>
        <p:nvSpPr>
          <p:cNvPr id="3" name="Espace réservé du contenu 2"/>
          <p:cNvSpPr>
            <a:spLocks noGrp="1"/>
          </p:cNvSpPr>
          <p:nvPr>
            <p:ph idx="1"/>
          </p:nvPr>
        </p:nvSpPr>
        <p:spPr>
          <a:xfrm>
            <a:off x="251520" y="1484784"/>
            <a:ext cx="4608512" cy="5373215"/>
          </a:xfrm>
        </p:spPr>
        <p:txBody>
          <a:bodyPr>
            <a:normAutofit fontScale="92500" lnSpcReduction="20000"/>
          </a:bodyPr>
          <a:lstStyle/>
          <a:p>
            <a:pPr>
              <a:buFont typeface="Wingdings" pitchFamily="2" charset="2"/>
              <a:buChar char="§"/>
            </a:pPr>
            <a:r>
              <a:rPr lang="fr-FR" sz="2400" dirty="0">
                <a:solidFill>
                  <a:srgbClr val="FFFF00"/>
                </a:solidFill>
                <a:latin typeface="Comic Sans MS" pitchFamily="66" charset="0"/>
              </a:rPr>
              <a:t>Syndrome de comblement alvéolaire</a:t>
            </a:r>
          </a:p>
          <a:p>
            <a:pPr>
              <a:buNone/>
            </a:pPr>
            <a:endParaRPr lang="fr-FR" sz="2200" dirty="0">
              <a:latin typeface="Comic Sans MS" pitchFamily="66" charset="0"/>
            </a:endParaRPr>
          </a:p>
          <a:p>
            <a:pPr>
              <a:buNone/>
            </a:pPr>
            <a:r>
              <a:rPr lang="fr-FR" sz="2200" dirty="0">
                <a:latin typeface="Comic Sans MS" pitchFamily="66" charset="0"/>
              </a:rPr>
              <a:t>• Systématisée</a:t>
            </a:r>
          </a:p>
          <a:p>
            <a:pPr>
              <a:buNone/>
            </a:pPr>
            <a:r>
              <a:rPr lang="fr-FR" sz="2200" dirty="0">
                <a:latin typeface="Comic Sans MS" pitchFamily="66" charset="0"/>
              </a:rPr>
              <a:t>         </a:t>
            </a:r>
            <a:r>
              <a:rPr lang="fr-FR" sz="2000" dirty="0">
                <a:latin typeface="Comic Sans MS" pitchFamily="66" charset="0"/>
              </a:rPr>
              <a:t>– bord net sur scissure</a:t>
            </a:r>
          </a:p>
          <a:p>
            <a:pPr>
              <a:buNone/>
            </a:pPr>
            <a:r>
              <a:rPr lang="fr-FR" sz="2000" dirty="0">
                <a:latin typeface="Comic Sans MS" pitchFamily="66" charset="0"/>
              </a:rPr>
              <a:t>          – non rétractile</a:t>
            </a:r>
          </a:p>
          <a:p>
            <a:pPr>
              <a:buNone/>
            </a:pPr>
            <a:endParaRPr lang="fr-FR" sz="2000" dirty="0">
              <a:latin typeface="Comic Sans MS" pitchFamily="66" charset="0"/>
            </a:endParaRPr>
          </a:p>
          <a:p>
            <a:pPr>
              <a:buNone/>
            </a:pPr>
            <a:endParaRPr lang="fr-FR" sz="2200" dirty="0">
              <a:latin typeface="Comic Sans MS" pitchFamily="66" charset="0"/>
            </a:endParaRPr>
          </a:p>
          <a:p>
            <a:pPr>
              <a:buNone/>
            </a:pPr>
            <a:r>
              <a:rPr lang="fr-FR" sz="2200" dirty="0">
                <a:latin typeface="Comic Sans MS" pitchFamily="66" charset="0"/>
              </a:rPr>
              <a:t>• Opacités </a:t>
            </a:r>
            <a:r>
              <a:rPr lang="fr-FR" sz="2200" dirty="0" err="1">
                <a:latin typeface="Comic Sans MS" pitchFamily="66" charset="0"/>
              </a:rPr>
              <a:t>périhilaires</a:t>
            </a:r>
            <a:r>
              <a:rPr lang="fr-FR" sz="2200" dirty="0">
                <a:latin typeface="Comic Sans MS" pitchFamily="66" charset="0"/>
              </a:rPr>
              <a:t> </a:t>
            </a:r>
          </a:p>
          <a:p>
            <a:pPr>
              <a:buNone/>
            </a:pPr>
            <a:r>
              <a:rPr lang="fr-FR" sz="2200" dirty="0">
                <a:latin typeface="Comic Sans MS" pitchFamily="66" charset="0"/>
              </a:rPr>
              <a:t>   bilatérales (en aile de papillon)</a:t>
            </a:r>
          </a:p>
          <a:p>
            <a:pPr>
              <a:buNone/>
            </a:pPr>
            <a:endParaRPr lang="fr-FR" sz="2200" dirty="0">
              <a:latin typeface="Comic Sans MS" pitchFamily="66" charset="0"/>
            </a:endParaRPr>
          </a:p>
          <a:p>
            <a:pPr>
              <a:buNone/>
            </a:pPr>
            <a:endParaRPr lang="fr-FR" sz="2200" dirty="0">
              <a:latin typeface="Comic Sans MS" pitchFamily="66" charset="0"/>
            </a:endParaRPr>
          </a:p>
          <a:p>
            <a:pPr>
              <a:buNone/>
            </a:pPr>
            <a:endParaRPr lang="fr-FR" sz="2200" dirty="0">
              <a:latin typeface="Comic Sans MS" pitchFamily="66" charset="0"/>
            </a:endParaRPr>
          </a:p>
          <a:p>
            <a:pPr>
              <a:buNone/>
            </a:pPr>
            <a:r>
              <a:rPr lang="fr-FR" sz="2200" dirty="0">
                <a:latin typeface="Comic Sans MS" pitchFamily="66" charset="0"/>
              </a:rPr>
              <a:t>• </a:t>
            </a:r>
            <a:r>
              <a:rPr lang="fr-FR" sz="2200" dirty="0" err="1">
                <a:latin typeface="Comic Sans MS" pitchFamily="66" charset="0"/>
              </a:rPr>
              <a:t>Bronchogramme</a:t>
            </a:r>
            <a:r>
              <a:rPr lang="fr-FR" sz="2200" dirty="0">
                <a:latin typeface="Comic Sans MS" pitchFamily="66" charset="0"/>
              </a:rPr>
              <a:t>  aérien</a:t>
            </a:r>
          </a:p>
          <a:p>
            <a:pPr>
              <a:buNone/>
            </a:pPr>
            <a:endParaRPr lang="fr-FR" sz="2200" dirty="0">
              <a:latin typeface="Comic Sans MS" pitchFamily="66" charset="0"/>
            </a:endParaRPr>
          </a:p>
          <a:p>
            <a:pPr>
              <a:buNone/>
            </a:pPr>
            <a:endParaRPr lang="fr-FR" sz="2200" dirty="0">
              <a:latin typeface="Comic Sans MS" pitchFamily="66" charset="0"/>
            </a:endParaRPr>
          </a:p>
          <a:p>
            <a:pPr>
              <a:buNone/>
            </a:pPr>
            <a:endParaRPr lang="fr-FR" sz="2200" dirty="0">
              <a:latin typeface="Comic Sans MS" pitchFamily="66" charset="0"/>
            </a:endParaRPr>
          </a:p>
          <a:p>
            <a:pPr>
              <a:buNone/>
            </a:pPr>
            <a:r>
              <a:rPr lang="fr-FR" sz="2200" dirty="0">
                <a:latin typeface="Comic Sans MS" pitchFamily="66" charset="0"/>
              </a:rPr>
              <a:t>• Evolution relativement rapide et précoce</a:t>
            </a:r>
          </a:p>
          <a:p>
            <a:endParaRPr lang="fr-FR" dirty="0"/>
          </a:p>
        </p:txBody>
      </p:sp>
      <p:pic>
        <p:nvPicPr>
          <p:cNvPr id="3074" name="Picture 2"/>
          <p:cNvPicPr>
            <a:picLocks noChangeAspect="1" noChangeArrowheads="1"/>
          </p:cNvPicPr>
          <p:nvPr/>
        </p:nvPicPr>
        <p:blipFill>
          <a:blip r:embed="rId3" cstate="print"/>
          <a:srcRect/>
          <a:stretch>
            <a:fillRect/>
          </a:stretch>
        </p:blipFill>
        <p:spPr bwMode="auto">
          <a:xfrm>
            <a:off x="5580113" y="3933056"/>
            <a:ext cx="2808312" cy="2520280"/>
          </a:xfrm>
          <a:prstGeom prst="rect">
            <a:avLst/>
          </a:prstGeom>
          <a:noFill/>
          <a:ln w="38100">
            <a:solidFill>
              <a:srgbClr val="00FF00"/>
            </a:solid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5508104" y="1052736"/>
            <a:ext cx="2808312" cy="2578224"/>
          </a:xfrm>
          <a:prstGeom prst="rect">
            <a:avLst/>
          </a:prstGeom>
          <a:noFill/>
          <a:ln w="38100">
            <a:solidFill>
              <a:srgbClr val="00FF00"/>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solidFill>
                  <a:srgbClr val="FF0000"/>
                </a:solidFill>
              </a:rPr>
              <a:t>BRONCHOGRAMME AERIQUE</a:t>
            </a:r>
            <a:endParaRPr lang="fr-FR" sz="4000" dirty="0"/>
          </a:p>
        </p:txBody>
      </p:sp>
      <p:sp>
        <p:nvSpPr>
          <p:cNvPr id="3" name="Espace réservé du contenu 2"/>
          <p:cNvSpPr>
            <a:spLocks noGrp="1"/>
          </p:cNvSpPr>
          <p:nvPr>
            <p:ph idx="1"/>
          </p:nvPr>
        </p:nvSpPr>
        <p:spPr>
          <a:xfrm>
            <a:off x="457200" y="1484784"/>
            <a:ext cx="8229600" cy="5112567"/>
          </a:xfrm>
        </p:spPr>
        <p:txBody>
          <a:bodyPr>
            <a:normAutofit/>
          </a:bodyPr>
          <a:lstStyle/>
          <a:p>
            <a:r>
              <a:rPr lang="fr-FR" sz="2000" b="1" dirty="0">
                <a:solidFill>
                  <a:srgbClr val="FFFF00"/>
                </a:solidFill>
                <a:latin typeface="Comic Sans MS" pitchFamily="66" charset="0"/>
              </a:rPr>
              <a:t>Étiologies du Syndrome de comblement alvéolaire :</a:t>
            </a:r>
          </a:p>
          <a:p>
            <a:pPr>
              <a:buNone/>
            </a:pPr>
            <a:endParaRPr lang="fr-FR" sz="2000" b="1" dirty="0">
              <a:latin typeface="Comic Sans MS" pitchFamily="66" charset="0"/>
            </a:endParaRPr>
          </a:p>
          <a:p>
            <a:pPr>
              <a:buNone/>
            </a:pPr>
            <a:r>
              <a:rPr lang="fr-FR" sz="2000" dirty="0">
                <a:solidFill>
                  <a:srgbClr val="FF0000"/>
                </a:solidFill>
                <a:latin typeface="Comic Sans MS" pitchFamily="66" charset="0"/>
              </a:rPr>
              <a:t>                    •</a:t>
            </a:r>
            <a:r>
              <a:rPr lang="fr-FR" sz="2000" dirty="0">
                <a:latin typeface="Comic Sans MS" pitchFamily="66" charset="0"/>
              </a:rPr>
              <a:t> </a:t>
            </a:r>
            <a:r>
              <a:rPr lang="fr-FR" sz="2000" dirty="0">
                <a:solidFill>
                  <a:srgbClr val="FF0000"/>
                </a:solidFill>
                <a:latin typeface="Comic Sans MS" pitchFamily="66" charset="0"/>
              </a:rPr>
              <a:t>Aigu</a:t>
            </a:r>
            <a:r>
              <a:rPr lang="fr-FR" sz="2000" dirty="0">
                <a:latin typeface="Comic Sans MS" pitchFamily="66" charset="0"/>
              </a:rPr>
              <a:t> le plus souvent</a:t>
            </a:r>
          </a:p>
          <a:p>
            <a:pPr>
              <a:buNone/>
            </a:pPr>
            <a:endParaRPr lang="fr-FR" sz="2000" dirty="0">
              <a:latin typeface="Comic Sans MS" pitchFamily="66" charset="0"/>
            </a:endParaRPr>
          </a:p>
          <a:p>
            <a:pPr>
              <a:buNone/>
            </a:pPr>
            <a:r>
              <a:rPr lang="fr-FR" sz="2000" dirty="0">
                <a:latin typeface="Comic Sans MS" pitchFamily="66" charset="0"/>
              </a:rPr>
              <a:t>                                      -  Infection</a:t>
            </a:r>
          </a:p>
          <a:p>
            <a:pPr>
              <a:buNone/>
            </a:pPr>
            <a:r>
              <a:rPr lang="fr-FR" sz="2000" dirty="0">
                <a:latin typeface="Comic Sans MS" pitchFamily="66" charset="0"/>
              </a:rPr>
              <a:t>                                      -  </a:t>
            </a:r>
            <a:r>
              <a:rPr lang="fr-FR" sz="2000" dirty="0" err="1">
                <a:latin typeface="Comic Sans MS" pitchFamily="66" charset="0"/>
              </a:rPr>
              <a:t>OEdème</a:t>
            </a:r>
            <a:endParaRPr lang="fr-FR" sz="2000" dirty="0">
              <a:latin typeface="Comic Sans MS" pitchFamily="66" charset="0"/>
            </a:endParaRPr>
          </a:p>
          <a:p>
            <a:pPr>
              <a:buNone/>
            </a:pPr>
            <a:r>
              <a:rPr lang="fr-FR" sz="2000" dirty="0">
                <a:latin typeface="Comic Sans MS" pitchFamily="66" charset="0"/>
              </a:rPr>
              <a:t>                                      -  Hémorragie</a:t>
            </a:r>
          </a:p>
          <a:p>
            <a:pPr>
              <a:buNone/>
            </a:pPr>
            <a:endParaRPr lang="fr-FR" sz="2000" b="1" dirty="0">
              <a:latin typeface="Comic Sans MS" pitchFamily="66" charset="0"/>
            </a:endParaRPr>
          </a:p>
          <a:p>
            <a:pPr>
              <a:buNone/>
            </a:pPr>
            <a:r>
              <a:rPr lang="fr-FR" sz="2000" dirty="0">
                <a:latin typeface="Comic Sans MS" pitchFamily="66" charset="0"/>
              </a:rPr>
              <a:t>                     </a:t>
            </a:r>
            <a:r>
              <a:rPr lang="fr-FR" sz="2000" dirty="0">
                <a:solidFill>
                  <a:srgbClr val="FF0000"/>
                </a:solidFill>
                <a:latin typeface="Comic Sans MS" pitchFamily="66" charset="0"/>
              </a:rPr>
              <a:t>• Chronique</a:t>
            </a:r>
            <a:r>
              <a:rPr lang="fr-FR" sz="2000" dirty="0">
                <a:latin typeface="Comic Sans MS" pitchFamily="66" charset="0"/>
              </a:rPr>
              <a:t> rare</a:t>
            </a:r>
          </a:p>
          <a:p>
            <a:pPr>
              <a:buNone/>
            </a:pPr>
            <a:endParaRPr lang="fr-FR" sz="2000" dirty="0">
              <a:latin typeface="Comic Sans MS" pitchFamily="66" charset="0"/>
            </a:endParaRPr>
          </a:p>
          <a:p>
            <a:pPr>
              <a:buNone/>
            </a:pPr>
            <a:r>
              <a:rPr lang="fr-FR" sz="2000" dirty="0">
                <a:latin typeface="Comic Sans MS" pitchFamily="66" charset="0"/>
              </a:rPr>
              <a:t>                                       – Tumeur</a:t>
            </a:r>
          </a:p>
          <a:p>
            <a:pPr>
              <a:buNone/>
            </a:pPr>
            <a:r>
              <a:rPr lang="fr-FR" sz="2000" dirty="0">
                <a:latin typeface="Comic Sans MS" pitchFamily="66" charset="0"/>
              </a:rPr>
              <a:t>                                       – Infection</a:t>
            </a:r>
            <a:endParaRPr lang="fr-FR" sz="1700" dirty="0">
              <a:latin typeface="Comic Sans MS" pitchFamily="66" charset="0"/>
            </a:endParaRPr>
          </a:p>
          <a:p>
            <a:pPr>
              <a:buNone/>
            </a:pPr>
            <a:r>
              <a:rPr lang="fr-FR" sz="2000" dirty="0">
                <a:latin typeface="Comic Sans MS" pitchFamily="66" charset="0"/>
              </a:rPr>
              <a:t>                                       – Inflammatoire</a:t>
            </a:r>
          </a:p>
          <a:p>
            <a:pPr>
              <a:buNone/>
            </a:pPr>
            <a:r>
              <a:rPr lang="fr-FR" sz="2000" dirty="0">
                <a:latin typeface="Comic Sans MS" pitchFamily="66" charset="0"/>
              </a:rPr>
              <a:t>                           – Vasculaire</a:t>
            </a:r>
          </a:p>
          <a:p>
            <a:pPr>
              <a:buNone/>
            </a:pPr>
            <a:endParaRPr lang="fr-FR" sz="1700"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BRONCHOGRAMME AERIQUE</a:t>
            </a:r>
            <a:endParaRPr lang="fr-FR" dirty="0"/>
          </a:p>
        </p:txBody>
      </p:sp>
      <p:pic>
        <p:nvPicPr>
          <p:cNvPr id="4" name="Picture 4"/>
          <p:cNvPicPr>
            <a:picLocks noGrp="1" noChangeAspect="1" noChangeArrowheads="1"/>
          </p:cNvPicPr>
          <p:nvPr>
            <p:ph idx="1"/>
          </p:nvPr>
        </p:nvPicPr>
        <p:blipFill>
          <a:blip r:embed="rId3" cstate="print"/>
          <a:srcRect/>
          <a:stretch>
            <a:fillRect/>
          </a:stretch>
        </p:blipFill>
        <p:spPr bwMode="auto">
          <a:xfrm>
            <a:off x="4788024" y="1628800"/>
            <a:ext cx="4176464" cy="3976886"/>
          </a:xfrm>
          <a:prstGeom prst="rect">
            <a:avLst/>
          </a:prstGeom>
          <a:noFill/>
          <a:ln w="38100">
            <a:solidFill>
              <a:srgbClr val="FF0000"/>
            </a:solid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107505" y="1628800"/>
            <a:ext cx="3960440" cy="3957836"/>
          </a:xfrm>
          <a:prstGeom prst="rect">
            <a:avLst/>
          </a:prstGeom>
          <a:noFill/>
          <a:ln w="38100">
            <a:solidFill>
              <a:srgbClr val="FF0000"/>
            </a:solidFill>
            <a:miter lim="800000"/>
            <a:headEnd/>
            <a:tailEnd/>
          </a:ln>
        </p:spPr>
      </p:pic>
      <p:sp>
        <p:nvSpPr>
          <p:cNvPr id="6" name="ZoneTexte 5"/>
          <p:cNvSpPr txBox="1"/>
          <p:nvPr/>
        </p:nvSpPr>
        <p:spPr>
          <a:xfrm>
            <a:off x="2051720" y="5949280"/>
            <a:ext cx="5400600" cy="369332"/>
          </a:xfrm>
          <a:prstGeom prst="rect">
            <a:avLst/>
          </a:prstGeom>
          <a:noFill/>
          <a:ln w="28575">
            <a:solidFill>
              <a:srgbClr val="00FF00"/>
            </a:solidFill>
          </a:ln>
        </p:spPr>
        <p:txBody>
          <a:bodyPr wrap="square" rtlCol="0">
            <a:spAutoFit/>
          </a:bodyPr>
          <a:lstStyle/>
          <a:p>
            <a:r>
              <a:rPr lang="fr-FR" dirty="0"/>
              <a:t>Pneumonie franche lobaire aiguë à pneumocoque</a:t>
            </a:r>
          </a:p>
        </p:txBody>
      </p:sp>
      <p:cxnSp>
        <p:nvCxnSpPr>
          <p:cNvPr id="8" name="Connecteur droit avec flèche 7"/>
          <p:cNvCxnSpPr/>
          <p:nvPr/>
        </p:nvCxnSpPr>
        <p:spPr>
          <a:xfrm>
            <a:off x="6012160" y="2348880"/>
            <a:ext cx="360040"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6084168" y="2708920"/>
            <a:ext cx="216024"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8904" y="155448"/>
            <a:ext cx="8229600" cy="1252728"/>
          </a:xfrm>
        </p:spPr>
        <p:txBody>
          <a:bodyPr>
            <a:normAutofit/>
          </a:bodyPr>
          <a:lstStyle/>
          <a:p>
            <a:r>
              <a:rPr lang="fr-FR" sz="4000" dirty="0">
                <a:solidFill>
                  <a:srgbClr val="FF0000"/>
                </a:solidFill>
              </a:rPr>
              <a:t>BRONCHOGRAMME AERIQUE</a:t>
            </a:r>
            <a:endParaRPr lang="fr-FR" sz="4000"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899592" y="1774825"/>
            <a:ext cx="3796970" cy="4625975"/>
          </a:xfrm>
          <a:prstGeom prst="rect">
            <a:avLst/>
          </a:prstGeom>
          <a:noFill/>
          <a:ln w="38100">
            <a:solidFill>
              <a:srgbClr val="FF0000"/>
            </a:solidFill>
            <a:miter lim="800000"/>
            <a:headEnd/>
            <a:tailEnd/>
          </a:ln>
        </p:spPr>
      </p:pic>
      <p:sp>
        <p:nvSpPr>
          <p:cNvPr id="5" name="ZoneTexte 4"/>
          <p:cNvSpPr txBox="1"/>
          <p:nvPr/>
        </p:nvSpPr>
        <p:spPr>
          <a:xfrm>
            <a:off x="5076056" y="3790781"/>
            <a:ext cx="3384376" cy="646331"/>
          </a:xfrm>
          <a:prstGeom prst="rect">
            <a:avLst/>
          </a:prstGeom>
          <a:noFill/>
          <a:ln w="38100">
            <a:solidFill>
              <a:srgbClr val="00FF00"/>
            </a:solidFill>
          </a:ln>
        </p:spPr>
        <p:txBody>
          <a:bodyPr wrap="square" rtlCol="0">
            <a:spAutoFit/>
          </a:bodyPr>
          <a:lstStyle/>
          <a:p>
            <a:r>
              <a:rPr lang="fr-FR" dirty="0">
                <a:latin typeface="Comic Sans MS" pitchFamily="66" charset="0"/>
              </a:rPr>
              <a:t>       Pneumonie franche</a:t>
            </a:r>
          </a:p>
          <a:p>
            <a:r>
              <a:rPr lang="fr-FR" dirty="0">
                <a:latin typeface="Comic Sans MS" pitchFamily="66" charset="0"/>
              </a:rPr>
              <a:t>lobaire aiguë à pneumocoque</a:t>
            </a:r>
          </a:p>
        </p:txBody>
      </p:sp>
      <p:cxnSp>
        <p:nvCxnSpPr>
          <p:cNvPr id="7" name="Connecteur droit avec flèche 6"/>
          <p:cNvCxnSpPr/>
          <p:nvPr/>
        </p:nvCxnSpPr>
        <p:spPr>
          <a:xfrm rot="10800000" flipV="1">
            <a:off x="3563888" y="3284984"/>
            <a:ext cx="216024" cy="1440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6896" y="155448"/>
            <a:ext cx="8229600" cy="1252728"/>
          </a:xfrm>
        </p:spPr>
        <p:txBody>
          <a:bodyPr>
            <a:normAutofit/>
          </a:bodyPr>
          <a:lstStyle/>
          <a:p>
            <a:r>
              <a:rPr lang="fr-FR" sz="4000" dirty="0">
                <a:solidFill>
                  <a:srgbClr val="FF0000"/>
                </a:solidFill>
              </a:rPr>
              <a:t>BRONCHOGRAMME AERIQUE</a:t>
            </a:r>
            <a:endParaRPr lang="fr-FR" sz="4000" dirty="0"/>
          </a:p>
        </p:txBody>
      </p:sp>
      <p:pic>
        <p:nvPicPr>
          <p:cNvPr id="4" name="Picture 4"/>
          <p:cNvPicPr>
            <a:picLocks noGrp="1" noChangeAspect="1" noChangeArrowheads="1"/>
          </p:cNvPicPr>
          <p:nvPr>
            <p:ph idx="1"/>
          </p:nvPr>
        </p:nvPicPr>
        <p:blipFill>
          <a:blip r:embed="rId3" cstate="print"/>
          <a:srcRect l="3790" r="30196"/>
          <a:stretch>
            <a:fillRect/>
          </a:stretch>
        </p:blipFill>
        <p:spPr>
          <a:xfrm>
            <a:off x="467544" y="1774825"/>
            <a:ext cx="4320480" cy="4625975"/>
          </a:xfrm>
          <a:noFill/>
          <a:ln w="28575">
            <a:solidFill>
              <a:srgbClr val="FF0000"/>
            </a:solidFill>
          </a:ln>
        </p:spPr>
      </p:pic>
      <p:sp>
        <p:nvSpPr>
          <p:cNvPr id="6" name="ZoneTexte 5"/>
          <p:cNvSpPr txBox="1"/>
          <p:nvPr/>
        </p:nvSpPr>
        <p:spPr>
          <a:xfrm>
            <a:off x="5436096" y="3429000"/>
            <a:ext cx="3240360" cy="646331"/>
          </a:xfrm>
          <a:prstGeom prst="rect">
            <a:avLst/>
          </a:prstGeom>
          <a:noFill/>
          <a:ln w="28575">
            <a:solidFill>
              <a:srgbClr val="00FF00"/>
            </a:solidFill>
          </a:ln>
        </p:spPr>
        <p:txBody>
          <a:bodyPr wrap="square" rtlCol="0">
            <a:spAutoFit/>
          </a:bodyPr>
          <a:lstStyle/>
          <a:p>
            <a:r>
              <a:rPr lang="fr-FR" dirty="0">
                <a:latin typeface="Comic Sans MS" pitchFamily="66" charset="0"/>
              </a:rPr>
              <a:t>Syndrome alvéolaire du champ pulmonaire droit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0872" y="155448"/>
            <a:ext cx="8229600" cy="1252728"/>
          </a:xfrm>
        </p:spPr>
        <p:txBody>
          <a:bodyPr>
            <a:normAutofit/>
          </a:bodyPr>
          <a:lstStyle/>
          <a:p>
            <a:r>
              <a:rPr lang="fr-FR" sz="4400" dirty="0">
                <a:solidFill>
                  <a:srgbClr val="FF0000"/>
                </a:solidFill>
              </a:rPr>
              <a:t>BRONCHOGRAMME AERIQUE</a:t>
            </a:r>
            <a:endParaRPr lang="fr-FR" sz="4400" dirty="0"/>
          </a:p>
        </p:txBody>
      </p:sp>
      <p:pic>
        <p:nvPicPr>
          <p:cNvPr id="10242" name="Picture 2"/>
          <p:cNvPicPr>
            <a:picLocks noGrp="1" noChangeAspect="1" noChangeArrowheads="1"/>
          </p:cNvPicPr>
          <p:nvPr>
            <p:ph idx="1"/>
          </p:nvPr>
        </p:nvPicPr>
        <p:blipFill>
          <a:blip r:embed="rId3" cstate="print"/>
          <a:srcRect/>
          <a:stretch>
            <a:fillRect/>
          </a:stretch>
        </p:blipFill>
        <p:spPr bwMode="auto">
          <a:xfrm>
            <a:off x="2961109" y="1484784"/>
            <a:ext cx="3267075" cy="2228850"/>
          </a:xfrm>
          <a:prstGeom prst="rect">
            <a:avLst/>
          </a:prstGeom>
          <a:noFill/>
          <a:ln w="38100">
            <a:solidFill>
              <a:srgbClr val="FF0000"/>
            </a:solid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209575" y="3710905"/>
            <a:ext cx="2562225" cy="2238375"/>
          </a:xfrm>
          <a:prstGeom prst="rect">
            <a:avLst/>
          </a:prstGeom>
          <a:noFill/>
          <a:ln w="38100">
            <a:solidFill>
              <a:srgbClr val="FF0000"/>
            </a:solidFill>
            <a:miter lim="800000"/>
            <a:headEnd/>
            <a:tailEnd/>
          </a:ln>
        </p:spPr>
      </p:pic>
      <p:pic>
        <p:nvPicPr>
          <p:cNvPr id="10244" name="Picture 4"/>
          <p:cNvPicPr>
            <a:picLocks noChangeAspect="1" noChangeArrowheads="1"/>
          </p:cNvPicPr>
          <p:nvPr/>
        </p:nvPicPr>
        <p:blipFill>
          <a:blip r:embed="rId5" cstate="print"/>
          <a:srcRect/>
          <a:stretch>
            <a:fillRect/>
          </a:stretch>
        </p:blipFill>
        <p:spPr bwMode="auto">
          <a:xfrm>
            <a:off x="6501705" y="3717032"/>
            <a:ext cx="2390775" cy="2228850"/>
          </a:xfrm>
          <a:prstGeom prst="rect">
            <a:avLst/>
          </a:prstGeom>
          <a:noFill/>
          <a:ln w="38100">
            <a:solidFill>
              <a:srgbClr val="FF0000"/>
            </a:solidFill>
            <a:miter lim="800000"/>
            <a:headEnd/>
            <a:tailEnd/>
          </a:ln>
        </p:spPr>
      </p:pic>
      <p:sp>
        <p:nvSpPr>
          <p:cNvPr id="7" name="Rectangle 6"/>
          <p:cNvSpPr/>
          <p:nvPr/>
        </p:nvSpPr>
        <p:spPr>
          <a:xfrm>
            <a:off x="72008" y="1844824"/>
            <a:ext cx="2771800" cy="1477328"/>
          </a:xfrm>
          <a:prstGeom prst="rect">
            <a:avLst/>
          </a:prstGeom>
          <a:ln w="28575">
            <a:solidFill>
              <a:srgbClr val="00FF00"/>
            </a:solidFill>
          </a:ln>
        </p:spPr>
        <p:txBody>
          <a:bodyPr wrap="square">
            <a:spAutoFit/>
          </a:bodyPr>
          <a:lstStyle/>
          <a:p>
            <a:r>
              <a:rPr lang="fr-FR" dirty="0">
                <a:latin typeface="Comic Sans MS" pitchFamily="66" charset="0"/>
              </a:rPr>
              <a:t>pneumonie segmentaire du lobe supérieur droit : comblement alvéolaire du segment dorsal.</a:t>
            </a:r>
          </a:p>
          <a:p>
            <a:endParaRPr lang="fr-FR" dirty="0"/>
          </a:p>
        </p:txBody>
      </p:sp>
      <p:sp>
        <p:nvSpPr>
          <p:cNvPr id="8" name="Rectangle 7"/>
          <p:cNvSpPr/>
          <p:nvPr/>
        </p:nvSpPr>
        <p:spPr>
          <a:xfrm>
            <a:off x="2987824" y="4255928"/>
            <a:ext cx="3312368" cy="1477328"/>
          </a:xfrm>
          <a:prstGeom prst="rect">
            <a:avLst/>
          </a:prstGeom>
          <a:ln w="28575">
            <a:solidFill>
              <a:srgbClr val="00FF00"/>
            </a:solidFill>
          </a:ln>
        </p:spPr>
        <p:txBody>
          <a:bodyPr wrap="square">
            <a:spAutoFit/>
          </a:bodyPr>
          <a:lstStyle/>
          <a:p>
            <a:endParaRPr lang="fr-FR" dirty="0"/>
          </a:p>
          <a:p>
            <a:r>
              <a:rPr lang="fr-FR" dirty="0">
                <a:latin typeface="Comic Sans MS" pitchFamily="66" charset="0"/>
              </a:rPr>
              <a:t>Opacité dense, homogène,  postérieure ,  triangulaire sus-</a:t>
            </a:r>
            <a:r>
              <a:rPr lang="fr-FR" dirty="0" err="1">
                <a:latin typeface="Comic Sans MS" pitchFamily="66" charset="0"/>
              </a:rPr>
              <a:t>scissurale</a:t>
            </a:r>
            <a:r>
              <a:rPr lang="fr-FR" dirty="0">
                <a:latin typeface="Comic Sans MS" pitchFamily="66" charset="0"/>
              </a:rPr>
              <a:t> </a:t>
            </a:r>
            <a:r>
              <a:rPr lang="fr-FR" dirty="0"/>
              <a:t>.</a:t>
            </a:r>
          </a:p>
          <a:p>
            <a:endParaRPr lang="fr-FR" dirty="0"/>
          </a:p>
        </p:txBody>
      </p:sp>
      <p:sp>
        <p:nvSpPr>
          <p:cNvPr id="9" name="Rectangle 8"/>
          <p:cNvSpPr/>
          <p:nvPr/>
        </p:nvSpPr>
        <p:spPr>
          <a:xfrm>
            <a:off x="6444208" y="1916832"/>
            <a:ext cx="2376264" cy="1200329"/>
          </a:xfrm>
          <a:prstGeom prst="rect">
            <a:avLst/>
          </a:prstGeom>
          <a:ln w="28575">
            <a:solidFill>
              <a:srgbClr val="00FF00"/>
            </a:solidFill>
          </a:ln>
        </p:spPr>
        <p:txBody>
          <a:bodyPr wrap="square">
            <a:spAutoFit/>
          </a:bodyPr>
          <a:lstStyle/>
          <a:p>
            <a:r>
              <a:rPr lang="fr-FR" dirty="0">
                <a:latin typeface="Comic Sans MS" pitchFamily="66" charset="0"/>
              </a:rPr>
              <a:t>            TDM : </a:t>
            </a:r>
            <a:r>
              <a:rPr lang="fr-FR" dirty="0" err="1">
                <a:latin typeface="Comic Sans MS" pitchFamily="66" charset="0"/>
              </a:rPr>
              <a:t>bronchogramme</a:t>
            </a:r>
            <a:r>
              <a:rPr lang="fr-FR" dirty="0">
                <a:latin typeface="Comic Sans MS" pitchFamily="66" charset="0"/>
              </a:rPr>
              <a:t> aérien au sein de l’opacité.</a:t>
            </a:r>
          </a:p>
        </p:txBody>
      </p:sp>
      <p:cxnSp>
        <p:nvCxnSpPr>
          <p:cNvPr id="11" name="Connecteur droit avec flèche 10"/>
          <p:cNvCxnSpPr/>
          <p:nvPr/>
        </p:nvCxnSpPr>
        <p:spPr>
          <a:xfrm rot="5400000">
            <a:off x="7848364" y="4761148"/>
            <a:ext cx="28803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solidFill>
                  <a:srgbClr val="FF0000"/>
                </a:solidFill>
              </a:rPr>
              <a:t>BRONCHOGRAMME</a:t>
            </a:r>
            <a:r>
              <a:rPr lang="fr-FR" sz="4800" dirty="0">
                <a:solidFill>
                  <a:srgbClr val="FF0000"/>
                </a:solidFill>
              </a:rPr>
              <a:t> </a:t>
            </a:r>
            <a:r>
              <a:rPr lang="fr-FR" sz="4000" dirty="0">
                <a:solidFill>
                  <a:srgbClr val="FF0000"/>
                </a:solidFill>
              </a:rPr>
              <a:t>AERIQUE</a:t>
            </a:r>
            <a:endParaRPr lang="fr-FR" sz="4000" dirty="0"/>
          </a:p>
        </p:txBody>
      </p:sp>
      <p:pic>
        <p:nvPicPr>
          <p:cNvPr id="9218" name="Picture 2"/>
          <p:cNvPicPr>
            <a:picLocks noGrp="1" noChangeAspect="1" noChangeArrowheads="1"/>
          </p:cNvPicPr>
          <p:nvPr>
            <p:ph idx="1"/>
          </p:nvPr>
        </p:nvPicPr>
        <p:blipFill>
          <a:blip r:embed="rId3" cstate="print"/>
          <a:srcRect/>
          <a:stretch>
            <a:fillRect/>
          </a:stretch>
        </p:blipFill>
        <p:spPr bwMode="auto">
          <a:xfrm>
            <a:off x="1585912" y="1700808"/>
            <a:ext cx="5972175" cy="3829050"/>
          </a:xfrm>
          <a:prstGeom prst="rect">
            <a:avLst/>
          </a:prstGeom>
          <a:noFill/>
          <a:ln w="38100">
            <a:solidFill>
              <a:srgbClr val="FF0000"/>
            </a:solidFill>
            <a:miter lim="800000"/>
            <a:headEnd/>
            <a:tailEnd/>
          </a:ln>
        </p:spPr>
      </p:pic>
      <p:sp>
        <p:nvSpPr>
          <p:cNvPr id="5" name="ZoneTexte 4"/>
          <p:cNvSpPr txBox="1"/>
          <p:nvPr/>
        </p:nvSpPr>
        <p:spPr>
          <a:xfrm>
            <a:off x="2195736" y="5805264"/>
            <a:ext cx="4896544" cy="369332"/>
          </a:xfrm>
          <a:prstGeom prst="rect">
            <a:avLst/>
          </a:prstGeom>
          <a:noFill/>
          <a:ln w="28575">
            <a:solidFill>
              <a:srgbClr val="00FF00"/>
            </a:solidFill>
          </a:ln>
        </p:spPr>
        <p:txBody>
          <a:bodyPr wrap="square" rtlCol="0">
            <a:spAutoFit/>
          </a:bodyPr>
          <a:lstStyle/>
          <a:p>
            <a:r>
              <a:rPr lang="fr-FR" dirty="0">
                <a:latin typeface="Comic Sans MS" pitchFamily="66" charset="0"/>
              </a:rPr>
              <a:t>Pneumonie aigue bilatérale à Légionellose</a:t>
            </a:r>
          </a:p>
        </p:txBody>
      </p:sp>
      <p:cxnSp>
        <p:nvCxnSpPr>
          <p:cNvPr id="7" name="Connecteur droit avec flèche 6"/>
          <p:cNvCxnSpPr/>
          <p:nvPr/>
        </p:nvCxnSpPr>
        <p:spPr>
          <a:xfrm>
            <a:off x="3419872" y="3068960"/>
            <a:ext cx="360040"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rot="16200000" flipH="1">
            <a:off x="3239852" y="3176972"/>
            <a:ext cx="288032"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rot="10800000">
            <a:off x="6516216" y="3501008"/>
            <a:ext cx="28803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6624228" y="3681028"/>
            <a:ext cx="288032"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2920" y="155448"/>
            <a:ext cx="8229600" cy="1252728"/>
          </a:xfrm>
        </p:spPr>
        <p:txBody>
          <a:bodyPr>
            <a:normAutofit/>
          </a:bodyPr>
          <a:lstStyle/>
          <a:p>
            <a:r>
              <a:rPr lang="fr-FR" sz="4000" dirty="0">
                <a:solidFill>
                  <a:srgbClr val="FF0000"/>
                </a:solidFill>
              </a:rPr>
              <a:t>BRONCHOGRAMME AERIQUE</a:t>
            </a:r>
            <a:endParaRPr lang="fr-FR" sz="4000"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2195736" y="1628800"/>
            <a:ext cx="4608512" cy="4320480"/>
          </a:xfrm>
          <a:prstGeom prst="rect">
            <a:avLst/>
          </a:prstGeom>
          <a:noFill/>
          <a:ln w="38100">
            <a:solidFill>
              <a:srgbClr val="FF0000"/>
            </a:solidFill>
            <a:miter lim="800000"/>
            <a:headEnd/>
            <a:tailEnd/>
          </a:ln>
        </p:spPr>
      </p:pic>
      <p:sp>
        <p:nvSpPr>
          <p:cNvPr id="5" name="ZoneTexte 4"/>
          <p:cNvSpPr txBox="1"/>
          <p:nvPr/>
        </p:nvSpPr>
        <p:spPr>
          <a:xfrm>
            <a:off x="1619672" y="6237312"/>
            <a:ext cx="5760640" cy="369332"/>
          </a:xfrm>
          <a:prstGeom prst="rect">
            <a:avLst/>
          </a:prstGeom>
          <a:noFill/>
          <a:ln w="28575">
            <a:solidFill>
              <a:srgbClr val="00FF00"/>
            </a:solidFill>
          </a:ln>
        </p:spPr>
        <p:txBody>
          <a:bodyPr wrap="square" rtlCol="0">
            <a:spAutoFit/>
          </a:bodyPr>
          <a:lstStyle/>
          <a:p>
            <a:r>
              <a:rPr lang="fr-FR" b="1" dirty="0"/>
              <a:t>               </a:t>
            </a:r>
            <a:r>
              <a:rPr lang="fr-FR" b="1" dirty="0">
                <a:latin typeface="Comic Sans MS" pitchFamily="66" charset="0"/>
              </a:rPr>
              <a:t>Opacités en ailes de papillon    « OAP »</a:t>
            </a:r>
            <a:endParaRPr lang="fr-FR" dirty="0">
              <a:latin typeface="Comic Sans MS" pitchFamily="66"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8944" y="155448"/>
            <a:ext cx="8229600" cy="1252728"/>
          </a:xfrm>
        </p:spPr>
        <p:txBody>
          <a:bodyPr>
            <a:normAutofit/>
          </a:bodyPr>
          <a:lstStyle/>
          <a:p>
            <a:r>
              <a:rPr lang="fr-FR" sz="4000" dirty="0">
                <a:solidFill>
                  <a:srgbClr val="FF0000"/>
                </a:solidFill>
              </a:rPr>
              <a:t>BRONCHOGRAMME AERIQUE</a:t>
            </a:r>
            <a:endParaRPr lang="fr-FR" sz="4000"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2173195" y="1556792"/>
            <a:ext cx="4797610" cy="4625975"/>
          </a:xfrm>
          <a:prstGeom prst="rect">
            <a:avLst/>
          </a:prstGeom>
          <a:noFill/>
          <a:ln w="38100">
            <a:solidFill>
              <a:srgbClr val="FF0000"/>
            </a:solidFill>
            <a:miter lim="800000"/>
            <a:headEnd/>
            <a:tailEnd/>
          </a:ln>
        </p:spPr>
      </p:pic>
      <p:sp>
        <p:nvSpPr>
          <p:cNvPr id="5" name="ZoneTexte 4"/>
          <p:cNvSpPr txBox="1"/>
          <p:nvPr/>
        </p:nvSpPr>
        <p:spPr>
          <a:xfrm>
            <a:off x="2843808" y="6372036"/>
            <a:ext cx="3528392" cy="369332"/>
          </a:xfrm>
          <a:prstGeom prst="rect">
            <a:avLst/>
          </a:prstGeom>
          <a:noFill/>
          <a:ln w="28575">
            <a:solidFill>
              <a:srgbClr val="00FF00"/>
            </a:solidFill>
          </a:ln>
        </p:spPr>
        <p:txBody>
          <a:bodyPr wrap="square" rtlCol="0">
            <a:spAutoFit/>
          </a:bodyPr>
          <a:lstStyle/>
          <a:p>
            <a:r>
              <a:rPr lang="fr-FR" b="1" dirty="0"/>
              <a:t>        </a:t>
            </a:r>
            <a:r>
              <a:rPr lang="fr-FR" b="1" dirty="0">
                <a:latin typeface="Comic Sans MS" pitchFamily="66" charset="0"/>
              </a:rPr>
              <a:t>Hémorragie alvéolaire</a:t>
            </a:r>
            <a:endParaRPr lang="fr-FR" dirty="0">
              <a:latin typeface="Comic Sans MS" pitchFamily="66" charset="0"/>
            </a:endParaRPr>
          </a:p>
        </p:txBody>
      </p:sp>
      <p:cxnSp>
        <p:nvCxnSpPr>
          <p:cNvPr id="7" name="Connecteur droit avec flèche 6"/>
          <p:cNvCxnSpPr/>
          <p:nvPr/>
        </p:nvCxnSpPr>
        <p:spPr>
          <a:xfrm rot="16200000" flipH="1">
            <a:off x="3203848" y="3356993"/>
            <a:ext cx="360040"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3275856" y="3283396"/>
            <a:ext cx="28803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252728"/>
          </a:xfrm>
        </p:spPr>
        <p:txBody>
          <a:bodyPr/>
          <a:lstStyle/>
          <a:p>
            <a:r>
              <a:rPr lang="fr-FR" dirty="0">
                <a:solidFill>
                  <a:srgbClr val="FF0000"/>
                </a:solidFill>
              </a:rPr>
              <a:t>BRONCHOGRAMME AERIQUE</a:t>
            </a:r>
          </a:p>
        </p:txBody>
      </p:sp>
      <p:sp>
        <p:nvSpPr>
          <p:cNvPr id="3" name="Espace réservé du contenu 2"/>
          <p:cNvSpPr>
            <a:spLocks noGrp="1"/>
          </p:cNvSpPr>
          <p:nvPr>
            <p:ph idx="1"/>
          </p:nvPr>
        </p:nvSpPr>
        <p:spPr>
          <a:xfrm>
            <a:off x="457200" y="1484784"/>
            <a:ext cx="8229600" cy="4625609"/>
          </a:xfrm>
        </p:spPr>
        <p:txBody>
          <a:bodyPr/>
          <a:lstStyle/>
          <a:p>
            <a:pPr>
              <a:buClr>
                <a:srgbClr val="FF0000"/>
              </a:buClr>
            </a:pPr>
            <a:r>
              <a:rPr lang="fr-FR" sz="2400" b="1" dirty="0">
                <a:solidFill>
                  <a:srgbClr val="FF0000"/>
                </a:solidFill>
                <a:latin typeface="Comic Sans MS" pitchFamily="66" charset="0"/>
              </a:rPr>
              <a:t>Introduction:</a:t>
            </a:r>
            <a:r>
              <a:rPr lang="fr-FR" sz="2400" b="1" dirty="0">
                <a:latin typeface="Comic Sans MS" pitchFamily="66" charset="0"/>
              </a:rPr>
              <a:t> </a:t>
            </a:r>
            <a:r>
              <a:rPr lang="fr-FR" sz="2000" dirty="0">
                <a:latin typeface="Comic Sans MS" pitchFamily="66" charset="0"/>
              </a:rPr>
              <a:t>Les bronches sont normalement non vues sur une radiographie thoraciques</a:t>
            </a:r>
            <a:endParaRPr lang="fr-FR" dirty="0"/>
          </a:p>
        </p:txBody>
      </p:sp>
      <p:pic>
        <p:nvPicPr>
          <p:cNvPr id="1026" name="Picture 2"/>
          <p:cNvPicPr>
            <a:picLocks noChangeAspect="1" noChangeArrowheads="1"/>
          </p:cNvPicPr>
          <p:nvPr/>
        </p:nvPicPr>
        <p:blipFill>
          <a:blip r:embed="rId3" cstate="print"/>
          <a:srcRect/>
          <a:stretch>
            <a:fillRect/>
          </a:stretch>
        </p:blipFill>
        <p:spPr bwMode="auto">
          <a:xfrm>
            <a:off x="4572000" y="2877090"/>
            <a:ext cx="2880320" cy="2880320"/>
          </a:xfrm>
          <a:prstGeom prst="rect">
            <a:avLst/>
          </a:prstGeom>
          <a:noFill/>
          <a:ln w="38100">
            <a:solidFill>
              <a:srgbClr val="FF0000"/>
            </a:solid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827584" y="2924944"/>
            <a:ext cx="3067050" cy="2871788"/>
          </a:xfrm>
          <a:prstGeom prst="rect">
            <a:avLst/>
          </a:prstGeom>
          <a:noFill/>
          <a:ln w="38100">
            <a:solidFill>
              <a:srgbClr val="FF0000"/>
            </a:solid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a:solidFill>
                  <a:srgbClr val="FF0000"/>
                </a:solidFill>
              </a:rPr>
              <a:t>BRONCHOGRAMME</a:t>
            </a:r>
            <a:r>
              <a:rPr lang="fr-FR" sz="6000" dirty="0">
                <a:solidFill>
                  <a:srgbClr val="FF0000"/>
                </a:solidFill>
              </a:rPr>
              <a:t> </a:t>
            </a:r>
            <a:r>
              <a:rPr lang="fr-FR" sz="4800" dirty="0">
                <a:solidFill>
                  <a:srgbClr val="FF0000"/>
                </a:solidFill>
              </a:rPr>
              <a:t>AERIQUE</a:t>
            </a:r>
            <a:endParaRPr lang="fr-FR" dirty="0"/>
          </a:p>
        </p:txBody>
      </p:sp>
      <p:pic>
        <p:nvPicPr>
          <p:cNvPr id="4" name="Picture 2"/>
          <p:cNvPicPr>
            <a:picLocks noChangeAspect="1" noChangeArrowheads="1"/>
          </p:cNvPicPr>
          <p:nvPr/>
        </p:nvPicPr>
        <p:blipFill>
          <a:blip r:embed="rId3" cstate="print"/>
          <a:srcRect/>
          <a:stretch>
            <a:fillRect/>
          </a:stretch>
        </p:blipFill>
        <p:spPr bwMode="auto">
          <a:xfrm>
            <a:off x="1447802" y="1774825"/>
            <a:ext cx="3052190" cy="4625975"/>
          </a:xfrm>
          <a:prstGeom prst="rect">
            <a:avLst/>
          </a:prstGeom>
          <a:noFill/>
          <a:ln w="38100">
            <a:solidFill>
              <a:srgbClr val="FF0000"/>
            </a:solidFill>
            <a:miter lim="800000"/>
            <a:headEnd/>
            <a:tailEnd/>
          </a:ln>
        </p:spPr>
      </p:pic>
      <p:sp>
        <p:nvSpPr>
          <p:cNvPr id="5" name="Rectangle 4"/>
          <p:cNvSpPr/>
          <p:nvPr/>
        </p:nvSpPr>
        <p:spPr>
          <a:xfrm>
            <a:off x="4821598" y="3717032"/>
            <a:ext cx="3278794" cy="369332"/>
          </a:xfrm>
          <a:prstGeom prst="rect">
            <a:avLst/>
          </a:prstGeom>
          <a:ln w="38100">
            <a:solidFill>
              <a:srgbClr val="00FF00"/>
            </a:solidFill>
          </a:ln>
        </p:spPr>
        <p:txBody>
          <a:bodyPr wrap="square">
            <a:spAutoFit/>
          </a:bodyPr>
          <a:lstStyle/>
          <a:p>
            <a:r>
              <a:rPr lang="fr-FR"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     Pneumonie tuberculeuse</a:t>
            </a:r>
          </a:p>
        </p:txBody>
      </p:sp>
      <p:sp>
        <p:nvSpPr>
          <p:cNvPr id="6" name="Flèche droite 5"/>
          <p:cNvSpPr/>
          <p:nvPr/>
        </p:nvSpPr>
        <p:spPr>
          <a:xfrm>
            <a:off x="1619672" y="2996952"/>
            <a:ext cx="792088" cy="648072"/>
          </a:xfrm>
          <a:prstGeom prst="rightArrow">
            <a:avLst>
              <a:gd name="adj1" fmla="val 50000"/>
              <a:gd name="adj2" fmla="val 67885"/>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a:solidFill>
                  <a:srgbClr val="FF0000"/>
                </a:solidFill>
              </a:rPr>
              <a:t>BRONCHOGRAMME</a:t>
            </a:r>
            <a:r>
              <a:rPr lang="fr-FR" sz="6000" dirty="0">
                <a:solidFill>
                  <a:srgbClr val="FF0000"/>
                </a:solidFill>
              </a:rPr>
              <a:t> </a:t>
            </a:r>
            <a:r>
              <a:rPr lang="fr-FR" sz="4800" dirty="0">
                <a:solidFill>
                  <a:srgbClr val="FF0000"/>
                </a:solidFill>
              </a:rPr>
              <a:t>AERIQUE</a:t>
            </a:r>
            <a:endParaRPr lang="fr-FR"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451693" y="1988841"/>
            <a:ext cx="3976291" cy="3528392"/>
          </a:xfrm>
          <a:prstGeom prst="rect">
            <a:avLst/>
          </a:prstGeom>
          <a:noFill/>
          <a:ln w="38100">
            <a:solidFill>
              <a:srgbClr val="FF0000"/>
            </a:solid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4860032" y="1988840"/>
            <a:ext cx="3960440" cy="3528392"/>
          </a:xfrm>
          <a:prstGeom prst="rect">
            <a:avLst/>
          </a:prstGeom>
          <a:noFill/>
          <a:ln w="38100">
            <a:solidFill>
              <a:srgbClr val="FF0000"/>
            </a:solidFill>
            <a:miter lim="800000"/>
            <a:headEnd/>
            <a:tailEnd/>
          </a:ln>
        </p:spPr>
      </p:pic>
      <p:sp>
        <p:nvSpPr>
          <p:cNvPr id="6" name="Rectangle 5"/>
          <p:cNvSpPr/>
          <p:nvPr/>
        </p:nvSpPr>
        <p:spPr>
          <a:xfrm>
            <a:off x="1979712" y="5890046"/>
            <a:ext cx="6030416" cy="646331"/>
          </a:xfrm>
          <a:prstGeom prst="rect">
            <a:avLst/>
          </a:prstGeom>
          <a:ln w="28575">
            <a:solidFill>
              <a:srgbClr val="00FF00"/>
            </a:solidFill>
          </a:ln>
        </p:spPr>
        <p:txBody>
          <a:bodyPr wrap="square">
            <a:spAutoFit/>
          </a:bodyPr>
          <a:lstStyle/>
          <a:p>
            <a:r>
              <a:rPr lang="fr-FR" dirty="0"/>
              <a:t>  </a:t>
            </a:r>
            <a:r>
              <a:rPr lang="fr-FR" dirty="0">
                <a:latin typeface="Comic Sans MS" pitchFamily="66" charset="0"/>
              </a:rPr>
              <a:t>Cancer </a:t>
            </a:r>
            <a:r>
              <a:rPr lang="fr-FR" dirty="0" err="1">
                <a:latin typeface="Comic Sans MS" pitchFamily="66" charset="0"/>
              </a:rPr>
              <a:t>bronchiolo</a:t>
            </a:r>
            <a:r>
              <a:rPr lang="fr-FR" dirty="0">
                <a:latin typeface="Comic Sans MS" pitchFamily="66" charset="0"/>
              </a:rPr>
              <a:t>-alvéolaire : cancer alvéolaire à forme  pneumonique massive du lobe supérieur  droit.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a:solidFill>
                  <a:srgbClr val="FF0000"/>
                </a:solidFill>
              </a:rPr>
              <a:t>BRONCHOGRAMME</a:t>
            </a:r>
            <a:r>
              <a:rPr lang="fr-FR" sz="6000" dirty="0">
                <a:solidFill>
                  <a:srgbClr val="FF0000"/>
                </a:solidFill>
              </a:rPr>
              <a:t> </a:t>
            </a:r>
            <a:r>
              <a:rPr lang="fr-FR" sz="4800" dirty="0">
                <a:solidFill>
                  <a:srgbClr val="FF0000"/>
                </a:solidFill>
              </a:rPr>
              <a:t>AERIQUE</a:t>
            </a:r>
            <a:endParaRPr lang="fr-FR" dirty="0"/>
          </a:p>
        </p:txBody>
      </p:sp>
      <p:pic>
        <p:nvPicPr>
          <p:cNvPr id="12290" name="Picture 2"/>
          <p:cNvPicPr>
            <a:picLocks noGrp="1" noChangeAspect="1" noChangeArrowheads="1"/>
          </p:cNvPicPr>
          <p:nvPr>
            <p:ph idx="1"/>
          </p:nvPr>
        </p:nvPicPr>
        <p:blipFill>
          <a:blip r:embed="rId3" cstate="print"/>
          <a:srcRect/>
          <a:stretch>
            <a:fillRect/>
          </a:stretch>
        </p:blipFill>
        <p:spPr bwMode="auto">
          <a:xfrm>
            <a:off x="467544" y="1988840"/>
            <a:ext cx="3943350" cy="4038600"/>
          </a:xfrm>
          <a:prstGeom prst="rect">
            <a:avLst/>
          </a:prstGeom>
          <a:noFill/>
          <a:ln w="38100">
            <a:solidFill>
              <a:srgbClr val="FF0000"/>
            </a:solidFill>
            <a:miter lim="800000"/>
            <a:headEnd/>
            <a:tailEnd/>
          </a:ln>
        </p:spPr>
      </p:pic>
      <p:pic>
        <p:nvPicPr>
          <p:cNvPr id="12293" name="Picture 5"/>
          <p:cNvPicPr>
            <a:picLocks noChangeAspect="1" noChangeArrowheads="1"/>
          </p:cNvPicPr>
          <p:nvPr/>
        </p:nvPicPr>
        <p:blipFill>
          <a:blip r:embed="rId4" cstate="print"/>
          <a:srcRect r="1393"/>
          <a:stretch>
            <a:fillRect/>
          </a:stretch>
        </p:blipFill>
        <p:spPr bwMode="auto">
          <a:xfrm>
            <a:off x="4860032" y="1988840"/>
            <a:ext cx="3960440" cy="4032448"/>
          </a:xfrm>
          <a:prstGeom prst="rect">
            <a:avLst/>
          </a:prstGeom>
          <a:noFill/>
          <a:ln w="38100">
            <a:solidFill>
              <a:srgbClr val="FF0000"/>
            </a:solidFill>
            <a:miter lim="800000"/>
            <a:headEnd/>
            <a:tailEnd/>
          </a:ln>
        </p:spPr>
      </p:pic>
      <p:sp>
        <p:nvSpPr>
          <p:cNvPr id="8" name="Rectangle 7"/>
          <p:cNvSpPr/>
          <p:nvPr/>
        </p:nvSpPr>
        <p:spPr>
          <a:xfrm>
            <a:off x="3111504" y="6228020"/>
            <a:ext cx="3219151" cy="369332"/>
          </a:xfrm>
          <a:prstGeom prst="rect">
            <a:avLst/>
          </a:prstGeom>
          <a:ln w="38100">
            <a:solidFill>
              <a:srgbClr val="00FF00"/>
            </a:solidFill>
          </a:ln>
        </p:spPr>
        <p:txBody>
          <a:bodyPr wrap="none">
            <a:spAutoFit/>
          </a:bodyPr>
          <a:lstStyle/>
          <a:p>
            <a:r>
              <a:rPr lang="fr-FR" dirty="0">
                <a:latin typeface="Comic Sans MS" pitchFamily="66" charset="0"/>
              </a:rPr>
              <a:t>Cancer </a:t>
            </a:r>
            <a:r>
              <a:rPr lang="fr-FR" dirty="0" err="1">
                <a:latin typeface="Comic Sans MS" pitchFamily="66" charset="0"/>
              </a:rPr>
              <a:t>bronchiolo</a:t>
            </a:r>
            <a:r>
              <a:rPr lang="fr-FR" dirty="0">
                <a:latin typeface="Comic Sans MS" pitchFamily="66" charset="0"/>
              </a:rPr>
              <a:t>-alvéolaire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4928" y="155448"/>
            <a:ext cx="8229600" cy="1252728"/>
          </a:xfrm>
        </p:spPr>
        <p:txBody>
          <a:bodyPr>
            <a:normAutofit/>
          </a:bodyPr>
          <a:lstStyle/>
          <a:p>
            <a:r>
              <a:rPr lang="fr-FR" sz="4000" dirty="0">
                <a:solidFill>
                  <a:srgbClr val="FF0000"/>
                </a:solidFill>
              </a:rPr>
              <a:t>BRONCHOGRAMME AERIQUE</a:t>
            </a:r>
            <a:endParaRPr lang="fr-FR" sz="4000" dirty="0"/>
          </a:p>
        </p:txBody>
      </p:sp>
      <p:pic>
        <p:nvPicPr>
          <p:cNvPr id="13314" name="Picture 2"/>
          <p:cNvPicPr>
            <a:picLocks noGrp="1" noChangeAspect="1" noChangeArrowheads="1"/>
          </p:cNvPicPr>
          <p:nvPr>
            <p:ph idx="1"/>
          </p:nvPr>
        </p:nvPicPr>
        <p:blipFill>
          <a:blip r:embed="rId3" cstate="print"/>
          <a:srcRect/>
          <a:stretch>
            <a:fillRect/>
          </a:stretch>
        </p:blipFill>
        <p:spPr bwMode="auto">
          <a:xfrm>
            <a:off x="129158" y="1628801"/>
            <a:ext cx="4082802" cy="3600400"/>
          </a:xfrm>
          <a:prstGeom prst="rect">
            <a:avLst/>
          </a:prstGeom>
          <a:noFill/>
          <a:ln w="38100">
            <a:solidFill>
              <a:srgbClr val="FF0000"/>
            </a:solid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5004048" y="1628800"/>
            <a:ext cx="4032448" cy="3600400"/>
          </a:xfrm>
          <a:prstGeom prst="rect">
            <a:avLst/>
          </a:prstGeom>
          <a:noFill/>
          <a:ln w="38100">
            <a:solidFill>
              <a:srgbClr val="FF0000"/>
            </a:solidFill>
            <a:miter lim="800000"/>
            <a:headEnd/>
            <a:tailEnd/>
          </a:ln>
        </p:spPr>
      </p:pic>
      <p:sp>
        <p:nvSpPr>
          <p:cNvPr id="6" name="Rectangle 5"/>
          <p:cNvSpPr/>
          <p:nvPr/>
        </p:nvSpPr>
        <p:spPr>
          <a:xfrm>
            <a:off x="1907704" y="5602014"/>
            <a:ext cx="5886400" cy="923330"/>
          </a:xfrm>
          <a:prstGeom prst="rect">
            <a:avLst/>
          </a:prstGeom>
          <a:ln w="28575">
            <a:solidFill>
              <a:srgbClr val="00FF00"/>
            </a:solidFill>
          </a:ln>
        </p:spPr>
        <p:txBody>
          <a:bodyPr wrap="square">
            <a:spAutoFit/>
          </a:bodyPr>
          <a:lstStyle/>
          <a:p>
            <a:r>
              <a:rPr lang="fr-FR" dirty="0">
                <a:latin typeface="Comic Sans MS" pitchFamily="66" charset="0"/>
              </a:rPr>
              <a:t>lymphome pulmonaire : opacité  </a:t>
            </a:r>
            <a:r>
              <a:rPr lang="fr-FR" dirty="0" err="1">
                <a:latin typeface="Comic Sans MS" pitchFamily="66" charset="0"/>
              </a:rPr>
              <a:t>préhilaire</a:t>
            </a:r>
            <a:r>
              <a:rPr lang="fr-FR" dirty="0">
                <a:latin typeface="Comic Sans MS" pitchFamily="66" charset="0"/>
              </a:rPr>
              <a:t> droite correspondant à une condensation  </a:t>
            </a:r>
            <a:r>
              <a:rPr lang="fr-FR" dirty="0" err="1">
                <a:latin typeface="Comic Sans MS" pitchFamily="66" charset="0"/>
              </a:rPr>
              <a:t>lymphomateuse</a:t>
            </a:r>
            <a:r>
              <a:rPr lang="fr-FR" dirty="0">
                <a:latin typeface="Comic Sans MS" pitchFamily="66" charset="0"/>
              </a:rPr>
              <a:t> du lobe moyen</a:t>
            </a:r>
            <a:r>
              <a:rPr lang="fr-FR" dirty="0"/>
              <a:t>.</a:t>
            </a:r>
          </a:p>
        </p:txBody>
      </p:sp>
      <p:cxnSp>
        <p:nvCxnSpPr>
          <p:cNvPr id="8" name="Connecteur droit avec flèche 7"/>
          <p:cNvCxnSpPr/>
          <p:nvPr/>
        </p:nvCxnSpPr>
        <p:spPr>
          <a:xfrm>
            <a:off x="1259632" y="3356992"/>
            <a:ext cx="360040"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35D8D3-CBE6-46C0-A6D7-F13E8C328878}"/>
              </a:ext>
            </a:extLst>
          </p:cNvPr>
          <p:cNvSpPr/>
          <p:nvPr/>
        </p:nvSpPr>
        <p:spPr>
          <a:xfrm>
            <a:off x="611560" y="2924944"/>
            <a:ext cx="7920880" cy="1323439"/>
          </a:xfrm>
          <a:prstGeom prst="rect">
            <a:avLst/>
          </a:prstGeom>
        </p:spPr>
        <p:txBody>
          <a:bodyPr wrap="square">
            <a:spAutoFit/>
          </a:bodyPr>
          <a:lstStyle/>
          <a:p>
            <a:pPr algn="just"/>
            <a:r>
              <a:rPr lang="fr-FR" sz="2000" dirty="0">
                <a:latin typeface="Comic Sans MS" panose="030F0702030302020204" pitchFamily="66" charset="0"/>
              </a:rPr>
              <a:t>Le bronchogramme est un artifice diagnostic qui permet de préciser une lésion parenchymateuse en mettant en évidence le contraste entre l’absence d’air dans les alvéoles et la visibilité anormale de l’air intra-bronchique.</a:t>
            </a:r>
          </a:p>
        </p:txBody>
      </p:sp>
      <p:pic>
        <p:nvPicPr>
          <p:cNvPr id="3" name="Image 2">
            <a:extLst>
              <a:ext uri="{FF2B5EF4-FFF2-40B4-BE49-F238E27FC236}">
                <a16:creationId xmlns:a16="http://schemas.microsoft.com/office/drawing/2014/main" id="{1BEE371A-209F-44DD-B1AA-A4A6BA1C0430}"/>
              </a:ext>
            </a:extLst>
          </p:cNvPr>
          <p:cNvPicPr>
            <a:picLocks noChangeAspect="1"/>
          </p:cNvPicPr>
          <p:nvPr/>
        </p:nvPicPr>
        <p:blipFill>
          <a:blip r:embed="rId2"/>
          <a:stretch>
            <a:fillRect/>
          </a:stretch>
        </p:blipFill>
        <p:spPr>
          <a:xfrm>
            <a:off x="3131840" y="987063"/>
            <a:ext cx="2120255" cy="1173088"/>
          </a:xfrm>
          <a:prstGeom prst="rect">
            <a:avLst/>
          </a:prstGeom>
        </p:spPr>
      </p:pic>
    </p:spTree>
    <p:extLst>
      <p:ext uri="{BB962C8B-B14F-4D97-AF65-F5344CB8AC3E}">
        <p14:creationId xmlns:p14="http://schemas.microsoft.com/office/powerpoint/2010/main" val="1239686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400" dirty="0">
                <a:solidFill>
                  <a:srgbClr val="FF0000"/>
                </a:solidFill>
              </a:rPr>
              <a:t>BRONCHOGRAMME</a:t>
            </a:r>
            <a:r>
              <a:rPr lang="fr-FR" sz="5400" dirty="0">
                <a:solidFill>
                  <a:srgbClr val="FF0000"/>
                </a:solidFill>
              </a:rPr>
              <a:t> </a:t>
            </a:r>
            <a:r>
              <a:rPr lang="fr-FR" sz="4400" dirty="0">
                <a:solidFill>
                  <a:srgbClr val="FF0000"/>
                </a:solidFill>
              </a:rPr>
              <a:t>AERIQUE</a:t>
            </a:r>
            <a:endParaRPr lang="fr-FR" dirty="0"/>
          </a:p>
        </p:txBody>
      </p:sp>
      <p:sp>
        <p:nvSpPr>
          <p:cNvPr id="3" name="Espace réservé du contenu 2"/>
          <p:cNvSpPr>
            <a:spLocks noGrp="1"/>
          </p:cNvSpPr>
          <p:nvPr>
            <p:ph idx="1"/>
          </p:nvPr>
        </p:nvSpPr>
        <p:spPr>
          <a:xfrm>
            <a:off x="0" y="2132856"/>
            <a:ext cx="9144000" cy="4625609"/>
          </a:xfrm>
        </p:spPr>
        <p:txBody>
          <a:bodyPr>
            <a:normAutofit/>
          </a:bodyPr>
          <a:lstStyle/>
          <a:p>
            <a:r>
              <a:rPr lang="fr-FR" sz="2800" dirty="0">
                <a:solidFill>
                  <a:srgbClr val="00FF00"/>
                </a:solidFill>
                <a:latin typeface="Comic Sans MS" pitchFamily="66" charset="0"/>
              </a:rPr>
              <a:t>Au total </a:t>
            </a:r>
            <a:r>
              <a:rPr lang="fr-FR" sz="2800" dirty="0">
                <a:latin typeface="Comic Sans MS" pitchFamily="66" charset="0"/>
              </a:rPr>
              <a:t>: </a:t>
            </a:r>
            <a:r>
              <a:rPr lang="fr-FR" sz="2000" dirty="0">
                <a:latin typeface="Comic Sans MS" pitchFamily="66" charset="0"/>
              </a:rPr>
              <a:t>Signe du </a:t>
            </a:r>
            <a:r>
              <a:rPr lang="fr-FR" sz="2000" dirty="0" err="1">
                <a:latin typeface="Comic Sans MS" pitchFamily="66" charset="0"/>
              </a:rPr>
              <a:t>bronchogramme</a:t>
            </a:r>
            <a:r>
              <a:rPr lang="fr-FR" sz="2000" dirty="0">
                <a:latin typeface="Comic Sans MS" pitchFamily="66" charset="0"/>
              </a:rPr>
              <a:t>  </a:t>
            </a:r>
            <a:r>
              <a:rPr lang="fr-FR" sz="2000" dirty="0" err="1">
                <a:latin typeface="Comic Sans MS" pitchFamily="66" charset="0"/>
              </a:rPr>
              <a:t>aérique</a:t>
            </a:r>
            <a:r>
              <a:rPr lang="fr-FR" sz="2000" dirty="0">
                <a:latin typeface="Comic Sans MS" pitchFamily="66" charset="0"/>
              </a:rPr>
              <a:t>  absent, il s’agit :</a:t>
            </a:r>
          </a:p>
          <a:p>
            <a:endParaRPr lang="fr-FR" sz="2000" dirty="0">
              <a:latin typeface="Comic Sans MS" pitchFamily="66" charset="0"/>
            </a:endParaRPr>
          </a:p>
          <a:p>
            <a:pPr>
              <a:buNone/>
            </a:pPr>
            <a:r>
              <a:rPr lang="fr-FR" sz="2000" dirty="0">
                <a:latin typeface="Comic Sans MS" pitchFamily="66" charset="0"/>
              </a:rPr>
              <a:t>                       -  Lésion extra-pulmonaire  </a:t>
            </a:r>
            <a:r>
              <a:rPr lang="fr-FR" sz="1400" b="1" dirty="0">
                <a:latin typeface="Comic Sans MS" pitchFamily="66" charset="0"/>
              </a:rPr>
              <a:t>( </a:t>
            </a:r>
            <a:r>
              <a:rPr lang="fr-FR" sz="1400" b="1" dirty="0" err="1">
                <a:latin typeface="Comic Sans MS" pitchFamily="66" charset="0"/>
              </a:rPr>
              <a:t>médiastinale</a:t>
            </a:r>
            <a:r>
              <a:rPr lang="fr-FR" sz="1400" b="1" dirty="0">
                <a:latin typeface="Comic Sans MS" pitchFamily="66" charset="0"/>
              </a:rPr>
              <a:t>, pleurale  ou pariétale )</a:t>
            </a:r>
          </a:p>
          <a:p>
            <a:pPr>
              <a:buNone/>
            </a:pPr>
            <a:endParaRPr lang="fr-FR" sz="2000" b="1" dirty="0">
              <a:latin typeface="Comic Sans MS" pitchFamily="66" charset="0"/>
            </a:endParaRPr>
          </a:p>
          <a:p>
            <a:pPr>
              <a:buNone/>
            </a:pPr>
            <a:r>
              <a:rPr lang="fr-FR" sz="2000" dirty="0">
                <a:latin typeface="Comic Sans MS" pitchFamily="66" charset="0"/>
              </a:rPr>
              <a:t>                       -  Lésion pulmonaire : </a:t>
            </a:r>
          </a:p>
          <a:p>
            <a:pPr>
              <a:buNone/>
            </a:pPr>
            <a:r>
              <a:rPr lang="fr-FR" sz="2000" dirty="0">
                <a:latin typeface="Comic Sans MS" pitchFamily="66" charset="0"/>
              </a:rPr>
              <a:t>                                 Détruites</a:t>
            </a:r>
          </a:p>
          <a:p>
            <a:pPr>
              <a:buNone/>
            </a:pPr>
            <a:r>
              <a:rPr lang="fr-FR" sz="2000" dirty="0">
                <a:latin typeface="Comic Sans MS" pitchFamily="66" charset="0"/>
              </a:rPr>
              <a:t>                                 Remplies de secrétions</a:t>
            </a:r>
          </a:p>
          <a:p>
            <a:pPr>
              <a:buNone/>
            </a:pPr>
            <a:r>
              <a:rPr lang="fr-FR" sz="2000" dirty="0">
                <a:latin typeface="Comic Sans MS" pitchFamily="66" charset="0"/>
              </a:rPr>
              <a:t>                                 Congénitalement absentes</a:t>
            </a:r>
          </a:p>
          <a:p>
            <a:pPr>
              <a:buNone/>
            </a:pPr>
            <a:endParaRPr lang="fr-FR" sz="2000" dirty="0">
              <a:latin typeface="Comic Sans MS" pitchFamily="66" charset="0"/>
            </a:endParaRPr>
          </a:p>
          <a:p>
            <a:pPr>
              <a:buNone/>
            </a:pPr>
            <a:endParaRPr lang="fr-FR" sz="2000" dirty="0">
              <a:latin typeface="Comic Sans MS" pitchFamily="66" charset="0"/>
            </a:endParaRPr>
          </a:p>
          <a:p>
            <a:pPr>
              <a:buNone/>
            </a:pPr>
            <a:r>
              <a:rPr lang="fr-FR" sz="2000" dirty="0">
                <a:latin typeface="Comic Sans MS" pitchFamily="66" charset="0"/>
              </a:rPr>
              <a:t>                 </a:t>
            </a:r>
          </a:p>
          <a:p>
            <a:endParaRPr lang="fr-FR" sz="2800" dirty="0">
              <a:latin typeface="Comic Sans MS" pitchFamily="66"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4">
            <a:extLst>
              <a:ext uri="{FF2B5EF4-FFF2-40B4-BE49-F238E27FC236}">
                <a16:creationId xmlns:a16="http://schemas.microsoft.com/office/drawing/2014/main" id="{E5387005-E53A-489A-B58E-938305295F5B}"/>
              </a:ext>
            </a:extLst>
          </p:cNvPr>
          <p:cNvSpPr txBox="1">
            <a:spLocks/>
          </p:cNvSpPr>
          <p:nvPr/>
        </p:nvSpPr>
        <p:spPr>
          <a:xfrm>
            <a:off x="1095024" y="2119257"/>
            <a:ext cx="7209350" cy="3603812"/>
          </a:xfrm>
          <a:prstGeom prst="rect">
            <a:avLst/>
          </a:prstGeom>
        </p:spPr>
        <p:txBody>
          <a:bodyPr>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fr-FR" sz="1600"/>
              <a:t>Imagerie des troubles de ventilation</a:t>
            </a:r>
            <a:r>
              <a:rPr lang="pl-PL" sz="1600"/>
              <a:t>A. Khalil *, J. Korzec, C. Le Breton, M.-F. Carette</a:t>
            </a:r>
            <a:r>
              <a:rPr lang="fr-FR" sz="1600"/>
              <a:t>1762-4185/$ - see front matter © 2005 Elsevier SAS. Tous droits réservés.</a:t>
            </a:r>
            <a:r>
              <a:rPr lang="hr-HR" sz="1600"/>
              <a:t>doi: 10.1016/j.emcrad.2005.04.001</a:t>
            </a:r>
          </a:p>
          <a:p>
            <a:r>
              <a:rPr lang="fr-FR" sz="1600"/>
              <a:t>Comment reconnaître une atélectasie pulmonaire sur une radiographie thoracique </a:t>
            </a:r>
            <a:r>
              <a:rPr lang="en-US" sz="1600"/>
              <a:t>A.-S. Rangheard </a:t>
            </a:r>
            <a:r>
              <a:rPr lang="fr-FR" sz="1600"/>
              <a:t>Feuillets de Radiologie © 2007. Elsevier Masson SAS. Tous droits réservés</a:t>
            </a:r>
            <a:endParaRPr lang="hr-HR" sz="1600"/>
          </a:p>
          <a:p>
            <a:r>
              <a:rPr lang="fr-FR" sz="1600"/>
              <a:t>Détection des atélectasies pulmonaires non aérées </a:t>
            </a:r>
            <a:r>
              <a:rPr lang="en-US" sz="1600"/>
              <a:t>en radiographie thoracique </a:t>
            </a:r>
            <a:r>
              <a:rPr lang="is-IS" sz="1600"/>
              <a:t>A. Chabrol, N. Peyron, V A Tran Minh, M. Brauner, </a:t>
            </a:r>
            <a:r>
              <a:rPr lang="fr-FR" sz="1600"/>
              <a:t>F. Réty</a:t>
            </a:r>
          </a:p>
          <a:p>
            <a:r>
              <a:rPr lang="fr-FR" sz="1600"/>
              <a:t>Atélectasies Pulmonaires : Comment les reconnaître ? AS Rangheard, A Lesavre, C Phan, </a:t>
            </a:r>
            <a:r>
              <a:rPr lang="nl-NL" sz="1600"/>
              <a:t>B Bessoud, Y Menu </a:t>
            </a:r>
            <a:r>
              <a:rPr lang="fr-FR" sz="1600"/>
              <a:t>CHU Kremlin Bicêtre.</a:t>
            </a:r>
          </a:p>
          <a:p>
            <a:r>
              <a:rPr lang="fr-FR" sz="1600"/>
              <a:t>L’atélectasie pulmonaire </a:t>
            </a:r>
            <a:r>
              <a:rPr lang="en-US" sz="1600"/>
              <a:t>D.Delplanque </a:t>
            </a:r>
            <a:r>
              <a:rPr lang="es-ES_tradnl" sz="1600"/>
              <a:t>Octobre 2013</a:t>
            </a:r>
            <a:endParaRPr lang="fr-FR" sz="1600"/>
          </a:p>
          <a:p>
            <a:r>
              <a:rPr lang="fr-FR" sz="1600"/>
              <a:t>Sans oublier………………le Felson.</a:t>
            </a:r>
            <a:endParaRPr lang="fr-FR" sz="1600" dirty="0"/>
          </a:p>
        </p:txBody>
      </p:sp>
    </p:spTree>
    <p:extLst>
      <p:ext uri="{BB962C8B-B14F-4D97-AF65-F5344CB8AC3E}">
        <p14:creationId xmlns:p14="http://schemas.microsoft.com/office/powerpoint/2010/main" val="2087806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A0DDC2-DF53-4746-A852-F7448510139D}"/>
              </a:ext>
            </a:extLst>
          </p:cNvPr>
          <p:cNvSpPr/>
          <p:nvPr/>
        </p:nvSpPr>
        <p:spPr>
          <a:xfrm>
            <a:off x="611560" y="2060848"/>
            <a:ext cx="8208912" cy="2811026"/>
          </a:xfrm>
          <a:prstGeom prst="rect">
            <a:avLst/>
          </a:prstGeom>
        </p:spPr>
        <p:txBody>
          <a:bodyPr wrap="square">
            <a:spAutoFit/>
          </a:bodyPr>
          <a:lstStyle/>
          <a:p>
            <a:pPr indent="-274320"/>
            <a:r>
              <a:rPr lang="fr-FR" sz="2000" dirty="0">
                <a:latin typeface="Comic Sans MS" panose="030F0702030302020204" pitchFamily="66" charset="0"/>
              </a:rPr>
              <a:t>À l’état normal ,les bronches intra pulmonaires ne sont pas </a:t>
            </a:r>
          </a:p>
          <a:p>
            <a:pPr indent="-274320">
              <a:spcBef>
                <a:spcPts val="480"/>
              </a:spcBef>
            </a:pPr>
            <a:r>
              <a:rPr lang="fr-FR" sz="2000" dirty="0">
                <a:latin typeface="Comic Sans MS" panose="030F0702030302020204" pitchFamily="66" charset="0"/>
              </a:rPr>
              <a:t>visualisées , sur une radiographie thoracique ,car elles ont :</a:t>
            </a:r>
          </a:p>
          <a:p>
            <a:pPr indent="-274320">
              <a:spcBef>
                <a:spcPts val="480"/>
              </a:spcBef>
            </a:pPr>
            <a:br>
              <a:rPr lang="fr-FR" sz="2000" dirty="0">
                <a:latin typeface="Comic Sans MS" panose="030F0702030302020204" pitchFamily="66" charset="0"/>
              </a:rPr>
            </a:br>
            <a:r>
              <a:rPr lang="fr-FR" sz="2000" dirty="0">
                <a:latin typeface="Comic Sans MS" panose="030F0702030302020204" pitchFamily="66" charset="0"/>
              </a:rPr>
              <a:t>                 *Une paroi fine </a:t>
            </a:r>
          </a:p>
          <a:p>
            <a:pPr indent="-274320">
              <a:spcBef>
                <a:spcPts val="480"/>
              </a:spcBef>
            </a:pPr>
            <a:r>
              <a:rPr lang="fr-FR" sz="2000" dirty="0">
                <a:latin typeface="Comic Sans MS" panose="030F0702030302020204" pitchFamily="66" charset="0"/>
              </a:rPr>
              <a:t>                 *Un contenu aérique </a:t>
            </a:r>
          </a:p>
          <a:p>
            <a:pPr indent="-274320">
              <a:spcBef>
                <a:spcPts val="480"/>
              </a:spcBef>
            </a:pPr>
            <a:r>
              <a:rPr lang="fr-FR" sz="2000" dirty="0">
                <a:latin typeface="Comic Sans MS" panose="030F0702030302020204" pitchFamily="66" charset="0"/>
              </a:rPr>
              <a:t>                 *Entourées par l’air alvéolaire</a:t>
            </a:r>
          </a:p>
          <a:p>
            <a:br>
              <a:rPr lang="fr-FR" sz="2000" dirty="0">
                <a:latin typeface="Comic Sans MS" panose="030F0702030302020204" pitchFamily="66" charset="0"/>
              </a:rPr>
            </a:br>
            <a:endParaRPr lang="fr-FR" sz="2000" dirty="0">
              <a:latin typeface="Comic Sans MS" panose="030F0702030302020204" pitchFamily="66" charset="0"/>
            </a:endParaRPr>
          </a:p>
        </p:txBody>
      </p:sp>
      <p:sp>
        <p:nvSpPr>
          <p:cNvPr id="3" name="Rectangle 2">
            <a:extLst>
              <a:ext uri="{FF2B5EF4-FFF2-40B4-BE49-F238E27FC236}">
                <a16:creationId xmlns:a16="http://schemas.microsoft.com/office/drawing/2014/main" id="{A169FC42-8376-43C3-9E63-06EDC89C757A}"/>
              </a:ext>
            </a:extLst>
          </p:cNvPr>
          <p:cNvSpPr/>
          <p:nvPr/>
        </p:nvSpPr>
        <p:spPr>
          <a:xfrm>
            <a:off x="3347864" y="980728"/>
            <a:ext cx="4572000" cy="477054"/>
          </a:xfrm>
          <a:prstGeom prst="rect">
            <a:avLst/>
          </a:prstGeom>
        </p:spPr>
        <p:txBody>
          <a:bodyPr>
            <a:spAutoFit/>
          </a:bodyPr>
          <a:lstStyle/>
          <a:p>
            <a:r>
              <a:rPr lang="fr-FR" sz="2500" b="1" dirty="0">
                <a:solidFill>
                  <a:srgbClr val="FF0000"/>
                </a:solidFill>
                <a:latin typeface="Comic Sans MS" pitchFamily="66" charset="0"/>
              </a:rPr>
              <a:t>Introduction</a:t>
            </a:r>
            <a:endParaRPr lang="fr-FR" sz="2500" dirty="0"/>
          </a:p>
        </p:txBody>
      </p:sp>
      <p:pic>
        <p:nvPicPr>
          <p:cNvPr id="4" name="Picture 3">
            <a:extLst>
              <a:ext uri="{FF2B5EF4-FFF2-40B4-BE49-F238E27FC236}">
                <a16:creationId xmlns:a16="http://schemas.microsoft.com/office/drawing/2014/main" id="{45CF11D7-55F4-470E-8C73-D03D6BEDAE71}"/>
              </a:ext>
            </a:extLst>
          </p:cNvPr>
          <p:cNvPicPr>
            <a:picLocks noChangeAspect="1" noChangeArrowheads="1"/>
          </p:cNvPicPr>
          <p:nvPr/>
        </p:nvPicPr>
        <p:blipFill>
          <a:blip r:embed="rId2" cstate="print"/>
          <a:srcRect/>
          <a:stretch>
            <a:fillRect/>
          </a:stretch>
        </p:blipFill>
        <p:spPr bwMode="auto">
          <a:xfrm>
            <a:off x="5940152" y="4221088"/>
            <a:ext cx="2389602" cy="2237469"/>
          </a:xfrm>
          <a:prstGeom prst="rect">
            <a:avLst/>
          </a:prstGeom>
          <a:noFill/>
          <a:ln w="38100">
            <a:solidFill>
              <a:srgbClr val="FF0000"/>
            </a:solidFill>
            <a:miter lim="800000"/>
            <a:headEnd/>
            <a:tailEnd/>
          </a:ln>
          <a:effectLst/>
        </p:spPr>
      </p:pic>
    </p:spTree>
    <p:extLst>
      <p:ext uri="{BB962C8B-B14F-4D97-AF65-F5344CB8AC3E}">
        <p14:creationId xmlns:p14="http://schemas.microsoft.com/office/powerpoint/2010/main" val="1517825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599D88-47E9-4F5B-8B85-52773AE3F303}"/>
              </a:ext>
            </a:extLst>
          </p:cNvPr>
          <p:cNvSpPr/>
          <p:nvPr/>
        </p:nvSpPr>
        <p:spPr>
          <a:xfrm>
            <a:off x="292025" y="1916832"/>
            <a:ext cx="8856984" cy="2503249"/>
          </a:xfrm>
          <a:prstGeom prst="rect">
            <a:avLst/>
          </a:prstGeom>
        </p:spPr>
        <p:txBody>
          <a:bodyPr wrap="square">
            <a:spAutoFit/>
          </a:bodyPr>
          <a:lstStyle/>
          <a:p>
            <a:pPr indent="-274320"/>
            <a:r>
              <a:rPr lang="fr-FR" sz="2000" dirty="0">
                <a:latin typeface="Comic Sans MS" panose="030F0702030302020204" pitchFamily="66" charset="0"/>
              </a:rPr>
              <a:t>Seules sont visibles chez l’adulte :  </a:t>
            </a:r>
          </a:p>
          <a:p>
            <a:pPr indent="-274320">
              <a:spcBef>
                <a:spcPts val="480"/>
              </a:spcBef>
            </a:pPr>
            <a:r>
              <a:rPr lang="fr-FR" sz="2000" dirty="0">
                <a:latin typeface="Comic Sans MS" panose="030F0702030302020204" pitchFamily="66" charset="0"/>
              </a:rPr>
              <a:t>                       -La trachée</a:t>
            </a:r>
          </a:p>
          <a:p>
            <a:pPr indent="-274320">
              <a:spcBef>
                <a:spcPts val="480"/>
              </a:spcBef>
            </a:pPr>
            <a:r>
              <a:rPr lang="fr-FR" sz="2000" dirty="0">
                <a:latin typeface="Comic Sans MS" panose="030F0702030302020204" pitchFamily="66" charset="0"/>
              </a:rPr>
              <a:t>                        -Les deux bronches souches</a:t>
            </a:r>
          </a:p>
          <a:p>
            <a:pPr indent="-274320">
              <a:spcBef>
                <a:spcPts val="480"/>
              </a:spcBef>
            </a:pPr>
            <a:r>
              <a:rPr lang="fr-FR" sz="2000" dirty="0">
                <a:latin typeface="Comic Sans MS" panose="030F0702030302020204" pitchFamily="66" charset="0"/>
              </a:rPr>
              <a:t>                        -Le tronc intermédiaire à droite</a:t>
            </a:r>
          </a:p>
          <a:p>
            <a:pPr indent="-274320" algn="ctr">
              <a:spcBef>
                <a:spcPts val="480"/>
              </a:spcBef>
            </a:pPr>
            <a:r>
              <a:rPr lang="fr-FR" sz="2000" dirty="0">
                <a:latin typeface="Comic Sans MS" panose="030F0702030302020204" pitchFamily="66" charset="0"/>
              </a:rPr>
              <a:t>                -La partie proximale de la bronche lobaire inférieure gauche.</a:t>
            </a:r>
          </a:p>
          <a:p>
            <a:br>
              <a:rPr lang="fr-FR" sz="2000" dirty="0">
                <a:latin typeface="Comic Sans MS" panose="030F0702030302020204" pitchFamily="66" charset="0"/>
              </a:rPr>
            </a:br>
            <a:endParaRPr lang="fr-FR" sz="2000" dirty="0">
              <a:latin typeface="Comic Sans MS" panose="030F0702030302020204" pitchFamily="66" charset="0"/>
            </a:endParaRPr>
          </a:p>
        </p:txBody>
      </p:sp>
      <p:sp>
        <p:nvSpPr>
          <p:cNvPr id="3" name="Rectangle 2">
            <a:extLst>
              <a:ext uri="{FF2B5EF4-FFF2-40B4-BE49-F238E27FC236}">
                <a16:creationId xmlns:a16="http://schemas.microsoft.com/office/drawing/2014/main" id="{979C531D-2085-4912-A8FD-1DE16E86DAA8}"/>
              </a:ext>
            </a:extLst>
          </p:cNvPr>
          <p:cNvSpPr/>
          <p:nvPr/>
        </p:nvSpPr>
        <p:spPr>
          <a:xfrm>
            <a:off x="2832833" y="836712"/>
            <a:ext cx="4572000" cy="553998"/>
          </a:xfrm>
          <a:prstGeom prst="rect">
            <a:avLst/>
          </a:prstGeom>
        </p:spPr>
        <p:txBody>
          <a:bodyPr>
            <a:spAutoFit/>
          </a:bodyPr>
          <a:lstStyle/>
          <a:p>
            <a:r>
              <a:rPr lang="fr-FR" sz="3000" b="1" dirty="0">
                <a:solidFill>
                  <a:srgbClr val="FF0000"/>
                </a:solidFill>
                <a:latin typeface="Comic Sans MS" pitchFamily="66" charset="0"/>
              </a:rPr>
              <a:t>Introduction</a:t>
            </a:r>
            <a:endParaRPr lang="fr-FR" sz="3000" b="1" dirty="0"/>
          </a:p>
        </p:txBody>
      </p:sp>
      <p:pic>
        <p:nvPicPr>
          <p:cNvPr id="4" name="Picture 3">
            <a:extLst>
              <a:ext uri="{FF2B5EF4-FFF2-40B4-BE49-F238E27FC236}">
                <a16:creationId xmlns:a16="http://schemas.microsoft.com/office/drawing/2014/main" id="{A01C1DDC-5B6B-4F6A-A233-B7CEA0AF4A97}"/>
              </a:ext>
            </a:extLst>
          </p:cNvPr>
          <p:cNvPicPr>
            <a:picLocks noChangeAspect="1" noChangeArrowheads="1"/>
          </p:cNvPicPr>
          <p:nvPr/>
        </p:nvPicPr>
        <p:blipFill>
          <a:blip r:embed="rId2" cstate="print"/>
          <a:srcRect/>
          <a:stretch>
            <a:fillRect/>
          </a:stretch>
        </p:blipFill>
        <p:spPr bwMode="auto">
          <a:xfrm>
            <a:off x="2843808" y="3933056"/>
            <a:ext cx="2851026" cy="2669517"/>
          </a:xfrm>
          <a:prstGeom prst="rect">
            <a:avLst/>
          </a:prstGeom>
          <a:noFill/>
          <a:ln w="38100">
            <a:solidFill>
              <a:srgbClr val="FF0000"/>
            </a:solidFill>
            <a:miter lim="800000"/>
            <a:headEnd/>
            <a:tailEnd/>
          </a:ln>
          <a:effectLst/>
        </p:spPr>
      </p:pic>
    </p:spTree>
    <p:extLst>
      <p:ext uri="{BB962C8B-B14F-4D97-AF65-F5344CB8AC3E}">
        <p14:creationId xmlns:p14="http://schemas.microsoft.com/office/powerpoint/2010/main" val="357238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6732012-5B67-4052-BFA2-743E7B3251F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483768" y="1266366"/>
            <a:ext cx="3960439" cy="4325268"/>
          </a:xfrm>
          <a:prstGeom prst="rect">
            <a:avLst/>
          </a:prstGeom>
        </p:spPr>
      </p:pic>
    </p:spTree>
    <p:extLst>
      <p:ext uri="{BB962C8B-B14F-4D97-AF65-F5344CB8AC3E}">
        <p14:creationId xmlns:p14="http://schemas.microsoft.com/office/powerpoint/2010/main" val="405192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BRONCHOGRAMME AERIQUE</a:t>
            </a:r>
            <a:endParaRPr lang="fr-FR" dirty="0"/>
          </a:p>
        </p:txBody>
      </p:sp>
      <p:sp>
        <p:nvSpPr>
          <p:cNvPr id="3" name="Espace réservé du contenu 2"/>
          <p:cNvSpPr>
            <a:spLocks noGrp="1"/>
          </p:cNvSpPr>
          <p:nvPr>
            <p:ph idx="1"/>
          </p:nvPr>
        </p:nvSpPr>
        <p:spPr>
          <a:ln>
            <a:noFill/>
          </a:ln>
        </p:spPr>
        <p:txBody>
          <a:bodyPr>
            <a:normAutofit/>
          </a:bodyPr>
          <a:lstStyle/>
          <a:p>
            <a:pPr>
              <a:buClr>
                <a:srgbClr val="FF0000"/>
              </a:buClr>
              <a:buFont typeface="Wingdings" pitchFamily="2" charset="2"/>
              <a:buChar char="§"/>
            </a:pPr>
            <a:r>
              <a:rPr lang="fr-FR" sz="2400" b="1" dirty="0">
                <a:solidFill>
                  <a:srgbClr val="FF0000"/>
                </a:solidFill>
                <a:latin typeface="Comic Sans MS" pitchFamily="66" charset="0"/>
              </a:rPr>
              <a:t>Définition</a:t>
            </a:r>
            <a:r>
              <a:rPr lang="fr-FR" sz="2000" b="1" dirty="0">
                <a:latin typeface="Comic Sans MS" pitchFamily="66" charset="0"/>
              </a:rPr>
              <a:t> : </a:t>
            </a:r>
            <a:r>
              <a:rPr lang="fr-FR" sz="2000" dirty="0">
                <a:latin typeface="Comic Sans MS" pitchFamily="66" charset="0"/>
              </a:rPr>
              <a:t>La visibilité de l’air dans les bronches intra pulmonaires sur une radiographie thoracique est appelé</a:t>
            </a:r>
          </a:p>
          <a:p>
            <a:pPr>
              <a:buNone/>
            </a:pPr>
            <a:r>
              <a:rPr lang="fr-FR" sz="2000" dirty="0">
                <a:latin typeface="Comic Sans MS" pitchFamily="66" charset="0"/>
              </a:rPr>
              <a:t>   le signe du </a:t>
            </a:r>
            <a:r>
              <a:rPr lang="fr-FR" sz="2000" dirty="0" err="1">
                <a:solidFill>
                  <a:srgbClr val="FFFF00"/>
                </a:solidFill>
                <a:latin typeface="Comic Sans MS" pitchFamily="66" charset="0"/>
              </a:rPr>
              <a:t>bronchogramme</a:t>
            </a:r>
            <a:r>
              <a:rPr lang="fr-FR" sz="2000" dirty="0">
                <a:solidFill>
                  <a:srgbClr val="FFFF00"/>
                </a:solidFill>
                <a:latin typeface="Comic Sans MS" pitchFamily="66" charset="0"/>
              </a:rPr>
              <a:t>  aérique</a:t>
            </a:r>
          </a:p>
          <a:p>
            <a:pPr>
              <a:buNone/>
            </a:pPr>
            <a:endParaRPr lang="fr-FR" sz="2000" dirty="0">
              <a:solidFill>
                <a:srgbClr val="FFFF00"/>
              </a:solidFill>
              <a:latin typeface="Comic Sans MS" pitchFamily="66" charset="0"/>
            </a:endParaRPr>
          </a:p>
          <a:p>
            <a:pPr>
              <a:buNone/>
            </a:pPr>
            <a:r>
              <a:rPr lang="fr-FR" sz="2000" b="1" dirty="0">
                <a:solidFill>
                  <a:srgbClr val="FFFF00"/>
                </a:solidFill>
                <a:latin typeface="Comic Sans MS" pitchFamily="66" charset="0"/>
              </a:rPr>
              <a:t>           </a:t>
            </a:r>
          </a:p>
          <a:p>
            <a:pPr>
              <a:buFont typeface="Wingdings" pitchFamily="2" charset="2"/>
              <a:buChar char="§"/>
            </a:pPr>
            <a:endParaRPr lang="fr-FR" sz="2000" b="1" dirty="0">
              <a:solidFill>
                <a:srgbClr val="FFFF00"/>
              </a:solidFill>
              <a:latin typeface="Comic Sans MS" pitchFamily="66" charset="0"/>
            </a:endParaRPr>
          </a:p>
          <a:p>
            <a:pPr>
              <a:buFont typeface="Wingdings" pitchFamily="2" charset="2"/>
              <a:buChar char="§"/>
            </a:pPr>
            <a:r>
              <a:rPr lang="fr-FR" sz="2000" dirty="0">
                <a:latin typeface="Comic Sans MS" pitchFamily="66" charset="0"/>
              </a:rPr>
              <a:t>Les  densités  différentes de l’eau</a:t>
            </a:r>
          </a:p>
          <a:p>
            <a:pPr>
              <a:buNone/>
            </a:pPr>
            <a:r>
              <a:rPr lang="fr-FR" sz="2000" dirty="0">
                <a:latin typeface="Comic Sans MS" pitchFamily="66" charset="0"/>
              </a:rPr>
              <a:t>      et de l’air sont à l’origine </a:t>
            </a:r>
          </a:p>
          <a:p>
            <a:pPr>
              <a:buNone/>
            </a:pPr>
            <a:r>
              <a:rPr lang="fr-FR" sz="2000" dirty="0">
                <a:latin typeface="Comic Sans MS" pitchFamily="66" charset="0"/>
              </a:rPr>
              <a:t>      du signe du </a:t>
            </a:r>
            <a:r>
              <a:rPr lang="fr-FR" sz="2000" dirty="0" err="1">
                <a:solidFill>
                  <a:srgbClr val="FFFF00"/>
                </a:solidFill>
                <a:latin typeface="Comic Sans MS" pitchFamily="66" charset="0"/>
              </a:rPr>
              <a:t>Bronchogramme</a:t>
            </a:r>
            <a:r>
              <a:rPr lang="fr-FR" sz="2000" dirty="0">
                <a:solidFill>
                  <a:srgbClr val="FFFF00"/>
                </a:solidFill>
                <a:latin typeface="Comic Sans MS" pitchFamily="66" charset="0"/>
              </a:rPr>
              <a:t> </a:t>
            </a:r>
            <a:r>
              <a:rPr lang="fr-FR" sz="2000" dirty="0" err="1">
                <a:solidFill>
                  <a:srgbClr val="FFFF00"/>
                </a:solidFill>
                <a:latin typeface="Comic Sans MS" pitchFamily="66" charset="0"/>
              </a:rPr>
              <a:t>aérique</a:t>
            </a:r>
            <a:endParaRPr lang="fr-FR" sz="2000" dirty="0">
              <a:solidFill>
                <a:srgbClr val="FFFF00"/>
              </a:solidFill>
              <a:latin typeface="Comic Sans MS" pitchFamily="66" charset="0"/>
            </a:endParaRPr>
          </a:p>
          <a:p>
            <a:pPr>
              <a:buNone/>
            </a:pPr>
            <a:endParaRPr lang="fr-FR" sz="2000" dirty="0">
              <a:solidFill>
                <a:srgbClr val="FFC000"/>
              </a:solidFill>
              <a:latin typeface="Comic Sans MS" pitchFamily="66" charset="0"/>
            </a:endParaRPr>
          </a:p>
          <a:p>
            <a:pPr>
              <a:buNone/>
            </a:pPr>
            <a:endParaRPr lang="fr-FR" sz="2000" b="1" dirty="0">
              <a:solidFill>
                <a:srgbClr val="FFC000"/>
              </a:solidFill>
              <a:latin typeface="Comic Sans MS" pitchFamily="66" charset="0"/>
            </a:endParaRPr>
          </a:p>
          <a:p>
            <a:endParaRPr lang="fr-FR" sz="2000" b="1" dirty="0">
              <a:solidFill>
                <a:srgbClr val="FFFF00"/>
              </a:solidFill>
              <a:latin typeface="Comic Sans MS" pitchFamily="66" charset="0"/>
            </a:endParaRPr>
          </a:p>
          <a:p>
            <a:endParaRPr lang="fr-FR" sz="2000" b="1" dirty="0">
              <a:solidFill>
                <a:srgbClr val="FFFF00"/>
              </a:solidFill>
              <a:latin typeface="Comic Sans MS" pitchFamily="66" charset="0"/>
            </a:endParaRPr>
          </a:p>
          <a:p>
            <a:pPr>
              <a:buClr>
                <a:srgbClr val="FF0000"/>
              </a:buClr>
              <a:buNone/>
            </a:pPr>
            <a:endParaRPr lang="fr-FR" sz="2000" b="1" dirty="0">
              <a:solidFill>
                <a:srgbClr val="FF0000"/>
              </a:solidFill>
              <a:latin typeface="Comic Sans MS" pitchFamily="66" charset="0"/>
            </a:endParaRPr>
          </a:p>
          <a:p>
            <a:endParaRPr lang="fr-FR" sz="2000" dirty="0">
              <a:latin typeface="Comic Sans MS" pitchFamily="66" charset="0"/>
            </a:endParaRPr>
          </a:p>
        </p:txBody>
      </p:sp>
      <p:pic>
        <p:nvPicPr>
          <p:cNvPr id="8195" name="Picture 3"/>
          <p:cNvPicPr>
            <a:picLocks noChangeAspect="1" noChangeArrowheads="1"/>
          </p:cNvPicPr>
          <p:nvPr/>
        </p:nvPicPr>
        <p:blipFill>
          <a:blip r:embed="rId3" cstate="print"/>
          <a:srcRect/>
          <a:stretch>
            <a:fillRect/>
          </a:stretch>
        </p:blipFill>
        <p:spPr bwMode="auto">
          <a:xfrm>
            <a:off x="6084168" y="2852936"/>
            <a:ext cx="2880320" cy="3096344"/>
          </a:xfrm>
          <a:prstGeom prst="rect">
            <a:avLst/>
          </a:prstGeom>
          <a:noFill/>
          <a:ln w="38100">
            <a:solidFill>
              <a:srgbClr val="FF0000"/>
            </a:solidFill>
            <a:miter lim="800000"/>
            <a:headEnd/>
            <a:tailEnd/>
          </a:ln>
        </p:spPr>
      </p:pic>
      <p:pic>
        <p:nvPicPr>
          <p:cNvPr id="8" name="Picture 2" descr="BAnk"/>
          <p:cNvPicPr>
            <a:picLocks noChangeAspect="1" noChangeArrowheads="1"/>
          </p:cNvPicPr>
          <p:nvPr/>
        </p:nvPicPr>
        <p:blipFill>
          <a:blip r:embed="rId4" cstate="print"/>
          <a:srcRect/>
          <a:stretch>
            <a:fillRect/>
          </a:stretch>
        </p:blipFill>
        <p:spPr>
          <a:xfrm>
            <a:off x="6156176" y="2852936"/>
            <a:ext cx="2843808" cy="3096344"/>
          </a:xfrm>
          <a:prstGeom prst="rect">
            <a:avLst/>
          </a:prstGeom>
          <a:noFill/>
          <a:ln w="38100">
            <a:solidFill>
              <a:srgbClr val="FF0000"/>
            </a:solidFill>
          </a:ln>
        </p:spPr>
      </p:pic>
      <p:sp>
        <p:nvSpPr>
          <p:cNvPr id="6" name="ZoneTexte 5"/>
          <p:cNvSpPr txBox="1"/>
          <p:nvPr/>
        </p:nvSpPr>
        <p:spPr>
          <a:xfrm>
            <a:off x="539552" y="5149641"/>
            <a:ext cx="4968552" cy="1015663"/>
          </a:xfrm>
          <a:prstGeom prst="rect">
            <a:avLst/>
          </a:prstGeom>
          <a:noFill/>
        </p:spPr>
        <p:txBody>
          <a:bodyPr wrap="square" rtlCol="0">
            <a:spAutoFit/>
          </a:bodyPr>
          <a:lstStyle/>
          <a:p>
            <a:pPr>
              <a:buSzPct val="90000"/>
              <a:buFont typeface="Wingdings" pitchFamily="2" charset="2"/>
              <a:buChar char="§"/>
            </a:pPr>
            <a:r>
              <a:rPr lang="fr-FR" sz="2000" b="1" dirty="0">
                <a:latin typeface="Comic Sans MS" pitchFamily="66" charset="0"/>
              </a:rPr>
              <a:t>  </a:t>
            </a:r>
            <a:r>
              <a:rPr lang="fr-FR" sz="2000" dirty="0">
                <a:latin typeface="Comic Sans MS" pitchFamily="66" charset="0"/>
              </a:rPr>
              <a:t>Pour qu’une bronche remplie d’air soit visible , elle doit être entourée par un corps de densité égale à l’eau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26BAF3-5156-4A80-B380-147C92B5071F}"/>
              </a:ext>
            </a:extLst>
          </p:cNvPr>
          <p:cNvSpPr/>
          <p:nvPr/>
        </p:nvSpPr>
        <p:spPr>
          <a:xfrm>
            <a:off x="611560" y="2420888"/>
            <a:ext cx="8280920" cy="3170099"/>
          </a:xfrm>
          <a:prstGeom prst="rect">
            <a:avLst/>
          </a:prstGeom>
        </p:spPr>
        <p:txBody>
          <a:bodyPr wrap="square">
            <a:spAutoFit/>
          </a:bodyPr>
          <a:lstStyle/>
          <a:p>
            <a:pPr marL="342900" indent="-342900">
              <a:buFont typeface="Wingdings" panose="05000000000000000000" pitchFamily="2" charset="2"/>
              <a:buChar char="Ø"/>
            </a:pPr>
            <a:br>
              <a:rPr lang="fr-FR" sz="2000" dirty="0">
                <a:latin typeface="Comic Sans MS" panose="030F0702030302020204" pitchFamily="66" charset="0"/>
              </a:rPr>
            </a:br>
            <a:r>
              <a:rPr lang="fr-FR" sz="2000" dirty="0">
                <a:latin typeface="Comic Sans MS" panose="030F0702030302020204" pitchFamily="66" charset="0"/>
              </a:rPr>
              <a:t>Un bronchogramme aérique n’apparait que lorsque les bronches normalement remplies d’air ,sont entourées par du parenchyme pulmonaire non aéré (rempli de liquide).</a:t>
            </a:r>
          </a:p>
          <a:p>
            <a:pPr marL="342900" indent="-342900">
              <a:buFont typeface="Wingdings" panose="05000000000000000000" pitchFamily="2" charset="2"/>
              <a:buChar char="Ø"/>
            </a:pPr>
            <a:r>
              <a:rPr lang="fr-FR" sz="2000" dirty="0">
                <a:latin typeface="Comic Sans MS" panose="030F0702030302020204" pitchFamily="66" charset="0"/>
              </a:rPr>
              <a:t> Retrouvé dans les cas suivants : </a:t>
            </a:r>
          </a:p>
          <a:p>
            <a:r>
              <a:rPr lang="fr-FR" sz="2000" dirty="0">
                <a:solidFill>
                  <a:srgbClr val="FFFF00"/>
                </a:solidFill>
                <a:latin typeface="Comic Sans MS" panose="030F0702030302020204" pitchFamily="66" charset="0"/>
              </a:rPr>
              <a:t>                            Pneumonie , </a:t>
            </a:r>
          </a:p>
          <a:p>
            <a:r>
              <a:rPr lang="fr-FR" sz="2000" dirty="0">
                <a:solidFill>
                  <a:srgbClr val="FFFF00"/>
                </a:solidFill>
                <a:latin typeface="Comic Sans MS" panose="030F0702030302020204" pitchFamily="66" charset="0"/>
              </a:rPr>
              <a:t>                            œdème aigu du poumon </a:t>
            </a:r>
          </a:p>
          <a:p>
            <a:r>
              <a:rPr lang="fr-FR" sz="2000" dirty="0">
                <a:solidFill>
                  <a:srgbClr val="FFFF00"/>
                </a:solidFill>
                <a:latin typeface="Comic Sans MS" panose="030F0702030302020204" pitchFamily="66" charset="0"/>
              </a:rPr>
              <a:t>                            et infarctus du poumon...</a:t>
            </a:r>
          </a:p>
          <a:p>
            <a:br>
              <a:rPr lang="fr-FR" sz="2000" dirty="0">
                <a:latin typeface="Comic Sans MS" panose="030F0702030302020204" pitchFamily="66" charset="0"/>
              </a:rPr>
            </a:br>
            <a:endParaRPr lang="fr-FR" sz="2000" dirty="0">
              <a:latin typeface="Comic Sans MS" panose="030F0702030302020204" pitchFamily="66" charset="0"/>
            </a:endParaRPr>
          </a:p>
        </p:txBody>
      </p:sp>
      <p:sp>
        <p:nvSpPr>
          <p:cNvPr id="3" name="Rectangle 2">
            <a:extLst>
              <a:ext uri="{FF2B5EF4-FFF2-40B4-BE49-F238E27FC236}">
                <a16:creationId xmlns:a16="http://schemas.microsoft.com/office/drawing/2014/main" id="{5C99CAB0-162E-49A4-A1A6-4F8FAB8E6B0B}"/>
              </a:ext>
            </a:extLst>
          </p:cNvPr>
          <p:cNvSpPr/>
          <p:nvPr/>
        </p:nvSpPr>
        <p:spPr>
          <a:xfrm>
            <a:off x="2987824" y="980728"/>
            <a:ext cx="4176143" cy="461665"/>
          </a:xfrm>
          <a:prstGeom prst="rect">
            <a:avLst/>
          </a:prstGeom>
        </p:spPr>
        <p:txBody>
          <a:bodyPr wrap="none">
            <a:spAutoFit/>
          </a:bodyPr>
          <a:lstStyle/>
          <a:p>
            <a:r>
              <a:rPr lang="fr-FR" sz="2400" b="1" dirty="0">
                <a:solidFill>
                  <a:srgbClr val="FF0000"/>
                </a:solidFill>
                <a:latin typeface="Comic Sans MS" panose="030F0702030302020204" pitchFamily="66" charset="0"/>
              </a:rPr>
              <a:t>Circonstances d’apparition:</a:t>
            </a:r>
            <a:endParaRPr lang="fr-FR" sz="2400" dirty="0">
              <a:latin typeface="Comic Sans MS" panose="030F0702030302020204" pitchFamily="66" charset="0"/>
            </a:endParaRPr>
          </a:p>
        </p:txBody>
      </p:sp>
    </p:spTree>
    <p:extLst>
      <p:ext uri="{BB962C8B-B14F-4D97-AF65-F5344CB8AC3E}">
        <p14:creationId xmlns:p14="http://schemas.microsoft.com/office/powerpoint/2010/main" val="425032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BRONCHOGRAMME AERIQUE</a:t>
            </a:r>
            <a:endParaRPr lang="fr-FR" dirty="0"/>
          </a:p>
        </p:txBody>
      </p:sp>
      <p:pic>
        <p:nvPicPr>
          <p:cNvPr id="2051" name="Picture 3"/>
          <p:cNvPicPr>
            <a:picLocks noChangeAspect="1" noChangeArrowheads="1"/>
          </p:cNvPicPr>
          <p:nvPr/>
        </p:nvPicPr>
        <p:blipFill>
          <a:blip r:embed="rId3" cstate="print"/>
          <a:srcRect t="3611" r="3333" b="2504"/>
          <a:stretch>
            <a:fillRect/>
          </a:stretch>
        </p:blipFill>
        <p:spPr bwMode="auto">
          <a:xfrm>
            <a:off x="6516216" y="4581128"/>
            <a:ext cx="2232248" cy="2016224"/>
          </a:xfrm>
          <a:prstGeom prst="rect">
            <a:avLst/>
          </a:prstGeom>
          <a:noFill/>
          <a:ln w="38100">
            <a:solidFill>
              <a:srgbClr val="C00000"/>
            </a:solidFill>
            <a:miter lim="800000"/>
            <a:headEnd/>
            <a:tailEnd/>
          </a:ln>
        </p:spPr>
      </p:pic>
      <p:sp>
        <p:nvSpPr>
          <p:cNvPr id="10" name="Flèche vers le bas 9"/>
          <p:cNvSpPr/>
          <p:nvPr/>
        </p:nvSpPr>
        <p:spPr>
          <a:xfrm>
            <a:off x="6876256" y="4869160"/>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51520" y="2852936"/>
            <a:ext cx="5472608" cy="1477328"/>
          </a:xfrm>
          <a:prstGeom prst="rect">
            <a:avLst/>
          </a:prstGeom>
          <a:noFill/>
        </p:spPr>
        <p:txBody>
          <a:bodyPr wrap="square" rtlCol="0">
            <a:spAutoFit/>
          </a:bodyPr>
          <a:lstStyle/>
          <a:p>
            <a:pPr>
              <a:buNone/>
            </a:pPr>
            <a:endParaRPr lang="fr-FR" b="1" dirty="0">
              <a:latin typeface="Comic Sans MS" pitchFamily="66" charset="0"/>
            </a:endParaRPr>
          </a:p>
          <a:p>
            <a:pPr>
              <a:buFont typeface="Wingdings" pitchFamily="2" charset="2"/>
              <a:buChar char="§"/>
            </a:pPr>
            <a:r>
              <a:rPr lang="fr-FR" b="1" dirty="0">
                <a:latin typeface="Comic Sans MS" pitchFamily="66" charset="0"/>
              </a:rPr>
              <a:t> </a:t>
            </a:r>
            <a:r>
              <a:rPr lang="fr-FR" dirty="0">
                <a:latin typeface="Comic Sans MS" pitchFamily="66" charset="0"/>
              </a:rPr>
              <a:t>Si les bronches sont remplies de secrétions ou sont détruites, la lésion pulmonaire </a:t>
            </a:r>
            <a:r>
              <a:rPr lang="fr-FR" dirty="0">
                <a:solidFill>
                  <a:srgbClr val="FFC000"/>
                </a:solidFill>
                <a:latin typeface="Comic Sans MS" pitchFamily="66" charset="0"/>
              </a:rPr>
              <a:t>ne présentera</a:t>
            </a:r>
            <a:r>
              <a:rPr lang="fr-FR" dirty="0">
                <a:latin typeface="Comic Sans MS" pitchFamily="66" charset="0"/>
              </a:rPr>
              <a:t>  pas de </a:t>
            </a:r>
            <a:r>
              <a:rPr lang="fr-FR" dirty="0" err="1">
                <a:latin typeface="Comic Sans MS" pitchFamily="66" charset="0"/>
              </a:rPr>
              <a:t>bronchogramme</a:t>
            </a:r>
            <a:r>
              <a:rPr lang="fr-FR" dirty="0">
                <a:latin typeface="Comic Sans MS" pitchFamily="66" charset="0"/>
              </a:rPr>
              <a:t>  </a:t>
            </a:r>
            <a:r>
              <a:rPr lang="fr-FR" dirty="0" err="1">
                <a:latin typeface="Comic Sans MS" pitchFamily="66" charset="0"/>
              </a:rPr>
              <a:t>aérique</a:t>
            </a:r>
            <a:r>
              <a:rPr lang="fr-FR" dirty="0">
                <a:latin typeface="Comic Sans MS" pitchFamily="66" charset="0"/>
              </a:rPr>
              <a:t>  </a:t>
            </a:r>
          </a:p>
          <a:p>
            <a:pPr>
              <a:buNone/>
            </a:pPr>
            <a:r>
              <a:rPr lang="fr-FR" dirty="0">
                <a:latin typeface="Comic Sans MS" pitchFamily="66" charset="0"/>
              </a:rPr>
              <a:t> </a:t>
            </a:r>
            <a:endParaRPr lang="fr-FR" dirty="0"/>
          </a:p>
        </p:txBody>
      </p:sp>
      <p:pic>
        <p:nvPicPr>
          <p:cNvPr id="4098" name="Picture 2"/>
          <p:cNvPicPr>
            <a:picLocks noChangeAspect="1" noChangeArrowheads="1"/>
          </p:cNvPicPr>
          <p:nvPr/>
        </p:nvPicPr>
        <p:blipFill>
          <a:blip r:embed="rId4" cstate="print"/>
          <a:srcRect/>
          <a:stretch>
            <a:fillRect/>
          </a:stretch>
        </p:blipFill>
        <p:spPr bwMode="auto">
          <a:xfrm>
            <a:off x="6516216" y="1700808"/>
            <a:ext cx="2376264" cy="2088232"/>
          </a:xfrm>
          <a:prstGeom prst="rect">
            <a:avLst/>
          </a:prstGeom>
          <a:noFill/>
          <a:ln w="38100">
            <a:solidFill>
              <a:srgbClr val="FF0000"/>
            </a:solidFill>
            <a:miter lim="800000"/>
            <a:headEnd/>
            <a:tailEnd/>
          </a:ln>
        </p:spPr>
      </p:pic>
      <p:sp>
        <p:nvSpPr>
          <p:cNvPr id="11" name="Rectangle 10"/>
          <p:cNvSpPr/>
          <p:nvPr/>
        </p:nvSpPr>
        <p:spPr>
          <a:xfrm>
            <a:off x="251520" y="1724615"/>
            <a:ext cx="6048672" cy="923330"/>
          </a:xfrm>
          <a:prstGeom prst="rect">
            <a:avLst/>
          </a:prstGeom>
        </p:spPr>
        <p:txBody>
          <a:bodyPr wrap="square">
            <a:spAutoFit/>
          </a:bodyPr>
          <a:lstStyle/>
          <a:p>
            <a:pPr>
              <a:buClr>
                <a:srgbClr val="FF0000"/>
              </a:buClr>
              <a:buFont typeface="Wingdings" pitchFamily="2" charset="2"/>
              <a:buChar char="§"/>
            </a:pPr>
            <a:r>
              <a:rPr lang="fr-FR" b="1" dirty="0">
                <a:solidFill>
                  <a:srgbClr val="FF0000"/>
                </a:solidFill>
                <a:latin typeface="Comic Sans MS" pitchFamily="66" charset="0"/>
              </a:rPr>
              <a:t> INTERET : </a:t>
            </a:r>
            <a:r>
              <a:rPr lang="fr-FR" dirty="0">
                <a:latin typeface="Comic Sans MS" pitchFamily="66" charset="0"/>
              </a:rPr>
              <a:t>La </a:t>
            </a:r>
            <a:r>
              <a:rPr lang="fr-FR" dirty="0">
                <a:solidFill>
                  <a:srgbClr val="FFC000"/>
                </a:solidFill>
                <a:latin typeface="Comic Sans MS" pitchFamily="66" charset="0"/>
              </a:rPr>
              <a:t>localisation formelle</a:t>
            </a:r>
            <a:r>
              <a:rPr lang="fr-FR" dirty="0">
                <a:latin typeface="Comic Sans MS" pitchFamily="66" charset="0"/>
              </a:rPr>
              <a:t>  d’une lésion dans le parenchyme pulmonaire  ( élimine une lésion pleurale, </a:t>
            </a:r>
            <a:r>
              <a:rPr lang="fr-FR" dirty="0" err="1">
                <a:latin typeface="Comic Sans MS" pitchFamily="66" charset="0"/>
              </a:rPr>
              <a:t>médiastinale</a:t>
            </a:r>
            <a:r>
              <a:rPr lang="fr-FR" dirty="0">
                <a:latin typeface="Comic Sans MS" pitchFamily="66" charset="0"/>
              </a:rPr>
              <a:t> et pariétale</a:t>
            </a:r>
            <a:r>
              <a:rPr lang="fr-FR" b="1" dirty="0">
                <a:latin typeface="Comic Sans MS" pitchFamily="66" charset="0"/>
              </a:rPr>
              <a:t>)</a:t>
            </a:r>
          </a:p>
        </p:txBody>
      </p:sp>
      <p:sp>
        <p:nvSpPr>
          <p:cNvPr id="12" name="ZoneTexte 11"/>
          <p:cNvSpPr txBox="1"/>
          <p:nvPr/>
        </p:nvSpPr>
        <p:spPr>
          <a:xfrm>
            <a:off x="323528" y="4606096"/>
            <a:ext cx="4464496" cy="1631216"/>
          </a:xfrm>
          <a:prstGeom prst="rect">
            <a:avLst/>
          </a:prstGeom>
          <a:noFill/>
        </p:spPr>
        <p:txBody>
          <a:bodyPr wrap="square" rtlCol="0">
            <a:spAutoFit/>
          </a:bodyPr>
          <a:lstStyle/>
          <a:p>
            <a:pPr>
              <a:buFont typeface="Wingdings" pitchFamily="2" charset="2"/>
              <a:buChar char="§"/>
            </a:pPr>
            <a:r>
              <a:rPr lang="fr-FR" sz="2000" b="1" dirty="0">
                <a:latin typeface="Comic Sans MS" pitchFamily="66" charset="0"/>
              </a:rPr>
              <a:t> </a:t>
            </a:r>
            <a:r>
              <a:rPr lang="fr-FR" sz="2000" dirty="0">
                <a:latin typeface="Comic Sans MS" pitchFamily="66" charset="0"/>
              </a:rPr>
              <a:t>Comblement des alvéoles par : </a:t>
            </a:r>
          </a:p>
          <a:p>
            <a:r>
              <a:rPr lang="fr-FR" sz="2000" dirty="0">
                <a:latin typeface="Comic Sans MS" pitchFamily="66" charset="0"/>
              </a:rPr>
              <a:t>   - du liquide</a:t>
            </a:r>
          </a:p>
          <a:p>
            <a:r>
              <a:rPr lang="fr-FR" sz="2000" dirty="0">
                <a:latin typeface="Comic Sans MS" pitchFamily="66" charset="0"/>
              </a:rPr>
              <a:t>   - des cellules</a:t>
            </a:r>
          </a:p>
          <a:p>
            <a:pPr lvl="1"/>
            <a:r>
              <a:rPr lang="fr-FR" sz="2000" dirty="0">
                <a:latin typeface="Comic Sans MS" pitchFamily="66" charset="0"/>
              </a:rPr>
              <a:t>     . bénignes</a:t>
            </a:r>
          </a:p>
          <a:p>
            <a:pPr lvl="1"/>
            <a:r>
              <a:rPr lang="fr-FR" sz="2000" dirty="0">
                <a:latin typeface="Comic Sans MS" pitchFamily="66" charset="0"/>
              </a:rPr>
              <a:t>     . malignes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3399B4-869D-46C1-A10A-8CBF483548BB}"/>
              </a:ext>
            </a:extLst>
          </p:cNvPr>
          <p:cNvSpPr/>
          <p:nvPr/>
        </p:nvSpPr>
        <p:spPr>
          <a:xfrm>
            <a:off x="179512" y="1905506"/>
            <a:ext cx="8784976" cy="3046988"/>
          </a:xfrm>
          <a:prstGeom prst="rect">
            <a:avLst/>
          </a:prstGeom>
        </p:spPr>
        <p:txBody>
          <a:bodyPr wrap="square">
            <a:spAutoFit/>
          </a:bodyPr>
          <a:lstStyle/>
          <a:p>
            <a:br>
              <a:rPr lang="fr-FR" sz="2400" dirty="0">
                <a:latin typeface="Comic Sans MS" panose="030F0702030302020204" pitchFamily="66" charset="0"/>
              </a:rPr>
            </a:br>
            <a:r>
              <a:rPr lang="fr-FR" sz="2400" dirty="0">
                <a:latin typeface="Comic Sans MS" panose="030F0702030302020204" pitchFamily="66" charset="0"/>
              </a:rPr>
              <a:t> Une lésion pulmonaire ne présentera pas de bronchogramme aérique si les bronches sont :</a:t>
            </a:r>
          </a:p>
          <a:p>
            <a:pPr fontAlgn="base">
              <a:buFont typeface="+mj-lt"/>
              <a:buAutoNum type="arabicPeriod"/>
            </a:pPr>
            <a:r>
              <a:rPr lang="fr-FR" sz="2400" dirty="0">
                <a:solidFill>
                  <a:srgbClr val="FFFF00"/>
                </a:solidFill>
                <a:latin typeface="Comic Sans MS" panose="030F0702030302020204" pitchFamily="66" charset="0"/>
              </a:rPr>
              <a:t>Remplies de secrétions</a:t>
            </a:r>
          </a:p>
          <a:p>
            <a:pPr fontAlgn="base">
              <a:buFont typeface="+mj-lt"/>
              <a:buAutoNum type="arabicPeriod"/>
            </a:pPr>
            <a:r>
              <a:rPr lang="fr-FR" sz="2400" dirty="0">
                <a:solidFill>
                  <a:srgbClr val="FFFF00"/>
                </a:solidFill>
                <a:latin typeface="Comic Sans MS" panose="030F0702030302020204" pitchFamily="66" charset="0"/>
              </a:rPr>
              <a:t>Détruites</a:t>
            </a:r>
          </a:p>
          <a:p>
            <a:pPr fontAlgn="base">
              <a:buFont typeface="+mj-lt"/>
              <a:buAutoNum type="arabicPeriod"/>
            </a:pPr>
            <a:r>
              <a:rPr lang="fr-FR" sz="2400" dirty="0">
                <a:solidFill>
                  <a:srgbClr val="FFFF00"/>
                </a:solidFill>
                <a:latin typeface="Comic Sans MS" panose="030F0702030302020204" pitchFamily="66" charset="0"/>
              </a:rPr>
              <a:t>Absentes congénitalement</a:t>
            </a:r>
          </a:p>
          <a:p>
            <a:br>
              <a:rPr lang="fr-FR" sz="2400" dirty="0">
                <a:solidFill>
                  <a:srgbClr val="FFFF00"/>
                </a:solidFill>
                <a:latin typeface="Comic Sans MS" panose="030F0702030302020204" pitchFamily="66" charset="0"/>
              </a:rPr>
            </a:br>
            <a:endParaRPr lang="fr-FR" sz="2400" dirty="0">
              <a:solidFill>
                <a:srgbClr val="FFFF00"/>
              </a:solidFill>
              <a:latin typeface="Comic Sans MS" panose="030F0702030302020204" pitchFamily="66" charset="0"/>
            </a:endParaRPr>
          </a:p>
        </p:txBody>
      </p:sp>
      <p:sp>
        <p:nvSpPr>
          <p:cNvPr id="3" name="Rectangle 2">
            <a:extLst>
              <a:ext uri="{FF2B5EF4-FFF2-40B4-BE49-F238E27FC236}">
                <a16:creationId xmlns:a16="http://schemas.microsoft.com/office/drawing/2014/main" id="{589013DC-428F-4BAF-850C-8B8B9E06A032}"/>
              </a:ext>
            </a:extLst>
          </p:cNvPr>
          <p:cNvSpPr/>
          <p:nvPr/>
        </p:nvSpPr>
        <p:spPr>
          <a:xfrm>
            <a:off x="1979712" y="1089898"/>
            <a:ext cx="4474302" cy="477054"/>
          </a:xfrm>
          <a:prstGeom prst="rect">
            <a:avLst/>
          </a:prstGeom>
        </p:spPr>
        <p:txBody>
          <a:bodyPr wrap="none">
            <a:spAutoFit/>
          </a:bodyPr>
          <a:lstStyle/>
          <a:p>
            <a:r>
              <a:rPr lang="fr-FR" sz="2500" b="1" dirty="0">
                <a:solidFill>
                  <a:srgbClr val="FF0000"/>
                </a:solidFill>
                <a:latin typeface="Comic Sans MS" panose="030F0702030302020204" pitchFamily="66" charset="0"/>
              </a:rPr>
              <a:t>Les cas où il peut manquer:</a:t>
            </a:r>
            <a:endParaRPr lang="fr-FR" sz="2500" dirty="0">
              <a:latin typeface="Comic Sans MS" panose="030F0702030302020204" pitchFamily="66" charset="0"/>
            </a:endParaRPr>
          </a:p>
        </p:txBody>
      </p:sp>
    </p:spTree>
    <p:extLst>
      <p:ext uri="{BB962C8B-B14F-4D97-AF65-F5344CB8AC3E}">
        <p14:creationId xmlns:p14="http://schemas.microsoft.com/office/powerpoint/2010/main" val="3297552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2579</TotalTime>
  <Words>641</Words>
  <Application>Microsoft Office PowerPoint</Application>
  <PresentationFormat>Affichage à l'écran (4:3)</PresentationFormat>
  <Paragraphs>169</Paragraphs>
  <Slides>26</Slides>
  <Notes>19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26</vt:i4>
      </vt:variant>
    </vt:vector>
  </HeadingPairs>
  <TitlesOfParts>
    <vt:vector size="34" baseType="lpstr">
      <vt:lpstr>Arial</vt:lpstr>
      <vt:lpstr>Calibri</vt:lpstr>
      <vt:lpstr>Comic Sans MS</vt:lpstr>
      <vt:lpstr>Corbel</vt:lpstr>
      <vt:lpstr>Wingdings</vt:lpstr>
      <vt:lpstr>Wingdings 2</vt:lpstr>
      <vt:lpstr>Wingdings 3</vt:lpstr>
      <vt:lpstr>Module</vt:lpstr>
      <vt:lpstr>Présentation PowerPoint</vt:lpstr>
      <vt:lpstr>BRONCHOGRAMME AERIQUE</vt:lpstr>
      <vt:lpstr>Présentation PowerPoint</vt:lpstr>
      <vt:lpstr>Présentation PowerPoint</vt:lpstr>
      <vt:lpstr>Présentation PowerPoint</vt:lpstr>
      <vt:lpstr>BRONCHOGRAMME AERIQUE</vt:lpstr>
      <vt:lpstr>Présentation PowerPoint</vt:lpstr>
      <vt:lpstr>BRONCHOGRAMME AERIQUE</vt:lpstr>
      <vt:lpstr>Présentation PowerPoint</vt:lpstr>
      <vt:lpstr>BRONCHOGRAMME AERIQUE</vt:lpstr>
      <vt:lpstr>BRONCHOGRAMME AERIQUE</vt:lpstr>
      <vt:lpstr>BRONCHOGRAMME AERIQUE</vt:lpstr>
      <vt:lpstr>BRONCHOGRAMME AERIQUE</vt:lpstr>
      <vt:lpstr>BRONCHOGRAMME AERIQUE</vt:lpstr>
      <vt:lpstr>BRONCHOGRAMME AERIQUE</vt:lpstr>
      <vt:lpstr>BRONCHOGRAMME AERIQUE</vt:lpstr>
      <vt:lpstr>BRONCHOGRAMME AERIQUE</vt:lpstr>
      <vt:lpstr>BRONCHOGRAMME AERIQUE</vt:lpstr>
      <vt:lpstr>BRONCHOGRAMME AERIQUE</vt:lpstr>
      <vt:lpstr>BRONCHOGRAMME AERIQUE</vt:lpstr>
      <vt:lpstr>BRONCHOGRAMME AERIQUE</vt:lpstr>
      <vt:lpstr>BRONCHOGRAMME AERIQUE</vt:lpstr>
      <vt:lpstr>BRONCHOGRAMME AERIQUE</vt:lpstr>
      <vt:lpstr>Présentation PowerPoint</vt:lpstr>
      <vt:lpstr>BRONCHOGRAMME AERIQUE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RACHID</dc:creator>
  <cp:lastModifiedBy>Dr Benyahia</cp:lastModifiedBy>
  <cp:revision>44</cp:revision>
  <dcterms:created xsi:type="dcterms:W3CDTF">2011-03-25T19:01:24Z</dcterms:created>
  <dcterms:modified xsi:type="dcterms:W3CDTF">2023-11-11T18:22:55Z</dcterms:modified>
</cp:coreProperties>
</file>