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embeddedFontLst>
    <p:embeddedFont>
      <p:font typeface="Constanti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gyIvRu0+oT2CmCO5e9m0v0P6r8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onstanti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onstantia-italic.fntdata"/><Relationship Id="rId12" Type="http://schemas.openxmlformats.org/officeDocument/2006/relationships/slide" Target="slides/slide7.xml"/><Relationship Id="rId34" Type="http://schemas.openxmlformats.org/officeDocument/2006/relationships/font" Target="fonts/Constantia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Constanti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97% DES individus normaux hile g +ht que le droit ,donc ds le cas contraire ====atelectasie du LIG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de^placement trachéal est peu frequent dans le lobe moyen et inferieur car ils sonr loin de la trachée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fr-FR"/>
              <a:t> Peut être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    </a:t>
            </a:r>
            <a:r>
              <a:rPr lang="fr-FR">
                <a:solidFill>
                  <a:srgbClr val="FF0000"/>
                </a:solidFill>
              </a:rPr>
              <a:t>- Centrale:</a:t>
            </a:r>
            <a:r>
              <a:rPr lang="fr-FR"/>
              <a:t> Lésion unique (intrinsèque  ou extrinsèque)  bloquant une bronche lobaire ou segmentaire</a:t>
            </a:r>
            <a:r>
              <a:rPr lang="fr-FR">
                <a:solidFill>
                  <a:srgbClr val="FF0000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FF0000"/>
                </a:solidFill>
              </a:rPr>
              <a:t>    - Périphérique :</a:t>
            </a:r>
            <a:r>
              <a:rPr lang="fr-FR"/>
              <a:t> Multiples bouchons ;obstruant de multiples bronches plus petites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5600"/>
              <a:buFont typeface="Calibri"/>
              <a:buNone/>
              <a:defRPr b="1" sz="5600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9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5600"/>
              <a:buFont typeface="Calibri"/>
              <a:buNone/>
              <a:defRPr b="1" sz="5600" cap="none">
                <a:solidFill>
                  <a:srgbClr val="939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sz="5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alibri"/>
              <a:buNone/>
              <a:defRPr b="0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Google Shape;72;p37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3" name="Google Shape;73;p37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8" name="Google Shape;78;p37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dk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7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18181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0" name="Google Shape;80;p37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>
                  <a:alpha val="29803"/>
                </a:srgbClr>
              </a:gs>
              <a:gs pos="80000">
                <a:srgbClr val="9C9C9C">
                  <a:alpha val="44705"/>
                </a:srgbClr>
              </a:gs>
              <a:gs pos="100000">
                <a:srgbClr val="9C9C9C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18181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>
                  <a:alpha val="29803"/>
                </a:srgbClr>
              </a:gs>
              <a:gs pos="80000">
                <a:srgbClr val="9C9C9C">
                  <a:alpha val="44705"/>
                </a:srgbClr>
              </a:gs>
              <a:gs pos="100000">
                <a:srgbClr val="9C9C9C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2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ECECEC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7" name="Google Shape;17;p28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2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8383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1008112" y="1960240"/>
            <a:ext cx="716428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fr-FR" sz="5400">
                <a:solidFill>
                  <a:srgbClr val="FF0000"/>
                </a:solidFill>
              </a:rPr>
              <a:t>ATELECTASIE LOBAIRE</a:t>
            </a:r>
            <a:br>
              <a:rPr lang="fr-FR" sz="5400">
                <a:solidFill>
                  <a:srgbClr val="FF0000"/>
                </a:solidFill>
              </a:rPr>
            </a:br>
            <a:r>
              <a:rPr lang="fr-FR" sz="5400">
                <a:solidFill>
                  <a:srgbClr val="FF0000"/>
                </a:solidFill>
              </a:rPr>
              <a:t>ET SEGMENTAIRE     </a:t>
            </a:r>
            <a:endParaRPr sz="5400"/>
          </a:p>
        </p:txBody>
      </p:sp>
      <p:sp>
        <p:nvSpPr>
          <p:cNvPr id="99" name="Google Shape;99;p1"/>
          <p:cNvSpPr txBox="1"/>
          <p:nvPr/>
        </p:nvSpPr>
        <p:spPr>
          <a:xfrm>
            <a:off x="1259632" y="4725144"/>
            <a:ext cx="7160895" cy="127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d’imagerie Médicale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CPMC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 .Benyahia </a:t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914400" y="125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206" name="Google Shape;206;p10"/>
          <p:cNvSpPr txBox="1"/>
          <p:nvPr>
            <p:ph idx="1" type="body"/>
          </p:nvPr>
        </p:nvSpPr>
        <p:spPr>
          <a:xfrm>
            <a:off x="446856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fr-FR" sz="3600"/>
              <a:t>OBSTRUCTION                COLLAPSUS</a:t>
            </a:r>
            <a:endParaRPr/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184" y="4581128"/>
            <a:ext cx="2376264" cy="208823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08" name="Google Shape;208;p10"/>
          <p:cNvSpPr/>
          <p:nvPr/>
        </p:nvSpPr>
        <p:spPr>
          <a:xfrm>
            <a:off x="4499992" y="2060848"/>
            <a:ext cx="1080120" cy="43204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4283968" y="1484784"/>
            <a:ext cx="1225550" cy="1655763"/>
          </a:xfrm>
          <a:prstGeom prst="mathMultiply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395536" y="3140968"/>
            <a:ext cx="62646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Quelques fois , au-delà d’une obstruction , s’accumule une grande quantité de secrétions inflammatoires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le territoire obstrué peut être dilaté   « poumon noyé »</a:t>
            </a:r>
            <a:endParaRPr/>
          </a:p>
        </p:txBody>
      </p:sp>
      <p:cxnSp>
        <p:nvCxnSpPr>
          <p:cNvPr id="211" name="Google Shape;211;p10"/>
          <p:cNvCxnSpPr/>
          <p:nvPr/>
        </p:nvCxnSpPr>
        <p:spPr>
          <a:xfrm>
            <a:off x="467544" y="3861048"/>
            <a:ext cx="432048" cy="1588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2" name="Google Shape;212;p10"/>
          <p:cNvSpPr txBox="1"/>
          <p:nvPr/>
        </p:nvSpPr>
        <p:spPr>
          <a:xfrm>
            <a:off x="323528" y="4941168"/>
            <a:ext cx="37444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 Plus </a:t>
            </a: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il y aura de l’œdème ou d’infection, </a:t>
            </a:r>
            <a:r>
              <a:rPr lang="fr-FR" sz="1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moins </a:t>
            </a: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important seront les  signes  d’atélectasie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type="title"/>
          </p:nvPr>
        </p:nvSpPr>
        <p:spPr>
          <a:xfrm>
            <a:off x="734888" y="-993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179512" y="1268760"/>
            <a:ext cx="4752528" cy="4661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i="1" lang="fr-FR">
                <a:solidFill>
                  <a:srgbClr val="FFFF00"/>
                </a:solidFill>
              </a:rPr>
              <a:t>Signes directs d’atélectasie pulmonaire 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i="1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–    Déplacement des scissures  vers le territoire atélectasié (collabé)   ++++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–    Opacité </a:t>
            </a:r>
            <a:r>
              <a:rPr lang="fr-FR" sz="2000">
                <a:solidFill>
                  <a:srgbClr val="00FF00"/>
                </a:solidFill>
              </a:rPr>
              <a:t>*</a:t>
            </a:r>
            <a:r>
              <a:rPr lang="fr-FR" sz="2000"/>
              <a:t>triangulaire à sommet hilaire  et à base périphérique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–    Tassement broncho-vasculaire dans  le territoire   atélectasié</a:t>
            </a:r>
            <a:endParaRPr sz="2000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 </a:t>
            </a:r>
            <a:endParaRPr/>
          </a:p>
          <a:p>
            <a:pPr indent="-15367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000"/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6232" y="1113631"/>
            <a:ext cx="3124200" cy="461962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3284984"/>
            <a:ext cx="3226867" cy="343815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2" name="Google Shape;222;p11"/>
          <p:cNvSpPr txBox="1"/>
          <p:nvPr/>
        </p:nvSpPr>
        <p:spPr>
          <a:xfrm>
            <a:off x="251520" y="5733256"/>
            <a:ext cx="4680520" cy="923330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*</a:t>
            </a:r>
            <a:r>
              <a:rPr b="1"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Disparition de l’air  intra-alvéolaire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augmentation de la densité parenchymateuse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734888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229" name="Google Shape;229;p12"/>
          <p:cNvSpPr txBox="1"/>
          <p:nvPr>
            <p:ph idx="1" type="body"/>
          </p:nvPr>
        </p:nvSpPr>
        <p:spPr>
          <a:xfrm>
            <a:off x="35496" y="2016224"/>
            <a:ext cx="5760640" cy="4293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i="1" sz="3600"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000"/>
              <a:t>  Déplacement  du hile vers le collapsus   +++</a:t>
            </a:r>
            <a:r>
              <a:rPr lang="fr-FR" sz="2000">
                <a:solidFill>
                  <a:srgbClr val="00FF00"/>
                </a:solidFill>
              </a:rPr>
              <a:t>*</a:t>
            </a:r>
            <a:endParaRPr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000">
              <a:solidFill>
                <a:srgbClr val="00FF00"/>
              </a:solidFill>
            </a:endParaRPr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000"/>
              <a:t>   Hyper aération  avec expansion  compensatrice  des  territoires  sains (emphysème compensateur)</a:t>
            </a:r>
            <a:endParaRPr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000"/>
              <a:t> Attraction du médiastin et déplacement du   poumon controlatéral</a:t>
            </a:r>
            <a:endParaRPr/>
          </a:p>
          <a:p>
            <a:pPr indent="-162718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000"/>
              <a:t>   Ascension d’une coupole diaphragmatique</a:t>
            </a:r>
            <a:endParaRPr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000"/>
              <a:t>  Pincement des espaces intercostaux</a:t>
            </a:r>
            <a:endParaRPr/>
          </a:p>
          <a:p>
            <a:pPr indent="-274320" lvl="0" marL="274320" rtl="0" algn="l">
              <a:spcBef>
                <a:spcPts val="37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000"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2348880"/>
            <a:ext cx="3096344" cy="34861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4">
            <a:alphaModFix/>
          </a:blip>
          <a:srcRect b="1404" l="0" r="0" t="1792"/>
          <a:stretch/>
        </p:blipFill>
        <p:spPr>
          <a:xfrm>
            <a:off x="5724128" y="2348880"/>
            <a:ext cx="3096344" cy="352839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32" name="Google Shape;232;p12"/>
          <p:cNvSpPr txBox="1"/>
          <p:nvPr/>
        </p:nvSpPr>
        <p:spPr>
          <a:xfrm>
            <a:off x="251520" y="1412776"/>
            <a:ext cx="72728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2800">
                <a:solidFill>
                  <a:srgbClr val="FFFF00"/>
                </a:solidFill>
                <a:latin typeface="Constantia"/>
                <a:ea typeface="Constantia"/>
                <a:cs typeface="Constantia"/>
                <a:sym typeface="Constantia"/>
              </a:rPr>
              <a:t>Signes indirects d’atélectasie pulmonaire :</a:t>
            </a:r>
            <a:endParaRPr/>
          </a:p>
        </p:txBody>
      </p:sp>
      <p:cxnSp>
        <p:nvCxnSpPr>
          <p:cNvPr id="233" name="Google Shape;233;p12"/>
          <p:cNvCxnSpPr/>
          <p:nvPr/>
        </p:nvCxnSpPr>
        <p:spPr>
          <a:xfrm flipH="1">
            <a:off x="6948264" y="3429000"/>
            <a:ext cx="648072" cy="144016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12"/>
          <p:cNvSpPr txBox="1"/>
          <p:nvPr/>
        </p:nvSpPr>
        <p:spPr>
          <a:xfrm>
            <a:off x="179512" y="6381328"/>
            <a:ext cx="6912768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*</a:t>
            </a: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Ce signe peut manquer au niveau du lobe moyen et de la lingula </a:t>
            </a:r>
            <a:endParaRPr/>
          </a:p>
        </p:txBody>
      </p:sp>
      <p:cxnSp>
        <p:nvCxnSpPr>
          <p:cNvPr id="235" name="Google Shape;235;p12"/>
          <p:cNvCxnSpPr/>
          <p:nvPr/>
        </p:nvCxnSpPr>
        <p:spPr>
          <a:xfrm>
            <a:off x="6804248" y="3645024"/>
            <a:ext cx="936104" cy="216024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title"/>
          </p:nvPr>
        </p:nvSpPr>
        <p:spPr>
          <a:xfrm>
            <a:off x="2103040" y="2708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5000"/>
              <a:buFont typeface="Calibri"/>
              <a:buNone/>
            </a:pPr>
            <a:r>
              <a:rPr lang="fr-FR">
                <a:solidFill>
                  <a:srgbClr val="00FF00"/>
                </a:solidFill>
              </a:rPr>
              <a:t>A vous de jouer….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2880320" cy="275158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8184" y="3720802"/>
            <a:ext cx="2664296" cy="294855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5">
            <a:alphaModFix/>
          </a:blip>
          <a:srcRect b="0" l="0" r="0" t="15651"/>
          <a:stretch/>
        </p:blipFill>
        <p:spPr>
          <a:xfrm>
            <a:off x="3563888" y="1988840"/>
            <a:ext cx="2088232" cy="259228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0" name="Google Shape;250;p14"/>
          <p:cNvSpPr txBox="1"/>
          <p:nvPr/>
        </p:nvSpPr>
        <p:spPr>
          <a:xfrm>
            <a:off x="467544" y="5661248"/>
            <a:ext cx="3816424" cy="369332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ATELECTASIE  DU  LOBE   MOYEN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2656"/>
            <a:ext cx="5796136" cy="482453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57" name="Google Shape;257;p15"/>
          <p:cNvSpPr/>
          <p:nvPr/>
        </p:nvSpPr>
        <p:spPr>
          <a:xfrm>
            <a:off x="323528" y="5661248"/>
            <a:ext cx="6624736" cy="646331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indirects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Absents ou peu marqués en raison du  volume plus faible du LM</a:t>
            </a: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5868144" y="2045747"/>
            <a:ext cx="3203848" cy="286232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directs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Face : opacité floue de la base droite avec effacement du  bord droit du coeur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Profil : opacité triangulaire à sommet hilaire et base périphérique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la petite scissure n’est plus dans un plan tangent   aux rayons X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989" l="4028" r="40274" t="6144"/>
          <a:stretch/>
        </p:blipFill>
        <p:spPr>
          <a:xfrm>
            <a:off x="107504" y="44624"/>
            <a:ext cx="3384376" cy="352839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 b="0" l="61245" r="0" t="8268"/>
          <a:stretch/>
        </p:blipFill>
        <p:spPr>
          <a:xfrm>
            <a:off x="107504" y="3717032"/>
            <a:ext cx="3024336" cy="295232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 b="3316" l="6776" r="40214" t="10572"/>
          <a:stretch/>
        </p:blipFill>
        <p:spPr>
          <a:xfrm>
            <a:off x="5580112" y="44624"/>
            <a:ext cx="3456384" cy="327746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4">
            <a:alphaModFix/>
          </a:blip>
          <a:srcRect b="0" l="60602" r="1068" t="0"/>
          <a:stretch/>
        </p:blipFill>
        <p:spPr>
          <a:xfrm>
            <a:off x="5796136" y="3466107"/>
            <a:ext cx="3240360" cy="3275261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8" name="Google Shape;268;p16"/>
          <p:cNvSpPr txBox="1"/>
          <p:nvPr/>
        </p:nvSpPr>
        <p:spPr>
          <a:xfrm>
            <a:off x="3203848" y="3934797"/>
            <a:ext cx="2520280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ATELECTASIE DU LSD </a:t>
            </a:r>
            <a:endParaRPr/>
          </a:p>
        </p:txBody>
      </p:sp>
      <p:cxnSp>
        <p:nvCxnSpPr>
          <p:cNvPr id="269" name="Google Shape;269;p16"/>
          <p:cNvCxnSpPr/>
          <p:nvPr/>
        </p:nvCxnSpPr>
        <p:spPr>
          <a:xfrm flipH="1" rot="5400000">
            <a:off x="7740352" y="1412776"/>
            <a:ext cx="360040" cy="36004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0" name="Google Shape;270;p16"/>
          <p:cNvCxnSpPr/>
          <p:nvPr/>
        </p:nvCxnSpPr>
        <p:spPr>
          <a:xfrm rot="10800000">
            <a:off x="7956376" y="1052736"/>
            <a:ext cx="360040" cy="28803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1" name="Google Shape;271;p16"/>
          <p:cNvCxnSpPr/>
          <p:nvPr/>
        </p:nvCxnSpPr>
        <p:spPr>
          <a:xfrm rot="-5400000">
            <a:off x="6408204" y="1736812"/>
            <a:ext cx="648072" cy="144016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2" name="Google Shape;272;p16"/>
          <p:cNvCxnSpPr/>
          <p:nvPr/>
        </p:nvCxnSpPr>
        <p:spPr>
          <a:xfrm rot="-5400000">
            <a:off x="6840252" y="1880828"/>
            <a:ext cx="576064" cy="216024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73" name="Google Shape;273;p16"/>
          <p:cNvCxnSpPr/>
          <p:nvPr/>
        </p:nvCxnSpPr>
        <p:spPr>
          <a:xfrm flipH="1" rot="10800000">
            <a:off x="1187624" y="1556792"/>
            <a:ext cx="216024" cy="252028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 b="22984" l="0" r="0" t="0"/>
          <a:stretch/>
        </p:blipFill>
        <p:spPr>
          <a:xfrm>
            <a:off x="35496" y="188640"/>
            <a:ext cx="5472608" cy="445048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0" name="Google Shape;280;p17"/>
          <p:cNvSpPr/>
          <p:nvPr/>
        </p:nvSpPr>
        <p:spPr>
          <a:xfrm>
            <a:off x="179512" y="4797152"/>
            <a:ext cx="8784976" cy="175432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indirects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Élévation de la coupole diaphragmatique droite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Ascension du hile droit et horizontalisation de la BSD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Déplacement médiastinal vers la droite (attraction trachée vers la droite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Verticalisation de la grande scissure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Hyper-aération compensatrice LID et LM</a:t>
            </a: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5616624" y="1700808"/>
            <a:ext cx="3419872" cy="120032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directs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.Opacité triangulaire à sommet hilaire et à base supérieure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Ascension de la petite scissure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8" y="116632"/>
            <a:ext cx="3203848" cy="295232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88" name="Google Shape;2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3685" y="1844824"/>
            <a:ext cx="3038475" cy="324036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9" name="Google Shape;289;p18"/>
          <p:cNvSpPr txBox="1"/>
          <p:nvPr/>
        </p:nvSpPr>
        <p:spPr>
          <a:xfrm>
            <a:off x="4572000" y="1124744"/>
            <a:ext cx="3456384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LOBE INFERIEUR DROIT</a:t>
            </a:r>
            <a:endParaRPr/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5">
            <a:alphaModFix/>
          </a:blip>
          <a:srcRect b="0" l="0" r="13394" t="0"/>
          <a:stretch/>
        </p:blipFill>
        <p:spPr>
          <a:xfrm>
            <a:off x="6012160" y="3645024"/>
            <a:ext cx="3024336" cy="316835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16632"/>
            <a:ext cx="7924800" cy="45910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7" name="Google Shape;297;p19"/>
          <p:cNvSpPr/>
          <p:nvPr/>
        </p:nvSpPr>
        <p:spPr>
          <a:xfrm>
            <a:off x="251520" y="4941168"/>
            <a:ext cx="3888432" cy="175432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directs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.Opacité triangulaire postérieure à  .sommet hilaire et base inférieure - n’efface pas le bord  droit du coeur = signe de la silhouette (-).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.Verticalisation  de la grande scissure</a:t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>
            <a:off x="4427984" y="4941168"/>
            <a:ext cx="4572000" cy="1754326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indirects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.Déplacement inférieur du hile droit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.Élévation de la coupole diaphragmatique droite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.Déplacement cœur et trachée vers la droite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.Hyperaération compensatrice LSD et LM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662880" y="704088"/>
            <a:ext cx="8229600" cy="492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457200" y="1268760"/>
            <a:ext cx="8229600" cy="505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fr-FR">
                <a:solidFill>
                  <a:srgbClr val="FFFF00"/>
                </a:solidFill>
              </a:rPr>
              <a:t>Rappel  anatomique </a:t>
            </a:r>
            <a:endParaRPr/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204864"/>
            <a:ext cx="4295775" cy="31908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2708920"/>
            <a:ext cx="3057525" cy="1895475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9" name="Google Shape;109;p2"/>
          <p:cNvSpPr txBox="1"/>
          <p:nvPr/>
        </p:nvSpPr>
        <p:spPr>
          <a:xfrm>
            <a:off x="1187624" y="5877272"/>
            <a:ext cx="2448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POUMON DROIT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0"/>
          <p:cNvPicPr preferRelativeResize="0"/>
          <p:nvPr/>
        </p:nvPicPr>
        <p:blipFill rotWithShape="1">
          <a:blip r:embed="rId3">
            <a:alphaModFix/>
          </a:blip>
          <a:srcRect b="0" l="0" r="1022" t="0"/>
          <a:stretch/>
        </p:blipFill>
        <p:spPr>
          <a:xfrm>
            <a:off x="4716016" y="116632"/>
            <a:ext cx="3384376" cy="345638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05" name="Google Shape;305;p20"/>
          <p:cNvPicPr preferRelativeResize="0"/>
          <p:nvPr/>
        </p:nvPicPr>
        <p:blipFill rotWithShape="1">
          <a:blip r:embed="rId4">
            <a:alphaModFix/>
          </a:blip>
          <a:srcRect b="0" l="0" r="2191" t="0"/>
          <a:stretch/>
        </p:blipFill>
        <p:spPr>
          <a:xfrm>
            <a:off x="467544" y="502518"/>
            <a:ext cx="3214117" cy="443865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6" name="Google Shape;306;p20"/>
          <p:cNvSpPr/>
          <p:nvPr/>
        </p:nvSpPr>
        <p:spPr>
          <a:xfrm>
            <a:off x="4464496" y="4149080"/>
            <a:ext cx="4572000" cy="2308324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. Signes indirects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Attraction du médiastin vers la G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- de la trachée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- de la silhouette cardiaque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Ascension du hile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 Hyperaération compensatrice du poumon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gauche restant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Elévation de la coupole diaphragmatique G</a:t>
            </a:r>
            <a:endParaRPr/>
          </a:p>
        </p:txBody>
      </p:sp>
      <p:sp>
        <p:nvSpPr>
          <p:cNvPr id="307" name="Google Shape;307;p20"/>
          <p:cNvSpPr txBox="1"/>
          <p:nvPr/>
        </p:nvSpPr>
        <p:spPr>
          <a:xfrm>
            <a:off x="4171245" y="3645024"/>
            <a:ext cx="4937259" cy="369332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ATELECTASIE DU LOBE SUPERIEUR GAUCHE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54150" y="5229200"/>
            <a:ext cx="4157810" cy="1200329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directs 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Char char="-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Opacité triangulaire à sommet hilaire     et limite inférieure nette = grande 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 Déplacement antérieur de la grande  S</a:t>
            </a:r>
            <a:endParaRPr/>
          </a:p>
        </p:txBody>
      </p:sp>
      <p:sp>
        <p:nvSpPr>
          <p:cNvPr id="309" name="Google Shape;309;p20"/>
          <p:cNvSpPr/>
          <p:nvPr/>
        </p:nvSpPr>
        <p:spPr>
          <a:xfrm flipH="1">
            <a:off x="6660232" y="1340768"/>
            <a:ext cx="485800" cy="504056"/>
          </a:xfrm>
          <a:prstGeom prst="rtTriangle">
            <a:avLst/>
          </a:prstGeom>
          <a:solidFill>
            <a:schemeClr val="accent1"/>
          </a:solidFill>
          <a:ln cap="flat" cmpd="sng" w="254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6444208" y="2132856"/>
            <a:ext cx="288032" cy="432048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7020272" y="3068960"/>
            <a:ext cx="432048" cy="288032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312" name="Google Shape;312;p20"/>
          <p:cNvCxnSpPr/>
          <p:nvPr/>
        </p:nvCxnSpPr>
        <p:spPr>
          <a:xfrm flipH="1">
            <a:off x="7668344" y="2708920"/>
            <a:ext cx="288032" cy="72008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3" name="Google Shape;313;p20"/>
          <p:cNvCxnSpPr/>
          <p:nvPr/>
        </p:nvCxnSpPr>
        <p:spPr>
          <a:xfrm flipH="1" rot="10800000">
            <a:off x="683568" y="1628800"/>
            <a:ext cx="2376264" cy="2160240"/>
          </a:xfrm>
          <a:prstGeom prst="straightConnector1">
            <a:avLst/>
          </a:prstGeom>
          <a:noFill/>
          <a:ln cap="flat" cmpd="sng" w="38100">
            <a:solidFill>
              <a:srgbClr val="D90944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76672"/>
            <a:ext cx="4176464" cy="402939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20" name="Google Shape;3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476672"/>
            <a:ext cx="3352800" cy="403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21" name="Google Shape;321;p21"/>
          <p:cNvSpPr txBox="1"/>
          <p:nvPr/>
        </p:nvSpPr>
        <p:spPr>
          <a:xfrm>
            <a:off x="2339752" y="5373216"/>
            <a:ext cx="3240360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ATELECTASIE DU LIG</a:t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7164288" y="2708920"/>
            <a:ext cx="288032" cy="64807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2582114" y="2592253"/>
            <a:ext cx="765750" cy="1412811"/>
          </a:xfrm>
          <a:custGeom>
            <a:rect b="b" l="l" r="r" t="t"/>
            <a:pathLst>
              <a:path extrusionOk="0" h="1557870" w="997291">
                <a:moveTo>
                  <a:pt x="126384" y="87086"/>
                </a:moveTo>
                <a:cubicBezTo>
                  <a:pt x="564534" y="571500"/>
                  <a:pt x="1002684" y="1055914"/>
                  <a:pt x="997241" y="1284514"/>
                </a:cubicBezTo>
                <a:cubicBezTo>
                  <a:pt x="991798" y="1513114"/>
                  <a:pt x="255198" y="1669143"/>
                  <a:pt x="93727" y="1458686"/>
                </a:cubicBezTo>
                <a:cubicBezTo>
                  <a:pt x="-67744" y="1248229"/>
                  <a:pt x="28413" y="21771"/>
                  <a:pt x="28413" y="21771"/>
                </a:cubicBezTo>
                <a:lnTo>
                  <a:pt x="28413" y="21771"/>
                </a:lnTo>
                <a:lnTo>
                  <a:pt x="61070" y="0"/>
                </a:lnTo>
              </a:path>
            </a:pathLst>
          </a:custGeom>
          <a:solidFill>
            <a:srgbClr val="FFC000"/>
          </a:solidFill>
          <a:ln cap="flat" cmpd="sng" w="9525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16632"/>
            <a:ext cx="4392488" cy="4248472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30" name="Google Shape;3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124569"/>
            <a:ext cx="3124200" cy="4312543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31" name="Google Shape;331;p22"/>
          <p:cNvSpPr/>
          <p:nvPr/>
        </p:nvSpPr>
        <p:spPr>
          <a:xfrm>
            <a:off x="179512" y="4797152"/>
            <a:ext cx="4572000" cy="2031325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-</a:t>
            </a:r>
            <a:r>
              <a:rPr b="1"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directs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.Opacité triangulaire à sommet hilaire et base inférieure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Bord G du cœur  reste visible = signe de 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silhouette absent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Déplacement de la GS  vers  l’arrière  et en bas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5004048" y="5085184"/>
            <a:ext cx="4104456" cy="1477328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Signes indirects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.Hyperaération compensatrice du LSG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Abaissement de la BSG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Élévation de la coupole DG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Déplacement du cœur  vers la gauche</a:t>
            </a:r>
            <a:endParaRPr/>
          </a:p>
        </p:txBody>
      </p:sp>
      <p:cxnSp>
        <p:nvCxnSpPr>
          <p:cNvPr id="333" name="Google Shape;333;p22"/>
          <p:cNvCxnSpPr/>
          <p:nvPr/>
        </p:nvCxnSpPr>
        <p:spPr>
          <a:xfrm>
            <a:off x="6228184" y="980728"/>
            <a:ext cx="1656184" cy="2520280"/>
          </a:xfrm>
          <a:prstGeom prst="straightConnector1">
            <a:avLst/>
          </a:prstGeom>
          <a:noFill/>
          <a:ln cap="flat" cmpd="sng" w="38100">
            <a:solidFill>
              <a:srgbClr val="D9094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34" name="Google Shape;334;p22"/>
          <p:cNvCxnSpPr/>
          <p:nvPr/>
        </p:nvCxnSpPr>
        <p:spPr>
          <a:xfrm flipH="1">
            <a:off x="6228184" y="2240868"/>
            <a:ext cx="576064" cy="468052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944513"/>
            <a:ext cx="4392488" cy="14763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2420888"/>
            <a:ext cx="4392488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3699867"/>
            <a:ext cx="4392488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3"/>
          <p:cNvSpPr/>
          <p:nvPr/>
        </p:nvSpPr>
        <p:spPr>
          <a:xfrm>
            <a:off x="4716016" y="909875"/>
            <a:ext cx="4427984" cy="4247317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Opacité hémithoracique gauche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Attraction de la trachée et du médiastin du côté de l’opacité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Distension du poumon controlatéral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Effacement de la coupole diaphragmatique gauche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Pincement des EIC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. Hyperclarté antérieure : hernie du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poumon droit à travers la ligne 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jonction médiastinale antérieure</a:t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>
            <a:off x="2494155" y="5435932"/>
            <a:ext cx="4155689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ATELECTASIE DU POUMON GAUCHE</a:t>
            </a:r>
            <a:endParaRPr/>
          </a:p>
        </p:txBody>
      </p:sp>
      <p:cxnSp>
        <p:nvCxnSpPr>
          <p:cNvPr id="345" name="Google Shape;345;p23"/>
          <p:cNvCxnSpPr/>
          <p:nvPr/>
        </p:nvCxnSpPr>
        <p:spPr>
          <a:xfrm rot="5400000">
            <a:off x="3599892" y="2528106"/>
            <a:ext cx="216024" cy="1588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46" name="Google Shape;346;p23"/>
          <p:cNvCxnSpPr/>
          <p:nvPr/>
        </p:nvCxnSpPr>
        <p:spPr>
          <a:xfrm>
            <a:off x="2411760" y="1916832"/>
            <a:ext cx="432048" cy="72008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7" name="Google Shape;347;p23"/>
          <p:cNvCxnSpPr/>
          <p:nvPr/>
        </p:nvCxnSpPr>
        <p:spPr>
          <a:xfrm rot="-5400000">
            <a:off x="3563888" y="4725144"/>
            <a:ext cx="432048" cy="1588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8" name="Google Shape;348;p23"/>
          <p:cNvCxnSpPr/>
          <p:nvPr/>
        </p:nvCxnSpPr>
        <p:spPr>
          <a:xfrm>
            <a:off x="611560" y="3284984"/>
            <a:ext cx="1368152" cy="1588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49" name="Google Shape;349;p23"/>
          <p:cNvCxnSpPr/>
          <p:nvPr/>
        </p:nvCxnSpPr>
        <p:spPr>
          <a:xfrm rot="-5400000">
            <a:off x="2267744" y="3356992"/>
            <a:ext cx="360040" cy="36004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 txBox="1"/>
          <p:nvPr>
            <p:ph type="title"/>
          </p:nvPr>
        </p:nvSpPr>
        <p:spPr>
          <a:xfrm>
            <a:off x="662880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356" name="Google Shape;356;p24"/>
          <p:cNvSpPr txBox="1"/>
          <p:nvPr>
            <p:ph idx="1" type="body"/>
          </p:nvPr>
        </p:nvSpPr>
        <p:spPr>
          <a:xfrm>
            <a:off x="457200" y="1700808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fr-FR">
                <a:solidFill>
                  <a:srgbClr val="FFFF00"/>
                </a:solidFill>
              </a:rPr>
              <a:t>ATELECTASIES NON OBSTRUCTIVES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– Atélectasie passive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– Atélectasie rétractile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– Atélectasie adhésive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/>
          <p:nvPr>
            <p:ph type="title"/>
          </p:nvPr>
        </p:nvSpPr>
        <p:spPr>
          <a:xfrm>
            <a:off x="734888" y="188640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fr-FR" sz="3200">
                <a:solidFill>
                  <a:srgbClr val="FF0000"/>
                </a:solidFill>
              </a:rPr>
              <a:t>ATELECTASIE LOBAIRE ET SEGMENTAIRE</a:t>
            </a:r>
            <a:endParaRPr sz="3200"/>
          </a:p>
        </p:txBody>
      </p:sp>
      <p:sp>
        <p:nvSpPr>
          <p:cNvPr id="363" name="Google Shape;363;p25"/>
          <p:cNvSpPr txBox="1"/>
          <p:nvPr>
            <p:ph idx="1" type="body"/>
          </p:nvPr>
        </p:nvSpPr>
        <p:spPr>
          <a:xfrm>
            <a:off x="61664" y="2492896"/>
            <a:ext cx="608139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i="1" lang="fr-FR">
                <a:solidFill>
                  <a:srgbClr val="FFFF00"/>
                </a:solidFill>
              </a:rPr>
              <a:t>   Atélectasie passive :</a:t>
            </a:r>
            <a:endParaRPr i="1"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Le poumon est « comprimé » par une pression intrapleurale d’origine aérique (pneumothorax), liquidienne (</a:t>
            </a:r>
            <a:r>
              <a:rPr i="1" lang="fr-FR" sz="2000"/>
              <a:t>pleurésie, hémothorax), voire les deux associés </a:t>
            </a:r>
            <a:r>
              <a:rPr lang="fr-FR" sz="2000"/>
              <a:t>(hydropneumothorax)</a:t>
            </a:r>
            <a:endParaRPr/>
          </a:p>
        </p:txBody>
      </p:sp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 b="1601" l="0" r="0" t="0"/>
          <a:stretch/>
        </p:blipFill>
        <p:spPr>
          <a:xfrm>
            <a:off x="6084168" y="3789040"/>
            <a:ext cx="2714625" cy="295232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65" name="Google Shape;36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0371" y="908720"/>
            <a:ext cx="3286125" cy="26955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6" name="Google Shape;366;p25"/>
          <p:cNvSpPr/>
          <p:nvPr/>
        </p:nvSpPr>
        <p:spPr>
          <a:xfrm>
            <a:off x="107504" y="6011996"/>
            <a:ext cx="5976664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2F2F2"/>
                </a:solidFill>
                <a:latin typeface="Constantia"/>
                <a:ea typeface="Constantia"/>
                <a:cs typeface="Constantia"/>
                <a:sym typeface="Constantia"/>
              </a:rPr>
              <a:t>Atélectasies passives en regard d’un épanchement pleural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type="title"/>
          </p:nvPr>
        </p:nvSpPr>
        <p:spPr>
          <a:xfrm>
            <a:off x="66288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373" name="Google Shape;373;p2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i="1" lang="fr-FR">
                <a:solidFill>
                  <a:srgbClr val="FFFF00"/>
                </a:solidFill>
              </a:rPr>
              <a:t>Atélectasie  rétractile   « cicatricielle » 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. </a:t>
            </a:r>
            <a:r>
              <a:rPr lang="fr-FR" sz="2000"/>
              <a:t>Le collapsus est due à une rétraction fibreuse et cicatricielle  par destruction pulmonaire: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/>
              <a:t>        - Locale  : Dans la </a:t>
            </a:r>
            <a:r>
              <a:rPr lang="fr-FR" sz="2000">
                <a:solidFill>
                  <a:srgbClr val="00FF00"/>
                </a:solidFill>
              </a:rPr>
              <a:t>Tuberculose 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None/>
            </a:pPr>
            <a:r>
              <a:rPr lang="fr-FR" sz="2000">
                <a:solidFill>
                  <a:srgbClr val="00FF00"/>
                </a:solidFill>
              </a:rPr>
              <a:t>       </a:t>
            </a:r>
            <a:r>
              <a:rPr lang="fr-FR" sz="2000"/>
              <a:t>- </a:t>
            </a:r>
            <a:r>
              <a:rPr lang="fr-FR" sz="2000">
                <a:solidFill>
                  <a:srgbClr val="00FF00"/>
                </a:solidFill>
              </a:rPr>
              <a:t> </a:t>
            </a:r>
            <a:r>
              <a:rPr lang="fr-FR" sz="2000"/>
              <a:t>Diffuse :  Dans  la </a:t>
            </a:r>
            <a:r>
              <a:rPr lang="fr-FR" sz="2000">
                <a:solidFill>
                  <a:srgbClr val="00FF00"/>
                </a:solidFill>
              </a:rPr>
              <a:t>Silicose ; Fibrose  interstitielle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74" name="Google Shape;3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9002" y="4129236"/>
            <a:ext cx="3181350" cy="2324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5" name="Google Shape;375;p26"/>
          <p:cNvSpPr/>
          <p:nvPr/>
        </p:nvSpPr>
        <p:spPr>
          <a:xfrm>
            <a:off x="323528" y="5301208"/>
            <a:ext cx="2462277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Atélectasie cicatricielle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>
            <p:ph type="title"/>
          </p:nvPr>
        </p:nvSpPr>
        <p:spPr>
          <a:xfrm>
            <a:off x="662880" y="269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FF0000"/>
                </a:solidFill>
              </a:rPr>
              <a:t>ATELECTASIE LOBAIRE ET SEGMENTAIRE</a:t>
            </a:r>
            <a:endParaRPr sz="3600"/>
          </a:p>
        </p:txBody>
      </p:sp>
      <p:sp>
        <p:nvSpPr>
          <p:cNvPr id="382" name="Google Shape;382;p2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i="1" lang="fr-FR">
                <a:solidFill>
                  <a:srgbClr val="FFFF00"/>
                </a:solidFill>
              </a:rPr>
              <a:t>Atélectasie adhésive: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– </a:t>
            </a:r>
            <a:r>
              <a:rPr lang="fr-FR" sz="2000"/>
              <a:t>Elle résulte de l’altération du surfactant dont le rôle est  de maintenir les alvéoles ouvertes. </a:t>
            </a:r>
            <a:endParaRPr/>
          </a:p>
        </p:txBody>
      </p:sp>
      <p:pic>
        <p:nvPicPr>
          <p:cNvPr id="383" name="Google Shape;3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3356992"/>
            <a:ext cx="3528392" cy="295232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4" name="Google Shape;384;p27"/>
          <p:cNvSpPr/>
          <p:nvPr/>
        </p:nvSpPr>
        <p:spPr>
          <a:xfrm>
            <a:off x="1619672" y="4941168"/>
            <a:ext cx="2177071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Atélectasie adhésive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395536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457200" y="1628800"/>
            <a:ext cx="8229600" cy="46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fr-FR">
                <a:solidFill>
                  <a:srgbClr val="FFFF00"/>
                </a:solidFill>
              </a:rPr>
              <a:t>Rappel anatomique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636912"/>
            <a:ext cx="2028825" cy="3000375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60" y="2636912"/>
            <a:ext cx="2057400" cy="296760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9" name="Google Shape;119;p3"/>
          <p:cNvSpPr txBox="1"/>
          <p:nvPr/>
        </p:nvSpPr>
        <p:spPr>
          <a:xfrm>
            <a:off x="1403648" y="6093296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POUMON GAUCHE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2166" l="1809" r="0" t="0"/>
          <a:stretch/>
        </p:blipFill>
        <p:spPr>
          <a:xfrm>
            <a:off x="4716016" y="2924944"/>
            <a:ext cx="4283968" cy="237626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79512" y="1704176"/>
            <a:ext cx="8507288" cy="489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Font typeface="Noto Sans Symbols"/>
              <a:buChar char="⮚"/>
            </a:pPr>
            <a:r>
              <a:rPr lang="fr-FR">
                <a:solidFill>
                  <a:srgbClr val="FFFF00"/>
                </a:solidFill>
              </a:rPr>
              <a:t>Définition :  </a:t>
            </a:r>
            <a:r>
              <a:rPr lang="fr-FR"/>
              <a:t>-  </a:t>
            </a:r>
            <a:r>
              <a:rPr lang="fr-FR" sz="2000"/>
              <a:t>Traduit  un « trouble  de  ventilation » ,  avec  collapsus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des   alvéoles  responsable   d’une  diminution  du  volume   d’un  segment, d’un   lobe  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ou  d’un  poumon, elle peut  être :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000"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   • </a:t>
            </a:r>
            <a:r>
              <a:rPr b="1" lang="fr-FR" sz="2000"/>
              <a:t>systématisée ou non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   • </a:t>
            </a:r>
            <a:r>
              <a:rPr b="1" lang="fr-FR" sz="2000"/>
              <a:t>aérée ou non</a:t>
            </a:r>
            <a:endParaRPr sz="2000"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-  Deux    types  d’atélectasie :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   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    1-   Atélectasie  Obstructive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    2-   Atélectasie  non  Obstructive</a:t>
            </a:r>
            <a:endParaRPr/>
          </a:p>
          <a:p>
            <a:pPr indent="-274320" lvl="0" marL="274320" rtl="0" algn="l">
              <a:spcBef>
                <a:spcPts val="340"/>
              </a:spcBef>
              <a:spcAft>
                <a:spcPts val="0"/>
              </a:spcAft>
              <a:buSzPct val="95000"/>
              <a:buNone/>
            </a:pPr>
            <a:r>
              <a:rPr lang="fr-FR" sz="2000"/>
              <a:t>                                         </a:t>
            </a:r>
            <a:endParaRPr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Char char="⮚"/>
            </a:pPr>
            <a:r>
              <a:rPr lang="fr-FR" sz="2000"/>
              <a:t> </a:t>
            </a:r>
            <a:r>
              <a:rPr lang="fr-FR" sz="2400">
                <a:solidFill>
                  <a:srgbClr val="FFFF00"/>
                </a:solidFill>
              </a:rPr>
              <a:t>Mécanisme :</a:t>
            </a:r>
            <a:endParaRPr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None/>
            </a:pPr>
            <a:r>
              <a:rPr lang="fr-FR" sz="2400">
                <a:solidFill>
                  <a:srgbClr val="FFFF00"/>
                </a:solidFill>
              </a:rPr>
              <a:t>                 </a:t>
            </a:r>
            <a:r>
              <a:rPr lang="fr-FR" sz="2400"/>
              <a:t>-  La  compression </a:t>
            </a:r>
            <a:endParaRPr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None/>
            </a:pPr>
            <a:r>
              <a:rPr lang="fr-FR" sz="2400"/>
              <a:t>                 -  La   rétraction</a:t>
            </a:r>
            <a:endParaRPr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None/>
            </a:pPr>
            <a:r>
              <a:rPr lang="fr-FR" sz="2400"/>
              <a:t>                 -  L’ obstruction +++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457200" y="1484784"/>
            <a:ext cx="8229600" cy="483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Char char="⚫"/>
            </a:pPr>
            <a:r>
              <a:rPr lang="fr-FR">
                <a:solidFill>
                  <a:srgbClr val="FFFF00"/>
                </a:solidFill>
              </a:rPr>
              <a:t>Atélectasie  obstructive   :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fr-FR" sz="2800">
                <a:solidFill>
                  <a:srgbClr val="FFFF00"/>
                </a:solidFill>
              </a:rPr>
              <a:t>                            </a:t>
            </a:r>
            <a:r>
              <a:rPr lang="fr-FR" sz="2400">
                <a:solidFill>
                  <a:srgbClr val="00B050"/>
                </a:solidFill>
              </a:rPr>
              <a:t>Physiopathologie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>
                <a:solidFill>
                  <a:srgbClr val="FFFF00"/>
                </a:solidFill>
              </a:rPr>
              <a:t>                 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971600" y="2743760"/>
            <a:ext cx="770485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D90944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rgbClr val="D90944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fr-FR" sz="2400">
                <a:solidFill>
                  <a:srgbClr val="D90944"/>
                </a:solidFill>
                <a:latin typeface="Constantia"/>
                <a:ea typeface="Constantia"/>
                <a:cs typeface="Constantia"/>
                <a:sym typeface="Constantia"/>
              </a:rPr>
              <a:t>Obstruction </a:t>
            </a: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d’une bronche (souche, lobaire,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segmentaire  ou  sous-segmentaire)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Le secteur  pulmonaire </a:t>
            </a:r>
            <a:r>
              <a:rPr lang="fr-FR" sz="2400">
                <a:solidFill>
                  <a:srgbClr val="D90944"/>
                </a:solidFill>
                <a:latin typeface="Constantia"/>
                <a:ea typeface="Constantia"/>
                <a:cs typeface="Constantia"/>
                <a:sym typeface="Constantia"/>
              </a:rPr>
              <a:t>n’est plus  ventilé</a:t>
            </a:r>
            <a:r>
              <a:rPr lang="fr-FR" sz="2400">
                <a:solidFill>
                  <a:srgbClr val="FF00FF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petit  à  petit les alvéoles se  vident de  leur  air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</a:t>
            </a:r>
            <a:r>
              <a:rPr lang="fr-FR" sz="2400">
                <a:solidFill>
                  <a:srgbClr val="D90944"/>
                </a:solidFill>
                <a:latin typeface="Constantia"/>
                <a:ea typeface="Constantia"/>
                <a:cs typeface="Constantia"/>
                <a:sym typeface="Constantia"/>
              </a:rPr>
              <a:t>réduction </a:t>
            </a: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du volume de ce secteur</a:t>
            </a:r>
            <a:endParaRPr/>
          </a:p>
        </p:txBody>
      </p:sp>
      <p:cxnSp>
        <p:nvCxnSpPr>
          <p:cNvPr id="136" name="Google Shape;136;p5"/>
          <p:cNvCxnSpPr/>
          <p:nvPr/>
        </p:nvCxnSpPr>
        <p:spPr>
          <a:xfrm>
            <a:off x="6228184" y="3355404"/>
            <a:ext cx="720080" cy="1588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7" name="Google Shape;137;p5"/>
          <p:cNvCxnSpPr/>
          <p:nvPr/>
        </p:nvCxnSpPr>
        <p:spPr>
          <a:xfrm>
            <a:off x="1547664" y="4437112"/>
            <a:ext cx="720080" cy="1588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grpSp>
        <p:nvGrpSpPr>
          <p:cNvPr id="144" name="Google Shape;144;p6"/>
          <p:cNvGrpSpPr/>
          <p:nvPr/>
        </p:nvGrpSpPr>
        <p:grpSpPr>
          <a:xfrm>
            <a:off x="503065" y="1973561"/>
            <a:ext cx="7327019" cy="3888430"/>
            <a:chOff x="45865" y="-18647"/>
            <a:chExt cx="7327019" cy="3888430"/>
          </a:xfrm>
        </p:grpSpPr>
        <p:sp>
          <p:nvSpPr>
            <p:cNvPr id="145" name="Google Shape;145;p6"/>
            <p:cNvSpPr/>
            <p:nvPr/>
          </p:nvSpPr>
          <p:spPr>
            <a:xfrm>
              <a:off x="3001160" y="-18647"/>
              <a:ext cx="1797235" cy="62005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67676"/>
                </a:gs>
                <a:gs pos="68000">
                  <a:srgbClr val="E2E2E2"/>
                </a:gs>
                <a:gs pos="100000">
                  <a:srgbClr val="EFEFE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4949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3109656" y="84423"/>
              <a:ext cx="1797235" cy="6200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5400000" dist="38100">
                <a:srgbClr val="555555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3127817" y="102584"/>
              <a:ext cx="1760913" cy="58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nstantia"/>
                <a:buNone/>
              </a:pPr>
              <a:r>
                <a:rPr lang="fr-FR" sz="2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Atélectasie  obstructive   </a:t>
              </a:r>
              <a:r>
                <a:rPr lang="fr-FR" sz="14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: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036502" y="1850520"/>
              <a:ext cx="1457632" cy="62005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67676"/>
                </a:gs>
                <a:gs pos="68000">
                  <a:srgbClr val="E2E2E2"/>
                </a:gs>
                <a:gs pos="100000">
                  <a:srgbClr val="EFEFE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4949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144998" y="1953591"/>
              <a:ext cx="1457632" cy="6200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5400000" dist="38100">
                <a:srgbClr val="555555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1163159" y="1971752"/>
              <a:ext cx="1421310" cy="58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nstantia"/>
                <a:buNone/>
              </a:pPr>
              <a:r>
                <a:rPr lang="fr-FR" sz="14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A- CENTRALE</a:t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45865" y="3146660"/>
              <a:ext cx="976461" cy="62005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67676"/>
                </a:gs>
                <a:gs pos="68000">
                  <a:srgbClr val="E2E2E2"/>
                </a:gs>
                <a:gs pos="100000">
                  <a:srgbClr val="EFEFE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4949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54361" y="3249731"/>
              <a:ext cx="976461" cy="6200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5400000" dist="38100">
                <a:srgbClr val="555555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>
              <a:off x="172522" y="3267892"/>
              <a:ext cx="940139" cy="58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onstantia"/>
                <a:buNone/>
              </a:pPr>
              <a:r>
                <a:rPr lang="fr-FR" sz="1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INTRINSEQUE</a:t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846062" y="3146660"/>
              <a:ext cx="976461" cy="62005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67676"/>
                </a:gs>
                <a:gs pos="68000">
                  <a:srgbClr val="E2E2E2"/>
                </a:gs>
                <a:gs pos="100000">
                  <a:srgbClr val="EFEFE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4949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954557" y="3249731"/>
              <a:ext cx="976461" cy="6200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5400000" dist="38100">
                <a:srgbClr val="555555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1972718" y="3267892"/>
              <a:ext cx="940139" cy="58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onstantia"/>
                <a:buNone/>
              </a:pPr>
              <a:r>
                <a:rPr lang="fr-FR" sz="10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EXTRINSEQUE</a:t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30440" y="1850520"/>
              <a:ext cx="2033949" cy="62005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767676"/>
                </a:gs>
                <a:gs pos="68000">
                  <a:srgbClr val="E2E2E2"/>
                </a:gs>
                <a:gs pos="100000">
                  <a:srgbClr val="EFEFE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ctr" dir="5400000" dist="38100">
                <a:srgbClr val="494949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338935" y="1953591"/>
              <a:ext cx="2033949" cy="62005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ctr" dir="5400000" dist="38100">
                <a:srgbClr val="555555">
                  <a:alpha val="4784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5357096" y="1971752"/>
              <a:ext cx="1997627" cy="58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nstantia"/>
                <a:buNone/>
              </a:pPr>
              <a:r>
                <a:rPr lang="fr-FR" sz="14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B- périphérique</a:t>
              </a: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>
            <a:off x="1907704" y="1988840"/>
            <a:ext cx="731520" cy="158417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012160" y="1988840"/>
            <a:ext cx="731520" cy="1656184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043608" y="4293096"/>
            <a:ext cx="360040" cy="648072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131840" y="4293096"/>
            <a:ext cx="288032" cy="648072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A1A1A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179512" y="1484784"/>
            <a:ext cx="8229600" cy="483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7435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fr-FR" sz="4500">
                <a:solidFill>
                  <a:srgbClr val="FFC000"/>
                </a:solidFill>
              </a:rPr>
              <a:t>Obstruction  centrale : </a:t>
            </a:r>
            <a:endParaRPr/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rPr lang="fr-FR" sz="2800">
                <a:solidFill>
                  <a:srgbClr val="FFC000"/>
                </a:solidFill>
              </a:rPr>
              <a:t>       </a:t>
            </a:r>
            <a:endParaRPr/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rPr lang="fr-FR" sz="2800">
                <a:solidFill>
                  <a:srgbClr val="FFC000"/>
                </a:solidFill>
              </a:rPr>
              <a:t>      </a:t>
            </a:r>
            <a:endParaRPr/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rPr lang="fr-FR" sz="2800">
                <a:solidFill>
                  <a:srgbClr val="FFC000"/>
                </a:solidFill>
              </a:rPr>
              <a:t>                              </a:t>
            </a:r>
            <a:endParaRPr/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274320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rPr lang="fr-FR" sz="2800">
                <a:solidFill>
                  <a:srgbClr val="FFC000"/>
                </a:solidFill>
              </a:rPr>
              <a:t> </a:t>
            </a:r>
            <a:endParaRPr/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168751" lvl="0" marL="274320" rtl="0" algn="l">
              <a:spcBef>
                <a:spcPts val="350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2800">
              <a:solidFill>
                <a:srgbClr val="FFC000"/>
              </a:solidFill>
            </a:endParaRPr>
          </a:p>
          <a:p>
            <a:pPr indent="-274320" lvl="0" marL="274320" rtl="0" algn="l">
              <a:spcBef>
                <a:spcPts val="325"/>
              </a:spcBef>
              <a:spcAft>
                <a:spcPts val="0"/>
              </a:spcAft>
              <a:buSzPct val="95000"/>
              <a:buNone/>
            </a:pPr>
            <a:r>
              <a:rPr lang="fr-FR">
                <a:solidFill>
                  <a:srgbClr val="FFC000"/>
                </a:solidFill>
              </a:rPr>
              <a:t>    </a:t>
            </a:r>
            <a:endParaRPr/>
          </a:p>
          <a:p>
            <a:pPr indent="-274320" lvl="0" marL="274320" rtl="0" algn="l">
              <a:spcBef>
                <a:spcPts val="325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9554" y="1700808"/>
            <a:ext cx="2612926" cy="263807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00" y="4581128"/>
            <a:ext cx="2592288" cy="2058541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3" name="Google Shape;173;p7"/>
          <p:cNvSpPr/>
          <p:nvPr/>
        </p:nvSpPr>
        <p:spPr>
          <a:xfrm>
            <a:off x="611560" y="2748984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Cancer   bronchique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Corps    étrangers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Affection bronchique inflammatoire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aboutissant  à plus long terme à une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sténose  séquellaire  (Tuberculose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pulmonaire)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1763688" y="2123564"/>
            <a:ext cx="44400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fr-FR" sz="24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Etiologies  intrinsèques </a:t>
            </a:r>
            <a:endParaRPr/>
          </a:p>
        </p:txBody>
      </p:sp>
      <p:cxnSp>
        <p:nvCxnSpPr>
          <p:cNvPr id="175" name="Google Shape;175;p7"/>
          <p:cNvCxnSpPr/>
          <p:nvPr/>
        </p:nvCxnSpPr>
        <p:spPr>
          <a:xfrm flipH="1">
            <a:off x="7884368" y="5301208"/>
            <a:ext cx="360040" cy="21602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0" y="1556792"/>
            <a:ext cx="6228184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fr-FR" sz="3300">
                <a:solidFill>
                  <a:srgbClr val="FFFF00"/>
                </a:solidFill>
              </a:rPr>
              <a:t>Obstruction centrale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151257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sz="2400"/>
          </a:p>
          <a:p>
            <a:pPr indent="-151257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Char char="✔"/>
            </a:pPr>
            <a:r>
              <a:rPr lang="fr-FR" sz="2400"/>
              <a:t>La compression  extrinsèque  de la bronche             la réduction de son calibre et le collapsus du territoire pulmonaire qui lui correspond :</a:t>
            </a:r>
            <a:endParaRPr/>
          </a:p>
          <a:p>
            <a:pPr indent="-151257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08"/>
              </a:spcBef>
              <a:spcAft>
                <a:spcPts val="0"/>
              </a:spcAft>
              <a:buSzPct val="95000"/>
              <a:buNone/>
            </a:pPr>
            <a:r>
              <a:rPr lang="fr-FR" sz="2400"/>
              <a:t>                             </a:t>
            </a:r>
            <a:endParaRPr/>
          </a:p>
          <a:p>
            <a:pPr indent="-151257" lvl="0" marL="274320" rtl="0" algn="l">
              <a:spcBef>
                <a:spcPts val="408"/>
              </a:spcBef>
              <a:spcAft>
                <a:spcPts val="0"/>
              </a:spcAft>
              <a:buSzPct val="95000"/>
              <a:buFont typeface="Noto Sans Symbols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rPr lang="fr-FR">
                <a:solidFill>
                  <a:srgbClr val="FFFF00"/>
                </a:solidFill>
              </a:rPr>
              <a:t>               </a:t>
            </a:r>
            <a:endParaRPr/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-274320" lvl="0" marL="274320" rtl="0" algn="l">
              <a:spcBef>
                <a:spcPts val="442"/>
              </a:spcBef>
              <a:spcAft>
                <a:spcPts val="0"/>
              </a:spcAft>
              <a:buSzPct val="95000"/>
              <a:buNone/>
            </a:pPr>
            <a:r>
              <a:rPr lang="fr-FR">
                <a:solidFill>
                  <a:srgbClr val="FFFF00"/>
                </a:solidFill>
              </a:rPr>
              <a:t>                      </a:t>
            </a:r>
            <a:endParaRPr/>
          </a:p>
        </p:txBody>
      </p:sp>
      <p:cxnSp>
        <p:nvCxnSpPr>
          <p:cNvPr id="183" name="Google Shape;183;p8"/>
          <p:cNvCxnSpPr/>
          <p:nvPr/>
        </p:nvCxnSpPr>
        <p:spPr>
          <a:xfrm>
            <a:off x="5292080" y="3067372"/>
            <a:ext cx="360040" cy="1588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3979"/>
          <a:stretch/>
        </p:blipFill>
        <p:spPr>
          <a:xfrm>
            <a:off x="6372200" y="3275434"/>
            <a:ext cx="2000250" cy="173774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-343456" y="3933056"/>
            <a:ext cx="4411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-     Adénopathies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-    Tumeurs médiastinales</a:t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-     Anévrysmes de l’aorte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tantia"/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-     Gros  cœur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043608" y="2031231"/>
            <a:ext cx="44644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fr-FR" sz="2400">
                <a:solidFill>
                  <a:srgbClr val="00FF00"/>
                </a:solidFill>
                <a:latin typeface="Constantia"/>
                <a:ea typeface="Constantia"/>
                <a:cs typeface="Constantia"/>
                <a:sym typeface="Constantia"/>
              </a:rPr>
              <a:t>Etiologies extrinsèques </a:t>
            </a:r>
            <a:endParaRPr/>
          </a:p>
        </p:txBody>
      </p:sp>
      <p:cxnSp>
        <p:nvCxnSpPr>
          <p:cNvPr id="187" name="Google Shape;187;p8"/>
          <p:cNvCxnSpPr/>
          <p:nvPr/>
        </p:nvCxnSpPr>
        <p:spPr>
          <a:xfrm rot="5400000">
            <a:off x="7164288" y="3932262"/>
            <a:ext cx="288032" cy="158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8" name="Google Shape;188;p8"/>
          <p:cNvCxnSpPr/>
          <p:nvPr/>
        </p:nvCxnSpPr>
        <p:spPr>
          <a:xfrm rot="-5400000">
            <a:off x="6983474" y="4184290"/>
            <a:ext cx="360040" cy="158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611560" y="3417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fr-FR" sz="4000">
                <a:solidFill>
                  <a:srgbClr val="FF0000"/>
                </a:solidFill>
              </a:rPr>
              <a:t>ATELECTASIE LOBAIRE ET SEGMENTAIRE</a:t>
            </a:r>
            <a:endParaRPr sz="4000"/>
          </a:p>
        </p:txBody>
      </p:sp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457200" y="1556792"/>
            <a:ext cx="8229600" cy="46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lang="fr-FR" sz="2400">
                <a:solidFill>
                  <a:srgbClr val="FFC000"/>
                </a:solidFill>
              </a:rPr>
              <a:t>Obstruction   périphérique :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>
                <a:solidFill>
                  <a:srgbClr val="FFC000"/>
                </a:solidFill>
              </a:rPr>
              <a:t>     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251520" y="2060848"/>
            <a:ext cx="48245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 Les exsudats  inflammatoires , le mucus , le caséum peuvent obstruer les bronches périphériques de petit calibre  exemple :  Pneumonie,  en post  opératoire et en cas  de Tuberculose pulmonaire</a:t>
            </a:r>
            <a:endParaRPr/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4815" t="0"/>
          <a:stretch/>
        </p:blipFill>
        <p:spPr>
          <a:xfrm>
            <a:off x="395536" y="3645024"/>
            <a:ext cx="3744416" cy="2971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 b="5295" l="0" r="0" t="0"/>
          <a:stretch/>
        </p:blipFill>
        <p:spPr>
          <a:xfrm>
            <a:off x="5004048" y="3295650"/>
            <a:ext cx="3781425" cy="337371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99" name="Google Shape;199;p9"/>
          <p:cNvSpPr txBox="1"/>
          <p:nvPr/>
        </p:nvSpPr>
        <p:spPr>
          <a:xfrm>
            <a:off x="5436096" y="2411596"/>
            <a:ext cx="2808312" cy="369332"/>
          </a:xfrm>
          <a:prstGeom prst="rect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Pneumonie obstructive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ébit">
  <a:themeElements>
    <a:clrScheme name="Nuances de gris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2011-03-26T18:48:15Z</dcterms:created>
  <dc:creator>RACHID</dc:creator>
</cp:coreProperties>
</file>