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96" autoAdjust="0"/>
  </p:normalViewPr>
  <p:slideViewPr>
    <p:cSldViewPr snapToGrid="0" snapToObjects="1">
      <p:cViewPr>
        <p:scale>
          <a:sx n="112" d="100"/>
          <a:sy n="112" d="100"/>
        </p:scale>
        <p:origin x="-1440" y="-35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546957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016000"/>
            <a:ext cx="7543800" cy="1793876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2909"/>
            <a:ext cx="6172200" cy="5715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71503"/>
            <a:ext cx="5791200" cy="2920999"/>
          </a:xfrm>
        </p:spPr>
        <p:txBody>
          <a:bodyPr vert="eaVert" anchor="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Saturday, February 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508001"/>
            <a:ext cx="2133600" cy="43180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71501"/>
            <a:ext cx="5029200" cy="3810000"/>
          </a:xfrm>
        </p:spPr>
        <p:txBody>
          <a:bodyPr vert="eaVert" anchor="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Saturday, February 4,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395416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556140"/>
            <a:ext cx="3733800" cy="6096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87500"/>
            <a:ext cx="6035040" cy="1958340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548640"/>
            <a:ext cx="3273552" cy="28575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548641"/>
            <a:ext cx="3273552" cy="2860146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551646"/>
            <a:ext cx="3273552" cy="533136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143000"/>
            <a:ext cx="3276600" cy="2286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551646"/>
            <a:ext cx="3273552" cy="533136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143000"/>
            <a:ext cx="3273552" cy="2286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433493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433493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478823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1"/>
            <a:ext cx="4343400" cy="28575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71501"/>
            <a:ext cx="2590800" cy="2857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510647"/>
            <a:ext cx="6705600" cy="212248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877539"/>
            <a:ext cx="5029200" cy="6006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776220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865368"/>
            <a:ext cx="7240620" cy="475582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187330" y="598193"/>
            <a:ext cx="4615393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97379"/>
            <a:ext cx="6479362" cy="396229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640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71503"/>
            <a:ext cx="6096000" cy="30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2895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Saturday, February 4,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5128950"/>
            <a:ext cx="457200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868333"/>
            <a:ext cx="2133600" cy="2540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4351" y="2497137"/>
            <a:ext cx="6598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LE SYNDROME PLEURAL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8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320" y="395191"/>
            <a:ext cx="84093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Étiologies des épanchements pleuraux liquidiens 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sz="2400" dirty="0" smtClean="0"/>
              <a:t>• </a:t>
            </a:r>
            <a:r>
              <a:rPr lang="fr-FR" sz="2400" dirty="0"/>
              <a:t>Infections (bactériennes dont tuberculeuses, virales...)</a:t>
            </a:r>
          </a:p>
          <a:p>
            <a:r>
              <a:rPr lang="fr-FR" sz="2400" dirty="0"/>
              <a:t>• Tumeurs pleurales primitives ou secondaires</a:t>
            </a:r>
          </a:p>
          <a:p>
            <a:r>
              <a:rPr lang="fr-FR" sz="2400" dirty="0"/>
              <a:t>• Embolie pulmonaire</a:t>
            </a:r>
          </a:p>
          <a:p>
            <a:r>
              <a:rPr lang="fr-FR" sz="2400" dirty="0"/>
              <a:t>• Insuffisance cardiaque</a:t>
            </a:r>
          </a:p>
          <a:p>
            <a:r>
              <a:rPr lang="fr-FR" sz="2400" dirty="0"/>
              <a:t>• Lymphomes et leucoses</a:t>
            </a:r>
          </a:p>
          <a:p>
            <a:r>
              <a:rPr lang="fr-FR" sz="2400" dirty="0"/>
              <a:t>• Lupus érythémateux aigu disséminé</a:t>
            </a:r>
          </a:p>
          <a:p>
            <a:r>
              <a:rPr lang="fr-FR" sz="2400" dirty="0"/>
              <a:t>• Etiologies sous-phréniques : abcès, cirrhose avec ascite</a:t>
            </a:r>
            <a:r>
              <a:rPr lang="fr-FR" sz="2400" dirty="0" smtClean="0"/>
              <a:t>, pancréatite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4800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653" y="154266"/>
            <a:ext cx="2977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LES EMPYÈMES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768" y="851857"/>
            <a:ext cx="557956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6600"/>
                </a:solidFill>
              </a:rPr>
              <a:t>Radiographie </a:t>
            </a:r>
            <a:r>
              <a:rPr lang="fr-FR" sz="2400" b="1" dirty="0" smtClean="0">
                <a:solidFill>
                  <a:srgbClr val="FF6600"/>
                </a:solidFill>
              </a:rPr>
              <a:t>standard</a:t>
            </a:r>
          </a:p>
          <a:p>
            <a:r>
              <a:rPr lang="fr-FR" sz="2400" dirty="0" smtClean="0"/>
              <a:t>• </a:t>
            </a:r>
            <a:r>
              <a:rPr lang="fr-FR" sz="2400" dirty="0"/>
              <a:t>épanchement liquidien, parfois mixte</a:t>
            </a:r>
          </a:p>
          <a:p>
            <a:r>
              <a:rPr lang="fr-FR" sz="2400" dirty="0"/>
              <a:t>• souvent </a:t>
            </a:r>
            <a:r>
              <a:rPr lang="fr-FR" sz="2400" dirty="0" smtClean="0"/>
              <a:t>cloisonné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CCFFCC"/>
                </a:solidFill>
              </a:rPr>
              <a:t>À distinguer de l’abcès pulmonaire :</a:t>
            </a:r>
          </a:p>
          <a:p>
            <a:r>
              <a:rPr lang="fr-FR" sz="2400" dirty="0"/>
              <a:t>• forme lenticulaire</a:t>
            </a:r>
          </a:p>
          <a:p>
            <a:r>
              <a:rPr lang="fr-FR" sz="2400" dirty="0"/>
              <a:t>• raccordement à angles obtus avec paroi thoracique</a:t>
            </a:r>
          </a:p>
          <a:p>
            <a:r>
              <a:rPr lang="fr-FR" sz="2400" dirty="0"/>
              <a:t>• si niveau hydro-aérique </a:t>
            </a:r>
            <a:r>
              <a:rPr lang="fr-FR" sz="2400" dirty="0" smtClean="0">
                <a:sym typeface="Wingdings"/>
              </a:rPr>
              <a:t> </a:t>
            </a:r>
            <a:r>
              <a:rPr lang="fr-FR" sz="2400" dirty="0" smtClean="0"/>
              <a:t>taille </a:t>
            </a:r>
            <a:r>
              <a:rPr lang="fr-FR" sz="2400" dirty="0"/>
              <a:t>différente sur 2 incidences</a:t>
            </a:r>
          </a:p>
          <a:p>
            <a:r>
              <a:rPr lang="fr-FR" sz="2400" dirty="0"/>
              <a:t>orthogonales (≠ </a:t>
            </a:r>
            <a:r>
              <a:rPr lang="fr-FR" sz="2400" dirty="0" smtClean="0"/>
              <a:t>abcès </a:t>
            </a:r>
            <a:r>
              <a:rPr lang="fr-FR" sz="2400" dirty="0" smtClean="0">
                <a:sym typeface="Wingdings"/>
              </a:rPr>
              <a:t></a:t>
            </a:r>
            <a:r>
              <a:rPr lang="fr-FR" sz="2400" dirty="0" smtClean="0"/>
              <a:t> </a:t>
            </a:r>
            <a:r>
              <a:rPr lang="fr-FR" sz="2400" dirty="0"/>
              <a:t>taille identique)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03" y="1801102"/>
            <a:ext cx="3194690" cy="30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834" y="130752"/>
            <a:ext cx="4991182" cy="523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6600"/>
                </a:solidFill>
              </a:rPr>
              <a:t>TDM</a:t>
            </a:r>
          </a:p>
          <a:p>
            <a:endParaRPr lang="fr-FR" sz="1600" b="1" dirty="0" smtClean="0">
              <a:solidFill>
                <a:srgbClr val="FF660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fr-FR" sz="2200" dirty="0" smtClean="0"/>
              <a:t>Opacité </a:t>
            </a:r>
            <a:r>
              <a:rPr lang="fr-FR" sz="2200" dirty="0"/>
              <a:t>oblongue hypodense, parois fines, </a:t>
            </a:r>
            <a:r>
              <a:rPr lang="fr-FR" sz="2200" dirty="0" smtClean="0"/>
              <a:t>se raccordant </a:t>
            </a:r>
            <a:r>
              <a:rPr lang="fr-FR" sz="2200" dirty="0"/>
              <a:t>en pente douce à </a:t>
            </a:r>
            <a:r>
              <a:rPr lang="fr-FR" sz="2200" dirty="0" smtClean="0"/>
              <a:t>paroi</a:t>
            </a:r>
          </a:p>
          <a:p>
            <a:pPr marL="177800" indent="-177800">
              <a:buFont typeface="Arial"/>
              <a:buChar char="•"/>
            </a:pPr>
            <a:r>
              <a:rPr lang="fr-FR" sz="2200" dirty="0" smtClean="0"/>
              <a:t>Limites </a:t>
            </a:r>
            <a:r>
              <a:rPr lang="fr-FR" sz="2200" dirty="0"/>
              <a:t>régulières et </a:t>
            </a:r>
            <a:r>
              <a:rPr lang="fr-FR" sz="2200" dirty="0" smtClean="0"/>
              <a:t>nettes</a:t>
            </a:r>
          </a:p>
          <a:p>
            <a:pPr marL="177800" indent="-177800">
              <a:buFont typeface="Arial"/>
              <a:buChar char="•"/>
            </a:pPr>
            <a:r>
              <a:rPr lang="fr-FR" sz="2200" dirty="0" smtClean="0"/>
              <a:t>Devant </a:t>
            </a:r>
            <a:r>
              <a:rPr lang="fr-FR" sz="2200" dirty="0"/>
              <a:t>épanchement </a:t>
            </a:r>
            <a:r>
              <a:rPr lang="fr-FR" sz="2200" dirty="0" smtClean="0">
                <a:sym typeface="Wingdings"/>
              </a:rPr>
              <a:t></a:t>
            </a:r>
            <a:r>
              <a:rPr lang="fr-FR" sz="2200" dirty="0" smtClean="0"/>
              <a:t>empyème </a:t>
            </a:r>
            <a:r>
              <a:rPr lang="fr-FR" sz="2200" dirty="0"/>
              <a:t>si :</a:t>
            </a:r>
          </a:p>
          <a:p>
            <a:r>
              <a:rPr lang="fr-FR" sz="2200" dirty="0" smtClean="0"/>
              <a:t>– </a:t>
            </a:r>
            <a:r>
              <a:rPr lang="fr-FR" sz="2200" dirty="0"/>
              <a:t>épaississement de plèvre pariétale </a:t>
            </a:r>
            <a:r>
              <a:rPr lang="fr-FR" sz="2200" dirty="0" smtClean="0"/>
              <a:t>et viscérale</a:t>
            </a:r>
            <a:endParaRPr lang="fr-FR" sz="2200" dirty="0"/>
          </a:p>
          <a:p>
            <a:r>
              <a:rPr lang="fr-FR" sz="2200" dirty="0"/>
              <a:t>– limites nettes avec tissu pulmonaire</a:t>
            </a:r>
          </a:p>
          <a:p>
            <a:r>
              <a:rPr lang="fr-FR" sz="2200" dirty="0"/>
              <a:t>– épaississement des tissus mous </a:t>
            </a:r>
            <a:r>
              <a:rPr lang="fr-FR" sz="2200" dirty="0" smtClean="0"/>
              <a:t>pariétaux en </a:t>
            </a:r>
            <a:r>
              <a:rPr lang="fr-FR" sz="2200" dirty="0"/>
              <a:t>regard</a:t>
            </a:r>
          </a:p>
          <a:p>
            <a:r>
              <a:rPr lang="fr-FR" sz="2200" dirty="0"/>
              <a:t>– densification de graisse pariétale</a:t>
            </a:r>
          </a:p>
          <a:p>
            <a:r>
              <a:rPr lang="fr-FR" sz="2200" dirty="0"/>
              <a:t>– rehaussement en contraste des </a:t>
            </a:r>
            <a:r>
              <a:rPr lang="fr-FR" sz="2200" dirty="0" smtClean="0"/>
              <a:t>feuillets pleuraux</a:t>
            </a:r>
            <a:endParaRPr lang="fr-F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323" y="181210"/>
            <a:ext cx="3152910" cy="2599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39" y="2952199"/>
            <a:ext cx="3151494" cy="25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9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116" y="116879"/>
            <a:ext cx="8600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EPANCHEMENTS </a:t>
            </a:r>
            <a:r>
              <a:rPr lang="fr-FR" sz="2800" b="1" dirty="0" smtClean="0">
                <a:solidFill>
                  <a:srgbClr val="FFFF00"/>
                </a:solidFill>
              </a:rPr>
              <a:t>PLEURAUX</a:t>
            </a:r>
          </a:p>
          <a:p>
            <a:r>
              <a:rPr lang="fr-FR" sz="2800" b="1" dirty="0" smtClean="0">
                <a:solidFill>
                  <a:srgbClr val="FFFF00"/>
                </a:solidFill>
              </a:rPr>
              <a:t>GAZEUX : PNEUMOTHORAX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75" y="1426339"/>
            <a:ext cx="52871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6600"/>
                </a:solidFill>
              </a:rPr>
              <a:t>Radiographie standard </a:t>
            </a:r>
            <a:r>
              <a:rPr lang="fr-FR" sz="2400" b="1" dirty="0" smtClean="0">
                <a:solidFill>
                  <a:srgbClr val="FF6600"/>
                </a:solidFill>
              </a:rPr>
              <a:t>:</a:t>
            </a:r>
          </a:p>
          <a:p>
            <a:endParaRPr lang="fr-FR" sz="2400" b="1" dirty="0" smtClean="0">
              <a:solidFill>
                <a:srgbClr val="FF6600"/>
              </a:solidFill>
            </a:endParaRPr>
          </a:p>
          <a:p>
            <a:r>
              <a:rPr lang="fr-FR" sz="2200" dirty="0" smtClean="0">
                <a:solidFill>
                  <a:srgbClr val="CCFFCC"/>
                </a:solidFill>
              </a:rPr>
              <a:t>Hyper clarté </a:t>
            </a:r>
            <a:r>
              <a:rPr lang="fr-FR" sz="2200" dirty="0">
                <a:solidFill>
                  <a:srgbClr val="CCFFCC"/>
                </a:solidFill>
              </a:rPr>
              <a:t>périphérique (sommet ++):</a:t>
            </a:r>
          </a:p>
          <a:p>
            <a:r>
              <a:rPr lang="fr-FR" sz="2200" dirty="0"/>
              <a:t>• Avasculaire</a:t>
            </a:r>
          </a:p>
          <a:p>
            <a:r>
              <a:rPr lang="fr-FR" sz="2200" dirty="0"/>
              <a:t>• Séparée du poumon par une fine </a:t>
            </a:r>
            <a:r>
              <a:rPr lang="fr-FR" sz="2200" dirty="0" smtClean="0"/>
              <a:t>opacité linéaire</a:t>
            </a:r>
            <a:r>
              <a:rPr lang="fr-FR" sz="2200" dirty="0"/>
              <a:t>: plèvre viscérale</a:t>
            </a:r>
          </a:p>
          <a:p>
            <a:r>
              <a:rPr lang="fr-FR" sz="2200" dirty="0"/>
              <a:t>• Décollement à l'apex, </a:t>
            </a:r>
            <a:r>
              <a:rPr lang="fr-FR" sz="2200" dirty="0" smtClean="0"/>
              <a:t>plèvre médiastinale ou scissures </a:t>
            </a:r>
            <a:r>
              <a:rPr lang="fr-FR" sz="2200" dirty="0"/>
              <a:t>et vers le bas</a:t>
            </a:r>
          </a:p>
          <a:p>
            <a:r>
              <a:rPr lang="fr-FR" sz="2200" dirty="0"/>
              <a:t>• Accentuation de l'asymétrie </a:t>
            </a:r>
            <a:r>
              <a:rPr lang="fr-FR" sz="2200" dirty="0" smtClean="0"/>
              <a:t>de transparence (</a:t>
            </a:r>
            <a:r>
              <a:rPr lang="fr-FR" sz="2200" dirty="0"/>
              <a:t>apex++)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977" y="114448"/>
            <a:ext cx="2339617" cy="2761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978" y="3041316"/>
            <a:ext cx="2529014" cy="24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92" y="128855"/>
            <a:ext cx="522514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6600"/>
                </a:solidFill>
              </a:rPr>
              <a:t>TDM</a:t>
            </a:r>
          </a:p>
          <a:p>
            <a:endParaRPr lang="fr-FR" sz="1400" b="1" dirty="0">
              <a:solidFill>
                <a:srgbClr val="FF6600"/>
              </a:solidFill>
            </a:endParaRPr>
          </a:p>
          <a:p>
            <a:pPr marL="177800" indent="-177800">
              <a:buFont typeface="Wingdings" charset="2"/>
              <a:buChar char="§"/>
            </a:pPr>
            <a:r>
              <a:rPr lang="fr-FR" sz="2100" dirty="0" smtClean="0"/>
              <a:t>Épanchement </a:t>
            </a:r>
            <a:r>
              <a:rPr lang="fr-FR" sz="2100" dirty="0"/>
              <a:t>de densité aérique (</a:t>
            </a:r>
            <a:r>
              <a:rPr lang="fr-FR" sz="2100" dirty="0" smtClean="0"/>
              <a:t>plèvre pariétale </a:t>
            </a:r>
            <a:r>
              <a:rPr lang="fr-FR" sz="2100" dirty="0"/>
              <a:t>antérieure et latérale ++) =</a:t>
            </a:r>
            <a:r>
              <a:rPr lang="fr-FR" sz="2100" dirty="0" smtClean="0"/>
              <a:t>&gt; décollement </a:t>
            </a:r>
            <a:r>
              <a:rPr lang="fr-FR" sz="2100" dirty="0"/>
              <a:t>des 2 feuillets </a:t>
            </a:r>
            <a:r>
              <a:rPr lang="fr-FR" sz="2100" dirty="0" smtClean="0"/>
              <a:t>pleuraux</a:t>
            </a:r>
          </a:p>
          <a:p>
            <a:endParaRPr lang="fr-FR" sz="2100" dirty="0"/>
          </a:p>
          <a:p>
            <a:r>
              <a:rPr lang="fr-FR" sz="2100" b="1" i="1" dirty="0"/>
              <a:t>Intérêt TDM++</a:t>
            </a:r>
          </a:p>
          <a:p>
            <a:pPr marL="177800" indent="-177800">
              <a:buFont typeface="Wingdings" charset="2"/>
              <a:buChar char="§"/>
            </a:pPr>
            <a:r>
              <a:rPr lang="fr-FR" sz="2100" dirty="0" smtClean="0"/>
              <a:t>Détecte </a:t>
            </a:r>
            <a:r>
              <a:rPr lang="fr-FR" sz="2100" dirty="0"/>
              <a:t>épanchements de faible </a:t>
            </a:r>
            <a:r>
              <a:rPr lang="fr-FR" sz="2100" dirty="0" smtClean="0"/>
              <a:t>volume ou </a:t>
            </a:r>
            <a:r>
              <a:rPr lang="fr-FR" sz="2100" dirty="0"/>
              <a:t>localisation </a:t>
            </a:r>
            <a:r>
              <a:rPr lang="fr-FR" sz="2100" dirty="0" smtClean="0"/>
              <a:t>atypique</a:t>
            </a:r>
          </a:p>
          <a:p>
            <a:pPr marL="177800" indent="-177800">
              <a:buFont typeface="Wingdings" charset="2"/>
              <a:buChar char="§"/>
            </a:pPr>
            <a:r>
              <a:rPr lang="fr-FR" sz="2100" dirty="0" smtClean="0"/>
              <a:t>En </a:t>
            </a:r>
            <a:r>
              <a:rPr lang="fr-FR" sz="2100" dirty="0"/>
              <a:t>cas de traumatisme:</a:t>
            </a:r>
          </a:p>
          <a:p>
            <a:r>
              <a:rPr lang="fr-FR" sz="2100" dirty="0" smtClean="0"/>
              <a:t>   • </a:t>
            </a:r>
            <a:r>
              <a:rPr lang="fr-FR" sz="2100" dirty="0"/>
              <a:t>Identifie les </a:t>
            </a:r>
            <a:r>
              <a:rPr lang="fr-FR" sz="2100" dirty="0" err="1"/>
              <a:t>pneumatocèles</a:t>
            </a:r>
            <a:r>
              <a:rPr lang="fr-FR" sz="2100" dirty="0"/>
              <a:t> </a:t>
            </a:r>
            <a:r>
              <a:rPr lang="fr-FR" sz="2100" dirty="0" smtClean="0"/>
              <a:t>para </a:t>
            </a:r>
            <a:r>
              <a:rPr lang="fr-FR" sz="2100" dirty="0" err="1" smtClean="0"/>
              <a:t>médiastinales</a:t>
            </a:r>
            <a:r>
              <a:rPr lang="fr-FR" sz="2100" dirty="0" smtClean="0"/>
              <a:t> </a:t>
            </a:r>
            <a:r>
              <a:rPr lang="fr-FR" sz="2100" dirty="0"/>
              <a:t>post-traumatiques</a:t>
            </a:r>
          </a:p>
          <a:p>
            <a:r>
              <a:rPr lang="fr-FR" sz="2100" dirty="0" smtClean="0"/>
              <a:t>   • </a:t>
            </a:r>
            <a:r>
              <a:rPr lang="fr-FR" sz="2100" dirty="0"/>
              <a:t>Présence d'air en dehors de plèvre </a:t>
            </a:r>
            <a:r>
              <a:rPr lang="fr-FR" sz="2100" dirty="0" smtClean="0"/>
              <a:t>pariétale et </a:t>
            </a:r>
            <a:r>
              <a:rPr lang="fr-FR" sz="2100" dirty="0"/>
              <a:t>dans parties molles thoraciques </a:t>
            </a:r>
            <a:r>
              <a:rPr lang="fr-FR" sz="2100" dirty="0" smtClean="0"/>
              <a:t>= épanchement </a:t>
            </a:r>
            <a:r>
              <a:rPr lang="fr-FR" sz="2100" dirty="0"/>
              <a:t>gazeux extrapleural </a:t>
            </a:r>
            <a:r>
              <a:rPr lang="fr-FR" sz="2100" dirty="0" smtClean="0"/>
              <a:t>avec emphysème </a:t>
            </a:r>
            <a:r>
              <a:rPr lang="fr-FR" sz="2100" dirty="0"/>
              <a:t>sous-</a:t>
            </a:r>
            <a:r>
              <a:rPr lang="fr-FR" sz="2100" dirty="0" smtClean="0"/>
              <a:t>cutané</a:t>
            </a:r>
            <a:endParaRPr lang="fr-FR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341" y="250436"/>
            <a:ext cx="2869367" cy="261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41" y="3163860"/>
            <a:ext cx="2922349" cy="21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500" y="267369"/>
            <a:ext cx="8266644" cy="458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Étiologies des pneumothorax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FR" sz="2400" dirty="0"/>
          </a:p>
          <a:p>
            <a:r>
              <a:rPr lang="fr-FR" sz="2400" dirty="0" smtClean="0"/>
              <a:t>• </a:t>
            </a:r>
            <a:r>
              <a:rPr lang="fr-FR" sz="2400" dirty="0"/>
              <a:t>Spontané idiopathique bénin, avec dystrophie bulbeuse ou </a:t>
            </a:r>
            <a:r>
              <a:rPr lang="fr-FR" sz="2400" dirty="0" smtClean="0"/>
              <a:t>sans autre </a:t>
            </a:r>
            <a:r>
              <a:rPr lang="fr-FR" sz="2400" dirty="0"/>
              <a:t>anomalie </a:t>
            </a:r>
            <a:r>
              <a:rPr lang="fr-FR" sz="2400" dirty="0" smtClean="0"/>
              <a:t>TDM</a:t>
            </a:r>
          </a:p>
          <a:p>
            <a:endParaRPr lang="fr-FR" sz="2400" dirty="0"/>
          </a:p>
          <a:p>
            <a:r>
              <a:rPr lang="fr-FR" sz="2400" dirty="0"/>
              <a:t>• Iatrogène (effraction, barotraumatisme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2400" dirty="0"/>
              <a:t>• </a:t>
            </a:r>
            <a:r>
              <a:rPr lang="fr-FR" sz="2400" dirty="0" smtClean="0"/>
              <a:t>Traumatique</a:t>
            </a:r>
          </a:p>
          <a:p>
            <a:endParaRPr lang="fr-FR" sz="2400" dirty="0"/>
          </a:p>
          <a:p>
            <a:r>
              <a:rPr lang="fr-FR" sz="2400" dirty="0"/>
              <a:t>• Syndrome de détresse respiratoire de </a:t>
            </a:r>
            <a:r>
              <a:rPr lang="fr-FR" sz="2400" dirty="0" smtClean="0"/>
              <a:t>l'adulte</a:t>
            </a:r>
          </a:p>
          <a:p>
            <a:endParaRPr lang="fr-FR" sz="2400" dirty="0"/>
          </a:p>
          <a:p>
            <a:r>
              <a:rPr lang="fr-FR" sz="2400" dirty="0"/>
              <a:t>• Maladie des membranes hyalines de </a:t>
            </a:r>
            <a:r>
              <a:rPr lang="fr-FR" sz="2400" dirty="0" smtClean="0"/>
              <a:t>l'enfant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10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694"/>
            <a:ext cx="686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EPANCHEMENTS PLEURAUX MIXTES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576" y="1521984"/>
            <a:ext cx="63137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6600"/>
                </a:solidFill>
              </a:rPr>
              <a:t>Rx</a:t>
            </a:r>
            <a:r>
              <a:rPr lang="fr-FR" sz="2400" b="1" dirty="0">
                <a:solidFill>
                  <a:srgbClr val="FF6600"/>
                </a:solidFill>
              </a:rPr>
              <a:t> standard </a:t>
            </a:r>
            <a:r>
              <a:rPr lang="fr-FR" sz="2400" b="1" i="1" dirty="0"/>
              <a:t>Cliché debout de </a:t>
            </a:r>
            <a:r>
              <a:rPr lang="fr-FR" sz="2400" b="1" i="1" dirty="0" smtClean="0"/>
              <a:t>face</a:t>
            </a:r>
          </a:p>
          <a:p>
            <a:endParaRPr lang="fr-FR" sz="2400" b="1" i="1" dirty="0"/>
          </a:p>
          <a:p>
            <a:r>
              <a:rPr lang="fr-FR" sz="2200" dirty="0"/>
              <a:t>• </a:t>
            </a:r>
            <a:r>
              <a:rPr lang="fr-FR" sz="2200" dirty="0" smtClean="0"/>
              <a:t>Opacité hydrique</a:t>
            </a:r>
            <a:endParaRPr lang="fr-FR" sz="2200" dirty="0"/>
          </a:p>
          <a:p>
            <a:r>
              <a:rPr lang="fr-FR" sz="2200" dirty="0"/>
              <a:t>• A niveau horizontal</a:t>
            </a:r>
          </a:p>
          <a:p>
            <a:r>
              <a:rPr lang="fr-FR" sz="2200" dirty="0"/>
              <a:t>• Surmontée d’une clarté gazeuse</a:t>
            </a:r>
          </a:p>
          <a:p>
            <a:r>
              <a:rPr lang="fr-FR" sz="2200" dirty="0" smtClean="0"/>
              <a:t>	=</a:t>
            </a:r>
            <a:r>
              <a:rPr lang="fr-FR" sz="2200" dirty="0"/>
              <a:t>&gt; niveau hydro-aérique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392" y="644914"/>
            <a:ext cx="2491407" cy="2338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64" y="3094364"/>
            <a:ext cx="2667914" cy="23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58" y="102596"/>
            <a:ext cx="5595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CALCIFICATIONS PLEURALES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765" y="849204"/>
            <a:ext cx="48598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6600"/>
                </a:solidFill>
              </a:rPr>
              <a:t>Radiographie </a:t>
            </a:r>
            <a:r>
              <a:rPr lang="fr-FR" sz="2400" b="1" dirty="0" smtClean="0">
                <a:solidFill>
                  <a:srgbClr val="FF6600"/>
                </a:solidFill>
              </a:rPr>
              <a:t>standard</a:t>
            </a:r>
          </a:p>
          <a:p>
            <a:endParaRPr lang="fr-FR" sz="1600" b="1" dirty="0" smtClean="0">
              <a:solidFill>
                <a:srgbClr val="FF6600"/>
              </a:solidFill>
            </a:endParaRPr>
          </a:p>
          <a:p>
            <a:pPr marL="180975" indent="-180975">
              <a:buFont typeface="Arial"/>
              <a:buChar char="•"/>
            </a:pPr>
            <a:r>
              <a:rPr lang="fr-FR" sz="2200" dirty="0" smtClean="0"/>
              <a:t>Opacités </a:t>
            </a:r>
            <a:r>
              <a:rPr lang="fr-FR" sz="2200" dirty="0"/>
              <a:t>linéaires, calciques, </a:t>
            </a:r>
            <a:r>
              <a:rPr lang="fr-FR" sz="2200" dirty="0" smtClean="0"/>
              <a:t>densité hétérogène</a:t>
            </a:r>
            <a:endParaRPr lang="fr-FR" sz="2200" dirty="0"/>
          </a:p>
          <a:p>
            <a:pPr marL="180975" indent="-180975">
              <a:buFont typeface="Arial"/>
              <a:buChar char="•"/>
            </a:pPr>
            <a:r>
              <a:rPr lang="fr-FR" sz="2200" dirty="0" smtClean="0"/>
              <a:t>Contours </a:t>
            </a:r>
            <a:r>
              <a:rPr lang="fr-FR" sz="2200" dirty="0"/>
              <a:t>irréguliers, mais </a:t>
            </a:r>
            <a:r>
              <a:rPr lang="fr-FR" sz="2200" dirty="0" smtClean="0"/>
              <a:t>limitées</a:t>
            </a:r>
          </a:p>
          <a:p>
            <a:pPr marL="180975" indent="-180975">
              <a:buFont typeface="Arial"/>
              <a:buChar char="•"/>
            </a:pPr>
            <a:r>
              <a:rPr lang="fr-FR" sz="2200" dirty="0" smtClean="0"/>
              <a:t>parallèles </a:t>
            </a:r>
            <a:r>
              <a:rPr lang="fr-FR" sz="2200" dirty="0"/>
              <a:t>à la paroi thoracique, parfois à </a:t>
            </a:r>
            <a:r>
              <a:rPr lang="fr-FR" sz="2200" dirty="0" smtClean="0"/>
              <a:t>la plèvre diaphragmatique </a:t>
            </a:r>
            <a:r>
              <a:rPr lang="fr-FR" sz="2200" dirty="0"/>
              <a:t>ou </a:t>
            </a:r>
            <a:r>
              <a:rPr lang="fr-FR" sz="2200" dirty="0" smtClean="0"/>
              <a:t>médiastinale </a:t>
            </a:r>
            <a:r>
              <a:rPr lang="fr-FR" sz="2200" i="1" dirty="0" smtClean="0"/>
              <a:t>(</a:t>
            </a:r>
            <a:r>
              <a:rPr lang="fr-FR" sz="2200" i="1" dirty="0"/>
              <a:t>Incidence tangentielle</a:t>
            </a:r>
            <a:r>
              <a:rPr lang="fr-FR" sz="2200" i="1" dirty="0" smtClean="0"/>
              <a:t>)</a:t>
            </a:r>
          </a:p>
          <a:p>
            <a:pPr marL="180975" indent="-180975">
              <a:buFont typeface="Arial"/>
              <a:buChar char="•"/>
            </a:pPr>
            <a:r>
              <a:rPr lang="fr-FR" sz="2200" dirty="0" smtClean="0"/>
              <a:t>Parfois </a:t>
            </a:r>
            <a:r>
              <a:rPr lang="fr-FR" sz="2200" dirty="0" smtClean="0">
                <a:sym typeface="Wingdings"/>
              </a:rPr>
              <a:t> </a:t>
            </a:r>
            <a:r>
              <a:rPr lang="fr-FR" sz="2200" dirty="0" smtClean="0"/>
              <a:t>aspect </a:t>
            </a:r>
            <a:r>
              <a:rPr lang="fr-FR" sz="2200" dirty="0"/>
              <a:t>en « os de seiche </a:t>
            </a:r>
            <a:r>
              <a:rPr lang="fr-FR" sz="2200" dirty="0" smtClean="0"/>
              <a:t>»</a:t>
            </a:r>
          </a:p>
          <a:p>
            <a:pPr marL="180975" indent="-180975">
              <a:buFont typeface="Arial"/>
              <a:buChar char="•"/>
            </a:pPr>
            <a:endParaRPr lang="fr-FR" sz="2200" dirty="0"/>
          </a:p>
          <a:p>
            <a:r>
              <a:rPr lang="fr-FR" sz="2200" dirty="0"/>
              <a:t>Étiologies: tuberculose, hémothorax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37" y="332620"/>
            <a:ext cx="2822092" cy="269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11" y="3261282"/>
            <a:ext cx="2578318" cy="2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6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70" y="457200"/>
            <a:ext cx="500742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TDM</a:t>
            </a:r>
          </a:p>
          <a:p>
            <a:endParaRPr lang="fr-FR" sz="2400" b="1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TDM en HR = plus sensible que cliché standard</a:t>
            </a:r>
          </a:p>
          <a:p>
            <a:endParaRPr lang="fr-FR" sz="12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liseré hyperdense à prédominance basale ou diaphragmatique</a:t>
            </a:r>
          </a:p>
          <a:p>
            <a:endParaRPr lang="fr-FR" sz="12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Siège au niveau des plaques pleurales ou à distance (certaines pneumoconioses)</a:t>
            </a:r>
          </a:p>
          <a:p>
            <a:endParaRPr lang="fr-FR" sz="12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Parfois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aspect pseudo tumoral</a:t>
            </a:r>
            <a:endParaRPr lang="fr-F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40" y="132080"/>
            <a:ext cx="3014980" cy="2099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40" y="2367390"/>
            <a:ext cx="3014980" cy="2162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470023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i="1" dirty="0"/>
              <a:t>Calcifications </a:t>
            </a:r>
            <a:r>
              <a:rPr lang="fr-FR" i="1" dirty="0" smtClean="0"/>
              <a:t>intéressant </a:t>
            </a:r>
            <a:r>
              <a:rPr lang="fr-FR" i="1" dirty="0"/>
              <a:t>les </a:t>
            </a:r>
            <a:r>
              <a:rPr lang="fr-FR" i="1" dirty="0" smtClean="0"/>
              <a:t>deux feuillets </a:t>
            </a:r>
            <a:r>
              <a:rPr lang="fr-FR" i="1" dirty="0"/>
              <a:t>pleuraux </a:t>
            </a:r>
            <a:r>
              <a:rPr lang="fr-FR" i="1" dirty="0" smtClean="0"/>
              <a:t>séquelles de tuberculose</a:t>
            </a:r>
            <a:r>
              <a:rPr lang="fr-FR" i="1" dirty="0"/>
              <a:t>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9891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7" y="174171"/>
            <a:ext cx="86867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ÉPAISSISSEMENTS PLEURAUX</a:t>
            </a:r>
          </a:p>
          <a:p>
            <a:endParaRPr lang="fr-FR" sz="2800" b="1" dirty="0" smtClean="0">
              <a:solidFill>
                <a:srgbClr val="FFFF00"/>
              </a:solidFill>
            </a:endParaRPr>
          </a:p>
          <a:p>
            <a:endParaRPr lang="fr-FR" sz="28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fr-FR" sz="2400" b="1" dirty="0" smtClean="0">
                <a:solidFill>
                  <a:srgbClr val="FFC000"/>
                </a:solidFill>
              </a:rPr>
              <a:t>Épaississement pleural fibreux</a:t>
            </a:r>
          </a:p>
          <a:p>
            <a:pPr marL="457200" indent="-457200"/>
            <a:endParaRPr lang="fr-FR" sz="2400" b="1" dirty="0" smtClean="0">
              <a:solidFill>
                <a:srgbClr val="FFC000"/>
              </a:solidFill>
            </a:endParaRPr>
          </a:p>
          <a:p>
            <a:r>
              <a:rPr lang="fr-FR" sz="2400" b="1" u="sng" dirty="0" smtClean="0"/>
              <a:t>Radiographie thoracique: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Ligne </a:t>
            </a:r>
            <a:r>
              <a:rPr lang="fr-FR" sz="2000" dirty="0" err="1" smtClean="0"/>
              <a:t>bordante</a:t>
            </a:r>
            <a:r>
              <a:rPr lang="fr-FR" sz="2000" dirty="0" smtClean="0"/>
              <a:t> d'épaisseur uniforme, le long de la paroi thoracique</a:t>
            </a:r>
          </a:p>
          <a:p>
            <a:r>
              <a:rPr lang="fr-FR" sz="2000" dirty="0" smtClean="0"/>
              <a:t>(incidences tangentielles)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Opacité mal visible et floue (face)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Effacement du </a:t>
            </a:r>
            <a:r>
              <a:rPr lang="fr-FR" sz="2000" dirty="0" err="1" smtClean="0"/>
              <a:t>récessus</a:t>
            </a:r>
            <a:r>
              <a:rPr lang="fr-FR" sz="2000" dirty="0" smtClean="0"/>
              <a:t> </a:t>
            </a:r>
            <a:r>
              <a:rPr lang="fr-FR" sz="2000" dirty="0" err="1" smtClean="0"/>
              <a:t>costophrénique</a:t>
            </a:r>
            <a:r>
              <a:rPr lang="fr-FR" sz="2000" dirty="0" smtClean="0"/>
              <a:t> (à distinguer d'un petit</a:t>
            </a:r>
          </a:p>
          <a:p>
            <a:r>
              <a:rPr lang="fr-FR" sz="2000" dirty="0" smtClean="0"/>
              <a:t>épanchement liquidien)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Si ligne </a:t>
            </a:r>
            <a:r>
              <a:rPr lang="fr-FR" sz="2000" dirty="0" err="1" smtClean="0"/>
              <a:t>bordante</a:t>
            </a:r>
            <a:r>
              <a:rPr lang="fr-FR" sz="2000" dirty="0" smtClean="0"/>
              <a:t> irrégulière ou épaisseur &gt; 10 mm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smtClean="0"/>
              <a:t>échographie ou</a:t>
            </a:r>
          </a:p>
          <a:p>
            <a:r>
              <a:rPr lang="fr-FR" sz="2000" dirty="0" smtClean="0"/>
              <a:t>scanner (éliminer épanchement pleural)</a:t>
            </a:r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513" y="266232"/>
            <a:ext cx="85117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INTRODUCTION</a:t>
            </a:r>
          </a:p>
          <a:p>
            <a:endParaRPr lang="fr-FR" sz="2800" b="1" dirty="0" smtClean="0">
              <a:solidFill>
                <a:srgbClr val="FF0000"/>
              </a:solidFill>
            </a:endParaRPr>
          </a:p>
          <a:p>
            <a:endParaRPr lang="fr-FR" sz="2800" b="1" dirty="0" smtClean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La </a:t>
            </a:r>
            <a:r>
              <a:rPr lang="fr-FR" sz="2400" dirty="0"/>
              <a:t>pathologie pleurale est très </a:t>
            </a:r>
            <a:r>
              <a:rPr lang="fr-FR" sz="2400" dirty="0" smtClean="0"/>
              <a:t>riche.</a:t>
            </a:r>
          </a:p>
          <a:p>
            <a:pPr marL="342900" indent="-342900">
              <a:buFont typeface="Arial"/>
              <a:buChar char="•"/>
            </a:pPr>
            <a:endParaRPr lang="fr-FR" sz="2400" dirty="0" smtClean="0"/>
          </a:p>
          <a:p>
            <a:pPr marL="342900" indent="-342900" algn="just">
              <a:buFont typeface="Arial"/>
              <a:buChar char="•"/>
            </a:pPr>
            <a:r>
              <a:rPr lang="fr-FR" sz="2400" dirty="0" smtClean="0"/>
              <a:t>L’objectif est </a:t>
            </a:r>
            <a:r>
              <a:rPr lang="fr-FR" sz="2400" dirty="0"/>
              <a:t>de décrire la </a:t>
            </a:r>
            <a:r>
              <a:rPr lang="fr-FR" sz="2400" dirty="0" smtClean="0"/>
              <a:t>séméiologie radiologique </a:t>
            </a:r>
            <a:r>
              <a:rPr lang="fr-FR" sz="2400" dirty="0"/>
              <a:t>des principales entités </a:t>
            </a:r>
            <a:r>
              <a:rPr lang="fr-FR" sz="2400" dirty="0" smtClean="0"/>
              <a:t>pathologiques pleurales </a:t>
            </a:r>
            <a:r>
              <a:rPr lang="fr-FR" sz="2400" dirty="0"/>
              <a:t>permettant d’orienter le diagnostic étiologique.</a:t>
            </a:r>
          </a:p>
        </p:txBody>
      </p:sp>
    </p:spTree>
    <p:extLst>
      <p:ext uri="{BB962C8B-B14F-4D97-AF65-F5344CB8AC3E}">
        <p14:creationId xmlns:p14="http://schemas.microsoft.com/office/powerpoint/2010/main" val="375794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29343"/>
            <a:ext cx="85888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/>
              <a:t>Échographie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Bande irrégulière hyper </a:t>
            </a:r>
            <a:r>
              <a:rPr lang="fr-FR" sz="2400" dirty="0" err="1" smtClean="0"/>
              <a:t>échogène</a:t>
            </a:r>
            <a:r>
              <a:rPr lang="fr-FR" sz="2400" dirty="0" smtClean="0"/>
              <a:t> parallèle à paroi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Formes localisées </a:t>
            </a:r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 aspect nodulaire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Elle distingue petit épanchement pleural d'un épaississement pleural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Mobilité d’image + visualisation du glissement pleural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épanchement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Épaississement à contours irréguliers + épanchement pleural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smtClean="0"/>
              <a:t>rechercher origine néoplasique</a:t>
            </a:r>
            <a:endParaRPr lang="fr-F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3" y="348343"/>
            <a:ext cx="4495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/>
              <a:t>TDM</a:t>
            </a:r>
          </a:p>
          <a:p>
            <a:endParaRPr lang="fr-FR" sz="2400" b="1" u="sng" dirty="0" smtClean="0"/>
          </a:p>
          <a:p>
            <a:pPr>
              <a:buFont typeface="Wingdings" pitchFamily="2" charset="2"/>
              <a:buChar char="§"/>
            </a:pPr>
            <a:r>
              <a:rPr lang="fr-FR" sz="2200" dirty="0" smtClean="0"/>
              <a:t>Ligne dense séparant poumon aéré de la paroi</a:t>
            </a:r>
          </a:p>
          <a:p>
            <a:pPr>
              <a:buFont typeface="Wingdings" pitchFamily="2" charset="2"/>
              <a:buChar char="§"/>
            </a:pPr>
            <a:endParaRPr lang="fr-FR" sz="2200" dirty="0" smtClean="0"/>
          </a:p>
          <a:p>
            <a:pPr>
              <a:buFont typeface="Wingdings" pitchFamily="2" charset="2"/>
              <a:buChar char="§"/>
            </a:pPr>
            <a:r>
              <a:rPr lang="fr-FR" sz="2200" dirty="0" smtClean="0">
                <a:solidFill>
                  <a:srgbClr val="92D050"/>
                </a:solidFill>
              </a:rPr>
              <a:t>Fibrothorax:</a:t>
            </a:r>
          </a:p>
          <a:p>
            <a:r>
              <a:rPr lang="fr-FR" sz="2200" dirty="0" smtClean="0"/>
              <a:t>• image linéaire régulière, peu</a:t>
            </a:r>
          </a:p>
          <a:p>
            <a:r>
              <a:rPr lang="fr-FR" sz="2200" dirty="0" smtClean="0"/>
              <a:t>dense, graisse sous pleurale</a:t>
            </a:r>
          </a:p>
          <a:p>
            <a:r>
              <a:rPr lang="fr-FR" sz="2200" dirty="0" smtClean="0"/>
              <a:t>abondante et hétérogène en HR</a:t>
            </a:r>
          </a:p>
          <a:p>
            <a:r>
              <a:rPr lang="fr-FR" sz="2200" dirty="0" smtClean="0"/>
              <a:t>• plèvre médiastinale épargnée</a:t>
            </a:r>
          </a:p>
          <a:p>
            <a:r>
              <a:rPr lang="fr-FR" sz="2200" dirty="0" smtClean="0"/>
              <a:t>(≠ mésothéliomes)</a:t>
            </a:r>
            <a:endParaRPr lang="fr-F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620" y="276308"/>
            <a:ext cx="2735580" cy="2060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20" y="2488987"/>
            <a:ext cx="2735580" cy="2047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4160" y="4637455"/>
            <a:ext cx="3647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épaississement </a:t>
            </a:r>
            <a:r>
              <a:rPr lang="fr-FR" i="1" dirty="0"/>
              <a:t>pleural au </a:t>
            </a:r>
            <a:r>
              <a:rPr lang="fr-FR" i="1" dirty="0" smtClean="0"/>
              <a:t>cours d’un </a:t>
            </a:r>
            <a:r>
              <a:rPr lang="fr-FR" i="1" dirty="0"/>
              <a:t>fibrothorax tuberculeux</a:t>
            </a:r>
            <a:endParaRPr lang="fr-FR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71" y="881743"/>
            <a:ext cx="863237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Fibrose pleurale diffuse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err="1" smtClean="0"/>
              <a:t>Rx</a:t>
            </a:r>
            <a:r>
              <a:rPr lang="fr-FR" sz="2200" dirty="0" smtClean="0"/>
              <a:t> standard épaississement &gt; ¼ de paroi thoracique ± oblitération des </a:t>
            </a:r>
            <a:r>
              <a:rPr lang="fr-FR" sz="2200" dirty="0" err="1" smtClean="0"/>
              <a:t>culs-de-sac</a:t>
            </a:r>
            <a:r>
              <a:rPr lang="fr-FR" sz="2200" dirty="0" smtClean="0"/>
              <a:t> </a:t>
            </a:r>
            <a:r>
              <a:rPr lang="fr-FR" sz="2200" dirty="0" err="1" smtClean="0"/>
              <a:t>costo</a:t>
            </a:r>
            <a:r>
              <a:rPr lang="fr-FR" sz="2200" dirty="0" smtClean="0"/>
              <a:t>-diaphragmatiques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TDM épaississement pleural &gt; 8 cm de hauteur et 5 cm de largeur</a:t>
            </a:r>
          </a:p>
          <a:p>
            <a:pPr>
              <a:buFont typeface="Arial" pitchFamily="34" charset="0"/>
              <a:buChar char="•"/>
            </a:pPr>
            <a:endParaRPr lang="fr-FR" sz="2200" dirty="0" smtClean="0"/>
          </a:p>
          <a:p>
            <a:r>
              <a:rPr lang="fr-FR" sz="2400" b="1" u="sng" dirty="0" smtClean="0">
                <a:solidFill>
                  <a:srgbClr val="FF0000"/>
                </a:solidFill>
              </a:rPr>
              <a:t>Plaque pleurale</a:t>
            </a:r>
            <a:endParaRPr lang="fr-FR" sz="2400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épaississement tissulaire, circonscrit;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forme aplatie ou nodulaire, ± saillante, en plateau parallèle à paroi thoracique interne</a:t>
            </a:r>
            <a:endParaRPr lang="fr-FR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27" y="283029"/>
            <a:ext cx="402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Tumeurs pleurales diffuses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28" y="1001486"/>
            <a:ext cx="47224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Métastases pleurales</a:t>
            </a:r>
            <a:endParaRPr lang="fr-FR" sz="2400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épanchement massif , parfois hémorragique, se reproduisant rapidement après ponction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Épaississement pleural diffus ou nodulaire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Associé à des nodules pulmonaires multiples ou aspect de lymphangite carcinomateuse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ADP hilaires</a:t>
            </a:r>
          </a:p>
          <a:p>
            <a:pPr>
              <a:buFont typeface="Arial" pitchFamily="34" charset="0"/>
              <a:buChar char="•"/>
            </a:pPr>
            <a:r>
              <a:rPr lang="fr-FR" sz="2200" u="sng" dirty="0" smtClean="0"/>
              <a:t>Diagnostic</a:t>
            </a:r>
            <a:r>
              <a:rPr lang="fr-FR" sz="2200" dirty="0" smtClean="0"/>
              <a:t> d'épanchement pleural</a:t>
            </a:r>
          </a:p>
          <a:p>
            <a:r>
              <a:rPr lang="fr-FR" sz="2200" dirty="0" smtClean="0"/>
              <a:t>métastatique: cytologie ou histopathologie</a:t>
            </a:r>
            <a:endParaRPr lang="fr-F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68788"/>
            <a:ext cx="2137489" cy="2242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40" y="2331720"/>
            <a:ext cx="2726051" cy="22647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5251" y="4721405"/>
            <a:ext cx="2333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épaississement </a:t>
            </a:r>
            <a:r>
              <a:rPr lang="fr-FR" i="1" dirty="0"/>
              <a:t>pleural</a:t>
            </a:r>
          </a:p>
          <a:p>
            <a:r>
              <a:rPr lang="fr-FR" i="1" dirty="0"/>
              <a:t>nodulaire </a:t>
            </a:r>
            <a:r>
              <a:rPr lang="fr-FR" i="1" dirty="0" smtClean="0"/>
              <a:t>métastatique</a:t>
            </a:r>
            <a:endParaRPr lang="fr-FR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14" y="620486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err="1" smtClean="0">
                <a:solidFill>
                  <a:srgbClr val="92D050"/>
                </a:solidFill>
              </a:rPr>
              <a:t>Mésothéliome</a:t>
            </a:r>
            <a:r>
              <a:rPr lang="fr-FR" sz="2400" b="1" dirty="0" smtClean="0">
                <a:solidFill>
                  <a:srgbClr val="92D050"/>
                </a:solidFill>
              </a:rPr>
              <a:t> pleural</a:t>
            </a:r>
          </a:p>
          <a:p>
            <a:endParaRPr lang="fr-FR" sz="2400" b="1" dirty="0" smtClean="0">
              <a:solidFill>
                <a:srgbClr val="92D050"/>
              </a:solidFill>
            </a:endParaRPr>
          </a:p>
          <a:p>
            <a:endParaRPr lang="fr-FR" sz="2400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Épaississement pleural irrégulier</a:t>
            </a:r>
          </a:p>
          <a:p>
            <a:r>
              <a:rPr lang="fr-FR" sz="2200" dirty="0" smtClean="0"/>
              <a:t>ou nodulaire ± épanchement</a:t>
            </a:r>
          </a:p>
          <a:p>
            <a:r>
              <a:rPr lang="fr-FR" sz="2200" dirty="0" smtClean="0"/>
              <a:t>unilatéral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Masse pleurale isolée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Nodules multiples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Rétraction de l'</a:t>
            </a:r>
            <a:r>
              <a:rPr lang="fr-FR" sz="2200" dirty="0" err="1" smtClean="0"/>
              <a:t>hémithorax</a:t>
            </a:r>
            <a:endParaRPr lang="fr-FR" sz="2200" dirty="0" smtClean="0"/>
          </a:p>
          <a:p>
            <a:r>
              <a:rPr lang="fr-FR" sz="2200" dirty="0" smtClean="0"/>
              <a:t>correspondant</a:t>
            </a:r>
            <a:endParaRPr lang="fr-F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803" y="176380"/>
            <a:ext cx="2602978" cy="2475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803" y="2742894"/>
            <a:ext cx="2557780" cy="28172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42" y="239486"/>
            <a:ext cx="475705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92D050"/>
                </a:solidFill>
              </a:rPr>
              <a:t>Mésothéliome</a:t>
            </a:r>
            <a:r>
              <a:rPr lang="fr-FR" sz="2400" b="1" dirty="0" smtClean="0">
                <a:solidFill>
                  <a:srgbClr val="92D050"/>
                </a:solidFill>
              </a:rPr>
              <a:t> pleural</a:t>
            </a:r>
          </a:p>
          <a:p>
            <a:endParaRPr lang="fr-FR" sz="2200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Épaississement pleural diffus (92%)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Épaississement des scissures</a:t>
            </a:r>
          </a:p>
          <a:p>
            <a:r>
              <a:rPr lang="fr-FR" sz="2200" dirty="0" err="1" smtClean="0"/>
              <a:t>interlobulaires</a:t>
            </a:r>
            <a:r>
              <a:rPr lang="fr-FR" sz="2200" dirty="0" smtClean="0"/>
              <a:t> (86 %)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Épaississement nodulaire</a:t>
            </a:r>
            <a:endParaRPr lang="fr-F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80" y="239486"/>
            <a:ext cx="3098800" cy="2587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580" y="3103880"/>
            <a:ext cx="30988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3103880"/>
            <a:ext cx="3231880" cy="24119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42" y="239486"/>
            <a:ext cx="475705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92D050"/>
                </a:solidFill>
              </a:rPr>
              <a:t>Mésothéliome</a:t>
            </a:r>
            <a:r>
              <a:rPr lang="fr-FR" sz="2400" b="1" dirty="0" smtClean="0">
                <a:solidFill>
                  <a:srgbClr val="92D050"/>
                </a:solidFill>
              </a:rPr>
              <a:t> pleural</a:t>
            </a:r>
          </a:p>
          <a:p>
            <a:endParaRPr lang="fr-FR" sz="2200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Épanchement pleural (74 %)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Rétraction de l'</a:t>
            </a:r>
            <a:r>
              <a:rPr lang="fr-FR" sz="2200" dirty="0" err="1" smtClean="0"/>
              <a:t>hémithorax</a:t>
            </a:r>
            <a:r>
              <a:rPr lang="fr-FR" sz="2200" dirty="0" smtClean="0"/>
              <a:t> (42 %)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Calcifications pleurales (20 %)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Extension pariétale (18 %)</a:t>
            </a:r>
            <a:endParaRPr lang="fr-FR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686" y="126097"/>
            <a:ext cx="3339849" cy="2674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86" y="2914197"/>
            <a:ext cx="3339849" cy="2672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2914407"/>
            <a:ext cx="3481293" cy="2672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733842"/>
            <a:ext cx="87956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Tumeurs fibreuses de la plèvre ou fibromes pleuraux</a:t>
            </a:r>
            <a:r>
              <a:rPr lang="fr-FR" sz="2400" dirty="0" smtClean="0">
                <a:solidFill>
                  <a:srgbClr val="92D05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Opacité solitaire, taille variable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Sphérique ou ovoïde, parfois lobulée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Siège habituel : </a:t>
            </a:r>
            <a:r>
              <a:rPr lang="fr-FR" sz="2200" dirty="0" err="1" smtClean="0"/>
              <a:t>basithoracique</a:t>
            </a:r>
            <a:r>
              <a:rPr lang="fr-FR" sz="2200" dirty="0" smtClean="0"/>
              <a:t>, contre plèvre périphérique ou </a:t>
            </a:r>
            <a:r>
              <a:rPr lang="fr-FR" sz="2200" dirty="0" err="1" smtClean="0"/>
              <a:t>scissurale</a:t>
            </a:r>
            <a:endParaRPr lang="fr-FR" sz="2200" dirty="0" smtClean="0"/>
          </a:p>
          <a:p>
            <a:endParaRPr lang="fr-FR" sz="1100" dirty="0" smtClean="0"/>
          </a:p>
          <a:p>
            <a:r>
              <a:rPr lang="fr-FR" sz="2200" b="1" i="1" u="sng" dirty="0" smtClean="0"/>
              <a:t>TDM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Masse, densité tissulaire, bien limitée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Rehaussement homogène ou hétérogène, avec zones nécrose centrale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Topographie </a:t>
            </a:r>
            <a:r>
              <a:rPr lang="fr-FR" sz="2200" dirty="0" err="1" smtClean="0"/>
              <a:t>scissurale</a:t>
            </a:r>
            <a:r>
              <a:rPr lang="fr-FR" sz="2200" dirty="0" smtClean="0"/>
              <a:t>, lésion mobile, visibilité d'un pédicule : rares, très évocatrices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Calcifications possibles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Épanchement pleural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Pas d'envahissement pariétal, </a:t>
            </a:r>
            <a:r>
              <a:rPr lang="fr-FR" sz="2200" dirty="0" err="1" smtClean="0"/>
              <a:t>médiastinal</a:t>
            </a:r>
            <a:r>
              <a:rPr lang="fr-FR" sz="2200" dirty="0" smtClean="0"/>
              <a:t> ou parenchymateux</a:t>
            </a:r>
            <a:endParaRPr lang="fr-FR" sz="2200" dirty="0"/>
          </a:p>
        </p:txBody>
      </p:sp>
      <p:sp>
        <p:nvSpPr>
          <p:cNvPr id="3" name="Rectangle 2"/>
          <p:cNvSpPr/>
          <p:nvPr/>
        </p:nvSpPr>
        <p:spPr>
          <a:xfrm>
            <a:off x="458454" y="130629"/>
            <a:ext cx="4228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Tumeurs pleurales localisées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457" y="391886"/>
            <a:ext cx="85017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Lipome pleural</a:t>
            </a:r>
            <a:endParaRPr lang="fr-FR" sz="2400" dirty="0" smtClean="0">
              <a:solidFill>
                <a:srgbClr val="92D050"/>
              </a:solidFill>
            </a:endParaRPr>
          </a:p>
          <a:p>
            <a:r>
              <a:rPr lang="fr-FR" sz="2200" b="1" i="1" u="sng" dirty="0" smtClean="0"/>
              <a:t>TDM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masse bien limitée,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densité graisseuse homogène (-50 à -150 UH)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se raccordant avec paroi à angles obtus;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Si masse hétérogène avec composantes tissulaires + dense &gt; graisse : </a:t>
            </a:r>
            <a:r>
              <a:rPr lang="fr-FR" sz="2200" b="1" dirty="0" smtClean="0"/>
              <a:t>liposarcome</a:t>
            </a:r>
          </a:p>
          <a:p>
            <a:endParaRPr lang="fr-FR" sz="2400" b="1" dirty="0" smtClean="0"/>
          </a:p>
          <a:p>
            <a:r>
              <a:rPr lang="fr-FR" sz="2400" b="1" dirty="0" smtClean="0">
                <a:solidFill>
                  <a:srgbClr val="92D050"/>
                </a:solidFill>
              </a:rPr>
              <a:t>Autres tumeurs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Histiocytome malin fibreux,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err="1" smtClean="0"/>
              <a:t>hémangiopéricytome</a:t>
            </a:r>
            <a:r>
              <a:rPr lang="fr-FR" sz="2400" dirty="0" smtClean="0"/>
              <a:t> pleural,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divers sarcomes</a:t>
            </a:r>
            <a:endParaRPr lang="fr-FR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640" y="235831"/>
            <a:ext cx="81886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Vont être décrits les éléments </a:t>
            </a:r>
            <a:r>
              <a:rPr lang="fr-FR" sz="2400" dirty="0" smtClean="0"/>
              <a:t>séméiologiques radiologiques</a:t>
            </a:r>
            <a:r>
              <a:rPr lang="fr-FR" sz="2400" dirty="0"/>
              <a:t> </a:t>
            </a:r>
            <a:r>
              <a:rPr lang="fr-FR" sz="2400" dirty="0" smtClean="0"/>
              <a:t>suivants :</a:t>
            </a:r>
          </a:p>
          <a:p>
            <a:pPr algn="just"/>
            <a:endParaRPr lang="fr-FR" sz="1400" dirty="0"/>
          </a:p>
          <a:p>
            <a:pPr marL="457200" indent="-457200">
              <a:buFont typeface="Wingdings" charset="2"/>
              <a:buChar char="u"/>
            </a:pPr>
            <a:r>
              <a:rPr lang="fr-FR" sz="2400" dirty="0" smtClean="0"/>
              <a:t>Épanchements </a:t>
            </a:r>
            <a:r>
              <a:rPr lang="fr-FR" sz="2400" dirty="0"/>
              <a:t>pleuraux :</a:t>
            </a:r>
          </a:p>
          <a:p>
            <a:r>
              <a:rPr lang="fr-FR" sz="2400" dirty="0" smtClean="0"/>
              <a:t>	• </a:t>
            </a:r>
            <a:r>
              <a:rPr lang="fr-FR" sz="2400" dirty="0"/>
              <a:t>Liquidiens</a:t>
            </a:r>
          </a:p>
          <a:p>
            <a:r>
              <a:rPr lang="fr-FR" sz="2400" dirty="0" smtClean="0"/>
              <a:t>	• </a:t>
            </a:r>
            <a:r>
              <a:rPr lang="fr-FR" sz="2400" dirty="0"/>
              <a:t>Gazeux</a:t>
            </a:r>
          </a:p>
          <a:p>
            <a:r>
              <a:rPr lang="fr-FR" sz="2400" dirty="0" smtClean="0"/>
              <a:t>	• mixtes</a:t>
            </a:r>
          </a:p>
          <a:p>
            <a:endParaRPr lang="fr-FR" sz="1200" dirty="0"/>
          </a:p>
          <a:p>
            <a:pPr marL="457200" indent="-457200">
              <a:buFont typeface="Wingdings" charset="2"/>
              <a:buChar char="u"/>
            </a:pPr>
            <a:r>
              <a:rPr lang="fr-FR" sz="2400" dirty="0" smtClean="0"/>
              <a:t>Empyèmes</a:t>
            </a:r>
          </a:p>
          <a:p>
            <a:pPr marL="457200" indent="-457200">
              <a:buFont typeface="Wingdings" charset="2"/>
              <a:buChar char="u"/>
            </a:pPr>
            <a:endParaRPr lang="fr-FR" sz="1200" dirty="0"/>
          </a:p>
          <a:p>
            <a:pPr marL="457200" indent="-457200">
              <a:buFont typeface="Wingdings" charset="2"/>
              <a:buChar char="u"/>
            </a:pPr>
            <a:r>
              <a:rPr lang="fr-FR" sz="2400" dirty="0" smtClean="0"/>
              <a:t>Calcifications pleurales</a:t>
            </a:r>
          </a:p>
          <a:p>
            <a:pPr marL="457200" indent="-457200">
              <a:buFont typeface="Wingdings" charset="2"/>
              <a:buChar char="u"/>
            </a:pPr>
            <a:endParaRPr lang="fr-FR" sz="1200" dirty="0"/>
          </a:p>
          <a:p>
            <a:pPr marL="457200" indent="-457200">
              <a:buFont typeface="Wingdings" charset="2"/>
              <a:buChar char="u"/>
            </a:pPr>
            <a:r>
              <a:rPr lang="fr-FR" sz="2400" dirty="0" smtClean="0"/>
              <a:t>Épaississements </a:t>
            </a:r>
            <a:r>
              <a:rPr lang="fr-FR" sz="2400" dirty="0"/>
              <a:t>pleuraux :</a:t>
            </a:r>
          </a:p>
          <a:p>
            <a:r>
              <a:rPr lang="fr-FR" sz="2400" dirty="0" smtClean="0"/>
              <a:t>	• </a:t>
            </a:r>
            <a:r>
              <a:rPr lang="fr-FR" sz="2400" dirty="0"/>
              <a:t>Bénins</a:t>
            </a:r>
          </a:p>
          <a:p>
            <a:r>
              <a:rPr lang="fr-FR" sz="2400" dirty="0" smtClean="0"/>
              <a:t>	• </a:t>
            </a:r>
            <a:r>
              <a:rPr lang="fr-FR" sz="2400" dirty="0"/>
              <a:t>malins</a:t>
            </a:r>
          </a:p>
        </p:txBody>
      </p:sp>
    </p:spTree>
    <p:extLst>
      <p:ext uri="{BB962C8B-B14F-4D97-AF65-F5344CB8AC3E}">
        <p14:creationId xmlns:p14="http://schemas.microsoft.com/office/powerpoint/2010/main" val="405563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647" y="283029"/>
            <a:ext cx="4344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Pseudotumeurs pleurales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523" y="1273629"/>
            <a:ext cx="4811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/>
              <a:t> Endométriose pleurale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 </a:t>
            </a:r>
            <a:r>
              <a:rPr lang="fr-FR" sz="2400" dirty="0" err="1" smtClean="0"/>
              <a:t>Splénose</a:t>
            </a:r>
            <a:r>
              <a:rPr lang="fr-FR" sz="2400" dirty="0" smtClean="0"/>
              <a:t> </a:t>
            </a:r>
            <a:r>
              <a:rPr lang="fr-FR" sz="2400" dirty="0" err="1" smtClean="0"/>
              <a:t>intrathoracique</a:t>
            </a:r>
            <a:endParaRPr lang="fr-FR" sz="2400" dirty="0" smtClean="0"/>
          </a:p>
          <a:p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 Corps fibrineux pleural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 </a:t>
            </a:r>
            <a:r>
              <a:rPr lang="fr-FR" sz="2400" dirty="0" err="1" smtClean="0"/>
              <a:t>Aspergillome</a:t>
            </a:r>
            <a:r>
              <a:rPr lang="fr-FR" sz="2400" dirty="0" smtClean="0"/>
              <a:t> pleural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dirty="0" smtClean="0"/>
              <a:t> </a:t>
            </a:r>
            <a:r>
              <a:rPr lang="fr-FR" sz="2400" dirty="0" err="1" smtClean="0"/>
              <a:t>Textilome</a:t>
            </a:r>
            <a:r>
              <a:rPr lang="fr-FR" sz="2400" dirty="0" smtClean="0"/>
              <a:t> pleural</a:t>
            </a:r>
            <a:endParaRPr lang="fr-F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174171"/>
            <a:ext cx="8719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Diagnostic différentiel entre épaississement bénin et malin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9340"/>
            <a:ext cx="8436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200" dirty="0" smtClean="0"/>
              <a:t>TDM</a:t>
            </a:r>
            <a:r>
              <a:rPr lang="fr-FR" sz="2200" dirty="0" smtClean="0">
                <a:sym typeface="Wingdings" pitchFamily="2" charset="2"/>
              </a:rPr>
              <a:t> </a:t>
            </a:r>
            <a:r>
              <a:rPr lang="fr-FR" sz="2200" dirty="0" smtClean="0"/>
              <a:t>diagnostic différentiel</a:t>
            </a:r>
          </a:p>
          <a:p>
            <a:pPr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Envahissement de paroi thoracique </a:t>
            </a:r>
            <a:r>
              <a:rPr lang="fr-FR" sz="2200" dirty="0" smtClean="0"/>
              <a:t>ou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médiastin</a:t>
            </a:r>
            <a:r>
              <a:rPr lang="fr-FR" sz="2200" dirty="0" smtClean="0"/>
              <a:t> = critère spécifique de malignité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200" dirty="0" smtClean="0"/>
              <a:t>Autres arguments de malignité :</a:t>
            </a:r>
          </a:p>
          <a:p>
            <a:r>
              <a:rPr lang="fr-FR" sz="2200" dirty="0" smtClean="0"/>
              <a:t>	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épaississement</a:t>
            </a:r>
            <a:r>
              <a:rPr lang="fr-FR" sz="2200" dirty="0" smtClean="0"/>
              <a:t> pleural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circonférentiel</a:t>
            </a:r>
          </a:p>
          <a:p>
            <a:r>
              <a:rPr lang="fr-FR" sz="2200" dirty="0" smtClean="0"/>
              <a:t>	épaississement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nodulaire</a:t>
            </a:r>
          </a:p>
          <a:p>
            <a:r>
              <a:rPr lang="fr-FR" sz="2200" dirty="0" smtClean="0"/>
              <a:t>	épaississement de plèvre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pariétale &gt; 1 cm</a:t>
            </a:r>
          </a:p>
          <a:p>
            <a:r>
              <a:rPr lang="fr-FR" sz="2200" dirty="0" smtClean="0"/>
              <a:t>	atteinte de plèvre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 médiastinale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sz="2200" dirty="0" smtClean="0"/>
              <a:t>Présence de calcifications  </a:t>
            </a:r>
            <a:r>
              <a:rPr lang="fr-FR" sz="2200" dirty="0" smtClean="0">
                <a:sym typeface="Wingdings" pitchFamily="2" charset="2"/>
              </a:rPr>
              <a:t></a:t>
            </a:r>
            <a:r>
              <a:rPr lang="fr-FR" sz="2200" dirty="0" smtClean="0"/>
              <a:t> atteinte bénigne</a:t>
            </a:r>
            <a:endParaRPr lang="fr-FR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7" y="1287840"/>
            <a:ext cx="881742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Diverses pathologies associent épanchement pleural,</a:t>
            </a:r>
          </a:p>
          <a:p>
            <a:r>
              <a:rPr lang="fr-FR" sz="2400" dirty="0" smtClean="0"/>
              <a:t>épaississement et calcifications</a:t>
            </a:r>
          </a:p>
          <a:p>
            <a:endParaRPr lang="fr-FR" sz="12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Imagerie : place de choix dans diagnostic et suivi des patients</a:t>
            </a:r>
          </a:p>
          <a:p>
            <a:r>
              <a:rPr lang="fr-FR" sz="2400" dirty="0" smtClean="0"/>
              <a:t>porteurs d'affections pleurales</a:t>
            </a:r>
          </a:p>
          <a:p>
            <a:endParaRPr lang="fr-FR" sz="12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Radiographie standard =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étape devant toute suspicion de</a:t>
            </a:r>
          </a:p>
          <a:p>
            <a:r>
              <a:rPr lang="fr-FR" sz="2400" dirty="0" smtClean="0"/>
              <a:t>pathologie pleurale</a:t>
            </a:r>
          </a:p>
          <a:p>
            <a:endParaRPr lang="fr-FR" sz="12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TDM thoracique</a:t>
            </a:r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souvent proposée en 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intention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415280" y="283029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Conclusion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82" y="121694"/>
            <a:ext cx="5623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EPANCHEMENTS LIQUIDIENS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614" y="1916514"/>
            <a:ext cx="5479298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u="sng" dirty="0"/>
              <a:t>a- Épanchement liquidien </a:t>
            </a:r>
            <a:r>
              <a:rPr lang="fr-FR" sz="2200" b="1" u="sng" dirty="0" smtClean="0"/>
              <a:t>de moyenne </a:t>
            </a:r>
            <a:r>
              <a:rPr lang="fr-FR" sz="2200" b="1" u="sng" dirty="0"/>
              <a:t>abondance:</a:t>
            </a:r>
          </a:p>
          <a:p>
            <a:pPr algn="just"/>
            <a:r>
              <a:rPr lang="fr-FR" sz="2200" dirty="0"/>
              <a:t>– </a:t>
            </a:r>
            <a:r>
              <a:rPr lang="fr-FR" sz="2200" dirty="0" err="1"/>
              <a:t>Rx</a:t>
            </a:r>
            <a:r>
              <a:rPr lang="fr-FR" sz="2200" dirty="0"/>
              <a:t> standard +++:</a:t>
            </a:r>
          </a:p>
          <a:p>
            <a:pPr algn="just"/>
            <a:r>
              <a:rPr lang="fr-FR" sz="2200" dirty="0"/>
              <a:t>• Opacité basale, dense et </a:t>
            </a:r>
            <a:r>
              <a:rPr lang="fr-FR" sz="2200" dirty="0" smtClean="0"/>
              <a:t>homogène</a:t>
            </a:r>
            <a:endParaRPr lang="fr-FR" sz="1200" dirty="0"/>
          </a:p>
          <a:p>
            <a:pPr algn="just"/>
            <a:r>
              <a:rPr lang="fr-FR" sz="2200" dirty="0"/>
              <a:t>• Effaçant la coupole et les culs de </a:t>
            </a:r>
            <a:r>
              <a:rPr lang="fr-FR" sz="2200" dirty="0" smtClean="0"/>
              <a:t>sacs pleuraux</a:t>
            </a:r>
            <a:endParaRPr lang="fr-FR" sz="2200" dirty="0"/>
          </a:p>
          <a:p>
            <a:pPr algn="just"/>
            <a:r>
              <a:rPr lang="fr-FR" sz="2200" dirty="0"/>
              <a:t>• A limite supérieure concave vers </a:t>
            </a:r>
            <a:r>
              <a:rPr lang="fr-FR" sz="2200" dirty="0" smtClean="0"/>
              <a:t>le haut</a:t>
            </a:r>
            <a:endParaRPr lang="fr-FR" sz="2200" dirty="0"/>
          </a:p>
          <a:p>
            <a:pPr algn="just"/>
            <a:r>
              <a:rPr lang="fr-FR" sz="2200" dirty="0"/>
              <a:t>• Mobile avec les changements </a:t>
            </a:r>
            <a:r>
              <a:rPr lang="fr-FR" sz="2200" dirty="0" smtClean="0"/>
              <a:t>de position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342282" y="767834"/>
            <a:ext cx="7430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6600"/>
                </a:solidFill>
              </a:rPr>
              <a:t>Épanchement liquidien de la grande cavité pleurale </a:t>
            </a:r>
            <a:endParaRPr lang="fr-FR" sz="2400" b="1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461" y="1370262"/>
            <a:ext cx="3147586" cy="35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54" y="239136"/>
            <a:ext cx="81329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TDM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FR" sz="1100" b="1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u"/>
            </a:pPr>
            <a:r>
              <a:rPr lang="fr-FR" sz="2400" dirty="0" smtClean="0"/>
              <a:t>Opacité </a:t>
            </a:r>
            <a:r>
              <a:rPr lang="fr-FR" sz="2400" dirty="0"/>
              <a:t>en croissant à la partie déclive du thorax</a:t>
            </a:r>
            <a:r>
              <a:rPr lang="fr-FR" sz="2400" dirty="0" smtClean="0"/>
              <a:t>,</a:t>
            </a:r>
          </a:p>
          <a:p>
            <a:endParaRPr lang="fr-FR" sz="900" dirty="0"/>
          </a:p>
          <a:p>
            <a:pPr marL="285750" indent="-285750">
              <a:buFont typeface="Wingdings" charset="2"/>
              <a:buChar char="u"/>
            </a:pPr>
            <a:r>
              <a:rPr lang="fr-FR" sz="2400" dirty="0" smtClean="0"/>
              <a:t>Intérêt</a:t>
            </a:r>
            <a:r>
              <a:rPr lang="fr-FR" sz="2400" dirty="0"/>
              <a:t>:</a:t>
            </a:r>
          </a:p>
          <a:p>
            <a:r>
              <a:rPr lang="fr-FR" sz="2400" dirty="0"/>
              <a:t>• </a:t>
            </a:r>
            <a:r>
              <a:rPr lang="fr-FR" sz="2400" dirty="0" smtClean="0"/>
              <a:t>  Analyse </a:t>
            </a:r>
            <a:r>
              <a:rPr lang="fr-FR" sz="2400" dirty="0"/>
              <a:t>des densités : hydrothorax , hémothorax</a:t>
            </a:r>
          </a:p>
          <a:p>
            <a:pPr algn="just"/>
            <a:r>
              <a:rPr lang="fr-FR" sz="2400" dirty="0"/>
              <a:t>• Analyse des feuillets pleuraux: épaisseur </a:t>
            </a:r>
            <a:r>
              <a:rPr lang="fr-FR" sz="2400" dirty="0" smtClean="0"/>
              <a:t>et rehaussement </a:t>
            </a:r>
            <a:r>
              <a:rPr lang="fr-FR" sz="2400" dirty="0" smtClean="0">
                <a:sym typeface="Wingdings"/>
              </a:rPr>
              <a:t> </a:t>
            </a:r>
            <a:r>
              <a:rPr lang="fr-FR" sz="2400" dirty="0" smtClean="0"/>
              <a:t>exsudat</a:t>
            </a:r>
            <a:endParaRPr lang="fr-F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95" y="2913650"/>
            <a:ext cx="3957805" cy="28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57" y="584773"/>
            <a:ext cx="519391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/>
              <a:t>b- Épanchement liquidien de </a:t>
            </a:r>
            <a:r>
              <a:rPr lang="fr-FR" sz="2400" b="1" u="sng" dirty="0" smtClean="0"/>
              <a:t>grande abondance</a:t>
            </a:r>
          </a:p>
          <a:p>
            <a:endParaRPr lang="fr-FR" sz="2400" dirty="0" smtClean="0"/>
          </a:p>
          <a:p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Cliché standard: </a:t>
            </a:r>
          </a:p>
          <a:p>
            <a:r>
              <a:rPr lang="fr-FR" sz="2400" dirty="0"/>
              <a:t>•opacité qui recouvre </a:t>
            </a:r>
            <a:r>
              <a:rPr lang="fr-FR" sz="2400" dirty="0" smtClean="0"/>
              <a:t>tout l’</a:t>
            </a:r>
            <a:r>
              <a:rPr lang="fr-FR" sz="2400" dirty="0" err="1" smtClean="0"/>
              <a:t>hémithorax</a:t>
            </a:r>
            <a:endParaRPr lang="fr-FR" sz="2400" dirty="0"/>
          </a:p>
          <a:p>
            <a:r>
              <a:rPr lang="fr-FR" sz="2400" dirty="0"/>
              <a:t>•refoule le médiastin</a:t>
            </a:r>
          </a:p>
          <a:p>
            <a:r>
              <a:rPr lang="fr-FR" sz="2400" dirty="0"/>
              <a:t>•Abaisse la </a:t>
            </a:r>
            <a:r>
              <a:rPr lang="fr-FR" sz="2400" dirty="0" smtClean="0"/>
              <a:t>coupole </a:t>
            </a:r>
          </a:p>
          <a:p>
            <a:r>
              <a:rPr lang="fr-FR" sz="2400" dirty="0" smtClean="0"/>
              <a:t>diaphragmatique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solidFill>
                  <a:srgbClr val="9CC7CE"/>
                </a:solidFill>
              </a:rPr>
              <a:t>- US: </a:t>
            </a:r>
            <a:r>
              <a:rPr lang="fr-FR" sz="2400" dirty="0"/>
              <a:t>confirme sa nature liquidienne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75" y="1080613"/>
            <a:ext cx="3658325" cy="30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82" y="167100"/>
            <a:ext cx="547929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/>
              <a:t>c- Épanchement sous-pulmonaire </a:t>
            </a:r>
            <a:r>
              <a:rPr lang="fr-FR" sz="2400" b="1" u="sng" dirty="0" smtClean="0"/>
              <a:t>ou diaphragmatique</a:t>
            </a:r>
          </a:p>
          <a:p>
            <a:r>
              <a:rPr lang="fr-FR" sz="2000" dirty="0" err="1">
                <a:solidFill>
                  <a:srgbClr val="9CC7CE"/>
                </a:solidFill>
              </a:rPr>
              <a:t>Rx</a:t>
            </a:r>
            <a:r>
              <a:rPr lang="fr-FR" sz="2000" dirty="0">
                <a:solidFill>
                  <a:srgbClr val="9CC7CE"/>
                </a:solidFill>
              </a:rPr>
              <a:t> standard:</a:t>
            </a:r>
          </a:p>
          <a:p>
            <a:pPr algn="just"/>
            <a:r>
              <a:rPr lang="fr-FR" dirty="0"/>
              <a:t>• Pseudo-surélévation de la </a:t>
            </a:r>
            <a:r>
              <a:rPr lang="fr-FR" dirty="0" smtClean="0"/>
              <a:t>coupole diaphragmatique</a:t>
            </a:r>
            <a:r>
              <a:rPr lang="fr-FR" dirty="0"/>
              <a:t> </a:t>
            </a:r>
            <a:r>
              <a:rPr lang="fr-FR" dirty="0" smtClean="0"/>
              <a:t>dont </a:t>
            </a:r>
            <a:r>
              <a:rPr lang="fr-FR" dirty="0"/>
              <a:t>le sommet est plus externe </a:t>
            </a:r>
            <a:r>
              <a:rPr lang="fr-FR" dirty="0" smtClean="0"/>
              <a:t>que normalement</a:t>
            </a:r>
            <a:endParaRPr lang="fr-FR" dirty="0"/>
          </a:p>
          <a:p>
            <a:pPr algn="just"/>
            <a:r>
              <a:rPr lang="fr-FR" dirty="0"/>
              <a:t>• Poche à air gastrique à plus de 15 mm de </a:t>
            </a:r>
            <a:r>
              <a:rPr lang="fr-FR" dirty="0" smtClean="0"/>
              <a:t>la pseudo coupole </a:t>
            </a:r>
            <a:r>
              <a:rPr lang="fr-FR" dirty="0"/>
              <a:t>gauche</a:t>
            </a:r>
          </a:p>
          <a:p>
            <a:pPr algn="just"/>
            <a:r>
              <a:rPr lang="fr-FR" dirty="0"/>
              <a:t>• non visibilité des vaisseaux pulmonaires </a:t>
            </a:r>
            <a:r>
              <a:rPr lang="fr-FR" dirty="0" smtClean="0"/>
              <a:t>au dessous</a:t>
            </a:r>
            <a:r>
              <a:rPr lang="fr-FR" dirty="0"/>
              <a:t> </a:t>
            </a:r>
            <a:r>
              <a:rPr lang="fr-FR" dirty="0" smtClean="0"/>
              <a:t>de </a:t>
            </a:r>
            <a:r>
              <a:rPr lang="fr-FR" dirty="0"/>
              <a:t>la coupole surtout à </a:t>
            </a:r>
            <a:r>
              <a:rPr lang="fr-FR" dirty="0" smtClean="0"/>
              <a:t>droite</a:t>
            </a:r>
          </a:p>
          <a:p>
            <a:pPr algn="just"/>
            <a:endParaRPr lang="fr-FR" sz="1200" dirty="0"/>
          </a:p>
          <a:p>
            <a:r>
              <a:rPr lang="fr-FR" sz="2000" dirty="0" smtClean="0">
                <a:solidFill>
                  <a:srgbClr val="9CC7CE"/>
                </a:solidFill>
              </a:rPr>
              <a:t>US</a:t>
            </a:r>
            <a:r>
              <a:rPr lang="fr-FR" sz="2000" dirty="0">
                <a:solidFill>
                  <a:srgbClr val="9CC7CE"/>
                </a:solidFill>
              </a:rPr>
              <a:t>: +++</a:t>
            </a:r>
          </a:p>
          <a:p>
            <a:pPr algn="just"/>
            <a:r>
              <a:rPr lang="fr-FR" dirty="0"/>
              <a:t>• Lame </a:t>
            </a:r>
            <a:r>
              <a:rPr lang="fr-FR" dirty="0" err="1"/>
              <a:t>hypoéchogène</a:t>
            </a:r>
            <a:r>
              <a:rPr lang="fr-FR" dirty="0"/>
              <a:t> ou </a:t>
            </a:r>
            <a:r>
              <a:rPr lang="fr-FR" dirty="0" err="1"/>
              <a:t>anéchogène</a:t>
            </a:r>
            <a:r>
              <a:rPr lang="fr-FR" dirty="0"/>
              <a:t> bordée </a:t>
            </a:r>
            <a:r>
              <a:rPr lang="fr-FR" dirty="0" smtClean="0"/>
              <a:t>par une ligne </a:t>
            </a:r>
            <a:r>
              <a:rPr lang="fr-FR" dirty="0"/>
              <a:t>très hyperéchogène, limitant la plèvre </a:t>
            </a:r>
            <a:r>
              <a:rPr lang="fr-FR" dirty="0" smtClean="0"/>
              <a:t>viscérale et </a:t>
            </a:r>
            <a:r>
              <a:rPr lang="fr-FR" dirty="0"/>
              <a:t>le poumon</a:t>
            </a:r>
          </a:p>
          <a:p>
            <a:pPr algn="just"/>
            <a:r>
              <a:rPr lang="fr-FR" dirty="0"/>
              <a:t>• Intérêt: quantification de l’épanchement, guidage </a:t>
            </a:r>
            <a:r>
              <a:rPr lang="fr-FR" dirty="0" smtClean="0"/>
              <a:t>de ponctions</a:t>
            </a:r>
            <a:r>
              <a:rPr lang="fr-FR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042" y="211669"/>
            <a:ext cx="3141120" cy="2651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42" y="2984402"/>
            <a:ext cx="3141120" cy="25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67" y="701849"/>
            <a:ext cx="8812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u="sng" dirty="0"/>
              <a:t>a- </a:t>
            </a:r>
            <a:r>
              <a:rPr lang="fr-FR" sz="2200" b="1" u="sng" dirty="0" smtClean="0"/>
              <a:t>Épanchement périphérique</a:t>
            </a:r>
          </a:p>
          <a:p>
            <a:endParaRPr lang="fr-FR" sz="1200" b="1" u="sng" dirty="0"/>
          </a:p>
          <a:p>
            <a:r>
              <a:rPr lang="fr-FR" sz="2100" dirty="0" err="1" smtClean="0">
                <a:solidFill>
                  <a:srgbClr val="CCFFCC"/>
                </a:solidFill>
              </a:rPr>
              <a:t>Rx</a:t>
            </a:r>
            <a:r>
              <a:rPr lang="fr-FR" sz="2100" dirty="0" smtClean="0">
                <a:solidFill>
                  <a:srgbClr val="CCFFCC"/>
                </a:solidFill>
              </a:rPr>
              <a:t> standard: </a:t>
            </a:r>
            <a:r>
              <a:rPr lang="fr-FR" sz="2100" dirty="0" smtClean="0"/>
              <a:t>intérêt </a:t>
            </a:r>
            <a:r>
              <a:rPr lang="fr-FR" sz="2100" dirty="0"/>
              <a:t>des clichés tangentiels +++</a:t>
            </a:r>
          </a:p>
          <a:p>
            <a:r>
              <a:rPr lang="fr-FR" sz="2100" dirty="0"/>
              <a:t>• Opacité dense, homogène</a:t>
            </a:r>
          </a:p>
          <a:p>
            <a:r>
              <a:rPr lang="fr-FR" sz="2100" dirty="0"/>
              <a:t>• A limite convexe vers le parenchyme pulmonaire.</a:t>
            </a:r>
          </a:p>
          <a:p>
            <a:r>
              <a:rPr lang="fr-FR" sz="2100" dirty="0"/>
              <a:t>• Axe vertical plus grand que l’axe transversal.</a:t>
            </a:r>
          </a:p>
          <a:p>
            <a:r>
              <a:rPr lang="fr-FR" sz="2100" dirty="0"/>
              <a:t>• Se raccorde en pente douce avec la paroi.</a:t>
            </a:r>
          </a:p>
          <a:p>
            <a:r>
              <a:rPr lang="fr-FR" sz="2100" dirty="0"/>
              <a:t>• Absence de lyse costale à son contact.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7967" y="221957"/>
            <a:ext cx="422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6600"/>
                </a:solidFill>
              </a:rPr>
              <a:t>Épanchement pleural enkysté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1" y="3260473"/>
            <a:ext cx="2685561" cy="2411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14" y="3260474"/>
            <a:ext cx="2004128" cy="241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06" y="2966128"/>
            <a:ext cx="2748148" cy="27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6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04" y="159359"/>
            <a:ext cx="5245336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u="sng" dirty="0"/>
              <a:t>b- Épanchements </a:t>
            </a:r>
            <a:r>
              <a:rPr lang="fr-FR" sz="2200" b="1" u="sng" dirty="0" err="1"/>
              <a:t>scissuraux</a:t>
            </a:r>
            <a:endParaRPr lang="fr-FR" sz="2200" b="1" u="sng" dirty="0"/>
          </a:p>
          <a:p>
            <a:r>
              <a:rPr lang="fr-FR" sz="2200" dirty="0">
                <a:solidFill>
                  <a:srgbClr val="CCFFCC"/>
                </a:solidFill>
              </a:rPr>
              <a:t>• RX standard:</a:t>
            </a:r>
          </a:p>
          <a:p>
            <a:r>
              <a:rPr lang="fr-FR" sz="2200" dirty="0">
                <a:solidFill>
                  <a:srgbClr val="FF0000"/>
                </a:solidFill>
              </a:rPr>
              <a:t>Épanchement de la petite </a:t>
            </a:r>
            <a:r>
              <a:rPr lang="fr-FR" sz="2200" dirty="0" smtClean="0">
                <a:solidFill>
                  <a:srgbClr val="FF0000"/>
                </a:solidFill>
              </a:rPr>
              <a:t>scissure</a:t>
            </a:r>
          </a:p>
          <a:p>
            <a:endParaRPr lang="fr-FR" sz="1000" dirty="0"/>
          </a:p>
          <a:p>
            <a:r>
              <a:rPr lang="fr-FR" sz="2200" dirty="0"/>
              <a:t>• Face +++: image en navette (a)</a:t>
            </a:r>
          </a:p>
          <a:p>
            <a:r>
              <a:rPr lang="fr-FR" sz="2200" dirty="0"/>
              <a:t>• Profil =&gt; Opacité sur le trajet de la </a:t>
            </a:r>
            <a:r>
              <a:rPr lang="fr-FR" sz="2200" dirty="0" smtClean="0"/>
              <a:t>petite scissure.</a:t>
            </a:r>
          </a:p>
          <a:p>
            <a:endParaRPr lang="fr-FR" sz="1000" dirty="0"/>
          </a:p>
          <a:p>
            <a:r>
              <a:rPr lang="fr-FR" sz="2200" dirty="0">
                <a:solidFill>
                  <a:srgbClr val="FF0000"/>
                </a:solidFill>
              </a:rPr>
              <a:t>Épanchement de la grande </a:t>
            </a:r>
            <a:r>
              <a:rPr lang="fr-FR" sz="2200" dirty="0" smtClean="0">
                <a:solidFill>
                  <a:srgbClr val="FF0000"/>
                </a:solidFill>
              </a:rPr>
              <a:t>scissure</a:t>
            </a:r>
          </a:p>
          <a:p>
            <a:endParaRPr lang="fr-FR" sz="1000" dirty="0"/>
          </a:p>
          <a:p>
            <a:r>
              <a:rPr lang="fr-FR" sz="2200" dirty="0"/>
              <a:t>• Face: Aspect trompeur simulant une </a:t>
            </a:r>
            <a:r>
              <a:rPr lang="fr-FR" sz="2200" dirty="0" smtClean="0"/>
              <a:t>opacité parenchymateuse</a:t>
            </a:r>
            <a:r>
              <a:rPr lang="fr-FR" sz="2200" dirty="0"/>
              <a:t>.</a:t>
            </a:r>
          </a:p>
          <a:p>
            <a:r>
              <a:rPr lang="fr-FR" sz="2200" dirty="0"/>
              <a:t>• Profil +++ : L’aspect en navette affirme </a:t>
            </a:r>
            <a:r>
              <a:rPr lang="fr-FR" sz="2200" dirty="0" smtClean="0"/>
              <a:t>le diagnostic </a:t>
            </a:r>
            <a:r>
              <a:rPr lang="fr-FR" sz="2200" dirty="0"/>
              <a:t>(b)</a:t>
            </a:r>
          </a:p>
          <a:p>
            <a:r>
              <a:rPr lang="fr-FR" sz="2200" dirty="0">
                <a:solidFill>
                  <a:srgbClr val="CCFFCC"/>
                </a:solidFill>
              </a:rPr>
              <a:t>• TDM: </a:t>
            </a:r>
            <a:r>
              <a:rPr lang="fr-FR" sz="2200" dirty="0"/>
              <a:t>forme lenticulaire, non modifié </a:t>
            </a:r>
            <a:r>
              <a:rPr lang="fr-FR" sz="2200" dirty="0" smtClean="0"/>
              <a:t>en décubitus </a:t>
            </a:r>
            <a:r>
              <a:rPr lang="fr-FR" sz="2200" dirty="0"/>
              <a:t>latéral sur un </a:t>
            </a:r>
            <a:r>
              <a:rPr lang="fr-FR" sz="2200" dirty="0" smtClean="0"/>
              <a:t>trajet </a:t>
            </a:r>
            <a:r>
              <a:rPr lang="fr-FR" sz="2200" dirty="0" err="1" smtClean="0"/>
              <a:t>scissural</a:t>
            </a:r>
            <a:r>
              <a:rPr lang="fr-FR" sz="2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12" y="3108922"/>
            <a:ext cx="2053708" cy="252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155" y="159359"/>
            <a:ext cx="1964765" cy="2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49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128</TotalTime>
  <Words>1370</Words>
  <Application>Microsoft Macintosh PowerPoint</Application>
  <PresentationFormat>On-screen Show (16:10)</PresentationFormat>
  <Paragraphs>287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Mac</cp:lastModifiedBy>
  <cp:revision>33</cp:revision>
  <dcterms:created xsi:type="dcterms:W3CDTF">2017-01-31T11:02:58Z</dcterms:created>
  <dcterms:modified xsi:type="dcterms:W3CDTF">2017-02-04T09:42:18Z</dcterms:modified>
</cp:coreProperties>
</file>