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2" r:id="rId4"/>
    <p:sldId id="273" r:id="rId5"/>
    <p:sldId id="274" r:id="rId6"/>
    <p:sldId id="275" r:id="rId7"/>
    <p:sldId id="276" r:id="rId8"/>
    <p:sldId id="277" r:id="rId9"/>
    <p:sldId id="279" r:id="rId10"/>
    <p:sldId id="280" r:id="rId11"/>
    <p:sldId id="285" r:id="rId12"/>
    <p:sldId id="281" r:id="rId13"/>
    <p:sldId id="282" r:id="rId14"/>
    <p:sldId id="284" r:id="rId15"/>
    <p:sldId id="263" r:id="rId16"/>
    <p:sldId id="259" r:id="rId17"/>
    <p:sldId id="260" r:id="rId18"/>
    <p:sldId id="265" r:id="rId19"/>
    <p:sldId id="266" r:id="rId20"/>
    <p:sldId id="264" r:id="rId21"/>
    <p:sldId id="262" r:id="rId22"/>
    <p:sldId id="261" r:id="rId23"/>
    <p:sldId id="267" r:id="rId24"/>
    <p:sldId id="286" r:id="rId25"/>
    <p:sldId id="268" r:id="rId26"/>
    <p:sldId id="283" r:id="rId27"/>
    <p:sldId id="270" r:id="rId28"/>
    <p:sldId id="271" r:id="rId2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033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678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72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407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065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943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699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2256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2720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079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714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C70B5-1B47-4B2B-861C-AECDB8F4A86F}" type="datetimeFigureOut">
              <a:rPr lang="fr-FR" smtClean="0"/>
              <a:pPr/>
              <a:t>09/10/2022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F0077-F37E-45E7-B9AA-A2964C8D9F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305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2694519"/>
            <a:ext cx="8424936" cy="2234679"/>
          </a:xfrm>
        </p:spPr>
        <p:txBody>
          <a:bodyPr>
            <a:normAutofit/>
          </a:bodyPr>
          <a:lstStyle/>
          <a:p>
            <a:r>
              <a:rPr lang="fr-FR" sz="4400" b="1" dirty="0" smtClean="0"/>
              <a:t>Sémiologie </a:t>
            </a:r>
            <a:r>
              <a:rPr lang="fr-FR" b="1" dirty="0" smtClean="0"/>
              <a:t>g</a:t>
            </a:r>
            <a:r>
              <a:rPr lang="fr-FR" sz="4400" b="1" dirty="0" smtClean="0"/>
              <a:t>énérale</a:t>
            </a:r>
            <a:br>
              <a:rPr lang="fr-FR" sz="4400" b="1" dirty="0" smtClean="0"/>
            </a:br>
            <a:r>
              <a:rPr lang="fr-FR" b="1" dirty="0" smtClean="0"/>
              <a:t>déshydratation </a:t>
            </a:r>
            <a:r>
              <a:rPr lang="fr-FR" b="1" smtClean="0"/>
              <a:t>et œdème</a:t>
            </a:r>
            <a:endParaRPr lang="fr-FR" sz="4400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429264"/>
            <a:ext cx="6400800" cy="1179386"/>
          </a:xfrm>
        </p:spPr>
        <p:txBody>
          <a:bodyPr>
            <a:normAutofit/>
          </a:bodyPr>
          <a:lstStyle/>
          <a:p>
            <a:r>
              <a:rPr lang="fr-FR" sz="2000" dirty="0">
                <a:solidFill>
                  <a:schemeClr val="tx1"/>
                </a:solidFill>
              </a:rPr>
              <a:t>P</a:t>
            </a:r>
            <a:r>
              <a:rPr lang="fr-FR" sz="2000" dirty="0" smtClean="0">
                <a:solidFill>
                  <a:schemeClr val="tx1"/>
                </a:solidFill>
              </a:rPr>
              <a:t>r Ouail D. MD, MCA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Service de Médecine Interne </a:t>
            </a:r>
          </a:p>
          <a:p>
            <a:r>
              <a:rPr lang="fr-FR" sz="2000" dirty="0" smtClean="0">
                <a:solidFill>
                  <a:schemeClr val="tx1"/>
                </a:solidFill>
              </a:rPr>
              <a:t>ouailouailbejaia@gmail.com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611560" y="500042"/>
            <a:ext cx="7772400" cy="22621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 smtClean="0"/>
              <a:t>Université Abderrahmane Mira-</a:t>
            </a:r>
            <a:r>
              <a:rPr lang="fr-FR" sz="2400" dirty="0" err="1" smtClean="0"/>
              <a:t>Béjaïa</a:t>
            </a:r>
            <a:endParaRPr lang="fr-FR" sz="2400" dirty="0" smtClean="0"/>
          </a:p>
          <a:p>
            <a:r>
              <a:rPr lang="fr-FR" sz="2400" dirty="0" smtClean="0"/>
              <a:t>Faculté de Médecine</a:t>
            </a:r>
          </a:p>
          <a:p>
            <a:r>
              <a:rPr lang="fr-FR" sz="2400" dirty="0" smtClean="0"/>
              <a:t>Département de Médecine</a:t>
            </a:r>
          </a:p>
          <a:p>
            <a:endParaRPr lang="fr-FR" sz="2400" dirty="0" smtClean="0"/>
          </a:p>
          <a:p>
            <a:r>
              <a:rPr lang="fr-FR" sz="2400" dirty="0" smtClean="0"/>
              <a:t>Enseignement de la 3</a:t>
            </a:r>
            <a:r>
              <a:rPr lang="fr-FR" sz="2400" baseline="30000" dirty="0" smtClean="0"/>
              <a:t>ème</a:t>
            </a:r>
            <a:r>
              <a:rPr lang="fr-FR" sz="2400" dirty="0" smtClean="0"/>
              <a:t> année médecine</a:t>
            </a:r>
          </a:p>
          <a:p>
            <a:r>
              <a:rPr lang="fr-FR" sz="2400" dirty="0" smtClean="0"/>
              <a:t>Unité d’Enseignement Intégrée 1</a:t>
            </a:r>
          </a:p>
          <a:p>
            <a:r>
              <a:rPr lang="fr-FR" sz="2400" dirty="0" smtClean="0"/>
              <a:t>Sémiologie générale</a:t>
            </a:r>
          </a:p>
          <a:p>
            <a:endParaRPr lang="fr-FR" sz="24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0247"/>
            <a:ext cx="1691679" cy="1896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0246"/>
            <a:ext cx="1691680" cy="1896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81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Rarement  </a:t>
            </a:r>
            <a:r>
              <a:rPr lang="fr-FR" dirty="0"/>
              <a:t>isolée; </a:t>
            </a:r>
            <a:endParaRPr lang="fr-FR" dirty="0" smtClean="0"/>
          </a:p>
          <a:p>
            <a:r>
              <a:rPr lang="fr-FR" dirty="0" smtClean="0"/>
              <a:t>Le </a:t>
            </a:r>
            <a:r>
              <a:rPr lang="fr-FR" dirty="0"/>
              <a:t>plus souvent elle est associée à des signes de déshydratation </a:t>
            </a:r>
            <a:r>
              <a:rPr lang="fr-FR" dirty="0" smtClean="0"/>
              <a:t>extracellulaire</a:t>
            </a:r>
          </a:p>
          <a:p>
            <a:r>
              <a:rPr lang="fr-FR" dirty="0" smtClean="0"/>
              <a:t>C’est une perte d’eau du compartiment intracellulaire</a:t>
            </a:r>
          </a:p>
          <a:p>
            <a:r>
              <a:rPr lang="fr-FR" dirty="0" smtClean="0"/>
              <a:t>Installation souvent brutale</a:t>
            </a:r>
          </a:p>
          <a:p>
            <a:r>
              <a:rPr lang="fr-FR" dirty="0" smtClean="0"/>
              <a:t>Évolution très rapide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260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Clinique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 smtClean="0"/>
              <a:t>1-Soif intense: passe souvent inaperçue chez les sujets âgés et les nourrissons entraînant un retard diagnostic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2-Sécheresse </a:t>
            </a:r>
            <a:r>
              <a:rPr lang="fr-FR" dirty="0"/>
              <a:t>des muqueuses </a:t>
            </a:r>
            <a:endParaRPr lang="fr-FR" dirty="0" smtClean="0"/>
          </a:p>
          <a:p>
            <a:r>
              <a:rPr lang="fr-FR" dirty="0" smtClean="0"/>
              <a:t>Se </a:t>
            </a:r>
            <a:r>
              <a:rPr lang="fr-FR" dirty="0"/>
              <a:t>recherche au niveau de la muqueuse </a:t>
            </a:r>
            <a:r>
              <a:rPr lang="fr-FR" dirty="0" smtClean="0"/>
              <a:t>jugale</a:t>
            </a:r>
          </a:p>
          <a:p>
            <a:r>
              <a:rPr lang="fr-FR" dirty="0" smtClean="0"/>
              <a:t>Langue sèche, érythémateuse, parfois recouverte d’enduit blanchâtre et saignante</a:t>
            </a:r>
          </a:p>
          <a:p>
            <a:r>
              <a:rPr lang="fr-FR" dirty="0" smtClean="0"/>
              <a:t>Conjonctives:  sèches et érythémateuses, donnant alors une conjonctivite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225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Clinique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fr-FR" dirty="0" smtClean="0"/>
              <a:t>3-Polypnée</a:t>
            </a:r>
          </a:p>
          <a:p>
            <a:pPr>
              <a:lnSpc>
                <a:spcPct val="200000"/>
              </a:lnSpc>
              <a:buNone/>
            </a:pPr>
            <a:r>
              <a:rPr lang="fr-FR" dirty="0" smtClean="0"/>
              <a:t>4-Fièvre  </a:t>
            </a:r>
          </a:p>
          <a:p>
            <a:pPr>
              <a:lnSpc>
                <a:spcPct val="200000"/>
              </a:lnSpc>
              <a:buNone/>
            </a:pPr>
            <a:r>
              <a:rPr lang="fr-FR" dirty="0" smtClean="0"/>
              <a:t>5-Troubles </a:t>
            </a:r>
            <a:r>
              <a:rPr lang="fr-FR" dirty="0"/>
              <a:t>de la conscience. </a:t>
            </a:r>
          </a:p>
          <a:p>
            <a:pPr>
              <a:lnSpc>
                <a:spcPct val="200000"/>
              </a:lnSpc>
              <a:buNone/>
            </a:pPr>
            <a:r>
              <a:rPr lang="fr-FR" dirty="0" smtClean="0"/>
              <a:t>6-Perte </a:t>
            </a:r>
            <a:r>
              <a:rPr lang="fr-FR" dirty="0"/>
              <a:t>de poids importante.</a:t>
            </a:r>
          </a:p>
        </p:txBody>
      </p:sp>
    </p:spTree>
    <p:extLst>
      <p:ext uri="{BB962C8B-B14F-4D97-AF65-F5344CB8AC3E}">
        <p14:creationId xmlns:p14="http://schemas.microsoft.com/office/powerpoint/2010/main" val="362225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Déshydratation globale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On </a:t>
            </a:r>
            <a:r>
              <a:rPr lang="fr-FR" dirty="0"/>
              <a:t>retrouve des signes de déshydratation extracellulaire et intracellulaire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dirty="0" smtClean="0"/>
              <a:t>Se </a:t>
            </a:r>
            <a:r>
              <a:rPr lang="fr-FR" dirty="0"/>
              <a:t>voit en cas de pertes digestives importantes.</a:t>
            </a:r>
          </a:p>
        </p:txBody>
      </p:sp>
    </p:spTree>
    <p:extLst>
      <p:ext uri="{BB962C8B-B14F-4D97-AF65-F5344CB8AC3E}">
        <p14:creationId xmlns:p14="http://schemas.microsoft.com/office/powerpoint/2010/main" val="98380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Causes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FR" dirty="0" smtClean="0"/>
              <a:t>Extra cellulaire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r-FR" dirty="0" smtClean="0"/>
              <a:t>Rénale : </a:t>
            </a:r>
            <a:r>
              <a:rPr lang="fr-FR" dirty="0"/>
              <a:t>Polyurie </a:t>
            </a:r>
            <a:endParaRPr lang="fr-FR" dirty="0" smtClean="0"/>
          </a:p>
          <a:p>
            <a:pPr lvl="1"/>
            <a:r>
              <a:rPr lang="fr-FR" dirty="0" smtClean="0"/>
              <a:t> Diabète sucré</a:t>
            </a:r>
          </a:p>
          <a:p>
            <a:pPr lvl="1"/>
            <a:r>
              <a:rPr lang="fr-FR" dirty="0" smtClean="0"/>
              <a:t>Diabète insipide</a:t>
            </a:r>
          </a:p>
          <a:p>
            <a:pPr lvl="1"/>
            <a:r>
              <a:rPr lang="fr-FR" dirty="0" err="1" smtClean="0"/>
              <a:t>Tubulopathie</a:t>
            </a:r>
            <a:endParaRPr lang="fr-FR" dirty="0" smtClean="0"/>
          </a:p>
          <a:p>
            <a:r>
              <a:rPr lang="fr-FR" dirty="0" smtClean="0"/>
              <a:t>Digestive : </a:t>
            </a:r>
          </a:p>
          <a:p>
            <a:pPr lvl="1"/>
            <a:r>
              <a:rPr lang="fr-FR" dirty="0" smtClean="0"/>
              <a:t>Vomissement</a:t>
            </a:r>
          </a:p>
          <a:p>
            <a:pPr lvl="1"/>
            <a:r>
              <a:rPr lang="fr-FR" dirty="0" smtClean="0"/>
              <a:t>Diarrhée</a:t>
            </a:r>
          </a:p>
          <a:p>
            <a:r>
              <a:rPr lang="fr-FR" dirty="0" smtClean="0"/>
              <a:t>Cutanée</a:t>
            </a:r>
          </a:p>
          <a:p>
            <a:pPr lvl="1"/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fr-FR" dirty="0" smtClean="0"/>
              <a:t>Intra cellulaire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r-FR" dirty="0" err="1" smtClean="0"/>
              <a:t>Hyperosmolarité</a:t>
            </a:r>
            <a:endParaRPr lang="fr-FR" dirty="0"/>
          </a:p>
          <a:p>
            <a:pPr lvl="1"/>
            <a:r>
              <a:rPr lang="fr-FR" dirty="0" smtClean="0"/>
              <a:t>Hyperglycémie</a:t>
            </a:r>
          </a:p>
          <a:p>
            <a:pPr lvl="1"/>
            <a:r>
              <a:rPr lang="fr-FR" dirty="0" err="1" smtClean="0"/>
              <a:t>Hypernatrémie</a:t>
            </a:r>
            <a:r>
              <a:rPr lang="fr-FR" dirty="0" smtClean="0"/>
              <a:t> (iatrogène)</a:t>
            </a:r>
          </a:p>
          <a:p>
            <a:pPr lvl="1"/>
            <a:r>
              <a:rPr lang="fr-FR" dirty="0" smtClean="0"/>
              <a:t>Perfusion de soluté </a:t>
            </a:r>
            <a:r>
              <a:rPr lang="fr-FR" dirty="0" err="1" smtClean="0"/>
              <a:t>hyperosmolaire</a:t>
            </a:r>
            <a:r>
              <a:rPr lang="fr-FR" dirty="0" smtClean="0"/>
              <a:t> (mannitol)</a:t>
            </a:r>
          </a:p>
          <a:p>
            <a:r>
              <a:rPr lang="fr-FR" dirty="0" smtClean="0"/>
              <a:t>Déshydratation </a:t>
            </a:r>
            <a:r>
              <a:rPr lang="fr-FR" smtClean="0"/>
              <a:t>extra cellulaire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664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œdèmes 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264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Infiltration </a:t>
            </a:r>
            <a:r>
              <a:rPr lang="fr-FR" dirty="0"/>
              <a:t>hydrique sous cutanée due à une rétention </a:t>
            </a:r>
            <a:r>
              <a:rPr lang="fr-FR" dirty="0" smtClean="0"/>
              <a:t>hydro-sodée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Entraînant </a:t>
            </a:r>
            <a:r>
              <a:rPr lang="fr-FR" dirty="0"/>
              <a:t>un excès de poids aux dépens du secteur liquidien </a:t>
            </a:r>
            <a:r>
              <a:rPr lang="fr-FR" dirty="0" smtClean="0"/>
              <a:t>extracellulaire</a:t>
            </a:r>
          </a:p>
          <a:p>
            <a:endParaRPr lang="fr-FR" dirty="0" smtClean="0"/>
          </a:p>
          <a:p>
            <a:r>
              <a:rPr lang="fr-FR" dirty="0" smtClean="0"/>
              <a:t>Suspectés devant </a:t>
            </a:r>
            <a:r>
              <a:rPr lang="fr-FR" dirty="0"/>
              <a:t>toute prise de </a:t>
            </a:r>
            <a:r>
              <a:rPr lang="fr-FR" dirty="0" smtClean="0"/>
              <a:t>poids supérieure ou égale à </a:t>
            </a:r>
            <a:r>
              <a:rPr lang="fr-FR" dirty="0"/>
              <a:t>500 </a:t>
            </a:r>
            <a:r>
              <a:rPr lang="fr-FR" dirty="0" smtClean="0"/>
              <a:t>g/jour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419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Étude sémiologique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/>
              <a:t>1-le siège : A/ </a:t>
            </a:r>
            <a:r>
              <a:rPr lang="fr-FR" dirty="0" smtClean="0"/>
              <a:t>Localisé</a:t>
            </a:r>
            <a:endParaRPr lang="fr-FR" b="1" u="sng" dirty="0" smtClean="0"/>
          </a:p>
          <a:p>
            <a:r>
              <a:rPr lang="fr-FR" dirty="0" smtClean="0"/>
              <a:t>zones déclives +++</a:t>
            </a:r>
          </a:p>
          <a:p>
            <a:pPr lvl="1"/>
            <a:r>
              <a:rPr lang="fr-FR" dirty="0" smtClean="0"/>
              <a:t>En position debout : </a:t>
            </a:r>
          </a:p>
          <a:p>
            <a:pPr lvl="2"/>
            <a:r>
              <a:rPr lang="fr-FR" dirty="0" smtClean="0"/>
              <a:t>Région malléolaire (cheville) </a:t>
            </a:r>
          </a:p>
          <a:p>
            <a:pPr lvl="2"/>
            <a:r>
              <a:rPr lang="fr-FR" dirty="0" smtClean="0"/>
              <a:t>Jambe (face interne du tibia)</a:t>
            </a:r>
          </a:p>
          <a:p>
            <a:pPr lvl="1"/>
            <a:r>
              <a:rPr lang="fr-FR" dirty="0" smtClean="0"/>
              <a:t>En position couchée : </a:t>
            </a:r>
          </a:p>
          <a:p>
            <a:pPr lvl="2"/>
            <a:r>
              <a:rPr lang="fr-FR" dirty="0" smtClean="0"/>
              <a:t>Région lombaire</a:t>
            </a:r>
          </a:p>
          <a:p>
            <a:pPr lvl="2"/>
            <a:r>
              <a:rPr lang="fr-FR" dirty="0" smtClean="0"/>
              <a:t>Faces internes des cuisses</a:t>
            </a:r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275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Étude sémiologique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/>
              <a:t>1-le siège : A/ </a:t>
            </a:r>
            <a:r>
              <a:rPr lang="fr-FR" dirty="0" smtClean="0"/>
              <a:t>Localisé</a:t>
            </a:r>
            <a:endParaRPr lang="fr-FR" b="1" u="sng" dirty="0" smtClean="0"/>
          </a:p>
          <a:p>
            <a:r>
              <a:rPr lang="fr-FR" dirty="0" smtClean="0"/>
              <a:t>Tissu cellulaire le plus lâche</a:t>
            </a:r>
          </a:p>
          <a:p>
            <a:pPr lvl="1"/>
            <a:r>
              <a:rPr lang="fr-FR" dirty="0" smtClean="0"/>
              <a:t>Paupières</a:t>
            </a:r>
          </a:p>
          <a:p>
            <a:pPr lvl="1"/>
            <a:r>
              <a:rPr lang="fr-FR" dirty="0" smtClean="0"/>
              <a:t>Dos des mains</a:t>
            </a:r>
            <a:endParaRPr lang="fr-FR" dirty="0"/>
          </a:p>
        </p:txBody>
      </p:sp>
      <p:pic>
        <p:nvPicPr>
          <p:cNvPr id="10242" name="Picture 2" descr="Oedèmes : symptômes, traitement, définition - docteurclic.com"/>
          <p:cNvPicPr>
            <a:picLocks noChangeAspect="1" noChangeArrowheads="1"/>
          </p:cNvPicPr>
          <p:nvPr/>
        </p:nvPicPr>
        <p:blipFill>
          <a:blip r:embed="rId2"/>
          <a:srcRect l="15479" t="9375" b="15624"/>
          <a:stretch>
            <a:fillRect/>
          </a:stretch>
        </p:blipFill>
        <p:spPr bwMode="auto">
          <a:xfrm>
            <a:off x="500034" y="4231710"/>
            <a:ext cx="3621987" cy="2412000"/>
          </a:xfrm>
          <a:prstGeom prst="rect">
            <a:avLst/>
          </a:prstGeom>
          <a:noFill/>
        </p:spPr>
      </p:pic>
      <p:sp>
        <p:nvSpPr>
          <p:cNvPr id="10244" name="AutoShape 4" descr="Œdème de Quincke — Wikipé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45" name="Picture 5" descr="C:\Users\Lenovo\Desktop\Enseignement 2020 2021\Sémiologie\document\1200px-Angioedema2010.jpg"/>
          <p:cNvPicPr>
            <a:picLocks noChangeAspect="1" noChangeArrowheads="1"/>
          </p:cNvPicPr>
          <p:nvPr/>
        </p:nvPicPr>
        <p:blipFill>
          <a:blip r:embed="rId3"/>
          <a:srcRect t="34375" b="32291"/>
          <a:stretch>
            <a:fillRect/>
          </a:stretch>
        </p:blipFill>
        <p:spPr bwMode="auto">
          <a:xfrm>
            <a:off x="4500562" y="4143380"/>
            <a:ext cx="4500594" cy="2428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597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Étude sémiologique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/>
              <a:t>1-le siège : B/ </a:t>
            </a:r>
            <a:r>
              <a:rPr lang="fr-FR" dirty="0"/>
              <a:t>G</a:t>
            </a:r>
            <a:r>
              <a:rPr lang="fr-FR" dirty="0" smtClean="0"/>
              <a:t>énéralisé</a:t>
            </a:r>
            <a:endParaRPr lang="fr-FR" b="1" u="sng" dirty="0" smtClean="0"/>
          </a:p>
          <a:p>
            <a:r>
              <a:rPr lang="fr-FR" dirty="0" smtClean="0"/>
              <a:t>À </a:t>
            </a:r>
            <a:r>
              <a:rPr lang="fr-FR" dirty="0"/>
              <a:t>tout le tissu cellulaire </a:t>
            </a:r>
            <a:r>
              <a:rPr lang="fr-FR" dirty="0" smtClean="0"/>
              <a:t>sous-cutané.</a:t>
            </a:r>
          </a:p>
          <a:p>
            <a:r>
              <a:rPr lang="fr-FR" dirty="0" smtClean="0"/>
              <a:t>bilatéraux </a:t>
            </a:r>
            <a:r>
              <a:rPr lang="fr-FR" dirty="0"/>
              <a:t>et symétriques. </a:t>
            </a:r>
            <a:endParaRPr lang="fr-FR" dirty="0" smtClean="0"/>
          </a:p>
          <a:p>
            <a:r>
              <a:rPr lang="fr-FR" dirty="0" smtClean="0"/>
              <a:t>Peuvent </a:t>
            </a:r>
            <a:r>
              <a:rPr lang="fr-FR" dirty="0"/>
              <a:t>être associés à des épanchements des séreuses (pleural : hydrothorax, péritonéal : ascite),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Œdème généralisé + épanchement des séreuse = tableau </a:t>
            </a:r>
            <a:r>
              <a:rPr lang="fr-FR" dirty="0"/>
              <a:t>d'anasarque. </a:t>
            </a:r>
          </a:p>
        </p:txBody>
      </p:sp>
    </p:spTree>
    <p:extLst>
      <p:ext uri="{BB962C8B-B14F-4D97-AF65-F5344CB8AC3E}">
        <p14:creationId xmlns:p14="http://schemas.microsoft.com/office/powerpoint/2010/main" val="152628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pédagogiques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Citer les signes d’une déshydratation intracellulaire et extra cellulaire</a:t>
            </a:r>
          </a:p>
          <a:p>
            <a:r>
              <a:rPr lang="fr-FR" dirty="0" smtClean="0"/>
              <a:t>Citer les causes de la déshydratation</a:t>
            </a:r>
          </a:p>
          <a:p>
            <a:r>
              <a:rPr lang="fr-FR" dirty="0" smtClean="0"/>
              <a:t>Evaluer la sévérité de déshydratation</a:t>
            </a:r>
          </a:p>
          <a:p>
            <a:r>
              <a:rPr lang="fr-FR" dirty="0" smtClean="0"/>
              <a:t>Interpréter les données de la diurèse</a:t>
            </a:r>
          </a:p>
          <a:p>
            <a:r>
              <a:rPr lang="fr-FR" dirty="0" smtClean="0"/>
              <a:t>Différencier un pli cutané de déshydratation d’un pli de dénutrition</a:t>
            </a:r>
          </a:p>
          <a:p>
            <a:r>
              <a:rPr lang="fr-FR" dirty="0" smtClean="0"/>
              <a:t>Définir un œdème et un état d’anasarque</a:t>
            </a:r>
          </a:p>
          <a:p>
            <a:r>
              <a:rPr lang="fr-FR" dirty="0" smtClean="0"/>
              <a:t>Classer les œdèmes en fonction des mécanismes physiopathologiques et de leurs étiologies</a:t>
            </a:r>
          </a:p>
          <a:p>
            <a:r>
              <a:rPr lang="fr-FR" dirty="0" smtClean="0"/>
              <a:t>Rechercher les œdèmes en position debout et couchée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Étude sémiologique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b="1" u="sng" dirty="0" smtClean="0"/>
              <a:t>1-L’inspection:</a:t>
            </a:r>
          </a:p>
          <a:p>
            <a:r>
              <a:rPr lang="fr-FR" dirty="0" smtClean="0"/>
              <a:t>Peau infiltrée</a:t>
            </a:r>
            <a:r>
              <a:rPr lang="fr-FR" dirty="0"/>
              <a:t>, lisse et </a:t>
            </a:r>
            <a:r>
              <a:rPr lang="fr-FR" dirty="0" smtClean="0"/>
              <a:t>luisante</a:t>
            </a:r>
          </a:p>
          <a:p>
            <a:endParaRPr lang="fr-FR" dirty="0" smtClean="0"/>
          </a:p>
          <a:p>
            <a:r>
              <a:rPr lang="fr-FR" dirty="0" smtClean="0"/>
              <a:t>Effacement </a:t>
            </a:r>
            <a:r>
              <a:rPr lang="fr-FR" dirty="0"/>
              <a:t>des </a:t>
            </a:r>
            <a:r>
              <a:rPr lang="fr-FR" dirty="0" smtClean="0"/>
              <a:t>saillies et des méplats </a:t>
            </a:r>
          </a:p>
          <a:p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/>
              <a:t>pieds, les chevilles et </a:t>
            </a:r>
            <a:r>
              <a:rPr lang="fr-FR" dirty="0" smtClean="0"/>
              <a:t>une </a:t>
            </a:r>
            <a:r>
              <a:rPr lang="fr-FR" dirty="0"/>
              <a:t>partie des jambes sont tuméfiés, en particulier en fin de </a:t>
            </a:r>
            <a:r>
              <a:rPr lang="fr-FR" dirty="0" smtClean="0"/>
              <a:t>journée</a:t>
            </a:r>
          </a:p>
          <a:p>
            <a:endParaRPr lang="fr-FR" dirty="0" smtClean="0"/>
          </a:p>
          <a:p>
            <a:r>
              <a:rPr lang="fr-FR" dirty="0" smtClean="0"/>
              <a:t>De même que  les </a:t>
            </a:r>
            <a:r>
              <a:rPr lang="fr-FR" dirty="0"/>
              <a:t>régions lombaires et </a:t>
            </a:r>
            <a:r>
              <a:rPr lang="fr-FR" dirty="0" smtClean="0"/>
              <a:t>les </a:t>
            </a:r>
            <a:r>
              <a:rPr lang="fr-FR" dirty="0"/>
              <a:t>paupières, surtout le matin au réveil</a:t>
            </a:r>
            <a:r>
              <a:rPr lang="fr-F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801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Étude sémiologique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u="sng" dirty="0" smtClean="0"/>
              <a:t>2-La palpation::</a:t>
            </a:r>
          </a:p>
          <a:p>
            <a:r>
              <a:rPr lang="fr-FR" dirty="0" smtClean="0"/>
              <a:t>confirme </a:t>
            </a:r>
            <a:r>
              <a:rPr lang="fr-FR" dirty="0"/>
              <a:t>la présence de l’œdème surtout quand il est </a:t>
            </a:r>
            <a:r>
              <a:rPr lang="fr-FR" dirty="0" smtClean="0"/>
              <a:t>discret</a:t>
            </a:r>
          </a:p>
          <a:p>
            <a:pPr marL="0" indent="0" algn="ctr">
              <a:buNone/>
            </a:pPr>
            <a:r>
              <a:rPr lang="fr-FR" b="1" dirty="0"/>
              <a:t>S</a:t>
            </a:r>
            <a:r>
              <a:rPr lang="fr-FR" b="1" dirty="0" smtClean="0"/>
              <a:t>igne </a:t>
            </a:r>
            <a:r>
              <a:rPr lang="fr-FR" b="1" dirty="0"/>
              <a:t>du G</a:t>
            </a:r>
            <a:r>
              <a:rPr lang="fr-FR" b="1" dirty="0" smtClean="0"/>
              <a:t>odet</a:t>
            </a:r>
          </a:p>
          <a:p>
            <a:pPr algn="just"/>
            <a:r>
              <a:rPr lang="fr-FR" dirty="0"/>
              <a:t>L</a:t>
            </a:r>
            <a:r>
              <a:rPr lang="fr-FR" dirty="0" smtClean="0"/>
              <a:t>a </a:t>
            </a:r>
            <a:r>
              <a:rPr lang="fr-FR" dirty="0"/>
              <a:t>pression sur une zone </a:t>
            </a:r>
            <a:r>
              <a:rPr lang="fr-FR" dirty="0" smtClean="0"/>
              <a:t>œdémateuse </a:t>
            </a:r>
            <a:r>
              <a:rPr lang="fr-FR" dirty="0"/>
              <a:t>avec un doigt </a:t>
            </a:r>
            <a:r>
              <a:rPr lang="fr-FR" dirty="0" smtClean="0"/>
              <a:t>qui laisse </a:t>
            </a:r>
            <a:r>
              <a:rPr lang="fr-FR" dirty="0"/>
              <a:t>une empreinte qui tardera à disparaître .</a:t>
            </a:r>
          </a:p>
        </p:txBody>
      </p:sp>
      <p:sp>
        <p:nvSpPr>
          <p:cNvPr id="4" name="AutoShape 2" descr="https://www.lifeder.com/wp-content/uploads/2019/09/489px-Combinpedal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140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Signe de Godet</a:t>
            </a:r>
            <a:endParaRPr lang="fr-FR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1637" y="2591594"/>
            <a:ext cx="16097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2637" y="2558256"/>
            <a:ext cx="1609725" cy="260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7830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Étude sémiologique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457200" y="13382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Œdèmes de type rénale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>
          <a:xfrm>
            <a:off x="457200" y="1978042"/>
            <a:ext cx="4040188" cy="3951288"/>
          </a:xfrm>
        </p:spPr>
        <p:txBody>
          <a:bodyPr/>
          <a:lstStyle/>
          <a:p>
            <a:r>
              <a:rPr lang="fr-FR" dirty="0" smtClean="0"/>
              <a:t>Blancs</a:t>
            </a:r>
          </a:p>
          <a:p>
            <a:r>
              <a:rPr lang="fr-FR" dirty="0" smtClean="0"/>
              <a:t>Mous</a:t>
            </a:r>
          </a:p>
          <a:p>
            <a:r>
              <a:rPr lang="fr-FR" dirty="0" smtClean="0"/>
              <a:t>Gardant bien le godet</a:t>
            </a:r>
          </a:p>
          <a:p>
            <a:r>
              <a:rPr lang="fr-FR" dirty="0" smtClean="0"/>
              <a:t>Indolore</a:t>
            </a:r>
          </a:p>
          <a:p>
            <a:r>
              <a:rPr lang="fr-FR" dirty="0" smtClean="0"/>
              <a:t>Mobile</a:t>
            </a:r>
          </a:p>
          <a:p>
            <a:r>
              <a:rPr lang="fr-FR" dirty="0" smtClean="0"/>
              <a:t>Déclive </a:t>
            </a:r>
          </a:p>
          <a:p>
            <a:r>
              <a:rPr lang="fr-FR" dirty="0" smtClean="0"/>
              <a:t>Diminution de la pression oncotique </a:t>
            </a:r>
          </a:p>
          <a:p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3"/>
          </p:nvPr>
        </p:nvSpPr>
        <p:spPr>
          <a:xfrm>
            <a:off x="4645025" y="1338280"/>
            <a:ext cx="4041775" cy="639762"/>
          </a:xfrm>
        </p:spPr>
        <p:txBody>
          <a:bodyPr/>
          <a:lstStyle/>
          <a:p>
            <a:pPr algn="ctr"/>
            <a:r>
              <a:rPr lang="fr-FR" dirty="0" smtClean="0"/>
              <a:t>Œdèmes de type cardiaque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4"/>
          </p:nvPr>
        </p:nvSpPr>
        <p:spPr>
          <a:xfrm>
            <a:off x="4645025" y="1978042"/>
            <a:ext cx="4041775" cy="3951288"/>
          </a:xfrm>
        </p:spPr>
        <p:txBody>
          <a:bodyPr/>
          <a:lstStyle/>
          <a:p>
            <a:r>
              <a:rPr lang="fr-FR" dirty="0" smtClean="0"/>
              <a:t>Rosés</a:t>
            </a:r>
          </a:p>
          <a:p>
            <a:r>
              <a:rPr lang="fr-FR" dirty="0" smtClean="0"/>
              <a:t>Violacés</a:t>
            </a:r>
          </a:p>
          <a:p>
            <a:r>
              <a:rPr lang="fr-FR" dirty="0" smtClean="0"/>
              <a:t>Douloureux</a:t>
            </a:r>
          </a:p>
          <a:p>
            <a:r>
              <a:rPr lang="fr-FR" dirty="0" smtClean="0"/>
              <a:t>Fermes</a:t>
            </a:r>
          </a:p>
          <a:p>
            <a:r>
              <a:rPr lang="fr-FR" dirty="0" smtClean="0"/>
              <a:t>Gardant mal le godet</a:t>
            </a:r>
          </a:p>
          <a:p>
            <a:r>
              <a:rPr lang="fr-FR" dirty="0" smtClean="0"/>
              <a:t>Peu mobile</a:t>
            </a:r>
          </a:p>
          <a:p>
            <a:r>
              <a:rPr lang="fr-FR" dirty="0" smtClean="0"/>
              <a:t>Déclive</a:t>
            </a:r>
          </a:p>
          <a:p>
            <a:r>
              <a:rPr lang="fr-FR" dirty="0" smtClean="0"/>
              <a:t>Stase veineuse</a:t>
            </a:r>
          </a:p>
          <a:p>
            <a:endParaRPr lang="fr-FR" dirty="0" smtClean="0"/>
          </a:p>
        </p:txBody>
      </p:sp>
      <p:sp>
        <p:nvSpPr>
          <p:cNvPr id="5122" name="AutoShape 2" descr="Œdème — Wikipé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124" name="AutoShape 4" descr="Œdème — Wikipé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127" name="AutoShape 7" descr="Œdème - Troubles cardiovasculaires - Édition professionnelle du Manuel MS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35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Étude sémiologique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457200" y="133828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Œdèmes de type rénale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3"/>
          </p:nvPr>
        </p:nvSpPr>
        <p:spPr>
          <a:xfrm>
            <a:off x="4645025" y="1338280"/>
            <a:ext cx="4041775" cy="639762"/>
          </a:xfrm>
        </p:spPr>
        <p:txBody>
          <a:bodyPr/>
          <a:lstStyle/>
          <a:p>
            <a:pPr algn="ctr"/>
            <a:r>
              <a:rPr lang="fr-FR" dirty="0" smtClean="0"/>
              <a:t>Œdèmes de type cardiaque</a:t>
            </a:r>
            <a:endParaRPr lang="fr-FR" dirty="0"/>
          </a:p>
        </p:txBody>
      </p:sp>
      <p:sp>
        <p:nvSpPr>
          <p:cNvPr id="5122" name="AutoShape 2" descr="Œdème — Wikipé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124" name="AutoShape 4" descr="Œdème — Wikipé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127" name="AutoShape 7" descr="Œdème - Troubles cardiovasculaires - Édition professionnelle du Manuel MS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3" name="Espace réservé du contenu 12" descr="téléchargement (1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28662" y="2584140"/>
            <a:ext cx="3055302" cy="2988000"/>
          </a:xfrm>
        </p:spPr>
      </p:pic>
      <p:pic>
        <p:nvPicPr>
          <p:cNvPr id="15" name="Espace réservé du contenu 14" descr="téléchargement (2)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857752" y="2571744"/>
            <a:ext cx="3460456" cy="2928958"/>
          </a:xfrm>
        </p:spPr>
      </p:pic>
    </p:spTree>
    <p:extLst>
      <p:ext uri="{BB962C8B-B14F-4D97-AF65-F5344CB8AC3E}">
        <p14:creationId xmlns:p14="http://schemas.microsoft.com/office/powerpoint/2010/main" val="14735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Étude sémiologique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/>
              <a:t>Œdèmes récents </a:t>
            </a: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lang="fr-FR" dirty="0" smtClean="0"/>
              <a:t>Mous</a:t>
            </a:r>
          </a:p>
          <a:p>
            <a:pPr>
              <a:lnSpc>
                <a:spcPct val="300000"/>
              </a:lnSpc>
            </a:pPr>
            <a:r>
              <a:rPr lang="fr-FR" dirty="0" smtClean="0"/>
              <a:t>Gardant bien le godet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fr-FR" dirty="0" smtClean="0"/>
              <a:t>Œdèmes anciens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300000"/>
              </a:lnSpc>
            </a:pPr>
            <a:r>
              <a:rPr lang="fr-FR" dirty="0" smtClean="0"/>
              <a:t>Douloureux</a:t>
            </a:r>
          </a:p>
          <a:p>
            <a:pPr>
              <a:lnSpc>
                <a:spcPct val="300000"/>
              </a:lnSpc>
            </a:pPr>
            <a:r>
              <a:rPr lang="fr-FR" dirty="0" smtClean="0"/>
              <a:t>Fermes</a:t>
            </a:r>
          </a:p>
        </p:txBody>
      </p:sp>
    </p:spTree>
    <p:extLst>
      <p:ext uri="{BB962C8B-B14F-4D97-AF65-F5344CB8AC3E}">
        <p14:creationId xmlns:p14="http://schemas.microsoft.com/office/powerpoint/2010/main" val="39569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Causes des œdèmes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FR" dirty="0" smtClean="0"/>
              <a:t>Type rénal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fr-FR" dirty="0"/>
              <a:t>Syndrome </a:t>
            </a:r>
            <a:r>
              <a:rPr lang="fr-FR" dirty="0" smtClean="0"/>
              <a:t>néphrotique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Cirrhose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Diarrhées chroniques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Grands </a:t>
            </a:r>
            <a:r>
              <a:rPr lang="fr-FR" dirty="0"/>
              <a:t>brûlés </a:t>
            </a:r>
            <a:endParaRPr lang="fr-FR" dirty="0" smtClean="0"/>
          </a:p>
          <a:p>
            <a:pPr>
              <a:lnSpc>
                <a:spcPct val="200000"/>
              </a:lnSpc>
            </a:pPr>
            <a:r>
              <a:rPr lang="fr-FR" dirty="0" smtClean="0"/>
              <a:t>Etats </a:t>
            </a:r>
            <a:r>
              <a:rPr lang="fr-FR" dirty="0"/>
              <a:t>de dénutrition 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fr-FR" dirty="0" smtClean="0"/>
              <a:t>Type cardiaque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dirty="0"/>
              <a:t>Cœur pulmonaire </a:t>
            </a:r>
            <a:r>
              <a:rPr lang="fr-FR" dirty="0" smtClean="0"/>
              <a:t>chronique</a:t>
            </a:r>
          </a:p>
          <a:p>
            <a:pPr>
              <a:lnSpc>
                <a:spcPct val="150000"/>
              </a:lnSpc>
            </a:pPr>
            <a:r>
              <a:rPr lang="fr-FR" dirty="0" smtClean="0"/>
              <a:t>Péricardite constrictive</a:t>
            </a:r>
          </a:p>
          <a:p>
            <a:pPr>
              <a:lnSpc>
                <a:spcPct val="150000"/>
              </a:lnSpc>
            </a:pPr>
            <a:r>
              <a:rPr lang="fr-FR" dirty="0"/>
              <a:t>Insuffisance cardiaque droite </a:t>
            </a:r>
          </a:p>
          <a:p>
            <a:pPr>
              <a:lnSpc>
                <a:spcPct val="150000"/>
              </a:lnSpc>
            </a:pPr>
            <a:r>
              <a:rPr lang="fr-FR" dirty="0"/>
              <a:t>Insuffisance cardiaque </a:t>
            </a:r>
            <a:r>
              <a:rPr lang="fr-FR" dirty="0" smtClean="0"/>
              <a:t>globale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2218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Myxoedeme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821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Infiltration des téguments par une substance polysaccharidique  de type </a:t>
            </a:r>
            <a:r>
              <a:rPr lang="fr-FR" dirty="0" err="1" smtClean="0"/>
              <a:t>mucoïde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S’accompagne d’un excès de poids</a:t>
            </a:r>
          </a:p>
          <a:p>
            <a:endParaRPr lang="fr-FR" dirty="0"/>
          </a:p>
          <a:p>
            <a:r>
              <a:rPr lang="fr-FR" dirty="0" smtClean="0"/>
              <a:t>La </a:t>
            </a:r>
            <a:r>
              <a:rPr lang="fr-FR" dirty="0"/>
              <a:t>peau </a:t>
            </a:r>
            <a:r>
              <a:rPr lang="fr-FR" dirty="0" smtClean="0"/>
              <a:t>est </a:t>
            </a:r>
            <a:r>
              <a:rPr lang="fr-FR" dirty="0"/>
              <a:t>pâle, sèche, cireuse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Insuffisance thyroïdienne</a:t>
            </a:r>
            <a:r>
              <a:rPr lang="fr-FR" dirty="0"/>
              <a:t>.</a:t>
            </a:r>
          </a:p>
        </p:txBody>
      </p:sp>
      <p:pic>
        <p:nvPicPr>
          <p:cNvPr id="10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930791"/>
            <a:ext cx="2952328" cy="3941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346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déshydratations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21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 descr="C:\Users\Lenovo\Desktop\Enseignement 2020 2021\Sémiologie\document\compartiments_liquidiens.jpg"/>
          <p:cNvPicPr>
            <a:picLocks noChangeAspect="1" noChangeArrowheads="1"/>
          </p:cNvPicPr>
          <p:nvPr/>
        </p:nvPicPr>
        <p:blipFill>
          <a:blip r:embed="rId2"/>
          <a:srcRect t="16736"/>
          <a:stretch>
            <a:fillRect/>
          </a:stretch>
        </p:blipFill>
        <p:spPr bwMode="auto">
          <a:xfrm>
            <a:off x="5214942" y="2214554"/>
            <a:ext cx="3865880" cy="3643338"/>
          </a:xfrm>
          <a:prstGeom prst="rect">
            <a:avLst/>
          </a:prstGeom>
          <a:noFill/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14282" y="1600200"/>
            <a:ext cx="5472122" cy="4525963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États  </a:t>
            </a:r>
            <a:r>
              <a:rPr lang="fr-FR" dirty="0"/>
              <a:t>aigus.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Une diminution </a:t>
            </a:r>
            <a:r>
              <a:rPr lang="fr-FR" dirty="0"/>
              <a:t>brutale </a:t>
            </a:r>
            <a:r>
              <a:rPr lang="fr-FR" dirty="0" smtClean="0"/>
              <a:t> du </a:t>
            </a:r>
            <a:r>
              <a:rPr lang="fr-FR" dirty="0"/>
              <a:t>secteur liquidien extracellulaire, 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Parfois </a:t>
            </a:r>
            <a:r>
              <a:rPr lang="fr-FR" dirty="0"/>
              <a:t>associée à une diminution du secteur liquidien intracellulaire. </a:t>
            </a:r>
          </a:p>
        </p:txBody>
      </p:sp>
      <p:sp>
        <p:nvSpPr>
          <p:cNvPr id="23554" name="AutoShape 2" descr="Compartiments liquidiens - Medicin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075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Déshydratation extra cellulaire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15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fr-FR" dirty="0" smtClean="0"/>
              <a:t>Perte d’eau 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Perte de sodium</a:t>
            </a:r>
          </a:p>
          <a:p>
            <a:pPr>
              <a:lnSpc>
                <a:spcPct val="200000"/>
              </a:lnSpc>
            </a:pPr>
            <a:r>
              <a:rPr lang="fr-FR" dirty="0" smtClean="0"/>
              <a:t>hypovolémie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13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Sémiologie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406" y="1500174"/>
            <a:ext cx="6115064" cy="504351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dirty="0" smtClean="0"/>
              <a:t>1/ Perte de l’élasticité normale de la peau</a:t>
            </a:r>
          </a:p>
          <a:p>
            <a:r>
              <a:rPr lang="fr-FR" dirty="0" smtClean="0"/>
              <a:t>Lorsqu’on </a:t>
            </a:r>
            <a:r>
              <a:rPr lang="fr-FR" dirty="0"/>
              <a:t>pince la peau entre le pouce et l'index elle garde le </a:t>
            </a:r>
            <a:r>
              <a:rPr lang="fr-FR" dirty="0" smtClean="0"/>
              <a:t>pli</a:t>
            </a:r>
          </a:p>
          <a:p>
            <a:r>
              <a:rPr lang="fr-FR" dirty="0" smtClean="0"/>
              <a:t>Le pli se </a:t>
            </a:r>
            <a:r>
              <a:rPr lang="fr-FR" dirty="0"/>
              <a:t>recherche </a:t>
            </a:r>
            <a:r>
              <a:rPr lang="fr-FR" dirty="0" smtClean="0"/>
              <a:t>à:</a:t>
            </a:r>
          </a:p>
          <a:p>
            <a:pPr lvl="1"/>
            <a:r>
              <a:rPr lang="fr-FR" dirty="0" smtClean="0"/>
              <a:t>la </a:t>
            </a:r>
            <a:r>
              <a:rPr lang="fr-FR" dirty="0"/>
              <a:t>face interne des cuisses </a:t>
            </a:r>
          </a:p>
          <a:p>
            <a:pPr lvl="1"/>
            <a:r>
              <a:rPr lang="fr-FR" dirty="0" smtClean="0"/>
              <a:t>dans </a:t>
            </a:r>
            <a:r>
              <a:rPr lang="fr-FR" dirty="0"/>
              <a:t>la région </a:t>
            </a:r>
            <a:r>
              <a:rPr lang="fr-FR" dirty="0" smtClean="0"/>
              <a:t>sous-claviculaire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Hypotonie des globes oculaire qui paraissent enfoncés dans les orbites; les yeux sont cernés</a:t>
            </a:r>
          </a:p>
        </p:txBody>
      </p:sp>
      <p:pic>
        <p:nvPicPr>
          <p:cNvPr id="20482" name="Picture 2" descr="Cou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428736"/>
            <a:ext cx="2945324" cy="2232000"/>
          </a:xfrm>
          <a:prstGeom prst="rect">
            <a:avLst/>
          </a:prstGeom>
          <a:noFill/>
        </p:spPr>
      </p:pic>
      <p:pic>
        <p:nvPicPr>
          <p:cNvPr id="20484" name="Picture 4" descr="conduite a tenir devant une Diarrhée aigue chez l'enfant - MEDECINE POUR  TOUS1"/>
          <p:cNvPicPr>
            <a:picLocks noChangeAspect="1" noChangeArrowheads="1"/>
          </p:cNvPicPr>
          <p:nvPr/>
        </p:nvPicPr>
        <p:blipFill>
          <a:blip r:embed="rId3"/>
          <a:srcRect l="21170" t="11538" r="27419" b="16346"/>
          <a:stretch>
            <a:fillRect/>
          </a:stretch>
        </p:blipFill>
        <p:spPr bwMode="auto">
          <a:xfrm>
            <a:off x="6072198" y="3857628"/>
            <a:ext cx="2857520" cy="178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515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Sémiologie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fr-FR" dirty="0" smtClean="0"/>
              <a:t>2/ Hypotension artérielle: peut manquer au début de la déshydratation </a:t>
            </a:r>
          </a:p>
          <a:p>
            <a:pPr marL="0" indent="0">
              <a:lnSpc>
                <a:spcPct val="120000"/>
              </a:lnSpc>
              <a:buNone/>
            </a:pPr>
            <a:endParaRPr lang="fr-FR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fr-FR" dirty="0" smtClean="0"/>
              <a:t>3/ Tachycardie </a:t>
            </a:r>
            <a:endParaRPr lang="fr-FR" dirty="0"/>
          </a:p>
          <a:p>
            <a:pPr marL="0" indent="0">
              <a:lnSpc>
                <a:spcPct val="120000"/>
              </a:lnSpc>
              <a:buNone/>
            </a:pPr>
            <a:endParaRPr lang="fr-FR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fr-FR" dirty="0" smtClean="0"/>
              <a:t>4/ Oligurie: diminution de la diurèse de 24 heures, entre 200 et 400 ml/24h </a:t>
            </a:r>
            <a:endParaRPr lang="fr-FR" dirty="0"/>
          </a:p>
          <a:p>
            <a:pPr marL="0" indent="0">
              <a:lnSpc>
                <a:spcPct val="120000"/>
              </a:lnSpc>
              <a:buNone/>
            </a:pPr>
            <a:endParaRPr lang="fr-FR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fr-FR" dirty="0" smtClean="0"/>
              <a:t>5/ Perte </a:t>
            </a:r>
            <a:r>
              <a:rPr lang="fr-FR" dirty="0"/>
              <a:t>de </a:t>
            </a:r>
            <a:r>
              <a:rPr lang="fr-FR" dirty="0" smtClean="0"/>
              <a:t>poids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277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Déshydratation intra cellulaire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455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3232</TotalTime>
  <Words>717</Words>
  <Application>Microsoft Office PowerPoint</Application>
  <PresentationFormat>Affichage à l'écran (4:3)</PresentationFormat>
  <Paragraphs>178</Paragraphs>
  <Slides>28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29" baseType="lpstr">
      <vt:lpstr>Thème Office</vt:lpstr>
      <vt:lpstr>Sémiologie générale déshydratation et œdème</vt:lpstr>
      <vt:lpstr>Objectifs pédagogiques</vt:lpstr>
      <vt:lpstr>Les déshydratations </vt:lpstr>
      <vt:lpstr>Définition</vt:lpstr>
      <vt:lpstr>Déshydratation extra cellulaire</vt:lpstr>
      <vt:lpstr>Définition </vt:lpstr>
      <vt:lpstr>Sémiologie </vt:lpstr>
      <vt:lpstr>Sémiologie </vt:lpstr>
      <vt:lpstr>Déshydratation intra cellulaire</vt:lpstr>
      <vt:lpstr>Introduction </vt:lpstr>
      <vt:lpstr>Clinique </vt:lpstr>
      <vt:lpstr>Clinique </vt:lpstr>
      <vt:lpstr>Déshydratation globale </vt:lpstr>
      <vt:lpstr>Causes </vt:lpstr>
      <vt:lpstr>Les œdèmes </vt:lpstr>
      <vt:lpstr>Définition </vt:lpstr>
      <vt:lpstr>Étude sémiologique </vt:lpstr>
      <vt:lpstr>Étude sémiologique </vt:lpstr>
      <vt:lpstr>Étude sémiologique </vt:lpstr>
      <vt:lpstr>Étude sémiologique </vt:lpstr>
      <vt:lpstr>Étude sémiologique </vt:lpstr>
      <vt:lpstr>Signe de Godet</vt:lpstr>
      <vt:lpstr>Étude sémiologique</vt:lpstr>
      <vt:lpstr>Étude sémiologique</vt:lpstr>
      <vt:lpstr>Étude sémiologique</vt:lpstr>
      <vt:lpstr>Causes des œdèmes </vt:lpstr>
      <vt:lpstr>Myxoedeme </vt:lpstr>
      <vt:lpstr>Définition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Ischémie aigue des membres inférieurs</dc:title>
  <dc:creator>cap</dc:creator>
  <cp:lastModifiedBy>cap</cp:lastModifiedBy>
  <cp:revision>60</cp:revision>
  <dcterms:created xsi:type="dcterms:W3CDTF">2020-11-09T09:34:09Z</dcterms:created>
  <dcterms:modified xsi:type="dcterms:W3CDTF">2022-10-09T12:25:07Z</dcterms:modified>
</cp:coreProperties>
</file>