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4" r:id="rId3"/>
    <p:sldId id="275" r:id="rId4"/>
    <p:sldId id="287" r:id="rId5"/>
    <p:sldId id="276" r:id="rId6"/>
    <p:sldId id="277" r:id="rId7"/>
    <p:sldId id="278" r:id="rId8"/>
    <p:sldId id="279" r:id="rId9"/>
    <p:sldId id="288" r:id="rId10"/>
    <p:sldId id="280" r:id="rId11"/>
    <p:sldId id="289" r:id="rId12"/>
    <p:sldId id="281" r:id="rId13"/>
    <p:sldId id="290" r:id="rId14"/>
    <p:sldId id="282" r:id="rId15"/>
    <p:sldId id="283" r:id="rId16"/>
    <p:sldId id="284" r:id="rId17"/>
    <p:sldId id="291" r:id="rId18"/>
    <p:sldId id="285" r:id="rId19"/>
    <p:sldId id="292" r:id="rId20"/>
    <p:sldId id="299" r:id="rId21"/>
    <p:sldId id="295" r:id="rId22"/>
    <p:sldId id="294" r:id="rId23"/>
    <p:sldId id="296" r:id="rId24"/>
    <p:sldId id="297" r:id="rId25"/>
    <p:sldId id="298" r:id="rId26"/>
    <p:sldId id="304" r:id="rId27"/>
    <p:sldId id="301" r:id="rId28"/>
    <p:sldId id="302" r:id="rId29"/>
    <p:sldId id="303" r:id="rId30"/>
    <p:sldId id="286"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909352-CC69-4927-BF4D-C99F81D73A2D}"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fr-FR"/>
        </a:p>
      </dgm:t>
    </dgm:pt>
    <dgm:pt modelId="{72DA8DDE-AB20-4C3E-B87B-21AD3C9ABD05}">
      <dgm:prSet phldrT="[Texte]"/>
      <dgm:spPr/>
      <dgm:t>
        <a:bodyPr/>
        <a:lstStyle/>
        <a:p>
          <a:r>
            <a:rPr lang="fr-FR" b="1" dirty="0" smtClean="0"/>
            <a:t>Syndrome cérébelleux statique : ATAXIE CÉRÉBELLEUSE</a:t>
          </a:r>
          <a:endParaRPr lang="fr-FR" dirty="0"/>
        </a:p>
      </dgm:t>
    </dgm:pt>
    <dgm:pt modelId="{10329649-C10B-4BFE-A772-1813ACC7EDEF}" type="parTrans" cxnId="{4A2EEFE0-CAB7-4B31-8697-BB1C57F96B9E}">
      <dgm:prSet/>
      <dgm:spPr/>
      <dgm:t>
        <a:bodyPr/>
        <a:lstStyle/>
        <a:p>
          <a:endParaRPr lang="fr-FR"/>
        </a:p>
      </dgm:t>
    </dgm:pt>
    <dgm:pt modelId="{DC68E75E-A841-47AD-8AA7-41C3FBC12BB2}" type="sibTrans" cxnId="{4A2EEFE0-CAB7-4B31-8697-BB1C57F96B9E}">
      <dgm:prSet/>
      <dgm:spPr/>
      <dgm:t>
        <a:bodyPr/>
        <a:lstStyle/>
        <a:p>
          <a:endParaRPr lang="fr-FR"/>
        </a:p>
      </dgm:t>
    </dgm:pt>
    <dgm:pt modelId="{CC6EAA14-E764-45D0-BE40-71496C5FDC9C}">
      <dgm:prSet phldrT="[Texte]"/>
      <dgm:spPr/>
      <dgm:t>
        <a:bodyPr/>
        <a:lstStyle/>
        <a:p>
          <a:r>
            <a:rPr lang="fr-FR" dirty="0" smtClean="0"/>
            <a:t>Élargissement du polygone de sustentation</a:t>
          </a:r>
        </a:p>
        <a:p>
          <a:r>
            <a:rPr lang="fr-FR" dirty="0" smtClean="0"/>
            <a:t>Marche ébrieuse</a:t>
          </a:r>
        </a:p>
        <a:p>
          <a:r>
            <a:rPr lang="fr-FR" dirty="0" smtClean="0"/>
            <a:t>Danse des tendons.</a:t>
          </a:r>
          <a:endParaRPr lang="fr-FR" dirty="0"/>
        </a:p>
      </dgm:t>
    </dgm:pt>
    <dgm:pt modelId="{24182B82-9E01-45B9-9752-F52A29D7D458}" type="parTrans" cxnId="{B23A13E5-952B-474B-94E4-1373225BDB9F}">
      <dgm:prSet/>
      <dgm:spPr/>
      <dgm:t>
        <a:bodyPr/>
        <a:lstStyle/>
        <a:p>
          <a:endParaRPr lang="fr-FR"/>
        </a:p>
      </dgm:t>
    </dgm:pt>
    <dgm:pt modelId="{4309AC58-C5E2-4E12-ACBB-0013C70340DD}" type="sibTrans" cxnId="{B23A13E5-952B-474B-94E4-1373225BDB9F}">
      <dgm:prSet/>
      <dgm:spPr/>
      <dgm:t>
        <a:bodyPr/>
        <a:lstStyle/>
        <a:p>
          <a:endParaRPr lang="fr-FR"/>
        </a:p>
      </dgm:t>
    </dgm:pt>
    <dgm:pt modelId="{69463222-ECBA-46DB-8F0D-FC685564B9E8}">
      <dgm:prSet phldrT="[Texte]"/>
      <dgm:spPr/>
      <dgm:t>
        <a:bodyPr/>
        <a:lstStyle/>
        <a:p>
          <a:r>
            <a:rPr lang="fr-FR" b="1" dirty="0" smtClean="0"/>
            <a:t>Syndrome cérébelleux cinétique</a:t>
          </a:r>
          <a:endParaRPr lang="fr-FR" dirty="0"/>
        </a:p>
      </dgm:t>
    </dgm:pt>
    <dgm:pt modelId="{872100C0-EF3C-4F29-B4F5-2DFAA600FA5C}" type="parTrans" cxnId="{74134F9C-EADE-4B7E-9A16-D7FD65A6E514}">
      <dgm:prSet/>
      <dgm:spPr/>
      <dgm:t>
        <a:bodyPr/>
        <a:lstStyle/>
        <a:p>
          <a:endParaRPr lang="fr-FR"/>
        </a:p>
      </dgm:t>
    </dgm:pt>
    <dgm:pt modelId="{7392EEA1-5B71-4EF0-86B0-24A212C7C3C8}" type="sibTrans" cxnId="{74134F9C-EADE-4B7E-9A16-D7FD65A6E514}">
      <dgm:prSet/>
      <dgm:spPr/>
      <dgm:t>
        <a:bodyPr/>
        <a:lstStyle/>
        <a:p>
          <a:endParaRPr lang="fr-FR"/>
        </a:p>
      </dgm:t>
    </dgm:pt>
    <dgm:pt modelId="{86540594-64CA-45C2-8F01-AF08C57E7404}">
      <dgm:prSet phldrT="[Texte]"/>
      <dgm:spPr/>
      <dgm:t>
        <a:bodyPr/>
        <a:lstStyle/>
        <a:p>
          <a:r>
            <a:rPr lang="fr-FR" dirty="0" smtClean="0"/>
            <a:t>HYPERMÉTRIE (doigt-nez, talon/genou)</a:t>
          </a:r>
        </a:p>
        <a:p>
          <a:r>
            <a:rPr lang="fr-FR" dirty="0" smtClean="0"/>
            <a:t>DYSARTHRIE cérébelleuse (parole scandée, explosive)</a:t>
          </a:r>
          <a:endParaRPr lang="fr-FR" dirty="0"/>
        </a:p>
      </dgm:t>
    </dgm:pt>
    <dgm:pt modelId="{6289DFCF-4C4F-41F4-B47B-2C915193C9B8}" type="parTrans" cxnId="{C794A5D4-8C09-48FC-9C51-06D717502F9F}">
      <dgm:prSet/>
      <dgm:spPr/>
      <dgm:t>
        <a:bodyPr/>
        <a:lstStyle/>
        <a:p>
          <a:endParaRPr lang="fr-FR"/>
        </a:p>
      </dgm:t>
    </dgm:pt>
    <dgm:pt modelId="{8B8E636A-1CF3-4C78-9768-C2123A7D493D}" type="sibTrans" cxnId="{C794A5D4-8C09-48FC-9C51-06D717502F9F}">
      <dgm:prSet/>
      <dgm:spPr/>
      <dgm:t>
        <a:bodyPr/>
        <a:lstStyle/>
        <a:p>
          <a:endParaRPr lang="fr-FR"/>
        </a:p>
      </dgm:t>
    </dgm:pt>
    <dgm:pt modelId="{3B919DF7-E7F8-4EC1-A75E-BCBD37FA45D0}">
      <dgm:prSet phldrT="[Texte]"/>
      <dgm:spPr/>
      <dgm:t>
        <a:bodyPr/>
        <a:lstStyle/>
        <a:p>
          <a:r>
            <a:rPr lang="fr-FR" b="1" dirty="0" smtClean="0"/>
            <a:t>Diagnostic différentiel</a:t>
          </a:r>
          <a:endParaRPr lang="fr-FR" dirty="0"/>
        </a:p>
      </dgm:t>
    </dgm:pt>
    <dgm:pt modelId="{E6139239-43DD-4674-88CE-B686B09EFA37}" type="parTrans" cxnId="{21555ECF-EE3C-43D8-9028-EA01BB64FB54}">
      <dgm:prSet/>
      <dgm:spPr/>
      <dgm:t>
        <a:bodyPr/>
        <a:lstStyle/>
        <a:p>
          <a:endParaRPr lang="fr-FR"/>
        </a:p>
      </dgm:t>
    </dgm:pt>
    <dgm:pt modelId="{CA2DDFB9-C2A6-4A1A-AD7D-6D3FA500012F}" type="sibTrans" cxnId="{21555ECF-EE3C-43D8-9028-EA01BB64FB54}">
      <dgm:prSet/>
      <dgm:spPr/>
      <dgm:t>
        <a:bodyPr/>
        <a:lstStyle/>
        <a:p>
          <a:endParaRPr lang="fr-FR"/>
        </a:p>
      </dgm:t>
    </dgm:pt>
    <dgm:pt modelId="{7D69E8E6-11A9-4C19-AE51-71C7F5464ADB}">
      <dgm:prSet phldrT="[Texte]"/>
      <dgm:spPr/>
      <dgm:t>
        <a:bodyPr/>
        <a:lstStyle/>
        <a:p>
          <a:r>
            <a:rPr lang="fr-FR" dirty="0" smtClean="0"/>
            <a:t>ataxie proprioceptive</a:t>
          </a:r>
        </a:p>
        <a:p>
          <a:r>
            <a:rPr lang="fr-FR" dirty="0" smtClean="0"/>
            <a:t>ataxie frontale</a:t>
          </a:r>
        </a:p>
        <a:p>
          <a:r>
            <a:rPr lang="fr-FR" dirty="0" smtClean="0"/>
            <a:t>ataxie vestibulaire</a:t>
          </a:r>
          <a:endParaRPr lang="fr-FR" dirty="0"/>
        </a:p>
      </dgm:t>
    </dgm:pt>
    <dgm:pt modelId="{DB0E8E27-19E0-48F8-BE77-4E879CEECF77}" type="parTrans" cxnId="{E91ED954-4141-44CF-8432-46EA13FC5CFC}">
      <dgm:prSet/>
      <dgm:spPr/>
      <dgm:t>
        <a:bodyPr/>
        <a:lstStyle/>
        <a:p>
          <a:endParaRPr lang="fr-FR"/>
        </a:p>
      </dgm:t>
    </dgm:pt>
    <dgm:pt modelId="{C818D40B-3EBC-498F-B5AE-0A1F6A0DA90D}" type="sibTrans" cxnId="{E91ED954-4141-44CF-8432-46EA13FC5CFC}">
      <dgm:prSet/>
      <dgm:spPr/>
      <dgm:t>
        <a:bodyPr/>
        <a:lstStyle/>
        <a:p>
          <a:endParaRPr lang="fr-FR"/>
        </a:p>
      </dgm:t>
    </dgm:pt>
    <dgm:pt modelId="{6C9AC4E9-E38B-4B28-BFC9-6537F052DA89}" type="pres">
      <dgm:prSet presAssocID="{85909352-CC69-4927-BF4D-C99F81D73A2D}" presName="theList" presStyleCnt="0">
        <dgm:presLayoutVars>
          <dgm:dir/>
          <dgm:animLvl val="lvl"/>
          <dgm:resizeHandles val="exact"/>
        </dgm:presLayoutVars>
      </dgm:prSet>
      <dgm:spPr/>
    </dgm:pt>
    <dgm:pt modelId="{7D6E36CC-01FB-4A36-81DF-4FD3BC9FF28D}" type="pres">
      <dgm:prSet presAssocID="{72DA8DDE-AB20-4C3E-B87B-21AD3C9ABD05}" presName="compNode" presStyleCnt="0"/>
      <dgm:spPr/>
    </dgm:pt>
    <dgm:pt modelId="{9DA23457-F48A-4CE8-886D-5544CB14EF66}" type="pres">
      <dgm:prSet presAssocID="{72DA8DDE-AB20-4C3E-B87B-21AD3C9ABD05}" presName="aNode" presStyleLbl="bgShp" presStyleIdx="0" presStyleCnt="3"/>
      <dgm:spPr/>
      <dgm:t>
        <a:bodyPr/>
        <a:lstStyle/>
        <a:p>
          <a:endParaRPr lang="fr-FR"/>
        </a:p>
      </dgm:t>
    </dgm:pt>
    <dgm:pt modelId="{D535E4D5-D89E-4427-9ABA-78C97FADF0B6}" type="pres">
      <dgm:prSet presAssocID="{72DA8DDE-AB20-4C3E-B87B-21AD3C9ABD05}" presName="textNode" presStyleLbl="bgShp" presStyleIdx="0" presStyleCnt="3"/>
      <dgm:spPr/>
      <dgm:t>
        <a:bodyPr/>
        <a:lstStyle/>
        <a:p>
          <a:endParaRPr lang="fr-FR"/>
        </a:p>
      </dgm:t>
    </dgm:pt>
    <dgm:pt modelId="{F7DA41A6-C8BD-4213-98B6-AF415204CB02}" type="pres">
      <dgm:prSet presAssocID="{72DA8DDE-AB20-4C3E-B87B-21AD3C9ABD05}" presName="compChildNode" presStyleCnt="0"/>
      <dgm:spPr/>
    </dgm:pt>
    <dgm:pt modelId="{CC9448C0-55FE-40A4-8178-C5C2A9D49E1A}" type="pres">
      <dgm:prSet presAssocID="{72DA8DDE-AB20-4C3E-B87B-21AD3C9ABD05}" presName="theInnerList" presStyleCnt="0"/>
      <dgm:spPr/>
    </dgm:pt>
    <dgm:pt modelId="{307C4D96-B684-4967-8A75-F284099ED162}" type="pres">
      <dgm:prSet presAssocID="{CC6EAA14-E764-45D0-BE40-71496C5FDC9C}" presName="childNode" presStyleLbl="node1" presStyleIdx="0" presStyleCnt="3">
        <dgm:presLayoutVars>
          <dgm:bulletEnabled val="1"/>
        </dgm:presLayoutVars>
      </dgm:prSet>
      <dgm:spPr/>
      <dgm:t>
        <a:bodyPr/>
        <a:lstStyle/>
        <a:p>
          <a:endParaRPr lang="fr-FR"/>
        </a:p>
      </dgm:t>
    </dgm:pt>
    <dgm:pt modelId="{09BE2576-AE51-455A-8C47-868A651053B0}" type="pres">
      <dgm:prSet presAssocID="{72DA8DDE-AB20-4C3E-B87B-21AD3C9ABD05}" presName="aSpace" presStyleCnt="0"/>
      <dgm:spPr/>
    </dgm:pt>
    <dgm:pt modelId="{B44A602B-3BEB-4910-A13E-61FA06E1CF79}" type="pres">
      <dgm:prSet presAssocID="{69463222-ECBA-46DB-8F0D-FC685564B9E8}" presName="compNode" presStyleCnt="0"/>
      <dgm:spPr/>
    </dgm:pt>
    <dgm:pt modelId="{E7B12A66-3899-4648-A536-60B37DB96050}" type="pres">
      <dgm:prSet presAssocID="{69463222-ECBA-46DB-8F0D-FC685564B9E8}" presName="aNode" presStyleLbl="bgShp" presStyleIdx="1" presStyleCnt="3"/>
      <dgm:spPr/>
      <dgm:t>
        <a:bodyPr/>
        <a:lstStyle/>
        <a:p>
          <a:endParaRPr lang="fr-FR"/>
        </a:p>
      </dgm:t>
    </dgm:pt>
    <dgm:pt modelId="{2F016482-2D63-4AB9-AECF-B68F64D863C4}" type="pres">
      <dgm:prSet presAssocID="{69463222-ECBA-46DB-8F0D-FC685564B9E8}" presName="textNode" presStyleLbl="bgShp" presStyleIdx="1" presStyleCnt="3"/>
      <dgm:spPr/>
      <dgm:t>
        <a:bodyPr/>
        <a:lstStyle/>
        <a:p>
          <a:endParaRPr lang="fr-FR"/>
        </a:p>
      </dgm:t>
    </dgm:pt>
    <dgm:pt modelId="{C88946E0-F260-4487-B533-18C05209C2F1}" type="pres">
      <dgm:prSet presAssocID="{69463222-ECBA-46DB-8F0D-FC685564B9E8}" presName="compChildNode" presStyleCnt="0"/>
      <dgm:spPr/>
    </dgm:pt>
    <dgm:pt modelId="{D987C4F8-591E-4B7E-A416-515E3E32BA3C}" type="pres">
      <dgm:prSet presAssocID="{69463222-ECBA-46DB-8F0D-FC685564B9E8}" presName="theInnerList" presStyleCnt="0"/>
      <dgm:spPr/>
    </dgm:pt>
    <dgm:pt modelId="{CDF52CCD-9C1A-45C4-AC24-704B4B2BB40C}" type="pres">
      <dgm:prSet presAssocID="{86540594-64CA-45C2-8F01-AF08C57E7404}" presName="childNode" presStyleLbl="node1" presStyleIdx="1" presStyleCnt="3">
        <dgm:presLayoutVars>
          <dgm:bulletEnabled val="1"/>
        </dgm:presLayoutVars>
      </dgm:prSet>
      <dgm:spPr/>
      <dgm:t>
        <a:bodyPr/>
        <a:lstStyle/>
        <a:p>
          <a:endParaRPr lang="fr-FR"/>
        </a:p>
      </dgm:t>
    </dgm:pt>
    <dgm:pt modelId="{D3F83EEA-6BC4-4213-9376-815341406E4D}" type="pres">
      <dgm:prSet presAssocID="{69463222-ECBA-46DB-8F0D-FC685564B9E8}" presName="aSpace" presStyleCnt="0"/>
      <dgm:spPr/>
    </dgm:pt>
    <dgm:pt modelId="{C351D7AE-2698-4041-9744-26C5F88465DD}" type="pres">
      <dgm:prSet presAssocID="{3B919DF7-E7F8-4EC1-A75E-BCBD37FA45D0}" presName="compNode" presStyleCnt="0"/>
      <dgm:spPr/>
    </dgm:pt>
    <dgm:pt modelId="{6E4C1BDC-2AE0-4935-8E17-7F57C6A6B31A}" type="pres">
      <dgm:prSet presAssocID="{3B919DF7-E7F8-4EC1-A75E-BCBD37FA45D0}" presName="aNode" presStyleLbl="bgShp" presStyleIdx="2" presStyleCnt="3"/>
      <dgm:spPr/>
      <dgm:t>
        <a:bodyPr/>
        <a:lstStyle/>
        <a:p>
          <a:endParaRPr lang="fr-FR"/>
        </a:p>
      </dgm:t>
    </dgm:pt>
    <dgm:pt modelId="{7F237C51-617E-495E-A6A4-53908D298D08}" type="pres">
      <dgm:prSet presAssocID="{3B919DF7-E7F8-4EC1-A75E-BCBD37FA45D0}" presName="textNode" presStyleLbl="bgShp" presStyleIdx="2" presStyleCnt="3"/>
      <dgm:spPr/>
      <dgm:t>
        <a:bodyPr/>
        <a:lstStyle/>
        <a:p>
          <a:endParaRPr lang="fr-FR"/>
        </a:p>
      </dgm:t>
    </dgm:pt>
    <dgm:pt modelId="{42D023EA-C514-4FBD-B843-97A912215B3F}" type="pres">
      <dgm:prSet presAssocID="{3B919DF7-E7F8-4EC1-A75E-BCBD37FA45D0}" presName="compChildNode" presStyleCnt="0"/>
      <dgm:spPr/>
    </dgm:pt>
    <dgm:pt modelId="{73F0D318-1BD8-4CDD-84C2-8804EFFCF39F}" type="pres">
      <dgm:prSet presAssocID="{3B919DF7-E7F8-4EC1-A75E-BCBD37FA45D0}" presName="theInnerList" presStyleCnt="0"/>
      <dgm:spPr/>
    </dgm:pt>
    <dgm:pt modelId="{C31DBE6A-6F40-4F9B-871A-04E77A839BB2}" type="pres">
      <dgm:prSet presAssocID="{7D69E8E6-11A9-4C19-AE51-71C7F5464ADB}" presName="childNode" presStyleLbl="node1" presStyleIdx="2" presStyleCnt="3">
        <dgm:presLayoutVars>
          <dgm:bulletEnabled val="1"/>
        </dgm:presLayoutVars>
      </dgm:prSet>
      <dgm:spPr/>
      <dgm:t>
        <a:bodyPr/>
        <a:lstStyle/>
        <a:p>
          <a:endParaRPr lang="fr-FR"/>
        </a:p>
      </dgm:t>
    </dgm:pt>
  </dgm:ptLst>
  <dgm:cxnLst>
    <dgm:cxn modelId="{1B037F88-97DA-4260-8B40-9235C057CD35}" type="presOf" srcId="{69463222-ECBA-46DB-8F0D-FC685564B9E8}" destId="{E7B12A66-3899-4648-A536-60B37DB96050}" srcOrd="0" destOrd="0" presId="urn:microsoft.com/office/officeart/2005/8/layout/lProcess2"/>
    <dgm:cxn modelId="{E91ED954-4141-44CF-8432-46EA13FC5CFC}" srcId="{3B919DF7-E7F8-4EC1-A75E-BCBD37FA45D0}" destId="{7D69E8E6-11A9-4C19-AE51-71C7F5464ADB}" srcOrd="0" destOrd="0" parTransId="{DB0E8E27-19E0-48F8-BE77-4E879CEECF77}" sibTransId="{C818D40B-3EBC-498F-B5AE-0A1F6A0DA90D}"/>
    <dgm:cxn modelId="{4A2EEFE0-CAB7-4B31-8697-BB1C57F96B9E}" srcId="{85909352-CC69-4927-BF4D-C99F81D73A2D}" destId="{72DA8DDE-AB20-4C3E-B87B-21AD3C9ABD05}" srcOrd="0" destOrd="0" parTransId="{10329649-C10B-4BFE-A772-1813ACC7EDEF}" sibTransId="{DC68E75E-A841-47AD-8AA7-41C3FBC12BB2}"/>
    <dgm:cxn modelId="{21555ECF-EE3C-43D8-9028-EA01BB64FB54}" srcId="{85909352-CC69-4927-BF4D-C99F81D73A2D}" destId="{3B919DF7-E7F8-4EC1-A75E-BCBD37FA45D0}" srcOrd="2" destOrd="0" parTransId="{E6139239-43DD-4674-88CE-B686B09EFA37}" sibTransId="{CA2DDFB9-C2A6-4A1A-AD7D-6D3FA500012F}"/>
    <dgm:cxn modelId="{7AA155B0-58E3-4FE7-9F83-B8DD99817D9D}" type="presOf" srcId="{3B919DF7-E7F8-4EC1-A75E-BCBD37FA45D0}" destId="{6E4C1BDC-2AE0-4935-8E17-7F57C6A6B31A}" srcOrd="0" destOrd="0" presId="urn:microsoft.com/office/officeart/2005/8/layout/lProcess2"/>
    <dgm:cxn modelId="{99FF7586-B1DD-4FBA-B082-3E9E26335632}" type="presOf" srcId="{86540594-64CA-45C2-8F01-AF08C57E7404}" destId="{CDF52CCD-9C1A-45C4-AC24-704B4B2BB40C}" srcOrd="0" destOrd="0" presId="urn:microsoft.com/office/officeart/2005/8/layout/lProcess2"/>
    <dgm:cxn modelId="{9CCFBE14-6883-449B-8790-D9E43D50A989}" type="presOf" srcId="{69463222-ECBA-46DB-8F0D-FC685564B9E8}" destId="{2F016482-2D63-4AB9-AECF-B68F64D863C4}" srcOrd="1" destOrd="0" presId="urn:microsoft.com/office/officeart/2005/8/layout/lProcess2"/>
    <dgm:cxn modelId="{310ECD80-0DF0-4149-9187-E2860B7A6EBD}" type="presOf" srcId="{72DA8DDE-AB20-4C3E-B87B-21AD3C9ABD05}" destId="{D535E4D5-D89E-4427-9ABA-78C97FADF0B6}" srcOrd="1" destOrd="0" presId="urn:microsoft.com/office/officeart/2005/8/layout/lProcess2"/>
    <dgm:cxn modelId="{B23A13E5-952B-474B-94E4-1373225BDB9F}" srcId="{72DA8DDE-AB20-4C3E-B87B-21AD3C9ABD05}" destId="{CC6EAA14-E764-45D0-BE40-71496C5FDC9C}" srcOrd="0" destOrd="0" parTransId="{24182B82-9E01-45B9-9752-F52A29D7D458}" sibTransId="{4309AC58-C5E2-4E12-ACBB-0013C70340DD}"/>
    <dgm:cxn modelId="{74134F9C-EADE-4B7E-9A16-D7FD65A6E514}" srcId="{85909352-CC69-4927-BF4D-C99F81D73A2D}" destId="{69463222-ECBA-46DB-8F0D-FC685564B9E8}" srcOrd="1" destOrd="0" parTransId="{872100C0-EF3C-4F29-B4F5-2DFAA600FA5C}" sibTransId="{7392EEA1-5B71-4EF0-86B0-24A212C7C3C8}"/>
    <dgm:cxn modelId="{2A455CBE-7D5A-488D-BBA6-13D8F9711512}" type="presOf" srcId="{3B919DF7-E7F8-4EC1-A75E-BCBD37FA45D0}" destId="{7F237C51-617E-495E-A6A4-53908D298D08}" srcOrd="1" destOrd="0" presId="urn:microsoft.com/office/officeart/2005/8/layout/lProcess2"/>
    <dgm:cxn modelId="{1A65E069-4A77-42BD-B88A-91EC6D615327}" type="presOf" srcId="{CC6EAA14-E764-45D0-BE40-71496C5FDC9C}" destId="{307C4D96-B684-4967-8A75-F284099ED162}" srcOrd="0" destOrd="0" presId="urn:microsoft.com/office/officeart/2005/8/layout/lProcess2"/>
    <dgm:cxn modelId="{C794A5D4-8C09-48FC-9C51-06D717502F9F}" srcId="{69463222-ECBA-46DB-8F0D-FC685564B9E8}" destId="{86540594-64CA-45C2-8F01-AF08C57E7404}" srcOrd="0" destOrd="0" parTransId="{6289DFCF-4C4F-41F4-B47B-2C915193C9B8}" sibTransId="{8B8E636A-1CF3-4C78-9768-C2123A7D493D}"/>
    <dgm:cxn modelId="{09118BB4-BB2B-42F1-AEF4-FD5227DACB83}" type="presOf" srcId="{85909352-CC69-4927-BF4D-C99F81D73A2D}" destId="{6C9AC4E9-E38B-4B28-BFC9-6537F052DA89}" srcOrd="0" destOrd="0" presId="urn:microsoft.com/office/officeart/2005/8/layout/lProcess2"/>
    <dgm:cxn modelId="{1449F548-AB08-4E31-A9D0-0F3046718787}" type="presOf" srcId="{72DA8DDE-AB20-4C3E-B87B-21AD3C9ABD05}" destId="{9DA23457-F48A-4CE8-886D-5544CB14EF66}" srcOrd="0" destOrd="0" presId="urn:microsoft.com/office/officeart/2005/8/layout/lProcess2"/>
    <dgm:cxn modelId="{83A8DC24-83EB-421E-8607-81B0848D9EE8}" type="presOf" srcId="{7D69E8E6-11A9-4C19-AE51-71C7F5464ADB}" destId="{C31DBE6A-6F40-4F9B-871A-04E77A839BB2}" srcOrd="0" destOrd="0" presId="urn:microsoft.com/office/officeart/2005/8/layout/lProcess2"/>
    <dgm:cxn modelId="{CDEE6AFB-9891-4EAB-9375-76871A82DB47}" type="presParOf" srcId="{6C9AC4E9-E38B-4B28-BFC9-6537F052DA89}" destId="{7D6E36CC-01FB-4A36-81DF-4FD3BC9FF28D}" srcOrd="0" destOrd="0" presId="urn:microsoft.com/office/officeart/2005/8/layout/lProcess2"/>
    <dgm:cxn modelId="{F355034A-6D03-4172-AAF9-446D82CB2B09}" type="presParOf" srcId="{7D6E36CC-01FB-4A36-81DF-4FD3BC9FF28D}" destId="{9DA23457-F48A-4CE8-886D-5544CB14EF66}" srcOrd="0" destOrd="0" presId="urn:microsoft.com/office/officeart/2005/8/layout/lProcess2"/>
    <dgm:cxn modelId="{39A2C694-6F95-4A83-9EE0-AFF566B24639}" type="presParOf" srcId="{7D6E36CC-01FB-4A36-81DF-4FD3BC9FF28D}" destId="{D535E4D5-D89E-4427-9ABA-78C97FADF0B6}" srcOrd="1" destOrd="0" presId="urn:microsoft.com/office/officeart/2005/8/layout/lProcess2"/>
    <dgm:cxn modelId="{B5C79921-8697-42C1-9E6E-9CC1269E5D3B}" type="presParOf" srcId="{7D6E36CC-01FB-4A36-81DF-4FD3BC9FF28D}" destId="{F7DA41A6-C8BD-4213-98B6-AF415204CB02}" srcOrd="2" destOrd="0" presId="urn:microsoft.com/office/officeart/2005/8/layout/lProcess2"/>
    <dgm:cxn modelId="{BA2B936D-51B0-45C9-A905-4EA5321B0820}" type="presParOf" srcId="{F7DA41A6-C8BD-4213-98B6-AF415204CB02}" destId="{CC9448C0-55FE-40A4-8178-C5C2A9D49E1A}" srcOrd="0" destOrd="0" presId="urn:microsoft.com/office/officeart/2005/8/layout/lProcess2"/>
    <dgm:cxn modelId="{34376413-4BB9-40BC-A6A8-0CD5AE1F43A7}" type="presParOf" srcId="{CC9448C0-55FE-40A4-8178-C5C2A9D49E1A}" destId="{307C4D96-B684-4967-8A75-F284099ED162}" srcOrd="0" destOrd="0" presId="urn:microsoft.com/office/officeart/2005/8/layout/lProcess2"/>
    <dgm:cxn modelId="{0576DFBA-E544-44E6-A0CB-B379F23423A5}" type="presParOf" srcId="{6C9AC4E9-E38B-4B28-BFC9-6537F052DA89}" destId="{09BE2576-AE51-455A-8C47-868A651053B0}" srcOrd="1" destOrd="0" presId="urn:microsoft.com/office/officeart/2005/8/layout/lProcess2"/>
    <dgm:cxn modelId="{66F6A945-4ADC-4344-9A81-F0A4671ED85D}" type="presParOf" srcId="{6C9AC4E9-E38B-4B28-BFC9-6537F052DA89}" destId="{B44A602B-3BEB-4910-A13E-61FA06E1CF79}" srcOrd="2" destOrd="0" presId="urn:microsoft.com/office/officeart/2005/8/layout/lProcess2"/>
    <dgm:cxn modelId="{F986CF6B-F93C-4F39-A849-58242AF0D2A3}" type="presParOf" srcId="{B44A602B-3BEB-4910-A13E-61FA06E1CF79}" destId="{E7B12A66-3899-4648-A536-60B37DB96050}" srcOrd="0" destOrd="0" presId="urn:microsoft.com/office/officeart/2005/8/layout/lProcess2"/>
    <dgm:cxn modelId="{3FB0686E-71C5-4070-9E53-2083F38E7B34}" type="presParOf" srcId="{B44A602B-3BEB-4910-A13E-61FA06E1CF79}" destId="{2F016482-2D63-4AB9-AECF-B68F64D863C4}" srcOrd="1" destOrd="0" presId="urn:microsoft.com/office/officeart/2005/8/layout/lProcess2"/>
    <dgm:cxn modelId="{D3957383-9FDD-4B32-9FAD-3CFC5A342524}" type="presParOf" srcId="{B44A602B-3BEB-4910-A13E-61FA06E1CF79}" destId="{C88946E0-F260-4487-B533-18C05209C2F1}" srcOrd="2" destOrd="0" presId="urn:microsoft.com/office/officeart/2005/8/layout/lProcess2"/>
    <dgm:cxn modelId="{53C780C3-AE5A-4524-8210-B32FD6772195}" type="presParOf" srcId="{C88946E0-F260-4487-B533-18C05209C2F1}" destId="{D987C4F8-591E-4B7E-A416-515E3E32BA3C}" srcOrd="0" destOrd="0" presId="urn:microsoft.com/office/officeart/2005/8/layout/lProcess2"/>
    <dgm:cxn modelId="{D1BE2111-93AA-4D2C-AC90-7F45AE1809F0}" type="presParOf" srcId="{D987C4F8-591E-4B7E-A416-515E3E32BA3C}" destId="{CDF52CCD-9C1A-45C4-AC24-704B4B2BB40C}" srcOrd="0" destOrd="0" presId="urn:microsoft.com/office/officeart/2005/8/layout/lProcess2"/>
    <dgm:cxn modelId="{6C225039-A11E-4A61-B59C-41DDE26BFA5A}" type="presParOf" srcId="{6C9AC4E9-E38B-4B28-BFC9-6537F052DA89}" destId="{D3F83EEA-6BC4-4213-9376-815341406E4D}" srcOrd="3" destOrd="0" presId="urn:microsoft.com/office/officeart/2005/8/layout/lProcess2"/>
    <dgm:cxn modelId="{C5B9E5B3-E9CC-47FD-9761-69DAC9BF6DD5}" type="presParOf" srcId="{6C9AC4E9-E38B-4B28-BFC9-6537F052DA89}" destId="{C351D7AE-2698-4041-9744-26C5F88465DD}" srcOrd="4" destOrd="0" presId="urn:microsoft.com/office/officeart/2005/8/layout/lProcess2"/>
    <dgm:cxn modelId="{B5A89FDA-0277-45BF-861B-0D4D9811F98A}" type="presParOf" srcId="{C351D7AE-2698-4041-9744-26C5F88465DD}" destId="{6E4C1BDC-2AE0-4935-8E17-7F57C6A6B31A}" srcOrd="0" destOrd="0" presId="urn:microsoft.com/office/officeart/2005/8/layout/lProcess2"/>
    <dgm:cxn modelId="{49E04AFF-4D64-4B8F-95D2-83919FCD414A}" type="presParOf" srcId="{C351D7AE-2698-4041-9744-26C5F88465DD}" destId="{7F237C51-617E-495E-A6A4-53908D298D08}" srcOrd="1" destOrd="0" presId="urn:microsoft.com/office/officeart/2005/8/layout/lProcess2"/>
    <dgm:cxn modelId="{D6AC2381-2EF5-4AAF-B73C-19C68D361664}" type="presParOf" srcId="{C351D7AE-2698-4041-9744-26C5F88465DD}" destId="{42D023EA-C514-4FBD-B843-97A912215B3F}" srcOrd="2" destOrd="0" presId="urn:microsoft.com/office/officeart/2005/8/layout/lProcess2"/>
    <dgm:cxn modelId="{1D495771-5D23-47F5-8CBB-55126E0421FA}" type="presParOf" srcId="{42D023EA-C514-4FBD-B843-97A912215B3F}" destId="{73F0D318-1BD8-4CDD-84C2-8804EFFCF39F}" srcOrd="0" destOrd="0" presId="urn:microsoft.com/office/officeart/2005/8/layout/lProcess2"/>
    <dgm:cxn modelId="{3D7C7E9E-24B9-4A61-9AEF-21EC6F8F4D66}" type="presParOf" srcId="{73F0D318-1BD8-4CDD-84C2-8804EFFCF39F}" destId="{C31DBE6A-6F40-4F9B-871A-04E77A839BB2}"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23457-F48A-4CE8-886D-5544CB14EF66}">
      <dsp:nvSpPr>
        <dsp:cNvPr id="0" name=""/>
        <dsp:cNvSpPr/>
      </dsp:nvSpPr>
      <dsp:spPr>
        <a:xfrm>
          <a:off x="1004" y="0"/>
          <a:ext cx="2611933" cy="45259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fr-FR" sz="2100" b="1" kern="1200" dirty="0" smtClean="0"/>
            <a:t>Syndrome cérébelleux statique : ATAXIE CÉRÉBELLEUSE</a:t>
          </a:r>
          <a:endParaRPr lang="fr-FR" sz="2100" kern="1200" dirty="0"/>
        </a:p>
      </dsp:txBody>
      <dsp:txXfrm>
        <a:off x="1004" y="0"/>
        <a:ext cx="2611933" cy="1357788"/>
      </dsp:txXfrm>
    </dsp:sp>
    <dsp:sp modelId="{307C4D96-B684-4967-8A75-F284099ED162}">
      <dsp:nvSpPr>
        <dsp:cNvPr id="0" name=""/>
        <dsp:cNvSpPr/>
      </dsp:nvSpPr>
      <dsp:spPr>
        <a:xfrm>
          <a:off x="262197" y="1357788"/>
          <a:ext cx="2089546" cy="29418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fr-FR" sz="2300" kern="1200" dirty="0" smtClean="0"/>
            <a:t>Élargissement du polygone de sustentation</a:t>
          </a:r>
        </a:p>
        <a:p>
          <a:pPr lvl="0" algn="ctr" defTabSz="1022350">
            <a:lnSpc>
              <a:spcPct val="90000"/>
            </a:lnSpc>
            <a:spcBef>
              <a:spcPct val="0"/>
            </a:spcBef>
            <a:spcAft>
              <a:spcPct val="35000"/>
            </a:spcAft>
          </a:pPr>
          <a:r>
            <a:rPr lang="fr-FR" sz="2300" kern="1200" dirty="0" smtClean="0"/>
            <a:t>Marche ébrieuse</a:t>
          </a:r>
        </a:p>
        <a:p>
          <a:pPr lvl="0" algn="ctr" defTabSz="1022350">
            <a:lnSpc>
              <a:spcPct val="90000"/>
            </a:lnSpc>
            <a:spcBef>
              <a:spcPct val="0"/>
            </a:spcBef>
            <a:spcAft>
              <a:spcPct val="35000"/>
            </a:spcAft>
          </a:pPr>
          <a:r>
            <a:rPr lang="fr-FR" sz="2300" kern="1200" dirty="0" smtClean="0"/>
            <a:t>Danse des tendons.</a:t>
          </a:r>
          <a:endParaRPr lang="fr-FR" sz="2300" kern="1200" dirty="0"/>
        </a:p>
      </dsp:txBody>
      <dsp:txXfrm>
        <a:off x="323398" y="1418989"/>
        <a:ext cx="1967144" cy="2819473"/>
      </dsp:txXfrm>
    </dsp:sp>
    <dsp:sp modelId="{E7B12A66-3899-4648-A536-60B37DB96050}">
      <dsp:nvSpPr>
        <dsp:cNvPr id="0" name=""/>
        <dsp:cNvSpPr/>
      </dsp:nvSpPr>
      <dsp:spPr>
        <a:xfrm>
          <a:off x="2808833" y="0"/>
          <a:ext cx="2611933" cy="45259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fr-FR" sz="2100" b="1" kern="1200" dirty="0" smtClean="0"/>
            <a:t>Syndrome cérébelleux cinétique</a:t>
          </a:r>
          <a:endParaRPr lang="fr-FR" sz="2100" kern="1200" dirty="0"/>
        </a:p>
      </dsp:txBody>
      <dsp:txXfrm>
        <a:off x="2808833" y="0"/>
        <a:ext cx="2611933" cy="1357788"/>
      </dsp:txXfrm>
    </dsp:sp>
    <dsp:sp modelId="{CDF52CCD-9C1A-45C4-AC24-704B4B2BB40C}">
      <dsp:nvSpPr>
        <dsp:cNvPr id="0" name=""/>
        <dsp:cNvSpPr/>
      </dsp:nvSpPr>
      <dsp:spPr>
        <a:xfrm>
          <a:off x="3070026" y="1357788"/>
          <a:ext cx="2089546" cy="29418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fr-FR" sz="2300" kern="1200" dirty="0" smtClean="0"/>
            <a:t>HYPERMÉTRIE (doigt-nez, talon/genou)</a:t>
          </a:r>
        </a:p>
        <a:p>
          <a:pPr lvl="0" algn="ctr" defTabSz="1022350">
            <a:lnSpc>
              <a:spcPct val="90000"/>
            </a:lnSpc>
            <a:spcBef>
              <a:spcPct val="0"/>
            </a:spcBef>
            <a:spcAft>
              <a:spcPct val="35000"/>
            </a:spcAft>
          </a:pPr>
          <a:r>
            <a:rPr lang="fr-FR" sz="2300" kern="1200" dirty="0" smtClean="0"/>
            <a:t>DYSARTHRIE cérébelleuse (parole scandée, explosive)</a:t>
          </a:r>
          <a:endParaRPr lang="fr-FR" sz="2300" kern="1200" dirty="0"/>
        </a:p>
      </dsp:txBody>
      <dsp:txXfrm>
        <a:off x="3131227" y="1418989"/>
        <a:ext cx="1967144" cy="2819473"/>
      </dsp:txXfrm>
    </dsp:sp>
    <dsp:sp modelId="{6E4C1BDC-2AE0-4935-8E17-7F57C6A6B31A}">
      <dsp:nvSpPr>
        <dsp:cNvPr id="0" name=""/>
        <dsp:cNvSpPr/>
      </dsp:nvSpPr>
      <dsp:spPr>
        <a:xfrm>
          <a:off x="5616661" y="0"/>
          <a:ext cx="2611933" cy="45259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fr-FR" sz="2100" b="1" kern="1200" dirty="0" smtClean="0"/>
            <a:t>Diagnostic différentiel</a:t>
          </a:r>
          <a:endParaRPr lang="fr-FR" sz="2100" kern="1200" dirty="0"/>
        </a:p>
      </dsp:txBody>
      <dsp:txXfrm>
        <a:off x="5616661" y="0"/>
        <a:ext cx="2611933" cy="1357788"/>
      </dsp:txXfrm>
    </dsp:sp>
    <dsp:sp modelId="{C31DBE6A-6F40-4F9B-871A-04E77A839BB2}">
      <dsp:nvSpPr>
        <dsp:cNvPr id="0" name=""/>
        <dsp:cNvSpPr/>
      </dsp:nvSpPr>
      <dsp:spPr>
        <a:xfrm>
          <a:off x="5877855" y="1357788"/>
          <a:ext cx="2089546" cy="29418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fr-FR" sz="2300" kern="1200" dirty="0" smtClean="0"/>
            <a:t>ataxie proprioceptive</a:t>
          </a:r>
        </a:p>
        <a:p>
          <a:pPr lvl="0" algn="ctr" defTabSz="1022350">
            <a:lnSpc>
              <a:spcPct val="90000"/>
            </a:lnSpc>
            <a:spcBef>
              <a:spcPct val="0"/>
            </a:spcBef>
            <a:spcAft>
              <a:spcPct val="35000"/>
            </a:spcAft>
          </a:pPr>
          <a:r>
            <a:rPr lang="fr-FR" sz="2300" kern="1200" dirty="0" smtClean="0"/>
            <a:t>ataxie frontale</a:t>
          </a:r>
        </a:p>
        <a:p>
          <a:pPr lvl="0" algn="ctr" defTabSz="1022350">
            <a:lnSpc>
              <a:spcPct val="90000"/>
            </a:lnSpc>
            <a:spcBef>
              <a:spcPct val="0"/>
            </a:spcBef>
            <a:spcAft>
              <a:spcPct val="35000"/>
            </a:spcAft>
          </a:pPr>
          <a:r>
            <a:rPr lang="fr-FR" sz="2300" kern="1200" dirty="0" smtClean="0"/>
            <a:t>ataxie vestibulaire</a:t>
          </a:r>
          <a:endParaRPr lang="fr-FR" sz="2300" kern="1200" dirty="0"/>
        </a:p>
      </dsp:txBody>
      <dsp:txXfrm>
        <a:off x="5939056" y="1418989"/>
        <a:ext cx="1967144" cy="281947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1019EE9-1875-4D18-827B-835C78A955F1}" type="datetimeFigureOut">
              <a:rPr lang="fr-FR" smtClean="0"/>
              <a:t>20/01/2024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1019EE9-1875-4D18-827B-835C78A955F1}" type="datetimeFigureOut">
              <a:rPr lang="fr-FR" smtClean="0"/>
              <a:t>20/01/2024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1019EE9-1875-4D18-827B-835C78A955F1}" type="datetimeFigureOut">
              <a:rPr lang="fr-FR" smtClean="0"/>
              <a:t>20/01/2024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1019EE9-1875-4D18-827B-835C78A955F1}" type="datetimeFigureOut">
              <a:rPr lang="fr-FR" smtClean="0"/>
              <a:t>20/01/2024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1019EE9-1875-4D18-827B-835C78A955F1}" type="datetimeFigureOut">
              <a:rPr lang="fr-FR" smtClean="0"/>
              <a:t>20/01/2024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1019EE9-1875-4D18-827B-835C78A955F1}" type="datetimeFigureOut">
              <a:rPr lang="fr-FR" smtClean="0"/>
              <a:t>20/01/2024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1019EE9-1875-4D18-827B-835C78A955F1}" type="datetimeFigureOut">
              <a:rPr lang="fr-FR" smtClean="0"/>
              <a:t>20/01/2024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1019EE9-1875-4D18-827B-835C78A955F1}" type="datetimeFigureOut">
              <a:rPr lang="fr-FR" smtClean="0"/>
              <a:t>20/01/2024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1019EE9-1875-4D18-827B-835C78A955F1}" type="datetimeFigureOut">
              <a:rPr lang="fr-FR" smtClean="0"/>
              <a:t>20/01/2024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1019EE9-1875-4D18-827B-835C78A955F1}" type="datetimeFigureOut">
              <a:rPr lang="fr-FR" smtClean="0"/>
              <a:t>20/01/2024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1019EE9-1875-4D18-827B-835C78A955F1}" type="datetimeFigureOut">
              <a:rPr lang="fr-FR" smtClean="0"/>
              <a:t>20/01/2024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D264C33-E805-48BE-9275-E22DEA5DCD64}"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019EE9-1875-4D18-827B-835C78A955F1}" type="datetimeFigureOut">
              <a:rPr lang="fr-FR" smtClean="0"/>
              <a:t>20/01/2024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264C33-E805-48BE-9275-E22DEA5DCD64}"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564904"/>
            <a:ext cx="7772400" cy="2234679"/>
          </a:xfrm>
        </p:spPr>
        <p:txBody>
          <a:bodyPr>
            <a:normAutofit fontScale="90000"/>
          </a:bodyPr>
          <a:lstStyle/>
          <a:p>
            <a:pPr>
              <a:lnSpc>
                <a:spcPct val="150000"/>
              </a:lnSpc>
            </a:pPr>
            <a:r>
              <a:rPr lang="fr-FR" b="1" dirty="0" smtClean="0"/>
              <a:t>Sémiologie Neurologique</a:t>
            </a:r>
            <a:br>
              <a:rPr lang="fr-FR" b="1" dirty="0" smtClean="0"/>
            </a:br>
            <a:r>
              <a:rPr lang="fr-FR" sz="3600" dirty="0" smtClean="0"/>
              <a:t>Troubles </a:t>
            </a:r>
            <a:r>
              <a:rPr lang="fr-FR" sz="3600" dirty="0"/>
              <a:t>de la coordination et de l’équilibre : </a:t>
            </a:r>
            <a:r>
              <a:rPr lang="fr-FR" dirty="0" smtClean="0"/>
              <a:t/>
            </a:r>
            <a:br>
              <a:rPr lang="fr-FR" dirty="0" smtClean="0"/>
            </a:br>
            <a:r>
              <a:rPr lang="fr-FR" b="1" dirty="0" smtClean="0">
                <a:solidFill>
                  <a:srgbClr val="FF0000"/>
                </a:solidFill>
              </a:rPr>
              <a:t>Syndrome </a:t>
            </a:r>
            <a:r>
              <a:rPr lang="fr-FR" b="1" dirty="0" smtClean="0">
                <a:solidFill>
                  <a:srgbClr val="FF0000"/>
                </a:solidFill>
              </a:rPr>
              <a:t>cérébelleux </a:t>
            </a:r>
            <a:endParaRPr lang="fr-FR" sz="4400" b="1" dirty="0">
              <a:solidFill>
                <a:srgbClr val="FF0000"/>
              </a:solidFill>
            </a:endParaRPr>
          </a:p>
        </p:txBody>
      </p:sp>
      <p:sp>
        <p:nvSpPr>
          <p:cNvPr id="3" name="Sous-titre 2"/>
          <p:cNvSpPr>
            <a:spLocks noGrp="1"/>
          </p:cNvSpPr>
          <p:nvPr>
            <p:ph type="subTitle" idx="1"/>
          </p:nvPr>
        </p:nvSpPr>
        <p:spPr>
          <a:xfrm>
            <a:off x="1411560" y="5060776"/>
            <a:ext cx="6400800" cy="1536576"/>
          </a:xfrm>
        </p:spPr>
        <p:txBody>
          <a:bodyPr>
            <a:normAutofit/>
          </a:bodyPr>
          <a:lstStyle/>
          <a:p>
            <a:r>
              <a:rPr lang="fr-FR" sz="2000" dirty="0" smtClean="0">
                <a:solidFill>
                  <a:schemeClr val="tx1"/>
                </a:solidFill>
              </a:rPr>
              <a:t>Pr </a:t>
            </a:r>
            <a:r>
              <a:rPr lang="fr-FR" sz="2000" dirty="0" err="1" smtClean="0">
                <a:solidFill>
                  <a:schemeClr val="tx1"/>
                </a:solidFill>
              </a:rPr>
              <a:t>Ouail</a:t>
            </a:r>
            <a:r>
              <a:rPr lang="fr-FR" sz="2000" dirty="0" smtClean="0">
                <a:solidFill>
                  <a:schemeClr val="tx1"/>
                </a:solidFill>
              </a:rPr>
              <a:t> D MD MCA </a:t>
            </a:r>
          </a:p>
          <a:p>
            <a:r>
              <a:rPr lang="fr-FR" sz="2000" dirty="0" smtClean="0">
                <a:solidFill>
                  <a:schemeClr val="tx1"/>
                </a:solidFill>
              </a:rPr>
              <a:t>Service de Médecine Interne </a:t>
            </a:r>
          </a:p>
          <a:p>
            <a:r>
              <a:rPr lang="fr-FR" sz="2000" dirty="0" smtClean="0">
                <a:solidFill>
                  <a:schemeClr val="tx1"/>
                </a:solidFill>
              </a:rPr>
              <a:t>CHU </a:t>
            </a:r>
            <a:r>
              <a:rPr lang="fr-FR" sz="2000" dirty="0" err="1" smtClean="0">
                <a:solidFill>
                  <a:schemeClr val="tx1"/>
                </a:solidFill>
              </a:rPr>
              <a:t>Béjaia</a:t>
            </a:r>
            <a:endParaRPr lang="fr-FR" sz="2000" dirty="0" smtClean="0">
              <a:solidFill>
                <a:schemeClr val="tx1"/>
              </a:solidFill>
            </a:endParaRPr>
          </a:p>
        </p:txBody>
      </p:sp>
      <p:sp>
        <p:nvSpPr>
          <p:cNvPr id="4" name="Titre 1"/>
          <p:cNvSpPr txBox="1">
            <a:spLocks/>
          </p:cNvSpPr>
          <p:nvPr/>
        </p:nvSpPr>
        <p:spPr>
          <a:xfrm>
            <a:off x="611560" y="404664"/>
            <a:ext cx="7772400" cy="24482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000" dirty="0" smtClean="0"/>
              <a:t>Université Abderrahmane Mira-</a:t>
            </a:r>
            <a:r>
              <a:rPr lang="fr-FR" sz="2000" dirty="0" err="1" smtClean="0"/>
              <a:t>Béjaïa</a:t>
            </a:r>
            <a:endParaRPr lang="fr-FR" sz="2000" dirty="0" smtClean="0"/>
          </a:p>
          <a:p>
            <a:r>
              <a:rPr lang="fr-FR" sz="2000" dirty="0" smtClean="0"/>
              <a:t>Faculté de </a:t>
            </a:r>
            <a:r>
              <a:rPr lang="fr-FR" sz="2000" dirty="0" smtClean="0"/>
              <a:t>Médecine-Département </a:t>
            </a:r>
            <a:r>
              <a:rPr lang="fr-FR" sz="2000" dirty="0" smtClean="0"/>
              <a:t>de Médecine</a:t>
            </a:r>
          </a:p>
          <a:p>
            <a:r>
              <a:rPr lang="fr-FR" sz="2000" dirty="0" smtClean="0"/>
              <a:t>Service de Médecine </a:t>
            </a:r>
            <a:r>
              <a:rPr lang="fr-FR" sz="2000" dirty="0" smtClean="0"/>
              <a:t>Interne- CHU </a:t>
            </a:r>
            <a:r>
              <a:rPr lang="fr-FR" sz="2000" dirty="0" err="1" smtClean="0"/>
              <a:t>Béjaia</a:t>
            </a:r>
            <a:endParaRPr lang="fr-FR" sz="2000" dirty="0" smtClean="0"/>
          </a:p>
          <a:p>
            <a:r>
              <a:rPr lang="fr-FR" sz="2000" dirty="0" smtClean="0"/>
              <a:t>Professeur OUAIL </a:t>
            </a:r>
          </a:p>
          <a:p>
            <a:r>
              <a:rPr lang="fr-FR" sz="2000" dirty="0" smtClean="0"/>
              <a:t>Enseignement de la 3</a:t>
            </a:r>
            <a:r>
              <a:rPr lang="fr-FR" sz="2000" baseline="30000" dirty="0" smtClean="0"/>
              <a:t>ème</a:t>
            </a:r>
            <a:r>
              <a:rPr lang="fr-FR" sz="2000" dirty="0" smtClean="0"/>
              <a:t> année médecine</a:t>
            </a:r>
          </a:p>
          <a:p>
            <a:r>
              <a:rPr lang="fr-FR" sz="2000" dirty="0" smtClean="0"/>
              <a:t>Unité d’Enseignement Intégrée 2 </a:t>
            </a:r>
          </a:p>
          <a:p>
            <a:r>
              <a:rPr lang="fr-FR" sz="2000" dirty="0" smtClean="0"/>
              <a:t>Modules de la Sémiologie </a:t>
            </a:r>
          </a:p>
          <a:p>
            <a:endParaRPr lang="fr-FR" sz="24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44624"/>
            <a:ext cx="1835695" cy="2502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8792" y="44624"/>
            <a:ext cx="1979712" cy="2502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290026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Troubles des mouvements</a:t>
            </a:r>
          </a:p>
        </p:txBody>
      </p:sp>
      <p:sp>
        <p:nvSpPr>
          <p:cNvPr id="3" name="Espace réservé du contenu 2"/>
          <p:cNvSpPr>
            <a:spLocks noGrp="1"/>
          </p:cNvSpPr>
          <p:nvPr>
            <p:ph idx="1"/>
          </p:nvPr>
        </p:nvSpPr>
        <p:spPr/>
        <p:txBody>
          <a:bodyPr>
            <a:normAutofit/>
          </a:bodyPr>
          <a:lstStyle/>
          <a:p>
            <a:pPr marL="0" indent="0" algn="ctr">
              <a:buNone/>
            </a:pPr>
            <a:r>
              <a:rPr lang="fr-FR" sz="2800" b="1" u="sng" dirty="0" smtClean="0"/>
              <a:t>Troubles </a:t>
            </a:r>
            <a:r>
              <a:rPr lang="fr-FR" sz="2800" b="1" u="sng" dirty="0"/>
              <a:t>de l'exécution du mouvement finalisé :</a:t>
            </a:r>
            <a:r>
              <a:rPr lang="fr-FR" dirty="0"/>
              <a:t> </a:t>
            </a:r>
            <a:endParaRPr lang="fr-FR" dirty="0" smtClean="0"/>
          </a:p>
          <a:p>
            <a:r>
              <a:rPr lang="fr-FR" dirty="0" smtClean="0"/>
              <a:t>Dans </a:t>
            </a:r>
            <a:r>
              <a:rPr lang="fr-FR" dirty="0"/>
              <a:t>l'épreuve du doigt sur le nez, du talon sur la rotule : </a:t>
            </a:r>
            <a:endParaRPr lang="fr-FR" dirty="0" smtClean="0"/>
          </a:p>
          <a:p>
            <a:r>
              <a:rPr lang="fr-FR" dirty="0" smtClean="0"/>
              <a:t>La </a:t>
            </a:r>
            <a:r>
              <a:rPr lang="fr-FR" dirty="0"/>
              <a:t>direction du mouvement est conservée, mais le but est dépassé, il s’agit d'une dysmétrie avec hypermétrie</a:t>
            </a:r>
          </a:p>
        </p:txBody>
      </p:sp>
    </p:spTree>
    <p:extLst>
      <p:ext uri="{BB962C8B-B14F-4D97-AF65-F5344CB8AC3E}">
        <p14:creationId xmlns:p14="http://schemas.microsoft.com/office/powerpoint/2010/main" val="2714200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Troubles des mouvements</a:t>
            </a:r>
          </a:p>
        </p:txBody>
      </p:sp>
      <p:sp>
        <p:nvSpPr>
          <p:cNvPr id="3" name="Espace réservé du contenu 2"/>
          <p:cNvSpPr>
            <a:spLocks noGrp="1"/>
          </p:cNvSpPr>
          <p:nvPr>
            <p:ph idx="1"/>
          </p:nvPr>
        </p:nvSpPr>
        <p:spPr/>
        <p:txBody>
          <a:bodyPr>
            <a:normAutofit fontScale="85000" lnSpcReduction="20000"/>
          </a:bodyPr>
          <a:lstStyle/>
          <a:p>
            <a:pPr marL="0" indent="0" algn="ctr">
              <a:buNone/>
            </a:pPr>
            <a:r>
              <a:rPr lang="fr-FR" sz="3000" b="1" u="sng" dirty="0" smtClean="0"/>
              <a:t>L’Hypermétrie</a:t>
            </a:r>
            <a:r>
              <a:rPr lang="fr-FR" sz="3000" b="1" u="sng" dirty="0"/>
              <a:t>.</a:t>
            </a:r>
            <a:r>
              <a:rPr lang="fr-FR" sz="3000" b="1" dirty="0"/>
              <a:t> </a:t>
            </a:r>
            <a:endParaRPr lang="fr-FR" sz="3000" b="1" dirty="0" smtClean="0"/>
          </a:p>
          <a:p>
            <a:r>
              <a:rPr lang="fr-FR" dirty="0" smtClean="0"/>
              <a:t>C'est</a:t>
            </a:r>
            <a:r>
              <a:rPr lang="fr-FR" dirty="0"/>
              <a:t>, avec l'ataxie</a:t>
            </a:r>
            <a:r>
              <a:rPr lang="fr-FR" dirty="0" smtClean="0"/>
              <a:t>,</a:t>
            </a:r>
            <a:r>
              <a:rPr lang="fr-FR" dirty="0"/>
              <a:t> </a:t>
            </a:r>
            <a:r>
              <a:rPr lang="fr-FR" dirty="0" smtClean="0"/>
              <a:t>le</a:t>
            </a:r>
            <a:r>
              <a:rPr lang="fr-FR" dirty="0"/>
              <a:t> signe cérébelleux majeur. </a:t>
            </a:r>
            <a:endParaRPr lang="fr-FR" dirty="0" smtClean="0"/>
          </a:p>
          <a:p>
            <a:r>
              <a:rPr lang="fr-FR" dirty="0" smtClean="0"/>
              <a:t>Elle </a:t>
            </a:r>
            <a:r>
              <a:rPr lang="fr-FR" dirty="0"/>
              <a:t>est recherchée lors des manœuvres doigt-nez (ou doigt/lobule de l'oreille) et talon/genou, sur le malade allongé. </a:t>
            </a:r>
            <a:endParaRPr lang="fr-FR" dirty="0" smtClean="0"/>
          </a:p>
          <a:p>
            <a:r>
              <a:rPr lang="fr-FR" dirty="0" smtClean="0"/>
              <a:t>La </a:t>
            </a:r>
            <a:r>
              <a:rPr lang="fr-FR" dirty="0"/>
              <a:t>consigne doit être d'exécuter le mouvement le plus rapide possible. </a:t>
            </a:r>
            <a:endParaRPr lang="fr-FR" dirty="0" smtClean="0"/>
          </a:p>
          <a:p>
            <a:r>
              <a:rPr lang="fr-FR" dirty="0" smtClean="0"/>
              <a:t>Le </a:t>
            </a:r>
            <a:r>
              <a:rPr lang="fr-FR" dirty="0"/>
              <a:t>malade dépasse le but à atteindre puis y revient. Il n'y a parfois qu'un discret « crochetage » en fin de mouvement. </a:t>
            </a:r>
            <a:endParaRPr lang="fr-FR" dirty="0" smtClean="0"/>
          </a:p>
          <a:p>
            <a:r>
              <a:rPr lang="fr-FR" dirty="0" smtClean="0"/>
              <a:t>Lorsque </a:t>
            </a:r>
            <a:r>
              <a:rPr lang="fr-FR" dirty="0"/>
              <a:t>le talon descend le long de la crête tibiale de la jambe opposée, c'est en </a:t>
            </a:r>
            <a:r>
              <a:rPr lang="fr-FR" dirty="0" err="1"/>
              <a:t>zig-zagant</a:t>
            </a:r>
            <a:r>
              <a:rPr lang="fr-FR" dirty="0"/>
              <a:t>.</a:t>
            </a:r>
            <a:endParaRPr lang="fr-FR" dirty="0"/>
          </a:p>
        </p:txBody>
      </p:sp>
    </p:spTree>
    <p:extLst>
      <p:ext uri="{BB962C8B-B14F-4D97-AF65-F5344CB8AC3E}">
        <p14:creationId xmlns:p14="http://schemas.microsoft.com/office/powerpoint/2010/main" val="1281346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Troubles des mouvements</a:t>
            </a:r>
          </a:p>
        </p:txBody>
      </p:sp>
      <p:sp>
        <p:nvSpPr>
          <p:cNvPr id="3" name="Espace réservé du contenu 2"/>
          <p:cNvSpPr>
            <a:spLocks noGrp="1"/>
          </p:cNvSpPr>
          <p:nvPr>
            <p:ph idx="1"/>
          </p:nvPr>
        </p:nvSpPr>
        <p:spPr/>
        <p:txBody>
          <a:bodyPr>
            <a:normAutofit fontScale="92500" lnSpcReduction="20000"/>
          </a:bodyPr>
          <a:lstStyle/>
          <a:p>
            <a:pPr marL="0" indent="0" algn="ctr">
              <a:buNone/>
            </a:pPr>
            <a:r>
              <a:rPr lang="fr-FR" b="1" u="sng" dirty="0"/>
              <a:t>L'asynergie</a:t>
            </a:r>
            <a:r>
              <a:rPr lang="fr-FR" dirty="0"/>
              <a:t> </a:t>
            </a:r>
            <a:endParaRPr lang="fr-FR" dirty="0" smtClean="0"/>
          </a:p>
          <a:p>
            <a:r>
              <a:rPr lang="fr-FR" dirty="0" smtClean="0"/>
              <a:t>Démontrée </a:t>
            </a:r>
            <a:r>
              <a:rPr lang="fr-FR" dirty="0"/>
              <a:t>par les manœuvres suivantes : </a:t>
            </a:r>
          </a:p>
          <a:p>
            <a:pPr lvl="1"/>
            <a:r>
              <a:rPr lang="fr-FR" dirty="0" smtClean="0"/>
              <a:t>Flexion </a:t>
            </a:r>
            <a:r>
              <a:rPr lang="fr-FR" dirty="0"/>
              <a:t>combinée de la cuisse et du tronc : on demande au sujet allongé, bras croisés de s'asseoir, il ne peut le faire, car ses membres inférieurs restent fixés sur le plan du lit; il ne peut s'asseoir que lorsqu'on maintient ses membres inférieurs soulevés. </a:t>
            </a:r>
          </a:p>
          <a:p>
            <a:pPr lvl="1"/>
            <a:r>
              <a:rPr lang="fr-FR" dirty="0" smtClean="0"/>
              <a:t>Lors </a:t>
            </a:r>
            <a:r>
              <a:rPr lang="fr-FR" dirty="0"/>
              <a:t>de l'accroupissement : le sujet ne décolle pas ses talons du sol</a:t>
            </a:r>
            <a:r>
              <a:rPr lang="fr-FR" dirty="0" smtClean="0"/>
              <a:t>.</a:t>
            </a:r>
          </a:p>
          <a:p>
            <a:pPr lvl="1"/>
            <a:r>
              <a:rPr lang="fr-FR" dirty="0" smtClean="0"/>
              <a:t> </a:t>
            </a:r>
            <a:r>
              <a:rPr lang="fr-FR" dirty="0"/>
              <a:t>Lors de l'inclinaison latérale du tronc, les pieds écartés, le sujet ne soulève pas le talon du côté opposé au </a:t>
            </a:r>
            <a:r>
              <a:rPr lang="fr-FR" dirty="0" smtClean="0"/>
              <a:t>déplacement</a:t>
            </a:r>
            <a:endParaRPr lang="fr-FR" dirty="0"/>
          </a:p>
        </p:txBody>
      </p:sp>
    </p:spTree>
    <p:extLst>
      <p:ext uri="{BB962C8B-B14F-4D97-AF65-F5344CB8AC3E}">
        <p14:creationId xmlns:p14="http://schemas.microsoft.com/office/powerpoint/2010/main" val="1846747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Troubles des mouvements</a:t>
            </a:r>
          </a:p>
        </p:txBody>
      </p:sp>
      <p:sp>
        <p:nvSpPr>
          <p:cNvPr id="3" name="Espace réservé du contenu 2"/>
          <p:cNvSpPr>
            <a:spLocks noGrp="1"/>
          </p:cNvSpPr>
          <p:nvPr>
            <p:ph idx="1"/>
          </p:nvPr>
        </p:nvSpPr>
        <p:spPr/>
        <p:txBody>
          <a:bodyPr>
            <a:normAutofit/>
          </a:bodyPr>
          <a:lstStyle/>
          <a:p>
            <a:pPr marL="0" indent="0" algn="ctr">
              <a:buNone/>
            </a:pPr>
            <a:r>
              <a:rPr lang="fr-FR" b="1" u="sng" dirty="0"/>
              <a:t>L'asynergie</a:t>
            </a:r>
            <a:r>
              <a:rPr lang="fr-FR" dirty="0"/>
              <a:t> </a:t>
            </a:r>
            <a:endParaRPr lang="fr-FR" dirty="0" smtClean="0"/>
          </a:p>
          <a:p>
            <a:r>
              <a:rPr lang="fr-FR" dirty="0" smtClean="0"/>
              <a:t>Le </a:t>
            </a:r>
            <a:r>
              <a:rPr lang="fr-FR" dirty="0"/>
              <a:t>malade couché, les bras croisés et les jambes écartées, ne peut s'asseoir sans que les cuisses ne fléchissent sur le bassin, tandis que les talons s'élèvent au-dessus du plan du lit. </a:t>
            </a:r>
            <a:endParaRPr lang="fr-FR" dirty="0" smtClean="0"/>
          </a:p>
          <a:p>
            <a:r>
              <a:rPr lang="fr-FR" dirty="0" smtClean="0"/>
              <a:t>On </a:t>
            </a:r>
            <a:r>
              <a:rPr lang="fr-FR" dirty="0"/>
              <a:t>peut aussi noter l'absence de décollement du talon dans la position accroupie.</a:t>
            </a:r>
            <a:endParaRPr lang="fr-FR" dirty="0"/>
          </a:p>
        </p:txBody>
      </p:sp>
    </p:spTree>
    <p:extLst>
      <p:ext uri="{BB962C8B-B14F-4D97-AF65-F5344CB8AC3E}">
        <p14:creationId xmlns:p14="http://schemas.microsoft.com/office/powerpoint/2010/main" val="2592564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Troubles des mouvements</a:t>
            </a:r>
          </a:p>
        </p:txBody>
      </p:sp>
      <p:sp>
        <p:nvSpPr>
          <p:cNvPr id="3" name="Espace réservé du contenu 2"/>
          <p:cNvSpPr>
            <a:spLocks noGrp="1"/>
          </p:cNvSpPr>
          <p:nvPr>
            <p:ph idx="1"/>
          </p:nvPr>
        </p:nvSpPr>
        <p:spPr/>
        <p:txBody>
          <a:bodyPr>
            <a:normAutofit/>
          </a:bodyPr>
          <a:lstStyle/>
          <a:p>
            <a:pPr marL="0" indent="0" algn="ctr">
              <a:buNone/>
            </a:pPr>
            <a:r>
              <a:rPr lang="fr-FR" b="1" u="sng" dirty="0" smtClean="0"/>
              <a:t>L'</a:t>
            </a:r>
            <a:r>
              <a:rPr lang="fr-FR" b="1" u="sng" dirty="0" err="1" smtClean="0"/>
              <a:t>adiadococinésie</a:t>
            </a:r>
            <a:r>
              <a:rPr lang="fr-FR" b="1" u="sng" dirty="0" smtClean="0"/>
              <a:t> </a:t>
            </a:r>
            <a:r>
              <a:rPr lang="fr-FR" b="1" u="sng" dirty="0"/>
              <a:t>:</a:t>
            </a:r>
            <a:r>
              <a:rPr lang="fr-FR" dirty="0"/>
              <a:t> </a:t>
            </a:r>
            <a:endParaRPr lang="fr-FR" dirty="0" smtClean="0"/>
          </a:p>
          <a:p>
            <a:r>
              <a:rPr lang="fr-FR" dirty="0" smtClean="0"/>
              <a:t>Est </a:t>
            </a:r>
            <a:r>
              <a:rPr lang="fr-FR" dirty="0"/>
              <a:t>la difficulté ou l'impossibilité d'exécuter les mouvements alternatifs rapides : </a:t>
            </a:r>
            <a:endParaRPr lang="fr-FR" dirty="0" smtClean="0"/>
          </a:p>
          <a:p>
            <a:pPr lvl="1"/>
            <a:r>
              <a:rPr lang="fr-FR" dirty="0" smtClean="0"/>
              <a:t>Épreuve </a:t>
            </a:r>
            <a:r>
              <a:rPr lang="fr-FR" dirty="0"/>
              <a:t>de marionnettes </a:t>
            </a:r>
            <a:r>
              <a:rPr lang="fr-FR" dirty="0" smtClean="0"/>
              <a:t>(</a:t>
            </a:r>
            <a:r>
              <a:rPr lang="fr-FR" dirty="0"/>
              <a:t>pronation, supination rapidement alternées) </a:t>
            </a:r>
          </a:p>
          <a:p>
            <a:pPr lvl="1"/>
            <a:r>
              <a:rPr lang="fr-FR" dirty="0" smtClean="0"/>
              <a:t>Retourner </a:t>
            </a:r>
            <a:r>
              <a:rPr lang="fr-FR" dirty="0"/>
              <a:t>les mains sur les cuisses </a:t>
            </a:r>
          </a:p>
          <a:p>
            <a:pPr lvl="1"/>
            <a:r>
              <a:rPr lang="fr-FR" dirty="0" smtClean="0"/>
              <a:t>Battre </a:t>
            </a:r>
            <a:r>
              <a:rPr lang="fr-FR" dirty="0"/>
              <a:t>la mesure avec les pieds : le mouvement est de plus en plus maladroit et irrégulier. </a:t>
            </a:r>
          </a:p>
        </p:txBody>
      </p:sp>
    </p:spTree>
    <p:extLst>
      <p:ext uri="{BB962C8B-B14F-4D97-AF65-F5344CB8AC3E}">
        <p14:creationId xmlns:p14="http://schemas.microsoft.com/office/powerpoint/2010/main" val="429227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Troubles des mouvements</a:t>
            </a:r>
          </a:p>
        </p:txBody>
      </p:sp>
      <p:sp>
        <p:nvSpPr>
          <p:cNvPr id="3" name="Espace réservé du contenu 2"/>
          <p:cNvSpPr>
            <a:spLocks noGrp="1"/>
          </p:cNvSpPr>
          <p:nvPr>
            <p:ph idx="1"/>
          </p:nvPr>
        </p:nvSpPr>
        <p:spPr/>
        <p:txBody>
          <a:bodyPr>
            <a:normAutofit/>
          </a:bodyPr>
          <a:lstStyle/>
          <a:p>
            <a:pPr marL="0" indent="0" algn="ctr">
              <a:buNone/>
            </a:pPr>
            <a:r>
              <a:rPr lang="fr-FR" b="1" u="sng" dirty="0" smtClean="0"/>
              <a:t>La </a:t>
            </a:r>
            <a:r>
              <a:rPr lang="fr-FR" b="1" u="sng" dirty="0" err="1"/>
              <a:t>dyschronométrie</a:t>
            </a:r>
            <a:r>
              <a:rPr lang="fr-FR" b="1" u="sng" dirty="0"/>
              <a:t> :</a:t>
            </a:r>
            <a:r>
              <a:rPr lang="fr-FR" dirty="0"/>
              <a:t> </a:t>
            </a:r>
            <a:endParaRPr lang="fr-FR" dirty="0" smtClean="0"/>
          </a:p>
          <a:p>
            <a:r>
              <a:rPr lang="fr-FR" dirty="0" smtClean="0"/>
              <a:t>Est </a:t>
            </a:r>
            <a:r>
              <a:rPr lang="fr-FR" dirty="0"/>
              <a:t>le retard au déclenchement du mouvement et à son arrêt.</a:t>
            </a:r>
          </a:p>
        </p:txBody>
      </p:sp>
    </p:spTree>
    <p:extLst>
      <p:ext uri="{BB962C8B-B14F-4D97-AF65-F5344CB8AC3E}">
        <p14:creationId xmlns:p14="http://schemas.microsoft.com/office/powerpoint/2010/main" val="57552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L'hypotonie </a:t>
            </a:r>
            <a:r>
              <a:rPr lang="fr-FR" dirty="0" smtClean="0"/>
              <a:t>musculaire</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Est </a:t>
            </a:r>
            <a:r>
              <a:rPr lang="fr-FR" dirty="0"/>
              <a:t>un symptôme majeur. </a:t>
            </a:r>
            <a:endParaRPr lang="fr-FR" dirty="0" smtClean="0"/>
          </a:p>
          <a:p>
            <a:r>
              <a:rPr lang="fr-FR" dirty="0" smtClean="0"/>
              <a:t>L'hypotonie </a:t>
            </a:r>
            <a:r>
              <a:rPr lang="fr-FR" dirty="0"/>
              <a:t>est visible et palpable : </a:t>
            </a:r>
            <a:endParaRPr lang="fr-FR" dirty="0" smtClean="0"/>
          </a:p>
          <a:p>
            <a:r>
              <a:rPr lang="fr-FR" dirty="0" smtClean="0"/>
              <a:t>classique </a:t>
            </a:r>
            <a:r>
              <a:rPr lang="fr-FR" dirty="0"/>
              <a:t>« main de caoutchouc ». </a:t>
            </a:r>
            <a:endParaRPr lang="fr-FR" dirty="0" smtClean="0"/>
          </a:p>
          <a:p>
            <a:r>
              <a:rPr lang="fr-FR" dirty="0" smtClean="0"/>
              <a:t>Elle </a:t>
            </a:r>
            <a:r>
              <a:rPr lang="fr-FR" dirty="0"/>
              <a:t>donne lieu à une augmentation de la passivité : exagération du ballant de la main : signe du fléau. </a:t>
            </a:r>
            <a:endParaRPr lang="fr-FR" dirty="0" smtClean="0"/>
          </a:p>
          <a:p>
            <a:r>
              <a:rPr lang="fr-FR" dirty="0" smtClean="0"/>
              <a:t>Elle </a:t>
            </a:r>
            <a:r>
              <a:rPr lang="fr-FR" dirty="0"/>
              <a:t>ne s'accompagne pas d'</a:t>
            </a:r>
            <a:r>
              <a:rPr lang="fr-FR" dirty="0" err="1"/>
              <a:t>hyperextensibilité</a:t>
            </a:r>
            <a:r>
              <a:rPr lang="fr-FR" dirty="0"/>
              <a:t> des articulations. </a:t>
            </a:r>
            <a:endParaRPr lang="fr-FR" dirty="0" smtClean="0"/>
          </a:p>
          <a:p>
            <a:r>
              <a:rPr lang="fr-FR" dirty="0" smtClean="0"/>
              <a:t>Les </a:t>
            </a:r>
            <a:r>
              <a:rPr lang="fr-FR" dirty="0"/>
              <a:t>réflexes ostéo-tendineux sont diminués et du type </a:t>
            </a:r>
            <a:r>
              <a:rPr lang="fr-FR" dirty="0" smtClean="0"/>
              <a:t>pendulaire</a:t>
            </a:r>
            <a:endParaRPr lang="fr-FR" dirty="0"/>
          </a:p>
        </p:txBody>
      </p:sp>
    </p:spTree>
    <p:extLst>
      <p:ext uri="{BB962C8B-B14F-4D97-AF65-F5344CB8AC3E}">
        <p14:creationId xmlns:p14="http://schemas.microsoft.com/office/powerpoint/2010/main" val="64252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marL="0" indent="0"/>
            <a:r>
              <a:rPr lang="fr-FR" b="1" dirty="0"/>
              <a:t>Troubles de la parole et de l'écriture</a:t>
            </a:r>
            <a:endParaRPr lang="fr-FR" dirty="0"/>
          </a:p>
        </p:txBody>
      </p:sp>
      <p:sp>
        <p:nvSpPr>
          <p:cNvPr id="3" name="Espace réservé du contenu 2"/>
          <p:cNvSpPr>
            <a:spLocks noGrp="1"/>
          </p:cNvSpPr>
          <p:nvPr>
            <p:ph idx="1"/>
          </p:nvPr>
        </p:nvSpPr>
        <p:spPr/>
        <p:txBody>
          <a:bodyPr/>
          <a:lstStyle/>
          <a:p>
            <a:pPr marL="0" indent="0" algn="ctr">
              <a:buNone/>
            </a:pPr>
            <a:r>
              <a:rPr lang="fr-FR" b="1" dirty="0" smtClean="0"/>
              <a:t>Dysarthrie </a:t>
            </a:r>
            <a:r>
              <a:rPr lang="fr-FR" b="1" dirty="0"/>
              <a:t>cérébelleuse</a:t>
            </a:r>
            <a:r>
              <a:rPr lang="fr-FR" dirty="0"/>
              <a:t> : </a:t>
            </a:r>
            <a:endParaRPr lang="fr-FR" dirty="0" smtClean="0"/>
          </a:p>
          <a:p>
            <a:r>
              <a:rPr lang="fr-FR" dirty="0" smtClean="0"/>
              <a:t>La </a:t>
            </a:r>
            <a:r>
              <a:rPr lang="fr-FR" dirty="0"/>
              <a:t>parole est typiquement scandée et explosive. En fait, elle est plus souvent seulement « pâteuse </a:t>
            </a:r>
            <a:r>
              <a:rPr lang="fr-FR" dirty="0" smtClean="0"/>
              <a:t>».</a:t>
            </a:r>
          </a:p>
          <a:p>
            <a:r>
              <a:rPr lang="fr-FR" dirty="0"/>
              <a:t>Lors de l'écriture, les lettres sont démesurées inégales et espacées.</a:t>
            </a:r>
          </a:p>
          <a:p>
            <a:endParaRPr lang="fr-FR" dirty="0" smtClean="0"/>
          </a:p>
          <a:p>
            <a:r>
              <a:rPr lang="fr-FR" dirty="0"/>
              <a:t>Ils résultent de l'hypermétrie et de l'hypotonie</a:t>
            </a:r>
          </a:p>
        </p:txBody>
      </p:sp>
    </p:spTree>
    <p:extLst>
      <p:ext uri="{BB962C8B-B14F-4D97-AF65-F5344CB8AC3E}">
        <p14:creationId xmlns:p14="http://schemas.microsoft.com/office/powerpoint/2010/main" val="2799367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tremblement cérébelleux :</a:t>
            </a:r>
          </a:p>
        </p:txBody>
      </p:sp>
      <p:sp>
        <p:nvSpPr>
          <p:cNvPr id="3" name="Espace réservé du contenu 2"/>
          <p:cNvSpPr>
            <a:spLocks noGrp="1"/>
          </p:cNvSpPr>
          <p:nvPr>
            <p:ph idx="1"/>
          </p:nvPr>
        </p:nvSpPr>
        <p:spPr/>
        <p:txBody>
          <a:bodyPr>
            <a:normAutofit lnSpcReduction="10000"/>
          </a:bodyPr>
          <a:lstStyle/>
          <a:p>
            <a:r>
              <a:rPr lang="fr-FR" dirty="0" smtClean="0"/>
              <a:t>Tremblement </a:t>
            </a:r>
            <a:r>
              <a:rPr lang="fr-FR" dirty="0"/>
              <a:t>intentionnel </a:t>
            </a:r>
            <a:endParaRPr lang="fr-FR" dirty="0" smtClean="0"/>
          </a:p>
          <a:p>
            <a:r>
              <a:rPr lang="fr-FR" dirty="0" smtClean="0"/>
              <a:t>Grande amplitude</a:t>
            </a:r>
          </a:p>
          <a:p>
            <a:r>
              <a:rPr lang="fr-FR" dirty="0" smtClean="0"/>
              <a:t>Commence </a:t>
            </a:r>
            <a:r>
              <a:rPr lang="fr-FR" dirty="0"/>
              <a:t>avec le mouvement </a:t>
            </a:r>
          </a:p>
          <a:p>
            <a:r>
              <a:rPr lang="fr-FR" dirty="0" smtClean="0"/>
              <a:t>S'exagère </a:t>
            </a:r>
            <a:r>
              <a:rPr lang="fr-FR" dirty="0"/>
              <a:t>lors de son exécution, </a:t>
            </a:r>
          </a:p>
          <a:p>
            <a:r>
              <a:rPr lang="fr-FR" dirty="0" smtClean="0"/>
              <a:t>Augmenté </a:t>
            </a:r>
            <a:r>
              <a:rPr lang="fr-FR" dirty="0"/>
              <a:t>par les émotions. </a:t>
            </a:r>
            <a:endParaRPr lang="fr-FR" dirty="0" smtClean="0"/>
          </a:p>
          <a:p>
            <a:r>
              <a:rPr lang="fr-FR" dirty="0" smtClean="0"/>
              <a:t>Il </a:t>
            </a:r>
            <a:r>
              <a:rPr lang="fr-FR" dirty="0"/>
              <a:t>peut être associé à un tremblement d'attitude, </a:t>
            </a:r>
            <a:endParaRPr lang="fr-FR" dirty="0" smtClean="0"/>
          </a:p>
          <a:p>
            <a:r>
              <a:rPr lang="fr-FR" dirty="0" smtClean="0"/>
              <a:t>Disparaît </a:t>
            </a:r>
            <a:r>
              <a:rPr lang="fr-FR" dirty="0"/>
              <a:t>au repos.</a:t>
            </a:r>
          </a:p>
        </p:txBody>
      </p:sp>
    </p:spTree>
    <p:extLst>
      <p:ext uri="{BB962C8B-B14F-4D97-AF65-F5344CB8AC3E}">
        <p14:creationId xmlns:p14="http://schemas.microsoft.com/office/powerpoint/2010/main" val="2887369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a:t>
            </a:r>
            <a:r>
              <a:rPr lang="fr-FR" b="1" dirty="0"/>
              <a:t>nystagmus</a:t>
            </a:r>
            <a:endParaRPr lang="fr-FR" dirty="0"/>
          </a:p>
        </p:txBody>
      </p:sp>
      <p:sp>
        <p:nvSpPr>
          <p:cNvPr id="3" name="Espace réservé du contenu 2"/>
          <p:cNvSpPr>
            <a:spLocks noGrp="1"/>
          </p:cNvSpPr>
          <p:nvPr>
            <p:ph idx="1"/>
          </p:nvPr>
        </p:nvSpPr>
        <p:spPr/>
        <p:txBody>
          <a:bodyPr/>
          <a:lstStyle/>
          <a:p>
            <a:r>
              <a:rPr lang="fr-FR" dirty="0" smtClean="0"/>
              <a:t>(</a:t>
            </a:r>
            <a:r>
              <a:rPr lang="fr-FR" dirty="0"/>
              <a:t>mouvements involontaires rythmiques et conjugués des yeux) peut parfois s'observer. </a:t>
            </a:r>
            <a:endParaRPr lang="fr-FR" dirty="0" smtClean="0"/>
          </a:p>
          <a:p>
            <a:r>
              <a:rPr lang="fr-FR" dirty="0" smtClean="0"/>
              <a:t>Il </a:t>
            </a:r>
            <a:r>
              <a:rPr lang="fr-FR" dirty="0"/>
              <a:t>est multidirectionnel et s'associe à une décomposition de la poursuite oculaire (mouvements oculaires saccadés)</a:t>
            </a:r>
          </a:p>
        </p:txBody>
      </p:sp>
    </p:spTree>
    <p:extLst>
      <p:ext uri="{BB962C8B-B14F-4D97-AF65-F5344CB8AC3E}">
        <p14:creationId xmlns:p14="http://schemas.microsoft.com/office/powerpoint/2010/main" val="2276915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pédagogique </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Définir le syndrome </a:t>
            </a:r>
            <a:r>
              <a:rPr lang="fr-FR" dirty="0" smtClean="0"/>
              <a:t>cérébelleux</a:t>
            </a:r>
          </a:p>
          <a:p>
            <a:r>
              <a:rPr lang="fr-FR" dirty="0" smtClean="0"/>
              <a:t>Préciser </a:t>
            </a:r>
            <a:r>
              <a:rPr lang="fr-FR" dirty="0"/>
              <a:t>les caractéristiques sémiologiques de l’incoordination cérébelleuse. </a:t>
            </a:r>
            <a:endParaRPr lang="fr-FR" dirty="0" smtClean="0"/>
          </a:p>
          <a:p>
            <a:r>
              <a:rPr lang="fr-FR" dirty="0" smtClean="0"/>
              <a:t>Reconnaitre </a:t>
            </a:r>
            <a:r>
              <a:rPr lang="fr-FR" dirty="0"/>
              <a:t>les trois troubles de l’équilibration*. </a:t>
            </a:r>
            <a:endParaRPr lang="fr-FR" dirty="0" smtClean="0"/>
          </a:p>
          <a:p>
            <a:r>
              <a:rPr lang="fr-FR" dirty="0" smtClean="0"/>
              <a:t>Définir </a:t>
            </a:r>
            <a:r>
              <a:rPr lang="fr-FR" dirty="0"/>
              <a:t>un nystagmus*. </a:t>
            </a:r>
            <a:endParaRPr lang="fr-FR" dirty="0" smtClean="0"/>
          </a:p>
          <a:p>
            <a:r>
              <a:rPr lang="fr-FR" dirty="0" smtClean="0"/>
              <a:t>Décrire </a:t>
            </a:r>
            <a:r>
              <a:rPr lang="fr-FR" dirty="0"/>
              <a:t>les troubles de la marche (ébrieuse-</a:t>
            </a:r>
            <a:r>
              <a:rPr lang="fr-FR" dirty="0" err="1"/>
              <a:t>festonnante</a:t>
            </a:r>
            <a:r>
              <a:rPr lang="fr-FR" dirty="0"/>
              <a:t>)*. </a:t>
            </a:r>
            <a:endParaRPr lang="fr-FR" dirty="0" smtClean="0"/>
          </a:p>
          <a:p>
            <a:r>
              <a:rPr lang="fr-FR" dirty="0" smtClean="0"/>
              <a:t>Décrire </a:t>
            </a:r>
            <a:r>
              <a:rPr lang="fr-FR" dirty="0"/>
              <a:t>les trois manœuvres mettant en évidence une asynergie. </a:t>
            </a:r>
            <a:endParaRPr lang="fr-FR" dirty="0" smtClean="0"/>
          </a:p>
          <a:p>
            <a:r>
              <a:rPr lang="fr-FR" dirty="0" smtClean="0"/>
              <a:t>Définir </a:t>
            </a:r>
            <a:r>
              <a:rPr lang="fr-FR" dirty="0"/>
              <a:t>l’</a:t>
            </a:r>
            <a:r>
              <a:rPr lang="fr-FR" dirty="0" err="1"/>
              <a:t>adiadococcinésie</a:t>
            </a:r>
            <a:r>
              <a:rPr lang="fr-FR" dirty="0"/>
              <a:t>. </a:t>
            </a:r>
            <a:endParaRPr lang="fr-FR" dirty="0" smtClean="0"/>
          </a:p>
          <a:p>
            <a:r>
              <a:rPr lang="fr-FR" dirty="0" smtClean="0"/>
              <a:t>Définir </a:t>
            </a:r>
            <a:r>
              <a:rPr lang="fr-FR" dirty="0"/>
              <a:t>de la </a:t>
            </a:r>
            <a:r>
              <a:rPr lang="fr-FR" dirty="0" err="1"/>
              <a:t>dyschronométrie</a:t>
            </a:r>
            <a:r>
              <a:rPr lang="fr-FR" dirty="0"/>
              <a:t>. </a:t>
            </a:r>
            <a:endParaRPr lang="fr-FR" dirty="0" smtClean="0"/>
          </a:p>
          <a:p>
            <a:r>
              <a:rPr lang="fr-FR" dirty="0" smtClean="0"/>
              <a:t>Décrire </a:t>
            </a:r>
            <a:r>
              <a:rPr lang="fr-FR" dirty="0"/>
              <a:t>une hypotonie musculaire. </a:t>
            </a:r>
            <a:endParaRPr lang="fr-FR" dirty="0" smtClean="0"/>
          </a:p>
          <a:p>
            <a:r>
              <a:rPr lang="fr-FR" dirty="0" smtClean="0"/>
              <a:t>Décrire </a:t>
            </a:r>
            <a:r>
              <a:rPr lang="fr-FR" dirty="0"/>
              <a:t>un tremblement cérébelleux.</a:t>
            </a:r>
          </a:p>
        </p:txBody>
      </p:sp>
    </p:spTree>
    <p:extLst>
      <p:ext uri="{BB962C8B-B14F-4D97-AF65-F5344CB8AC3E}">
        <p14:creationId xmlns:p14="http://schemas.microsoft.com/office/powerpoint/2010/main" val="2492651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Diagnostics différentiels</a:t>
            </a:r>
            <a:endParaRPr lang="fr-FR" dirty="0"/>
          </a:p>
        </p:txBody>
      </p:sp>
      <p:sp>
        <p:nvSpPr>
          <p:cNvPr id="3" name="Espace réservé du contenu 2"/>
          <p:cNvSpPr>
            <a:spLocks noGrp="1"/>
          </p:cNvSpPr>
          <p:nvPr>
            <p:ph idx="1"/>
          </p:nvPr>
        </p:nvSpPr>
        <p:spPr/>
        <p:txBody>
          <a:bodyPr>
            <a:normAutofit/>
          </a:bodyPr>
          <a:lstStyle/>
          <a:p>
            <a:r>
              <a:rPr lang="fr-FR" b="1" dirty="0"/>
              <a:t>L'ataxie proprioceptive</a:t>
            </a:r>
            <a:r>
              <a:rPr lang="fr-FR" dirty="0"/>
              <a:t> (démarche </a:t>
            </a:r>
            <a:r>
              <a:rPr lang="fr-FR" dirty="0" err="1"/>
              <a:t>talonnante</a:t>
            </a:r>
            <a:r>
              <a:rPr lang="fr-FR" dirty="0"/>
              <a:t>), </a:t>
            </a:r>
            <a:endParaRPr lang="fr-FR" dirty="0" smtClean="0"/>
          </a:p>
          <a:p>
            <a:r>
              <a:rPr lang="fr-FR" dirty="0" smtClean="0"/>
              <a:t>L'ataxie </a:t>
            </a:r>
            <a:r>
              <a:rPr lang="fr-FR" dirty="0"/>
              <a:t>vestibulaire </a:t>
            </a:r>
            <a:endParaRPr lang="fr-FR" dirty="0"/>
          </a:p>
          <a:p>
            <a:r>
              <a:rPr lang="fr-FR" dirty="0" smtClean="0"/>
              <a:t>L'ataxie </a:t>
            </a:r>
            <a:r>
              <a:rPr lang="fr-FR" dirty="0"/>
              <a:t>frontale peuvent mimer une ataxie cérébelleuse. </a:t>
            </a:r>
            <a:endParaRPr lang="fr-FR" dirty="0" smtClean="0"/>
          </a:p>
          <a:p>
            <a:r>
              <a:rPr lang="fr-FR" dirty="0" smtClean="0"/>
              <a:t>Les </a:t>
            </a:r>
            <a:r>
              <a:rPr lang="fr-FR" dirty="0"/>
              <a:t>signes d'un syndrome sensitif profond, vestibulaire ou frontal permettent habituellement de </a:t>
            </a:r>
            <a:r>
              <a:rPr lang="fr-FR" dirty="0" smtClean="0"/>
              <a:t>trancher.</a:t>
            </a:r>
            <a:endParaRPr lang="fr-FR" dirty="0"/>
          </a:p>
        </p:txBody>
      </p:sp>
    </p:spTree>
    <p:extLst>
      <p:ext uri="{BB962C8B-B14F-4D97-AF65-F5344CB8AC3E}">
        <p14:creationId xmlns:p14="http://schemas.microsoft.com/office/powerpoint/2010/main" val="2188023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Formes topographiques</a:t>
            </a:r>
            <a:endParaRPr lang="fr-FR" dirty="0"/>
          </a:p>
        </p:txBody>
      </p:sp>
      <p:sp>
        <p:nvSpPr>
          <p:cNvPr id="5" name="Espace réservé du contenu 4"/>
          <p:cNvSpPr>
            <a:spLocks noGrp="1"/>
          </p:cNvSpPr>
          <p:nvPr>
            <p:ph idx="1"/>
          </p:nvPr>
        </p:nvSpPr>
        <p:spPr/>
        <p:txBody>
          <a:bodyPr>
            <a:normAutofit/>
          </a:bodyPr>
          <a:lstStyle/>
          <a:p>
            <a:r>
              <a:rPr lang="fr-FR" b="1" dirty="0"/>
              <a:t>1. Syndrome cérébelleux statique,</a:t>
            </a:r>
            <a:endParaRPr lang="fr-FR" dirty="0"/>
          </a:p>
          <a:p>
            <a:r>
              <a:rPr lang="fr-FR" b="1" dirty="0" smtClean="0"/>
              <a:t>2</a:t>
            </a:r>
            <a:r>
              <a:rPr lang="fr-FR" b="1" dirty="0"/>
              <a:t>. Syndrome cérébelleux cinétique,</a:t>
            </a:r>
            <a:endParaRPr lang="fr-FR" dirty="0"/>
          </a:p>
          <a:p>
            <a:r>
              <a:rPr lang="fr-FR" b="1" dirty="0" smtClean="0"/>
              <a:t>3</a:t>
            </a:r>
            <a:r>
              <a:rPr lang="fr-FR" b="1" dirty="0"/>
              <a:t>. Une atteinte du pédoncule cérébelleux </a:t>
            </a:r>
            <a:r>
              <a:rPr lang="fr-FR" b="1" dirty="0" smtClean="0"/>
              <a:t>supérieur</a:t>
            </a:r>
            <a:endParaRPr lang="fr-FR" dirty="0"/>
          </a:p>
        </p:txBody>
      </p:sp>
    </p:spTree>
    <p:extLst>
      <p:ext uri="{BB962C8B-B14F-4D97-AF65-F5344CB8AC3E}">
        <p14:creationId xmlns:p14="http://schemas.microsoft.com/office/powerpoint/2010/main" val="32295642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Formes topographiques</a:t>
            </a:r>
            <a:endParaRPr lang="fr-FR" dirty="0"/>
          </a:p>
        </p:txBody>
      </p:sp>
      <p:sp>
        <p:nvSpPr>
          <p:cNvPr id="5" name="Espace réservé du contenu 4"/>
          <p:cNvSpPr>
            <a:spLocks noGrp="1"/>
          </p:cNvSpPr>
          <p:nvPr>
            <p:ph idx="1"/>
          </p:nvPr>
        </p:nvSpPr>
        <p:spPr/>
        <p:txBody>
          <a:bodyPr>
            <a:normAutofit/>
          </a:bodyPr>
          <a:lstStyle/>
          <a:p>
            <a:pPr marL="0" indent="0" algn="ctr">
              <a:buNone/>
            </a:pPr>
            <a:r>
              <a:rPr lang="fr-FR" b="1" dirty="0" smtClean="0"/>
              <a:t> </a:t>
            </a:r>
            <a:r>
              <a:rPr lang="fr-FR" b="1" dirty="0"/>
              <a:t>Syndrome cérébelleux </a:t>
            </a:r>
            <a:r>
              <a:rPr lang="fr-FR" b="1" dirty="0" smtClean="0"/>
              <a:t>statique</a:t>
            </a:r>
            <a:endParaRPr lang="fr-FR" dirty="0"/>
          </a:p>
          <a:p>
            <a:r>
              <a:rPr lang="fr-FR" dirty="0"/>
              <a:t>se résumant à l'ataxie cérébelleuse. </a:t>
            </a:r>
            <a:endParaRPr lang="fr-FR" dirty="0" smtClean="0"/>
          </a:p>
          <a:p>
            <a:r>
              <a:rPr lang="fr-FR" dirty="0" smtClean="0"/>
              <a:t>Il </a:t>
            </a:r>
            <a:r>
              <a:rPr lang="fr-FR" dirty="0"/>
              <a:t>est du à une atteinte prédominante du vermis cérébelleux</a:t>
            </a:r>
            <a:r>
              <a:rPr lang="fr-FR" dirty="0" smtClean="0"/>
              <a:t>.</a:t>
            </a:r>
            <a:r>
              <a:rPr lang="fr-FR" dirty="0"/>
              <a:t/>
            </a:r>
            <a:br>
              <a:rPr lang="fr-FR" dirty="0"/>
            </a:br>
            <a:endParaRPr lang="fr-FR" dirty="0"/>
          </a:p>
        </p:txBody>
      </p:sp>
    </p:spTree>
    <p:extLst>
      <p:ext uri="{BB962C8B-B14F-4D97-AF65-F5344CB8AC3E}">
        <p14:creationId xmlns:p14="http://schemas.microsoft.com/office/powerpoint/2010/main" val="2877348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Formes topographiques</a:t>
            </a:r>
            <a:endParaRPr lang="fr-FR" dirty="0"/>
          </a:p>
        </p:txBody>
      </p:sp>
      <p:sp>
        <p:nvSpPr>
          <p:cNvPr id="5" name="Espace réservé du contenu 4"/>
          <p:cNvSpPr>
            <a:spLocks noGrp="1"/>
          </p:cNvSpPr>
          <p:nvPr>
            <p:ph idx="1"/>
          </p:nvPr>
        </p:nvSpPr>
        <p:spPr/>
        <p:txBody>
          <a:bodyPr>
            <a:normAutofit/>
          </a:bodyPr>
          <a:lstStyle/>
          <a:p>
            <a:pPr marL="0" indent="0" algn="ctr">
              <a:buNone/>
            </a:pPr>
            <a:r>
              <a:rPr lang="fr-FR" b="1" dirty="0" smtClean="0"/>
              <a:t>Syndrome </a:t>
            </a:r>
            <a:r>
              <a:rPr lang="fr-FR" b="1" dirty="0"/>
              <a:t>cérébelleux cinétique,</a:t>
            </a:r>
            <a:endParaRPr lang="fr-FR" dirty="0"/>
          </a:p>
          <a:p>
            <a:r>
              <a:rPr lang="fr-FR" dirty="0" smtClean="0"/>
              <a:t>Dominé </a:t>
            </a:r>
            <a:r>
              <a:rPr lang="fr-FR" dirty="0"/>
              <a:t>par l'hypermétrie </a:t>
            </a:r>
            <a:endParaRPr lang="fr-FR" dirty="0"/>
          </a:p>
          <a:p>
            <a:r>
              <a:rPr lang="fr-FR" dirty="0" smtClean="0"/>
              <a:t>Il </a:t>
            </a:r>
            <a:r>
              <a:rPr lang="fr-FR" dirty="0"/>
              <a:t>est du principalement à une atteinte des hémisphères cérébelleux et/ou du pédoncule cérébelleux supérieur.</a:t>
            </a:r>
          </a:p>
          <a:p>
            <a:r>
              <a:rPr lang="fr-FR" dirty="0"/>
              <a:t>En fait, un syndrome cérébelleux est assez souvent </a:t>
            </a:r>
            <a:r>
              <a:rPr lang="fr-FR" b="1" dirty="0" err="1" smtClean="0"/>
              <a:t>stato</a:t>
            </a:r>
            <a:r>
              <a:rPr lang="fr-FR" b="1" dirty="0" smtClean="0"/>
              <a:t>-cinétique</a:t>
            </a:r>
            <a:endParaRPr lang="fr-FR" dirty="0"/>
          </a:p>
        </p:txBody>
      </p:sp>
    </p:spTree>
    <p:extLst>
      <p:ext uri="{BB962C8B-B14F-4D97-AF65-F5344CB8AC3E}">
        <p14:creationId xmlns:p14="http://schemas.microsoft.com/office/powerpoint/2010/main" val="2951752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Formes topographiques</a:t>
            </a:r>
            <a:endParaRPr lang="fr-FR" dirty="0"/>
          </a:p>
        </p:txBody>
      </p:sp>
      <p:sp>
        <p:nvSpPr>
          <p:cNvPr id="5" name="Espace réservé du contenu 4"/>
          <p:cNvSpPr>
            <a:spLocks noGrp="1"/>
          </p:cNvSpPr>
          <p:nvPr>
            <p:ph idx="1"/>
          </p:nvPr>
        </p:nvSpPr>
        <p:spPr/>
        <p:txBody>
          <a:bodyPr>
            <a:normAutofit fontScale="92500" lnSpcReduction="10000"/>
          </a:bodyPr>
          <a:lstStyle/>
          <a:p>
            <a:pPr marL="0" indent="0" algn="ctr">
              <a:buNone/>
            </a:pPr>
            <a:r>
              <a:rPr lang="fr-FR" b="1" dirty="0" smtClean="0"/>
              <a:t>Une </a:t>
            </a:r>
            <a:r>
              <a:rPr lang="fr-FR" b="1" dirty="0"/>
              <a:t>atteinte du pédoncule cérébelleux supérieur</a:t>
            </a:r>
            <a:endParaRPr lang="fr-FR" dirty="0"/>
          </a:p>
          <a:p>
            <a:r>
              <a:rPr lang="fr-FR" dirty="0" smtClean="0"/>
              <a:t>Au-dessus </a:t>
            </a:r>
            <a:r>
              <a:rPr lang="fr-FR" dirty="0"/>
              <a:t>de la commissure de </a:t>
            </a:r>
            <a:r>
              <a:rPr lang="fr-FR" dirty="0" err="1"/>
              <a:t>Wernekink</a:t>
            </a:r>
            <a:r>
              <a:rPr lang="fr-FR" dirty="0"/>
              <a:t> </a:t>
            </a:r>
            <a:endParaRPr lang="fr-FR" dirty="0" smtClean="0"/>
          </a:p>
          <a:p>
            <a:r>
              <a:rPr lang="fr-FR" dirty="0" smtClean="0"/>
              <a:t>peut </a:t>
            </a:r>
            <a:r>
              <a:rPr lang="fr-FR" dirty="0"/>
              <a:t>donner lieu à un syndrome cérébelleux controlatéral à la lésion, avec typiquement un grand tremblement intentionnel. </a:t>
            </a:r>
            <a:endParaRPr lang="fr-FR" dirty="0" smtClean="0"/>
          </a:p>
          <a:p>
            <a:r>
              <a:rPr lang="fr-FR" dirty="0" smtClean="0"/>
              <a:t>Une </a:t>
            </a:r>
            <a:r>
              <a:rPr lang="fr-FR" dirty="0"/>
              <a:t>atteinte du thalamus peut également comporter un syndrome cérébelleux car c'est dans le thalamus que se termine le pédoncule cérébelleux supérieur, qui est la principale efférence cérébelleuse</a:t>
            </a:r>
            <a:r>
              <a:rPr lang="fr-FR" dirty="0" smtClean="0"/>
              <a:t>.</a:t>
            </a:r>
            <a:endParaRPr lang="fr-FR" dirty="0"/>
          </a:p>
        </p:txBody>
      </p:sp>
    </p:spTree>
    <p:extLst>
      <p:ext uri="{BB962C8B-B14F-4D97-AF65-F5344CB8AC3E}">
        <p14:creationId xmlns:p14="http://schemas.microsoft.com/office/powerpoint/2010/main" val="31419967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Synthèse </a:t>
            </a:r>
            <a:endParaRPr lang="fr-FR"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339185868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91680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564904"/>
            <a:ext cx="7772400" cy="2234679"/>
          </a:xfrm>
        </p:spPr>
        <p:txBody>
          <a:bodyPr>
            <a:normAutofit fontScale="90000"/>
          </a:bodyPr>
          <a:lstStyle/>
          <a:p>
            <a:pPr>
              <a:lnSpc>
                <a:spcPct val="150000"/>
              </a:lnSpc>
            </a:pPr>
            <a:r>
              <a:rPr lang="fr-FR" b="1" dirty="0" smtClean="0"/>
              <a:t>Sémiologie Neurologique</a:t>
            </a:r>
            <a:br>
              <a:rPr lang="fr-FR" b="1" dirty="0" smtClean="0"/>
            </a:br>
            <a:r>
              <a:rPr lang="fr-FR" sz="3600" dirty="0" smtClean="0"/>
              <a:t>Troubles </a:t>
            </a:r>
            <a:r>
              <a:rPr lang="fr-FR" sz="3600" dirty="0"/>
              <a:t>de la coordination et de l’équilibre : </a:t>
            </a:r>
            <a:r>
              <a:rPr lang="fr-FR" dirty="0" smtClean="0"/>
              <a:t/>
            </a:r>
            <a:br>
              <a:rPr lang="fr-FR" dirty="0" smtClean="0"/>
            </a:br>
            <a:r>
              <a:rPr lang="fr-FR" b="1" dirty="0" smtClean="0">
                <a:solidFill>
                  <a:srgbClr val="FF0000"/>
                </a:solidFill>
              </a:rPr>
              <a:t>Syndrome </a:t>
            </a:r>
            <a:r>
              <a:rPr lang="fr-FR" b="1" dirty="0" err="1" smtClean="0">
                <a:solidFill>
                  <a:srgbClr val="FF0000"/>
                </a:solidFill>
              </a:rPr>
              <a:t>cordonal</a:t>
            </a:r>
            <a:r>
              <a:rPr lang="fr-FR" b="1" dirty="0" smtClean="0">
                <a:solidFill>
                  <a:srgbClr val="FF0000"/>
                </a:solidFill>
              </a:rPr>
              <a:t> postérieur </a:t>
            </a:r>
            <a:endParaRPr lang="fr-FR" sz="4400" b="1" dirty="0">
              <a:solidFill>
                <a:srgbClr val="FF0000"/>
              </a:solidFill>
            </a:endParaRPr>
          </a:p>
        </p:txBody>
      </p:sp>
      <p:sp>
        <p:nvSpPr>
          <p:cNvPr id="3" name="Sous-titre 2"/>
          <p:cNvSpPr>
            <a:spLocks noGrp="1"/>
          </p:cNvSpPr>
          <p:nvPr>
            <p:ph type="subTitle" idx="1"/>
          </p:nvPr>
        </p:nvSpPr>
        <p:spPr>
          <a:xfrm>
            <a:off x="1411560" y="5060776"/>
            <a:ext cx="6400800" cy="1536576"/>
          </a:xfrm>
        </p:spPr>
        <p:txBody>
          <a:bodyPr>
            <a:normAutofit/>
          </a:bodyPr>
          <a:lstStyle/>
          <a:p>
            <a:r>
              <a:rPr lang="fr-FR" sz="2000" dirty="0" smtClean="0">
                <a:solidFill>
                  <a:schemeClr val="tx1"/>
                </a:solidFill>
              </a:rPr>
              <a:t>Pr </a:t>
            </a:r>
            <a:r>
              <a:rPr lang="fr-FR" sz="2000" dirty="0" err="1" smtClean="0">
                <a:solidFill>
                  <a:schemeClr val="tx1"/>
                </a:solidFill>
              </a:rPr>
              <a:t>Ouail</a:t>
            </a:r>
            <a:r>
              <a:rPr lang="fr-FR" sz="2000" dirty="0" smtClean="0">
                <a:solidFill>
                  <a:schemeClr val="tx1"/>
                </a:solidFill>
              </a:rPr>
              <a:t> D MD MCA </a:t>
            </a:r>
          </a:p>
          <a:p>
            <a:r>
              <a:rPr lang="fr-FR" sz="2000" dirty="0" smtClean="0">
                <a:solidFill>
                  <a:schemeClr val="tx1"/>
                </a:solidFill>
              </a:rPr>
              <a:t>Service de Médecine Interne </a:t>
            </a:r>
          </a:p>
          <a:p>
            <a:r>
              <a:rPr lang="fr-FR" sz="2000" dirty="0" smtClean="0">
                <a:solidFill>
                  <a:schemeClr val="tx1"/>
                </a:solidFill>
              </a:rPr>
              <a:t>CHU </a:t>
            </a:r>
            <a:r>
              <a:rPr lang="fr-FR" sz="2000" dirty="0" err="1" smtClean="0">
                <a:solidFill>
                  <a:schemeClr val="tx1"/>
                </a:solidFill>
              </a:rPr>
              <a:t>Béjaia</a:t>
            </a:r>
            <a:endParaRPr lang="fr-FR" sz="2000" dirty="0" smtClean="0">
              <a:solidFill>
                <a:schemeClr val="tx1"/>
              </a:solidFill>
            </a:endParaRPr>
          </a:p>
        </p:txBody>
      </p:sp>
      <p:sp>
        <p:nvSpPr>
          <p:cNvPr id="4" name="Titre 1"/>
          <p:cNvSpPr txBox="1">
            <a:spLocks/>
          </p:cNvSpPr>
          <p:nvPr/>
        </p:nvSpPr>
        <p:spPr>
          <a:xfrm>
            <a:off x="611560" y="404664"/>
            <a:ext cx="7772400" cy="24482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000" dirty="0" smtClean="0"/>
              <a:t>Université Abderrahmane Mira-</a:t>
            </a:r>
            <a:r>
              <a:rPr lang="fr-FR" sz="2000" dirty="0" err="1" smtClean="0"/>
              <a:t>Béjaïa</a:t>
            </a:r>
            <a:endParaRPr lang="fr-FR" sz="2000" dirty="0" smtClean="0"/>
          </a:p>
          <a:p>
            <a:r>
              <a:rPr lang="fr-FR" sz="2000" dirty="0" smtClean="0"/>
              <a:t>Faculté de </a:t>
            </a:r>
            <a:r>
              <a:rPr lang="fr-FR" sz="2000" dirty="0" smtClean="0"/>
              <a:t>Médecine-Département </a:t>
            </a:r>
            <a:r>
              <a:rPr lang="fr-FR" sz="2000" dirty="0" smtClean="0"/>
              <a:t>de Médecine</a:t>
            </a:r>
          </a:p>
          <a:p>
            <a:r>
              <a:rPr lang="fr-FR" sz="2000" dirty="0" smtClean="0"/>
              <a:t>Service de Médecine </a:t>
            </a:r>
            <a:r>
              <a:rPr lang="fr-FR" sz="2000" dirty="0" smtClean="0"/>
              <a:t>Interne- CHU </a:t>
            </a:r>
            <a:r>
              <a:rPr lang="fr-FR" sz="2000" dirty="0" err="1" smtClean="0"/>
              <a:t>Béjaia</a:t>
            </a:r>
            <a:endParaRPr lang="fr-FR" sz="2000" dirty="0" smtClean="0"/>
          </a:p>
          <a:p>
            <a:r>
              <a:rPr lang="fr-FR" sz="2000" dirty="0" smtClean="0"/>
              <a:t>Professeur OUAIL </a:t>
            </a:r>
          </a:p>
          <a:p>
            <a:r>
              <a:rPr lang="fr-FR" sz="2000" dirty="0" smtClean="0"/>
              <a:t>Enseignement de la 3</a:t>
            </a:r>
            <a:r>
              <a:rPr lang="fr-FR" sz="2000" baseline="30000" dirty="0" smtClean="0"/>
              <a:t>ème</a:t>
            </a:r>
            <a:r>
              <a:rPr lang="fr-FR" sz="2000" dirty="0" smtClean="0"/>
              <a:t> année médecine</a:t>
            </a:r>
          </a:p>
          <a:p>
            <a:r>
              <a:rPr lang="fr-FR" sz="2000" dirty="0" smtClean="0"/>
              <a:t>Unité d’Enseignement Intégrée 2 </a:t>
            </a:r>
          </a:p>
          <a:p>
            <a:r>
              <a:rPr lang="fr-FR" sz="2000" dirty="0" smtClean="0"/>
              <a:t>Modules de la Sémiologie </a:t>
            </a:r>
          </a:p>
          <a:p>
            <a:endParaRPr lang="fr-FR" sz="24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44624"/>
            <a:ext cx="1835695" cy="2502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8792" y="44624"/>
            <a:ext cx="1979712" cy="2502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559094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smtClean="0"/>
              <a:t>Les </a:t>
            </a:r>
            <a:r>
              <a:rPr lang="fr-FR" sz="3600" dirty="0"/>
              <a:t>syndromes médullaires </a:t>
            </a:r>
            <a:r>
              <a:rPr lang="fr-FR" sz="3600" dirty="0" smtClean="0"/>
              <a:t>partiels:</a:t>
            </a:r>
            <a:br>
              <a:rPr lang="fr-FR" sz="3600" dirty="0" smtClean="0"/>
            </a:br>
            <a:r>
              <a:rPr lang="fr-FR" sz="3600" dirty="0"/>
              <a:t>Une lésion des cordons </a:t>
            </a:r>
            <a:r>
              <a:rPr lang="fr-FR" sz="3600" dirty="0" smtClean="0"/>
              <a:t>postérieurs</a:t>
            </a:r>
            <a:endParaRPr lang="fr-FR" sz="3600" dirty="0"/>
          </a:p>
        </p:txBody>
      </p:sp>
      <p:sp>
        <p:nvSpPr>
          <p:cNvPr id="3" name="Espace réservé du contenu 2"/>
          <p:cNvSpPr>
            <a:spLocks noGrp="1"/>
          </p:cNvSpPr>
          <p:nvPr>
            <p:ph idx="1"/>
          </p:nvPr>
        </p:nvSpPr>
        <p:spPr>
          <a:xfrm>
            <a:off x="457200" y="1484784"/>
            <a:ext cx="8229600" cy="5112568"/>
          </a:xfrm>
        </p:spPr>
        <p:txBody>
          <a:bodyPr>
            <a:noAutofit/>
          </a:bodyPr>
          <a:lstStyle/>
          <a:p>
            <a:pPr marL="0" indent="0" algn="ctr">
              <a:buNone/>
            </a:pPr>
            <a:r>
              <a:rPr lang="fr-FR" sz="2200" b="1" dirty="0" smtClean="0"/>
              <a:t>le syndrome </a:t>
            </a:r>
            <a:r>
              <a:rPr lang="fr-FR" sz="2200" b="1" dirty="0" err="1"/>
              <a:t>cordonal</a:t>
            </a:r>
            <a:r>
              <a:rPr lang="fr-FR" sz="2200" b="1" dirty="0"/>
              <a:t> </a:t>
            </a:r>
            <a:r>
              <a:rPr lang="fr-FR" sz="2200" b="1" dirty="0" smtClean="0"/>
              <a:t>postérieur</a:t>
            </a:r>
          </a:p>
          <a:p>
            <a:r>
              <a:rPr lang="fr-FR" sz="2200" dirty="0" smtClean="0"/>
              <a:t>ils </a:t>
            </a:r>
            <a:r>
              <a:rPr lang="fr-FR" sz="2200" dirty="0"/>
              <a:t>associent : </a:t>
            </a:r>
          </a:p>
          <a:p>
            <a:pPr>
              <a:buFont typeface="Courier New" panose="02070309020205020404" pitchFamily="49" charset="0"/>
              <a:buChar char="o"/>
            </a:pPr>
            <a:r>
              <a:rPr lang="fr-FR" sz="2200" dirty="0" smtClean="0"/>
              <a:t>Une ataxie </a:t>
            </a:r>
          </a:p>
          <a:p>
            <a:pPr>
              <a:buFont typeface="Courier New" panose="02070309020205020404" pitchFamily="49" charset="0"/>
              <a:buChar char="o"/>
            </a:pPr>
            <a:r>
              <a:rPr lang="fr-FR" sz="2000" dirty="0"/>
              <a:t>Une abolition de la sensibilité vibratoire au </a:t>
            </a:r>
            <a:r>
              <a:rPr lang="fr-FR" sz="2000" dirty="0" smtClean="0"/>
              <a:t>diapason</a:t>
            </a:r>
            <a:endParaRPr lang="fr-FR" sz="2000" dirty="0"/>
          </a:p>
          <a:p>
            <a:pPr>
              <a:buFont typeface="Courier New" panose="02070309020205020404" pitchFamily="49" charset="0"/>
              <a:buChar char="o"/>
            </a:pPr>
            <a:r>
              <a:rPr lang="fr-FR" sz="2000" dirty="0"/>
              <a:t>Une perte du sens de position segmentaire des </a:t>
            </a:r>
            <a:r>
              <a:rPr lang="fr-FR" sz="2000" dirty="0" smtClean="0"/>
              <a:t>membres</a:t>
            </a:r>
            <a:endParaRPr lang="fr-FR" sz="2000" dirty="0"/>
          </a:p>
          <a:p>
            <a:pPr>
              <a:buFont typeface="Courier New" panose="02070309020205020404" pitchFamily="49" charset="0"/>
              <a:buChar char="o"/>
            </a:pPr>
            <a:r>
              <a:rPr lang="fr-FR" sz="2000" dirty="0"/>
              <a:t>Une astéréognosie : perte de la reconnaissance </a:t>
            </a:r>
            <a:r>
              <a:rPr lang="fr-FR" sz="2000" dirty="0" err="1"/>
              <a:t>palpatoire</a:t>
            </a:r>
            <a:r>
              <a:rPr lang="fr-FR" sz="2000" dirty="0"/>
              <a:t> des </a:t>
            </a:r>
            <a:r>
              <a:rPr lang="fr-FR" sz="2000" dirty="0" smtClean="0"/>
              <a:t>objets</a:t>
            </a:r>
            <a:endParaRPr lang="fr-FR" sz="2000" dirty="0"/>
          </a:p>
        </p:txBody>
      </p:sp>
    </p:spTree>
    <p:extLst>
      <p:ext uri="{BB962C8B-B14F-4D97-AF65-F5344CB8AC3E}">
        <p14:creationId xmlns:p14="http://schemas.microsoft.com/office/powerpoint/2010/main" val="17724472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smtClean="0"/>
              <a:t>Les </a:t>
            </a:r>
            <a:r>
              <a:rPr lang="fr-FR" sz="3600" dirty="0"/>
              <a:t>syndromes médullaires </a:t>
            </a:r>
            <a:r>
              <a:rPr lang="fr-FR" sz="3600" dirty="0" smtClean="0"/>
              <a:t>partiels:</a:t>
            </a:r>
            <a:br>
              <a:rPr lang="fr-FR" sz="3600" dirty="0" smtClean="0"/>
            </a:br>
            <a:r>
              <a:rPr lang="fr-FR" sz="3600" dirty="0"/>
              <a:t>Une lésion des cordons </a:t>
            </a:r>
            <a:r>
              <a:rPr lang="fr-FR" sz="3600" dirty="0" smtClean="0"/>
              <a:t>postérieurs</a:t>
            </a:r>
            <a:endParaRPr lang="fr-FR" sz="3600" dirty="0"/>
          </a:p>
        </p:txBody>
      </p:sp>
      <p:sp>
        <p:nvSpPr>
          <p:cNvPr id="3" name="Espace réservé du contenu 2"/>
          <p:cNvSpPr>
            <a:spLocks noGrp="1"/>
          </p:cNvSpPr>
          <p:nvPr>
            <p:ph idx="1"/>
          </p:nvPr>
        </p:nvSpPr>
        <p:spPr>
          <a:xfrm>
            <a:off x="457200" y="1484784"/>
            <a:ext cx="8229600" cy="5112568"/>
          </a:xfrm>
        </p:spPr>
        <p:txBody>
          <a:bodyPr>
            <a:noAutofit/>
          </a:bodyPr>
          <a:lstStyle/>
          <a:p>
            <a:pPr marL="0" indent="0" algn="ctr">
              <a:buNone/>
            </a:pPr>
            <a:r>
              <a:rPr lang="fr-FR" sz="2200" b="1" dirty="0" smtClean="0"/>
              <a:t>le syndrome </a:t>
            </a:r>
            <a:r>
              <a:rPr lang="fr-FR" sz="2200" b="1" dirty="0" err="1"/>
              <a:t>cordonal</a:t>
            </a:r>
            <a:r>
              <a:rPr lang="fr-FR" sz="2200" b="1" dirty="0"/>
              <a:t> </a:t>
            </a:r>
            <a:r>
              <a:rPr lang="fr-FR" sz="2200" b="1" dirty="0" smtClean="0"/>
              <a:t>postérieur</a:t>
            </a:r>
          </a:p>
          <a:p>
            <a:endParaRPr lang="fr-FR" sz="2200" dirty="0" smtClean="0"/>
          </a:p>
          <a:p>
            <a:r>
              <a:rPr lang="fr-FR" sz="2200" dirty="0" smtClean="0"/>
              <a:t>L’ataxie : l'ensemble des troubles moteurs apparaissant lors de la fermeture des yeux</a:t>
            </a:r>
          </a:p>
          <a:p>
            <a:pPr marL="0" indent="0">
              <a:buNone/>
            </a:pPr>
            <a:r>
              <a:rPr lang="fr-FR" sz="2200" dirty="0" smtClean="0"/>
              <a:t> </a:t>
            </a:r>
          </a:p>
          <a:p>
            <a:pPr lvl="1">
              <a:buFont typeface="Wingdings" panose="05000000000000000000" pitchFamily="2" charset="2"/>
              <a:buChar char="ü"/>
            </a:pPr>
            <a:r>
              <a:rPr lang="fr-FR" sz="2000" dirty="0" smtClean="0"/>
              <a:t>Troubles du maintien des attitudes : avec </a:t>
            </a:r>
            <a:r>
              <a:rPr lang="fr-FR" sz="2000" b="1" dirty="0" smtClean="0"/>
              <a:t>signe de </a:t>
            </a:r>
            <a:r>
              <a:rPr lang="fr-FR" sz="2000" b="1" dirty="0" err="1" smtClean="0"/>
              <a:t>Romberg</a:t>
            </a:r>
            <a:r>
              <a:rPr lang="fr-FR" sz="2000" b="1" dirty="0" smtClean="0"/>
              <a:t> et signe de la main instable ataxique </a:t>
            </a:r>
            <a:r>
              <a:rPr lang="fr-FR" sz="2000" dirty="0" smtClean="0"/>
              <a:t>: on demande au sujet de maintenir ses mains tendues en avant, doigts écartés; lors de la fermeture des yeux, la main et les doigts présentent des oscillations</a:t>
            </a:r>
          </a:p>
          <a:p>
            <a:pPr lvl="1">
              <a:buFont typeface="Wingdings" panose="05000000000000000000" pitchFamily="2" charset="2"/>
              <a:buChar char="ü"/>
            </a:pPr>
            <a:endParaRPr lang="fr-FR" sz="2000" dirty="0" smtClean="0"/>
          </a:p>
          <a:p>
            <a:pPr lvl="1">
              <a:buFont typeface="Wingdings" panose="05000000000000000000" pitchFamily="2" charset="2"/>
              <a:buChar char="ü"/>
            </a:pPr>
            <a:r>
              <a:rPr lang="fr-FR" sz="2000" dirty="0" smtClean="0"/>
              <a:t>Troubles des mouvements : avec troubles de la marche : démarche </a:t>
            </a:r>
            <a:r>
              <a:rPr lang="fr-FR" sz="2000" dirty="0" err="1" smtClean="0"/>
              <a:t>talonnante</a:t>
            </a:r>
            <a:r>
              <a:rPr lang="fr-FR" sz="2000" dirty="0" smtClean="0"/>
              <a:t> et anomalies du mouvement finalisé : le mouvement est mal dirigé, hésitant et le but est manqué : dysmétrie</a:t>
            </a:r>
          </a:p>
        </p:txBody>
      </p:sp>
    </p:spTree>
    <p:extLst>
      <p:ext uri="{BB962C8B-B14F-4D97-AF65-F5344CB8AC3E}">
        <p14:creationId xmlns:p14="http://schemas.microsoft.com/office/powerpoint/2010/main" val="21351126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smtClean="0"/>
              <a:t>Les </a:t>
            </a:r>
            <a:r>
              <a:rPr lang="fr-FR" sz="3600" dirty="0"/>
              <a:t>syndromes médullaires partiels:</a:t>
            </a:r>
            <a:br>
              <a:rPr lang="fr-FR" sz="3600" dirty="0"/>
            </a:br>
            <a:r>
              <a:rPr lang="fr-FR" sz="3600" dirty="0"/>
              <a:t>Une lésion des cordons </a:t>
            </a:r>
            <a:r>
              <a:rPr lang="fr-FR" sz="3600" dirty="0" smtClean="0"/>
              <a:t>postérieurs 2</a:t>
            </a:r>
            <a:endParaRPr lang="fr-FR" sz="3600" dirty="0"/>
          </a:p>
        </p:txBody>
      </p:sp>
      <p:sp>
        <p:nvSpPr>
          <p:cNvPr id="3" name="Espace réservé du contenu 2"/>
          <p:cNvSpPr>
            <a:spLocks noGrp="1"/>
          </p:cNvSpPr>
          <p:nvPr>
            <p:ph idx="1"/>
          </p:nvPr>
        </p:nvSpPr>
        <p:spPr>
          <a:xfrm>
            <a:off x="457200" y="1484784"/>
            <a:ext cx="8229600" cy="5040560"/>
          </a:xfrm>
        </p:spPr>
        <p:txBody>
          <a:bodyPr>
            <a:normAutofit/>
          </a:bodyPr>
          <a:lstStyle/>
          <a:p>
            <a:pPr>
              <a:buFont typeface="Courier New" panose="02070309020205020404" pitchFamily="49" charset="0"/>
              <a:buChar char="o"/>
            </a:pPr>
            <a:r>
              <a:rPr lang="fr-FR" sz="2400" dirty="0" smtClean="0"/>
              <a:t>Une </a:t>
            </a:r>
            <a:r>
              <a:rPr lang="fr-FR" sz="2400" dirty="0"/>
              <a:t>abolition de la sensibilité vibratoire au </a:t>
            </a:r>
            <a:r>
              <a:rPr lang="fr-FR" sz="2400" dirty="0" smtClean="0"/>
              <a:t>diapason</a:t>
            </a:r>
          </a:p>
          <a:p>
            <a:pPr>
              <a:buFont typeface="Courier New" panose="02070309020205020404" pitchFamily="49" charset="0"/>
              <a:buChar char="o"/>
            </a:pPr>
            <a:endParaRPr lang="fr-FR" sz="2400" dirty="0" smtClean="0"/>
          </a:p>
          <a:p>
            <a:pPr>
              <a:buFont typeface="Courier New" panose="02070309020205020404" pitchFamily="49" charset="0"/>
              <a:buChar char="o"/>
            </a:pPr>
            <a:r>
              <a:rPr lang="fr-FR" sz="2400" dirty="0" smtClean="0"/>
              <a:t>Une </a:t>
            </a:r>
            <a:r>
              <a:rPr lang="fr-FR" sz="2400" dirty="0"/>
              <a:t>perte du sens de position segmentaire des </a:t>
            </a:r>
            <a:r>
              <a:rPr lang="fr-FR" sz="2400" dirty="0" smtClean="0"/>
              <a:t>membres</a:t>
            </a:r>
          </a:p>
          <a:p>
            <a:pPr>
              <a:buFont typeface="Courier New" panose="02070309020205020404" pitchFamily="49" charset="0"/>
              <a:buChar char="o"/>
            </a:pPr>
            <a:endParaRPr lang="fr-FR" sz="2400" dirty="0" smtClean="0"/>
          </a:p>
          <a:p>
            <a:pPr>
              <a:buFont typeface="Courier New" panose="02070309020205020404" pitchFamily="49" charset="0"/>
              <a:buChar char="o"/>
            </a:pPr>
            <a:r>
              <a:rPr lang="fr-FR" sz="2400" dirty="0" smtClean="0"/>
              <a:t>Une </a:t>
            </a:r>
            <a:r>
              <a:rPr lang="fr-FR" sz="2400" dirty="0"/>
              <a:t>astéréognosie : perte de la reconnaissance </a:t>
            </a:r>
            <a:r>
              <a:rPr lang="fr-FR" sz="2400" dirty="0" err="1"/>
              <a:t>palpatoire</a:t>
            </a:r>
            <a:r>
              <a:rPr lang="fr-FR" sz="2400" dirty="0"/>
              <a:t> des </a:t>
            </a:r>
            <a:r>
              <a:rPr lang="fr-FR" sz="2400" dirty="0" smtClean="0"/>
              <a:t>objets</a:t>
            </a:r>
          </a:p>
          <a:p>
            <a:pPr>
              <a:buFont typeface="Courier New" panose="02070309020205020404" pitchFamily="49" charset="0"/>
              <a:buChar char="o"/>
            </a:pPr>
            <a:endParaRPr lang="fr-FR" sz="2400" dirty="0" smtClean="0"/>
          </a:p>
          <a:p>
            <a:pPr>
              <a:buFont typeface="Courier New" panose="02070309020205020404" pitchFamily="49" charset="0"/>
              <a:buChar char="o"/>
            </a:pPr>
            <a:r>
              <a:rPr lang="fr-FR" sz="2400" dirty="0" smtClean="0"/>
              <a:t>Il </a:t>
            </a:r>
            <a:r>
              <a:rPr lang="fr-FR" sz="2400" dirty="0"/>
              <a:t>n'y aura pas de troubles de la sensibilité thermo-</a:t>
            </a:r>
            <a:r>
              <a:rPr lang="fr-FR" sz="2400" dirty="0" err="1"/>
              <a:t>algésique</a:t>
            </a:r>
            <a:r>
              <a:rPr lang="fr-FR" sz="2400" dirty="0"/>
              <a:t> d'où le nom de dissociation tabétique : car ce tableau a d'abord été décrit dans le tabès (syphilis nerveuse), il peut se voir également au cours de l'avitaminose B 12.</a:t>
            </a:r>
            <a:endParaRPr lang="fr-FR" sz="3000" dirty="0"/>
          </a:p>
        </p:txBody>
      </p:sp>
    </p:spTree>
    <p:extLst>
      <p:ext uri="{BB962C8B-B14F-4D97-AF65-F5344CB8AC3E}">
        <p14:creationId xmlns:p14="http://schemas.microsoft.com/office/powerpoint/2010/main" val="3886579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Ensemble des symptômes et signes résultant d'une atteinte du cervelet lui-même ou des voies cérébelleuses (pédoncules cérébelleux supérieur, moyen et inférieur</a:t>
            </a:r>
            <a:r>
              <a:rPr lang="fr-FR" dirty="0" smtClean="0"/>
              <a:t>).</a:t>
            </a:r>
            <a:endParaRPr lang="fr-FR" dirty="0"/>
          </a:p>
          <a:p>
            <a:r>
              <a:rPr lang="fr-FR" dirty="0" smtClean="0"/>
              <a:t>Le </a:t>
            </a:r>
            <a:r>
              <a:rPr lang="fr-FR" dirty="0"/>
              <a:t>syndrome cérébelleux va comporter deux ordres de troubles : </a:t>
            </a:r>
            <a:endParaRPr lang="fr-FR" dirty="0" smtClean="0"/>
          </a:p>
          <a:p>
            <a:pPr lvl="1"/>
            <a:r>
              <a:rPr lang="fr-FR" dirty="0" smtClean="0"/>
              <a:t>Les </a:t>
            </a:r>
            <a:r>
              <a:rPr lang="fr-FR" dirty="0"/>
              <a:t>troubles de la coordination ou incoordination cérébelleuse, </a:t>
            </a:r>
            <a:endParaRPr lang="fr-FR" dirty="0" smtClean="0"/>
          </a:p>
          <a:p>
            <a:pPr lvl="1"/>
            <a:r>
              <a:rPr lang="fr-FR" dirty="0" smtClean="0"/>
              <a:t>Les </a:t>
            </a:r>
            <a:r>
              <a:rPr lang="fr-FR" dirty="0"/>
              <a:t>troubles du tonus à type d'hypotonie musculaire et un tremblement.</a:t>
            </a:r>
          </a:p>
        </p:txBody>
      </p:sp>
    </p:spTree>
    <p:extLst>
      <p:ext uri="{BB962C8B-B14F-4D97-AF65-F5344CB8AC3E}">
        <p14:creationId xmlns:p14="http://schemas.microsoft.com/office/powerpoint/2010/main" val="9664372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Pour en savoir plus</a:t>
            </a:r>
            <a:endParaRPr lang="fr-FR" dirty="0"/>
          </a:p>
        </p:txBody>
      </p:sp>
      <p:sp>
        <p:nvSpPr>
          <p:cNvPr id="3" name="Espace réservé du contenu 2"/>
          <p:cNvSpPr>
            <a:spLocks noGrp="1"/>
          </p:cNvSpPr>
          <p:nvPr>
            <p:ph idx="1"/>
          </p:nvPr>
        </p:nvSpPr>
        <p:spPr/>
        <p:txBody>
          <a:bodyPr/>
          <a:lstStyle/>
          <a:p>
            <a:r>
              <a:rPr lang="fr-FR" dirty="0" smtClean="0"/>
              <a:t>Rose Marie </a:t>
            </a:r>
            <a:r>
              <a:rPr lang="fr-FR" dirty="0" err="1" smtClean="0"/>
              <a:t>Hamladji</a:t>
            </a:r>
            <a:r>
              <a:rPr lang="fr-FR" dirty="0" smtClean="0"/>
              <a:t>. Précis de sémiologie. OPU </a:t>
            </a:r>
          </a:p>
          <a:p>
            <a:r>
              <a:rPr lang="fr-FR" dirty="0"/>
              <a:t>https://</a:t>
            </a:r>
            <a:r>
              <a:rPr lang="fr-FR" dirty="0" smtClean="0"/>
              <a:t>www.cen-neurologie.fr/premier-cycle/Sémiologie-analytique</a:t>
            </a:r>
            <a:endParaRPr lang="fr-FR" dirty="0"/>
          </a:p>
        </p:txBody>
      </p:sp>
    </p:spTree>
    <p:extLst>
      <p:ext uri="{BB962C8B-B14F-4D97-AF65-F5344CB8AC3E}">
        <p14:creationId xmlns:p14="http://schemas.microsoft.com/office/powerpoint/2010/main" val="930050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Clinique </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a:t>Troubles de la marche et de </a:t>
            </a:r>
            <a:r>
              <a:rPr lang="fr-FR" dirty="0" smtClean="0"/>
              <a:t>l'équilibre</a:t>
            </a:r>
          </a:p>
          <a:p>
            <a:pPr lvl="1"/>
            <a:r>
              <a:rPr lang="fr-FR" dirty="0" smtClean="0"/>
              <a:t>Chutes </a:t>
            </a:r>
            <a:r>
              <a:rPr lang="fr-FR" dirty="0"/>
              <a:t>parfois</a:t>
            </a:r>
          </a:p>
          <a:p>
            <a:r>
              <a:rPr lang="fr-FR" dirty="0"/>
              <a:t>Maladresse dans les mouvements rapides</a:t>
            </a:r>
          </a:p>
          <a:p>
            <a:r>
              <a:rPr lang="fr-FR" dirty="0" smtClean="0"/>
              <a:t>Dysarthrie</a:t>
            </a:r>
          </a:p>
          <a:p>
            <a:endParaRPr lang="fr-FR" dirty="0"/>
          </a:p>
          <a:p>
            <a:endParaRPr lang="fr-FR" dirty="0" smtClean="0"/>
          </a:p>
          <a:p>
            <a:r>
              <a:rPr lang="fr-FR" dirty="0"/>
              <a:t>Les signes cérébelleux sont </a:t>
            </a:r>
            <a:r>
              <a:rPr lang="fr-FR" dirty="0" err="1"/>
              <a:t>ipsilatéraux</a:t>
            </a:r>
            <a:r>
              <a:rPr lang="fr-FR" dirty="0"/>
              <a:t> à la lésion (du même côté) lorsque celle-ci siège au-dessous de la commissure de </a:t>
            </a:r>
            <a:r>
              <a:rPr lang="fr-FR" dirty="0" err="1"/>
              <a:t>Wernekink</a:t>
            </a:r>
            <a:r>
              <a:rPr lang="fr-FR" dirty="0"/>
              <a:t> (mésencéphale)(+++).</a:t>
            </a:r>
          </a:p>
        </p:txBody>
      </p:sp>
    </p:spTree>
    <p:extLst>
      <p:ext uri="{BB962C8B-B14F-4D97-AF65-F5344CB8AC3E}">
        <p14:creationId xmlns:p14="http://schemas.microsoft.com/office/powerpoint/2010/main" val="1430083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L'incoordination cérébelleuse</a:t>
            </a:r>
          </a:p>
        </p:txBody>
      </p:sp>
      <p:sp>
        <p:nvSpPr>
          <p:cNvPr id="3" name="Espace réservé du contenu 2"/>
          <p:cNvSpPr>
            <a:spLocks noGrp="1"/>
          </p:cNvSpPr>
          <p:nvPr>
            <p:ph idx="1"/>
          </p:nvPr>
        </p:nvSpPr>
        <p:spPr/>
        <p:txBody>
          <a:bodyPr/>
          <a:lstStyle/>
          <a:p>
            <a:r>
              <a:rPr lang="fr-FR" dirty="0" smtClean="0"/>
              <a:t>A </a:t>
            </a:r>
            <a:r>
              <a:rPr lang="fr-FR" dirty="0"/>
              <a:t>pour caractère essentiel d'être indépendante du contrôle </a:t>
            </a:r>
            <a:r>
              <a:rPr lang="fr-FR" dirty="0" smtClean="0"/>
              <a:t>visuel </a:t>
            </a:r>
          </a:p>
          <a:p>
            <a:r>
              <a:rPr lang="fr-FR" dirty="0" smtClean="0"/>
              <a:t>Elle </a:t>
            </a:r>
            <a:r>
              <a:rPr lang="fr-FR" dirty="0"/>
              <a:t>se manifeste par </a:t>
            </a:r>
            <a:endParaRPr lang="fr-FR" dirty="0" smtClean="0"/>
          </a:p>
          <a:p>
            <a:pPr lvl="1"/>
            <a:r>
              <a:rPr lang="fr-FR" dirty="0" smtClean="0"/>
              <a:t>Des </a:t>
            </a:r>
            <a:r>
              <a:rPr lang="fr-FR" dirty="0"/>
              <a:t>troubles du maintien des attitudes </a:t>
            </a:r>
          </a:p>
          <a:p>
            <a:pPr lvl="1"/>
            <a:r>
              <a:rPr lang="fr-FR" dirty="0" smtClean="0"/>
              <a:t>Des </a:t>
            </a:r>
            <a:r>
              <a:rPr lang="fr-FR" dirty="0"/>
              <a:t>troubles des mouvements.</a:t>
            </a:r>
          </a:p>
        </p:txBody>
      </p:sp>
    </p:spTree>
    <p:extLst>
      <p:ext uri="{BB962C8B-B14F-4D97-AF65-F5344CB8AC3E}">
        <p14:creationId xmlns:p14="http://schemas.microsoft.com/office/powerpoint/2010/main" val="3654947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Troubles du maintien des attitudes</a:t>
            </a:r>
          </a:p>
        </p:txBody>
      </p:sp>
      <p:sp>
        <p:nvSpPr>
          <p:cNvPr id="3" name="Espace réservé du contenu 2"/>
          <p:cNvSpPr>
            <a:spLocks noGrp="1"/>
          </p:cNvSpPr>
          <p:nvPr>
            <p:ph idx="1"/>
          </p:nvPr>
        </p:nvSpPr>
        <p:spPr/>
        <p:txBody>
          <a:bodyPr>
            <a:normAutofit/>
          </a:bodyPr>
          <a:lstStyle/>
          <a:p>
            <a:pPr marL="0" indent="0" algn="ctr">
              <a:buNone/>
            </a:pPr>
            <a:r>
              <a:rPr lang="fr-FR" b="1" u="sng" dirty="0" smtClean="0"/>
              <a:t>La </a:t>
            </a:r>
            <a:r>
              <a:rPr lang="fr-FR" b="1" u="sng" dirty="0"/>
              <a:t>station debout :</a:t>
            </a:r>
            <a:r>
              <a:rPr lang="fr-FR" dirty="0"/>
              <a:t> </a:t>
            </a:r>
            <a:endParaRPr lang="fr-FR" dirty="0" smtClean="0"/>
          </a:p>
          <a:p>
            <a:r>
              <a:rPr lang="fr-FR" dirty="0" smtClean="0"/>
              <a:t>L'instabilité </a:t>
            </a:r>
            <a:r>
              <a:rPr lang="fr-FR" dirty="0"/>
              <a:t>du cérébelleux : </a:t>
            </a:r>
            <a:endParaRPr lang="fr-FR" dirty="0" smtClean="0"/>
          </a:p>
          <a:p>
            <a:pPr lvl="1"/>
            <a:r>
              <a:rPr lang="fr-FR" dirty="0" smtClean="0"/>
              <a:t>Malgré </a:t>
            </a:r>
            <a:r>
              <a:rPr lang="fr-FR" dirty="0"/>
              <a:t>l'élargissement du polygone de sustentation (écartement des pieds), </a:t>
            </a:r>
            <a:endParaRPr lang="fr-FR" dirty="0" smtClean="0"/>
          </a:p>
          <a:p>
            <a:pPr lvl="1"/>
            <a:r>
              <a:rPr lang="fr-FR" dirty="0" smtClean="0"/>
              <a:t>Le </a:t>
            </a:r>
            <a:r>
              <a:rPr lang="fr-FR" dirty="0"/>
              <a:t>sujet présente des oscillations en tous sens; </a:t>
            </a:r>
            <a:endParaRPr lang="fr-FR" dirty="0" smtClean="0"/>
          </a:p>
          <a:p>
            <a:pPr lvl="1"/>
            <a:r>
              <a:rPr lang="fr-FR" dirty="0" smtClean="0"/>
              <a:t>Ces </a:t>
            </a:r>
            <a:r>
              <a:rPr lang="fr-FR" dirty="0"/>
              <a:t>oscillations n'entraînent pas de chute et ne sont pas aggravées par l'occlusion des yeux : il n'existe pas de signe de </a:t>
            </a:r>
            <a:r>
              <a:rPr lang="fr-FR" dirty="0" err="1"/>
              <a:t>Romberg</a:t>
            </a:r>
            <a:r>
              <a:rPr lang="fr-FR" dirty="0"/>
              <a:t>. </a:t>
            </a:r>
          </a:p>
        </p:txBody>
      </p:sp>
    </p:spTree>
    <p:extLst>
      <p:ext uri="{BB962C8B-B14F-4D97-AF65-F5344CB8AC3E}">
        <p14:creationId xmlns:p14="http://schemas.microsoft.com/office/powerpoint/2010/main" val="3150420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Troubles du maintien des attitudes</a:t>
            </a:r>
          </a:p>
        </p:txBody>
      </p:sp>
      <p:sp>
        <p:nvSpPr>
          <p:cNvPr id="3" name="Espace réservé du contenu 2"/>
          <p:cNvSpPr>
            <a:spLocks noGrp="1"/>
          </p:cNvSpPr>
          <p:nvPr>
            <p:ph idx="1"/>
          </p:nvPr>
        </p:nvSpPr>
        <p:spPr/>
        <p:txBody>
          <a:bodyPr>
            <a:normAutofit/>
          </a:bodyPr>
          <a:lstStyle/>
          <a:p>
            <a:pPr marL="0" indent="0" algn="ctr">
              <a:buNone/>
            </a:pPr>
            <a:r>
              <a:rPr lang="fr-FR" b="1" u="sng" dirty="0" smtClean="0"/>
              <a:t>La </a:t>
            </a:r>
            <a:r>
              <a:rPr lang="fr-FR" b="1" u="sng" dirty="0"/>
              <a:t>position assise</a:t>
            </a:r>
            <a:r>
              <a:rPr lang="fr-FR" dirty="0"/>
              <a:t> </a:t>
            </a:r>
            <a:endParaRPr lang="fr-FR" dirty="0" smtClean="0"/>
          </a:p>
          <a:p>
            <a:r>
              <a:rPr lang="fr-FR" dirty="0" smtClean="0"/>
              <a:t>sans </a:t>
            </a:r>
            <a:r>
              <a:rPr lang="fr-FR" dirty="0"/>
              <a:t>appui dorsal s'accompagne d'oscillations du tronc.</a:t>
            </a:r>
          </a:p>
        </p:txBody>
      </p:sp>
    </p:spTree>
    <p:extLst>
      <p:ext uri="{BB962C8B-B14F-4D97-AF65-F5344CB8AC3E}">
        <p14:creationId xmlns:p14="http://schemas.microsoft.com/office/powerpoint/2010/main" val="3316405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Troubles des mouvements</a:t>
            </a:r>
          </a:p>
        </p:txBody>
      </p:sp>
      <p:sp>
        <p:nvSpPr>
          <p:cNvPr id="3" name="Espace réservé du contenu 2"/>
          <p:cNvSpPr>
            <a:spLocks noGrp="1"/>
          </p:cNvSpPr>
          <p:nvPr>
            <p:ph idx="1"/>
          </p:nvPr>
        </p:nvSpPr>
        <p:spPr/>
        <p:txBody>
          <a:bodyPr>
            <a:normAutofit/>
          </a:bodyPr>
          <a:lstStyle/>
          <a:p>
            <a:pPr marL="0" indent="0" algn="ctr">
              <a:buNone/>
            </a:pPr>
            <a:r>
              <a:rPr lang="fr-FR" b="1" u="sng" dirty="0" smtClean="0"/>
              <a:t>Troubles </a:t>
            </a:r>
            <a:r>
              <a:rPr lang="fr-FR" b="1" u="sng" dirty="0"/>
              <a:t>de la marche :</a:t>
            </a:r>
            <a:r>
              <a:rPr lang="fr-FR" dirty="0"/>
              <a:t> </a:t>
            </a:r>
            <a:endParaRPr lang="fr-FR" dirty="0" smtClean="0"/>
          </a:p>
          <a:p>
            <a:r>
              <a:rPr lang="fr-FR" dirty="0" smtClean="0"/>
              <a:t>Démarche </a:t>
            </a:r>
            <a:r>
              <a:rPr lang="fr-FR" dirty="0"/>
              <a:t>ébrieuse : le sujet marche les pieds écartés, les bras en abduction lui servant de balanciers; il titube comme un homme ivre. </a:t>
            </a:r>
            <a:endParaRPr lang="fr-FR" dirty="0" smtClean="0"/>
          </a:p>
          <a:p>
            <a:r>
              <a:rPr lang="fr-FR" dirty="0" smtClean="0"/>
              <a:t>Démarche </a:t>
            </a:r>
            <a:r>
              <a:rPr lang="fr-FR" dirty="0" err="1"/>
              <a:t>festonnante</a:t>
            </a:r>
            <a:r>
              <a:rPr lang="fr-FR" dirty="0"/>
              <a:t> : si on demande au sujet de suivre une ligne droite, il zigzague de part et </a:t>
            </a:r>
            <a:r>
              <a:rPr lang="fr-FR" dirty="0" smtClean="0"/>
              <a:t>d'autre</a:t>
            </a:r>
            <a:endParaRPr lang="fr-FR" dirty="0"/>
          </a:p>
        </p:txBody>
      </p:sp>
    </p:spTree>
    <p:extLst>
      <p:ext uri="{BB962C8B-B14F-4D97-AF65-F5344CB8AC3E}">
        <p14:creationId xmlns:p14="http://schemas.microsoft.com/office/powerpoint/2010/main" val="4289643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ATAXIE CEREBELLEUSE</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a:t>Le malade </a:t>
            </a:r>
            <a:r>
              <a:rPr lang="fr-FR" b="1" dirty="0"/>
              <a:t>debout</a:t>
            </a:r>
            <a:r>
              <a:rPr lang="fr-FR" dirty="0"/>
              <a:t> tend à écarter les pieds : </a:t>
            </a:r>
            <a:r>
              <a:rPr lang="fr-FR" b="1" dirty="0"/>
              <a:t>élargissement du polygone de sustentation</a:t>
            </a:r>
            <a:r>
              <a:rPr lang="fr-FR" dirty="0"/>
              <a:t>. </a:t>
            </a:r>
            <a:endParaRPr lang="fr-FR" dirty="0" smtClean="0"/>
          </a:p>
          <a:p>
            <a:r>
              <a:rPr lang="fr-FR" dirty="0" smtClean="0"/>
              <a:t>Les </a:t>
            </a:r>
            <a:r>
              <a:rPr lang="fr-FR" dirty="0"/>
              <a:t>pieds étant joints, des oscillations en tous sens apparaissent, non ou peu aggravées par l'occlusion des yeux. Dans les formes mineures, on peut observer une contraction incessante des tendons des jambiers antérieurs : « </a:t>
            </a:r>
            <a:r>
              <a:rPr lang="fr-FR" b="1" dirty="0"/>
              <a:t>danse des tendons</a:t>
            </a:r>
            <a:r>
              <a:rPr lang="fr-FR" dirty="0"/>
              <a:t> ».</a:t>
            </a:r>
          </a:p>
          <a:p>
            <a:r>
              <a:rPr lang="fr-FR" dirty="0"/>
              <a:t>La </a:t>
            </a:r>
            <a:r>
              <a:rPr lang="fr-FR" b="1" dirty="0"/>
              <a:t>démarche</a:t>
            </a:r>
            <a:r>
              <a:rPr lang="fr-FR" dirty="0"/>
              <a:t> se fait aussi avec élargissement du polygone de sustentation, les bras écartés du tronc, les enjambées sont irrégulières, les pieds sont jetés trop haut, entraînant des embardées. </a:t>
            </a:r>
            <a:endParaRPr lang="fr-FR" dirty="0" smtClean="0"/>
          </a:p>
          <a:p>
            <a:r>
              <a:rPr lang="fr-FR" dirty="0" smtClean="0"/>
              <a:t>La </a:t>
            </a:r>
            <a:r>
              <a:rPr lang="fr-FR" dirty="0"/>
              <a:t>démarche est </a:t>
            </a:r>
            <a:r>
              <a:rPr lang="fr-FR" b="1" dirty="0"/>
              <a:t>ébrieuse</a:t>
            </a:r>
            <a:r>
              <a:rPr lang="fr-FR" dirty="0"/>
              <a:t> (elle rappelle celle d'un homme ivre ou du petit enfant faisant ses premiers pas). </a:t>
            </a:r>
            <a:endParaRPr lang="fr-FR" dirty="0" smtClean="0"/>
          </a:p>
          <a:p>
            <a:r>
              <a:rPr lang="fr-FR" dirty="0" smtClean="0"/>
              <a:t>Dans </a:t>
            </a:r>
            <a:r>
              <a:rPr lang="fr-FR" dirty="0"/>
              <a:t>les formes mineures, on peut dépister un syndrome cérébelleux lors de l'arrêt brusque qui déséquilibre le patient, lors du demi tour qui sera décomposé, ou lors de la marche sur une ligne droite qui se fait en décrivant une ligne festonnée.</a:t>
            </a:r>
            <a:br>
              <a:rPr lang="fr-FR" dirty="0"/>
            </a:br>
            <a:endParaRPr lang="fr-FR" dirty="0"/>
          </a:p>
        </p:txBody>
      </p:sp>
    </p:spTree>
    <p:extLst>
      <p:ext uri="{BB962C8B-B14F-4D97-AF65-F5344CB8AC3E}">
        <p14:creationId xmlns:p14="http://schemas.microsoft.com/office/powerpoint/2010/main" val="369411256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1296</TotalTime>
  <Words>1228</Words>
  <Application>Microsoft Office PowerPoint</Application>
  <PresentationFormat>Affichage à l'écran (4:3)</PresentationFormat>
  <Paragraphs>185</Paragraphs>
  <Slides>30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30</vt:i4>
      </vt:variant>
    </vt:vector>
  </HeadingPairs>
  <TitlesOfParts>
    <vt:vector size="35" baseType="lpstr">
      <vt:lpstr>Arial</vt:lpstr>
      <vt:lpstr>Calibri</vt:lpstr>
      <vt:lpstr>Courier New</vt:lpstr>
      <vt:lpstr>Wingdings</vt:lpstr>
      <vt:lpstr>Thème Office</vt:lpstr>
      <vt:lpstr>Sémiologie Neurologique Troubles de la coordination et de l’équilibre :  Syndrome cérébelleux </vt:lpstr>
      <vt:lpstr>Objectifs pédagogique </vt:lpstr>
      <vt:lpstr>Définition </vt:lpstr>
      <vt:lpstr>Clinique </vt:lpstr>
      <vt:lpstr>L'incoordination cérébelleuse</vt:lpstr>
      <vt:lpstr>Troubles du maintien des attitudes</vt:lpstr>
      <vt:lpstr>Troubles du maintien des attitudes</vt:lpstr>
      <vt:lpstr>Troubles des mouvements</vt:lpstr>
      <vt:lpstr>ATAXIE CEREBELLEUSE</vt:lpstr>
      <vt:lpstr>Troubles des mouvements</vt:lpstr>
      <vt:lpstr>Troubles des mouvements</vt:lpstr>
      <vt:lpstr>Troubles des mouvements</vt:lpstr>
      <vt:lpstr>Troubles des mouvements</vt:lpstr>
      <vt:lpstr>Troubles des mouvements</vt:lpstr>
      <vt:lpstr>Troubles des mouvements</vt:lpstr>
      <vt:lpstr>L'hypotonie musculaire</vt:lpstr>
      <vt:lpstr>Troubles de la parole et de l'écriture</vt:lpstr>
      <vt:lpstr>Le tremblement cérébelleux :</vt:lpstr>
      <vt:lpstr>Le nystagmus</vt:lpstr>
      <vt:lpstr>Diagnostics différentiels</vt:lpstr>
      <vt:lpstr>Formes topographiques</vt:lpstr>
      <vt:lpstr>Formes topographiques</vt:lpstr>
      <vt:lpstr>Formes topographiques</vt:lpstr>
      <vt:lpstr>Formes topographiques</vt:lpstr>
      <vt:lpstr>Synthèse </vt:lpstr>
      <vt:lpstr>Sémiologie Neurologique Troubles de la coordination et de l’équilibre :  Syndrome cordonal postérieur </vt:lpstr>
      <vt:lpstr>Les syndromes médullaires partiels: Une lésion des cordons postérieurs</vt:lpstr>
      <vt:lpstr>Les syndromes médullaires partiels: Une lésion des cordons postérieurs</vt:lpstr>
      <vt:lpstr>Les syndromes médullaires partiels: Une lésion des cordons postérieurs 2</vt:lpstr>
      <vt:lpstr>Pour en savoir plus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SYNDROME VESTIBULAIRE</dc:title>
  <dc:creator>Invité</dc:creator>
  <cp:lastModifiedBy>PC MC</cp:lastModifiedBy>
  <cp:revision>21</cp:revision>
  <dcterms:created xsi:type="dcterms:W3CDTF">2023-01-18T11:31:05Z</dcterms:created>
  <dcterms:modified xsi:type="dcterms:W3CDTF">2024-01-21T12:15:34Z</dcterms:modified>
</cp:coreProperties>
</file>