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5CC5E88-0455-4A85-9078-95D4701472B7}"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CD3767-A025-4D60-AE25-F0AC483CE177}" type="datetimeFigureOut">
              <a:rPr lang="fr-FR" smtClean="0"/>
              <a:pPr/>
              <a:t>09/02/2026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CC5E88-0455-4A85-9078-95D4701472B7}"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5.jpe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8.jpeg"/></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الأول: التيار المثالي</a:t>
            </a:r>
            <a:endParaRPr lang="fr-FR" b="1" dirty="0">
              <a:solidFill>
                <a:schemeClr val="bg1"/>
              </a:solidFill>
            </a:endParaRPr>
          </a:p>
        </p:txBody>
      </p:sp>
      <p:sp>
        <p:nvSpPr>
          <p:cNvPr id="6" name="Rectangle à coins arrondis 5"/>
          <p:cNvSpPr/>
          <p:nvPr/>
        </p:nvSpPr>
        <p:spPr>
          <a:xfrm>
            <a:off x="2143108" y="2357430"/>
            <a:ext cx="5072098"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التعريف بالمثالية وبالتيار المثالي</a:t>
            </a:r>
          </a:p>
        </p:txBody>
      </p:sp>
      <p:sp>
        <p:nvSpPr>
          <p:cNvPr id="9" name="Rectangle à coins arrondis 8"/>
          <p:cNvSpPr/>
          <p:nvPr/>
        </p:nvSpPr>
        <p:spPr>
          <a:xfrm>
            <a:off x="4929190" y="4714884"/>
            <a:ext cx="3857652" cy="714380"/>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التيار المثالي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مبادئ التيار المثالي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المثالي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200" dirty="0" smtClean="0"/>
              <a:t>نقد التيار المثالي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2019300"/>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071546"/>
            <a:ext cx="8643998" cy="5572164"/>
          </a:xfrm>
        </p:spPr>
        <p:txBody>
          <a:bodyPr>
            <a:normAutofit/>
          </a:bodyPr>
          <a:lstStyle/>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6215074" y="1714488"/>
            <a:ext cx="2714644" cy="857256"/>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ar-DZ"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rPr>
              <a:t>باللاتينية</a:t>
            </a:r>
          </a:p>
          <a:p>
            <a:pPr algn="ctr"/>
            <a:endParaRPr lang="fr-FR"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5" name="Rectangle à coins arrondis 4"/>
          <p:cNvSpPr/>
          <p:nvPr/>
        </p:nvSpPr>
        <p:spPr>
          <a:xfrm>
            <a:off x="6215074" y="3286124"/>
            <a:ext cx="2714644" cy="92869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itchFamily="18" charset="0"/>
                <a:cs typeface="Times New Roman" pitchFamily="18" charset="0"/>
              </a:rPr>
              <a:t>بالفرنسية</a:t>
            </a:r>
            <a:endParaRPr lang="en-US"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algn="ctr"/>
            <a:endParaRPr lang="fr-FR" dirty="0"/>
          </a:p>
        </p:txBody>
      </p:sp>
      <p:sp>
        <p:nvSpPr>
          <p:cNvPr id="6" name="Rectangle à coins arrondis 5"/>
          <p:cNvSpPr/>
          <p:nvPr/>
        </p:nvSpPr>
        <p:spPr>
          <a:xfrm>
            <a:off x="214282" y="1714488"/>
            <a:ext cx="2714644" cy="857256"/>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3600" dirty="0" smtClean="0"/>
              <a:t>id</a:t>
            </a:r>
            <a:r>
              <a:rPr lang="ar-DZ" sz="3600" dirty="0" smtClean="0"/>
              <a:t>é</a:t>
            </a:r>
            <a:r>
              <a:rPr lang="en-US" sz="3600" dirty="0" err="1" smtClean="0"/>
              <a:t>alismo</a:t>
            </a:r>
            <a:endParaRPr lang="fr-FR" sz="3600" dirty="0"/>
          </a:p>
        </p:txBody>
      </p:sp>
      <p:sp>
        <p:nvSpPr>
          <p:cNvPr id="7" name="Rectangle à coins arrondis 6"/>
          <p:cNvSpPr/>
          <p:nvPr/>
        </p:nvSpPr>
        <p:spPr>
          <a:xfrm>
            <a:off x="6215074" y="5143512"/>
            <a:ext cx="2714644" cy="857256"/>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600" b="1" dirty="0" err="1" smtClean="0">
                <a:ln w="19050">
                  <a:solidFill>
                    <a:schemeClr val="tx2">
                      <a:tint val="1000"/>
                    </a:schemeClr>
                  </a:solidFill>
                  <a:prstDash val="solid"/>
                </a:ln>
                <a:solidFill>
                  <a:schemeClr val="tx1"/>
                </a:solidFill>
                <a:effectLst>
                  <a:outerShdw blurRad="50000" dist="50800" dir="7500000" algn="tl">
                    <a:srgbClr val="000000">
                      <a:shade val="5000"/>
                      <a:alpha val="35000"/>
                    </a:srgbClr>
                  </a:outerShdw>
                </a:effectLst>
                <a:latin typeface="Times New Roman" pitchFamily="18" charset="0"/>
                <a:cs typeface="Times New Roman" pitchFamily="18" charset="0"/>
              </a:rPr>
              <a:t>بالأنجليزية</a:t>
            </a:r>
            <a:endParaRPr lang="ar-DZ" sz="3600" b="1" dirty="0" smtClean="0">
              <a:ln w="19050">
                <a:solidFill>
                  <a:schemeClr val="tx2">
                    <a:tint val="1000"/>
                  </a:schemeClr>
                </a:solidFill>
                <a:prstDash val="solid"/>
              </a:ln>
              <a:solidFill>
                <a:schemeClr val="tx1"/>
              </a:solidFill>
              <a:effectLst>
                <a:outerShdw blurRad="50000" dist="50800" dir="7500000" algn="tl">
                  <a:srgbClr val="000000">
                    <a:shade val="5000"/>
                    <a:alpha val="35000"/>
                  </a:srgbClr>
                </a:outerShdw>
              </a:effectLst>
              <a:latin typeface="Times New Roman" pitchFamily="18" charset="0"/>
              <a:cs typeface="Times New Roman" pitchFamily="18" charset="0"/>
            </a:endParaRPr>
          </a:p>
          <a:p>
            <a:pPr algn="ctr"/>
            <a:endParaRPr lang="fr-FR" dirty="0"/>
          </a:p>
        </p:txBody>
      </p:sp>
      <p:sp>
        <p:nvSpPr>
          <p:cNvPr id="8" name="Rectangle à coins arrondis 7"/>
          <p:cNvSpPr/>
          <p:nvPr/>
        </p:nvSpPr>
        <p:spPr>
          <a:xfrm>
            <a:off x="285720" y="5072074"/>
            <a:ext cx="2714644" cy="85725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3600" dirty="0" smtClean="0"/>
              <a:t>idealism</a:t>
            </a:r>
            <a:endParaRPr lang="fr-FR" sz="3600" dirty="0"/>
          </a:p>
        </p:txBody>
      </p:sp>
      <p:sp>
        <p:nvSpPr>
          <p:cNvPr id="9" name="Rectangle à coins arrondis 8"/>
          <p:cNvSpPr/>
          <p:nvPr/>
        </p:nvSpPr>
        <p:spPr>
          <a:xfrm>
            <a:off x="214282" y="3214686"/>
            <a:ext cx="2714644" cy="8572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600" dirty="0" smtClean="0"/>
              <a:t>id</a:t>
            </a:r>
            <a:r>
              <a:rPr lang="ar-DZ" sz="3600" dirty="0" smtClean="0"/>
              <a:t>é</a:t>
            </a:r>
            <a:r>
              <a:rPr lang="en-US" sz="3600" dirty="0" err="1" smtClean="0"/>
              <a:t>alisme</a:t>
            </a:r>
            <a:endParaRPr lang="fr-FR" sz="3600" dirty="0"/>
          </a:p>
        </p:txBody>
      </p:sp>
      <p:sp>
        <p:nvSpPr>
          <p:cNvPr id="10" name="Plaque 9"/>
          <p:cNvSpPr/>
          <p:nvPr/>
        </p:nvSpPr>
        <p:spPr>
          <a:xfrm>
            <a:off x="4143372" y="214290"/>
            <a:ext cx="4786346" cy="1071570"/>
          </a:xfrm>
          <a:prstGeom prst="bevel">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000" b="1" dirty="0" smtClean="0">
                <a:solidFill>
                  <a:schemeClr val="tx1"/>
                </a:solidFill>
              </a:rPr>
              <a:t>الــمــثـالــيــة كمصطلح </a:t>
            </a:r>
            <a:endParaRPr lang="fr-FR" sz="4000" b="1" dirty="0">
              <a:solidFill>
                <a:schemeClr val="tx1"/>
              </a:solidFill>
            </a:endParaRPr>
          </a:p>
        </p:txBody>
      </p:sp>
      <p:sp>
        <p:nvSpPr>
          <p:cNvPr id="12" name="Hexagone 11"/>
          <p:cNvSpPr/>
          <p:nvPr/>
        </p:nvSpPr>
        <p:spPr>
          <a:xfrm>
            <a:off x="2928926" y="2643182"/>
            <a:ext cx="3286148" cy="2214578"/>
          </a:xfrm>
          <a:prstGeom prst="hexagon">
            <a:avLst/>
          </a:prstGeom>
        </p:spPr>
        <p:style>
          <a:lnRef idx="2">
            <a:schemeClr val="accent6"/>
          </a:lnRef>
          <a:fillRef idx="1">
            <a:schemeClr val="lt1"/>
          </a:fillRef>
          <a:effectRef idx="0">
            <a:schemeClr val="accent6"/>
          </a:effectRef>
          <a:fontRef idx="minor">
            <a:schemeClr val="dk1"/>
          </a:fontRef>
        </p:style>
        <p:txBody>
          <a:bodyPr rtlCol="0" anchor="ctr"/>
          <a:lstStyle/>
          <a:p>
            <a:pPr indent="449263" algn="ctr" rtl="1"/>
            <a:r>
              <a:rPr lang="ar-DZ" sz="3200" dirty="0" smtClean="0">
                <a:solidFill>
                  <a:schemeClr val="tx1"/>
                </a:solidFill>
                <a:latin typeface="Times New Roman" pitchFamily="18" charset="0"/>
                <a:cs typeface="Times New Roman" pitchFamily="18" charset="0"/>
              </a:rPr>
              <a:t>المثالية مشتقة من مثال، وما يقابلها هو الواقع.</a:t>
            </a:r>
            <a:r>
              <a:rPr lang="en-US" sz="3200" dirty="0" smtClean="0">
                <a:solidFill>
                  <a:schemeClr val="tx1"/>
                </a:solidFill>
                <a:latin typeface="Times New Roman" pitchFamily="18" charset="0"/>
                <a:cs typeface="Times New Roman" pitchFamily="18" charset="0"/>
              </a:rPr>
              <a:t> </a:t>
            </a:r>
            <a:endParaRPr lang="ar-DZ" sz="3200" dirty="0" smtClean="0">
              <a:solidFill>
                <a:schemeClr val="tx1"/>
              </a:solidFill>
              <a:latin typeface="Times New Roman" pitchFamily="18" charset="0"/>
              <a:cs typeface="Times New Roman" pitchFamily="18" charset="0"/>
            </a:endParaRPr>
          </a:p>
        </p:txBody>
      </p:sp>
      <p:pic>
        <p:nvPicPr>
          <p:cNvPr id="13" name="Picture 2" descr="C:\Users\pc\Desktop\مقاييس السداسي 2\صور\استفهام.png"/>
          <p:cNvPicPr>
            <a:picLocks noChangeAspect="1" noChangeArrowheads="1"/>
          </p:cNvPicPr>
          <p:nvPr/>
        </p:nvPicPr>
        <p:blipFill>
          <a:blip r:embed="rId3"/>
          <a:srcRect/>
          <a:stretch>
            <a:fillRect/>
          </a:stretch>
        </p:blipFill>
        <p:spPr bwMode="auto">
          <a:xfrm rot="20179524">
            <a:off x="4056664" y="5258539"/>
            <a:ext cx="1483754" cy="1302380"/>
          </a:xfrm>
          <a:prstGeom prst="rect">
            <a:avLst/>
          </a:prstGeom>
          <a:ln>
            <a:noFill/>
          </a:ln>
          <a:effectLst>
            <a:softEdge rad="112500"/>
          </a:effectLst>
        </p:spPr>
      </p:pic>
      <p:sp>
        <p:nvSpPr>
          <p:cNvPr id="14" name="Rectangle à coins arrondis 13"/>
          <p:cNvSpPr/>
          <p:nvPr/>
        </p:nvSpPr>
        <p:spPr>
          <a:xfrm>
            <a:off x="214282" y="428604"/>
            <a:ext cx="3500462" cy="100013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ar-DZ" sz="4000" i="1" dirty="0" smtClean="0">
                <a:solidFill>
                  <a:schemeClr val="tx1"/>
                </a:solidFill>
              </a:rPr>
              <a:t>ما هي المثالية</a:t>
            </a:r>
            <a:endParaRPr lang="fr-FR" sz="4000" i="1" dirty="0">
              <a:solidFill>
                <a:schemeClr val="tx1"/>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ppt_x"/>
                                          </p:val>
                                        </p:tav>
                                        <p:tav tm="100000">
                                          <p:val>
                                            <p:strVal val="#ppt_x"/>
                                          </p:val>
                                        </p:tav>
                                      </p:tavLst>
                                    </p:anim>
                                    <p:anim calcmode="lin" valueType="num">
                                      <p:cBhvr additive="base">
                                        <p:cTn id="4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checkerboard(across)">
                                      <p:cBhvr>
                                        <p:cTn id="48" dur="5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ntr" presetSubtype="16"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diamond(in)">
                                      <p:cBhvr>
                                        <p:cTn id="53" dur="20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ppt_x"/>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2"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endParaRPr lang="ar-DZ" sz="3200" b="0" dirty="0" smtClean="0">
              <a:solidFill>
                <a:schemeClr val="tx1"/>
              </a:solidFill>
              <a:latin typeface="Times New Roman" pitchFamily="18" charset="0"/>
              <a:cs typeface="Times New Roman" pitchFamily="18" charset="0"/>
            </a:endParaRPr>
          </a:p>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4" name="Rectangle à coins arrondis 3"/>
          <p:cNvSpPr/>
          <p:nvPr/>
        </p:nvSpPr>
        <p:spPr>
          <a:xfrm>
            <a:off x="6500826" y="2071678"/>
            <a:ext cx="2428860" cy="292895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3000" dirty="0" smtClean="0"/>
              <a:t>ما ينتجه، يتصوره، يتخيله الذهن. قد يسمى خياليا، وما يقابله الواقعي</a:t>
            </a:r>
            <a:endParaRPr lang="fr-FR" sz="3000" dirty="0"/>
          </a:p>
        </p:txBody>
      </p:sp>
      <p:sp>
        <p:nvSpPr>
          <p:cNvPr id="5" name="Rectangle à coins arrondis 4"/>
          <p:cNvSpPr/>
          <p:nvPr/>
        </p:nvSpPr>
        <p:spPr>
          <a:xfrm>
            <a:off x="3428992" y="2071678"/>
            <a:ext cx="2428860" cy="292895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3000" dirty="0" smtClean="0"/>
              <a:t>المعاني والمفاهيم المجردة التي ينتجها الذهن، ويقابلها الملموس</a:t>
            </a:r>
            <a:endParaRPr lang="fr-FR" sz="3000" dirty="0"/>
          </a:p>
        </p:txBody>
      </p:sp>
      <p:sp>
        <p:nvSpPr>
          <p:cNvPr id="6" name="Rectangle à coins arrondis 5"/>
          <p:cNvSpPr/>
          <p:nvPr/>
        </p:nvSpPr>
        <p:spPr>
          <a:xfrm>
            <a:off x="285720" y="2071678"/>
            <a:ext cx="2428860" cy="292895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3000" dirty="0" smtClean="0"/>
              <a:t>كل ما هو سامي ورفيع وسامق، ويقابله المنحط والوضيع (أخلاق مثالية)</a:t>
            </a:r>
            <a:endParaRPr lang="fr-FR" sz="3000" dirty="0"/>
          </a:p>
        </p:txBody>
      </p:sp>
      <p:sp>
        <p:nvSpPr>
          <p:cNvPr id="7" name="Rectangle 6"/>
          <p:cNvSpPr/>
          <p:nvPr/>
        </p:nvSpPr>
        <p:spPr>
          <a:xfrm>
            <a:off x="357158" y="1000108"/>
            <a:ext cx="8429684" cy="8572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900" dirty="0" smtClean="0"/>
              <a:t>صورة الشيء الكاملة، وهي الصورة التي تتفق مع تصوراتنا، إدراكنا، أهوائنا، عواطفنا، رغباتنا... اتفاقا تاما</a:t>
            </a:r>
            <a:endParaRPr lang="fr-FR" sz="2900" dirty="0"/>
          </a:p>
        </p:txBody>
      </p:sp>
      <p:sp>
        <p:nvSpPr>
          <p:cNvPr id="8" name="Rectangle 7"/>
          <p:cNvSpPr/>
          <p:nvPr/>
        </p:nvSpPr>
        <p:spPr>
          <a:xfrm>
            <a:off x="428596" y="5500702"/>
            <a:ext cx="8358246" cy="92869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000" dirty="0" smtClean="0">
                <a:solidFill>
                  <a:schemeClr val="tx1"/>
                </a:solidFill>
              </a:rPr>
              <a:t>كل ما هو كامل من نوعه، وصعب المنال، وبعيد عن التحقق الواقعي  والتجسيد الفعلي</a:t>
            </a:r>
            <a:endParaRPr lang="fr-FR" sz="3000" dirty="0">
              <a:solidFill>
                <a:schemeClr val="tx1"/>
              </a:solidFill>
            </a:endParaRPr>
          </a:p>
        </p:txBody>
      </p:sp>
      <p:sp>
        <p:nvSpPr>
          <p:cNvPr id="11" name="Rectangle à coins arrondis 10"/>
          <p:cNvSpPr/>
          <p:nvPr/>
        </p:nvSpPr>
        <p:spPr>
          <a:xfrm>
            <a:off x="1214414" y="0"/>
            <a:ext cx="6000792" cy="92867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للمثالية معان متعددة، نحصر بعضها فيما يلي:</a:t>
            </a:r>
            <a:endParaRPr lang="fr-FR" sz="28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edge">
                                      <p:cBhvr>
                                        <p:cTn id="21" dur="2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ppt_x"/>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diamond(in)">
                                      <p:cBhvr>
                                        <p:cTn id="4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pc\Desktop\مقاييس السداسي 2\صور\تساوي.jpg"/>
          <p:cNvPicPr>
            <a:picLocks noChangeAspect="1" noChangeArrowheads="1"/>
          </p:cNvPicPr>
          <p:nvPr/>
        </p:nvPicPr>
        <p:blipFill>
          <a:blip r:embed="rId2"/>
          <a:srcRect/>
          <a:stretch>
            <a:fillRect/>
          </a:stretch>
        </p:blipFill>
        <p:spPr bwMode="auto">
          <a:xfrm>
            <a:off x="4572000" y="2357430"/>
            <a:ext cx="1928826" cy="1143001"/>
          </a:xfrm>
          <a:prstGeom prst="rect">
            <a:avLst/>
          </a:prstGeom>
          <a:noFill/>
        </p:spPr>
      </p:pic>
      <p:pic>
        <p:nvPicPr>
          <p:cNvPr id="2050" name="Picture 2" descr="C:\Users\pc\Desktop\مقاييس السداسي 2\صور\لا تساوي.jpg"/>
          <p:cNvPicPr>
            <a:picLocks noChangeAspect="1" noChangeArrowheads="1"/>
          </p:cNvPicPr>
          <p:nvPr/>
        </p:nvPicPr>
        <p:blipFill>
          <a:blip r:embed="rId3"/>
          <a:srcRect/>
          <a:stretch>
            <a:fillRect/>
          </a:stretch>
        </p:blipFill>
        <p:spPr bwMode="auto">
          <a:xfrm>
            <a:off x="6572264" y="1071546"/>
            <a:ext cx="1714512" cy="928687"/>
          </a:xfrm>
          <a:prstGeom prst="rect">
            <a:avLst/>
          </a:prstGeom>
          <a:noFill/>
        </p:spPr>
      </p:pic>
      <p:sp>
        <p:nvSpPr>
          <p:cNvPr id="2" name="Titre 1"/>
          <p:cNvSpPr>
            <a:spLocks noGrp="1"/>
          </p:cNvSpPr>
          <p:nvPr>
            <p:ph type="ctrTitle"/>
          </p:nvPr>
        </p:nvSpPr>
        <p:spPr>
          <a:xfrm>
            <a:off x="214282" y="1"/>
            <a:ext cx="8715436" cy="1000108"/>
          </a:xfrm>
        </p:spPr>
        <p:txBody>
          <a:bodyPr>
            <a:normAutofit/>
          </a:bodyPr>
          <a:lstStyle/>
          <a:p>
            <a:pPr rtl="1"/>
            <a:r>
              <a:rPr lang="ar-DZ" sz="5400" b="1" dirty="0" smtClean="0"/>
              <a:t>المثالية كتيار </a:t>
            </a:r>
            <a:r>
              <a:rPr lang="en-US" sz="5400" b="1" dirty="0" smtClean="0"/>
              <a:t>id</a:t>
            </a:r>
            <a:r>
              <a:rPr lang="ar-DZ" sz="5400" b="1" dirty="0" smtClean="0"/>
              <a:t>é</a:t>
            </a:r>
            <a:r>
              <a:rPr lang="en-US" sz="5400" b="1" dirty="0" err="1" smtClean="0"/>
              <a:t>alisme</a:t>
            </a:r>
            <a:endParaRPr lang="fr-FR" sz="5400" b="1" dirty="0"/>
          </a:p>
        </p:txBody>
      </p:sp>
      <p:pic>
        <p:nvPicPr>
          <p:cNvPr id="2052" name="Picture 4" descr="C:\Users\pc\Desktop\مقاييس السداسي 2\صور\لالاند.jpg"/>
          <p:cNvPicPr>
            <a:picLocks noChangeAspect="1" noChangeArrowheads="1"/>
          </p:cNvPicPr>
          <p:nvPr/>
        </p:nvPicPr>
        <p:blipFill>
          <a:blip r:embed="rId4"/>
          <a:srcRect/>
          <a:stretch>
            <a:fillRect/>
          </a:stretch>
        </p:blipFill>
        <p:spPr bwMode="auto">
          <a:xfrm rot="20912897">
            <a:off x="764222" y="3918626"/>
            <a:ext cx="2549838" cy="2409825"/>
          </a:xfrm>
          <a:prstGeom prst="rect">
            <a:avLst/>
          </a:prstGeom>
          <a:ln>
            <a:noFill/>
          </a:ln>
          <a:effectLst>
            <a:softEdge rad="112500"/>
          </a:effectLst>
        </p:spPr>
      </p:pic>
      <p:sp>
        <p:nvSpPr>
          <p:cNvPr id="7" name="Rectangle à coins arrondis 6"/>
          <p:cNvSpPr/>
          <p:nvPr/>
        </p:nvSpPr>
        <p:spPr>
          <a:xfrm>
            <a:off x="1357290" y="1214422"/>
            <a:ext cx="4429156" cy="85725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600" dirty="0" smtClean="0"/>
              <a:t>الواقع- المحسوس - المادة</a:t>
            </a:r>
            <a:endParaRPr lang="fr-FR" sz="3600" dirty="0"/>
          </a:p>
        </p:txBody>
      </p:sp>
      <p:sp>
        <p:nvSpPr>
          <p:cNvPr id="9" name="Rectangle à coins arrondis 8"/>
          <p:cNvSpPr/>
          <p:nvPr/>
        </p:nvSpPr>
        <p:spPr>
          <a:xfrm>
            <a:off x="285720" y="2500306"/>
            <a:ext cx="3643338" cy="85725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3600" dirty="0" smtClean="0"/>
              <a:t>الفكر - التجريد</a:t>
            </a:r>
            <a:endParaRPr lang="fr-FR" sz="3600" dirty="0"/>
          </a:p>
        </p:txBody>
      </p:sp>
      <p:sp>
        <p:nvSpPr>
          <p:cNvPr id="11" name="Organigramme : Alternative 10"/>
          <p:cNvSpPr/>
          <p:nvPr/>
        </p:nvSpPr>
        <p:spPr>
          <a:xfrm>
            <a:off x="3857620" y="3714752"/>
            <a:ext cx="4643470" cy="2571768"/>
          </a:xfrm>
          <a:prstGeom prst="flowChartAlternateProcess">
            <a:avLst/>
          </a:prstGeom>
          <a:gradFill flip="none" rotWithShape="1">
            <a:gsLst>
              <a:gs pos="0">
                <a:schemeClr val="accent4">
                  <a:tint val="66000"/>
                  <a:satMod val="160000"/>
                </a:schemeClr>
              </a:gs>
              <a:gs pos="50000">
                <a:schemeClr val="accent4">
                  <a:tint val="44500"/>
                  <a:satMod val="160000"/>
                </a:schemeClr>
              </a:gs>
              <a:gs pos="100000">
                <a:schemeClr val="accent4">
                  <a:tint val="23500"/>
                  <a:satMod val="160000"/>
                </a:schemeClr>
              </a:gs>
            </a:gsLst>
            <a:lin ang="0" scaled="1"/>
            <a:tileRect/>
          </a:gradFill>
        </p:spPr>
        <p:style>
          <a:lnRef idx="3">
            <a:schemeClr val="lt1"/>
          </a:lnRef>
          <a:fillRef idx="1">
            <a:schemeClr val="accent4"/>
          </a:fillRef>
          <a:effectRef idx="1">
            <a:schemeClr val="accent4"/>
          </a:effectRef>
          <a:fontRef idx="minor">
            <a:schemeClr val="lt1"/>
          </a:fontRef>
        </p:style>
        <p:txBody>
          <a:bodyPr rtlCol="0" anchor="ctr"/>
          <a:lstStyle/>
          <a:p>
            <a:pPr algn="ctr" rtl="1"/>
            <a:r>
              <a:rPr lang="ar-DZ" sz="3600" dirty="0" smtClean="0">
                <a:solidFill>
                  <a:schemeClr val="tx1"/>
                </a:solidFill>
                <a:latin typeface="Times New Roman" pitchFamily="18" charset="0"/>
                <a:cs typeface="Times New Roman" pitchFamily="18" charset="0"/>
              </a:rPr>
              <a:t> هي الاتجاه الفلسفي الذي يرجع كل الكون إلى </a:t>
            </a:r>
            <a:r>
              <a:rPr lang="ar-DZ" sz="3600" b="1" dirty="0" smtClean="0">
                <a:solidFill>
                  <a:schemeClr val="tx1"/>
                </a:solidFill>
                <a:latin typeface="Times New Roman" pitchFamily="18" charset="0"/>
                <a:cs typeface="Times New Roman" pitchFamily="18" charset="0"/>
              </a:rPr>
              <a:t>الفكر</a:t>
            </a:r>
            <a:r>
              <a:rPr lang="ar-DZ" sz="3600" dirty="0" smtClean="0">
                <a:solidFill>
                  <a:schemeClr val="tx1"/>
                </a:solidFill>
                <a:latin typeface="Times New Roman" pitchFamily="18" charset="0"/>
                <a:cs typeface="Times New Roman" pitchFamily="18" charset="0"/>
              </a:rPr>
              <a:t> بالمعنى الأعم لهذه الكلمة.</a:t>
            </a:r>
          </a:p>
          <a:p>
            <a:pPr algn="ctr" rtl="1"/>
            <a:r>
              <a:rPr lang="ar-DZ" sz="3600" dirty="0" smtClean="0">
                <a:solidFill>
                  <a:schemeClr val="tx1"/>
                </a:solidFill>
                <a:latin typeface="Times New Roman" pitchFamily="18" charset="0"/>
                <a:cs typeface="Times New Roman" pitchFamily="18" charset="0"/>
              </a:rPr>
              <a:t>                          </a:t>
            </a:r>
            <a:r>
              <a:rPr lang="ar-DZ" sz="3000" dirty="0" err="1" smtClean="0">
                <a:solidFill>
                  <a:schemeClr val="tx1"/>
                </a:solidFill>
                <a:latin typeface="Amiri" pitchFamily="2" charset="-78"/>
                <a:cs typeface="Amiri" pitchFamily="2" charset="-78"/>
              </a:rPr>
              <a:t>لالاند</a:t>
            </a:r>
            <a:endParaRPr lang="ar-DZ" sz="3000" dirty="0" smtClean="0">
              <a:solidFill>
                <a:schemeClr val="tx1"/>
              </a:solidFill>
              <a:latin typeface="Amiri" pitchFamily="2" charset="-78"/>
              <a:cs typeface="Amiri"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ox(in)">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51"/>
                                        </p:tgtEl>
                                        <p:attrNameLst>
                                          <p:attrName>style.visibility</p:attrName>
                                        </p:attrNameLst>
                                      </p:cBhvr>
                                      <p:to>
                                        <p:strVal val="visible"/>
                                      </p:to>
                                    </p:set>
                                    <p:anim calcmode="lin" valueType="num">
                                      <p:cBhvr additive="base">
                                        <p:cTn id="22" dur="500" fill="hold"/>
                                        <p:tgtEl>
                                          <p:spTgt spid="2051"/>
                                        </p:tgtEl>
                                        <p:attrNameLst>
                                          <p:attrName>ppt_x</p:attrName>
                                        </p:attrNameLst>
                                      </p:cBhvr>
                                      <p:tavLst>
                                        <p:tav tm="0">
                                          <p:val>
                                            <p:strVal val="#ppt_x"/>
                                          </p:val>
                                        </p:tav>
                                        <p:tav tm="100000">
                                          <p:val>
                                            <p:strVal val="#ppt_x"/>
                                          </p:val>
                                        </p:tav>
                                      </p:tavLst>
                                    </p:anim>
                                    <p:anim calcmode="lin" valueType="num">
                                      <p:cBhvr additive="base">
                                        <p:cTn id="23"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ppt_x"/>
                                          </p:val>
                                        </p:tav>
                                        <p:tav tm="100000">
                                          <p:val>
                                            <p:strVal val="#ppt_x"/>
                                          </p:val>
                                        </p:tav>
                                      </p:tavLst>
                                    </p:anim>
                                    <p:anim calcmode="lin" valueType="num">
                                      <p:cBhvr additive="base">
                                        <p:cTn id="2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nodeType="clickEffect">
                                  <p:stCondLst>
                                    <p:cond delay="0"/>
                                  </p:stCondLst>
                                  <p:childTnLst>
                                    <p:set>
                                      <p:cBhvr>
                                        <p:cTn id="33" dur="1" fill="hold">
                                          <p:stCondLst>
                                            <p:cond delay="0"/>
                                          </p:stCondLst>
                                        </p:cTn>
                                        <p:tgtEl>
                                          <p:spTgt spid="2052"/>
                                        </p:tgtEl>
                                        <p:attrNameLst>
                                          <p:attrName>style.visibility</p:attrName>
                                        </p:attrNameLst>
                                      </p:cBhvr>
                                      <p:to>
                                        <p:strVal val="visible"/>
                                      </p:to>
                                    </p:set>
                                    <p:animEffect transition="in" filter="diamond(in)">
                                      <p:cBhvr>
                                        <p:cTn id="34" dur="2000"/>
                                        <p:tgtEl>
                                          <p:spTgt spid="2052"/>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diamond(in)">
                                      <p:cBhvr>
                                        <p:cTn id="3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pc\Desktop\مقاييس السداسي 2\صور\لالاند.jpg"/>
          <p:cNvPicPr>
            <a:picLocks noChangeAspect="1" noChangeArrowheads="1"/>
          </p:cNvPicPr>
          <p:nvPr/>
        </p:nvPicPr>
        <p:blipFill>
          <a:blip r:embed="rId2"/>
          <a:srcRect/>
          <a:stretch>
            <a:fillRect/>
          </a:stretch>
        </p:blipFill>
        <p:spPr bwMode="auto">
          <a:xfrm rot="20912897">
            <a:off x="6104883" y="1218759"/>
            <a:ext cx="2549838" cy="3463418"/>
          </a:xfrm>
          <a:prstGeom prst="rect">
            <a:avLst/>
          </a:prstGeom>
          <a:ln>
            <a:noFill/>
          </a:ln>
          <a:effectLst>
            <a:softEdge rad="112500"/>
          </a:effectLst>
        </p:spPr>
      </p:pic>
      <p:sp>
        <p:nvSpPr>
          <p:cNvPr id="11" name="Organigramme : Alternative 10"/>
          <p:cNvSpPr/>
          <p:nvPr/>
        </p:nvSpPr>
        <p:spPr>
          <a:xfrm>
            <a:off x="357158" y="1428736"/>
            <a:ext cx="5357850" cy="4143404"/>
          </a:xfrm>
          <a:prstGeom prst="flowChartAlternateProcess">
            <a:avLst/>
          </a:prstGeom>
        </p:spPr>
        <p:style>
          <a:lnRef idx="2">
            <a:schemeClr val="accent3"/>
          </a:lnRef>
          <a:fillRef idx="1">
            <a:schemeClr val="lt1"/>
          </a:fillRef>
          <a:effectRef idx="0">
            <a:schemeClr val="accent3"/>
          </a:effectRef>
          <a:fontRef idx="minor">
            <a:schemeClr val="dk1"/>
          </a:fontRef>
        </p:style>
        <p:txBody>
          <a:bodyPr rtlCol="0" anchor="ctr"/>
          <a:lstStyle/>
          <a:p>
            <a:pPr algn="ctr" rtl="1"/>
            <a:r>
              <a:rPr lang="ar-DZ" sz="3000" dirty="0" smtClean="0">
                <a:solidFill>
                  <a:schemeClr val="bg1"/>
                </a:solidFill>
                <a:latin typeface="Times New Roman" pitchFamily="18" charset="0"/>
                <a:cs typeface="Times New Roman" pitchFamily="18" charset="0"/>
              </a:rPr>
              <a:t> </a:t>
            </a:r>
            <a:r>
              <a:rPr lang="ar-SA" sz="3300" dirty="0" smtClean="0"/>
              <a:t>وبمعنى آخر هي </a:t>
            </a:r>
            <a:r>
              <a:rPr lang="ar-SA" sz="3300" dirty="0" err="1" smtClean="0"/>
              <a:t>ال</a:t>
            </a:r>
            <a:r>
              <a:rPr lang="ar-DZ" sz="3300" dirty="0" smtClean="0"/>
              <a:t>تيار</a:t>
            </a:r>
            <a:r>
              <a:rPr lang="ar-SA" sz="3300" dirty="0" smtClean="0"/>
              <a:t> الذي </a:t>
            </a:r>
            <a:r>
              <a:rPr lang="ar-SA" sz="3300" dirty="0" err="1" smtClean="0"/>
              <a:t>ي</a:t>
            </a:r>
            <a:r>
              <a:rPr lang="ar-DZ" sz="3300" dirty="0" err="1" smtClean="0"/>
              <a:t>ؤكد</a:t>
            </a:r>
            <a:r>
              <a:rPr lang="ar-DZ" sz="3300" dirty="0" smtClean="0"/>
              <a:t> أصحابه على</a:t>
            </a:r>
            <a:r>
              <a:rPr lang="ar-SA" sz="3300" dirty="0" smtClean="0"/>
              <a:t> أن الأشياء الواقعية ليست شيئاً آخر غير أفكارنا نحن، وأنه ليس هناك حقيقة إلا </a:t>
            </a:r>
            <a:r>
              <a:rPr lang="ar-SA" sz="3300" dirty="0" err="1" smtClean="0"/>
              <a:t>ذواتنا</a:t>
            </a:r>
            <a:r>
              <a:rPr lang="ar-SA" sz="3300" dirty="0" smtClean="0"/>
              <a:t> المفكرة أما وجود الأشياء فقائم في أن تكون مدركة عن طريق هذه الذوات ولا حقيقة لها وراء ذلك</a:t>
            </a:r>
            <a:endParaRPr lang="fr-FR" sz="3300" dirty="0"/>
          </a:p>
        </p:txBody>
      </p:sp>
      <p:pic>
        <p:nvPicPr>
          <p:cNvPr id="5" name="Picture 2" descr="C:\Users\pc\Desktop\صور تعديل منزل\ممنوع.jpg"/>
          <p:cNvPicPr>
            <a:picLocks noChangeAspect="1" noChangeArrowheads="1"/>
          </p:cNvPicPr>
          <p:nvPr/>
        </p:nvPicPr>
        <p:blipFill>
          <a:blip r:embed="rId3"/>
          <a:srcRect/>
          <a:stretch>
            <a:fillRect/>
          </a:stretch>
        </p:blipFill>
        <p:spPr bwMode="auto">
          <a:xfrm>
            <a:off x="7000875" y="0"/>
            <a:ext cx="2143125" cy="10715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diamond(in)">
                                      <p:cBhvr>
                                        <p:cTn id="7" dur="2000"/>
                                        <p:tgtEl>
                                          <p:spTgt spid="205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pc\Desktop\مقاييس السداسي 2\صور\المثاليية.jpg"/>
          <p:cNvPicPr>
            <a:picLocks noChangeAspect="1" noChangeArrowheads="1"/>
          </p:cNvPicPr>
          <p:nvPr/>
        </p:nvPicPr>
        <p:blipFill>
          <a:blip r:embed="rId2"/>
          <a:srcRect/>
          <a:stretch>
            <a:fillRect/>
          </a:stretch>
        </p:blipFill>
        <p:spPr bwMode="auto">
          <a:xfrm>
            <a:off x="6500826" y="5000636"/>
            <a:ext cx="2643174" cy="1857364"/>
          </a:xfrm>
          <a:prstGeom prst="rect">
            <a:avLst/>
          </a:prstGeom>
          <a:ln>
            <a:noFill/>
          </a:ln>
          <a:effectLst>
            <a:softEdge rad="112500"/>
          </a:effectLst>
        </p:spPr>
      </p:pic>
      <p:sp>
        <p:nvSpPr>
          <p:cNvPr id="5" name="Rectangle 4"/>
          <p:cNvSpPr/>
          <p:nvPr/>
        </p:nvSpPr>
        <p:spPr>
          <a:xfrm>
            <a:off x="785786" y="1000108"/>
            <a:ext cx="7072362" cy="157163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dirty="0" smtClean="0">
                <a:solidFill>
                  <a:schemeClr val="tx1"/>
                </a:solidFill>
                <a:latin typeface="Times New Roman" pitchFamily="18" charset="0"/>
                <a:cs typeface="Times New Roman" pitchFamily="18" charset="0"/>
              </a:rPr>
              <a:t>الحركة الفكرية التي ينادي أصحابها بكل ما يستجيب لمستلزمات الفكر، العقل، الروح، حتى وإن كان يفتقر للواقع والوجود. </a:t>
            </a:r>
          </a:p>
        </p:txBody>
      </p:sp>
      <p:pic>
        <p:nvPicPr>
          <p:cNvPr id="7" name="Picture 2" descr="C:\Users\pc\Desktop\صور تعديل منزل\ممنوع.jpg"/>
          <p:cNvPicPr>
            <a:picLocks noChangeAspect="1" noChangeArrowheads="1"/>
          </p:cNvPicPr>
          <p:nvPr/>
        </p:nvPicPr>
        <p:blipFill>
          <a:blip r:embed="rId3"/>
          <a:srcRect/>
          <a:stretch>
            <a:fillRect/>
          </a:stretch>
        </p:blipFill>
        <p:spPr bwMode="auto">
          <a:xfrm>
            <a:off x="500034" y="3500438"/>
            <a:ext cx="2143125" cy="10715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à coins arrondis 7"/>
          <p:cNvSpPr/>
          <p:nvPr/>
        </p:nvSpPr>
        <p:spPr>
          <a:xfrm>
            <a:off x="71406" y="5000636"/>
            <a:ext cx="6072230" cy="178595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dirty="0" smtClean="0"/>
              <a:t>الطرح المعرفي الذي يؤكد أصحابه على أن وجود الموضوع منحصر في وجود الذات، وهو تيار لا </a:t>
            </a:r>
            <a:r>
              <a:rPr lang="ar-DZ" sz="2800" dirty="0" err="1" smtClean="0"/>
              <a:t>يعترف</a:t>
            </a:r>
            <a:r>
              <a:rPr lang="ar-DZ" sz="2800" dirty="0" smtClean="0"/>
              <a:t> بالمادة ولا بالعالم الخارجي ككيان يتعدى نطاق الذات</a:t>
            </a:r>
            <a:endParaRPr lang="fr-FR" sz="2800" dirty="0"/>
          </a:p>
        </p:txBody>
      </p:sp>
      <p:sp>
        <p:nvSpPr>
          <p:cNvPr id="9" name="Rectangle 8"/>
          <p:cNvSpPr/>
          <p:nvPr/>
        </p:nvSpPr>
        <p:spPr>
          <a:xfrm>
            <a:off x="2786050" y="2928934"/>
            <a:ext cx="5929354" cy="1643074"/>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700" dirty="0" smtClean="0"/>
              <a:t>الاقتراب المعرفي الذي يتخذ من الذات العارفة أو الذهن البشري أو العقل المطلق مركزا للأشياء، ويردّ</a:t>
            </a:r>
          </a:p>
          <a:p>
            <a:pPr algn="ctr" rtl="1"/>
            <a:r>
              <a:rPr lang="ar-DZ" sz="2700" dirty="0" smtClean="0"/>
              <a:t>الوجود إلى الذهن/ الفكر/ الروح/ المثل/ العقل المطلق</a:t>
            </a:r>
            <a:endParaRPr lang="fr-FR" sz="2700" dirty="0"/>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1000" fill="hold"/>
                                        <p:tgtEl>
                                          <p:spTgt spid="2050"/>
                                        </p:tgtEl>
                                        <p:attrNameLst>
                                          <p:attrName>ppt_w</p:attrName>
                                        </p:attrNameLst>
                                      </p:cBhvr>
                                      <p:tavLst>
                                        <p:tav tm="0">
                                          <p:val>
                                            <p:strVal val="#ppt_w*0.70"/>
                                          </p:val>
                                        </p:tav>
                                        <p:tav tm="100000">
                                          <p:val>
                                            <p:strVal val="#ppt_w"/>
                                          </p:val>
                                        </p:tav>
                                      </p:tavLst>
                                    </p:anim>
                                    <p:anim calcmode="lin" valueType="num">
                                      <p:cBhvr>
                                        <p:cTn id="8" dur="1000" fill="hold"/>
                                        <p:tgtEl>
                                          <p:spTgt spid="2050"/>
                                        </p:tgtEl>
                                        <p:attrNameLst>
                                          <p:attrName>ppt_h</p:attrName>
                                        </p:attrNameLst>
                                      </p:cBhvr>
                                      <p:tavLst>
                                        <p:tav tm="0">
                                          <p:val>
                                            <p:strVal val="#ppt_h"/>
                                          </p:val>
                                        </p:tav>
                                        <p:tav tm="100000">
                                          <p:val>
                                            <p:strVal val="#ppt_h"/>
                                          </p:val>
                                        </p:tav>
                                      </p:tavLst>
                                    </p:anim>
                                    <p:animEffect transition="in" filter="fade">
                                      <p:cBhvr>
                                        <p:cTn id="9" dur="10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ox(in)">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1000" fill="hold"/>
                                        <p:tgtEl>
                                          <p:spTgt spid="9"/>
                                        </p:tgtEl>
                                        <p:attrNameLst>
                                          <p:attrName>ppt_w</p:attrName>
                                        </p:attrNameLst>
                                      </p:cBhvr>
                                      <p:tavLst>
                                        <p:tav tm="0">
                                          <p:val>
                                            <p:strVal val="#ppt_w*0.70"/>
                                          </p:val>
                                        </p:tav>
                                        <p:tav tm="100000">
                                          <p:val>
                                            <p:strVal val="#ppt_w"/>
                                          </p:val>
                                        </p:tav>
                                      </p:tavLst>
                                    </p:anim>
                                    <p:anim calcmode="lin" valueType="num">
                                      <p:cBhvr>
                                        <p:cTn id="31" dur="1000" fill="hold"/>
                                        <p:tgtEl>
                                          <p:spTgt spid="9"/>
                                        </p:tgtEl>
                                        <p:attrNameLst>
                                          <p:attrName>ppt_h</p:attrName>
                                        </p:attrNameLst>
                                      </p:cBhvr>
                                      <p:tavLst>
                                        <p:tav tm="0">
                                          <p:val>
                                            <p:strVal val="#ppt_h"/>
                                          </p:val>
                                        </p:tav>
                                        <p:tav tm="100000">
                                          <p:val>
                                            <p:strVal val="#ppt_h"/>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lnSpc>
                <a:spcPct val="150000"/>
              </a:lnSpc>
            </a:pPr>
            <a:endParaRPr lang="ar-DZ" sz="3000" b="0" dirty="0" smtClean="0">
              <a:solidFill>
                <a:schemeClr val="tx1"/>
              </a:solidFill>
              <a:latin typeface="Times New Roman" pitchFamily="18" charset="0"/>
              <a:cs typeface="Times New Roman" pitchFamily="18" charset="0"/>
            </a:endParaRPr>
          </a:p>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pic>
        <p:nvPicPr>
          <p:cNvPr id="3074" name="Picture 2" descr="C:\Users\pc\Desktop\مقاييس السداسي 2\صور\مثالي.png"/>
          <p:cNvPicPr>
            <a:picLocks noChangeAspect="1" noChangeArrowheads="1"/>
          </p:cNvPicPr>
          <p:nvPr/>
        </p:nvPicPr>
        <p:blipFill>
          <a:blip r:embed="rId2">
            <a:lum bright="30000"/>
          </a:blip>
          <a:srcRect/>
          <a:stretch>
            <a:fillRect/>
          </a:stretch>
        </p:blipFill>
        <p:spPr bwMode="auto">
          <a:xfrm>
            <a:off x="7000892" y="0"/>
            <a:ext cx="2143108" cy="1857364"/>
          </a:xfrm>
          <a:prstGeom prst="rect">
            <a:avLst/>
          </a:prstGeom>
          <a:ln>
            <a:noFill/>
          </a:ln>
          <a:effectLst>
            <a:softEdge rad="112500"/>
          </a:effectLst>
        </p:spPr>
      </p:pic>
      <p:sp>
        <p:nvSpPr>
          <p:cNvPr id="6" name="Rectangle à coins arrondis 5"/>
          <p:cNvSpPr/>
          <p:nvPr/>
        </p:nvSpPr>
        <p:spPr>
          <a:xfrm>
            <a:off x="0" y="285728"/>
            <a:ext cx="6786610" cy="171451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3000" dirty="0" smtClean="0">
                <a:solidFill>
                  <a:schemeClr val="tx1"/>
                </a:solidFill>
                <a:latin typeface="Times New Roman" pitchFamily="18" charset="0"/>
                <a:cs typeface="Times New Roman" pitchFamily="18" charset="0"/>
              </a:rPr>
              <a:t>وبذلك يكون التيار المثالي ذلك التيار الذي يردّ كل مظاهر الوجود إلى الفكر كمصدر للمعرفة.</a:t>
            </a:r>
          </a:p>
        </p:txBody>
      </p:sp>
      <p:sp>
        <p:nvSpPr>
          <p:cNvPr id="7" name="Rectangle à coins arrondis 6"/>
          <p:cNvSpPr/>
          <p:nvPr/>
        </p:nvSpPr>
        <p:spPr>
          <a:xfrm>
            <a:off x="500034" y="4571984"/>
            <a:ext cx="8358246" cy="135734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chemeClr val="tx1"/>
                </a:solidFill>
                <a:latin typeface="Times New Roman" pitchFamily="18" charset="0"/>
                <a:cs typeface="Times New Roman" pitchFamily="18" charset="0"/>
              </a:rPr>
              <a:t>فحقيقة الوجود إنما هي أفكار وهي مصدر كل الموجودات الكونية، وهذه الموجودات هي في الأساس مدركات ذهنية  تتجلى في المفاهيم والمعاني.</a:t>
            </a:r>
          </a:p>
        </p:txBody>
      </p:sp>
      <p:sp>
        <p:nvSpPr>
          <p:cNvPr id="9" name="Rectangle à coins arrondis 8"/>
          <p:cNvSpPr/>
          <p:nvPr/>
        </p:nvSpPr>
        <p:spPr>
          <a:xfrm>
            <a:off x="571472" y="2643182"/>
            <a:ext cx="7215238" cy="128588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lvl="0" algn="ctr" rtl="1"/>
            <a:r>
              <a:rPr lang="ar-DZ" sz="2800" cap="all" spc="250" dirty="0" smtClean="0">
                <a:solidFill>
                  <a:schemeClr val="tx1"/>
                </a:solidFill>
                <a:cs typeface="+mj-cs"/>
              </a:rPr>
              <a:t>التيار الفكري </a:t>
            </a:r>
            <a:r>
              <a:rPr lang="ar-SA" sz="2800" cap="all" spc="250" dirty="0" err="1" smtClean="0">
                <a:solidFill>
                  <a:schemeClr val="tx1"/>
                </a:solidFill>
                <a:cs typeface="+mj-cs"/>
              </a:rPr>
              <a:t>ال</a:t>
            </a:r>
            <a:r>
              <a:rPr lang="ar-DZ" sz="2800" cap="all" spc="250" dirty="0" smtClean="0">
                <a:solidFill>
                  <a:schemeClr val="tx1"/>
                </a:solidFill>
                <a:cs typeface="+mj-cs"/>
              </a:rPr>
              <a:t>ذ</a:t>
            </a:r>
            <a:r>
              <a:rPr lang="ar-SA" sz="2800" cap="all" spc="250" dirty="0" smtClean="0">
                <a:solidFill>
                  <a:schemeClr val="tx1"/>
                </a:solidFill>
                <a:cs typeface="+mj-cs"/>
              </a:rPr>
              <a:t>ي </a:t>
            </a:r>
            <a:r>
              <a:rPr lang="ar-DZ" sz="2800" cap="all" spc="250" dirty="0" smtClean="0">
                <a:solidFill>
                  <a:schemeClr val="tx1"/>
                </a:solidFill>
                <a:cs typeface="+mj-cs"/>
              </a:rPr>
              <a:t>ي</a:t>
            </a:r>
            <a:r>
              <a:rPr lang="ar-SA" sz="2800" cap="all" spc="250" dirty="0" smtClean="0">
                <a:solidFill>
                  <a:schemeClr val="tx1"/>
                </a:solidFill>
                <a:cs typeface="+mj-cs"/>
              </a:rPr>
              <a:t>رجع الوجود كله إلى الفكر، </a:t>
            </a:r>
            <a:r>
              <a:rPr lang="ar-DZ" sz="2800" cap="all" spc="250" dirty="0" smtClean="0">
                <a:solidFill>
                  <a:schemeClr val="tx1"/>
                </a:solidFill>
                <a:cs typeface="+mj-cs"/>
              </a:rPr>
              <a:t>و</a:t>
            </a:r>
            <a:r>
              <a:rPr lang="ar-SA" sz="2800" cap="all" spc="250" dirty="0" smtClean="0">
                <a:solidFill>
                  <a:schemeClr val="tx1"/>
                </a:solidFill>
                <a:cs typeface="+mj-cs"/>
              </a:rPr>
              <a:t>يرفع الفكر فوق الحواس والتجربة</a:t>
            </a:r>
            <a:r>
              <a:rPr lang="ar-DZ" sz="2800" cap="all" spc="250" dirty="0" smtClean="0">
                <a:solidFill>
                  <a:schemeClr val="tx1"/>
                </a:solidFill>
                <a:cs typeface="+mj-cs"/>
              </a:rPr>
              <a:t>.</a:t>
            </a:r>
            <a:endParaRPr lang="fr-FR" sz="2800" cap="all" spc="250" dirty="0" smtClean="0">
              <a:solidFill>
                <a:schemeClr val="tx1"/>
              </a:solidFill>
              <a:cs typeface="+mj-cs"/>
            </a:endParaRPr>
          </a:p>
          <a:p>
            <a:pPr algn="ct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 calcmode="lin" valueType="num">
                                      <p:cBhvr additive="base">
                                        <p:cTn id="14" dur="500" fill="hold"/>
                                        <p:tgtEl>
                                          <p:spTgt spid="3074"/>
                                        </p:tgtEl>
                                        <p:attrNameLst>
                                          <p:attrName>ppt_x</p:attrName>
                                        </p:attrNameLst>
                                      </p:cBhvr>
                                      <p:tavLst>
                                        <p:tav tm="0">
                                          <p:val>
                                            <p:strVal val="#ppt_x"/>
                                          </p:val>
                                        </p:tav>
                                        <p:tav tm="100000">
                                          <p:val>
                                            <p:strVal val="#ppt_x"/>
                                          </p:val>
                                        </p:tav>
                                      </p:tavLst>
                                    </p:anim>
                                    <p:anim calcmode="lin" valueType="num">
                                      <p:cBhvr additive="base">
                                        <p:cTn id="15"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ox(i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ox(i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lnSpc>
                <a:spcPct val="150000"/>
              </a:lnSpc>
            </a:pPr>
            <a:endParaRPr lang="ar-DZ" sz="3000" b="0" dirty="0" smtClean="0">
              <a:solidFill>
                <a:schemeClr val="tx1"/>
              </a:solidFill>
              <a:latin typeface="Times New Roman" pitchFamily="18" charset="0"/>
              <a:cs typeface="Times New Roman" pitchFamily="18" charset="0"/>
            </a:endParaRPr>
          </a:p>
          <a:p>
            <a:pPr indent="449263" algn="just" rtl="1">
              <a:lnSpc>
                <a:spcPct val="150000"/>
              </a:lnSpc>
            </a:pPr>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8" name="Rectangle à coins arrondis 7"/>
          <p:cNvSpPr/>
          <p:nvPr/>
        </p:nvSpPr>
        <p:spPr>
          <a:xfrm>
            <a:off x="2786050" y="3071810"/>
            <a:ext cx="6000792" cy="3429024"/>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indent="449263" algn="ctr" rtl="1"/>
            <a:r>
              <a:rPr lang="ar-DZ" sz="2800" dirty="0" smtClean="0">
                <a:solidFill>
                  <a:schemeClr val="tx1"/>
                </a:solidFill>
              </a:rPr>
              <a:t>التيار المثالي تيار يقوم </a:t>
            </a:r>
            <a:r>
              <a:rPr lang="ar-SY" sz="2800" dirty="0" smtClean="0">
                <a:solidFill>
                  <a:schemeClr val="tx1"/>
                </a:solidFill>
              </a:rPr>
              <a:t>على تمجيد </a:t>
            </a:r>
            <a:r>
              <a:rPr lang="ar-SY" sz="2800" dirty="0" err="1" smtClean="0">
                <a:solidFill>
                  <a:schemeClr val="tx1"/>
                </a:solidFill>
              </a:rPr>
              <a:t>ال</a:t>
            </a:r>
            <a:r>
              <a:rPr lang="ar-DZ" sz="2800" dirty="0" smtClean="0">
                <a:solidFill>
                  <a:schemeClr val="tx1"/>
                </a:solidFill>
              </a:rPr>
              <a:t>فكر</a:t>
            </a:r>
            <a:r>
              <a:rPr lang="ar-SY" sz="2800" dirty="0" smtClean="0">
                <a:solidFill>
                  <a:schemeClr val="tx1"/>
                </a:solidFill>
              </a:rPr>
              <a:t> والروح معاً</a:t>
            </a:r>
            <a:r>
              <a:rPr lang="fr-FR" sz="2800" dirty="0" smtClean="0">
                <a:solidFill>
                  <a:schemeClr val="tx1"/>
                </a:solidFill>
              </a:rPr>
              <a:t>.</a:t>
            </a:r>
            <a:r>
              <a:rPr lang="ar-DZ" sz="2800" dirty="0" smtClean="0">
                <a:solidFill>
                  <a:schemeClr val="tx1"/>
                </a:solidFill>
              </a:rPr>
              <a:t> </a:t>
            </a:r>
            <a:r>
              <a:rPr lang="ar-SY" sz="2800" dirty="0" smtClean="0">
                <a:solidFill>
                  <a:schemeClr val="tx1"/>
                </a:solidFill>
              </a:rPr>
              <a:t>فيرى أن </a:t>
            </a:r>
            <a:r>
              <a:rPr lang="ar-DZ" sz="2800" dirty="0" smtClean="0">
                <a:solidFill>
                  <a:schemeClr val="tx1"/>
                </a:solidFill>
              </a:rPr>
              <a:t>الفكر </a:t>
            </a:r>
            <a:r>
              <a:rPr lang="ar-SY" sz="2800" dirty="0" smtClean="0">
                <a:solidFill>
                  <a:schemeClr val="tx1"/>
                </a:solidFill>
              </a:rPr>
              <a:t>هو أساس المعرفة وأنه هو الحقيقة النهائية </a:t>
            </a:r>
            <a:r>
              <a:rPr lang="ar-DZ" sz="2800" dirty="0" smtClean="0">
                <a:solidFill>
                  <a:schemeClr val="tx1"/>
                </a:solidFill>
              </a:rPr>
              <a:t>و</a:t>
            </a:r>
            <a:r>
              <a:rPr lang="ar-SY" sz="2800" dirty="0" smtClean="0">
                <a:solidFill>
                  <a:schemeClr val="tx1"/>
                </a:solidFill>
              </a:rPr>
              <a:t>المطلقة. ويرد الواقع والوجود إلى أفكار</a:t>
            </a:r>
            <a:r>
              <a:rPr lang="ar-DZ" sz="2800" dirty="0" smtClean="0">
                <a:solidFill>
                  <a:schemeClr val="tx1"/>
                </a:solidFill>
              </a:rPr>
              <a:t> مجردة</a:t>
            </a:r>
            <a:r>
              <a:rPr lang="ar-SY" sz="2800" dirty="0" smtClean="0">
                <a:solidFill>
                  <a:schemeClr val="tx1"/>
                </a:solidFill>
              </a:rPr>
              <a:t>؛ ليقر</a:t>
            </a:r>
            <a:r>
              <a:rPr lang="ar-DZ" sz="2800" dirty="0" smtClean="0">
                <a:solidFill>
                  <a:schemeClr val="tx1"/>
                </a:solidFill>
              </a:rPr>
              <a:t>ّ</a:t>
            </a:r>
            <a:r>
              <a:rPr lang="ar-SY" sz="2800" dirty="0" smtClean="0">
                <a:solidFill>
                  <a:schemeClr val="tx1"/>
                </a:solidFill>
              </a:rPr>
              <a:t>ر أن المعرفة تنحصر في الفكر دون الواقع</a:t>
            </a:r>
            <a:r>
              <a:rPr lang="ar-DZ" sz="2800" dirty="0" smtClean="0">
                <a:solidFill>
                  <a:schemeClr val="tx1"/>
                </a:solidFill>
              </a:rPr>
              <a:t>، </a:t>
            </a:r>
            <a:r>
              <a:rPr lang="ar-SY" sz="2800" dirty="0" smtClean="0">
                <a:solidFill>
                  <a:schemeClr val="tx1"/>
                </a:solidFill>
              </a:rPr>
              <a:t>ويعمل وفق </a:t>
            </a:r>
            <a:r>
              <a:rPr lang="ar-SY" sz="2800" dirty="0" err="1" smtClean="0">
                <a:solidFill>
                  <a:schemeClr val="tx1"/>
                </a:solidFill>
              </a:rPr>
              <a:t>م</a:t>
            </a:r>
            <a:r>
              <a:rPr lang="ar-DZ" sz="2800" dirty="0" smtClean="0">
                <a:solidFill>
                  <a:schemeClr val="tx1"/>
                </a:solidFill>
              </a:rPr>
              <a:t>َ</a:t>
            </a:r>
            <a:r>
              <a:rPr lang="ar-SY" sz="2800" dirty="0" smtClean="0">
                <a:solidFill>
                  <a:schemeClr val="tx1"/>
                </a:solidFill>
              </a:rPr>
              <a:t>ث</a:t>
            </a:r>
            <a:r>
              <a:rPr lang="ar-DZ" sz="2800" dirty="0" smtClean="0">
                <a:solidFill>
                  <a:schemeClr val="tx1"/>
                </a:solidFill>
              </a:rPr>
              <a:t>َ</a:t>
            </a:r>
            <a:r>
              <a:rPr lang="ar-SY" sz="2800" dirty="0" smtClean="0">
                <a:solidFill>
                  <a:schemeClr val="tx1"/>
                </a:solidFill>
              </a:rPr>
              <a:t>ل</a:t>
            </a:r>
            <a:r>
              <a:rPr lang="ar-DZ" sz="2800" dirty="0" smtClean="0">
                <a:solidFill>
                  <a:schemeClr val="tx1"/>
                </a:solidFill>
              </a:rPr>
              <a:t>ٍ</a:t>
            </a:r>
            <a:r>
              <a:rPr lang="ar-SY" sz="2800" dirty="0" smtClean="0">
                <a:solidFill>
                  <a:schemeClr val="tx1"/>
                </a:solidFill>
              </a:rPr>
              <a:t> أعلى </a:t>
            </a:r>
            <a:r>
              <a:rPr lang="fr-FR" sz="2800" dirty="0" err="1" smtClean="0">
                <a:solidFill>
                  <a:schemeClr val="tx1"/>
                </a:solidFill>
              </a:rPr>
              <a:t>idea</a:t>
            </a:r>
            <a:r>
              <a:rPr lang="ar-SY" sz="2800" dirty="0" smtClean="0">
                <a:solidFill>
                  <a:schemeClr val="tx1"/>
                </a:solidFill>
              </a:rPr>
              <a:t> أو فكرة نموذجية في الذهن. </a:t>
            </a:r>
            <a:endParaRPr lang="fr-FR" sz="2800" dirty="0" smtClean="0">
              <a:solidFill>
                <a:schemeClr val="tx1"/>
              </a:solidFill>
            </a:endParaRPr>
          </a:p>
        </p:txBody>
      </p:sp>
      <p:sp>
        <p:nvSpPr>
          <p:cNvPr id="9" name="Rectangle à coins arrondis 8"/>
          <p:cNvSpPr/>
          <p:nvPr/>
        </p:nvSpPr>
        <p:spPr>
          <a:xfrm>
            <a:off x="285720" y="928670"/>
            <a:ext cx="6215106" cy="1643050"/>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rPr>
              <a:t>يعتبر التيار المثالي من أكثر التيارات غموضا، تعقيدا، تنوعا، صعوبة، ثراء وعمقا في فهم الواقع</a:t>
            </a:r>
            <a:endParaRPr lang="fr-FR" sz="2800"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endParaRPr>
          </a:p>
        </p:txBody>
      </p:sp>
      <p:pic>
        <p:nvPicPr>
          <p:cNvPr id="2050" name="Picture 2" descr="C:\Users\pc\Downloads\ملاحظة.jpg"/>
          <p:cNvPicPr>
            <a:picLocks noChangeAspect="1" noChangeArrowheads="1"/>
          </p:cNvPicPr>
          <p:nvPr/>
        </p:nvPicPr>
        <p:blipFill>
          <a:blip r:embed="rId2"/>
          <a:srcRect/>
          <a:stretch>
            <a:fillRect/>
          </a:stretch>
        </p:blipFill>
        <p:spPr bwMode="auto">
          <a:xfrm>
            <a:off x="285720" y="3214686"/>
            <a:ext cx="2357423" cy="3643314"/>
          </a:xfrm>
          <a:prstGeom prst="rect">
            <a:avLst/>
          </a:prstGeom>
          <a:noFill/>
        </p:spPr>
      </p:pic>
      <p:pic>
        <p:nvPicPr>
          <p:cNvPr id="10" name="Picture 2" descr="C:\Users\pc\Desktop\صور تعديل منزل\ممنوع.jpg"/>
          <p:cNvPicPr>
            <a:picLocks noChangeAspect="1" noChangeArrowheads="1"/>
          </p:cNvPicPr>
          <p:nvPr/>
        </p:nvPicPr>
        <p:blipFill>
          <a:blip r:embed="rId3"/>
          <a:srcRect/>
          <a:stretch>
            <a:fillRect/>
          </a:stretch>
        </p:blipFill>
        <p:spPr bwMode="auto">
          <a:xfrm>
            <a:off x="7000875" y="0"/>
            <a:ext cx="2143125" cy="19288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4"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diamond(in)">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35"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fade">
                                      <p:cBhvr>
                                        <p:cTn id="25" dur="2000"/>
                                        <p:tgtEl>
                                          <p:spTgt spid="2050"/>
                                        </p:tgtEl>
                                      </p:cBhvr>
                                    </p:animEffect>
                                    <p:anim calcmode="lin" valueType="num">
                                      <p:cBhvr>
                                        <p:cTn id="26" dur="2000" fill="hold"/>
                                        <p:tgtEl>
                                          <p:spTgt spid="2050"/>
                                        </p:tgtEl>
                                        <p:attrNameLst>
                                          <p:attrName>style.rotation</p:attrName>
                                        </p:attrNameLst>
                                      </p:cBhvr>
                                      <p:tavLst>
                                        <p:tav tm="0">
                                          <p:val>
                                            <p:fltVal val="720"/>
                                          </p:val>
                                        </p:tav>
                                        <p:tav tm="100000">
                                          <p:val>
                                            <p:fltVal val="0"/>
                                          </p:val>
                                        </p:tav>
                                      </p:tavLst>
                                    </p:anim>
                                    <p:anim calcmode="lin" valueType="num">
                                      <p:cBhvr>
                                        <p:cTn id="27" dur="2000" fill="hold"/>
                                        <p:tgtEl>
                                          <p:spTgt spid="2050"/>
                                        </p:tgtEl>
                                        <p:attrNameLst>
                                          <p:attrName>ppt_h</p:attrName>
                                        </p:attrNameLst>
                                      </p:cBhvr>
                                      <p:tavLst>
                                        <p:tav tm="0">
                                          <p:val>
                                            <p:fltVal val="0"/>
                                          </p:val>
                                        </p:tav>
                                        <p:tav tm="100000">
                                          <p:val>
                                            <p:strVal val="#ppt_h"/>
                                          </p:val>
                                        </p:tav>
                                      </p:tavLst>
                                    </p:anim>
                                    <p:anim calcmode="lin" valueType="num">
                                      <p:cBhvr>
                                        <p:cTn id="28" dur="2000" fill="hold"/>
                                        <p:tgtEl>
                                          <p:spTgt spid="2050"/>
                                        </p:tgtEl>
                                        <p:attrNameLst>
                                          <p:attrName>ppt_w</p:attrName>
                                        </p:attrNameLst>
                                      </p:cBhvr>
                                      <p:tavLst>
                                        <p:tav tm="0">
                                          <p:val>
                                            <p:fltVal val="0"/>
                                          </p:val>
                                        </p:tav>
                                        <p:tav tm="100000">
                                          <p:val>
                                            <p:strVal val="#ppt_w"/>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ox(in)">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endParaRPr lang="ar-DZ" sz="3200" b="0" dirty="0" smtClean="0">
              <a:solidFill>
                <a:schemeClr val="tx1"/>
              </a:solidFill>
              <a:latin typeface="Times New Roman" pitchFamily="18" charset="0"/>
              <a:cs typeface="Times New Roman" pitchFamily="18" charset="0"/>
            </a:endParaRPr>
          </a:p>
          <a:p>
            <a:pPr indent="449263" algn="just" rtl="1"/>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214282" y="1"/>
            <a:ext cx="8643998" cy="857231"/>
          </a:xfrm>
        </p:spPr>
        <p:txBody>
          <a:bodyPr>
            <a:normAutofit/>
          </a:bodyPr>
          <a:lstStyle/>
          <a:p>
            <a:pPr rtl="1"/>
            <a:r>
              <a:rPr lang="ar-DZ" sz="4600" b="1" dirty="0" smtClean="0"/>
              <a:t>نشأة المثالية </a:t>
            </a:r>
            <a:r>
              <a:rPr lang="en-US" sz="4600" b="1" dirty="0" smtClean="0"/>
              <a:t>id</a:t>
            </a:r>
            <a:r>
              <a:rPr lang="ar-DZ" sz="4600" b="1" dirty="0" smtClean="0"/>
              <a:t>é</a:t>
            </a:r>
            <a:r>
              <a:rPr lang="en-US" sz="4600" b="1" dirty="0" err="1" smtClean="0"/>
              <a:t>alisme</a:t>
            </a:r>
            <a:endParaRPr lang="fr-FR" sz="4600" b="1" dirty="0"/>
          </a:p>
        </p:txBody>
      </p:sp>
      <p:sp>
        <p:nvSpPr>
          <p:cNvPr id="9" name="Rectangle à coins arrondis 8"/>
          <p:cNvSpPr/>
          <p:nvPr/>
        </p:nvSpPr>
        <p:spPr>
          <a:xfrm>
            <a:off x="0" y="714356"/>
            <a:ext cx="4500562" cy="164307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انبعثت المثالية كتيار تقليدي على</a:t>
            </a:r>
          </a:p>
          <a:p>
            <a:pPr algn="ctr" rtl="1"/>
            <a:r>
              <a:rPr lang="ar-DZ" sz="2800" dirty="0" smtClean="0"/>
              <a:t>يد سقراط الذي أكد على أن المعرفة الحقيقية تكمن في العقل والروح لا في عالم المادة. </a:t>
            </a:r>
            <a:endParaRPr lang="fr-FR" sz="2800" dirty="0" smtClean="0"/>
          </a:p>
        </p:txBody>
      </p:sp>
      <p:sp>
        <p:nvSpPr>
          <p:cNvPr id="10" name="Rectangle à coins arrondis 9"/>
          <p:cNvSpPr/>
          <p:nvPr/>
        </p:nvSpPr>
        <p:spPr>
          <a:xfrm>
            <a:off x="1428728" y="2500306"/>
            <a:ext cx="7715272" cy="107157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وتجسدت المثالية في الفكر الإسلامي على يد العديد من المفكرين، أمثال </a:t>
            </a:r>
            <a:r>
              <a:rPr lang="ar-DZ" sz="2800" dirty="0" err="1" smtClean="0"/>
              <a:t>الفرابي</a:t>
            </a:r>
            <a:r>
              <a:rPr lang="ar-DZ" sz="2800" dirty="0" smtClean="0"/>
              <a:t> في فكرة السعادة البشرية في المدينة الفاضلة</a:t>
            </a:r>
            <a:endParaRPr lang="fr-FR" sz="2800" dirty="0"/>
          </a:p>
        </p:txBody>
      </p:sp>
      <p:pic>
        <p:nvPicPr>
          <p:cNvPr id="7" name="Picture 2" descr="C:\Users\pc\Desktop\مقاييس السداسي 2\صور\LEHG.jpg"/>
          <p:cNvPicPr>
            <a:picLocks noChangeAspect="1" noChangeArrowheads="1"/>
          </p:cNvPicPr>
          <p:nvPr/>
        </p:nvPicPr>
        <p:blipFill>
          <a:blip r:embed="rId2"/>
          <a:srcRect/>
          <a:stretch>
            <a:fillRect/>
          </a:stretch>
        </p:blipFill>
        <p:spPr bwMode="auto">
          <a:xfrm>
            <a:off x="0" y="6143644"/>
            <a:ext cx="3357554" cy="714356"/>
          </a:xfrm>
          <a:prstGeom prst="rect">
            <a:avLst/>
          </a:prstGeom>
          <a:noFill/>
        </p:spPr>
      </p:pic>
      <p:sp>
        <p:nvSpPr>
          <p:cNvPr id="13" name="Rectangle à coins arrondis 12"/>
          <p:cNvSpPr/>
          <p:nvPr/>
        </p:nvSpPr>
        <p:spPr>
          <a:xfrm>
            <a:off x="5500694" y="3857604"/>
            <a:ext cx="3643306" cy="300039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dirty="0" smtClean="0"/>
              <a:t>من أوائل الذين استعملوا  تعبير مثالي في التاريخ الحديث هو الفيلسوف الألماني </a:t>
            </a:r>
            <a:r>
              <a:rPr lang="ar-DZ" sz="2600" dirty="0" err="1" smtClean="0"/>
              <a:t>ليبينتز</a:t>
            </a:r>
            <a:r>
              <a:rPr lang="ar-DZ" sz="2600" dirty="0" smtClean="0"/>
              <a:t> </a:t>
            </a:r>
            <a:r>
              <a:rPr lang="en-US" sz="2600" dirty="0" err="1" smtClean="0"/>
              <a:t>leibniz</a:t>
            </a:r>
            <a:r>
              <a:rPr lang="ar-DZ" sz="2600" dirty="0" smtClean="0"/>
              <a:t> (1646- 1716)، للإشارة لما هو نقيض للمادية وقد أطلقه لوصف الفلسفة الأفلاطونية</a:t>
            </a:r>
            <a:endParaRPr lang="fr-FR" sz="2600" dirty="0"/>
          </a:p>
        </p:txBody>
      </p:sp>
      <p:pic>
        <p:nvPicPr>
          <p:cNvPr id="14" name="Picture 2" descr="C:\Users\pc\Desktop\مقاييس السداسي 2\صور\لبينيتز.jpg"/>
          <p:cNvPicPr>
            <a:picLocks noChangeAspect="1" noChangeArrowheads="1"/>
          </p:cNvPicPr>
          <p:nvPr/>
        </p:nvPicPr>
        <p:blipFill>
          <a:blip r:embed="rId3"/>
          <a:srcRect/>
          <a:stretch>
            <a:fillRect/>
          </a:stretch>
        </p:blipFill>
        <p:spPr bwMode="auto">
          <a:xfrm rot="21429223">
            <a:off x="3637722" y="3912859"/>
            <a:ext cx="1719491" cy="2695085"/>
          </a:xfrm>
          <a:prstGeom prst="rect">
            <a:avLst/>
          </a:prstGeom>
          <a:ln>
            <a:noFill/>
          </a:ln>
          <a:effectLst>
            <a:softEdge rad="112500"/>
          </a:effectLst>
        </p:spPr>
      </p:pic>
      <p:sp>
        <p:nvSpPr>
          <p:cNvPr id="11" name="Rectangle à coins arrondis 10"/>
          <p:cNvSpPr/>
          <p:nvPr/>
        </p:nvSpPr>
        <p:spPr>
          <a:xfrm>
            <a:off x="214282" y="3643314"/>
            <a:ext cx="3143272" cy="25003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400" dirty="0" smtClean="0"/>
              <a:t>وهو ما مهد الطريق لمثالية أفلاطون، الذي ثبت دعائم المثالية بتقسيمه للعالم إلى عالم كامل وهو عالم المثل، وعالم ناقص وهو عالم المادة والمحسوس</a:t>
            </a:r>
            <a:endParaRPr lang="fr-FR" sz="2400" dirty="0"/>
          </a:p>
        </p:txBody>
      </p:sp>
      <p:pic>
        <p:nvPicPr>
          <p:cNvPr id="16" name="Picture 2" descr="C:\Users\pc\Desktop\صور تعديل منزل\ممنوع.jpg"/>
          <p:cNvPicPr>
            <a:picLocks noChangeAspect="1" noChangeArrowheads="1"/>
          </p:cNvPicPr>
          <p:nvPr/>
        </p:nvPicPr>
        <p:blipFill>
          <a:blip r:embed="rId4"/>
          <a:srcRect/>
          <a:stretch>
            <a:fillRect/>
          </a:stretch>
        </p:blipFill>
        <p:spPr bwMode="auto">
          <a:xfrm>
            <a:off x="7215206" y="642918"/>
            <a:ext cx="1928794" cy="15001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5"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9"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ox(in)">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checkerboard(across)">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5" presetClass="entr" presetSubtype="1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checkerboard(across)">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ox(in)">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3"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endParaRPr lang="ar-DZ" sz="3200" b="0" dirty="0" smtClean="0">
              <a:solidFill>
                <a:schemeClr val="tx1"/>
              </a:solidFill>
              <a:latin typeface="Times New Roman" pitchFamily="18" charset="0"/>
              <a:cs typeface="Times New Roman" pitchFamily="18" charset="0"/>
            </a:endParaRPr>
          </a:p>
          <a:p>
            <a:pPr indent="449263" algn="just" rtl="1"/>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0" y="71414"/>
            <a:ext cx="5929322" cy="2214578"/>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600" dirty="0" smtClean="0"/>
              <a:t>فهذا </a:t>
            </a:r>
            <a:r>
              <a:rPr lang="ar-DZ" sz="2600" b="1" dirty="0" smtClean="0"/>
              <a:t>ديكارت </a:t>
            </a:r>
            <a:r>
              <a:rPr lang="ar-DZ" sz="2600" dirty="0" smtClean="0"/>
              <a:t>( 1596-1650) (المثالية النقدية) يؤكد على أولوية الفكر والعقل، كحقيقة مطلقة ومصدر أساسي للمعرفة بعد نقده وتعيين حدوده في المعرفة. </a:t>
            </a:r>
            <a:r>
              <a:rPr lang="ar-SA" sz="2600" dirty="0" smtClean="0"/>
              <a:t>فالعقل جوهر مفكر مستقل عن الجسد المادي. </a:t>
            </a:r>
            <a:r>
              <a:rPr lang="ar-DZ" sz="2600" dirty="0" smtClean="0"/>
              <a:t>("أنا أفكر، إذن أنا موجود")</a:t>
            </a:r>
            <a:endParaRPr lang="fr-FR" sz="2600" dirty="0"/>
          </a:p>
        </p:txBody>
      </p:sp>
      <p:sp>
        <p:nvSpPr>
          <p:cNvPr id="12" name="Rectangle à coins arrondis 11"/>
          <p:cNvSpPr/>
          <p:nvPr/>
        </p:nvSpPr>
        <p:spPr>
          <a:xfrm>
            <a:off x="6000760" y="71414"/>
            <a:ext cx="3071834" cy="214314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ar-DZ" sz="2800" dirty="0" smtClean="0"/>
              <a:t>ثم تطورت في اتجاه أكثر عقلانية، وهو  ما  مهد له ديكارت وأبرزه </a:t>
            </a:r>
            <a:r>
              <a:rPr lang="ar-DZ" sz="2800" dirty="0" err="1" smtClean="0"/>
              <a:t>باركلي</a:t>
            </a:r>
            <a:r>
              <a:rPr lang="ar-DZ" sz="2800" dirty="0" smtClean="0"/>
              <a:t> ثم شيده </a:t>
            </a:r>
            <a:r>
              <a:rPr lang="ar-DZ" sz="2800" dirty="0" err="1" smtClean="0"/>
              <a:t>كانط</a:t>
            </a:r>
            <a:r>
              <a:rPr lang="ar-DZ" sz="2800" dirty="0" smtClean="0"/>
              <a:t> شامخا</a:t>
            </a:r>
            <a:endParaRPr lang="fr-FR" sz="2800" dirty="0"/>
          </a:p>
        </p:txBody>
      </p:sp>
      <p:sp>
        <p:nvSpPr>
          <p:cNvPr id="16" name="Rectangle à coins arrondis 15"/>
          <p:cNvSpPr/>
          <p:nvPr/>
        </p:nvSpPr>
        <p:spPr>
          <a:xfrm>
            <a:off x="4286248" y="2357430"/>
            <a:ext cx="4857752" cy="32861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dirty="0" smtClean="0"/>
              <a:t>وترجع بعض الدراسات نشأة المثالية في القرن 18 إلى الفيلسوف البريطاني  </a:t>
            </a:r>
            <a:r>
              <a:rPr lang="ar-DZ" sz="2600" b="1" dirty="0" err="1" smtClean="0"/>
              <a:t>باركلي</a:t>
            </a:r>
            <a:r>
              <a:rPr lang="ar-DZ" sz="2600" b="1" dirty="0" smtClean="0"/>
              <a:t> ( 1670/ 1753) </a:t>
            </a:r>
            <a:r>
              <a:rPr lang="ar-DZ" sz="2600" dirty="0" smtClean="0"/>
              <a:t>(المثالية اللامادية/ الذاتية) نافيا وجود المادة مستقلة عن الفكر، ومؤكدا على أن وجود الأشياء مشروط بإدراكها، وأن الأشياء الطبيعية ليست إلا أفكارا </a:t>
            </a:r>
            <a:r>
              <a:rPr lang="en-US" sz="2600" dirty="0" smtClean="0"/>
              <a:t>ideas</a:t>
            </a:r>
            <a:r>
              <a:rPr lang="ar-DZ" sz="2600" dirty="0" smtClean="0"/>
              <a:t>“، ومن هنا جاءت تسمية </a:t>
            </a:r>
            <a:r>
              <a:rPr lang="en-US" sz="2600" dirty="0" smtClean="0"/>
              <a:t>idealism</a:t>
            </a:r>
            <a:r>
              <a:rPr lang="ar-DZ" sz="2600" dirty="0" smtClean="0"/>
              <a:t>.</a:t>
            </a:r>
            <a:endParaRPr lang="fr-FR" sz="2600" dirty="0"/>
          </a:p>
        </p:txBody>
      </p:sp>
      <p:sp>
        <p:nvSpPr>
          <p:cNvPr id="18" name="Rectangle à coins arrondis 17"/>
          <p:cNvSpPr/>
          <p:nvPr/>
        </p:nvSpPr>
        <p:spPr>
          <a:xfrm>
            <a:off x="214282" y="2428868"/>
            <a:ext cx="4000528" cy="307183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600" dirty="0" smtClean="0"/>
              <a:t>وجسد </a:t>
            </a:r>
            <a:r>
              <a:rPr lang="ar-DZ" sz="2600" b="1" dirty="0" err="1" smtClean="0"/>
              <a:t>كانط</a:t>
            </a:r>
            <a:r>
              <a:rPr lang="ar-DZ" sz="2600" dirty="0" smtClean="0"/>
              <a:t>  ( 1724/1804) المثالية المتعالية، ليبين أن العقل لا يتلقى المعرفة من العالم الخارجي، بل يساهم في بنائها عبر قوالب قبلية ( الزمان، المكان، المقولات الذهنية) وما الزمان والمكان إلا صورتين للحدس القبلي في عقولنا.</a:t>
            </a:r>
            <a:endParaRPr lang="fr-FR" sz="2600" dirty="0"/>
          </a:p>
        </p:txBody>
      </p:sp>
      <p:sp>
        <p:nvSpPr>
          <p:cNvPr id="19" name="Rectangle à coins arrondis 18"/>
          <p:cNvSpPr/>
          <p:nvPr/>
        </p:nvSpPr>
        <p:spPr>
          <a:xfrm>
            <a:off x="0" y="5643554"/>
            <a:ext cx="6357950" cy="1214446"/>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162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600" b="1" dirty="0" smtClean="0">
                <a:solidFill>
                  <a:schemeClr val="tx1"/>
                </a:solidFill>
              </a:rPr>
              <a:t>وظهرت المثالية المعاصرة على يد:</a:t>
            </a:r>
          </a:p>
          <a:p>
            <a:pPr algn="ctr" rtl="1"/>
            <a:r>
              <a:rPr lang="ar-DZ" sz="2600" b="1" dirty="0" smtClean="0">
                <a:solidFill>
                  <a:schemeClr val="tx1"/>
                </a:solidFill>
              </a:rPr>
              <a:t> </a:t>
            </a:r>
            <a:r>
              <a:rPr lang="ar-DZ" sz="2600" dirty="0" smtClean="0">
                <a:solidFill>
                  <a:schemeClr val="tx1"/>
                </a:solidFill>
              </a:rPr>
              <a:t>شارل </a:t>
            </a:r>
            <a:r>
              <a:rPr lang="ar-DZ" sz="2600" dirty="0" err="1" smtClean="0">
                <a:solidFill>
                  <a:schemeClr val="tx1"/>
                </a:solidFill>
              </a:rPr>
              <a:t>لينوفيد</a:t>
            </a:r>
            <a:r>
              <a:rPr lang="ar-DZ" sz="2600" dirty="0" smtClean="0">
                <a:solidFill>
                  <a:schemeClr val="tx1"/>
                </a:solidFill>
              </a:rPr>
              <a:t>، </a:t>
            </a:r>
            <a:r>
              <a:rPr lang="ar-DZ" sz="2600" dirty="0" err="1" smtClean="0">
                <a:solidFill>
                  <a:schemeClr val="tx1"/>
                </a:solidFill>
              </a:rPr>
              <a:t>شوبنهور</a:t>
            </a:r>
            <a:r>
              <a:rPr lang="ar-DZ" sz="2600" dirty="0" smtClean="0">
                <a:solidFill>
                  <a:schemeClr val="tx1"/>
                </a:solidFill>
              </a:rPr>
              <a:t>، </a:t>
            </a:r>
            <a:r>
              <a:rPr lang="ar-DZ" sz="2600" dirty="0" err="1" smtClean="0">
                <a:solidFill>
                  <a:schemeClr val="tx1"/>
                </a:solidFill>
              </a:rPr>
              <a:t>كروتشه</a:t>
            </a:r>
            <a:r>
              <a:rPr lang="ar-DZ" sz="2600" dirty="0" smtClean="0">
                <a:solidFill>
                  <a:schemeClr val="tx1"/>
                </a:solidFill>
              </a:rPr>
              <a:t>، سور لي.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ox(in)">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ox(in)">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linds(horizontal)">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6"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928670"/>
            <a:ext cx="8643998" cy="5072098"/>
          </a:xfrm>
        </p:spPr>
        <p:txBody>
          <a:bodyPr>
            <a:noAutofit/>
          </a:bodyPr>
          <a:lstStyle/>
          <a:p>
            <a:pPr indent="449263" algn="just" rtl="1"/>
            <a:endParaRPr lang="ar-DZ" sz="3200" b="0" dirty="0" smtClean="0">
              <a:solidFill>
                <a:schemeClr val="tx1"/>
              </a:solidFill>
              <a:latin typeface="Times New Roman" pitchFamily="18" charset="0"/>
              <a:cs typeface="Times New Roman" pitchFamily="18" charset="0"/>
            </a:endParaRPr>
          </a:p>
          <a:p>
            <a:pPr indent="449263" algn="just" rtl="1"/>
            <a:r>
              <a:rPr lang="ar-DZ" sz="2900" dirty="0" smtClean="0"/>
              <a:t/>
            </a:r>
            <a:br>
              <a:rPr lang="ar-DZ" sz="2900" dirty="0" smtClean="0"/>
            </a:br>
            <a:r>
              <a:rPr lang="ar-DZ" sz="2900" dirty="0" smtClean="0"/>
              <a:t/>
            </a:r>
            <a:br>
              <a:rPr lang="ar-DZ" sz="2900" dirty="0" smtClean="0"/>
            </a:br>
            <a:endParaRPr lang="ar-DZ" sz="29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71438" y="-24"/>
            <a:ext cx="4000496" cy="785818"/>
          </a:xfrm>
        </p:spPr>
        <p:style>
          <a:lnRef idx="1">
            <a:schemeClr val="accent5"/>
          </a:lnRef>
          <a:fillRef idx="2">
            <a:schemeClr val="accent5"/>
          </a:fillRef>
          <a:effectRef idx="1">
            <a:schemeClr val="accent5"/>
          </a:effectRef>
          <a:fontRef idx="minor">
            <a:schemeClr val="dk1"/>
          </a:fontRef>
        </p:style>
        <p:txBody>
          <a:bodyPr>
            <a:normAutofit fontScale="90000"/>
          </a:bodyPr>
          <a:lstStyle/>
          <a:p>
            <a:pPr rtl="1"/>
            <a:r>
              <a:rPr lang="ar-DZ" sz="5400" b="1" dirty="0" smtClean="0"/>
              <a:t>تقسيمات المثالية</a:t>
            </a:r>
            <a:endParaRPr lang="fr-FR" sz="5400" b="1" dirty="0"/>
          </a:p>
        </p:txBody>
      </p:sp>
      <p:sp>
        <p:nvSpPr>
          <p:cNvPr id="9" name="Rectangle à coins arrondis 8"/>
          <p:cNvSpPr/>
          <p:nvPr/>
        </p:nvSpPr>
        <p:spPr>
          <a:xfrm>
            <a:off x="4500562" y="214290"/>
            <a:ext cx="4429156" cy="321471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449263" algn="ctr" rtl="1"/>
            <a:r>
              <a:rPr lang="ar-DZ" sz="2600" b="1" dirty="0" smtClean="0">
                <a:solidFill>
                  <a:schemeClr val="tx1"/>
                </a:solidFill>
              </a:rPr>
              <a:t>المثالية التقليدية (الأفلاطونية/ المفارقة):</a:t>
            </a:r>
          </a:p>
          <a:p>
            <a:pPr indent="449263" algn="ctr" rtl="1"/>
            <a:r>
              <a:rPr lang="ar-DZ" sz="2600" dirty="0" smtClean="0">
                <a:solidFill>
                  <a:schemeClr val="tx1"/>
                </a:solidFill>
              </a:rPr>
              <a:t>ترى أن الواقع الحقيقي والأزلي ذو طبيعة روحية أو فكرية، وأن العالم يتشكل بناء على عقل كلي مطلق يسبق وجود الإنسان. فالأفكار الموضوعية هي أساس العالم المادي.</a:t>
            </a:r>
          </a:p>
          <a:p>
            <a:pPr indent="449263" algn="ctr" rtl="1"/>
            <a:r>
              <a:rPr lang="ar-DZ" sz="2600" b="1" dirty="0" smtClean="0">
                <a:solidFill>
                  <a:schemeClr val="tx1"/>
                </a:solidFill>
                <a:latin typeface="Amiri" pitchFamily="2" charset="-78"/>
                <a:cs typeface="Amiri" pitchFamily="2" charset="-78"/>
              </a:rPr>
              <a:t>أفلاطون- </a:t>
            </a:r>
            <a:r>
              <a:rPr lang="ar-DZ" sz="2600" b="1" dirty="0" err="1" smtClean="0">
                <a:solidFill>
                  <a:schemeClr val="tx1"/>
                </a:solidFill>
                <a:latin typeface="Amiri" pitchFamily="2" charset="-78"/>
                <a:cs typeface="Amiri" pitchFamily="2" charset="-78"/>
              </a:rPr>
              <a:t>هيجل</a:t>
            </a:r>
            <a:endParaRPr lang="ar-DZ" sz="2600" b="1" dirty="0" smtClean="0">
              <a:solidFill>
                <a:schemeClr val="tx1"/>
              </a:solidFill>
              <a:latin typeface="Amiri" pitchFamily="2" charset="-78"/>
              <a:cs typeface="Amiri" pitchFamily="2" charset="-78"/>
            </a:endParaRPr>
          </a:p>
        </p:txBody>
      </p:sp>
      <p:sp>
        <p:nvSpPr>
          <p:cNvPr id="6" name="Rectangle à coins arrondis 5"/>
          <p:cNvSpPr/>
          <p:nvPr/>
        </p:nvSpPr>
        <p:spPr>
          <a:xfrm>
            <a:off x="285720" y="1285860"/>
            <a:ext cx="4000528"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chemeClr val="tx1"/>
                </a:solidFill>
              </a:rPr>
              <a:t>المثالية الحديثة:تم </a:t>
            </a:r>
            <a:r>
              <a:rPr lang="ar-DZ" sz="2800" dirty="0" smtClean="0">
                <a:solidFill>
                  <a:schemeClr val="tx1"/>
                </a:solidFill>
              </a:rPr>
              <a:t>إدخال دور الذات/ العقل البشري في فهم الواقع  وبناء المعرفة حوله. وهي قسمان: </a:t>
            </a:r>
            <a:endParaRPr lang="fr-FR" sz="2800" dirty="0" smtClean="0">
              <a:solidFill>
                <a:schemeClr val="tx1"/>
              </a:solidFill>
              <a:latin typeface="Amiri" pitchFamily="2" charset="-78"/>
              <a:cs typeface="Amiri" pitchFamily="2" charset="-78"/>
            </a:endParaRPr>
          </a:p>
        </p:txBody>
      </p:sp>
      <p:sp>
        <p:nvSpPr>
          <p:cNvPr id="8" name="Rectangle à coins arrondis 7"/>
          <p:cNvSpPr/>
          <p:nvPr/>
        </p:nvSpPr>
        <p:spPr>
          <a:xfrm>
            <a:off x="285720" y="3643314"/>
            <a:ext cx="4071966" cy="28575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600" b="1" dirty="0" smtClean="0"/>
              <a:t>المثالية اللامادية ( الذاتية): </a:t>
            </a:r>
            <a:r>
              <a:rPr lang="ar-DZ" sz="2600" dirty="0" smtClean="0"/>
              <a:t>لا تعترف بوجود الحقيقة الخارجية، وتختزل الوجود في الإدراك (الوجود هو الإدراك)</a:t>
            </a:r>
            <a:r>
              <a:rPr lang="ar-DZ" sz="2600" b="1" dirty="0" smtClean="0">
                <a:latin typeface="Amiri" pitchFamily="2" charset="-78"/>
                <a:cs typeface="Amiri" pitchFamily="2" charset="-78"/>
              </a:rPr>
              <a:t> </a:t>
            </a:r>
            <a:r>
              <a:rPr lang="ar-DZ" sz="2600" b="1" dirty="0" err="1" smtClean="0">
                <a:latin typeface="Amiri" pitchFamily="2" charset="-78"/>
                <a:cs typeface="Amiri" pitchFamily="2" charset="-78"/>
              </a:rPr>
              <a:t>باركلي</a:t>
            </a:r>
            <a:r>
              <a:rPr lang="ar-DZ" sz="2400" dirty="0" smtClean="0">
                <a:solidFill>
                  <a:schemeClr val="tx1"/>
                </a:solidFill>
              </a:rPr>
              <a:t>، </a:t>
            </a:r>
            <a:r>
              <a:rPr lang="ar-DZ" sz="2600" dirty="0" smtClean="0"/>
              <a:t> وفي الذات </a:t>
            </a:r>
            <a:r>
              <a:rPr lang="ar-DZ" sz="2800" dirty="0" smtClean="0">
                <a:solidFill>
                  <a:schemeClr val="tx1"/>
                </a:solidFill>
                <a:latin typeface="Amiri" pitchFamily="2" charset="-78"/>
                <a:cs typeface="Amiri" pitchFamily="2" charset="-78"/>
              </a:rPr>
              <a:t>(الذات/ الأنا هي كل شيء)</a:t>
            </a:r>
            <a:r>
              <a:rPr lang="ar-DZ" sz="2600" dirty="0" smtClean="0"/>
              <a:t> </a:t>
            </a:r>
            <a:r>
              <a:rPr lang="ar-DZ" sz="2400" b="1" dirty="0" smtClean="0">
                <a:solidFill>
                  <a:schemeClr val="tx1"/>
                </a:solidFill>
                <a:latin typeface="Amiri" pitchFamily="2" charset="-78"/>
                <a:cs typeface="Amiri" pitchFamily="2" charset="-78"/>
              </a:rPr>
              <a:t>فيخته</a:t>
            </a:r>
            <a:endParaRPr lang="fr-FR" sz="2400" dirty="0" smtClean="0">
              <a:solidFill>
                <a:schemeClr val="tx1"/>
              </a:solidFill>
            </a:endParaRPr>
          </a:p>
        </p:txBody>
      </p:sp>
      <p:sp>
        <p:nvSpPr>
          <p:cNvPr id="10" name="Rectangle à coins arrondis 9"/>
          <p:cNvSpPr/>
          <p:nvPr/>
        </p:nvSpPr>
        <p:spPr>
          <a:xfrm>
            <a:off x="4572000" y="3714752"/>
            <a:ext cx="4286280" cy="2857520"/>
          </a:xfrm>
          <a:prstGeom prst="roundRect">
            <a:avLst/>
          </a:prstGeom>
          <a:gradFill flip="none" rotWithShape="1">
            <a:gsLst>
              <a:gs pos="0">
                <a:schemeClr val="accent4">
                  <a:tint val="95000"/>
                  <a:tint val="66000"/>
                  <a:satMod val="160000"/>
                </a:schemeClr>
              </a:gs>
              <a:gs pos="50000">
                <a:schemeClr val="accent4">
                  <a:tint val="95000"/>
                  <a:tint val="44500"/>
                  <a:satMod val="160000"/>
                </a:schemeClr>
              </a:gs>
              <a:gs pos="100000">
                <a:schemeClr val="accent4">
                  <a:tint val="95000"/>
                  <a:tint val="23500"/>
                  <a:satMod val="160000"/>
                </a:schemeClr>
              </a:gs>
            </a:gsLst>
            <a:lin ang="13500000" scaled="1"/>
            <a:tileRect/>
          </a:gradFill>
        </p:spPr>
        <p:style>
          <a:lnRef idx="1">
            <a:schemeClr val="accent4"/>
          </a:lnRef>
          <a:fillRef idx="3">
            <a:schemeClr val="accent4"/>
          </a:fillRef>
          <a:effectRef idx="2">
            <a:schemeClr val="accent4"/>
          </a:effectRef>
          <a:fontRef idx="minor">
            <a:schemeClr val="lt1"/>
          </a:fontRef>
        </p:style>
        <p:txBody>
          <a:bodyPr rtlCol="0" anchor="ctr"/>
          <a:lstStyle/>
          <a:p>
            <a:pPr algn="ctr" rtl="1"/>
            <a:r>
              <a:rPr lang="ar-DZ" sz="2600" b="1" dirty="0" smtClean="0">
                <a:solidFill>
                  <a:schemeClr val="tx1"/>
                </a:solidFill>
                <a:latin typeface="Amiri" pitchFamily="2" charset="-78"/>
                <a:cs typeface="Amiri" pitchFamily="2" charset="-78"/>
              </a:rPr>
              <a:t>المثالية النسبية/ </a:t>
            </a:r>
            <a:r>
              <a:rPr lang="ar-DZ" sz="2600" b="1" dirty="0" err="1" smtClean="0">
                <a:solidFill>
                  <a:schemeClr val="tx1"/>
                </a:solidFill>
                <a:latin typeface="Amiri" pitchFamily="2" charset="-78"/>
                <a:cs typeface="Amiri" pitchFamily="2" charset="-78"/>
              </a:rPr>
              <a:t>الانتقادية</a:t>
            </a:r>
            <a:r>
              <a:rPr lang="ar-DZ" sz="2600" b="1" dirty="0" smtClean="0">
                <a:solidFill>
                  <a:schemeClr val="tx1"/>
                </a:solidFill>
                <a:latin typeface="Amiri" pitchFamily="2" charset="-78"/>
                <a:cs typeface="Amiri" pitchFamily="2" charset="-78"/>
              </a:rPr>
              <a:t>: </a:t>
            </a:r>
            <a:r>
              <a:rPr lang="ar-DZ" sz="2600" dirty="0" smtClean="0">
                <a:solidFill>
                  <a:schemeClr val="tx1"/>
                </a:solidFill>
              </a:rPr>
              <a:t>تعتبر الواقع مرتبطاً بفهمنا، فهناك ظواهر خارجية ( واقع) تكون المعرفة حولها انطلاقا من العقل الفطري، المنظم لكل ما هو خارجي. </a:t>
            </a:r>
            <a:r>
              <a:rPr lang="ar-DZ" sz="2600" b="1" dirty="0" err="1" smtClean="0">
                <a:solidFill>
                  <a:schemeClr val="tx1"/>
                </a:solidFill>
                <a:latin typeface="Amiri" pitchFamily="2" charset="-78"/>
                <a:cs typeface="Amiri" pitchFamily="2" charset="-78"/>
              </a:rPr>
              <a:t>كانط</a:t>
            </a:r>
            <a:endParaRPr lang="ar-DZ" sz="2600" b="1" dirty="0" smtClean="0">
              <a:solidFill>
                <a:schemeClr val="tx1"/>
              </a:solidFill>
              <a:latin typeface="Amiri" pitchFamily="2" charset="-78"/>
              <a:cs typeface="Amiri" pitchFamily="2" charset="-78"/>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checkerboard(across)">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box(in)">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6" grpId="0" animBg="1"/>
      <p:bldP spid="8"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1"/>
            <a:ext cx="8715436" cy="1000108"/>
          </a:xfrm>
        </p:spPr>
        <p:txBody>
          <a:bodyPr>
            <a:normAutofit/>
          </a:bodyPr>
          <a:lstStyle/>
          <a:p>
            <a:pPr rtl="1"/>
            <a:r>
              <a:rPr lang="ar-DZ" sz="5400" b="1" dirty="0" smtClean="0"/>
              <a:t>كما يصنف بعض الباحثين المثالية إلى</a:t>
            </a:r>
            <a:endParaRPr lang="fr-FR" sz="5400" b="1" dirty="0"/>
          </a:p>
        </p:txBody>
      </p:sp>
      <p:sp>
        <p:nvSpPr>
          <p:cNvPr id="5" name="Rectangle à coins arrondis 4"/>
          <p:cNvSpPr/>
          <p:nvPr/>
        </p:nvSpPr>
        <p:spPr>
          <a:xfrm>
            <a:off x="3714744" y="1214422"/>
            <a:ext cx="5214974" cy="107157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3200" b="1" dirty="0" smtClean="0">
                <a:solidFill>
                  <a:schemeClr val="tx1"/>
                </a:solidFill>
              </a:rPr>
              <a:t>المثالية القديمة:</a:t>
            </a:r>
          </a:p>
          <a:p>
            <a:pPr algn="ctr" rtl="1"/>
            <a:r>
              <a:rPr lang="ar-DZ" sz="3200" b="1" dirty="0" smtClean="0">
                <a:solidFill>
                  <a:schemeClr val="tx1"/>
                </a:solidFill>
              </a:rPr>
              <a:t> </a:t>
            </a:r>
            <a:r>
              <a:rPr lang="ar-DZ" sz="3200" dirty="0" smtClean="0">
                <a:solidFill>
                  <a:schemeClr val="tx1"/>
                </a:solidFill>
              </a:rPr>
              <a:t>أفلاطون، </a:t>
            </a:r>
            <a:r>
              <a:rPr lang="ar-DZ" sz="3200" dirty="0" err="1" smtClean="0">
                <a:solidFill>
                  <a:schemeClr val="tx1"/>
                </a:solidFill>
              </a:rPr>
              <a:t>لبينيتز</a:t>
            </a:r>
            <a:endParaRPr lang="ar-DZ" sz="3200" dirty="0" smtClean="0">
              <a:solidFill>
                <a:schemeClr val="tx1"/>
              </a:solidFill>
            </a:endParaRPr>
          </a:p>
        </p:txBody>
      </p:sp>
      <p:sp>
        <p:nvSpPr>
          <p:cNvPr id="6" name="Rectangle à coins arrondis 5"/>
          <p:cNvSpPr/>
          <p:nvPr/>
        </p:nvSpPr>
        <p:spPr>
          <a:xfrm>
            <a:off x="1142976" y="2786058"/>
            <a:ext cx="5500726" cy="1285884"/>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DZ" sz="3200" b="1" dirty="0" smtClean="0"/>
              <a:t>المثالية الحديثة: </a:t>
            </a:r>
          </a:p>
          <a:p>
            <a:pPr algn="ctr" rtl="1"/>
            <a:r>
              <a:rPr lang="ar-DZ" sz="3200" dirty="0" err="1" smtClean="0"/>
              <a:t>كانط</a:t>
            </a:r>
            <a:r>
              <a:rPr lang="ar-DZ" sz="3200" dirty="0" smtClean="0"/>
              <a:t>، ديكارت</a:t>
            </a:r>
          </a:p>
        </p:txBody>
      </p:sp>
      <p:sp>
        <p:nvSpPr>
          <p:cNvPr id="7" name="Rectangle à coins arrondis 6"/>
          <p:cNvSpPr/>
          <p:nvPr/>
        </p:nvSpPr>
        <p:spPr>
          <a:xfrm>
            <a:off x="357158" y="4857760"/>
            <a:ext cx="5715040"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200" b="1" dirty="0" smtClean="0"/>
              <a:t>المثالية المعاصرة:</a:t>
            </a:r>
          </a:p>
          <a:p>
            <a:pPr algn="ctr" rtl="1"/>
            <a:r>
              <a:rPr lang="ar-DZ" sz="3200" b="1" dirty="0" smtClean="0"/>
              <a:t> </a:t>
            </a:r>
            <a:r>
              <a:rPr lang="ar-DZ" sz="3200" dirty="0" smtClean="0"/>
              <a:t>شارل </a:t>
            </a:r>
            <a:r>
              <a:rPr lang="ar-DZ" sz="3200" dirty="0" err="1" smtClean="0"/>
              <a:t>لينوفيد</a:t>
            </a:r>
            <a:r>
              <a:rPr lang="ar-DZ" sz="3200" dirty="0" smtClean="0"/>
              <a:t>، </a:t>
            </a:r>
            <a:r>
              <a:rPr lang="ar-DZ" sz="3200" dirty="0" err="1" smtClean="0"/>
              <a:t>هيجل</a:t>
            </a:r>
            <a:r>
              <a:rPr lang="ar-DZ" sz="3200" dirty="0" smtClean="0"/>
              <a:t>، </a:t>
            </a:r>
            <a:r>
              <a:rPr lang="ar-DZ" sz="3200" dirty="0" err="1" smtClean="0"/>
              <a:t>شوبنهور</a:t>
            </a:r>
            <a:r>
              <a:rPr lang="ar-DZ" sz="3200" dirty="0" smtClean="0"/>
              <a:t>، </a:t>
            </a:r>
            <a:r>
              <a:rPr lang="ar-DZ" sz="3200" dirty="0" err="1" smtClean="0"/>
              <a:t>كروشيه</a:t>
            </a:r>
            <a:r>
              <a:rPr lang="ar-DZ" sz="3200" dirty="0" smtClean="0"/>
              <a:t>.</a:t>
            </a:r>
          </a:p>
        </p:txBody>
      </p:sp>
      <p:pic>
        <p:nvPicPr>
          <p:cNvPr id="8" name="Picture 2" descr="C:\Users\pc\Desktop\صور تعديل منزل\ممنوع.jpg"/>
          <p:cNvPicPr>
            <a:picLocks noChangeAspect="1" noChangeArrowheads="1"/>
          </p:cNvPicPr>
          <p:nvPr/>
        </p:nvPicPr>
        <p:blipFill>
          <a:blip r:embed="rId2"/>
          <a:srcRect/>
          <a:stretch>
            <a:fillRect/>
          </a:stretch>
        </p:blipFill>
        <p:spPr bwMode="auto">
          <a:xfrm>
            <a:off x="6143636" y="4143356"/>
            <a:ext cx="3000364"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1"/>
            <a:ext cx="8715436" cy="1000108"/>
          </a:xfrm>
        </p:spPr>
        <p:txBody>
          <a:bodyPr>
            <a:normAutofit/>
          </a:bodyPr>
          <a:lstStyle/>
          <a:p>
            <a:pPr rtl="1"/>
            <a:r>
              <a:rPr lang="ar-DZ" sz="5400" b="1" dirty="0" smtClean="0"/>
              <a:t>مبادئ/ أسس التيار المثالية</a:t>
            </a:r>
            <a:endParaRPr lang="fr-FR" sz="5400" b="1" dirty="0"/>
          </a:p>
        </p:txBody>
      </p:sp>
      <p:sp>
        <p:nvSpPr>
          <p:cNvPr id="4" name="Organigramme : Alternative 3"/>
          <p:cNvSpPr/>
          <p:nvPr/>
        </p:nvSpPr>
        <p:spPr>
          <a:xfrm>
            <a:off x="285688" y="1000108"/>
            <a:ext cx="6786642" cy="1000132"/>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solidFill>
                  <a:schemeClr val="tx1"/>
                </a:solidFill>
                <a:latin typeface="Times New Roman" pitchFamily="18" charset="0"/>
                <a:cs typeface="+mj-cs"/>
              </a:rPr>
              <a:t>الإيمان بأولوية الأفكار: </a:t>
            </a:r>
            <a:r>
              <a:rPr lang="ar-DZ" sz="2600" dirty="0" smtClean="0">
                <a:solidFill>
                  <a:schemeClr val="tx1"/>
                </a:solidFill>
                <a:latin typeface="Times New Roman" pitchFamily="18" charset="0"/>
                <a:cs typeface="+mj-cs"/>
              </a:rPr>
              <a:t>فالفكر أساس الوجود وسابق عليه وعلى المادة. والفكر هو  الواقعة الأولى وهو أولى المعطيات. </a:t>
            </a:r>
          </a:p>
        </p:txBody>
      </p:sp>
      <p:sp>
        <p:nvSpPr>
          <p:cNvPr id="6" name="Organigramme : Alternative 5"/>
          <p:cNvSpPr/>
          <p:nvPr/>
        </p:nvSpPr>
        <p:spPr>
          <a:xfrm>
            <a:off x="4071934" y="3857628"/>
            <a:ext cx="4857784" cy="1214446"/>
          </a:xfrm>
          <a:prstGeom prst="flowChartAlternateProcess">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800" b="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الإيمان بأزلية الفكر: </a:t>
            </a:r>
            <a:r>
              <a:rPr lang="ar-DZ"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فهناك حقائق ثابتة هي الأصل، وما العالم المادي إلا انعكاس لها</a:t>
            </a:r>
            <a:endParaRPr lang="fr-FR"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Organigramme : Alternative 6"/>
          <p:cNvSpPr/>
          <p:nvPr/>
        </p:nvSpPr>
        <p:spPr>
          <a:xfrm>
            <a:off x="4143372" y="5429264"/>
            <a:ext cx="4786346" cy="1214446"/>
          </a:xfrm>
          <a:prstGeom prst="flowChartAlternate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solidFill>
                  <a:schemeClr val="tx1"/>
                </a:solidFill>
              </a:rPr>
              <a:t>الإيمان بصحة الفكرة: </a:t>
            </a:r>
            <a:r>
              <a:rPr lang="ar-DZ" sz="2800" dirty="0" smtClean="0">
                <a:solidFill>
                  <a:schemeClr val="tx1"/>
                </a:solidFill>
              </a:rPr>
              <a:t>فالأفكار هي الحقيقة، أما الوجود فمجرد مظاهر ثانوية</a:t>
            </a:r>
            <a:endParaRPr lang="fr-FR" sz="2800" dirty="0">
              <a:solidFill>
                <a:schemeClr val="tx1"/>
              </a:solidFill>
            </a:endParaRPr>
          </a:p>
        </p:txBody>
      </p:sp>
      <p:sp>
        <p:nvSpPr>
          <p:cNvPr id="8" name="Organigramme : Alternative 7"/>
          <p:cNvSpPr/>
          <p:nvPr/>
        </p:nvSpPr>
        <p:spPr>
          <a:xfrm>
            <a:off x="1142976" y="2214554"/>
            <a:ext cx="4929222" cy="1428760"/>
          </a:xfrm>
          <a:prstGeom prst="flowChartAlternateProcess">
            <a:avLst/>
          </a:prstGeom>
          <a:solidFill>
            <a:srgbClr val="6666FF"/>
          </a:solidFill>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dirty="0" smtClean="0">
                <a:cs typeface="+mj-cs"/>
              </a:rPr>
              <a:t>كل الوجود عبارة عن فكرة يضعها التفكير من الباطن، فالفكر هو الذي يصنع الوجود وليس العكس</a:t>
            </a:r>
            <a:endParaRPr lang="fr-FR" sz="2800" dirty="0">
              <a:cs typeface="+mj-cs"/>
            </a:endParaRPr>
          </a:p>
        </p:txBody>
      </p:sp>
      <p:pic>
        <p:nvPicPr>
          <p:cNvPr id="2051" name="Picture 3" descr="C:\Users\pc\Desktop\صور تعديل منزل\مثثال.jpg"/>
          <p:cNvPicPr>
            <a:picLocks noChangeAspect="1" noChangeArrowheads="1"/>
          </p:cNvPicPr>
          <p:nvPr/>
        </p:nvPicPr>
        <p:blipFill>
          <a:blip r:embed="rId2"/>
          <a:srcRect/>
          <a:stretch>
            <a:fillRect/>
          </a:stretch>
        </p:blipFill>
        <p:spPr bwMode="auto">
          <a:xfrm>
            <a:off x="7072330" y="928670"/>
            <a:ext cx="2071670" cy="2143125"/>
          </a:xfrm>
          <a:prstGeom prst="ellipse">
            <a:avLst/>
          </a:prstGeom>
          <a:ln>
            <a:noFill/>
          </a:ln>
          <a:effectLst>
            <a:softEdge rad="112500"/>
          </a:effectLst>
        </p:spPr>
      </p:pic>
      <p:sp>
        <p:nvSpPr>
          <p:cNvPr id="9" name="Rectangle à coins arrondis 8"/>
          <p:cNvSpPr/>
          <p:nvPr/>
        </p:nvSpPr>
        <p:spPr>
          <a:xfrm>
            <a:off x="214282" y="4357694"/>
            <a:ext cx="3714776" cy="242889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600" dirty="0" smtClean="0">
                <a:cs typeface="+mj-cs"/>
              </a:rPr>
              <a:t>لا يمكن فصل الوجود عن الفكر، فالوجود مرتبط ارتباط وثيقا بالفكر، و</a:t>
            </a:r>
            <a:r>
              <a:rPr lang="ar-DZ" sz="2600" dirty="0" smtClean="0">
                <a:solidFill>
                  <a:schemeClr val="tx1"/>
                </a:solidFill>
                <a:latin typeface="Times New Roman" pitchFamily="18" charset="0"/>
                <a:cs typeface="+mj-cs"/>
              </a:rPr>
              <a:t>ما يخرج عن الفكر لا يكون متعقلا، وبالتالي لا يكون شيئا موجودا.</a:t>
            </a:r>
          </a:p>
        </p:txBody>
      </p:sp>
    </p:spTree>
  </p:cSld>
  <p:clrMapOvr>
    <a:masterClrMapping/>
  </p:clrMapOvr>
  <p:transition>
    <p:strip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 calcmode="lin" valueType="num">
                                      <p:cBhvr>
                                        <p:cTn id="7" dur="1000" fill="hold"/>
                                        <p:tgtEl>
                                          <p:spTgt spid="2051"/>
                                        </p:tgtEl>
                                        <p:attrNameLst>
                                          <p:attrName>ppt_w</p:attrName>
                                        </p:attrNameLst>
                                      </p:cBhvr>
                                      <p:tavLst>
                                        <p:tav tm="0">
                                          <p:val>
                                            <p:strVal val="#ppt_w*0.70"/>
                                          </p:val>
                                        </p:tav>
                                        <p:tav tm="100000">
                                          <p:val>
                                            <p:strVal val="#ppt_w"/>
                                          </p:val>
                                        </p:tav>
                                      </p:tavLst>
                                    </p:anim>
                                    <p:anim calcmode="lin" valueType="num">
                                      <p:cBhvr>
                                        <p:cTn id="8" dur="1000" fill="hold"/>
                                        <p:tgtEl>
                                          <p:spTgt spid="2051"/>
                                        </p:tgtEl>
                                        <p:attrNameLst>
                                          <p:attrName>ppt_h</p:attrName>
                                        </p:attrNameLst>
                                      </p:cBhvr>
                                      <p:tavLst>
                                        <p:tav tm="0">
                                          <p:val>
                                            <p:strVal val="#ppt_h"/>
                                          </p:val>
                                        </p:tav>
                                        <p:tav tm="100000">
                                          <p:val>
                                            <p:strVal val="#ppt_h"/>
                                          </p:val>
                                        </p:tav>
                                      </p:tavLst>
                                    </p:anim>
                                    <p:animEffect transition="in" filter="fade">
                                      <p:cBhvr>
                                        <p:cTn id="9" dur="1000"/>
                                        <p:tgtEl>
                                          <p:spTgt spid="2051"/>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ox(i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box(in)">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0"/>
            <a:ext cx="3286148" cy="857232"/>
          </a:xfrm>
        </p:spPr>
        <p:style>
          <a:lnRef idx="1">
            <a:schemeClr val="accent4"/>
          </a:lnRef>
          <a:fillRef idx="2">
            <a:schemeClr val="accent4"/>
          </a:fillRef>
          <a:effectRef idx="1">
            <a:schemeClr val="accent4"/>
          </a:effectRef>
          <a:fontRef idx="minor">
            <a:schemeClr val="dk1"/>
          </a:fontRef>
        </p:style>
        <p:txBody>
          <a:bodyPr>
            <a:normAutofit/>
          </a:bodyPr>
          <a:lstStyle/>
          <a:p>
            <a:pPr rtl="1"/>
            <a:r>
              <a:rPr lang="ar-DZ" b="1" dirty="0" smtClean="0"/>
              <a:t>نقد التيار المثالي</a:t>
            </a:r>
            <a:endParaRPr lang="fr-FR" b="1" dirty="0"/>
          </a:p>
        </p:txBody>
      </p:sp>
      <p:sp>
        <p:nvSpPr>
          <p:cNvPr id="6" name="Rectangle à coins arrondis 5"/>
          <p:cNvSpPr/>
          <p:nvPr/>
        </p:nvSpPr>
        <p:spPr>
          <a:xfrm>
            <a:off x="285720" y="4143380"/>
            <a:ext cx="8572560" cy="121444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indent="533400" algn="ctr" rtl="1"/>
            <a:r>
              <a:rPr lang="ar-DZ" sz="2600" dirty="0" smtClean="0">
                <a:solidFill>
                  <a:schemeClr val="tx1"/>
                </a:solidFill>
              </a:rPr>
              <a:t> تستعيض المثالية عن الفعل المتطور منطقياً، أي الفعل الذي له قوانين </a:t>
            </a:r>
            <a:r>
              <a:rPr lang="ar-DZ" sz="2600" dirty="0" err="1" smtClean="0">
                <a:solidFill>
                  <a:schemeClr val="tx1"/>
                </a:solidFill>
              </a:rPr>
              <a:t>سيرورته</a:t>
            </a:r>
            <a:r>
              <a:rPr lang="ar-DZ" sz="2600" dirty="0" smtClean="0">
                <a:solidFill>
                  <a:schemeClr val="tx1"/>
                </a:solidFill>
              </a:rPr>
              <a:t> التاريخية، والمشبع بالعلاقات الاجتماعيّة والفكريّة القائمة على هذه العلاقات بكل مضامينها.</a:t>
            </a:r>
            <a:endParaRPr lang="ar-DZ" sz="2600" dirty="0">
              <a:solidFill>
                <a:schemeClr val="tx1"/>
              </a:solidFill>
            </a:endParaRPr>
          </a:p>
        </p:txBody>
      </p:sp>
      <p:sp>
        <p:nvSpPr>
          <p:cNvPr id="5" name="Rectangle à coins arrondis 4"/>
          <p:cNvSpPr/>
          <p:nvPr/>
        </p:nvSpPr>
        <p:spPr>
          <a:xfrm>
            <a:off x="438120" y="5500702"/>
            <a:ext cx="7848656" cy="135732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indent="533400" algn="ctr" rtl="1"/>
            <a:r>
              <a:rPr lang="ar-DZ" sz="2600" dirty="0" smtClean="0">
                <a:solidFill>
                  <a:schemeClr val="tx1"/>
                </a:solidFill>
              </a:rPr>
              <a:t>بمعنى أن المثالي يقوم بإيجاد عالمه الذاتي الخاص </a:t>
            </a:r>
            <a:r>
              <a:rPr lang="ar-DZ" sz="2600" dirty="0" err="1" smtClean="0">
                <a:solidFill>
                  <a:schemeClr val="tx1"/>
                </a:solidFill>
              </a:rPr>
              <a:t>به</a:t>
            </a:r>
            <a:r>
              <a:rPr lang="ar-DZ" sz="2600" dirty="0" smtClean="0">
                <a:solidFill>
                  <a:schemeClr val="tx1"/>
                </a:solidFill>
              </a:rPr>
              <a:t>، والمستقل عن سير التاريخ، وبالتالي يقتصر تفكيره على إصلاح الروح، أو التعبير عن واقعها وطموحاتها خارج إطار الزمن والمكان معاً.</a:t>
            </a:r>
            <a:endParaRPr lang="ar-DZ" sz="2600" dirty="0">
              <a:solidFill>
                <a:schemeClr val="tx1"/>
              </a:solidFill>
            </a:endParaRPr>
          </a:p>
        </p:txBody>
      </p:sp>
      <p:pic>
        <p:nvPicPr>
          <p:cNvPr id="7" name="Picture 2" descr="C:\Users\pc\Desktop\مقاييس السداسي 2\صور\LEHG.jpg"/>
          <p:cNvPicPr>
            <a:picLocks noChangeAspect="1" noChangeArrowheads="1"/>
          </p:cNvPicPr>
          <p:nvPr/>
        </p:nvPicPr>
        <p:blipFill>
          <a:blip r:embed="rId2"/>
          <a:srcRect/>
          <a:stretch>
            <a:fillRect/>
          </a:stretch>
        </p:blipFill>
        <p:spPr bwMode="auto">
          <a:xfrm>
            <a:off x="0" y="1428736"/>
            <a:ext cx="2478732" cy="1000132"/>
          </a:xfrm>
          <a:prstGeom prst="rect">
            <a:avLst/>
          </a:prstGeom>
          <a:ln>
            <a:noFill/>
          </a:ln>
          <a:effectLst>
            <a:softEdge rad="112500"/>
          </a:effectLst>
        </p:spPr>
      </p:pic>
      <p:sp>
        <p:nvSpPr>
          <p:cNvPr id="8" name="Rectangle à coins arrondis 7"/>
          <p:cNvSpPr/>
          <p:nvPr/>
        </p:nvSpPr>
        <p:spPr>
          <a:xfrm>
            <a:off x="4357686" y="2643182"/>
            <a:ext cx="4643470" cy="128588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600" dirty="0" smtClean="0"/>
              <a:t>المغالاة في تمجيد الفكر/ الروح/ المثل جعلها </a:t>
            </a:r>
            <a:r>
              <a:rPr lang="ar-DZ" sz="2600" dirty="0" err="1" smtClean="0"/>
              <a:t>تهمل</a:t>
            </a:r>
            <a:r>
              <a:rPr lang="ar-DZ" sz="2600" dirty="0" smtClean="0"/>
              <a:t> الواقع الحسي كواقع موجود بغض النظر عن إدراكه. </a:t>
            </a:r>
            <a:endParaRPr lang="fr-FR" sz="2600" dirty="0"/>
          </a:p>
        </p:txBody>
      </p:sp>
      <p:sp>
        <p:nvSpPr>
          <p:cNvPr id="9" name="Rectangle à coins arrondis 8"/>
          <p:cNvSpPr/>
          <p:nvPr/>
        </p:nvSpPr>
        <p:spPr>
          <a:xfrm>
            <a:off x="0" y="2357430"/>
            <a:ext cx="3929058" cy="164307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600" dirty="0" smtClean="0"/>
              <a:t>القول بأن المعرفة موجودة قبل الإنسان يقعد الإنسان عن البحث وعن تقصي الحقيقة عن طريق التجريب ومساءلة الوجود.</a:t>
            </a:r>
            <a:endParaRPr lang="fr-FR" sz="2600" dirty="0"/>
          </a:p>
        </p:txBody>
      </p:sp>
      <p:sp>
        <p:nvSpPr>
          <p:cNvPr id="10" name="Rectangle 9"/>
          <p:cNvSpPr/>
          <p:nvPr/>
        </p:nvSpPr>
        <p:spPr>
          <a:xfrm>
            <a:off x="214282" y="928670"/>
            <a:ext cx="2071702" cy="6429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4200" b="1" dirty="0" smtClean="0"/>
              <a:t>لــكن</a:t>
            </a:r>
            <a:endParaRPr lang="fr-FR" sz="4200" b="1" dirty="0"/>
          </a:p>
        </p:txBody>
      </p:sp>
      <p:sp>
        <p:nvSpPr>
          <p:cNvPr id="11" name="Rectangle à coins arrondis 10"/>
          <p:cNvSpPr/>
          <p:nvPr/>
        </p:nvSpPr>
        <p:spPr>
          <a:xfrm>
            <a:off x="3714744" y="214290"/>
            <a:ext cx="5214974" cy="214311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ينادي التيار المثالي بكل ما هو سامي ورفيع في دعوة منه لتمجيد الجانب الروحي للبحث عن الحقيقة الكلية والثابتة، وهو تيار له تأثيراته الإيجابية في الحياة الاجتماعية  بكل أبعادها</a:t>
            </a:r>
            <a:endParaRPr lang="fr-FR" sz="2800" dirty="0"/>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amond(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edg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linds(horizontal)">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55" presetClass="entr" presetSubtype="0" fill="hold" grpId="0" nodeType="click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1000" fill="hold"/>
                                        <p:tgtEl>
                                          <p:spTgt spid="5"/>
                                        </p:tgtEl>
                                        <p:attrNameLst>
                                          <p:attrName>ppt_w</p:attrName>
                                        </p:attrNameLst>
                                      </p:cBhvr>
                                      <p:tavLst>
                                        <p:tav tm="0">
                                          <p:val>
                                            <p:strVal val="#ppt_w*0.70"/>
                                          </p:val>
                                        </p:tav>
                                        <p:tav tm="100000">
                                          <p:val>
                                            <p:strVal val="#ppt_w"/>
                                          </p:val>
                                        </p:tav>
                                      </p:tavLst>
                                    </p:anim>
                                    <p:anim calcmode="lin" valueType="num">
                                      <p:cBhvr>
                                        <p:cTn id="45" dur="1000" fill="hold"/>
                                        <p:tgtEl>
                                          <p:spTgt spid="5"/>
                                        </p:tgtEl>
                                        <p:attrNameLst>
                                          <p:attrName>ppt_h</p:attrName>
                                        </p:attrNameLst>
                                      </p:cBhvr>
                                      <p:tavLst>
                                        <p:tav tm="0">
                                          <p:val>
                                            <p:strVal val="#ppt_h"/>
                                          </p:val>
                                        </p:tav>
                                        <p:tav tm="100000">
                                          <p:val>
                                            <p:strVal val="#ppt_h"/>
                                          </p:val>
                                        </p:tav>
                                      </p:tavLst>
                                    </p:anim>
                                    <p:animEffect transition="in" filter="fade">
                                      <p:cBhvr>
                                        <p:cTn id="4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5"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4282" y="1"/>
            <a:ext cx="8715436" cy="857232"/>
          </a:xfrm>
        </p:spPr>
        <p:txBody>
          <a:bodyPr>
            <a:normAutofit fontScale="90000"/>
          </a:bodyPr>
          <a:lstStyle/>
          <a:p>
            <a:pPr rtl="1"/>
            <a:endParaRPr lang="fr-FR" sz="5400" b="1" dirty="0"/>
          </a:p>
        </p:txBody>
      </p:sp>
      <p:sp>
        <p:nvSpPr>
          <p:cNvPr id="5" name="Rectangle à coins arrondis 4"/>
          <p:cNvSpPr/>
          <p:nvPr/>
        </p:nvSpPr>
        <p:spPr>
          <a:xfrm>
            <a:off x="285752" y="285728"/>
            <a:ext cx="8643966" cy="135732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dirty="0" smtClean="0"/>
              <a:t>وعلى الرغم من محاولة بعض المثاليين للربط بين الفكر والواقع، إلا أن التيار المثالي في عمومه مشبع بالرؤى الذاتيّة كوسائل وطرق تفكير بعيدة عن الواقع وتناقضاته.</a:t>
            </a:r>
            <a:endParaRPr lang="fr-FR" sz="2800" dirty="0"/>
          </a:p>
        </p:txBody>
      </p:sp>
      <p:sp>
        <p:nvSpPr>
          <p:cNvPr id="6" name="Sous-titre 5"/>
          <p:cNvSpPr>
            <a:spLocks noGrp="1"/>
          </p:cNvSpPr>
          <p:nvPr>
            <p:ph type="subTitle" idx="1"/>
          </p:nvPr>
        </p:nvSpPr>
        <p:spPr>
          <a:xfrm>
            <a:off x="3571868" y="2214554"/>
            <a:ext cx="4929192" cy="18573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noAutofit/>
          </a:bodyPr>
          <a:lstStyle/>
          <a:p>
            <a:pPr algn="ctr" rtl="1"/>
            <a:r>
              <a:rPr lang="ar-DZ" sz="2600" b="0" dirty="0" smtClean="0">
                <a:solidFill>
                  <a:schemeClr val="tx1"/>
                </a:solidFill>
              </a:rPr>
              <a:t>وقد أكد التيار الواقعي على عكس ما جاء </a:t>
            </a:r>
            <a:r>
              <a:rPr lang="ar-DZ" sz="2600" b="0" dirty="0" err="1" smtClean="0">
                <a:solidFill>
                  <a:schemeClr val="tx1"/>
                </a:solidFill>
              </a:rPr>
              <a:t>به</a:t>
            </a:r>
            <a:r>
              <a:rPr lang="ar-DZ" sz="2600" b="0" dirty="0" smtClean="0">
                <a:solidFill>
                  <a:schemeClr val="tx1"/>
                </a:solidFill>
              </a:rPr>
              <a:t> أنصار التيار المثالي، حيث يؤكد أن للواقع وجودا منفصلا عن الوعي والفكر. </a:t>
            </a:r>
            <a:endParaRPr lang="fr-FR" sz="2600" b="0" dirty="0">
              <a:solidFill>
                <a:schemeClr val="tx1"/>
              </a:solidFill>
            </a:endParaRPr>
          </a:p>
        </p:txBody>
      </p:sp>
      <p:sp>
        <p:nvSpPr>
          <p:cNvPr id="7" name="Rectangle à coins arrondis 6"/>
          <p:cNvSpPr/>
          <p:nvPr/>
        </p:nvSpPr>
        <p:spPr>
          <a:xfrm>
            <a:off x="285720" y="4286256"/>
            <a:ext cx="3500430" cy="18573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600" dirty="0" smtClean="0"/>
              <a:t>فما هو التيار الواقعي؟ ومن هم رواده؟ وما هي أم أسسه؟</a:t>
            </a: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amond(in)">
                                      <p:cBhvr>
                                        <p:cTn id="2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الثاني: التيار الواقعي</a:t>
            </a:r>
            <a:endParaRPr lang="fr-FR" b="1" dirty="0">
              <a:solidFill>
                <a:schemeClr val="bg1"/>
              </a:solidFill>
            </a:endParaRPr>
          </a:p>
        </p:txBody>
      </p:sp>
      <p:sp>
        <p:nvSpPr>
          <p:cNvPr id="6" name="Rectangle à coins arrondis 5"/>
          <p:cNvSpPr/>
          <p:nvPr/>
        </p:nvSpPr>
        <p:spPr>
          <a:xfrm>
            <a:off x="2143108" y="2357430"/>
            <a:ext cx="5072098"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التعريف بالواقع وبالتيار الواقعي</a:t>
            </a:r>
          </a:p>
        </p:txBody>
      </p:sp>
      <p:sp>
        <p:nvSpPr>
          <p:cNvPr id="9" name="Rectangle à coins arrondis 8"/>
          <p:cNvSpPr/>
          <p:nvPr/>
        </p:nvSpPr>
        <p:spPr>
          <a:xfrm>
            <a:off x="4929190" y="4714884"/>
            <a:ext cx="3857652" cy="714380"/>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التيار الواقعي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مبادئ التيار الواقعي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rPr>
              <a:t>نشأة التيار الواقعي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200" dirty="0" smtClean="0"/>
              <a:t>نقد التيار الواقعي</a:t>
            </a:r>
            <a:endParaRPr lang="fr-FR" sz="3200" dirty="0"/>
          </a:p>
        </p:txBody>
      </p:sp>
      <p:pic>
        <p:nvPicPr>
          <p:cNvPr id="35842" name="Picture 2" descr="C:\Users\pc\Desktop\عمل 2022 2024\مقاييس 2022\علم الاجتماع\5222333.jpg"/>
          <p:cNvPicPr>
            <a:picLocks noChangeAspect="1" noChangeArrowheads="1"/>
          </p:cNvPicPr>
          <p:nvPr/>
        </p:nvPicPr>
        <p:blipFill>
          <a:blip r:embed="rId5"/>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pic>
        <p:nvPicPr>
          <p:cNvPr id="12" name="Picture 2" descr="C:\Users\pc\Downloads\images.jpg"/>
          <p:cNvPicPr>
            <a:picLocks noChangeAspect="1" noChangeArrowheads="1"/>
          </p:cNvPicPr>
          <p:nvPr/>
        </p:nvPicPr>
        <p:blipFill>
          <a:blip r:embed="rId6"/>
          <a:srcRect/>
          <a:stretch>
            <a:fillRect/>
          </a:stretch>
        </p:blipFill>
        <p:spPr bwMode="auto">
          <a:xfrm>
            <a:off x="0" y="0"/>
            <a:ext cx="3105150" cy="14763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5842"/>
                                        </p:tgtEl>
                                        <p:attrNameLst>
                                          <p:attrName>style.visibility</p:attrName>
                                        </p:attrNameLst>
                                      </p:cBhvr>
                                      <p:to>
                                        <p:strVal val="visible"/>
                                      </p:to>
                                    </p:set>
                                    <p:animEffect transition="in" filter="box(in)">
                                      <p:cBhvr>
                                        <p:cTn id="12" dur="500"/>
                                        <p:tgtEl>
                                          <p:spTgt spid="35842"/>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edge">
                                      <p:cBhvr>
                                        <p:cTn id="17" dur="2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ox(in)">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heckerboard(across)">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nodePh="1">
                                  <p:stCondLst>
                                    <p:cond delay="0"/>
                                  </p:stCondLst>
                                  <p:endCondLst>
                                    <p:cond evt="begin" delay="0">
                                      <p:tn val="42"/>
                                    </p:cond>
                                  </p:endCondLst>
                                  <p:childTnLst>
                                    <p:set>
                                      <p:cBhvr>
                                        <p:cTn id="43" dur="1" fill="hold">
                                          <p:stCondLst>
                                            <p:cond delay="0"/>
                                          </p:stCondLst>
                                        </p:cTn>
                                        <p:tgtEl>
                                          <p:spTgt spid="3">
                                            <p:txEl>
                                              <p:pRg st="0" end="0"/>
                                            </p:txEl>
                                          </p:spTgt>
                                        </p:tgtEl>
                                        <p:attrNameLst>
                                          <p:attrName>style.visibility</p:attrName>
                                        </p:attrNameLst>
                                      </p:cBhvr>
                                      <p:to>
                                        <p:strVal val="visible"/>
                                      </p:to>
                                    </p:set>
                                    <p:animEffect transition="in" filter="checkerboard(across)">
                                      <p:cBhvr>
                                        <p:cTn id="44" dur="500"/>
                                        <p:tgtEl>
                                          <p:spTgt spid="3">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1000" fill="hold"/>
                                        <p:tgtEl>
                                          <p:spTgt spid="13"/>
                                        </p:tgtEl>
                                        <p:attrNameLst>
                                          <p:attrName>ppt_w</p:attrName>
                                        </p:attrNameLst>
                                      </p:cBhvr>
                                      <p:tavLst>
                                        <p:tav tm="0">
                                          <p:val>
                                            <p:strVal val="#ppt_w*0.70"/>
                                          </p:val>
                                        </p:tav>
                                        <p:tav tm="100000">
                                          <p:val>
                                            <p:strVal val="#ppt_w"/>
                                          </p:val>
                                        </p:tav>
                                      </p:tavLst>
                                    </p:anim>
                                    <p:anim calcmode="lin" valueType="num">
                                      <p:cBhvr>
                                        <p:cTn id="50" dur="1000" fill="hold"/>
                                        <p:tgtEl>
                                          <p:spTgt spid="13"/>
                                        </p:tgtEl>
                                        <p:attrNameLst>
                                          <p:attrName>ppt_h</p:attrName>
                                        </p:attrNameLst>
                                      </p:cBhvr>
                                      <p:tavLst>
                                        <p:tav tm="0">
                                          <p:val>
                                            <p:strVal val="#ppt_h"/>
                                          </p:val>
                                        </p:tav>
                                        <p:tav tm="100000">
                                          <p:val>
                                            <p:strVal val="#ppt_h"/>
                                          </p:val>
                                        </p:tav>
                                      </p:tavLst>
                                    </p:anim>
                                    <p:animEffect transition="in" filter="fade">
                                      <p:cBhvr>
                                        <p:cTn id="5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pc\Desktop\مقاييس السداسي 2\صور\تساوي.jpg"/>
          <p:cNvPicPr>
            <a:picLocks noChangeAspect="1" noChangeArrowheads="1"/>
          </p:cNvPicPr>
          <p:nvPr/>
        </p:nvPicPr>
        <p:blipFill>
          <a:blip r:embed="rId2"/>
          <a:srcRect/>
          <a:stretch>
            <a:fillRect/>
          </a:stretch>
        </p:blipFill>
        <p:spPr bwMode="auto">
          <a:xfrm>
            <a:off x="3714744" y="3000372"/>
            <a:ext cx="1928826" cy="1143001"/>
          </a:xfrm>
          <a:prstGeom prst="rect">
            <a:avLst/>
          </a:prstGeom>
          <a:noFill/>
        </p:spPr>
      </p:pic>
      <p:pic>
        <p:nvPicPr>
          <p:cNvPr id="2050" name="Picture 2" descr="C:\Users\pc\Desktop\مقاييس السداسي 2\صور\لا تساوي.jpg"/>
          <p:cNvPicPr>
            <a:picLocks noChangeAspect="1" noChangeArrowheads="1"/>
          </p:cNvPicPr>
          <p:nvPr/>
        </p:nvPicPr>
        <p:blipFill>
          <a:blip r:embed="rId3"/>
          <a:srcRect/>
          <a:stretch>
            <a:fillRect/>
          </a:stretch>
        </p:blipFill>
        <p:spPr bwMode="auto">
          <a:xfrm>
            <a:off x="6858016" y="1500174"/>
            <a:ext cx="1714512" cy="928687"/>
          </a:xfrm>
          <a:prstGeom prst="rect">
            <a:avLst/>
          </a:prstGeom>
          <a:noFill/>
        </p:spPr>
      </p:pic>
      <p:sp>
        <p:nvSpPr>
          <p:cNvPr id="7" name="Rectangle à coins arrondis 6"/>
          <p:cNvSpPr/>
          <p:nvPr/>
        </p:nvSpPr>
        <p:spPr>
          <a:xfrm>
            <a:off x="1357290" y="1214422"/>
            <a:ext cx="4929222" cy="1357322"/>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3600" dirty="0" smtClean="0"/>
              <a:t>الخيال/ الوهم/ المثال/ الفكر/ العقل</a:t>
            </a:r>
            <a:endParaRPr lang="fr-FR" sz="3600" dirty="0"/>
          </a:p>
        </p:txBody>
      </p:sp>
      <p:sp>
        <p:nvSpPr>
          <p:cNvPr id="9" name="Rectangle à coins arrondis 8"/>
          <p:cNvSpPr/>
          <p:nvPr/>
        </p:nvSpPr>
        <p:spPr>
          <a:xfrm>
            <a:off x="1643042" y="4643446"/>
            <a:ext cx="5357850" cy="121444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3600" dirty="0" smtClean="0"/>
              <a:t>الوجود الفعلي/ المعاش/ المحسوس</a:t>
            </a:r>
            <a:endParaRPr lang="fr-FR" sz="3600" dirty="0"/>
          </a:p>
        </p:txBody>
      </p:sp>
      <p:sp>
        <p:nvSpPr>
          <p:cNvPr id="8" name="Plaque 7"/>
          <p:cNvSpPr/>
          <p:nvPr/>
        </p:nvSpPr>
        <p:spPr>
          <a:xfrm>
            <a:off x="6500794" y="0"/>
            <a:ext cx="2643206" cy="928694"/>
          </a:xfrm>
          <a:prstGeom prst="beve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4200" b="1" dirty="0" smtClean="0"/>
              <a:t>الواقع</a:t>
            </a:r>
            <a:endParaRPr lang="fr-FR" sz="4200" b="1" dirty="0"/>
          </a:p>
        </p:txBody>
      </p:sp>
      <p:pic>
        <p:nvPicPr>
          <p:cNvPr id="10" name="Picture 2" descr="C:\Users\pc\Desktop\صور تعديل منزل\ممنوع.jpg"/>
          <p:cNvPicPr>
            <a:picLocks noChangeAspect="1" noChangeArrowheads="1"/>
          </p:cNvPicPr>
          <p:nvPr/>
        </p:nvPicPr>
        <p:blipFill>
          <a:blip r:embed="rId4"/>
          <a:srcRect/>
          <a:stretch>
            <a:fillRect/>
          </a:stretch>
        </p:blipFill>
        <p:spPr bwMode="auto">
          <a:xfrm>
            <a:off x="0" y="271462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1"/>
                                        </p:tgtEl>
                                        <p:attrNameLst>
                                          <p:attrName>style.visibility</p:attrName>
                                        </p:attrNameLst>
                                      </p:cBhvr>
                                      <p:to>
                                        <p:strVal val="visible"/>
                                      </p:to>
                                    </p:set>
                                    <p:anim calcmode="lin" valueType="num">
                                      <p:cBhvr additive="base">
                                        <p:cTn id="13" dur="500" fill="hold"/>
                                        <p:tgtEl>
                                          <p:spTgt spid="2051"/>
                                        </p:tgtEl>
                                        <p:attrNameLst>
                                          <p:attrName>ppt_x</p:attrName>
                                        </p:attrNameLst>
                                      </p:cBhvr>
                                      <p:tavLst>
                                        <p:tav tm="0">
                                          <p:val>
                                            <p:strVal val="#ppt_x"/>
                                          </p:val>
                                        </p:tav>
                                        <p:tav tm="100000">
                                          <p:val>
                                            <p:strVal val="#ppt_x"/>
                                          </p:val>
                                        </p:tav>
                                      </p:tavLst>
                                    </p:anim>
                                    <p:anim calcmode="lin" valueType="num">
                                      <p:cBhvr additive="base">
                                        <p:cTn id="14" dur="500" fill="hold"/>
                                        <p:tgtEl>
                                          <p:spTgt spid="205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2050"/>
                                        </p:tgtEl>
                                        <p:attrNameLst>
                                          <p:attrName>style.visibility</p:attrName>
                                        </p:attrNameLst>
                                      </p:cBhvr>
                                      <p:to>
                                        <p:strVal val="visible"/>
                                      </p:to>
                                    </p:set>
                                    <p:animEffect transition="in" filter="box(in)">
                                      <p:cBhvr>
                                        <p:cTn id="31" dur="500"/>
                                        <p:tgtEl>
                                          <p:spTgt spid="2050"/>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box(in)">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5572132" y="285728"/>
            <a:ext cx="3357586" cy="85725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تعريف التيار الواقعي</a:t>
            </a:r>
            <a:endParaRPr lang="fr-FR" sz="2800" b="1" dirty="0"/>
          </a:p>
        </p:txBody>
      </p:sp>
      <p:sp>
        <p:nvSpPr>
          <p:cNvPr id="7" name="Rectangle à coins arrondis 6"/>
          <p:cNvSpPr/>
          <p:nvPr/>
        </p:nvSpPr>
        <p:spPr>
          <a:xfrm>
            <a:off x="214282" y="500042"/>
            <a:ext cx="3500430" cy="142876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t>اقتراب معرفي يرى أن العالم موجود وحقيقي في مقابل الذات</a:t>
            </a:r>
          </a:p>
        </p:txBody>
      </p:sp>
      <p:sp>
        <p:nvSpPr>
          <p:cNvPr id="8" name="Rectangle 7"/>
          <p:cNvSpPr/>
          <p:nvPr/>
        </p:nvSpPr>
        <p:spPr>
          <a:xfrm>
            <a:off x="4214810" y="4143380"/>
            <a:ext cx="4572032" cy="164307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dirty="0" smtClean="0">
                <a:solidFill>
                  <a:sysClr val="windowText" lastClr="000000"/>
                </a:solidFill>
              </a:rPr>
              <a:t>موجة فكرية يؤكد أصحابها على وجود الواقع بمعزل عن الفكر، فالموضوعات الخارجية مستقلة عن الفكر</a:t>
            </a:r>
            <a:endParaRPr lang="fr-FR" sz="2800" dirty="0" smtClean="0">
              <a:solidFill>
                <a:sysClr val="windowText" lastClr="000000"/>
              </a:solidFill>
            </a:endParaRPr>
          </a:p>
        </p:txBody>
      </p:sp>
      <p:sp>
        <p:nvSpPr>
          <p:cNvPr id="10" name="Rectangle 9"/>
          <p:cNvSpPr/>
          <p:nvPr/>
        </p:nvSpPr>
        <p:spPr>
          <a:xfrm>
            <a:off x="214282" y="4786346"/>
            <a:ext cx="3714776" cy="157161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600" dirty="0" smtClean="0"/>
              <a:t>وبذلك يكون التيار الواقعي متعارض مع الموقف </a:t>
            </a:r>
            <a:r>
              <a:rPr lang="ar-DZ" sz="2600" dirty="0" err="1" smtClean="0"/>
              <a:t>الابستيمولوجي</a:t>
            </a:r>
            <a:r>
              <a:rPr lang="ar-DZ" sz="2600" dirty="0" smtClean="0"/>
              <a:t> للتيارات التصورية الخالصة </a:t>
            </a:r>
            <a:endParaRPr lang="fr-FR" sz="2600" dirty="0"/>
          </a:p>
        </p:txBody>
      </p:sp>
      <p:sp>
        <p:nvSpPr>
          <p:cNvPr id="11" name="Rectangle à coins arrondis 10"/>
          <p:cNvSpPr/>
          <p:nvPr/>
        </p:nvSpPr>
        <p:spPr>
          <a:xfrm>
            <a:off x="1071538" y="2428868"/>
            <a:ext cx="6858048" cy="121444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انطلق التيار الواقعي من تساؤل: هل الأشياء موجودة من حولنا بشكل مستقل عن وعينا؟</a:t>
            </a:r>
            <a:endParaRPr lang="fr-FR" sz="2800" b="1" dirty="0"/>
          </a:p>
        </p:txBody>
      </p:sp>
      <p:sp>
        <p:nvSpPr>
          <p:cNvPr id="12" name="Rectangle 11"/>
          <p:cNvSpPr/>
          <p:nvPr/>
        </p:nvSpPr>
        <p:spPr>
          <a:xfrm>
            <a:off x="3929058" y="1357298"/>
            <a:ext cx="4929222" cy="8572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وفي إجابات الباحثين عن هذا التساؤل، تشكلت دعائم هذا التيار،ليعرف على أنه:</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ox(i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amond(in)">
                                      <p:cBhvr>
                                        <p:cTn id="24" dur="2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0.7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55"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ppt_w</p:attrName>
                                        </p:attrNameLst>
                                      </p:cBhvr>
                                      <p:tavLst>
                                        <p:tav tm="0">
                                          <p:val>
                                            <p:strVal val="#ppt_w*0.70"/>
                                          </p:val>
                                        </p:tav>
                                        <p:tav tm="100000">
                                          <p:val>
                                            <p:strVal val="#ppt_w"/>
                                          </p:val>
                                        </p:tav>
                                      </p:tavLst>
                                    </p:anim>
                                    <p:anim calcmode="lin" valueType="num">
                                      <p:cBhvr>
                                        <p:cTn id="37" dur="1000" fill="hold"/>
                                        <p:tgtEl>
                                          <p:spTgt spid="10"/>
                                        </p:tgtEl>
                                        <p:attrNameLst>
                                          <p:attrName>ppt_h</p:attrName>
                                        </p:attrNameLst>
                                      </p:cBhvr>
                                      <p:tavLst>
                                        <p:tav tm="0">
                                          <p:val>
                                            <p:strVal val="#ppt_h"/>
                                          </p:val>
                                        </p:tav>
                                        <p:tav tm="100000">
                                          <p:val>
                                            <p:strVal val="#ppt_h"/>
                                          </p:val>
                                        </p:tav>
                                      </p:tavLst>
                                    </p:anim>
                                    <p:animEffect transition="in" filter="fade">
                                      <p:cBhvr>
                                        <p:cTn id="3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10"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1752" y="228600"/>
            <a:ext cx="3127240" cy="758952"/>
          </a:xfrm>
        </p:spPr>
        <p:txBody>
          <a:bodyPr>
            <a:normAutofit fontScale="90000"/>
          </a:bodyPr>
          <a:lstStyle/>
          <a:p>
            <a:r>
              <a:rPr lang="ar-DZ" b="1" dirty="0" smtClean="0">
                <a:solidFill>
                  <a:schemeClr val="accent1">
                    <a:lumMod val="75000"/>
                  </a:schemeClr>
                </a:solidFill>
              </a:rPr>
              <a:t>نشأة التيار الواقعي</a:t>
            </a:r>
            <a:endParaRPr lang="fr-FR" b="1" dirty="0">
              <a:solidFill>
                <a:schemeClr val="accent1">
                  <a:lumMod val="75000"/>
                </a:schemeClr>
              </a:solidFill>
            </a:endParaRPr>
          </a:p>
        </p:txBody>
      </p:sp>
      <p:sp>
        <p:nvSpPr>
          <p:cNvPr id="4" name="Rectangle 3"/>
          <p:cNvSpPr/>
          <p:nvPr/>
        </p:nvSpPr>
        <p:spPr>
          <a:xfrm>
            <a:off x="4429124" y="-24"/>
            <a:ext cx="4643470" cy="1500198"/>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dirty="0" smtClean="0">
                <a:solidFill>
                  <a:sysClr val="windowText" lastClr="000000"/>
                </a:solidFill>
              </a:rPr>
              <a:t>بدأت الواقعية مع أرسطو الذي آمن بوجود العالم المادي كحقيقة موجودة بحد ذاتها بعيدا عن عالم المثل الأفلاطوني</a:t>
            </a:r>
            <a:endParaRPr lang="fr-FR" sz="2800" dirty="0">
              <a:solidFill>
                <a:sysClr val="windowText" lastClr="000000"/>
              </a:solidFill>
            </a:endParaRPr>
          </a:p>
        </p:txBody>
      </p:sp>
      <p:sp>
        <p:nvSpPr>
          <p:cNvPr id="5" name="Rectangle 4"/>
          <p:cNvSpPr/>
          <p:nvPr/>
        </p:nvSpPr>
        <p:spPr>
          <a:xfrm>
            <a:off x="71406" y="1500174"/>
            <a:ext cx="4857784" cy="3071834"/>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600" dirty="0" smtClean="0">
                <a:solidFill>
                  <a:sysClr val="windowText" lastClr="000000"/>
                </a:solidFill>
              </a:rPr>
              <a:t>في العصور الوسطى أكد سانت </a:t>
            </a:r>
            <a:r>
              <a:rPr lang="ar-DZ" sz="2600" dirty="0" err="1" smtClean="0">
                <a:solidFill>
                  <a:sysClr val="windowText" lastClr="000000"/>
                </a:solidFill>
              </a:rPr>
              <a:t>أنسليم</a:t>
            </a:r>
            <a:r>
              <a:rPr lang="ar-DZ" sz="2600" dirty="0" smtClean="0">
                <a:solidFill>
                  <a:sysClr val="windowText" lastClr="000000"/>
                </a:solidFill>
              </a:rPr>
              <a:t> على الوجود الحقيقي والمستقل لكل المفاهيم، بما في ذلك الله، ففي كتابه:  </a:t>
            </a:r>
            <a:r>
              <a:rPr lang="ar-DZ" sz="2600" b="1" dirty="0" err="1" smtClean="0">
                <a:solidFill>
                  <a:sysClr val="windowText" lastClr="000000"/>
                </a:solidFill>
              </a:rPr>
              <a:t>البروسلوغيوم</a:t>
            </a:r>
            <a:r>
              <a:rPr lang="ar-DZ" sz="2600" b="1" dirty="0" smtClean="0">
                <a:solidFill>
                  <a:sysClr val="windowText" lastClr="000000"/>
                </a:solidFill>
              </a:rPr>
              <a:t> (</a:t>
            </a:r>
            <a:r>
              <a:rPr lang="fr-FR" sz="2600" b="1" dirty="0" err="1" smtClean="0">
                <a:solidFill>
                  <a:sysClr val="windowText" lastClr="000000"/>
                </a:solidFill>
              </a:rPr>
              <a:t>Proslogion</a:t>
            </a:r>
            <a:r>
              <a:rPr lang="fr-FR" sz="2600" b="1" dirty="0" smtClean="0">
                <a:solidFill>
                  <a:sysClr val="windowText" lastClr="000000"/>
                </a:solidFill>
              </a:rPr>
              <a:t> - </a:t>
            </a:r>
            <a:r>
              <a:rPr lang="ar-DZ" sz="2600" b="1" dirty="0" smtClean="0">
                <a:solidFill>
                  <a:sysClr val="windowText" lastClr="000000"/>
                </a:solidFill>
              </a:rPr>
              <a:t>التأملات):</a:t>
            </a:r>
            <a:r>
              <a:rPr lang="ar-DZ" sz="2600" dirty="0" smtClean="0">
                <a:solidFill>
                  <a:sysClr val="windowText" lastClr="000000"/>
                </a:solidFill>
              </a:rPr>
              <a:t> قام بتقديمه الحجة الوجودية التي </a:t>
            </a:r>
            <a:r>
              <a:rPr lang="ar-DZ" sz="2600" dirty="0" err="1" smtClean="0">
                <a:solidFill>
                  <a:sysClr val="windowText" lastClr="000000"/>
                </a:solidFill>
              </a:rPr>
              <a:t>تنص</a:t>
            </a:r>
            <a:r>
              <a:rPr lang="ar-DZ" sz="2600" dirty="0" smtClean="0">
                <a:solidFill>
                  <a:sysClr val="windowText" lastClr="000000"/>
                </a:solidFill>
              </a:rPr>
              <a:t> على أن الله هو "أعظم ما يمكن تصوره"، ولتمام عظمته يجب أن يوجد في الواقع لا في العقل فقط.</a:t>
            </a:r>
            <a:endParaRPr lang="fr-FR" sz="2600" dirty="0">
              <a:solidFill>
                <a:sysClr val="windowText" lastClr="000000"/>
              </a:solidFill>
            </a:endParaRPr>
          </a:p>
        </p:txBody>
      </p:sp>
      <p:sp>
        <p:nvSpPr>
          <p:cNvPr id="6" name="Rectangle à coins arrondis 5"/>
          <p:cNvSpPr/>
          <p:nvPr/>
        </p:nvSpPr>
        <p:spPr>
          <a:xfrm>
            <a:off x="5072066" y="1571612"/>
            <a:ext cx="3857652" cy="3500462"/>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dirty="0" smtClean="0"/>
              <a:t>في القرن 18 سادت النظرة الرافضة للتفسيرات المثالية والميتافيزيقية واللاهوتية، فبرزت فلسفة عصر الأنوار للتأكيد على ضرورة اعتماد الموضوعية، الواقعية والعقل في فهم الوجود وتأكيد كينونته</a:t>
            </a:r>
            <a:endParaRPr lang="fr-FR" sz="2800" dirty="0"/>
          </a:p>
        </p:txBody>
      </p:sp>
      <p:sp>
        <p:nvSpPr>
          <p:cNvPr id="7" name="Rectangle 6"/>
          <p:cNvSpPr/>
          <p:nvPr/>
        </p:nvSpPr>
        <p:spPr>
          <a:xfrm>
            <a:off x="142844" y="4714884"/>
            <a:ext cx="5143536" cy="2000240"/>
          </a:xfrm>
          <a:prstGeom prst="rect">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ysClr val="windowText" lastClr="000000"/>
                </a:solidFill>
              </a:rPr>
              <a:t>وتطورت الواقعية في القرن 20 بشكل متلازم مع التطور العلمي، مؤكدة على أن النظريات العلمية ومكتشفاتها قادرة على وصف الواقع كما هو، حتى ذلك الواقع الذي لا نراه ( علم </a:t>
            </a:r>
            <a:r>
              <a:rPr lang="ar-DZ" sz="2600" dirty="0" err="1" smtClean="0">
                <a:solidFill>
                  <a:sysClr val="windowText" lastClr="000000"/>
                </a:solidFill>
              </a:rPr>
              <a:t>الذرات</a:t>
            </a:r>
            <a:r>
              <a:rPr lang="ar-DZ" sz="2600" dirty="0" smtClean="0">
                <a:solidFill>
                  <a:sysClr val="windowText" lastClr="000000"/>
                </a:solidFill>
              </a:rPr>
              <a:t>). تشارلز </a:t>
            </a:r>
            <a:r>
              <a:rPr lang="ar-DZ" sz="2600" dirty="0" err="1" smtClean="0">
                <a:solidFill>
                  <a:sysClr val="windowText" lastClr="000000"/>
                </a:solidFill>
              </a:rPr>
              <a:t>رينوفير</a:t>
            </a:r>
            <a:r>
              <a:rPr lang="ar-DZ" sz="2600" dirty="0" smtClean="0">
                <a:solidFill>
                  <a:sysClr val="windowText" lastClr="000000"/>
                </a:solidFill>
              </a:rPr>
              <a:t> </a:t>
            </a:r>
            <a:endParaRPr lang="fr-FR" sz="2600" dirty="0">
              <a:solidFill>
                <a:sysClr val="windowText" lastClr="000000"/>
              </a:solidFill>
            </a:endParaRPr>
          </a:p>
        </p:txBody>
      </p:sp>
      <p:sp>
        <p:nvSpPr>
          <p:cNvPr id="8" name="Rectangle 7"/>
          <p:cNvSpPr/>
          <p:nvPr/>
        </p:nvSpPr>
        <p:spPr>
          <a:xfrm>
            <a:off x="5357818" y="5214950"/>
            <a:ext cx="3714744" cy="150017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600" dirty="0" smtClean="0">
                <a:solidFill>
                  <a:sysClr val="windowText" lastClr="000000"/>
                </a:solidFill>
              </a:rPr>
              <a:t>وأكد كارل بوبر 1902-1994 أن المعيار العلمي للنظرية ليس صحتها بل واقعيتها: قابليتها للتنفيذ</a:t>
            </a:r>
            <a:endParaRPr lang="fr-FR" sz="26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0.7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strVal val="#ppt_w*0.70"/>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Effect transition="in" filter="fade">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ox(in)">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5429288" y="71414"/>
            <a:ext cx="3500430" cy="71438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3600" b="1" dirty="0" smtClean="0"/>
              <a:t>أقسام التيار الواقعي</a:t>
            </a:r>
          </a:p>
        </p:txBody>
      </p:sp>
      <p:sp>
        <p:nvSpPr>
          <p:cNvPr id="8" name="Rectangle 7"/>
          <p:cNvSpPr/>
          <p:nvPr/>
        </p:nvSpPr>
        <p:spPr>
          <a:xfrm>
            <a:off x="571472" y="142852"/>
            <a:ext cx="4214842" cy="342902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b="1" dirty="0" smtClean="0">
                <a:solidFill>
                  <a:sysClr val="windowText" lastClr="000000"/>
                </a:solidFill>
              </a:rPr>
              <a:t>الواقعية النقدية: </a:t>
            </a:r>
            <a:r>
              <a:rPr lang="ar-DZ" sz="2800" dirty="0" smtClean="0">
                <a:solidFill>
                  <a:sysClr val="windowText" lastClr="000000"/>
                </a:solidFill>
              </a:rPr>
              <a:t>الواقع موجود وجودا مستقلا عن معرفتنا </a:t>
            </a:r>
            <a:r>
              <a:rPr lang="ar-DZ" sz="2800" dirty="0" err="1" smtClean="0">
                <a:solidFill>
                  <a:sysClr val="windowText" lastClr="000000"/>
                </a:solidFill>
              </a:rPr>
              <a:t>به</a:t>
            </a:r>
            <a:r>
              <a:rPr lang="ar-DZ" sz="2800" dirty="0" smtClean="0">
                <a:solidFill>
                  <a:sysClr val="windowText" lastClr="000000"/>
                </a:solidFill>
              </a:rPr>
              <a:t>، ويتم تمحيص معرفتنا بالواقع في ضوء التطورات العلمية ( المعرفة بالواقع نسبية، قابلة للتطور) </a:t>
            </a:r>
          </a:p>
          <a:p>
            <a:pPr algn="ctr" rtl="1"/>
            <a:r>
              <a:rPr lang="ar-DZ" sz="2800" b="1" dirty="0" err="1" smtClean="0">
                <a:solidFill>
                  <a:sysClr val="windowText" lastClr="000000"/>
                </a:solidFill>
              </a:rPr>
              <a:t>بوخنسكي</a:t>
            </a:r>
            <a:r>
              <a:rPr lang="ar-DZ" sz="2800" b="1" dirty="0" smtClean="0">
                <a:solidFill>
                  <a:sysClr val="windowText" lastClr="000000"/>
                </a:solidFill>
              </a:rPr>
              <a:t>، </a:t>
            </a:r>
            <a:r>
              <a:rPr lang="ar-DZ" sz="2800" b="1" dirty="0" err="1" smtClean="0">
                <a:solidFill>
                  <a:sysClr val="windowText" lastClr="000000"/>
                </a:solidFill>
              </a:rPr>
              <a:t>بلزاك</a:t>
            </a:r>
            <a:r>
              <a:rPr lang="ar-DZ" sz="2800" b="1" dirty="0" smtClean="0">
                <a:solidFill>
                  <a:sysClr val="windowText" lastClr="000000"/>
                </a:solidFill>
              </a:rPr>
              <a:t>، تشارلز </a:t>
            </a:r>
            <a:r>
              <a:rPr lang="ar-DZ" sz="2800" b="1" dirty="0" err="1" smtClean="0">
                <a:solidFill>
                  <a:sysClr val="windowText" lastClr="000000"/>
                </a:solidFill>
              </a:rPr>
              <a:t>ديكينز</a:t>
            </a:r>
            <a:endParaRPr lang="fr-FR" sz="2800" b="1" dirty="0" smtClean="0">
              <a:solidFill>
                <a:sysClr val="windowText" lastClr="000000"/>
              </a:solidFill>
            </a:endParaRPr>
          </a:p>
        </p:txBody>
      </p:sp>
      <p:sp>
        <p:nvSpPr>
          <p:cNvPr id="10" name="Rectangle 9"/>
          <p:cNvSpPr/>
          <p:nvPr/>
        </p:nvSpPr>
        <p:spPr>
          <a:xfrm>
            <a:off x="5072066" y="928670"/>
            <a:ext cx="3857652" cy="400052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600" b="1" dirty="0" smtClean="0">
                <a:solidFill>
                  <a:sysClr val="windowText" lastClr="000000"/>
                </a:solidFill>
              </a:rPr>
              <a:t>الواقعية الساذجة:  </a:t>
            </a:r>
            <a:r>
              <a:rPr lang="ar-DZ" sz="2600" dirty="0" smtClean="0">
                <a:solidFill>
                  <a:sysClr val="windowText" lastClr="000000"/>
                </a:solidFill>
              </a:rPr>
              <a:t>تفترض </a:t>
            </a:r>
            <a:r>
              <a:rPr lang="ar-DZ" sz="2600" dirty="0" smtClean="0">
                <a:solidFill>
                  <a:schemeClr val="tx1"/>
                </a:solidFill>
              </a:rPr>
              <a:t>أن الإنسان يدرك العالم الخارجي كما هو تماماً، عبر حواسه، دون وسائط، وهي معرفة مطلقة. </a:t>
            </a:r>
          </a:p>
          <a:p>
            <a:pPr algn="ctr" rtl="1"/>
            <a:r>
              <a:rPr lang="ar-DZ" sz="2600" dirty="0" smtClean="0">
                <a:solidFill>
                  <a:schemeClr val="tx1"/>
                </a:solidFill>
              </a:rPr>
              <a:t>يُطلق عليها "ساذجة" لفرط الثقة بالحس .</a:t>
            </a:r>
          </a:p>
          <a:p>
            <a:pPr algn="ctr" rtl="1"/>
            <a:r>
              <a:rPr lang="ar-DZ" sz="2600" b="1" dirty="0" smtClean="0">
                <a:solidFill>
                  <a:schemeClr val="tx1"/>
                </a:solidFill>
                <a:latin typeface="Amiri" pitchFamily="2" charset="-78"/>
                <a:cs typeface="Amiri" pitchFamily="2" charset="-78"/>
              </a:rPr>
              <a:t>ليس للعقل دور في تكوين المعرفة</a:t>
            </a:r>
          </a:p>
          <a:p>
            <a:pPr algn="ctr" rtl="1"/>
            <a:r>
              <a:rPr lang="ar-DZ" sz="2600" b="1" dirty="0" smtClean="0">
                <a:solidFill>
                  <a:schemeClr val="tx1"/>
                </a:solidFill>
                <a:latin typeface="Amiri" pitchFamily="2" charset="-78"/>
                <a:cs typeface="+mj-cs"/>
              </a:rPr>
              <a:t>أرسطو – توما </a:t>
            </a:r>
            <a:r>
              <a:rPr lang="ar-DZ" sz="2600" b="1" dirty="0" err="1" smtClean="0">
                <a:solidFill>
                  <a:schemeClr val="tx1"/>
                </a:solidFill>
                <a:latin typeface="Amiri" pitchFamily="2" charset="-78"/>
                <a:cs typeface="+mj-cs"/>
              </a:rPr>
              <a:t>الإكويني</a:t>
            </a:r>
            <a:r>
              <a:rPr lang="ar-DZ" sz="2600" b="1" dirty="0" smtClean="0">
                <a:solidFill>
                  <a:schemeClr val="tx1"/>
                </a:solidFill>
                <a:latin typeface="Amiri" pitchFamily="2" charset="-78"/>
                <a:cs typeface="+mj-cs"/>
              </a:rPr>
              <a:t>- فرانسيس بيكون</a:t>
            </a:r>
            <a:endParaRPr lang="fr-FR" sz="2600" b="1" dirty="0" smtClean="0">
              <a:solidFill>
                <a:schemeClr val="tx1"/>
              </a:solidFill>
              <a:latin typeface="Amiri" pitchFamily="2" charset="-78"/>
              <a:cs typeface="+mj-cs"/>
            </a:endParaRPr>
          </a:p>
        </p:txBody>
      </p:sp>
      <p:sp>
        <p:nvSpPr>
          <p:cNvPr id="5" name="Rectangle 4"/>
          <p:cNvSpPr/>
          <p:nvPr/>
        </p:nvSpPr>
        <p:spPr>
          <a:xfrm>
            <a:off x="500034" y="4071942"/>
            <a:ext cx="4357718" cy="142876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وتعتبر الواقعية النقدية حديثة بالمقارنة مع الواقعية الساذجة، وهي مصدر تيارات عديدة منها:</a:t>
            </a:r>
            <a:endParaRPr lang="fr-FR" sz="2800" dirty="0"/>
          </a:p>
        </p:txBody>
      </p:sp>
      <p:sp>
        <p:nvSpPr>
          <p:cNvPr id="6" name="Rectangle 5"/>
          <p:cNvSpPr/>
          <p:nvPr/>
        </p:nvSpPr>
        <p:spPr>
          <a:xfrm>
            <a:off x="3500430" y="5643578"/>
            <a:ext cx="2286016" cy="78581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التيار التجريبي</a:t>
            </a:r>
            <a:endParaRPr lang="fr-FR" sz="2800" b="1" dirty="0"/>
          </a:p>
        </p:txBody>
      </p:sp>
      <p:sp>
        <p:nvSpPr>
          <p:cNvPr id="9" name="Rectangle 8"/>
          <p:cNvSpPr/>
          <p:nvPr/>
        </p:nvSpPr>
        <p:spPr>
          <a:xfrm>
            <a:off x="6572264" y="5357826"/>
            <a:ext cx="2286016" cy="78581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التيار المادي</a:t>
            </a:r>
            <a:endParaRPr lang="fr-FR" sz="2800" b="1" dirty="0"/>
          </a:p>
        </p:txBody>
      </p:sp>
      <p:sp>
        <p:nvSpPr>
          <p:cNvPr id="11" name="Rectangle 10"/>
          <p:cNvSpPr/>
          <p:nvPr/>
        </p:nvSpPr>
        <p:spPr>
          <a:xfrm>
            <a:off x="214282" y="5929330"/>
            <a:ext cx="2286016" cy="78581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التيار </a:t>
            </a:r>
            <a:r>
              <a:rPr lang="ar-DZ" sz="2800" b="1" dirty="0" err="1" smtClean="0"/>
              <a:t>البراغماتي</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0.7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ox(in)">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5" grpId="0" animBg="1"/>
      <p:bldP spid="6" grpId="0" animBg="1"/>
      <p:bldP spid="9"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à coins arrondis 6"/>
          <p:cNvSpPr/>
          <p:nvPr/>
        </p:nvSpPr>
        <p:spPr>
          <a:xfrm>
            <a:off x="5143504" y="428604"/>
            <a:ext cx="3929090" cy="1571636"/>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b="1" dirty="0" smtClean="0"/>
              <a:t>الإيمان باستقلالية الوجود عن الفكر: </a:t>
            </a:r>
            <a:r>
              <a:rPr lang="ar-DZ" sz="2800" dirty="0" smtClean="0"/>
              <a:t>فالأشياء موجودة وجودا مستقلا عن الوعي أو الفكر</a:t>
            </a:r>
          </a:p>
        </p:txBody>
      </p:sp>
      <p:sp>
        <p:nvSpPr>
          <p:cNvPr id="8" name="Rectangle 7"/>
          <p:cNvSpPr/>
          <p:nvPr/>
        </p:nvSpPr>
        <p:spPr>
          <a:xfrm>
            <a:off x="428596" y="4214818"/>
            <a:ext cx="3857652" cy="2071702"/>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rtl="1"/>
            <a:r>
              <a:rPr lang="ar-DZ" sz="2800" b="1" dirty="0" smtClean="0">
                <a:solidFill>
                  <a:sysClr val="windowText" lastClr="000000"/>
                </a:solidFill>
              </a:rPr>
              <a:t>الواقع هو الطريق إلى المعرفة: </a:t>
            </a:r>
            <a:r>
              <a:rPr lang="ar-DZ" sz="2800" dirty="0" smtClean="0">
                <a:solidFill>
                  <a:sysClr val="windowText" lastClr="000000"/>
                </a:solidFill>
              </a:rPr>
              <a:t>فدراسة الأشياء  بشكل موضوعي عن طريق الإدراك الحسي الواقعي يشكل المعارف حولها</a:t>
            </a:r>
            <a:endParaRPr lang="fr-FR" sz="2800" dirty="0" smtClean="0">
              <a:solidFill>
                <a:sysClr val="windowText" lastClr="000000"/>
              </a:solidFill>
            </a:endParaRPr>
          </a:p>
        </p:txBody>
      </p:sp>
      <p:sp>
        <p:nvSpPr>
          <p:cNvPr id="10" name="Rectangle 9"/>
          <p:cNvSpPr/>
          <p:nvPr/>
        </p:nvSpPr>
        <p:spPr>
          <a:xfrm>
            <a:off x="214282" y="1571612"/>
            <a:ext cx="4214842" cy="235745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b="1" dirty="0" smtClean="0">
                <a:solidFill>
                  <a:sysClr val="windowText" lastClr="000000"/>
                </a:solidFill>
              </a:rPr>
              <a:t>الإيمان بأولوية الواقع: </a:t>
            </a:r>
            <a:r>
              <a:rPr lang="ar-DZ" sz="2800" dirty="0" smtClean="0">
                <a:solidFill>
                  <a:sysClr val="windowText" lastClr="000000"/>
                </a:solidFill>
              </a:rPr>
              <a:t>الوجود موجود قبل الإنسان الذي يفكر </a:t>
            </a:r>
            <a:r>
              <a:rPr lang="ar-DZ" sz="2800" b="1" dirty="0" smtClean="0">
                <a:solidFill>
                  <a:sysClr val="windowText" lastClr="000000"/>
                </a:solidFill>
              </a:rPr>
              <a:t> </a:t>
            </a:r>
            <a:r>
              <a:rPr lang="ar-DZ" sz="2800" dirty="0" smtClean="0">
                <a:solidFill>
                  <a:sysClr val="windowText" lastClr="000000"/>
                </a:solidFill>
              </a:rPr>
              <a:t>وعليه يكون الواقع هو المصدر لجميع الحقائق التي يتعلمها الإنسان. </a:t>
            </a:r>
            <a:endParaRPr lang="fr-FR" sz="2800" dirty="0" smtClean="0">
              <a:solidFill>
                <a:sysClr val="windowText" lastClr="000000"/>
              </a:solidFill>
            </a:endParaRPr>
          </a:p>
        </p:txBody>
      </p:sp>
      <p:sp>
        <p:nvSpPr>
          <p:cNvPr id="6" name="Rectangle 5"/>
          <p:cNvSpPr/>
          <p:nvPr/>
        </p:nvSpPr>
        <p:spPr>
          <a:xfrm>
            <a:off x="214282" y="214290"/>
            <a:ext cx="2786082" cy="10001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b="1" dirty="0" smtClean="0"/>
              <a:t>أسس التيار الواقعي</a:t>
            </a:r>
            <a:endParaRPr lang="fr-FR" sz="2800" b="1" dirty="0"/>
          </a:p>
        </p:txBody>
      </p:sp>
      <p:sp>
        <p:nvSpPr>
          <p:cNvPr id="9" name="Rectangle 8"/>
          <p:cNvSpPr/>
          <p:nvPr/>
        </p:nvSpPr>
        <p:spPr>
          <a:xfrm>
            <a:off x="4714876" y="4071942"/>
            <a:ext cx="4143404" cy="192882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b="1" dirty="0" smtClean="0"/>
              <a:t>نكران القيم </a:t>
            </a:r>
            <a:r>
              <a:rPr lang="ar-DZ" sz="2800" b="1" dirty="0" err="1" smtClean="0"/>
              <a:t>الثباتة</a:t>
            </a:r>
            <a:r>
              <a:rPr lang="ar-DZ" sz="2800" b="1" dirty="0" smtClean="0"/>
              <a:t> : </a:t>
            </a:r>
            <a:r>
              <a:rPr lang="ar-DZ" sz="2800" dirty="0" smtClean="0"/>
              <a:t>ليست هناك قيم ثابتة ومثل عليا سابقة عن الوجود، والإنسان ببحثه، خبرته، ومعايشته يتعرف على .هذه القيم</a:t>
            </a:r>
            <a:endParaRPr lang="fr-FR" sz="2800" dirty="0"/>
          </a:p>
        </p:txBody>
      </p:sp>
      <p:sp>
        <p:nvSpPr>
          <p:cNvPr id="14" name="Rectangle 13"/>
          <p:cNvSpPr/>
          <p:nvPr/>
        </p:nvSpPr>
        <p:spPr>
          <a:xfrm>
            <a:off x="5286380" y="2428868"/>
            <a:ext cx="3071834" cy="121444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dirty="0" smtClean="0"/>
              <a:t>تكون الفكرة صحيحة إذا تطابقت مع الواقع</a:t>
            </a:r>
            <a:endParaRPr lang="fr-FR" sz="2800" dirty="0"/>
          </a:p>
        </p:txBody>
      </p:sp>
      <p:pic>
        <p:nvPicPr>
          <p:cNvPr id="11" name="Picture 2" descr="C:\Users\pc\Desktop\صور تعديل منزل\ممنوع.jpg"/>
          <p:cNvPicPr>
            <a:picLocks noChangeAspect="1" noChangeArrowheads="1"/>
          </p:cNvPicPr>
          <p:nvPr/>
        </p:nvPicPr>
        <p:blipFill>
          <a:blip r:embed="rId2"/>
          <a:srcRect/>
          <a:stretch>
            <a:fillRect/>
          </a:stretch>
        </p:blipFill>
        <p:spPr bwMode="auto">
          <a:xfrm>
            <a:off x="3286116" y="0"/>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1000" fill="hold"/>
                                        <p:tgtEl>
                                          <p:spTgt spid="8"/>
                                        </p:tgtEl>
                                        <p:attrNameLst>
                                          <p:attrName>ppt_w</p:attrName>
                                        </p:attrNameLst>
                                      </p:cBhvr>
                                      <p:tavLst>
                                        <p:tav tm="0">
                                          <p:val>
                                            <p:strVal val="#ppt_w*0.70"/>
                                          </p:val>
                                        </p:tav>
                                        <p:tav tm="100000">
                                          <p:val>
                                            <p:strVal val="#ppt_w"/>
                                          </p:val>
                                        </p:tav>
                                      </p:tavLst>
                                    </p:anim>
                                    <p:anim calcmode="lin" valueType="num">
                                      <p:cBhvr>
                                        <p:cTn id="25" dur="1000" fill="hold"/>
                                        <p:tgtEl>
                                          <p:spTgt spid="8"/>
                                        </p:tgtEl>
                                        <p:attrNameLst>
                                          <p:attrName>ppt_h</p:attrName>
                                        </p:attrNameLst>
                                      </p:cBhvr>
                                      <p:tavLst>
                                        <p:tav tm="0">
                                          <p:val>
                                            <p:strVal val="#ppt_h"/>
                                          </p:val>
                                        </p:tav>
                                        <p:tav tm="100000">
                                          <p:val>
                                            <p:strVal val="#ppt_h"/>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strVal val="#ppt_w*0.70"/>
                                          </p:val>
                                        </p:tav>
                                        <p:tav tm="100000">
                                          <p:val>
                                            <p:strVal val="#ppt_w"/>
                                          </p:val>
                                        </p:tav>
                                      </p:tavLst>
                                    </p:anim>
                                    <p:anim calcmode="lin" valueType="num">
                                      <p:cBhvr>
                                        <p:cTn id="32" dur="1000" fill="hold"/>
                                        <p:tgtEl>
                                          <p:spTgt spid="14"/>
                                        </p:tgtEl>
                                        <p:attrNameLst>
                                          <p:attrName>ppt_h</p:attrName>
                                        </p:attrNameLst>
                                      </p:cBhvr>
                                      <p:tavLst>
                                        <p:tav tm="0">
                                          <p:val>
                                            <p:strVal val="#ppt_h"/>
                                          </p:val>
                                        </p:tav>
                                        <p:tav tm="100000">
                                          <p:val>
                                            <p:strVal val="#ppt_h"/>
                                          </p:val>
                                        </p:tav>
                                      </p:tavLst>
                                    </p:anim>
                                    <p:animEffect transition="in" filter="fade">
                                      <p:cBhvr>
                                        <p:cTn id="33" dur="10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9"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428604"/>
            <a:ext cx="3929090" cy="142876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إصراره على فكرة الوجود المستقل للأشياء، وهو مسألة يصعب إثباته معرفيا</a:t>
            </a:r>
            <a:endParaRPr lang="fr-FR" sz="2800" dirty="0"/>
          </a:p>
        </p:txBody>
      </p:sp>
      <p:sp>
        <p:nvSpPr>
          <p:cNvPr id="5" name="Rectangle 4"/>
          <p:cNvSpPr/>
          <p:nvPr/>
        </p:nvSpPr>
        <p:spPr>
          <a:xfrm>
            <a:off x="214282" y="2285992"/>
            <a:ext cx="3857652" cy="2643206"/>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DZ" sz="2800" dirty="0" smtClean="0"/>
              <a:t>اختزال الوجود بكل تفاصيله في إطار حسي تجريبي بعيدا عن القيم العليا والمبادئ الكلية، وهو ما يمثل تحيزا معرفيا ونظرة جزئية عن الواقع</a:t>
            </a:r>
            <a:endParaRPr lang="fr-FR" sz="2800" dirty="0"/>
          </a:p>
        </p:txBody>
      </p:sp>
      <p:sp>
        <p:nvSpPr>
          <p:cNvPr id="6" name="Rectangle 5"/>
          <p:cNvSpPr/>
          <p:nvPr/>
        </p:nvSpPr>
        <p:spPr>
          <a:xfrm>
            <a:off x="4714876" y="285728"/>
            <a:ext cx="4071966" cy="100013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ysClr val="windowText" lastClr="000000"/>
                </a:solidFill>
              </a:rPr>
              <a:t>الانتقادات الموجهة للتيار الواقعي</a:t>
            </a:r>
            <a:endParaRPr lang="fr-FR" sz="2800" b="1" dirty="0">
              <a:solidFill>
                <a:sysClr val="windowText" lastClr="000000"/>
              </a:solidFill>
            </a:endParaRPr>
          </a:p>
        </p:txBody>
      </p:sp>
      <p:sp>
        <p:nvSpPr>
          <p:cNvPr id="7" name="Rectangle 6"/>
          <p:cNvSpPr/>
          <p:nvPr/>
        </p:nvSpPr>
        <p:spPr>
          <a:xfrm>
            <a:off x="4500562" y="1785926"/>
            <a:ext cx="4214842" cy="39290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أسهم هذا التيار في ترسيخ الفهم الواقعي للوجود بعيدا عن ما هو مثالي، مما ساهم في تقديم معرفة موضوعية عن الوجود، وتوجيه الانتباه لضرورة بذل جهد تجريبي وتطبيقي للكشف عن الواقع المعاش، واختبار العديد من القضايا المعرفية للتأكد من صحتها</a:t>
            </a:r>
            <a:endParaRPr lang="fr-FR" sz="2800" dirty="0"/>
          </a:p>
        </p:txBody>
      </p:sp>
      <p:sp>
        <p:nvSpPr>
          <p:cNvPr id="8" name="Rectangle 7"/>
          <p:cNvSpPr/>
          <p:nvPr/>
        </p:nvSpPr>
        <p:spPr>
          <a:xfrm>
            <a:off x="500034" y="5357826"/>
            <a:ext cx="3286148" cy="85725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800" dirty="0" smtClean="0">
                <a:solidFill>
                  <a:sysClr val="windowText" lastClr="000000"/>
                </a:solidFill>
              </a:rPr>
              <a:t>غير أنه واجه العديد من الانتقادات السلبية أهمها:</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ox(i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ox(i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amond(in)">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linds(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5720" y="1571612"/>
            <a:ext cx="8643998" cy="5072098"/>
          </a:xfrm>
        </p:spPr>
        <p:txBody>
          <a:bodyPr>
            <a:normAutofit/>
          </a:bodyPr>
          <a:lstStyle/>
          <a:p>
            <a:pPr indent="719138" algn="just" rtl="1">
              <a:lnSpc>
                <a:spcPct val="150000"/>
              </a:lnSpc>
            </a:pPr>
            <a:endParaRPr lang="ar-DZ" sz="3200" b="0" dirty="0" smtClean="0">
              <a:solidFill>
                <a:schemeClr val="tx1"/>
              </a:solidFill>
              <a:latin typeface="Times New Roman" pitchFamily="18" charset="0"/>
              <a:cs typeface="Times New Roman" pitchFamily="18" charset="0"/>
            </a:endParaRPr>
          </a:p>
        </p:txBody>
      </p:sp>
      <p:sp>
        <p:nvSpPr>
          <p:cNvPr id="2" name="Titre 1"/>
          <p:cNvSpPr>
            <a:spLocks noGrp="1"/>
          </p:cNvSpPr>
          <p:nvPr>
            <p:ph type="ctrTitle"/>
          </p:nvPr>
        </p:nvSpPr>
        <p:spPr>
          <a:xfrm>
            <a:off x="0" y="5857867"/>
            <a:ext cx="9144000" cy="1000133"/>
          </a:xfrm>
        </p:spPr>
        <p:style>
          <a:lnRef idx="1">
            <a:schemeClr val="dk1"/>
          </a:lnRef>
          <a:fillRef idx="3">
            <a:schemeClr val="dk1"/>
          </a:fillRef>
          <a:effectRef idx="2">
            <a:schemeClr val="dk1"/>
          </a:effectRef>
          <a:fontRef idx="minor">
            <a:schemeClr val="lt1"/>
          </a:fontRef>
        </p:style>
        <p:txBody>
          <a:bodyPr>
            <a:normAutofit/>
          </a:bodyPr>
          <a:lstStyle/>
          <a:p>
            <a:pPr rtl="1"/>
            <a:r>
              <a:rPr lang="ar-DZ" b="1" dirty="0" smtClean="0">
                <a:solidFill>
                  <a:schemeClr val="bg1"/>
                </a:solidFill>
              </a:rPr>
              <a:t>التيار الثالث: التيار المادي</a:t>
            </a:r>
            <a:endParaRPr lang="fr-FR" b="1" dirty="0">
              <a:solidFill>
                <a:schemeClr val="bg1"/>
              </a:solidFill>
            </a:endParaRPr>
          </a:p>
        </p:txBody>
      </p:sp>
      <p:sp>
        <p:nvSpPr>
          <p:cNvPr id="6" name="Rectangle à coins arrondis 5"/>
          <p:cNvSpPr/>
          <p:nvPr/>
        </p:nvSpPr>
        <p:spPr>
          <a:xfrm>
            <a:off x="2143108" y="2357430"/>
            <a:ext cx="5072098"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تعريف  المادية والتيار </a:t>
            </a:r>
            <a:r>
              <a:rPr lang="ar-DZ" sz="3200" dirty="0" err="1" smtClean="0">
                <a:solidFill>
                  <a:schemeClr val="tx1"/>
                </a:solidFill>
                <a:latin typeface="Times New Roman" pitchFamily="18" charset="0"/>
                <a:cs typeface="Times New Roman" pitchFamily="18" charset="0"/>
              </a:rPr>
              <a:t>الماديي</a:t>
            </a:r>
            <a:endParaRPr lang="ar-DZ" sz="3200" dirty="0" smtClean="0">
              <a:solidFill>
                <a:schemeClr val="tx1"/>
              </a:solidFill>
              <a:latin typeface="Times New Roman" pitchFamily="18" charset="0"/>
              <a:cs typeface="Times New Roman" pitchFamily="18" charset="0"/>
            </a:endParaRPr>
          </a:p>
        </p:txBody>
      </p:sp>
      <p:sp>
        <p:nvSpPr>
          <p:cNvPr id="9" name="Rectangle à coins arrondis 8"/>
          <p:cNvSpPr/>
          <p:nvPr/>
        </p:nvSpPr>
        <p:spPr>
          <a:xfrm>
            <a:off x="4929190" y="4714884"/>
            <a:ext cx="3857652" cy="928694"/>
          </a:xfrm>
          <a:prstGeom prst="round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200" dirty="0" smtClean="0">
                <a:solidFill>
                  <a:schemeClr val="tx1"/>
                </a:solidFill>
                <a:latin typeface="Times New Roman" pitchFamily="18" charset="0"/>
                <a:cs typeface="Times New Roman" pitchFamily="18" charset="0"/>
              </a:rPr>
              <a:t>تقسيمات التيار المادي</a:t>
            </a:r>
          </a:p>
        </p:txBody>
      </p:sp>
      <p:sp>
        <p:nvSpPr>
          <p:cNvPr id="10" name="Rectangle à coins arrondis 9"/>
          <p:cNvSpPr/>
          <p:nvPr/>
        </p:nvSpPr>
        <p:spPr>
          <a:xfrm>
            <a:off x="357158" y="3500438"/>
            <a:ext cx="3857652" cy="714380"/>
          </a:xfrm>
          <a:prstGeom prst="round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latin typeface="Times New Roman" pitchFamily="18" charset="0"/>
                <a:cs typeface="Times New Roman" pitchFamily="18" charset="0"/>
              </a:rPr>
              <a:t>مبادئ التيار المادي</a:t>
            </a:r>
          </a:p>
        </p:txBody>
      </p:sp>
      <p:sp>
        <p:nvSpPr>
          <p:cNvPr id="11" name="Rectangle à coins arrondis 10"/>
          <p:cNvSpPr/>
          <p:nvPr/>
        </p:nvSpPr>
        <p:spPr>
          <a:xfrm>
            <a:off x="4929190" y="3500438"/>
            <a:ext cx="3857652" cy="714380"/>
          </a:xfrm>
          <a:prstGeom prst="round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200" dirty="0" smtClean="0">
                <a:solidFill>
                  <a:schemeClr val="tx1"/>
                </a:solidFill>
              </a:rPr>
              <a:t>نشأة التيار المادي</a:t>
            </a:r>
            <a:endParaRPr lang="fr-FR" sz="3200" dirty="0">
              <a:solidFill>
                <a:schemeClr val="tx1"/>
              </a:solidFill>
            </a:endParaRPr>
          </a:p>
        </p:txBody>
      </p:sp>
      <p:sp>
        <p:nvSpPr>
          <p:cNvPr id="13" name="Rectangle à coins arrondis 12"/>
          <p:cNvSpPr/>
          <p:nvPr/>
        </p:nvSpPr>
        <p:spPr>
          <a:xfrm>
            <a:off x="357158" y="4714884"/>
            <a:ext cx="3857652" cy="78581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3200" dirty="0" smtClean="0"/>
              <a:t>نقد التيار المادي</a:t>
            </a:r>
            <a:endParaRPr lang="fr-FR" sz="3200" dirty="0"/>
          </a:p>
        </p:txBody>
      </p:sp>
      <p:pic>
        <p:nvPicPr>
          <p:cNvPr id="35841" name="Picture 1" descr="C:\Users\pc\Desktop\عمل 2022 2024\مقاييس 2022\علم الاجتماع\خطة.jpg"/>
          <p:cNvPicPr>
            <a:picLocks noChangeAspect="1" noChangeArrowheads="1"/>
          </p:cNvPicPr>
          <p:nvPr/>
        </p:nvPicPr>
        <p:blipFill>
          <a:blip r:embed="rId5"/>
          <a:srcRect/>
          <a:stretch>
            <a:fillRect/>
          </a:stretch>
        </p:blipFill>
        <p:spPr bwMode="auto">
          <a:xfrm>
            <a:off x="0" y="0"/>
            <a:ext cx="3143240" cy="2019300"/>
          </a:xfrm>
          <a:prstGeom prst="rect">
            <a:avLst/>
          </a:prstGeom>
          <a:noFill/>
        </p:spPr>
      </p:pic>
      <p:pic>
        <p:nvPicPr>
          <p:cNvPr id="35842" name="Picture 2" descr="C:\Users\pc\Desktop\عمل 2022 2024\مقاييس 2022\علم الاجتماع\5222333.jpg"/>
          <p:cNvPicPr>
            <a:picLocks noChangeAspect="1" noChangeArrowheads="1"/>
          </p:cNvPicPr>
          <p:nvPr/>
        </p:nvPicPr>
        <p:blipFill>
          <a:blip r:embed="rId6"/>
          <a:srcRect/>
          <a:stretch>
            <a:fillRect/>
          </a:stretch>
        </p:blipFill>
        <p:spPr bwMode="auto">
          <a:xfrm>
            <a:off x="6357950" y="0"/>
            <a:ext cx="2786050" cy="1476375"/>
          </a:xfrm>
          <a:prstGeom prst="rect">
            <a:avLst/>
          </a:prstGeom>
          <a:noFill/>
        </p:spPr>
      </p:pic>
      <p:sp>
        <p:nvSpPr>
          <p:cNvPr id="14" name="Rectangle à coins arrondis 13"/>
          <p:cNvSpPr/>
          <p:nvPr/>
        </p:nvSpPr>
        <p:spPr>
          <a:xfrm>
            <a:off x="3214678" y="0"/>
            <a:ext cx="3071834" cy="15001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600" b="1" dirty="0" smtClean="0"/>
              <a:t>تشمل المحاضرة النقاط التالية:</a:t>
            </a:r>
            <a:endParaRPr lang="fr-FR" sz="2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841"/>
                                        </p:tgtEl>
                                        <p:attrNameLst>
                                          <p:attrName>style.visibility</p:attrName>
                                        </p:attrNameLst>
                                      </p:cBhvr>
                                      <p:to>
                                        <p:strVal val="visible"/>
                                      </p:to>
                                    </p:set>
                                    <p:anim calcmode="lin" valueType="num">
                                      <p:cBhvr additive="base">
                                        <p:cTn id="12" dur="500" fill="hold"/>
                                        <p:tgtEl>
                                          <p:spTgt spid="35841"/>
                                        </p:tgtEl>
                                        <p:attrNameLst>
                                          <p:attrName>ppt_x</p:attrName>
                                        </p:attrNameLst>
                                      </p:cBhvr>
                                      <p:tavLst>
                                        <p:tav tm="0">
                                          <p:val>
                                            <p:strVal val="#ppt_x"/>
                                          </p:val>
                                        </p:tav>
                                        <p:tav tm="100000">
                                          <p:val>
                                            <p:strVal val="#ppt_x"/>
                                          </p:val>
                                        </p:tav>
                                      </p:tavLst>
                                    </p:anim>
                                    <p:anim calcmode="lin" valueType="num">
                                      <p:cBhvr additive="base">
                                        <p:cTn id="13"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5842"/>
                                        </p:tgtEl>
                                        <p:attrNameLst>
                                          <p:attrName>style.visibility</p:attrName>
                                        </p:attrNameLst>
                                      </p:cBhvr>
                                      <p:to>
                                        <p:strVal val="visible"/>
                                      </p:to>
                                    </p:set>
                                    <p:animEffect transition="in" filter="box(in)">
                                      <p:cBhvr>
                                        <p:cTn id="18" dur="500"/>
                                        <p:tgtEl>
                                          <p:spTgt spid="35842"/>
                                        </p:tgtEl>
                                      </p:cBhvr>
                                    </p:animEffect>
                                  </p:childTnLst>
                                </p:cTn>
                              </p:par>
                            </p:childTnLst>
                          </p:cTn>
                        </p:par>
                      </p:childTnLst>
                    </p:cTn>
                  </p:par>
                  <p:par>
                    <p:cTn id="19" fill="hold">
                      <p:stCondLst>
                        <p:cond delay="indefinite"/>
                      </p:stCondLst>
                      <p:childTnLst>
                        <p:par>
                          <p:cTn id="20" fill="hold">
                            <p:stCondLst>
                              <p:cond delay="0"/>
                            </p:stCondLst>
                            <p:childTnLst>
                              <p:par>
                                <p:cTn id="21" presetID="2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edge">
                                      <p:cBhvr>
                                        <p:cTn id="23" dur="20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heckerboard(across)">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1000" fill="hold"/>
                                        <p:tgtEl>
                                          <p:spTgt spid="11"/>
                                        </p:tgtEl>
                                        <p:attrNameLst>
                                          <p:attrName>ppt_w</p:attrName>
                                        </p:attrNameLst>
                                      </p:cBhvr>
                                      <p:tavLst>
                                        <p:tav tm="0">
                                          <p:val>
                                            <p:strVal val="#ppt_w*0.70"/>
                                          </p:val>
                                        </p:tav>
                                        <p:tav tm="100000">
                                          <p:val>
                                            <p:strVal val="#ppt_w"/>
                                          </p:val>
                                        </p:tav>
                                      </p:tavLst>
                                    </p:anim>
                                    <p:anim calcmode="lin" valueType="num">
                                      <p:cBhvr>
                                        <p:cTn id="34" dur="1000" fill="hold"/>
                                        <p:tgtEl>
                                          <p:spTgt spid="11"/>
                                        </p:tgtEl>
                                        <p:attrNameLst>
                                          <p:attrName>ppt_h</p:attrName>
                                        </p:attrNameLst>
                                      </p:cBhvr>
                                      <p:tavLst>
                                        <p:tav tm="0">
                                          <p:val>
                                            <p:strVal val="#ppt_h"/>
                                          </p:val>
                                        </p:tav>
                                        <p:tav tm="100000">
                                          <p:val>
                                            <p:strVal val="#ppt_h"/>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ox(in)">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checkerboard(across)">
                                      <p:cBhvr>
                                        <p:cTn id="45" dur="500"/>
                                        <p:tgtEl>
                                          <p:spTgt spid="10"/>
                                        </p:tgtEl>
                                      </p:cBhvr>
                                    </p:animEffect>
                                  </p:childTnLst>
                                </p:cTn>
                              </p:par>
                            </p:childTnLst>
                          </p:cTn>
                        </p:par>
                      </p:childTnLst>
                    </p:cTn>
                  </p:par>
                  <p:par>
                    <p:cTn id="46" fill="hold">
                      <p:stCondLst>
                        <p:cond delay="indefinite"/>
                      </p:stCondLst>
                      <p:childTnLst>
                        <p:par>
                          <p:cTn id="47" fill="hold">
                            <p:stCondLst>
                              <p:cond delay="0"/>
                            </p:stCondLst>
                            <p:childTnLst>
                              <p:par>
                                <p:cTn id="48" presetID="5"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3">
                                            <p:txEl>
                                              <p:pRg st="0" end="0"/>
                                            </p:txEl>
                                          </p:spTgt>
                                        </p:tgtEl>
                                        <p:attrNameLst>
                                          <p:attrName>style.visibility</p:attrName>
                                        </p:attrNameLst>
                                      </p:cBhvr>
                                      <p:to>
                                        <p:strVal val="visible"/>
                                      </p:to>
                                    </p:set>
                                    <p:animEffect transition="in" filter="checkerboard(across)">
                                      <p:cBhvr>
                                        <p:cTn id="50" dur="500"/>
                                        <p:tgtEl>
                                          <p:spTgt spid="3">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55"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strVal val="#ppt_w*0.70"/>
                                          </p:val>
                                        </p:tav>
                                        <p:tav tm="100000">
                                          <p:val>
                                            <p:strVal val="#ppt_w"/>
                                          </p:val>
                                        </p:tav>
                                      </p:tavLst>
                                    </p:anim>
                                    <p:anim calcmode="lin" valueType="num">
                                      <p:cBhvr>
                                        <p:cTn id="56" dur="1000" fill="hold"/>
                                        <p:tgtEl>
                                          <p:spTgt spid="13"/>
                                        </p:tgtEl>
                                        <p:attrNameLst>
                                          <p:attrName>ppt_h</p:attrName>
                                        </p:attrNameLst>
                                      </p:cBhvr>
                                      <p:tavLst>
                                        <p:tav tm="0">
                                          <p:val>
                                            <p:strVal val="#ppt_h"/>
                                          </p:val>
                                        </p:tav>
                                        <p:tav tm="100000">
                                          <p:val>
                                            <p:strVal val="#ppt_h"/>
                                          </p:val>
                                        </p:tav>
                                      </p:tavLst>
                                    </p:anim>
                                    <p:animEffect transition="in" filter="fade">
                                      <p:cBhvr>
                                        <p:cTn id="5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P spid="6" grpId="0" animBg="1"/>
      <p:bldP spid="9" grpId="0" animBg="1"/>
      <p:bldP spid="10" grpId="0" animBg="1"/>
      <p:bldP spid="11" grpId="0" animBg="1"/>
      <p:bldP spid="13" grpId="0" animBg="1"/>
      <p:bldP spid="1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357554" y="214290"/>
            <a:ext cx="5500726" cy="17859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2800" b="1" dirty="0" smtClean="0"/>
              <a:t>المادية: </a:t>
            </a:r>
            <a:r>
              <a:rPr lang="ar-DZ" sz="2800" dirty="0" smtClean="0"/>
              <a:t>هي النظرة الحسية للعالم. إنها طريقة لفهم الظواهر وإدراكها اعتمادا على المحددات الاقتصادية الملموسة والنتائج العملية والتجريبية </a:t>
            </a:r>
            <a:endParaRPr lang="fr-FR" sz="2800" dirty="0"/>
          </a:p>
        </p:txBody>
      </p:sp>
      <p:sp>
        <p:nvSpPr>
          <p:cNvPr id="5" name="Rectangle à coins arrondis 4"/>
          <p:cNvSpPr/>
          <p:nvPr/>
        </p:nvSpPr>
        <p:spPr>
          <a:xfrm>
            <a:off x="214282" y="214290"/>
            <a:ext cx="2928958" cy="1571636"/>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ysClr val="windowText" lastClr="000000"/>
                </a:solidFill>
              </a:rPr>
              <a:t>المادي: </a:t>
            </a:r>
            <a:r>
              <a:rPr lang="ar-DZ" sz="2800" dirty="0" smtClean="0">
                <a:solidFill>
                  <a:sysClr val="windowText" lastClr="000000"/>
                </a:solidFill>
              </a:rPr>
              <a:t>صفة لكل ما هو محسوس وملموس ومحسوب</a:t>
            </a:r>
            <a:endParaRPr lang="fr-FR" sz="2800" dirty="0">
              <a:solidFill>
                <a:sysClr val="windowText" lastClr="000000"/>
              </a:solidFill>
            </a:endParaRPr>
          </a:p>
        </p:txBody>
      </p:sp>
      <p:sp>
        <p:nvSpPr>
          <p:cNvPr id="6" name="Rectangle 5"/>
          <p:cNvSpPr/>
          <p:nvPr/>
        </p:nvSpPr>
        <p:spPr>
          <a:xfrm>
            <a:off x="214282" y="4357694"/>
            <a:ext cx="3643338" cy="228601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rtl="1"/>
            <a:r>
              <a:rPr lang="ar-DZ" sz="2800" b="1" dirty="0" smtClean="0"/>
              <a:t>تعريف التيار المادي: </a:t>
            </a:r>
            <a:r>
              <a:rPr lang="ar-DZ" sz="2800" dirty="0" smtClean="0"/>
              <a:t>تيار فكري يقوم على اعتبار الحس والعيان هما أساس المعرفة، بل وجوهرها الذاتي</a:t>
            </a:r>
            <a:endParaRPr lang="fr-FR" sz="2800" dirty="0"/>
          </a:p>
        </p:txBody>
      </p:sp>
      <p:pic>
        <p:nvPicPr>
          <p:cNvPr id="7" name="Picture 2" descr="C:\Users\pc\Desktop\صور تعديل منزل\ممنوع.jpg"/>
          <p:cNvPicPr>
            <a:picLocks noChangeAspect="1" noChangeArrowheads="1"/>
          </p:cNvPicPr>
          <p:nvPr/>
        </p:nvPicPr>
        <p:blipFill>
          <a:blip r:embed="rId3"/>
          <a:srcRect/>
          <a:stretch>
            <a:fillRect/>
          </a:stretch>
        </p:blipFill>
        <p:spPr bwMode="auto">
          <a:xfrm>
            <a:off x="6072198" y="3643314"/>
            <a:ext cx="1928794" cy="1500198"/>
          </a:xfrm>
          <a:prstGeom prst="ellipse">
            <a:avLst/>
          </a:prstGeom>
          <a:ln>
            <a:noFill/>
          </a:ln>
          <a:effectLst>
            <a:softEdge rad="112500"/>
          </a:effectLst>
        </p:spPr>
      </p:pic>
      <p:pic>
        <p:nvPicPr>
          <p:cNvPr id="8" name="Picture 2" descr="C:\Users\pc\Desktop\مقاييس السداسي 2\صور\لا تساوي.jpg"/>
          <p:cNvPicPr>
            <a:picLocks noChangeAspect="1" noChangeArrowheads="1"/>
          </p:cNvPicPr>
          <p:nvPr/>
        </p:nvPicPr>
        <p:blipFill>
          <a:blip r:embed="rId4"/>
          <a:srcRect/>
          <a:stretch>
            <a:fillRect/>
          </a:stretch>
        </p:blipFill>
        <p:spPr bwMode="auto">
          <a:xfrm>
            <a:off x="3643306" y="2285992"/>
            <a:ext cx="1714512" cy="642942"/>
          </a:xfrm>
          <a:prstGeom prst="rect">
            <a:avLst/>
          </a:prstGeom>
          <a:noFill/>
        </p:spPr>
      </p:pic>
      <p:pic>
        <p:nvPicPr>
          <p:cNvPr id="9" name="Picture 3" descr="C:\Users\pc\Desktop\مقاييس السداسي 2\صور\تساوي.jpg"/>
          <p:cNvPicPr>
            <a:picLocks noChangeAspect="1" noChangeArrowheads="1"/>
          </p:cNvPicPr>
          <p:nvPr/>
        </p:nvPicPr>
        <p:blipFill>
          <a:blip r:embed="rId5"/>
          <a:srcRect/>
          <a:stretch>
            <a:fillRect/>
          </a:stretch>
        </p:blipFill>
        <p:spPr bwMode="auto">
          <a:xfrm>
            <a:off x="3214678" y="3500438"/>
            <a:ext cx="1928826" cy="714380"/>
          </a:xfrm>
          <a:prstGeom prst="rect">
            <a:avLst/>
          </a:prstGeom>
          <a:noFill/>
        </p:spPr>
      </p:pic>
      <p:sp>
        <p:nvSpPr>
          <p:cNvPr id="10" name="Rectangle à coins arrondis 9"/>
          <p:cNvSpPr/>
          <p:nvPr/>
        </p:nvSpPr>
        <p:spPr>
          <a:xfrm>
            <a:off x="357158" y="2357430"/>
            <a:ext cx="2500330" cy="1500198"/>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2800" dirty="0" smtClean="0">
                <a:solidFill>
                  <a:sysClr val="windowText" lastClr="000000"/>
                </a:solidFill>
              </a:rPr>
              <a:t>المحسوس- الملموس- التجريبي- الطبيعي</a:t>
            </a:r>
            <a:endParaRPr lang="fr-FR" sz="2800" dirty="0">
              <a:solidFill>
                <a:sysClr val="windowText" lastClr="000000"/>
              </a:solidFill>
            </a:endParaRPr>
          </a:p>
        </p:txBody>
      </p:sp>
      <p:sp>
        <p:nvSpPr>
          <p:cNvPr id="11" name="Rectangle à coins arrondis 10"/>
          <p:cNvSpPr/>
          <p:nvPr/>
        </p:nvSpPr>
        <p:spPr>
          <a:xfrm>
            <a:off x="5572132" y="2357430"/>
            <a:ext cx="3214710" cy="1143008"/>
          </a:xfrm>
          <a:prstGeom prst="round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13500000" scaled="1"/>
            <a:tileRect/>
          </a:gra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dirty="0" smtClean="0">
                <a:solidFill>
                  <a:sysClr val="windowText" lastClr="000000"/>
                </a:solidFill>
              </a:rPr>
              <a:t>الروحي- المثالي- اللامادي- التجريدي- </a:t>
            </a:r>
            <a:endParaRPr lang="fr-FR" sz="2800" dirty="0">
              <a:solidFill>
                <a:sysClr val="windowText" lastClr="000000"/>
              </a:solidFill>
            </a:endParaRPr>
          </a:p>
        </p:txBody>
      </p:sp>
      <p:sp>
        <p:nvSpPr>
          <p:cNvPr id="12" name="Rectangle 11"/>
          <p:cNvSpPr/>
          <p:nvPr/>
        </p:nvSpPr>
        <p:spPr>
          <a:xfrm>
            <a:off x="4071934" y="5286388"/>
            <a:ext cx="4786346" cy="1428736"/>
          </a:xfrm>
          <a:prstGeom prst="rect">
            <a:avLst/>
          </a:prstGeom>
          <a:gradFill flip="none" rotWithShape="1">
            <a:gsLst>
              <a:gs pos="0">
                <a:schemeClr val="accent6">
                  <a:tint val="95000"/>
                  <a:tint val="66000"/>
                  <a:satMod val="160000"/>
                </a:schemeClr>
              </a:gs>
              <a:gs pos="50000">
                <a:schemeClr val="accent6">
                  <a:tint val="95000"/>
                  <a:tint val="44500"/>
                  <a:satMod val="160000"/>
                </a:schemeClr>
              </a:gs>
              <a:gs pos="100000">
                <a:schemeClr val="accent6">
                  <a:tint val="95000"/>
                  <a:tint val="23500"/>
                  <a:satMod val="160000"/>
                </a:schemeClr>
              </a:gs>
            </a:gsLst>
            <a:lin ang="5400000" scaled="1"/>
            <a:tileRect/>
          </a:gradFill>
        </p:spPr>
        <p:style>
          <a:lnRef idx="1">
            <a:schemeClr val="accent6"/>
          </a:lnRef>
          <a:fillRef idx="3">
            <a:schemeClr val="accent6"/>
          </a:fillRef>
          <a:effectRef idx="2">
            <a:schemeClr val="accent6"/>
          </a:effectRef>
          <a:fontRef idx="minor">
            <a:schemeClr val="lt1"/>
          </a:fontRef>
        </p:style>
        <p:txBody>
          <a:bodyPr rtlCol="0" anchor="ctr"/>
          <a:lstStyle/>
          <a:p>
            <a:pPr algn="ctr"/>
            <a:r>
              <a:rPr lang="ar-DZ" sz="2800" dirty="0" smtClean="0">
                <a:solidFill>
                  <a:sysClr val="windowText" lastClr="000000"/>
                </a:solidFill>
              </a:rPr>
              <a:t>حركة فكرية يرى أصحابها أن المادة هي المكون الأساس للوجود، وأن الفكر/ الوعي ناتج عن المادة</a:t>
            </a:r>
            <a:endParaRPr lang="fr-FR" sz="28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strVal val="#ppt_w*0.7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strVal val="#ppt_w*0.70"/>
                                          </p:val>
                                        </p:tav>
                                        <p:tav tm="100000">
                                          <p:val>
                                            <p:strVal val="#ppt_w"/>
                                          </p:val>
                                        </p:tav>
                                      </p:tavLst>
                                    </p:anim>
                                    <p:anim calcmode="lin" valueType="num">
                                      <p:cBhvr>
                                        <p:cTn id="27" dur="1000" fill="hold"/>
                                        <p:tgtEl>
                                          <p:spTgt spid="10"/>
                                        </p:tgtEl>
                                        <p:attrNameLst>
                                          <p:attrName>ppt_h</p:attrName>
                                        </p:attrNameLst>
                                      </p:cBhvr>
                                      <p:tavLst>
                                        <p:tav tm="0">
                                          <p:val>
                                            <p:strVal val="#ppt_h"/>
                                          </p:val>
                                        </p:tav>
                                        <p:tav tm="100000">
                                          <p:val>
                                            <p:strVal val="#ppt_h"/>
                                          </p:val>
                                        </p:tav>
                                      </p:tavLst>
                                    </p:anim>
                                    <p:animEffect transition="in" filter="fade">
                                      <p:cBhvr>
                                        <p:cTn id="28" dur="10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ox(in)">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1000" fill="hold"/>
                                        <p:tgtEl>
                                          <p:spTgt spid="11"/>
                                        </p:tgtEl>
                                        <p:attrNameLst>
                                          <p:attrName>ppt_w</p:attrName>
                                        </p:attrNameLst>
                                      </p:cBhvr>
                                      <p:tavLst>
                                        <p:tav tm="0">
                                          <p:val>
                                            <p:strVal val="#ppt_w*0.70"/>
                                          </p:val>
                                        </p:tav>
                                        <p:tav tm="100000">
                                          <p:val>
                                            <p:strVal val="#ppt_w"/>
                                          </p:val>
                                        </p:tav>
                                      </p:tavLst>
                                    </p:anim>
                                    <p:anim calcmode="lin" valueType="num">
                                      <p:cBhvr>
                                        <p:cTn id="39" dur="1000" fill="hold"/>
                                        <p:tgtEl>
                                          <p:spTgt spid="11"/>
                                        </p:tgtEl>
                                        <p:attrNameLst>
                                          <p:attrName>ppt_h</p:attrName>
                                        </p:attrNameLst>
                                      </p:cBhvr>
                                      <p:tavLst>
                                        <p:tav tm="0">
                                          <p:val>
                                            <p:strVal val="#ppt_h"/>
                                          </p:val>
                                        </p:tav>
                                        <p:tav tm="100000">
                                          <p:val>
                                            <p:strVal val="#ppt_h"/>
                                          </p:val>
                                        </p:tav>
                                      </p:tavLst>
                                    </p:anim>
                                    <p:animEffect transition="in" filter="fade">
                                      <p:cBhvr>
                                        <p:cTn id="40" dur="10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4" presetClass="entr" presetSubtype="16"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box(in)">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additive="base">
                                        <p:cTn id="50" dur="500" fill="hold"/>
                                        <p:tgtEl>
                                          <p:spTgt spid="6"/>
                                        </p:tgtEl>
                                        <p:attrNameLst>
                                          <p:attrName>ppt_x</p:attrName>
                                        </p:attrNameLst>
                                      </p:cBhvr>
                                      <p:tavLst>
                                        <p:tav tm="0">
                                          <p:val>
                                            <p:strVal val="#ppt_x"/>
                                          </p:val>
                                        </p:tav>
                                        <p:tav tm="100000">
                                          <p:val>
                                            <p:strVal val="#ppt_x"/>
                                          </p:val>
                                        </p:tav>
                                      </p:tavLst>
                                    </p:anim>
                                    <p:anim calcmode="lin" valueType="num">
                                      <p:cBhvr additive="base">
                                        <p:cTn id="5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1000" fill="hold"/>
                                        <p:tgtEl>
                                          <p:spTgt spid="12"/>
                                        </p:tgtEl>
                                        <p:attrNameLst>
                                          <p:attrName>ppt_w</p:attrName>
                                        </p:attrNameLst>
                                      </p:cBhvr>
                                      <p:tavLst>
                                        <p:tav tm="0">
                                          <p:val>
                                            <p:strVal val="#ppt_w*0.70"/>
                                          </p:val>
                                        </p:tav>
                                        <p:tav tm="100000">
                                          <p:val>
                                            <p:strVal val="#ppt_w"/>
                                          </p:val>
                                        </p:tav>
                                      </p:tavLst>
                                    </p:anim>
                                    <p:anim calcmode="lin" valueType="num">
                                      <p:cBhvr>
                                        <p:cTn id="57" dur="1000" fill="hold"/>
                                        <p:tgtEl>
                                          <p:spTgt spid="12"/>
                                        </p:tgtEl>
                                        <p:attrNameLst>
                                          <p:attrName>ppt_h</p:attrName>
                                        </p:attrNameLst>
                                      </p:cBhvr>
                                      <p:tavLst>
                                        <p:tav tm="0">
                                          <p:val>
                                            <p:strVal val="#ppt_h"/>
                                          </p:val>
                                        </p:tav>
                                        <p:tav tm="100000">
                                          <p:val>
                                            <p:strVal val="#ppt_h"/>
                                          </p:val>
                                        </p:tav>
                                      </p:tavLst>
                                    </p:anim>
                                    <p:animEffect transition="in" filter="fade">
                                      <p:cBhvr>
                                        <p:cTn id="58"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5286380" y="5929330"/>
            <a:ext cx="3571900" cy="785818"/>
          </a:xfrm>
          <a:prstGeom prst="round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3600" b="1" dirty="0" smtClean="0">
                <a:solidFill>
                  <a:sysClr val="windowText" lastClr="000000"/>
                </a:solidFill>
              </a:rPr>
              <a:t>نشأة التيار المادي</a:t>
            </a:r>
            <a:endParaRPr lang="fr-FR" sz="3600" b="1" dirty="0">
              <a:solidFill>
                <a:sysClr val="windowText" lastClr="000000"/>
              </a:solidFill>
            </a:endParaRPr>
          </a:p>
        </p:txBody>
      </p:sp>
      <p:sp>
        <p:nvSpPr>
          <p:cNvPr id="5" name="Rectangle 4"/>
          <p:cNvSpPr/>
          <p:nvPr/>
        </p:nvSpPr>
        <p:spPr>
          <a:xfrm>
            <a:off x="214282" y="5143512"/>
            <a:ext cx="4000528" cy="1500198"/>
          </a:xfrm>
          <a:prstGeom prst="rect">
            <a:avLst/>
          </a:prstGeom>
        </p:spPr>
        <p:style>
          <a:lnRef idx="1">
            <a:schemeClr val="accent4"/>
          </a:lnRef>
          <a:fillRef idx="3">
            <a:schemeClr val="accent4"/>
          </a:fillRef>
          <a:effectRef idx="2">
            <a:schemeClr val="accent4"/>
          </a:effectRef>
          <a:fontRef idx="minor">
            <a:schemeClr val="lt1"/>
          </a:fontRef>
        </p:style>
        <p:txBody>
          <a:bodyPr rtlCol="0" anchor="ctr"/>
          <a:lstStyle/>
          <a:p>
            <a:pPr algn="ctr" rtl="1"/>
            <a:r>
              <a:rPr lang="ar-DZ" sz="2800" dirty="0" smtClean="0"/>
              <a:t>الرغبة في إرضاء الفضل الفكري وسد الثغرات المعرفية التي لم تسدها التيارات الأخرى</a:t>
            </a:r>
            <a:endParaRPr lang="fr-FR" sz="2800" dirty="0"/>
          </a:p>
        </p:txBody>
      </p:sp>
      <p:sp>
        <p:nvSpPr>
          <p:cNvPr id="6" name="Rectangle 5"/>
          <p:cNvSpPr/>
          <p:nvPr/>
        </p:nvSpPr>
        <p:spPr>
          <a:xfrm>
            <a:off x="214282" y="2071678"/>
            <a:ext cx="4000528" cy="114300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عدم الاقتناع بالتفسيرات اللاهوتية والمثالية للكون</a:t>
            </a:r>
            <a:endParaRPr lang="fr-FR" sz="2800" dirty="0"/>
          </a:p>
        </p:txBody>
      </p:sp>
      <p:sp>
        <p:nvSpPr>
          <p:cNvPr id="7" name="Rectangle 6"/>
          <p:cNvSpPr/>
          <p:nvPr/>
        </p:nvSpPr>
        <p:spPr>
          <a:xfrm>
            <a:off x="214282" y="500042"/>
            <a:ext cx="4000528" cy="114300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التأثير السلبي بالمفهوم الكنسي للدين: الفصل بين الدين والعلم</a:t>
            </a:r>
            <a:endParaRPr lang="fr-FR" sz="2800" dirty="0"/>
          </a:p>
        </p:txBody>
      </p:sp>
      <p:sp>
        <p:nvSpPr>
          <p:cNvPr id="8" name="Rectangle 7"/>
          <p:cNvSpPr/>
          <p:nvPr/>
        </p:nvSpPr>
        <p:spPr>
          <a:xfrm>
            <a:off x="214282" y="3500438"/>
            <a:ext cx="4000528" cy="1285884"/>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2800" dirty="0" smtClean="0">
                <a:solidFill>
                  <a:sysClr val="windowText" lastClr="000000"/>
                </a:solidFill>
              </a:rPr>
              <a:t>سهولة التفسير المادي للوجود وظواهره على عكس التفسيرات اللامادية</a:t>
            </a:r>
            <a:endParaRPr lang="fr-FR" sz="2800" dirty="0">
              <a:solidFill>
                <a:sysClr val="windowText" lastClr="000000"/>
              </a:solidFill>
            </a:endParaRPr>
          </a:p>
        </p:txBody>
      </p:sp>
      <p:sp>
        <p:nvSpPr>
          <p:cNvPr id="9" name="Rectangle 8"/>
          <p:cNvSpPr/>
          <p:nvPr/>
        </p:nvSpPr>
        <p:spPr>
          <a:xfrm>
            <a:off x="5000628" y="3286124"/>
            <a:ext cx="3929090" cy="228601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بدأ الفكر المادي عند اليونان (</a:t>
            </a:r>
            <a:r>
              <a:rPr lang="ar-DZ" sz="2800" dirty="0" err="1" smtClean="0"/>
              <a:t>هيراقليطس</a:t>
            </a:r>
            <a:r>
              <a:rPr lang="ar-DZ" sz="2800" dirty="0" smtClean="0"/>
              <a:t>، </a:t>
            </a:r>
            <a:r>
              <a:rPr lang="ar-DZ" sz="2800" dirty="0" err="1" smtClean="0"/>
              <a:t>ديموقريطس</a:t>
            </a:r>
            <a:r>
              <a:rPr lang="ar-DZ" sz="2800" dirty="0" smtClean="0"/>
              <a:t>، </a:t>
            </a:r>
            <a:r>
              <a:rPr lang="ar-DZ" sz="2800" dirty="0" err="1" smtClean="0"/>
              <a:t>أبيقور</a:t>
            </a:r>
            <a:r>
              <a:rPr lang="ar-DZ" sz="2800" dirty="0" smtClean="0"/>
              <a:t>، </a:t>
            </a:r>
            <a:r>
              <a:rPr lang="ar-DZ" sz="2800" dirty="0" err="1" smtClean="0"/>
              <a:t>طاليس</a:t>
            </a:r>
            <a:r>
              <a:rPr lang="ar-DZ" sz="2800" dirty="0" smtClean="0"/>
              <a:t>) الذين أرجعوا أصل الوجود إلى عناصر مادية طبيعية</a:t>
            </a:r>
            <a:endParaRPr lang="fr-FR" sz="2800" dirty="0"/>
          </a:p>
        </p:txBody>
      </p:sp>
      <p:sp>
        <p:nvSpPr>
          <p:cNvPr id="10" name="Rectangle 9"/>
          <p:cNvSpPr/>
          <p:nvPr/>
        </p:nvSpPr>
        <p:spPr>
          <a:xfrm>
            <a:off x="5429256" y="285728"/>
            <a:ext cx="3429024" cy="928694"/>
          </a:xfrm>
          <a:prstGeom prst="rect">
            <a:avLst/>
          </a:prstGeom>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5400000" scaled="1"/>
            <a:tileRect/>
          </a:gradFill>
        </p:spPr>
        <p:style>
          <a:lnRef idx="3">
            <a:schemeClr val="lt1"/>
          </a:lnRef>
          <a:fillRef idx="1">
            <a:schemeClr val="dk1"/>
          </a:fillRef>
          <a:effectRef idx="1">
            <a:schemeClr val="dk1"/>
          </a:effectRef>
          <a:fontRef idx="minor">
            <a:schemeClr val="lt1"/>
          </a:fontRef>
        </p:style>
        <p:txBody>
          <a:bodyPr rtlCol="0" anchor="ctr"/>
          <a:lstStyle/>
          <a:p>
            <a:pPr algn="ctr"/>
            <a:r>
              <a:rPr lang="ar-DZ" sz="2800" dirty="0" smtClean="0">
                <a:solidFill>
                  <a:sysClr val="windowText" lastClr="000000"/>
                </a:solidFill>
              </a:rPr>
              <a:t>واستمر في التطور لعدة عوامل أهمها: </a:t>
            </a:r>
            <a:endParaRPr lang="fr-FR" sz="2800" dirty="0">
              <a:solidFill>
                <a:sysClr val="windowText" lastClr="000000"/>
              </a:solidFill>
            </a:endParaRPr>
          </a:p>
        </p:txBody>
      </p:sp>
      <p:pic>
        <p:nvPicPr>
          <p:cNvPr id="12" name="Picture 2" descr="C:\Users\pc\Desktop\صور تعديل منزل\ممنوع.jpg"/>
          <p:cNvPicPr>
            <a:picLocks noChangeAspect="1" noChangeArrowheads="1"/>
          </p:cNvPicPr>
          <p:nvPr/>
        </p:nvPicPr>
        <p:blipFill>
          <a:blip r:embed="rId3"/>
          <a:srcRect/>
          <a:stretch>
            <a:fillRect/>
          </a:stretch>
        </p:blipFill>
        <p:spPr bwMode="auto">
          <a:xfrm>
            <a:off x="5857884" y="1357298"/>
            <a:ext cx="1928794" cy="150019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0.70"/>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edge">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heckerboard(across)">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heckerboard(across)">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box(in)">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0628" y="1643050"/>
            <a:ext cx="3929090" cy="178595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b="1" dirty="0" smtClean="0"/>
              <a:t>الفكر الطبيعي: </a:t>
            </a:r>
            <a:r>
              <a:rPr lang="ar-DZ" sz="2800" dirty="0" smtClean="0"/>
              <a:t>يرى بأن الوجود الوحيد هو الطبيعة، التي نتعرف عليها بالتجربة الحسية. روسو، </a:t>
            </a:r>
            <a:r>
              <a:rPr lang="ar-DZ" sz="2800" dirty="0" err="1" smtClean="0"/>
              <a:t>فيورباخ</a:t>
            </a:r>
            <a:r>
              <a:rPr lang="ar-DZ" sz="2800" dirty="0" smtClean="0"/>
              <a:t> </a:t>
            </a:r>
            <a:endParaRPr lang="fr-FR" sz="2800" dirty="0"/>
          </a:p>
        </p:txBody>
      </p:sp>
      <p:sp>
        <p:nvSpPr>
          <p:cNvPr id="7" name="Rectangle 6"/>
          <p:cNvSpPr/>
          <p:nvPr/>
        </p:nvSpPr>
        <p:spPr>
          <a:xfrm>
            <a:off x="4929190" y="0"/>
            <a:ext cx="4000528" cy="1500174"/>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rtl="1"/>
            <a:r>
              <a:rPr lang="ar-DZ" sz="2800" b="1" dirty="0" smtClean="0"/>
              <a:t>الفكر الميكانيكي :  </a:t>
            </a:r>
            <a:r>
              <a:rPr lang="ar-DZ" sz="2800" dirty="0" smtClean="0"/>
              <a:t>النظر للوجود كآلة، الإقرار فقط بالتغيرات والآلية في الطبيعة. توماس </a:t>
            </a:r>
            <a:r>
              <a:rPr lang="ar-DZ" sz="2800" dirty="0" err="1" smtClean="0"/>
              <a:t>هوبز</a:t>
            </a:r>
            <a:endParaRPr lang="fr-FR" sz="2800" dirty="0"/>
          </a:p>
        </p:txBody>
      </p:sp>
      <p:sp>
        <p:nvSpPr>
          <p:cNvPr id="9" name="Rectangle 8"/>
          <p:cNvSpPr/>
          <p:nvPr/>
        </p:nvSpPr>
        <p:spPr>
          <a:xfrm>
            <a:off x="5000628" y="3500438"/>
            <a:ext cx="3929090" cy="2286016"/>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DZ" sz="2800" b="1" dirty="0" smtClean="0"/>
              <a:t>الفكر الوضعي: </a:t>
            </a:r>
            <a:r>
              <a:rPr lang="ar-DZ" sz="2800" dirty="0" smtClean="0"/>
              <a:t>ينظر للوجود نظرة قائمة على العقل  القادر على فهم الواقع بالتجربة الواقعية، في هدف لإيجاد القوانين الناظمة للوجود</a:t>
            </a:r>
            <a:endParaRPr lang="fr-FR" sz="2800" dirty="0"/>
          </a:p>
        </p:txBody>
      </p:sp>
      <p:sp>
        <p:nvSpPr>
          <p:cNvPr id="10" name="Rectangle 9"/>
          <p:cNvSpPr/>
          <p:nvPr/>
        </p:nvSpPr>
        <p:spPr>
          <a:xfrm>
            <a:off x="5072066" y="5857892"/>
            <a:ext cx="3857652" cy="92869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ar-DZ" sz="2800" dirty="0" smtClean="0"/>
              <a:t>من هنا نفهم أن التيار المادي تشكل من مشارب عديدة أهمها: </a:t>
            </a:r>
            <a:endParaRPr lang="fr-FR" sz="2800" dirty="0"/>
          </a:p>
        </p:txBody>
      </p:sp>
      <p:sp>
        <p:nvSpPr>
          <p:cNvPr id="11" name="Rectangle 10"/>
          <p:cNvSpPr/>
          <p:nvPr/>
        </p:nvSpPr>
        <p:spPr>
          <a:xfrm>
            <a:off x="214282" y="1142984"/>
            <a:ext cx="4572032" cy="550072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rtl="1"/>
            <a:r>
              <a:rPr lang="ar-DZ" sz="2800" dirty="0" smtClean="0">
                <a:solidFill>
                  <a:sysClr val="windowText" lastClr="000000"/>
                </a:solidFill>
              </a:rPr>
              <a:t>تبلور الفكر المادي بعد تراكمات فكرية مهدت لها عدة عوامل أهمها: </a:t>
            </a:r>
            <a:r>
              <a:rPr lang="ar-DZ" sz="2800" b="1" dirty="0" smtClean="0">
                <a:solidFill>
                  <a:sysClr val="windowText" lastClr="000000"/>
                </a:solidFill>
              </a:rPr>
              <a:t>سيادة الفكر الطبيعي</a:t>
            </a:r>
            <a:r>
              <a:rPr lang="ar-DZ" sz="2800" dirty="0" smtClean="0">
                <a:solidFill>
                  <a:sysClr val="windowText" lastClr="000000"/>
                </a:solidFill>
              </a:rPr>
              <a:t> عند </a:t>
            </a:r>
            <a:r>
              <a:rPr lang="ar-DZ" sz="2800" dirty="0" err="1" smtClean="0">
                <a:solidFill>
                  <a:sysClr val="windowText" lastClr="000000"/>
                </a:solidFill>
              </a:rPr>
              <a:t>فيورباخ</a:t>
            </a:r>
            <a:r>
              <a:rPr lang="ar-DZ" sz="2800" dirty="0" smtClean="0">
                <a:solidFill>
                  <a:sysClr val="windowText" lastClr="000000"/>
                </a:solidFill>
              </a:rPr>
              <a:t> الذي اشتهر بنقده المادي للدين، معتبرا أن المادة والطبيعة هما أساس الوجود. </a:t>
            </a:r>
          </a:p>
          <a:p>
            <a:pPr algn="ctr" rtl="1"/>
            <a:r>
              <a:rPr lang="ar-DZ" sz="2800" b="1" dirty="0" smtClean="0">
                <a:solidFill>
                  <a:sysClr val="windowText" lastClr="000000"/>
                </a:solidFill>
              </a:rPr>
              <a:t>النهضة الأوروبية</a:t>
            </a:r>
            <a:r>
              <a:rPr lang="ar-DZ" sz="2800" dirty="0" smtClean="0">
                <a:solidFill>
                  <a:sysClr val="windowText" lastClr="000000"/>
                </a:solidFill>
              </a:rPr>
              <a:t> في </a:t>
            </a:r>
          </a:p>
          <a:p>
            <a:pPr algn="ctr" rtl="1"/>
            <a:r>
              <a:rPr lang="ar-DZ" sz="2800" dirty="0" smtClean="0">
                <a:solidFill>
                  <a:sysClr val="windowText" lastClr="000000"/>
                </a:solidFill>
              </a:rPr>
              <a:t>القرن 17، وشيوع النظرة </a:t>
            </a:r>
            <a:r>
              <a:rPr lang="ar-DZ" sz="2800" b="1" dirty="0" smtClean="0">
                <a:solidFill>
                  <a:sysClr val="windowText" lastClr="000000"/>
                </a:solidFill>
              </a:rPr>
              <a:t>الماركسية</a:t>
            </a:r>
          </a:p>
          <a:p>
            <a:pPr algn="ctr" rtl="1"/>
            <a:r>
              <a:rPr lang="ar-DZ" sz="2800" dirty="0" smtClean="0">
                <a:solidFill>
                  <a:sysClr val="windowText" lastClr="000000"/>
                </a:solidFill>
              </a:rPr>
              <a:t>كما ارتبطت المادية بتلك </a:t>
            </a:r>
            <a:r>
              <a:rPr lang="ar-DZ" sz="2800" b="1" dirty="0" smtClean="0">
                <a:solidFill>
                  <a:sysClr val="windowText" lastClr="000000"/>
                </a:solidFill>
              </a:rPr>
              <a:t>الاختراعات</a:t>
            </a:r>
            <a:r>
              <a:rPr lang="ar-DZ" sz="2800" dirty="0" smtClean="0">
                <a:solidFill>
                  <a:sysClr val="windowText" lastClr="000000"/>
                </a:solidFill>
              </a:rPr>
              <a:t> التي أعقبت الثورة الصناعية، وبسيادة فكرة </a:t>
            </a:r>
            <a:r>
              <a:rPr lang="ar-DZ" sz="2800" b="1" dirty="0" smtClean="0">
                <a:solidFill>
                  <a:sysClr val="windowText" lastClr="000000"/>
                </a:solidFill>
              </a:rPr>
              <a:t>حرية العقل </a:t>
            </a:r>
            <a:r>
              <a:rPr lang="ar-DZ" sz="2800" dirty="0" smtClean="0">
                <a:solidFill>
                  <a:sysClr val="windowText" lastClr="000000"/>
                </a:solidFill>
              </a:rPr>
              <a:t>في الوصول إلى المعرفة وإدراك الحقيقة دون مرجعيات فوقية</a:t>
            </a:r>
            <a:endParaRPr lang="fr-FR" sz="2800" dirty="0">
              <a:solidFill>
                <a:sysClr val="windowText" lastClr="000000"/>
              </a:solidFill>
            </a:endParaRPr>
          </a:p>
        </p:txBody>
      </p:sp>
      <p:sp>
        <p:nvSpPr>
          <p:cNvPr id="12" name="Rectangle 11"/>
          <p:cNvSpPr/>
          <p:nvPr/>
        </p:nvSpPr>
        <p:spPr>
          <a:xfrm flipH="1">
            <a:off x="357158" y="71414"/>
            <a:ext cx="3643338" cy="7143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b="1" dirty="0" smtClean="0"/>
              <a:t>الفكر الماركسي </a:t>
            </a:r>
            <a:endParaRPr lang="fr-FR"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edge">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55"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strVal val="#ppt_w*0.70"/>
                                          </p:val>
                                        </p:tav>
                                        <p:tav tm="100000">
                                          <p:val>
                                            <p:strVal val="#ppt_w"/>
                                          </p:val>
                                        </p:tav>
                                      </p:tavLst>
                                    </p:anim>
                                    <p:anim calcmode="lin" valueType="num">
                                      <p:cBhvr>
                                        <p:cTn id="28" dur="1000" fill="hold"/>
                                        <p:tgtEl>
                                          <p:spTgt spid="12"/>
                                        </p:tgtEl>
                                        <p:attrNameLst>
                                          <p:attrName>ppt_h</p:attrName>
                                        </p:attrNameLst>
                                      </p:cBhvr>
                                      <p:tavLst>
                                        <p:tav tm="0">
                                          <p:val>
                                            <p:strVal val="#ppt_h"/>
                                          </p:val>
                                        </p:tav>
                                        <p:tav tm="100000">
                                          <p:val>
                                            <p:strVal val="#ppt_h"/>
                                          </p:val>
                                        </p:tav>
                                      </p:tavLst>
                                    </p:anim>
                                    <p:animEffect transition="in" filter="fade">
                                      <p:cBhvr>
                                        <p:cTn id="29" dur="10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strVal val="#ppt_w*0.70"/>
                                          </p:val>
                                        </p:tav>
                                        <p:tav tm="100000">
                                          <p:val>
                                            <p:strVal val="#ppt_w"/>
                                          </p:val>
                                        </p:tav>
                                      </p:tavLst>
                                    </p:anim>
                                    <p:anim calcmode="lin" valueType="num">
                                      <p:cBhvr>
                                        <p:cTn id="35" dur="1000" fill="hold"/>
                                        <p:tgtEl>
                                          <p:spTgt spid="9"/>
                                        </p:tgtEl>
                                        <p:attrNameLst>
                                          <p:attrName>ppt_h</p:attrName>
                                        </p:attrNameLst>
                                      </p:cBhvr>
                                      <p:tavLst>
                                        <p:tav tm="0">
                                          <p:val>
                                            <p:strVal val="#ppt_h"/>
                                          </p:val>
                                        </p:tav>
                                        <p:tav tm="100000">
                                          <p:val>
                                            <p:strVal val="#ppt_h"/>
                                          </p:val>
                                        </p:tav>
                                      </p:tavLst>
                                    </p:anim>
                                    <p:animEffect transition="in" filter="fade">
                                      <p:cBhvr>
                                        <p:cTn id="3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285720" y="285728"/>
            <a:ext cx="5715040" cy="1071570"/>
          </a:xfrm>
          <a:prstGeom prst="roundRect">
            <a:avLst/>
          </a:prstGeom>
          <a:solidFill>
            <a:srgbClr val="6666FF"/>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rtl="1"/>
            <a:r>
              <a:rPr lang="ar-DZ" sz="2800" b="1" dirty="0" smtClean="0"/>
              <a:t>والتيارات الفكرية التي يمكن اعتبارها امتدادا للتيار المادي هي:</a:t>
            </a:r>
            <a:endParaRPr lang="fr-FR" sz="2800" b="1" dirty="0"/>
          </a:p>
        </p:txBody>
      </p:sp>
      <p:sp>
        <p:nvSpPr>
          <p:cNvPr id="5" name="Rectangle 4"/>
          <p:cNvSpPr/>
          <p:nvPr/>
        </p:nvSpPr>
        <p:spPr>
          <a:xfrm>
            <a:off x="3857620" y="1928802"/>
            <a:ext cx="3929090" cy="1143008"/>
          </a:xfrm>
          <a:prstGeom prst="rect">
            <a:avLst/>
          </a:prstGeom>
          <a:solidFill>
            <a:srgbClr val="9696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التيار التجريبي</a:t>
            </a:r>
            <a:endParaRPr lang="fr-FR" sz="2800" b="1" dirty="0"/>
          </a:p>
        </p:txBody>
      </p:sp>
      <p:sp>
        <p:nvSpPr>
          <p:cNvPr id="6" name="Rectangle 5"/>
          <p:cNvSpPr/>
          <p:nvPr/>
        </p:nvSpPr>
        <p:spPr>
          <a:xfrm>
            <a:off x="1643042" y="3429000"/>
            <a:ext cx="4000528" cy="1143008"/>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التيار </a:t>
            </a:r>
            <a:r>
              <a:rPr lang="ar-DZ" sz="2800" b="1" dirty="0" err="1" smtClean="0"/>
              <a:t>الدارويني</a:t>
            </a:r>
            <a:endParaRPr lang="fr-FR" sz="2800" b="1" dirty="0"/>
          </a:p>
        </p:txBody>
      </p:sp>
      <p:sp>
        <p:nvSpPr>
          <p:cNvPr id="8" name="Rectangle 7"/>
          <p:cNvSpPr/>
          <p:nvPr/>
        </p:nvSpPr>
        <p:spPr>
          <a:xfrm>
            <a:off x="428596" y="5143512"/>
            <a:ext cx="4000528" cy="114300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t>التيار </a:t>
            </a:r>
            <a:r>
              <a:rPr lang="ar-DZ" sz="2800" b="1" dirty="0" err="1" smtClean="0"/>
              <a:t>البراغماتي</a:t>
            </a:r>
            <a:endParaRPr lang="fr-FR" sz="2800" b="1" dirty="0"/>
          </a:p>
        </p:txBody>
      </p:sp>
      <p:pic>
        <p:nvPicPr>
          <p:cNvPr id="9" name="Picture 2" descr="C:\Users\pc\Desktop\صور تعديل منزل\ممنوع.jpg"/>
          <p:cNvPicPr>
            <a:picLocks noChangeAspect="1" noChangeArrowheads="1"/>
          </p:cNvPicPr>
          <p:nvPr/>
        </p:nvPicPr>
        <p:blipFill>
          <a:blip r:embed="rId2"/>
          <a:srcRect/>
          <a:stretch>
            <a:fillRect/>
          </a:stretch>
        </p:blipFill>
        <p:spPr bwMode="auto">
          <a:xfrm>
            <a:off x="6572264" y="3786190"/>
            <a:ext cx="1928794" cy="2571768"/>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ox(i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ox(in)">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amond(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857752" y="214290"/>
            <a:ext cx="3929090" cy="21431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rtl="1"/>
            <a:r>
              <a:rPr lang="ar-DZ" sz="2800" dirty="0" smtClean="0"/>
              <a:t>الشيء الوحيد الذي يمكن القول بوجوده حقيقة هو المادة، ولا شيء سواها: فالمادة هي الحقيقة المطلقة، وما عداها عرضي وثانوي وتابع لها</a:t>
            </a:r>
            <a:endParaRPr lang="fr-FR" sz="2800" dirty="0"/>
          </a:p>
        </p:txBody>
      </p:sp>
      <p:sp>
        <p:nvSpPr>
          <p:cNvPr id="6" name="Rectangle 5"/>
          <p:cNvSpPr/>
          <p:nvPr/>
        </p:nvSpPr>
        <p:spPr>
          <a:xfrm>
            <a:off x="4786314" y="2571744"/>
            <a:ext cx="4000528" cy="1143008"/>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rtl="1"/>
            <a:r>
              <a:rPr lang="ar-DZ" sz="2800" dirty="0" smtClean="0">
                <a:solidFill>
                  <a:sysClr val="windowText" lastClr="000000"/>
                </a:solidFill>
              </a:rPr>
              <a:t>الوقوف موقف سلبي من الدين ومن الخالق. </a:t>
            </a:r>
            <a:endParaRPr lang="fr-FR" sz="2800" dirty="0">
              <a:solidFill>
                <a:sysClr val="windowText" lastClr="000000"/>
              </a:solidFill>
            </a:endParaRPr>
          </a:p>
        </p:txBody>
      </p:sp>
      <p:sp>
        <p:nvSpPr>
          <p:cNvPr id="7" name="Rectangle 6"/>
          <p:cNvSpPr/>
          <p:nvPr/>
        </p:nvSpPr>
        <p:spPr>
          <a:xfrm>
            <a:off x="4857752" y="4000504"/>
            <a:ext cx="4000528" cy="114300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rtl="1"/>
            <a:r>
              <a:rPr lang="ar-DZ" sz="2800" dirty="0" smtClean="0">
                <a:solidFill>
                  <a:sysClr val="windowText" lastClr="000000"/>
                </a:solidFill>
              </a:rPr>
              <a:t>الإنسان كائن آلي تحركه غرائزه، وتتحكم فيه القوانين الآلية الطبيعة</a:t>
            </a:r>
            <a:endParaRPr lang="fr-FR" sz="2800" dirty="0">
              <a:solidFill>
                <a:sysClr val="windowText" lastClr="000000"/>
              </a:solidFill>
            </a:endParaRPr>
          </a:p>
        </p:txBody>
      </p:sp>
      <p:sp>
        <p:nvSpPr>
          <p:cNvPr id="8" name="Rectangle 7"/>
          <p:cNvSpPr/>
          <p:nvPr/>
        </p:nvSpPr>
        <p:spPr>
          <a:xfrm>
            <a:off x="214282" y="1285860"/>
            <a:ext cx="4357718" cy="221457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تتوقف كل ظواهر الوعي ( الفكر) على التركيب الجسماني للإنسان. فالمادة هي التي تحدد مدارك الوعي، وعليه فتطور الوعي يكون بتطور المادة</a:t>
            </a:r>
            <a:endParaRPr lang="fr-FR" sz="2800" dirty="0"/>
          </a:p>
        </p:txBody>
      </p:sp>
      <p:sp>
        <p:nvSpPr>
          <p:cNvPr id="9" name="Rectangle 8"/>
          <p:cNvSpPr/>
          <p:nvPr/>
        </p:nvSpPr>
        <p:spPr>
          <a:xfrm>
            <a:off x="4786314" y="5286388"/>
            <a:ext cx="4071966" cy="135732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rtl="1"/>
            <a:r>
              <a:rPr lang="ar-DZ" sz="2800" dirty="0" smtClean="0"/>
              <a:t>إنكار الوجود اللامادي: وحصر الوجود فيما هو مادي، والكون تحكمه أحداث طبيعية آلية.</a:t>
            </a:r>
            <a:endParaRPr lang="fr-FR" sz="2800" dirty="0"/>
          </a:p>
        </p:txBody>
      </p:sp>
      <p:sp>
        <p:nvSpPr>
          <p:cNvPr id="10" name="Rectangle 9"/>
          <p:cNvSpPr/>
          <p:nvPr/>
        </p:nvSpPr>
        <p:spPr>
          <a:xfrm>
            <a:off x="214282" y="3643314"/>
            <a:ext cx="4357718" cy="1357322"/>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rtl="1"/>
            <a:r>
              <a:rPr lang="ar-DZ" sz="2800" dirty="0" smtClean="0"/>
              <a:t>لا تقوم المعرفة إلا بالماديات، ويتم ذلك عن طريق المثيرات الحسية والشواهد التجريبية</a:t>
            </a:r>
            <a:endParaRPr lang="fr-FR" sz="2800" dirty="0"/>
          </a:p>
        </p:txBody>
      </p:sp>
      <p:sp>
        <p:nvSpPr>
          <p:cNvPr id="12" name="Rectangle 11"/>
          <p:cNvSpPr/>
          <p:nvPr/>
        </p:nvSpPr>
        <p:spPr>
          <a:xfrm>
            <a:off x="214282" y="5286388"/>
            <a:ext cx="4286280" cy="1357322"/>
          </a:xfrm>
          <a:prstGeom prst="rect">
            <a:avLst/>
          </a:prstGeom>
        </p:spPr>
        <p:style>
          <a:lnRef idx="1">
            <a:schemeClr val="dk1"/>
          </a:lnRef>
          <a:fillRef idx="3">
            <a:schemeClr val="dk1"/>
          </a:fillRef>
          <a:effectRef idx="2">
            <a:schemeClr val="dk1"/>
          </a:effectRef>
          <a:fontRef idx="minor">
            <a:schemeClr val="lt1"/>
          </a:fontRef>
        </p:style>
        <p:txBody>
          <a:bodyPr rtlCol="0" anchor="ctr"/>
          <a:lstStyle/>
          <a:p>
            <a:pPr algn="ctr" rtl="1"/>
            <a:r>
              <a:rPr lang="ar-DZ" sz="2800" dirty="0" smtClean="0"/>
              <a:t>لتشكيل صورة واقعية عن العالم لابد من الاعتماد على العلم باعتباره يقوم على الماديات والحقائق الموضوعية</a:t>
            </a:r>
            <a:endParaRPr lang="fr-FR" sz="2800" dirty="0"/>
          </a:p>
        </p:txBody>
      </p:sp>
      <p:sp>
        <p:nvSpPr>
          <p:cNvPr id="13" name="Plaque 12"/>
          <p:cNvSpPr/>
          <p:nvPr/>
        </p:nvSpPr>
        <p:spPr>
          <a:xfrm>
            <a:off x="214282" y="0"/>
            <a:ext cx="3929090" cy="1142984"/>
          </a:xfrm>
          <a:prstGeom prst="bevel">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3900" b="1" dirty="0" smtClean="0">
                <a:solidFill>
                  <a:sysClr val="windowText" lastClr="000000"/>
                </a:solidFill>
              </a:rPr>
              <a:t>أسس التيار المادي</a:t>
            </a:r>
            <a:endParaRPr lang="fr-FR" sz="3900" b="1"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ntr" presetSubtype="16"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amond(in)">
                                      <p:cBhvr>
                                        <p:cTn id="31" dur="20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amond(in)">
                                      <p:cBhvr>
                                        <p:cTn id="36" dur="20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blinds(horizontal)">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20" presetClass="entr" presetSubtype="0"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edge">
                                      <p:cBhvr>
                                        <p:cTn id="4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428596" y="500042"/>
            <a:ext cx="3000396"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rtl="1"/>
            <a:r>
              <a:rPr lang="ar-DZ" sz="3200" b="1" dirty="0" smtClean="0"/>
              <a:t>أقسام التيار المادي</a:t>
            </a:r>
            <a:endParaRPr lang="fr-FR" sz="3200" b="1" dirty="0"/>
          </a:p>
        </p:txBody>
      </p:sp>
      <p:sp>
        <p:nvSpPr>
          <p:cNvPr id="5" name="Rectangle 4"/>
          <p:cNvSpPr/>
          <p:nvPr/>
        </p:nvSpPr>
        <p:spPr>
          <a:xfrm>
            <a:off x="3929058" y="428604"/>
            <a:ext cx="4857784" cy="20002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smtClean="0"/>
              <a:t>1/ المادية المتطرفة: </a:t>
            </a:r>
            <a:r>
              <a:rPr lang="ar-DZ" sz="2800" dirty="0" smtClean="0"/>
              <a:t>تنكر الفعل الإيجابي للدين في الوجود، وهدفها القضاء عليه، وتقوم على إنكار الله مادام ليس مادة.</a:t>
            </a:r>
          </a:p>
          <a:p>
            <a:pPr algn="ctr" rtl="1"/>
            <a:r>
              <a:rPr lang="ar-DZ" sz="2800" dirty="0" smtClean="0"/>
              <a:t>ماركس- لينين- </a:t>
            </a:r>
            <a:r>
              <a:rPr lang="ar-DZ" sz="2800" dirty="0" err="1" smtClean="0"/>
              <a:t>لاميتري</a:t>
            </a:r>
            <a:r>
              <a:rPr lang="ar-DZ" sz="2800" dirty="0" smtClean="0"/>
              <a:t>- نيتشه- </a:t>
            </a:r>
            <a:r>
              <a:rPr lang="ar-DZ" sz="2800" dirty="0" err="1" smtClean="0"/>
              <a:t>دولباخ</a:t>
            </a:r>
            <a:r>
              <a:rPr lang="ar-DZ" sz="2800" dirty="0" smtClean="0"/>
              <a:t> </a:t>
            </a:r>
            <a:endParaRPr lang="fr-FR" sz="2800" dirty="0"/>
          </a:p>
        </p:txBody>
      </p:sp>
      <p:sp>
        <p:nvSpPr>
          <p:cNvPr id="6" name="Rectangle 5"/>
          <p:cNvSpPr/>
          <p:nvPr/>
        </p:nvSpPr>
        <p:spPr>
          <a:xfrm>
            <a:off x="6357950" y="2643182"/>
            <a:ext cx="2571768" cy="278608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b="1" dirty="0" smtClean="0"/>
              <a:t>المادية الميكانيكية (العلمية): </a:t>
            </a:r>
            <a:r>
              <a:rPr lang="ar-DZ" sz="2800" dirty="0" smtClean="0"/>
              <a:t>تؤكد على أن لكل واقعة علة/ سبب خارجي ( تؤمن بالعلة والمعلول)</a:t>
            </a:r>
            <a:endParaRPr lang="fr-FR" sz="2800" dirty="0"/>
          </a:p>
        </p:txBody>
      </p:sp>
      <p:sp>
        <p:nvSpPr>
          <p:cNvPr id="7" name="Rectangle 6"/>
          <p:cNvSpPr/>
          <p:nvPr/>
        </p:nvSpPr>
        <p:spPr>
          <a:xfrm>
            <a:off x="4071934" y="2714620"/>
            <a:ext cx="1714512" cy="271464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b="1" dirty="0" smtClean="0"/>
              <a:t>المادية الجدلية: </a:t>
            </a:r>
          </a:p>
          <a:p>
            <a:pPr algn="ctr" rtl="1"/>
            <a:r>
              <a:rPr lang="ar-DZ" sz="2800" dirty="0" smtClean="0"/>
              <a:t>ترى أن لكل واقعة علة داخلية</a:t>
            </a:r>
            <a:endParaRPr lang="fr-FR" sz="2800" dirty="0"/>
          </a:p>
        </p:txBody>
      </p:sp>
      <p:sp>
        <p:nvSpPr>
          <p:cNvPr id="8" name="Rectangle 7"/>
          <p:cNvSpPr/>
          <p:nvPr/>
        </p:nvSpPr>
        <p:spPr>
          <a:xfrm>
            <a:off x="285720" y="1785926"/>
            <a:ext cx="3429024" cy="46434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rtl="1"/>
            <a:r>
              <a:rPr lang="ar-DZ" sz="2800" b="1" dirty="0" smtClean="0"/>
              <a:t>2/ المادية التوفيقية: </a:t>
            </a:r>
            <a:r>
              <a:rPr lang="ar-DZ" sz="2800" dirty="0" smtClean="0"/>
              <a:t>ترى أن الدين يقوم على معايير ذاتية ترفض إقامة براهين عقلية على صدقها، ويستحيل الاقتناع </a:t>
            </a:r>
            <a:r>
              <a:rPr lang="ar-DZ" sz="2800" dirty="0" err="1" smtClean="0"/>
              <a:t>بها</a:t>
            </a:r>
            <a:r>
              <a:rPr lang="ar-DZ" sz="2800" dirty="0" smtClean="0"/>
              <a:t>. وحاول أصحابها تجنب التطرف الموجود في المادية التوفيقية لإيجاد .</a:t>
            </a:r>
          </a:p>
          <a:p>
            <a:pPr algn="ctr" rtl="1"/>
            <a:r>
              <a:rPr lang="ar-DZ" sz="2800" dirty="0" smtClean="0"/>
              <a:t>تفسير مادي وقيمي عقلاني للوجود.</a:t>
            </a:r>
          </a:p>
          <a:p>
            <a:pPr algn="ctr" rtl="1"/>
            <a:r>
              <a:rPr lang="ar-DZ" sz="2800" dirty="0" smtClean="0"/>
              <a:t>باسكال- راسل- جورج </a:t>
            </a:r>
            <a:r>
              <a:rPr lang="ar-DZ" sz="2800" dirty="0" err="1" smtClean="0"/>
              <a:t>سنتيانا</a:t>
            </a:r>
            <a:endParaRPr lang="fr-FR"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diamond(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55"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1000" fill="hold"/>
                                        <p:tgtEl>
                                          <p:spTgt spid="8"/>
                                        </p:tgtEl>
                                        <p:attrNameLst>
                                          <p:attrName>ppt_w</p:attrName>
                                        </p:attrNameLst>
                                      </p:cBhvr>
                                      <p:tavLst>
                                        <p:tav tm="0">
                                          <p:val>
                                            <p:strVal val="#ppt_w*0.70"/>
                                          </p:val>
                                        </p:tav>
                                        <p:tav tm="100000">
                                          <p:val>
                                            <p:strVal val="#ppt_w"/>
                                          </p:val>
                                        </p:tav>
                                      </p:tavLst>
                                    </p:anim>
                                    <p:anim calcmode="lin" valueType="num">
                                      <p:cBhvr>
                                        <p:cTn id="30" dur="1000" fill="hold"/>
                                        <p:tgtEl>
                                          <p:spTgt spid="8"/>
                                        </p:tgtEl>
                                        <p:attrNameLst>
                                          <p:attrName>ppt_h</p:attrName>
                                        </p:attrNameLst>
                                      </p:cBhvr>
                                      <p:tavLst>
                                        <p:tav tm="0">
                                          <p:val>
                                            <p:strVal val="#ppt_h"/>
                                          </p:val>
                                        </p:tav>
                                        <p:tav tm="100000">
                                          <p:val>
                                            <p:strVal val="#ppt_h"/>
                                          </p:val>
                                        </p:tav>
                                      </p:tavLst>
                                    </p:anim>
                                    <p:animEffect transition="in" filter="fade">
                                      <p:cBhvr>
                                        <p:cTn id="3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214290"/>
            <a:ext cx="3929090" cy="185738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rtl="1"/>
            <a:r>
              <a:rPr lang="ar-DZ" sz="2800" dirty="0" smtClean="0"/>
              <a:t>اختزال كل جوانب الكون في المادة، وهو ما ينفي وجود الوعي، الفكر، القيم الأخلاقية، ويوقع العالم في أزمة وجودية</a:t>
            </a:r>
            <a:endParaRPr lang="fr-FR" sz="2800" dirty="0"/>
          </a:p>
        </p:txBody>
      </p:sp>
      <p:sp>
        <p:nvSpPr>
          <p:cNvPr id="5" name="Rectangle 4"/>
          <p:cNvSpPr/>
          <p:nvPr/>
        </p:nvSpPr>
        <p:spPr>
          <a:xfrm>
            <a:off x="214282" y="2285992"/>
            <a:ext cx="4071966" cy="2857520"/>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rtl="1"/>
            <a:r>
              <a:rPr lang="ar-DZ" sz="2800" dirty="0" smtClean="0"/>
              <a:t>قصور النظرة والتفسير، فالتركيز على البعد المادي وحده لا يقدم تفسيرا موضوعيا وواقعيا للوجود الذي تتعدد أبعاده بين ما هو مادي وما هو لامادي. ( مصير الإنسان، الغاية من وجوده، علاقته بالآخرين</a:t>
            </a:r>
            <a:endParaRPr lang="fr-FR" sz="2800" dirty="0"/>
          </a:p>
        </p:txBody>
      </p:sp>
      <p:sp>
        <p:nvSpPr>
          <p:cNvPr id="6" name="Rectangle 5"/>
          <p:cNvSpPr/>
          <p:nvPr/>
        </p:nvSpPr>
        <p:spPr>
          <a:xfrm>
            <a:off x="4714876" y="285728"/>
            <a:ext cx="4071966" cy="100013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sz="2800" b="1" dirty="0" smtClean="0">
                <a:solidFill>
                  <a:sysClr val="windowText" lastClr="000000"/>
                </a:solidFill>
              </a:rPr>
              <a:t>الانتقادات الموجهة للتيار المادي</a:t>
            </a:r>
            <a:endParaRPr lang="fr-FR" sz="2800" b="1" dirty="0">
              <a:solidFill>
                <a:sysClr val="windowText" lastClr="000000"/>
              </a:solidFill>
            </a:endParaRPr>
          </a:p>
        </p:txBody>
      </p:sp>
      <p:sp>
        <p:nvSpPr>
          <p:cNvPr id="7" name="Rectangle 6"/>
          <p:cNvSpPr/>
          <p:nvPr/>
        </p:nvSpPr>
        <p:spPr>
          <a:xfrm>
            <a:off x="4500562" y="1357298"/>
            <a:ext cx="4214842" cy="392909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rtl="1"/>
            <a:r>
              <a:rPr lang="ar-DZ" sz="2800" dirty="0" smtClean="0"/>
              <a:t>صحيح أنه يوجد في التيار المادي شيء من الحقيقة، وله الكثير من المؤيدين، والذين يرونه تيارا اقتصاديا ونفعيا ناجحا في زمن كل ما فيه يقاس بالمنفعة، إلا أن تطبيقات مبادئه أثبتت أن مساوئه تغطي على إيجابياته، وأهم الانتقادات السلبية له:</a:t>
            </a:r>
            <a:endParaRPr lang="fr-FR" sz="2800" dirty="0"/>
          </a:p>
        </p:txBody>
      </p:sp>
      <p:sp>
        <p:nvSpPr>
          <p:cNvPr id="8" name="Rectangle 7"/>
          <p:cNvSpPr/>
          <p:nvPr/>
        </p:nvSpPr>
        <p:spPr>
          <a:xfrm>
            <a:off x="357158" y="5357826"/>
            <a:ext cx="4572032" cy="1285884"/>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rtl="1"/>
            <a:r>
              <a:rPr lang="ar-DZ" sz="2700" dirty="0" smtClean="0">
                <a:solidFill>
                  <a:sysClr val="windowText" lastClr="000000"/>
                </a:solidFill>
              </a:rPr>
              <a:t>إنكار الدين، وهو ما يتنافى مع الجانب الروحي </a:t>
            </a:r>
            <a:r>
              <a:rPr lang="ar-DZ" sz="2700" dirty="0" err="1" smtClean="0">
                <a:solidFill>
                  <a:sysClr val="windowText" lastClr="000000"/>
                </a:solidFill>
              </a:rPr>
              <a:t>والقيمي</a:t>
            </a:r>
            <a:r>
              <a:rPr lang="ar-DZ" sz="2700" dirty="0" smtClean="0">
                <a:solidFill>
                  <a:sysClr val="windowText" lastClr="000000"/>
                </a:solidFill>
              </a:rPr>
              <a:t>  للإنسان، فالمادية تغفل </a:t>
            </a:r>
          </a:p>
          <a:p>
            <a:pPr algn="ctr" rtl="1"/>
            <a:r>
              <a:rPr lang="ar-DZ" sz="2700" dirty="0" smtClean="0">
                <a:solidFill>
                  <a:sysClr val="windowText" lastClr="000000"/>
                </a:solidFill>
              </a:rPr>
              <a:t>عن الطبيعة البشرية</a:t>
            </a:r>
            <a:endParaRPr lang="fr-FR" sz="2700" dirty="0">
              <a:solidFill>
                <a:sysClr val="windowText" lastClr="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ox(in)">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ox(i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amond(in)">
                                      <p:cBhvr>
                                        <p:cTn id="24" dur="20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blinds(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que 3"/>
          <p:cNvSpPr/>
          <p:nvPr/>
        </p:nvSpPr>
        <p:spPr>
          <a:xfrm>
            <a:off x="1643042" y="214290"/>
            <a:ext cx="6000792" cy="1214446"/>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2800" b="1" dirty="0" smtClean="0"/>
              <a:t>التيار الواقعي والتيار المادي، أية علاقة؟</a:t>
            </a:r>
            <a:endParaRPr lang="fr-FR" sz="2800" b="1" dirty="0"/>
          </a:p>
        </p:txBody>
      </p:sp>
      <p:sp>
        <p:nvSpPr>
          <p:cNvPr id="5" name="Rectangle 4"/>
          <p:cNvSpPr/>
          <p:nvPr/>
        </p:nvSpPr>
        <p:spPr>
          <a:xfrm>
            <a:off x="4714876" y="1643050"/>
            <a:ext cx="4214842" cy="2143140"/>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ar-DZ" sz="2800" b="1" dirty="0" smtClean="0"/>
              <a:t>التيار الواقعي: </a:t>
            </a:r>
            <a:r>
              <a:rPr lang="ar-DZ" sz="2800" dirty="0" smtClean="0"/>
              <a:t>الواقع مصدر الحقيقة. والواقع يتشكل من العالم الحسي المادي، الخبرات اليومية، التجارب العلمية...</a:t>
            </a:r>
            <a:endParaRPr lang="fr-FR" sz="2800" dirty="0"/>
          </a:p>
        </p:txBody>
      </p:sp>
      <p:sp>
        <p:nvSpPr>
          <p:cNvPr id="6" name="Rectangle 5"/>
          <p:cNvSpPr/>
          <p:nvPr/>
        </p:nvSpPr>
        <p:spPr>
          <a:xfrm>
            <a:off x="214282" y="1643050"/>
            <a:ext cx="3929090" cy="2143140"/>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ar-DZ" sz="2800" b="1" dirty="0" smtClean="0">
                <a:solidFill>
                  <a:sysClr val="windowText" lastClr="000000"/>
                </a:solidFill>
              </a:rPr>
              <a:t>التيار المادي: </a:t>
            </a:r>
            <a:r>
              <a:rPr lang="ar-DZ" sz="2800" dirty="0" smtClean="0">
                <a:solidFill>
                  <a:sysClr val="windowText" lastClr="000000"/>
                </a:solidFill>
              </a:rPr>
              <a:t>المادة هي كل الحقيقة، وهذه المادة مضمنة في الواقع الذي نعيشه</a:t>
            </a:r>
            <a:endParaRPr lang="fr-FR" sz="2800" dirty="0">
              <a:solidFill>
                <a:sysClr val="windowText" lastClr="000000"/>
              </a:solidFill>
            </a:endParaRPr>
          </a:p>
        </p:txBody>
      </p:sp>
      <p:sp>
        <p:nvSpPr>
          <p:cNvPr id="7" name="Rectangle 6"/>
          <p:cNvSpPr/>
          <p:nvPr/>
        </p:nvSpPr>
        <p:spPr>
          <a:xfrm>
            <a:off x="1214414" y="4786322"/>
            <a:ext cx="2214578" cy="7858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ar-DZ" sz="2800" b="1" dirty="0" smtClean="0"/>
              <a:t>أيهما أشمل؟</a:t>
            </a:r>
            <a:endParaRPr lang="fr-FR" sz="2800" b="1" dirty="0"/>
          </a:p>
        </p:txBody>
      </p:sp>
      <p:pic>
        <p:nvPicPr>
          <p:cNvPr id="9" name="Picture 2" descr="C:\Users\pc\Desktop\صور تعديل منزل\ممنوع.jpg"/>
          <p:cNvPicPr>
            <a:picLocks noChangeAspect="1" noChangeArrowheads="1"/>
          </p:cNvPicPr>
          <p:nvPr/>
        </p:nvPicPr>
        <p:blipFill>
          <a:blip r:embed="rId2"/>
          <a:srcRect/>
          <a:stretch>
            <a:fillRect/>
          </a:stretch>
        </p:blipFill>
        <p:spPr bwMode="auto">
          <a:xfrm>
            <a:off x="6143636" y="4000504"/>
            <a:ext cx="2357422" cy="2357454"/>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strVal val="#ppt_w*0.70"/>
                                          </p:val>
                                        </p:tav>
                                        <p:tav tm="100000">
                                          <p:val>
                                            <p:strVal val="#ppt_w"/>
                                          </p:val>
                                        </p:tav>
                                      </p:tavLst>
                                    </p:anim>
                                    <p:anim calcmode="lin" valueType="num">
                                      <p:cBhvr>
                                        <p:cTn id="24" dur="1000" fill="hold"/>
                                        <p:tgtEl>
                                          <p:spTgt spid="6"/>
                                        </p:tgtEl>
                                        <p:attrNameLst>
                                          <p:attrName>ppt_h</p:attrName>
                                        </p:attrNameLst>
                                      </p:cBhvr>
                                      <p:tavLst>
                                        <p:tav tm="0">
                                          <p:val>
                                            <p:strVal val="#ppt_h"/>
                                          </p:val>
                                        </p:tav>
                                        <p:tav tm="100000">
                                          <p:val>
                                            <p:strVal val="#ppt_h"/>
                                          </p:val>
                                        </p:tav>
                                      </p:tavLst>
                                    </p:anim>
                                    <p:animEffect transition="in" filter="fade">
                                      <p:cBhvr>
                                        <p:cTn id="25" dur="1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1"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blinds(horizontal)">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6" grpId="0" animBg="1"/>
      <p:bldP spid="7"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2404</Words>
  <Application>Microsoft Office PowerPoint</Application>
  <PresentationFormat>Affichage à l'écran (4:3)</PresentationFormat>
  <Paragraphs>195</Paragraphs>
  <Slides>31</Slides>
  <Notes>0</Notes>
  <HiddenSlides>0</HiddenSlides>
  <MMClips>0</MMClips>
  <ScaleCrop>false</ScaleCrop>
  <HeadingPairs>
    <vt:vector size="4" baseType="variant">
      <vt:variant>
        <vt:lpstr>Thème</vt:lpstr>
      </vt:variant>
      <vt:variant>
        <vt:i4>1</vt:i4>
      </vt:variant>
      <vt:variant>
        <vt:lpstr>Titres des diapositives</vt:lpstr>
      </vt:variant>
      <vt:variant>
        <vt:i4>31</vt:i4>
      </vt:variant>
    </vt:vector>
  </HeadingPairs>
  <TitlesOfParts>
    <vt:vector size="32" baseType="lpstr">
      <vt:lpstr>Thème Office</vt:lpstr>
      <vt:lpstr>التيار الأول: التيار المثالي</vt:lpstr>
      <vt:lpstr>Diapositive 2</vt:lpstr>
      <vt:lpstr>Diapositive 3</vt:lpstr>
      <vt:lpstr>المثالية كتيار idéalisme</vt:lpstr>
      <vt:lpstr>Diapositive 5</vt:lpstr>
      <vt:lpstr>Diapositive 6</vt:lpstr>
      <vt:lpstr>Diapositive 7</vt:lpstr>
      <vt:lpstr>Diapositive 8</vt:lpstr>
      <vt:lpstr>نشأة المثالية idéalisme</vt:lpstr>
      <vt:lpstr>Diapositive 10</vt:lpstr>
      <vt:lpstr>تقسيمات المثالية</vt:lpstr>
      <vt:lpstr>كما يصنف بعض الباحثين المثالية إلى</vt:lpstr>
      <vt:lpstr>مبادئ/ أسس التيار المثالية</vt:lpstr>
      <vt:lpstr>نقد التيار المثالي</vt:lpstr>
      <vt:lpstr>Diapositive 15</vt:lpstr>
      <vt:lpstr>التيار الثاني: التيار الواقعي</vt:lpstr>
      <vt:lpstr>Diapositive 17</vt:lpstr>
      <vt:lpstr>Diapositive 18</vt:lpstr>
      <vt:lpstr>نشأة التيار الواقعي</vt:lpstr>
      <vt:lpstr>Diapositive 20</vt:lpstr>
      <vt:lpstr>Diapositive 21</vt:lpstr>
      <vt:lpstr>Diapositive 22</vt:lpstr>
      <vt:lpstr>التيار الثالث: التيار المادي</vt:lpstr>
      <vt:lpstr>Diapositive 24</vt:lpstr>
      <vt:lpstr>Diapositive 25</vt:lpstr>
      <vt:lpstr>Diapositive 26</vt:lpstr>
      <vt:lpstr>Diapositive 27</vt:lpstr>
      <vt:lpstr>Diapositive 28</vt:lpstr>
      <vt:lpstr>Diapositive 29</vt:lpstr>
      <vt:lpstr>Diapositive 30</vt:lpstr>
      <vt:lpstr>Diapositive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التيار الأول: التيار المثالي</dc:title>
  <dc:creator>pc</dc:creator>
  <cp:lastModifiedBy>pc</cp:lastModifiedBy>
  <cp:revision>2</cp:revision>
  <dcterms:created xsi:type="dcterms:W3CDTF">2026-02-08T19:23:28Z</dcterms:created>
  <dcterms:modified xsi:type="dcterms:W3CDTF">2026-02-09T11:01:51Z</dcterms:modified>
</cp:coreProperties>
</file>