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093EF-9BF0-43F1-B9CF-B5864A8CED7B}" type="datetimeFigureOut">
              <a:rPr lang="fr-FR" smtClean="0"/>
              <a:t>14/02/2026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03ECC-0706-432D-84EC-209662F57C15}" type="slidenum">
              <a:rPr lang="fr-FR" smtClean="0"/>
              <a:t>‹N°›</a:t>
            </a:fld>
            <a:endParaRPr lang="fr-FR"/>
          </a:p>
        </p:txBody>
      </p:sp>
    </p:spTree>
    <p:extLst>
      <p:ext uri="{BB962C8B-B14F-4D97-AF65-F5344CB8AC3E}">
        <p14:creationId xmlns:p14="http://schemas.microsoft.com/office/powerpoint/2010/main" val="76318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A1BB1B-B592-4608-B3CA-F2E06AEFCCED}"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49767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46D12B-451B-449F-AEA2-4D585C11D5BD}" type="slidenum">
              <a:rPr lang="en-US">
                <a:solidFill>
                  <a:prstClr val="black"/>
                </a:solidFill>
              </a:rPr>
              <a:pPr fontAlgn="base">
                <a:spcBef>
                  <a:spcPct val="0"/>
                </a:spcBef>
                <a:spcAft>
                  <a:spcPct val="0"/>
                </a:spcAft>
              </a:pPr>
              <a:t>73</a:t>
            </a:fld>
            <a:endParaRPr lang="en-US">
              <a:solidFill>
                <a:prstClr val="black"/>
              </a:solidFill>
            </a:endParaRPr>
          </a:p>
        </p:txBody>
      </p:sp>
    </p:spTree>
    <p:extLst>
      <p:ext uri="{BB962C8B-B14F-4D97-AF65-F5344CB8AC3E}">
        <p14:creationId xmlns:p14="http://schemas.microsoft.com/office/powerpoint/2010/main" val="145629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27FA83D-B520-41A3-8F0F-9F69307D39AE}" type="slidenum">
              <a:rPr lang="en-US" altLang="fr-FR">
                <a:solidFill>
                  <a:prstClr val="black"/>
                </a:solidFill>
              </a:rPr>
              <a:pPr/>
              <a:t>19</a:t>
            </a:fld>
            <a:endParaRPr lang="en-US" altLang="fr-FR">
              <a:solidFill>
                <a:prstClr val="black"/>
              </a:solidFill>
            </a:endParaRPr>
          </a:p>
        </p:txBody>
      </p:sp>
    </p:spTree>
    <p:extLst>
      <p:ext uri="{BB962C8B-B14F-4D97-AF65-F5344CB8AC3E}">
        <p14:creationId xmlns:p14="http://schemas.microsoft.com/office/powerpoint/2010/main" val="39599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269369D-2238-45DE-94FB-79DA86AF0300}" type="slidenum">
              <a:rPr lang="en-US" altLang="fr-FR">
                <a:solidFill>
                  <a:prstClr val="black"/>
                </a:solidFill>
              </a:rPr>
              <a:pPr/>
              <a:t>21</a:t>
            </a:fld>
            <a:endParaRPr lang="en-US" altLang="fr-FR">
              <a:solidFill>
                <a:prstClr val="black"/>
              </a:solidFill>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201867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CB0F253-BB31-497B-8D93-8E5CF2F6C1AC}" type="slidenum">
              <a:rPr lang="en-US" altLang="fr-FR">
                <a:solidFill>
                  <a:prstClr val="black"/>
                </a:solidFill>
              </a:rPr>
              <a:pPr/>
              <a:t>22</a:t>
            </a:fld>
            <a:endParaRPr lang="en-US" altLang="fr-FR">
              <a:solidFill>
                <a:prstClr val="black"/>
              </a:solidFill>
            </a:endParaRPr>
          </a:p>
        </p:txBody>
      </p:sp>
    </p:spTree>
    <p:extLst>
      <p:ext uri="{BB962C8B-B14F-4D97-AF65-F5344CB8AC3E}">
        <p14:creationId xmlns:p14="http://schemas.microsoft.com/office/powerpoint/2010/main" val="149629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49DA06F-F985-4216-BCE1-E598BE230FE3}" type="slidenum">
              <a:rPr lang="fr-CA">
                <a:solidFill>
                  <a:prstClr val="black"/>
                </a:solidFill>
              </a:rPr>
              <a:pPr/>
              <a:t>25</a:t>
            </a:fld>
            <a:endParaRPr lang="fr-CA">
              <a:solidFill>
                <a:prstClr val="black"/>
              </a:solidFill>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9B7BB4E-A9DE-40E5-B3D5-28E991695B0A}" type="slidenum">
              <a:rPr lang="fr-CA">
                <a:solidFill>
                  <a:prstClr val="black"/>
                </a:solidFill>
              </a:rPr>
              <a:pPr/>
              <a:t>26</a:t>
            </a:fld>
            <a:endParaRPr lang="fr-CA">
              <a:solidFill>
                <a:prstClr val="black"/>
              </a:solidFill>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E78F362-B443-4C49-B7DB-132530698F8B}" type="slidenum">
              <a:rPr lang="en-US" altLang="fr-FR">
                <a:solidFill>
                  <a:prstClr val="black"/>
                </a:solidFill>
              </a:rPr>
              <a:pPr/>
              <a:t>34</a:t>
            </a:fld>
            <a:endParaRPr lang="en-US" altLang="fr-FR">
              <a:solidFill>
                <a:prstClr val="black"/>
              </a:solidFill>
            </a:endParaRPr>
          </a:p>
        </p:txBody>
      </p:sp>
    </p:spTree>
    <p:extLst>
      <p:ext uri="{BB962C8B-B14F-4D97-AF65-F5344CB8AC3E}">
        <p14:creationId xmlns:p14="http://schemas.microsoft.com/office/powerpoint/2010/main" val="2846030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F8B2F8-BE88-4BA2-9C6A-EA09441293CB}" type="slidenum">
              <a:rPr lang="en-US" altLang="fr-FR">
                <a:solidFill>
                  <a:prstClr val="black"/>
                </a:solidFill>
              </a:rPr>
              <a:pPr/>
              <a:t>52</a:t>
            </a:fld>
            <a:endParaRPr lang="en-US" altLang="fr-FR">
              <a:solidFill>
                <a:prstClr val="black"/>
              </a:solidFill>
            </a:endParaRPr>
          </a:p>
        </p:txBody>
      </p:sp>
    </p:spTree>
    <p:extLst>
      <p:ext uri="{BB962C8B-B14F-4D97-AF65-F5344CB8AC3E}">
        <p14:creationId xmlns:p14="http://schemas.microsoft.com/office/powerpoint/2010/main" val="38612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61CBB12-5E57-4392-8AB7-C8181BF4C557}" type="slidenum">
              <a:rPr lang="fr-FR" smtClean="0">
                <a:solidFill>
                  <a:prstClr val="black"/>
                </a:solidFill>
              </a:rPr>
              <a:pPr/>
              <a:t>63</a:t>
            </a:fld>
            <a:endParaRPr lang="fr-FR">
              <a:solidFill>
                <a:prstClr val="black"/>
              </a:solidFill>
            </a:endParaRPr>
          </a:p>
        </p:txBody>
      </p:sp>
    </p:spTree>
    <p:extLst>
      <p:ext uri="{BB962C8B-B14F-4D97-AF65-F5344CB8AC3E}">
        <p14:creationId xmlns:p14="http://schemas.microsoft.com/office/powerpoint/2010/main" val="2099948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13AF9C2-AEA3-4A65-9807-5991ECB8FD43}"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264904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3AF9C2-AEA3-4A65-9807-5991ECB8FD43}"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133998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3AF9C2-AEA3-4A65-9807-5991ECB8FD43}"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400109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3AF9C2-AEA3-4A65-9807-5991ECB8FD43}"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359418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13AF9C2-AEA3-4A65-9807-5991ECB8FD43}" type="datetimeFigureOut">
              <a:rPr lang="fr-FR" smtClean="0"/>
              <a:t>14/02/2026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272618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13AF9C2-AEA3-4A65-9807-5991ECB8FD43}" type="datetimeFigureOut">
              <a:rPr lang="fr-FR" smtClean="0"/>
              <a:t>14/02/2026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2847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13AF9C2-AEA3-4A65-9807-5991ECB8FD43}" type="datetimeFigureOut">
              <a:rPr lang="fr-FR" smtClean="0"/>
              <a:t>14/02/2026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418190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13AF9C2-AEA3-4A65-9807-5991ECB8FD43}" type="datetimeFigureOut">
              <a:rPr lang="fr-FR" smtClean="0"/>
              <a:t>14/02/2026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52993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13AF9C2-AEA3-4A65-9807-5991ECB8FD43}" type="datetimeFigureOut">
              <a:rPr lang="fr-FR" smtClean="0"/>
              <a:t>14/02/2026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6101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13AF9C2-AEA3-4A65-9807-5991ECB8FD43}" type="datetimeFigureOut">
              <a:rPr lang="fr-FR" smtClean="0"/>
              <a:t>14/02/2026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140777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13AF9C2-AEA3-4A65-9807-5991ECB8FD43}" type="datetimeFigureOut">
              <a:rPr lang="fr-FR" smtClean="0"/>
              <a:t>14/02/2026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4A9728-2F60-45C2-942B-B534BE25F3AE}" type="slidenum">
              <a:rPr lang="fr-FR" smtClean="0"/>
              <a:t>‹N°›</a:t>
            </a:fld>
            <a:endParaRPr lang="fr-FR"/>
          </a:p>
        </p:txBody>
      </p:sp>
    </p:spTree>
    <p:extLst>
      <p:ext uri="{BB962C8B-B14F-4D97-AF65-F5344CB8AC3E}">
        <p14:creationId xmlns:p14="http://schemas.microsoft.com/office/powerpoint/2010/main" val="2183755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AF9C2-AEA3-4A65-9807-5991ECB8FD43}" type="datetimeFigureOut">
              <a:rPr lang="fr-FR" smtClean="0"/>
              <a:t>14/02/2026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A9728-2F60-45C2-942B-B534BE25F3AE}" type="slidenum">
              <a:rPr lang="fr-FR" smtClean="0"/>
              <a:t>‹N°›</a:t>
            </a:fld>
            <a:endParaRPr lang="fr-FR"/>
          </a:p>
        </p:txBody>
      </p:sp>
    </p:spTree>
    <p:extLst>
      <p:ext uri="{BB962C8B-B14F-4D97-AF65-F5344CB8AC3E}">
        <p14:creationId xmlns:p14="http://schemas.microsoft.com/office/powerpoint/2010/main" val="1818474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marefa.org/index.php/%D8%A7%D9%84%D8%B4%D8%A8%D9%83%D8%A9_%D8%A7%D9%84%D8%AF%D8%A7%D8%AE%D9%84%D9%8A%D8%A9" TargetMode="External"/><Relationship Id="rId2" Type="http://schemas.openxmlformats.org/officeDocument/2006/relationships/hyperlink" Target="http://www.marefa.org/index.php/%D8%A7%D9%84%D8%AE%D9%84%D8%A7%D9%8A%D8%A7_%D8%A7%D9%84%D9%86%D8%A8%D8%A7%D8%AA%D9%8A%D8%A9" TargetMode="External"/><Relationship Id="rId1" Type="http://schemas.openxmlformats.org/officeDocument/2006/relationships/slideLayout" Target="../slideLayouts/slideLayout2.xml"/><Relationship Id="rId5" Type="http://schemas.openxmlformats.org/officeDocument/2006/relationships/hyperlink" Target="http://www.marefa.org/index.php?title=%D8%A3%D9%86%D8%BA%D8%B3%D8%AA%D8%B1%D9%88%D9%85&amp;action=edit&amp;redlink=1" TargetMode="External"/><Relationship Id="rId4" Type="http://schemas.openxmlformats.org/officeDocument/2006/relationships/hyperlink" Target="http://www.marefa.org/index.php/%D8%A7%D9%84%D8%BA%D8%B4%D8%A7%D8%A1_%D8%A7%D9%84%D8%B3%D9%8A%D8%AA%D9%88%D8%A8%D9%84%D8%A7%D8%B3%D9%85%D9%8A"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marefa.org/index.php?title=%D8%A7%D9%86%D8%AA%D8%A8%D8%A7%D8%AC&amp;action=edit&amp;redlink=1" TargetMode="External"/><Relationship Id="rId3" Type="http://schemas.openxmlformats.org/officeDocument/2006/relationships/hyperlink" Target="http://www.marefa.org/index.php/%D8%A7%D9%84%D8%B4%D8%A8%D9%83%D8%A9_%D8%A7%D9%84%D8%B3%D9%8A%D8%AA%D9%88%D8%A8%D9%84%D8%A7%D8%B3%D9%85%D9%8A%D8%A9_%D8%A7%D9%84%D8%AF%D8%A7%D8%AE%D9%84%D9%8A%D8%A9" TargetMode="External"/><Relationship Id="rId7" Type="http://schemas.openxmlformats.org/officeDocument/2006/relationships/hyperlink" Target="http://www.marefa.org/index.php?title=%D8%A7%D9%86%D9%83%D9%85%D8%A7%D8%B4&amp;action=edit&amp;redlink=1" TargetMode="External"/><Relationship Id="rId2" Type="http://schemas.openxmlformats.org/officeDocument/2006/relationships/hyperlink" Target="http://www.marefa.org/index.php/%D8%AD%D9%88%D9%8A%D8%B5%D9%84%D8%A7%D8%AA_%D8%BA%D9%88%D9%84%D8%AC%D9%8A" TargetMode="External"/><Relationship Id="rId1" Type="http://schemas.openxmlformats.org/officeDocument/2006/relationships/slideLayout" Target="../slideLayouts/slideLayout2.xml"/><Relationship Id="rId6" Type="http://schemas.openxmlformats.org/officeDocument/2006/relationships/hyperlink" Target="http://www.marefa.org/index.php?title=%D9%84%D8%AA%D9%88%D8%A7%D8%B2%D9%86_%D8%A7%D9%84%D9%85%D8%A7%D8%A6%D9%8A&amp;action=edit&amp;redlink=1" TargetMode="External"/><Relationship Id="rId5" Type="http://schemas.openxmlformats.org/officeDocument/2006/relationships/hyperlink" Target="http://www.marefa.org/index.php/%D8%B6%D8%BA%D8%B7_%D8%AD%D9%84%D9%88%D9%84%D9%8A" TargetMode="External"/><Relationship Id="rId4" Type="http://schemas.openxmlformats.org/officeDocument/2006/relationships/hyperlink" Target="http://www.marefa.org/index.php?title=%D8%A7%D9%84%D8%B6%D8%BA%D8%B7_%D8%A7%D9%84%D8%AD%D9%84%D9%88%D9%8A&amp;action=edit&amp;redlink=1"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slide" Target="slide6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1600" y="2708920"/>
            <a:ext cx="7772400" cy="1470025"/>
          </a:xfrm>
        </p:spPr>
        <p:style>
          <a:lnRef idx="1">
            <a:schemeClr val="accent5"/>
          </a:lnRef>
          <a:fillRef idx="3">
            <a:schemeClr val="accent5"/>
          </a:fillRef>
          <a:effectRef idx="2">
            <a:schemeClr val="accent5"/>
          </a:effectRef>
          <a:fontRef idx="minor">
            <a:schemeClr val="lt1"/>
          </a:fontRef>
        </p:style>
        <p:txBody>
          <a:bodyPr>
            <a:normAutofit/>
          </a:bodyPr>
          <a:lstStyle/>
          <a:p>
            <a:r>
              <a:rPr lang="ar-DZ" sz="7200" dirty="0" smtClean="0"/>
              <a:t>بيولوجيا النبات</a:t>
            </a:r>
            <a:endParaRPr lang="fr-FR" sz="7200" dirty="0"/>
          </a:p>
        </p:txBody>
      </p:sp>
    </p:spTree>
    <p:extLst>
      <p:ext uri="{BB962C8B-B14F-4D97-AF65-F5344CB8AC3E}">
        <p14:creationId xmlns:p14="http://schemas.microsoft.com/office/powerpoint/2010/main" val="3450126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http://www.enasco.com/images/science/sci_microscopes_sb27572_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2" y="260648"/>
            <a:ext cx="237626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55976" y="404664"/>
            <a:ext cx="4182555"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sz="2400" b="1" dirty="0">
                <a:solidFill>
                  <a:prstClr val="black"/>
                </a:solidFill>
              </a:rPr>
              <a:t>أقصى تكبير:</a:t>
            </a:r>
            <a:r>
              <a:rPr lang="ar-DZ" sz="2400" dirty="0">
                <a:solidFill>
                  <a:prstClr val="black"/>
                </a:solidFill>
              </a:rPr>
              <a:t> حوالي </a:t>
            </a:r>
            <a:r>
              <a:rPr lang="ar-DZ" sz="2400" b="1" dirty="0">
                <a:solidFill>
                  <a:prstClr val="black"/>
                </a:solidFill>
              </a:rPr>
              <a:t>×1000 – ×1500</a:t>
            </a:r>
            <a:endParaRPr lang="fr-FR" sz="2400" dirty="0">
              <a:solidFill>
                <a:prstClr val="black"/>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3315687275"/>
              </p:ext>
            </p:extLst>
          </p:nvPr>
        </p:nvGraphicFramePr>
        <p:xfrm>
          <a:off x="539552" y="3284984"/>
          <a:ext cx="8229600" cy="3291840"/>
        </p:xfrm>
        <a:graphic>
          <a:graphicData uri="http://schemas.openxmlformats.org/drawingml/2006/table">
            <a:tbl>
              <a:tblPr>
                <a:tableStyleId>{35758FB7-9AC5-4552-8A53-C91805E547FA}</a:tableStyleId>
              </a:tblPr>
              <a:tblGrid>
                <a:gridCol w="2743200"/>
                <a:gridCol w="2743200"/>
                <a:gridCol w="2743200"/>
              </a:tblGrid>
              <a:tr h="0">
                <a:tc>
                  <a:txBody>
                    <a:bodyPr/>
                    <a:lstStyle/>
                    <a:p>
                      <a:r>
                        <a:rPr lang="ar-DZ" dirty="0" err="1"/>
                        <a:t>العضية</a:t>
                      </a:r>
                      <a:r>
                        <a:rPr lang="ar-DZ" dirty="0"/>
                        <a:t> / البنية</a:t>
                      </a:r>
                      <a:endParaRPr lang="ar-DZ" dirty="0">
                        <a:cs typeface="+mj-cs"/>
                      </a:endParaRPr>
                    </a:p>
                  </a:txBody>
                  <a:tcPr anchor="ctr"/>
                </a:tc>
                <a:tc>
                  <a:txBody>
                    <a:bodyPr/>
                    <a:lstStyle/>
                    <a:p>
                      <a:r>
                        <a:rPr lang="ar-DZ"/>
                        <a:t>هل تُرى؟</a:t>
                      </a:r>
                      <a:endParaRPr lang="ar-DZ">
                        <a:cs typeface="+mj-cs"/>
                      </a:endParaRPr>
                    </a:p>
                  </a:txBody>
                  <a:tcPr anchor="ctr"/>
                </a:tc>
                <a:tc>
                  <a:txBody>
                    <a:bodyPr/>
                    <a:lstStyle/>
                    <a:p>
                      <a:r>
                        <a:rPr lang="ar-DZ"/>
                        <a:t>ملاحظات</a:t>
                      </a:r>
                      <a:endParaRPr lang="ar-DZ">
                        <a:cs typeface="+mj-cs"/>
                      </a:endParaRPr>
                    </a:p>
                  </a:txBody>
                  <a:tcPr anchor="ctr"/>
                </a:tc>
              </a:tr>
              <a:tr h="0">
                <a:tc>
                  <a:txBody>
                    <a:bodyPr/>
                    <a:lstStyle/>
                    <a:p>
                      <a:r>
                        <a:rPr lang="ar-DZ"/>
                        <a:t>الجدار الخلوي</a:t>
                      </a:r>
                      <a:endParaRPr lang="ar-DZ">
                        <a:cs typeface="+mj-cs"/>
                      </a:endParaRPr>
                    </a:p>
                  </a:txBody>
                  <a:tcPr anchor="ctr"/>
                </a:tc>
                <a:tc>
                  <a:txBody>
                    <a:bodyPr/>
                    <a:lstStyle/>
                    <a:p>
                      <a:r>
                        <a:rPr lang="fr-FR"/>
                        <a:t>✅</a:t>
                      </a:r>
                      <a:endParaRPr lang="fr-FR">
                        <a:cs typeface="+mj-cs"/>
                      </a:endParaRPr>
                    </a:p>
                  </a:txBody>
                  <a:tcPr anchor="ctr"/>
                </a:tc>
                <a:tc>
                  <a:txBody>
                    <a:bodyPr/>
                    <a:lstStyle/>
                    <a:p>
                      <a:r>
                        <a:rPr lang="ar-DZ"/>
                        <a:t>واضح في الخلايا النباتية</a:t>
                      </a:r>
                      <a:endParaRPr lang="ar-DZ">
                        <a:cs typeface="+mj-cs"/>
                      </a:endParaRPr>
                    </a:p>
                  </a:txBody>
                  <a:tcPr anchor="ctr"/>
                </a:tc>
              </a:tr>
              <a:tr h="0">
                <a:tc>
                  <a:txBody>
                    <a:bodyPr/>
                    <a:lstStyle/>
                    <a:p>
                      <a:r>
                        <a:rPr lang="ar-DZ"/>
                        <a:t>الغشاء البلازمي</a:t>
                      </a:r>
                      <a:endParaRPr lang="ar-DZ">
                        <a:cs typeface="+mj-cs"/>
                      </a:endParaRPr>
                    </a:p>
                  </a:txBody>
                  <a:tcPr anchor="ctr"/>
                </a:tc>
                <a:tc>
                  <a:txBody>
                    <a:bodyPr/>
                    <a:lstStyle/>
                    <a:p>
                      <a:r>
                        <a:rPr lang="ar-DZ"/>
                        <a:t>⚠️ بصعوبة</a:t>
                      </a:r>
                      <a:endParaRPr lang="ar-DZ">
                        <a:cs typeface="+mj-cs"/>
                      </a:endParaRPr>
                    </a:p>
                  </a:txBody>
                  <a:tcPr anchor="ctr"/>
                </a:tc>
                <a:tc>
                  <a:txBody>
                    <a:bodyPr/>
                    <a:lstStyle/>
                    <a:p>
                      <a:r>
                        <a:rPr lang="ar-DZ"/>
                        <a:t>يُرى كحد رفيع</a:t>
                      </a:r>
                      <a:endParaRPr lang="ar-DZ">
                        <a:cs typeface="+mj-cs"/>
                      </a:endParaRPr>
                    </a:p>
                  </a:txBody>
                  <a:tcPr anchor="ctr"/>
                </a:tc>
              </a:tr>
              <a:tr h="0">
                <a:tc>
                  <a:txBody>
                    <a:bodyPr/>
                    <a:lstStyle/>
                    <a:p>
                      <a:r>
                        <a:rPr lang="ar-DZ"/>
                        <a:t>السيتوبلازم</a:t>
                      </a:r>
                      <a:endParaRPr lang="ar-DZ">
                        <a:cs typeface="+mj-cs"/>
                      </a:endParaRPr>
                    </a:p>
                  </a:txBody>
                  <a:tcPr anchor="ctr"/>
                </a:tc>
                <a:tc>
                  <a:txBody>
                    <a:bodyPr/>
                    <a:lstStyle/>
                    <a:p>
                      <a:r>
                        <a:rPr lang="fr-FR"/>
                        <a:t>✅</a:t>
                      </a:r>
                      <a:endParaRPr lang="fr-FR">
                        <a:cs typeface="+mj-cs"/>
                      </a:endParaRPr>
                    </a:p>
                  </a:txBody>
                  <a:tcPr anchor="ctr"/>
                </a:tc>
                <a:tc>
                  <a:txBody>
                    <a:bodyPr/>
                    <a:lstStyle/>
                    <a:p>
                      <a:r>
                        <a:rPr lang="ar-DZ"/>
                        <a:t>مادة داخلية عامة</a:t>
                      </a:r>
                      <a:endParaRPr lang="ar-DZ">
                        <a:cs typeface="+mj-cs"/>
                      </a:endParaRPr>
                    </a:p>
                  </a:txBody>
                  <a:tcPr anchor="ctr"/>
                </a:tc>
              </a:tr>
              <a:tr h="0">
                <a:tc>
                  <a:txBody>
                    <a:bodyPr/>
                    <a:lstStyle/>
                    <a:p>
                      <a:r>
                        <a:rPr lang="ar-DZ"/>
                        <a:t>النواة</a:t>
                      </a:r>
                      <a:endParaRPr lang="ar-DZ">
                        <a:cs typeface="+mj-cs"/>
                      </a:endParaRPr>
                    </a:p>
                  </a:txBody>
                  <a:tcPr anchor="ctr"/>
                </a:tc>
                <a:tc>
                  <a:txBody>
                    <a:bodyPr/>
                    <a:lstStyle/>
                    <a:p>
                      <a:r>
                        <a:rPr lang="fr-FR"/>
                        <a:t>✅</a:t>
                      </a:r>
                      <a:endParaRPr lang="fr-FR">
                        <a:cs typeface="+mj-cs"/>
                      </a:endParaRPr>
                    </a:p>
                  </a:txBody>
                  <a:tcPr anchor="ctr"/>
                </a:tc>
                <a:tc>
                  <a:txBody>
                    <a:bodyPr/>
                    <a:lstStyle/>
                    <a:p>
                      <a:r>
                        <a:rPr lang="ar-DZ" dirty="0"/>
                        <a:t>واضحة مع الصبغة</a:t>
                      </a:r>
                      <a:endParaRPr lang="ar-DZ" dirty="0">
                        <a:cs typeface="+mj-cs"/>
                      </a:endParaRPr>
                    </a:p>
                  </a:txBody>
                  <a:tcPr anchor="ctr"/>
                </a:tc>
              </a:tr>
              <a:tr h="0">
                <a:tc>
                  <a:txBody>
                    <a:bodyPr/>
                    <a:lstStyle/>
                    <a:p>
                      <a:r>
                        <a:rPr lang="ar-DZ"/>
                        <a:t>النوية</a:t>
                      </a:r>
                      <a:endParaRPr lang="ar-DZ">
                        <a:cs typeface="+mj-cs"/>
                      </a:endParaRPr>
                    </a:p>
                  </a:txBody>
                  <a:tcPr anchor="ctr"/>
                </a:tc>
                <a:tc>
                  <a:txBody>
                    <a:bodyPr/>
                    <a:lstStyle/>
                    <a:p>
                      <a:r>
                        <a:rPr lang="fr-FR"/>
                        <a:t>✅</a:t>
                      </a:r>
                      <a:endParaRPr lang="fr-FR">
                        <a:cs typeface="+mj-cs"/>
                      </a:endParaRPr>
                    </a:p>
                  </a:txBody>
                  <a:tcPr anchor="ctr"/>
                </a:tc>
                <a:tc>
                  <a:txBody>
                    <a:bodyPr/>
                    <a:lstStyle/>
                    <a:p>
                      <a:r>
                        <a:rPr lang="ar-DZ"/>
                        <a:t>داخل النواة</a:t>
                      </a:r>
                      <a:endParaRPr lang="ar-DZ">
                        <a:cs typeface="+mj-cs"/>
                      </a:endParaRPr>
                    </a:p>
                  </a:txBody>
                  <a:tcPr anchor="ctr"/>
                </a:tc>
              </a:tr>
              <a:tr h="0">
                <a:tc>
                  <a:txBody>
                    <a:bodyPr/>
                    <a:lstStyle/>
                    <a:p>
                      <a:r>
                        <a:rPr lang="ar-DZ"/>
                        <a:t>الفجوة العصارية</a:t>
                      </a:r>
                      <a:endParaRPr lang="ar-DZ">
                        <a:cs typeface="+mj-cs"/>
                      </a:endParaRPr>
                    </a:p>
                  </a:txBody>
                  <a:tcPr anchor="ctr"/>
                </a:tc>
                <a:tc>
                  <a:txBody>
                    <a:bodyPr/>
                    <a:lstStyle/>
                    <a:p>
                      <a:r>
                        <a:rPr lang="fr-FR"/>
                        <a:t>✅</a:t>
                      </a:r>
                      <a:endParaRPr lang="fr-FR">
                        <a:cs typeface="+mj-cs"/>
                      </a:endParaRPr>
                    </a:p>
                  </a:txBody>
                  <a:tcPr anchor="ctr"/>
                </a:tc>
                <a:tc>
                  <a:txBody>
                    <a:bodyPr/>
                    <a:lstStyle/>
                    <a:p>
                      <a:r>
                        <a:rPr lang="ar-DZ"/>
                        <a:t>كبيرة في الخلايا النباتية</a:t>
                      </a:r>
                      <a:endParaRPr lang="ar-DZ">
                        <a:cs typeface="+mj-cs"/>
                      </a:endParaRPr>
                    </a:p>
                  </a:txBody>
                  <a:tcPr anchor="ctr"/>
                </a:tc>
              </a:tr>
              <a:tr h="0">
                <a:tc>
                  <a:txBody>
                    <a:bodyPr/>
                    <a:lstStyle/>
                    <a:p>
                      <a:r>
                        <a:rPr lang="ar-DZ"/>
                        <a:t>البلاستيدات الخضراء</a:t>
                      </a:r>
                      <a:endParaRPr lang="ar-DZ">
                        <a:cs typeface="+mj-cs"/>
                      </a:endParaRPr>
                    </a:p>
                  </a:txBody>
                  <a:tcPr anchor="ctr"/>
                </a:tc>
                <a:tc>
                  <a:txBody>
                    <a:bodyPr/>
                    <a:lstStyle/>
                    <a:p>
                      <a:r>
                        <a:rPr lang="fr-FR"/>
                        <a:t>✅</a:t>
                      </a:r>
                      <a:endParaRPr lang="fr-FR">
                        <a:cs typeface="+mj-cs"/>
                      </a:endParaRPr>
                    </a:p>
                  </a:txBody>
                  <a:tcPr anchor="ctr"/>
                </a:tc>
                <a:tc>
                  <a:txBody>
                    <a:bodyPr/>
                    <a:lstStyle/>
                    <a:p>
                      <a:r>
                        <a:rPr lang="ar-DZ"/>
                        <a:t>تُرى في الخلايا الخضراء</a:t>
                      </a:r>
                      <a:endParaRPr lang="ar-DZ">
                        <a:cs typeface="+mj-cs"/>
                      </a:endParaRPr>
                    </a:p>
                  </a:txBody>
                  <a:tcPr anchor="ctr"/>
                </a:tc>
              </a:tr>
              <a:tr h="0">
                <a:tc>
                  <a:txBody>
                    <a:bodyPr/>
                    <a:lstStyle/>
                    <a:p>
                      <a:r>
                        <a:rPr lang="ar-DZ"/>
                        <a:t>الكروموسومات</a:t>
                      </a:r>
                      <a:endParaRPr lang="ar-DZ">
                        <a:cs typeface="+mj-cs"/>
                      </a:endParaRPr>
                    </a:p>
                  </a:txBody>
                  <a:tcPr anchor="ctr"/>
                </a:tc>
                <a:tc>
                  <a:txBody>
                    <a:bodyPr/>
                    <a:lstStyle/>
                    <a:p>
                      <a:r>
                        <a:rPr lang="fr-FR"/>
                        <a:t>✅</a:t>
                      </a:r>
                      <a:endParaRPr lang="fr-FR">
                        <a:cs typeface="+mj-cs"/>
                      </a:endParaRPr>
                    </a:p>
                  </a:txBody>
                  <a:tcPr anchor="ctr"/>
                </a:tc>
                <a:tc>
                  <a:txBody>
                    <a:bodyPr/>
                    <a:lstStyle/>
                    <a:p>
                      <a:r>
                        <a:rPr lang="ar-DZ" dirty="0"/>
                        <a:t>فقط أثناء الانقسام</a:t>
                      </a:r>
                      <a:endParaRPr lang="ar-DZ" dirty="0">
                        <a:cs typeface="+mj-cs"/>
                      </a:endParaRPr>
                    </a:p>
                  </a:txBody>
                  <a:tcPr anchor="ctr"/>
                </a:tc>
              </a:tr>
            </a:tbl>
          </a:graphicData>
        </a:graphic>
      </p:graphicFrame>
      <p:sp>
        <p:nvSpPr>
          <p:cNvPr id="4" name="Rectangle 1"/>
          <p:cNvSpPr>
            <a:spLocks noChangeArrowheads="1"/>
          </p:cNvSpPr>
          <p:nvPr/>
        </p:nvSpPr>
        <p:spPr bwMode="auto">
          <a:xfrm>
            <a:off x="457200" y="2217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ar-SA" dirty="0">
                <a:solidFill>
                  <a:prstClr val="black"/>
                </a:solidFill>
                <a:latin typeface="Arial" charset="0"/>
              </a:rPr>
              <a:t>قدرة التفريق محدودة (~0.2 </a:t>
            </a:r>
            <a:r>
              <a:rPr lang="ar-SA" dirty="0" err="1">
                <a:solidFill>
                  <a:prstClr val="black"/>
                </a:solidFill>
                <a:latin typeface="Arial" charset="0"/>
              </a:rPr>
              <a:t>ميكرومتر</a:t>
            </a:r>
            <a:r>
              <a:rPr lang="ar-SA" dirty="0">
                <a:solidFill>
                  <a:prstClr val="black"/>
                </a:solidFill>
                <a:latin typeface="Arial" charset="0"/>
              </a:rPr>
              <a:t>)، لذلك نرى</a:t>
            </a:r>
            <a:r>
              <a:rPr lang="fr-FR" dirty="0">
                <a:solidFill>
                  <a:prstClr val="black"/>
                </a:solidFill>
                <a:latin typeface="Arial" charset="0"/>
                <a:cs typeface="Arial" charset="0"/>
              </a:rPr>
              <a:t> </a:t>
            </a:r>
            <a:r>
              <a:rPr lang="ar-SA" b="1" dirty="0" err="1">
                <a:solidFill>
                  <a:prstClr val="black"/>
                </a:solidFill>
                <a:latin typeface="Arial" charset="0"/>
              </a:rPr>
              <a:t>العضيات</a:t>
            </a:r>
            <a:r>
              <a:rPr lang="ar-SA" b="1" dirty="0">
                <a:solidFill>
                  <a:prstClr val="black"/>
                </a:solidFill>
                <a:latin typeface="Arial" charset="0"/>
              </a:rPr>
              <a:t> الكبيرة فقط</a:t>
            </a:r>
            <a:r>
              <a:rPr lang="fr-FR" dirty="0">
                <a:solidFill>
                  <a:prstClr val="black"/>
                </a:solidFill>
                <a:latin typeface="Arial" charset="0"/>
                <a:cs typeface="Arial" charset="0"/>
              </a:rPr>
              <a:t>.</a:t>
            </a:r>
          </a:p>
          <a:p>
            <a:pPr eaLnBrk="0" fontAlgn="base" hangingPunct="0">
              <a:spcBef>
                <a:spcPct val="0"/>
              </a:spcBef>
              <a:spcAft>
                <a:spcPct val="0"/>
              </a:spcAft>
            </a:pPr>
            <a:endParaRPr lang="fr-FR" dirty="0">
              <a:solidFill>
                <a:prstClr val="black"/>
              </a:solidFill>
              <a:latin typeface="Arial" charset="0"/>
              <a:cs typeface="Arial" charset="0"/>
            </a:endParaRPr>
          </a:p>
        </p:txBody>
      </p:sp>
    </p:spTree>
    <p:extLst>
      <p:ext uri="{BB962C8B-B14F-4D97-AF65-F5344CB8AC3E}">
        <p14:creationId xmlns:p14="http://schemas.microsoft.com/office/powerpoint/2010/main" val="2251455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yksd.com/distanceedcourses/Courses09/Biology/lessons/FirstQuarterLessons/Chapter1/images/Lesson2/06ElectronMicrosco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3672408" cy="659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7244" y="6021288"/>
            <a:ext cx="345638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400" b="1" dirty="0">
                <a:solidFill>
                  <a:prstClr val="black"/>
                </a:solidFill>
              </a:rPr>
              <a:t>×</a:t>
            </a:r>
            <a:r>
              <a:rPr lang="fr-FR" sz="2400" b="1" dirty="0">
                <a:solidFill>
                  <a:prstClr val="black"/>
                </a:solidFill>
              </a:rPr>
              <a:t>100,000</a:t>
            </a:r>
            <a:r>
              <a:rPr lang="ar-DZ" sz="2400" b="1" dirty="0">
                <a:solidFill>
                  <a:prstClr val="black"/>
                </a:solidFill>
              </a:rPr>
              <a:t> </a:t>
            </a:r>
            <a:r>
              <a:rPr lang="fr-FR" sz="2400" b="1" dirty="0">
                <a:solidFill>
                  <a:prstClr val="black"/>
                </a:solidFill>
              </a:rPr>
              <a:t>- </a:t>
            </a:r>
            <a:r>
              <a:rPr lang="fr-FR" sz="2400" dirty="0">
                <a:solidFill>
                  <a:prstClr val="black"/>
                </a:solidFill>
              </a:rPr>
              <a:t>×1,000,000</a:t>
            </a:r>
            <a:endParaRPr lang="fr-FR" sz="2400" b="1" dirty="0">
              <a:solidFill>
                <a:prstClr val="black"/>
              </a:solidFill>
            </a:endParaRPr>
          </a:p>
        </p:txBody>
      </p:sp>
      <p:sp>
        <p:nvSpPr>
          <p:cNvPr id="3" name="Rectangle 2"/>
          <p:cNvSpPr/>
          <p:nvPr/>
        </p:nvSpPr>
        <p:spPr>
          <a:xfrm>
            <a:off x="4925911" y="29815"/>
            <a:ext cx="3925498" cy="46166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fr-FR" sz="2400" dirty="0">
                <a:solidFill>
                  <a:srgbClr val="FF0000"/>
                </a:solidFill>
              </a:rPr>
              <a:t>S</a:t>
            </a:r>
            <a:r>
              <a:rPr lang="fr-FR" sz="2400" dirty="0">
                <a:solidFill>
                  <a:prstClr val="white"/>
                </a:solidFill>
              </a:rPr>
              <a:t>canning </a:t>
            </a:r>
            <a:r>
              <a:rPr lang="fr-FR" sz="2400" dirty="0">
                <a:solidFill>
                  <a:srgbClr val="FF0000"/>
                </a:solidFill>
              </a:rPr>
              <a:t>E</a:t>
            </a:r>
            <a:r>
              <a:rPr lang="fr-FR" sz="2400" dirty="0">
                <a:solidFill>
                  <a:prstClr val="white"/>
                </a:solidFill>
              </a:rPr>
              <a:t>lectron </a:t>
            </a:r>
            <a:r>
              <a:rPr lang="fr-FR" sz="2400" dirty="0">
                <a:solidFill>
                  <a:srgbClr val="FF0000"/>
                </a:solidFill>
              </a:rPr>
              <a:t>M</a:t>
            </a:r>
            <a:r>
              <a:rPr lang="fr-FR" sz="2400" dirty="0">
                <a:solidFill>
                  <a:prstClr val="white"/>
                </a:solidFill>
              </a:rPr>
              <a:t>icroscope</a:t>
            </a:r>
          </a:p>
        </p:txBody>
      </p:sp>
      <p:sp>
        <p:nvSpPr>
          <p:cNvPr id="5" name="Rectangle 4"/>
          <p:cNvSpPr/>
          <p:nvPr/>
        </p:nvSpPr>
        <p:spPr>
          <a:xfrm>
            <a:off x="4233628" y="692696"/>
            <a:ext cx="494103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a:r>
              <a:rPr lang="ar-DZ" sz="2400" dirty="0">
                <a:solidFill>
                  <a:prstClr val="black"/>
                </a:solidFill>
              </a:rPr>
              <a:t>حزمة إلكترونات </a:t>
            </a:r>
            <a:r>
              <a:rPr lang="ar-DZ" sz="2400" b="1" dirty="0">
                <a:solidFill>
                  <a:prstClr val="black"/>
                </a:solidFill>
              </a:rPr>
              <a:t>تمسح سطح العينة</a:t>
            </a:r>
            <a:r>
              <a:rPr lang="ar-DZ" sz="2400" dirty="0">
                <a:solidFill>
                  <a:prstClr val="black"/>
                </a:solidFill>
              </a:rPr>
              <a:t>.</a:t>
            </a:r>
            <a:br>
              <a:rPr lang="ar-DZ" sz="2400" dirty="0">
                <a:solidFill>
                  <a:prstClr val="black"/>
                </a:solidFill>
              </a:rPr>
            </a:br>
            <a:r>
              <a:rPr lang="ar-DZ" sz="2400" dirty="0">
                <a:solidFill>
                  <a:prstClr val="black"/>
                </a:solidFill>
              </a:rPr>
              <a:t>الإلكترونات المنعكسة تُعطي صورة لتضاريس السطح.</a:t>
            </a:r>
            <a:endParaRPr lang="fr-FR" sz="2400" dirty="0">
              <a:solidFill>
                <a:prstClr val="black"/>
              </a:solidFill>
            </a:endParaRPr>
          </a:p>
        </p:txBody>
      </p:sp>
      <p:sp>
        <p:nvSpPr>
          <p:cNvPr id="6" name="Rectangle 5"/>
          <p:cNvSpPr/>
          <p:nvPr/>
        </p:nvSpPr>
        <p:spPr>
          <a:xfrm>
            <a:off x="3995936" y="2820660"/>
            <a:ext cx="517872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DZ" sz="2400" dirty="0">
                <a:solidFill>
                  <a:prstClr val="black"/>
                </a:solidFill>
              </a:rPr>
              <a:t>حزمة </a:t>
            </a:r>
            <a:r>
              <a:rPr lang="ar-DZ" sz="2400" dirty="0">
                <a:solidFill>
                  <a:prstClr val="black"/>
                </a:solidFill>
              </a:rPr>
              <a:t>من </a:t>
            </a:r>
            <a:r>
              <a:rPr lang="ar-DZ" sz="2400" b="1" dirty="0">
                <a:solidFill>
                  <a:prstClr val="black"/>
                </a:solidFill>
              </a:rPr>
              <a:t>الإلكترونات تمر عبر عينة رقيقة جدًا</a:t>
            </a:r>
            <a:r>
              <a:rPr lang="ar-DZ" sz="2400" dirty="0">
                <a:solidFill>
                  <a:prstClr val="black"/>
                </a:solidFill>
              </a:rPr>
              <a:t>.</a:t>
            </a:r>
            <a:br>
              <a:rPr lang="ar-DZ" sz="2400" dirty="0">
                <a:solidFill>
                  <a:prstClr val="black"/>
                </a:solidFill>
              </a:rPr>
            </a:br>
            <a:r>
              <a:rPr lang="ar-DZ" sz="2400" dirty="0">
                <a:solidFill>
                  <a:prstClr val="black"/>
                </a:solidFill>
              </a:rPr>
              <a:t>الأجزاء الكثيفة تمتص الإلكترونات فتظهر داكنة، والأجزاء الأقل كثافة تظهر فاتحة.</a:t>
            </a:r>
          </a:p>
        </p:txBody>
      </p:sp>
      <p:sp>
        <p:nvSpPr>
          <p:cNvPr id="7" name="Rectangle 6"/>
          <p:cNvSpPr/>
          <p:nvPr/>
        </p:nvSpPr>
        <p:spPr>
          <a:xfrm>
            <a:off x="4067945" y="2058085"/>
            <a:ext cx="489654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fr-FR" sz="2400" b="1" dirty="0">
                <a:solidFill>
                  <a:srgbClr val="FF0000"/>
                </a:solidFill>
              </a:rPr>
              <a:t>T</a:t>
            </a:r>
            <a:r>
              <a:rPr lang="fr-FR" sz="2400" b="1" dirty="0">
                <a:solidFill>
                  <a:prstClr val="black"/>
                </a:solidFill>
              </a:rPr>
              <a:t>ransmission </a:t>
            </a:r>
            <a:r>
              <a:rPr lang="fr-FR" sz="2400" b="1" dirty="0">
                <a:solidFill>
                  <a:srgbClr val="FF0000"/>
                </a:solidFill>
              </a:rPr>
              <a:t>E</a:t>
            </a:r>
            <a:r>
              <a:rPr lang="fr-FR" sz="2400" b="1" dirty="0">
                <a:solidFill>
                  <a:prstClr val="black"/>
                </a:solidFill>
              </a:rPr>
              <a:t>lectron </a:t>
            </a:r>
            <a:r>
              <a:rPr lang="fr-FR" sz="2400" b="1" dirty="0">
                <a:solidFill>
                  <a:srgbClr val="FF0000"/>
                </a:solidFill>
              </a:rPr>
              <a:t>M</a:t>
            </a:r>
            <a:r>
              <a:rPr lang="fr-FR" sz="2400" b="1" dirty="0">
                <a:solidFill>
                  <a:prstClr val="black"/>
                </a:solidFill>
              </a:rPr>
              <a:t>icroscope</a:t>
            </a:r>
            <a:endParaRPr lang="fr-FR" sz="2400" dirty="0">
              <a:solidFill>
                <a:prstClr val="black"/>
              </a:solidFill>
            </a:endParaRPr>
          </a:p>
        </p:txBody>
      </p:sp>
    </p:spTree>
    <p:extLst>
      <p:ext uri="{BB962C8B-B14F-4D97-AF65-F5344CB8AC3E}">
        <p14:creationId xmlns:p14="http://schemas.microsoft.com/office/powerpoint/2010/main" val="109340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12977001"/>
              </p:ext>
            </p:extLst>
          </p:nvPr>
        </p:nvGraphicFramePr>
        <p:xfrm>
          <a:off x="578504" y="1600202"/>
          <a:ext cx="7986992" cy="4525958"/>
        </p:xfrm>
        <a:graphic>
          <a:graphicData uri="http://schemas.openxmlformats.org/drawingml/2006/table">
            <a:tbl>
              <a:tblPr>
                <a:tableStyleId>{35758FB7-9AC5-4552-8A53-C91805E547FA}</a:tableStyleId>
              </a:tblPr>
              <a:tblGrid>
                <a:gridCol w="1996748"/>
                <a:gridCol w="1996748"/>
                <a:gridCol w="1996748"/>
                <a:gridCol w="1996748"/>
              </a:tblGrid>
              <a:tr h="354977">
                <a:tc>
                  <a:txBody>
                    <a:bodyPr/>
                    <a:lstStyle/>
                    <a:p>
                      <a:r>
                        <a:rPr lang="ar-DZ" sz="1700" dirty="0" err="1"/>
                        <a:t>لعضية</a:t>
                      </a:r>
                      <a:endParaRPr lang="ar-DZ" sz="1700" dirty="0"/>
                    </a:p>
                  </a:txBody>
                  <a:tcPr marL="88744" marR="88744" marT="44372" marB="44372" anchor="ctr"/>
                </a:tc>
                <a:tc>
                  <a:txBody>
                    <a:bodyPr/>
                    <a:lstStyle/>
                    <a:p>
                      <a:r>
                        <a:rPr lang="fr-FR" sz="1700"/>
                        <a:t>TEM</a:t>
                      </a:r>
                    </a:p>
                  </a:txBody>
                  <a:tcPr marL="88744" marR="88744" marT="44372" marB="44372" anchor="ctr"/>
                </a:tc>
                <a:tc>
                  <a:txBody>
                    <a:bodyPr/>
                    <a:lstStyle/>
                    <a:p>
                      <a:r>
                        <a:rPr lang="fr-FR" sz="1700"/>
                        <a:t>SEM</a:t>
                      </a:r>
                    </a:p>
                  </a:txBody>
                  <a:tcPr marL="88744" marR="88744" marT="44372" marB="44372" anchor="ctr"/>
                </a:tc>
                <a:tc>
                  <a:txBody>
                    <a:bodyPr/>
                    <a:lstStyle/>
                    <a:p>
                      <a:r>
                        <a:rPr lang="ar-DZ" sz="1700" dirty="0"/>
                        <a:t>ملاحظات</a:t>
                      </a:r>
                    </a:p>
                  </a:txBody>
                  <a:tcPr marL="88744" marR="88744" marT="44372" marB="44372" anchor="ctr"/>
                </a:tc>
              </a:tr>
              <a:tr h="354977">
                <a:tc>
                  <a:txBody>
                    <a:bodyPr/>
                    <a:lstStyle/>
                    <a:p>
                      <a:r>
                        <a:rPr lang="ar-DZ" sz="1700"/>
                        <a:t>الغشاء البلازمي</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تركيب طبقي</a:t>
                      </a:r>
                    </a:p>
                  </a:txBody>
                  <a:tcPr marL="88744" marR="88744" marT="44372" marB="44372" anchor="ctr"/>
                </a:tc>
              </a:tr>
              <a:tr h="354977">
                <a:tc>
                  <a:txBody>
                    <a:bodyPr/>
                    <a:lstStyle/>
                    <a:p>
                      <a:r>
                        <a:rPr lang="ar-DZ" sz="1700"/>
                        <a:t>النواة</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تفاصيل الغشاء النووي</a:t>
                      </a:r>
                    </a:p>
                  </a:txBody>
                  <a:tcPr marL="88744" marR="88744" marT="44372" marB="44372" anchor="ctr"/>
                </a:tc>
              </a:tr>
              <a:tr h="354977">
                <a:tc>
                  <a:txBody>
                    <a:bodyPr/>
                    <a:lstStyle/>
                    <a:p>
                      <a:r>
                        <a:rPr lang="ar-DZ" sz="1700"/>
                        <a:t>النوية</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واضحة جدًا</a:t>
                      </a:r>
                    </a:p>
                  </a:txBody>
                  <a:tcPr marL="88744" marR="88744" marT="44372" marB="44372" anchor="ctr"/>
                </a:tc>
              </a:tr>
              <a:tr h="354977">
                <a:tc>
                  <a:txBody>
                    <a:bodyPr/>
                    <a:lstStyle/>
                    <a:p>
                      <a:r>
                        <a:rPr lang="ar-DZ" sz="1700"/>
                        <a:t>الميتوكوندريا</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الأعراف (</a:t>
                      </a:r>
                      <a:r>
                        <a:rPr lang="fr-FR" sz="1700"/>
                        <a:t>Cristae)</a:t>
                      </a:r>
                    </a:p>
                  </a:txBody>
                  <a:tcPr marL="88744" marR="88744" marT="44372" marB="44372" anchor="ctr"/>
                </a:tc>
              </a:tr>
              <a:tr h="621211">
                <a:tc>
                  <a:txBody>
                    <a:bodyPr/>
                    <a:lstStyle/>
                    <a:p>
                      <a:r>
                        <a:rPr lang="ar-DZ" sz="1700"/>
                        <a:t>الشبكة الهيولية الخشنة والملساء</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أغشية وأنابيب</a:t>
                      </a:r>
                    </a:p>
                  </a:txBody>
                  <a:tcPr marL="88744" marR="88744" marT="44372" marB="44372" anchor="ctr"/>
                </a:tc>
              </a:tr>
              <a:tr h="354977">
                <a:tc>
                  <a:txBody>
                    <a:bodyPr/>
                    <a:lstStyle/>
                    <a:p>
                      <a:r>
                        <a:rPr lang="ar-DZ" sz="1700"/>
                        <a:t>جهاز غولجي</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dirty="0"/>
                        <a:t>أكياس مسطحة</a:t>
                      </a:r>
                    </a:p>
                  </a:txBody>
                  <a:tcPr marL="88744" marR="88744" marT="44372" marB="44372" anchor="ctr"/>
                </a:tc>
              </a:tr>
              <a:tr h="354977">
                <a:tc>
                  <a:txBody>
                    <a:bodyPr/>
                    <a:lstStyle/>
                    <a:p>
                      <a:r>
                        <a:rPr lang="ar-DZ" sz="1700"/>
                        <a:t>الريبوزومات</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نقاط صغيرة جدًا</a:t>
                      </a:r>
                    </a:p>
                  </a:txBody>
                  <a:tcPr marL="88744" marR="88744" marT="44372" marB="44372" anchor="ctr"/>
                </a:tc>
              </a:tr>
              <a:tr h="354977">
                <a:tc>
                  <a:txBody>
                    <a:bodyPr/>
                    <a:lstStyle/>
                    <a:p>
                      <a:r>
                        <a:rPr lang="ar-DZ" sz="1700"/>
                        <a:t>الليزوزومات</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حويصلات هاضمة</a:t>
                      </a:r>
                    </a:p>
                  </a:txBody>
                  <a:tcPr marL="88744" marR="88744" marT="44372" marB="44372" anchor="ctr"/>
                </a:tc>
              </a:tr>
              <a:tr h="354977">
                <a:tc>
                  <a:txBody>
                    <a:bodyPr/>
                    <a:lstStyle/>
                    <a:p>
                      <a:r>
                        <a:rPr lang="ar-DZ" sz="1700"/>
                        <a:t>البلاستيدات الخضراء</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الثايلاكويدات</a:t>
                      </a:r>
                    </a:p>
                  </a:txBody>
                  <a:tcPr marL="88744" marR="88744" marT="44372" marB="44372" anchor="ctr"/>
                </a:tc>
              </a:tr>
              <a:tr h="354977">
                <a:tc>
                  <a:txBody>
                    <a:bodyPr/>
                    <a:lstStyle/>
                    <a:p>
                      <a:r>
                        <a:rPr lang="ar-DZ" sz="1700"/>
                        <a:t>الجدار الخلوي</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a:t>طبقات واضحة</a:t>
                      </a:r>
                    </a:p>
                  </a:txBody>
                  <a:tcPr marL="88744" marR="88744" marT="44372" marB="44372" anchor="ctr"/>
                </a:tc>
              </a:tr>
              <a:tr h="354977">
                <a:tc>
                  <a:txBody>
                    <a:bodyPr/>
                    <a:lstStyle/>
                    <a:p>
                      <a:r>
                        <a:rPr lang="ar-DZ" sz="1700"/>
                        <a:t>الأهداب والأسواط</a:t>
                      </a:r>
                    </a:p>
                  </a:txBody>
                  <a:tcPr marL="88744" marR="88744" marT="44372" marB="44372" anchor="ctr"/>
                </a:tc>
                <a:tc>
                  <a:txBody>
                    <a:bodyPr/>
                    <a:lstStyle/>
                    <a:p>
                      <a:r>
                        <a:rPr lang="fr-FR" sz="1700"/>
                        <a:t>✅</a:t>
                      </a:r>
                    </a:p>
                  </a:txBody>
                  <a:tcPr marL="88744" marR="88744" marT="44372" marB="44372" anchor="ctr"/>
                </a:tc>
                <a:tc>
                  <a:txBody>
                    <a:bodyPr/>
                    <a:lstStyle/>
                    <a:p>
                      <a:r>
                        <a:rPr lang="fr-FR" sz="1700"/>
                        <a:t>✅</a:t>
                      </a:r>
                    </a:p>
                  </a:txBody>
                  <a:tcPr marL="88744" marR="88744" marT="44372" marB="44372" anchor="ctr"/>
                </a:tc>
                <a:tc>
                  <a:txBody>
                    <a:bodyPr/>
                    <a:lstStyle/>
                    <a:p>
                      <a:r>
                        <a:rPr lang="ar-DZ" sz="1700" dirty="0"/>
                        <a:t>البنية 9+2</a:t>
                      </a:r>
                    </a:p>
                  </a:txBody>
                  <a:tcPr marL="88744" marR="88744" marT="44372" marB="44372" anchor="ct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2724968842"/>
              </p:ext>
            </p:extLst>
          </p:nvPr>
        </p:nvGraphicFramePr>
        <p:xfrm>
          <a:off x="611560" y="332656"/>
          <a:ext cx="8229600" cy="1097280"/>
        </p:xfrm>
        <a:graphic>
          <a:graphicData uri="http://schemas.openxmlformats.org/drawingml/2006/table">
            <a:tbl>
              <a:tblPr>
                <a:tableStyleId>{08FB837D-C827-4EFA-A057-4D05807E0F7C}</a:tableStyleId>
              </a:tblPr>
              <a:tblGrid>
                <a:gridCol w="4114800"/>
                <a:gridCol w="4114800"/>
              </a:tblGrid>
              <a:tr h="0">
                <a:tc>
                  <a:txBody>
                    <a:bodyPr/>
                    <a:lstStyle/>
                    <a:p>
                      <a:r>
                        <a:rPr lang="ar-DZ" dirty="0"/>
                        <a:t>المجهر</a:t>
                      </a:r>
                    </a:p>
                  </a:txBody>
                  <a:tcPr anchor="ctr"/>
                </a:tc>
                <a:tc>
                  <a:txBody>
                    <a:bodyPr/>
                    <a:lstStyle/>
                    <a:p>
                      <a:r>
                        <a:rPr lang="ar-DZ"/>
                        <a:t>ماذا يُظهر؟</a:t>
                      </a:r>
                    </a:p>
                  </a:txBody>
                  <a:tcPr anchor="ctr"/>
                </a:tc>
              </a:tr>
              <a:tr h="0">
                <a:tc>
                  <a:txBody>
                    <a:bodyPr/>
                    <a:lstStyle/>
                    <a:p>
                      <a:r>
                        <a:rPr lang="ar-DZ"/>
                        <a:t>ضوئي</a:t>
                      </a:r>
                    </a:p>
                  </a:txBody>
                  <a:tcPr anchor="ctr"/>
                </a:tc>
                <a:tc>
                  <a:txBody>
                    <a:bodyPr/>
                    <a:lstStyle/>
                    <a:p>
                      <a:r>
                        <a:rPr lang="ar-DZ" dirty="0"/>
                        <a:t>الخلايا، النواة، </a:t>
                      </a:r>
                      <a:r>
                        <a:rPr lang="ar-DZ" dirty="0" err="1"/>
                        <a:t>البلاستيدات</a:t>
                      </a:r>
                      <a:r>
                        <a:rPr lang="ar-DZ" dirty="0"/>
                        <a:t>، الفجوة</a:t>
                      </a:r>
                    </a:p>
                  </a:txBody>
                  <a:tcPr anchor="ctr"/>
                </a:tc>
              </a:tr>
              <a:tr h="0">
                <a:tc>
                  <a:txBody>
                    <a:bodyPr/>
                    <a:lstStyle/>
                    <a:p>
                      <a:r>
                        <a:rPr lang="ar-DZ"/>
                        <a:t>إلكتروني</a:t>
                      </a:r>
                    </a:p>
                  </a:txBody>
                  <a:tcPr anchor="ctr"/>
                </a:tc>
                <a:tc>
                  <a:txBody>
                    <a:bodyPr/>
                    <a:lstStyle/>
                    <a:p>
                      <a:r>
                        <a:rPr lang="ar-DZ" dirty="0"/>
                        <a:t>جميع </a:t>
                      </a:r>
                      <a:r>
                        <a:rPr lang="ar-DZ" dirty="0" err="1"/>
                        <a:t>العضيات</a:t>
                      </a:r>
                      <a:r>
                        <a:rPr lang="ar-DZ" dirty="0"/>
                        <a:t> الدقيقة والتراكيب الغشائية</a:t>
                      </a:r>
                    </a:p>
                  </a:txBody>
                  <a:tcPr anchor="ctr"/>
                </a:tc>
              </a:tr>
            </a:tbl>
          </a:graphicData>
        </a:graphic>
      </p:graphicFrame>
      <p:sp>
        <p:nvSpPr>
          <p:cNvPr id="8" name="Rectangle 3"/>
          <p:cNvSpPr>
            <a:spLocks noChangeArrowheads="1"/>
          </p:cNvSpPr>
          <p:nvPr/>
        </p:nvSpPr>
        <p:spPr bwMode="auto">
          <a:xfrm>
            <a:off x="457200" y="37877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fr-FR" sz="1200" b="1">
                <a:solidFill>
                  <a:prstClr val="black"/>
                </a:solidFill>
                <a:latin typeface="Arial" charset="0"/>
                <a:cs typeface="Arial" charset="0"/>
              </a:rPr>
              <a:t>📊 </a:t>
            </a:r>
            <a:r>
              <a:rPr lang="ar-SA" sz="1200" b="1">
                <a:solidFill>
                  <a:prstClr val="black"/>
                </a:solidFill>
                <a:latin typeface="Arial" charset="0"/>
              </a:rPr>
              <a:t>الخلاصة</a:t>
            </a:r>
            <a:endParaRPr lang="fr-FR" sz="1200" b="1">
              <a:solidFill>
                <a:prstClr val="black"/>
              </a:solidFill>
              <a:latin typeface="Arial" charset="0"/>
              <a:cs typeface="Arial" charset="0"/>
            </a:endParaRPr>
          </a:p>
          <a:p>
            <a:pPr eaLnBrk="0" fontAlgn="base" hangingPunct="0">
              <a:spcBef>
                <a:spcPct val="0"/>
              </a:spcBef>
              <a:spcAft>
                <a:spcPct val="0"/>
              </a:spcAft>
            </a:pPr>
            <a:endParaRPr lang="fr-FR">
              <a:solidFill>
                <a:prstClr val="black"/>
              </a:solidFill>
              <a:latin typeface="Arial" charset="0"/>
              <a:cs typeface="Arial" charset="0"/>
            </a:endParaRPr>
          </a:p>
        </p:txBody>
      </p:sp>
      <p:sp>
        <p:nvSpPr>
          <p:cNvPr id="13" name="Control 8"/>
          <p:cNvSpPr>
            <a:spLocks noChangeArrowheads="1" noChangeShapeType="1"/>
          </p:cNvSpPr>
          <p:nvPr/>
        </p:nvSpPr>
        <p:spPr bwMode="auto">
          <a:xfrm>
            <a:off x="457200" y="33147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Tree>
    <p:extLst>
      <p:ext uri="{BB962C8B-B14F-4D97-AF65-F5344CB8AC3E}">
        <p14:creationId xmlns:p14="http://schemas.microsoft.com/office/powerpoint/2010/main" val="2663595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788024" y="908720"/>
            <a:ext cx="237626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a:solidFill>
                  <a:prstClr val="black"/>
                </a:solidFill>
              </a:rPr>
              <a:t>الفجوة</a:t>
            </a:r>
            <a:r>
              <a:rPr lang="en-US" sz="2400" b="1" dirty="0">
                <a:solidFill>
                  <a:prstClr val="black"/>
                </a:solidFill>
              </a:rPr>
              <a:t> vacuole</a:t>
            </a:r>
            <a:r>
              <a:rPr lang="ar-DZ" sz="2400" b="1" dirty="0">
                <a:solidFill>
                  <a:prstClr val="black"/>
                </a:solidFill>
              </a:rPr>
              <a:t> </a:t>
            </a:r>
            <a:endParaRPr lang="fr-FR" sz="2400" b="1" dirty="0">
              <a:solidFill>
                <a:prstClr val="black"/>
              </a:solidFill>
            </a:endParaRPr>
          </a:p>
        </p:txBody>
      </p:sp>
      <p:sp>
        <p:nvSpPr>
          <p:cNvPr id="4" name="ZoneTexte 3"/>
          <p:cNvSpPr txBox="1"/>
          <p:nvPr/>
        </p:nvSpPr>
        <p:spPr>
          <a:xfrm>
            <a:off x="6767736" y="1826666"/>
            <a:ext cx="237626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a:solidFill>
                  <a:prstClr val="black"/>
                </a:solidFill>
              </a:rPr>
              <a:t>الجدار الخلوي</a:t>
            </a:r>
            <a:r>
              <a:rPr lang="en-US" sz="2400" b="1" dirty="0">
                <a:solidFill>
                  <a:prstClr val="black"/>
                </a:solidFill>
              </a:rPr>
              <a:t> cell wall</a:t>
            </a:r>
            <a:endParaRPr lang="fr-FR" sz="2400" b="1" dirty="0">
              <a:solidFill>
                <a:prstClr val="black"/>
              </a:solidFill>
            </a:endParaRPr>
          </a:p>
        </p:txBody>
      </p:sp>
      <p:sp>
        <p:nvSpPr>
          <p:cNvPr id="5" name="ZoneTexte 4"/>
          <p:cNvSpPr txBox="1"/>
          <p:nvPr/>
        </p:nvSpPr>
        <p:spPr>
          <a:xfrm>
            <a:off x="3134867" y="2852936"/>
            <a:ext cx="237626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a:solidFill>
                  <a:prstClr val="black"/>
                </a:solidFill>
              </a:rPr>
              <a:t>الصانعات</a:t>
            </a:r>
            <a:r>
              <a:rPr lang="en-US" sz="2400" b="1" dirty="0">
                <a:solidFill>
                  <a:prstClr val="black"/>
                </a:solidFill>
              </a:rPr>
              <a:t> chloroplasts</a:t>
            </a:r>
            <a:endParaRPr lang="fr-FR" sz="2400" b="1" dirty="0">
              <a:solidFill>
                <a:prstClr val="black"/>
              </a:solidFill>
            </a:endParaRPr>
          </a:p>
        </p:txBody>
      </p:sp>
      <p:sp>
        <p:nvSpPr>
          <p:cNvPr id="3" name="Rectangle 2"/>
          <p:cNvSpPr/>
          <p:nvPr/>
        </p:nvSpPr>
        <p:spPr>
          <a:xfrm>
            <a:off x="-24735" y="4437112"/>
            <a:ext cx="9144000" cy="954107"/>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2800" b="1" dirty="0">
                <a:solidFill>
                  <a:prstClr val="white"/>
                </a:solidFill>
              </a:rPr>
              <a:t>Distinguishing characteristics of a plant cell are its cell wall, chloroplasts, and large vacuole. </a:t>
            </a:r>
            <a:endParaRPr lang="fr-FR" sz="2800" b="1" dirty="0">
              <a:solidFill>
                <a:prstClr val="white"/>
              </a:solidFill>
            </a:endParaRPr>
          </a:p>
        </p:txBody>
      </p:sp>
      <p:sp>
        <p:nvSpPr>
          <p:cNvPr id="7" name="Titre 1"/>
          <p:cNvSpPr>
            <a:spLocks noGrp="1"/>
          </p:cNvSpPr>
          <p:nvPr>
            <p:ph type="title"/>
          </p:nvPr>
        </p:nvSpPr>
        <p:spPr>
          <a:xfrm>
            <a:off x="107503" y="5517232"/>
            <a:ext cx="9011761" cy="1062117"/>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ar-DZ" sz="3200" b="1" dirty="0" err="1" smtClean="0">
                <a:cs typeface="+mj-cs"/>
              </a:rPr>
              <a:t>العضيات</a:t>
            </a:r>
            <a:r>
              <a:rPr lang="ar-DZ" sz="3200" b="1" dirty="0" smtClean="0">
                <a:cs typeface="+mj-cs"/>
              </a:rPr>
              <a:t> المميزة للخلية </a:t>
            </a:r>
            <a:r>
              <a:rPr lang="ar-DZ" sz="3200" b="1" dirty="0" err="1" smtClean="0">
                <a:cs typeface="+mj-cs"/>
              </a:rPr>
              <a:t>النباتية </a:t>
            </a:r>
            <a:r>
              <a:rPr lang="ar-DZ" sz="3200" b="1" dirty="0" smtClean="0">
                <a:cs typeface="+mj-cs"/>
              </a:rPr>
              <a:t>: الجدار الخلوي</a:t>
            </a:r>
            <a:br>
              <a:rPr lang="ar-DZ" sz="3200" b="1" dirty="0" smtClean="0">
                <a:cs typeface="+mj-cs"/>
              </a:rPr>
            </a:br>
            <a:r>
              <a:rPr lang="ar-DZ" sz="3200" b="1" dirty="0" smtClean="0">
                <a:cs typeface="+mj-cs"/>
              </a:rPr>
              <a:t>الصانعات و الفجوات</a:t>
            </a:r>
            <a:endParaRPr lang="fr-FR" sz="3200" b="1" dirty="0">
              <a:cs typeface="+mj-cs"/>
            </a:endParaRPr>
          </a:p>
        </p:txBody>
      </p:sp>
    </p:spTree>
    <p:extLst>
      <p:ext uri="{BB962C8B-B14F-4D97-AF65-F5344CB8AC3E}">
        <p14:creationId xmlns:p14="http://schemas.microsoft.com/office/powerpoint/2010/main" val="2779606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020" y="45295"/>
            <a:ext cx="896398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solidFill>
                  <a:prstClr val="black"/>
                </a:solidFill>
              </a:rPr>
              <a:t>Structure of the plant </a:t>
            </a:r>
            <a:r>
              <a:rPr lang="en-US" sz="2800" b="1" dirty="0" err="1">
                <a:solidFill>
                  <a:prstClr val="black"/>
                </a:solidFill>
              </a:rPr>
              <a:t>cell:</a:t>
            </a:r>
            <a:r>
              <a:rPr lang="en-US" sz="2800" dirty="0" err="1">
                <a:solidFill>
                  <a:prstClr val="black"/>
                </a:solidFill>
              </a:rPr>
              <a:t>The</a:t>
            </a:r>
            <a:r>
              <a:rPr lang="en-US" sz="2800" dirty="0">
                <a:solidFill>
                  <a:prstClr val="black"/>
                </a:solidFill>
              </a:rPr>
              <a:t> plant cell consists of:</a:t>
            </a:r>
          </a:p>
          <a:p>
            <a:pPr marL="457200" indent="-457200" algn="ctr">
              <a:buFont typeface="Arial" pitchFamily="34" charset="0"/>
              <a:buChar char="•"/>
            </a:pPr>
            <a:r>
              <a:rPr lang="en-US" sz="2800" dirty="0">
                <a:solidFill>
                  <a:prstClr val="black"/>
                </a:solidFill>
              </a:rPr>
              <a:t>Protoplasm</a:t>
            </a:r>
            <a:endParaRPr lang="en-US" sz="2800" dirty="0">
              <a:solidFill>
                <a:prstClr val="black"/>
              </a:solidFill>
            </a:endParaRPr>
          </a:p>
          <a:p>
            <a:pPr algn="ctr">
              <a:buFont typeface="Arial"/>
              <a:buChar char="•"/>
            </a:pPr>
            <a:r>
              <a:rPr lang="en-US" sz="2800" dirty="0">
                <a:solidFill>
                  <a:prstClr val="black"/>
                </a:solidFill>
              </a:rPr>
              <a:t>Cell wall</a:t>
            </a:r>
          </a:p>
        </p:txBody>
      </p:sp>
      <p:sp>
        <p:nvSpPr>
          <p:cNvPr id="6" name="Rectangle 5"/>
          <p:cNvSpPr/>
          <p:nvPr/>
        </p:nvSpPr>
        <p:spPr>
          <a:xfrm>
            <a:off x="199947" y="3222669"/>
            <a:ext cx="8944053" cy="353943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fr-FR" sz="2800" b="1" dirty="0" err="1">
                <a:solidFill>
                  <a:prstClr val="black"/>
                </a:solidFill>
              </a:rPr>
              <a:t>Protoplasm</a:t>
            </a:r>
            <a:r>
              <a:rPr lang="fr-FR" sz="2800" b="1" dirty="0">
                <a:solidFill>
                  <a:prstClr val="black"/>
                </a:solidFill>
              </a:rPr>
              <a:t>:</a:t>
            </a:r>
            <a:r>
              <a:rPr lang="fr-FR" sz="2800" dirty="0">
                <a:solidFill>
                  <a:prstClr val="black"/>
                </a:solidFill>
              </a:rPr>
              <a:t/>
            </a:r>
            <a:br>
              <a:rPr lang="fr-FR" sz="2800" dirty="0">
                <a:solidFill>
                  <a:prstClr val="black"/>
                </a:solidFill>
              </a:rPr>
            </a:br>
            <a:r>
              <a:rPr lang="fr-FR" sz="2800" dirty="0">
                <a:solidFill>
                  <a:prstClr val="black"/>
                </a:solidFill>
              </a:rPr>
              <a:t>The </a:t>
            </a:r>
            <a:r>
              <a:rPr lang="fr-FR" sz="2800" dirty="0" err="1">
                <a:solidFill>
                  <a:prstClr val="black"/>
                </a:solidFill>
              </a:rPr>
              <a:t>protoplasm</a:t>
            </a:r>
            <a:r>
              <a:rPr lang="fr-FR" sz="2800" dirty="0">
                <a:solidFill>
                  <a:prstClr val="black"/>
                </a:solidFill>
              </a:rPr>
              <a:t> </a:t>
            </a:r>
            <a:r>
              <a:rPr lang="fr-FR" sz="2800" dirty="0" err="1">
                <a:solidFill>
                  <a:prstClr val="black"/>
                </a:solidFill>
              </a:rPr>
              <a:t>includes</a:t>
            </a:r>
            <a:r>
              <a:rPr lang="fr-FR" sz="2800" dirty="0">
                <a:solidFill>
                  <a:prstClr val="black"/>
                </a:solidFill>
              </a:rPr>
              <a:t> the </a:t>
            </a:r>
            <a:r>
              <a:rPr lang="fr-FR" sz="2800" dirty="0" err="1">
                <a:solidFill>
                  <a:prstClr val="black"/>
                </a:solidFill>
              </a:rPr>
              <a:t>cytoplasm</a:t>
            </a:r>
            <a:r>
              <a:rPr lang="fr-FR" sz="2800" dirty="0">
                <a:solidFill>
                  <a:prstClr val="black"/>
                </a:solidFill>
              </a:rPr>
              <a:t>, plasma membranes, and nucleus.</a:t>
            </a:r>
            <a:br>
              <a:rPr lang="fr-FR" sz="2800" dirty="0">
                <a:solidFill>
                  <a:prstClr val="black"/>
                </a:solidFill>
              </a:rPr>
            </a:br>
            <a:r>
              <a:rPr lang="fr-FR" sz="2800" dirty="0">
                <a:solidFill>
                  <a:prstClr val="black"/>
                </a:solidFill>
              </a:rPr>
              <a:t>The </a:t>
            </a:r>
            <a:r>
              <a:rPr lang="fr-FR" sz="2800" dirty="0" err="1">
                <a:solidFill>
                  <a:prstClr val="black"/>
                </a:solidFill>
              </a:rPr>
              <a:t>cytoplasm</a:t>
            </a:r>
            <a:r>
              <a:rPr lang="fr-FR" sz="2800" dirty="0">
                <a:solidFill>
                  <a:prstClr val="black"/>
                </a:solidFill>
              </a:rPr>
              <a:t> </a:t>
            </a:r>
            <a:r>
              <a:rPr lang="fr-FR" sz="2800" dirty="0" err="1">
                <a:solidFill>
                  <a:prstClr val="black"/>
                </a:solidFill>
              </a:rPr>
              <a:t>contains</a:t>
            </a:r>
            <a:r>
              <a:rPr lang="fr-FR" sz="2800" dirty="0">
                <a:solidFill>
                  <a:prstClr val="black"/>
                </a:solidFill>
              </a:rPr>
              <a:t>:</a:t>
            </a:r>
          </a:p>
          <a:p>
            <a:pPr>
              <a:buFont typeface="Arial"/>
              <a:buChar char="•"/>
            </a:pPr>
            <a:r>
              <a:rPr lang="fr-FR" sz="2800" b="1" dirty="0" err="1">
                <a:solidFill>
                  <a:prstClr val="black"/>
                </a:solidFill>
              </a:rPr>
              <a:t>Hyaloplasm</a:t>
            </a:r>
            <a:r>
              <a:rPr lang="fr-FR" sz="2800" dirty="0">
                <a:solidFill>
                  <a:prstClr val="black"/>
                </a:solidFill>
              </a:rPr>
              <a:t> (or basic </a:t>
            </a:r>
            <a:r>
              <a:rPr lang="fr-FR" sz="2800" dirty="0" err="1">
                <a:solidFill>
                  <a:prstClr val="black"/>
                </a:solidFill>
              </a:rPr>
              <a:t>cytoplasm</a:t>
            </a:r>
            <a:r>
              <a:rPr lang="fr-FR" sz="2800" dirty="0">
                <a:solidFill>
                  <a:prstClr val="black"/>
                </a:solidFill>
              </a:rPr>
              <a:t>)</a:t>
            </a:r>
          </a:p>
          <a:p>
            <a:pPr>
              <a:buFont typeface="Arial"/>
              <a:buChar char="•"/>
            </a:pPr>
            <a:r>
              <a:rPr lang="fr-FR" sz="2800" b="1" dirty="0">
                <a:solidFill>
                  <a:prstClr val="black"/>
                </a:solidFill>
              </a:rPr>
              <a:t>Organelles</a:t>
            </a:r>
            <a:endParaRPr lang="fr-FR" sz="2800" dirty="0">
              <a:solidFill>
                <a:prstClr val="black"/>
              </a:solidFill>
            </a:endParaRPr>
          </a:p>
          <a:p>
            <a:pPr>
              <a:buFont typeface="Arial"/>
              <a:buChar char="•"/>
            </a:pPr>
            <a:r>
              <a:rPr lang="fr-FR" sz="2800" b="1" dirty="0">
                <a:solidFill>
                  <a:prstClr val="black"/>
                </a:solidFill>
              </a:rPr>
              <a:t>Non-living inclusions</a:t>
            </a:r>
            <a:r>
              <a:rPr lang="fr-FR" sz="2800" dirty="0">
                <a:solidFill>
                  <a:prstClr val="black"/>
                </a:solidFill>
              </a:rPr>
              <a:t> </a:t>
            </a:r>
            <a:r>
              <a:rPr lang="fr-FR" sz="2800" dirty="0" err="1">
                <a:solidFill>
                  <a:prstClr val="black"/>
                </a:solidFill>
              </a:rPr>
              <a:t>resulting</a:t>
            </a:r>
            <a:r>
              <a:rPr lang="fr-FR" sz="2800" dirty="0">
                <a:solidFill>
                  <a:prstClr val="black"/>
                </a:solidFill>
              </a:rPr>
              <a:t> </a:t>
            </a:r>
            <a:r>
              <a:rPr lang="fr-FR" sz="2800" dirty="0" err="1">
                <a:solidFill>
                  <a:prstClr val="black"/>
                </a:solidFill>
              </a:rPr>
              <a:t>from</a:t>
            </a:r>
            <a:r>
              <a:rPr lang="fr-FR" sz="2800" dirty="0">
                <a:solidFill>
                  <a:prstClr val="black"/>
                </a:solidFill>
              </a:rPr>
              <a:t> cellular </a:t>
            </a:r>
            <a:r>
              <a:rPr lang="fr-FR" sz="2800" dirty="0" err="1">
                <a:solidFill>
                  <a:prstClr val="black"/>
                </a:solidFill>
              </a:rPr>
              <a:t>activity</a:t>
            </a:r>
            <a:r>
              <a:rPr lang="fr-FR" sz="2800" dirty="0">
                <a:solidFill>
                  <a:prstClr val="black"/>
                </a:solidFill>
              </a:rPr>
              <a:t> (</a:t>
            </a:r>
            <a:r>
              <a:rPr lang="fr-FR" sz="2800" dirty="0" err="1">
                <a:solidFill>
                  <a:prstClr val="black"/>
                </a:solidFill>
              </a:rPr>
              <a:t>Paraplasm</a:t>
            </a:r>
            <a:r>
              <a:rPr lang="fr-FR" sz="2800" dirty="0">
                <a:solidFill>
                  <a:prstClr val="black"/>
                </a:solidFill>
              </a:rPr>
              <a:t>).</a:t>
            </a:r>
          </a:p>
        </p:txBody>
      </p:sp>
      <p:sp>
        <p:nvSpPr>
          <p:cNvPr id="7" name="Rectangle 6"/>
          <p:cNvSpPr/>
          <p:nvPr/>
        </p:nvSpPr>
        <p:spPr>
          <a:xfrm>
            <a:off x="199946" y="1406787"/>
            <a:ext cx="8944054"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eaLnBrk="0" fontAlgn="base" hangingPunct="0">
              <a:spcBef>
                <a:spcPct val="0"/>
              </a:spcBef>
              <a:spcAft>
                <a:spcPct val="0"/>
              </a:spcAft>
            </a:pPr>
            <a:r>
              <a:rPr lang="ar-DZ" sz="2800" b="1" dirty="0">
                <a:solidFill>
                  <a:srgbClr val="C0504D"/>
                </a:solidFill>
                <a:latin typeface="Times New Roman" pitchFamily="18" charset="0"/>
                <a:cs typeface="Times New Roman" pitchFamily="18" charset="0"/>
              </a:rPr>
              <a:t>تركيب الخلية النباتية : تتكون الخلية النباتية من : </a:t>
            </a:r>
            <a:r>
              <a:rPr lang="ar-DZ" sz="2800" b="1" dirty="0" err="1">
                <a:solidFill>
                  <a:srgbClr val="C0504D"/>
                </a:solidFill>
                <a:latin typeface="Times New Roman" pitchFamily="18" charset="0"/>
                <a:cs typeface="Times New Roman" pitchFamily="18" charset="0"/>
              </a:rPr>
              <a:t>البوتوبلازم</a:t>
            </a:r>
            <a:r>
              <a:rPr lang="ar-DZ" sz="2800" b="1" dirty="0">
                <a:solidFill>
                  <a:srgbClr val="C0504D"/>
                </a:solidFill>
                <a:latin typeface="Times New Roman" pitchFamily="18" charset="0"/>
                <a:cs typeface="Times New Roman" pitchFamily="18" charset="0"/>
              </a:rPr>
              <a:t> + الجدار </a:t>
            </a:r>
            <a:r>
              <a:rPr lang="ar-DZ" sz="2800" b="1" dirty="0">
                <a:solidFill>
                  <a:srgbClr val="C0504D"/>
                </a:solidFill>
                <a:latin typeface="Times New Roman" pitchFamily="18" charset="0"/>
                <a:cs typeface="Times New Roman" pitchFamily="18" charset="0"/>
              </a:rPr>
              <a:t>الخلوي</a:t>
            </a:r>
            <a:r>
              <a:rPr lang="fr-FR" sz="2800" b="1" dirty="0">
                <a:solidFill>
                  <a:srgbClr val="C0504D"/>
                </a:solidFill>
                <a:latin typeface="Times New Roman" pitchFamily="18" charset="0"/>
                <a:cs typeface="Times New Roman" pitchFamily="18" charset="0"/>
              </a:rPr>
              <a:t>:</a:t>
            </a:r>
            <a:r>
              <a:rPr lang="ar-DZ" sz="2800" dirty="0">
                <a:solidFill>
                  <a:prstClr val="black"/>
                </a:solidFill>
                <a:latin typeface="Arial" pitchFamily="34" charset="0"/>
                <a:ea typeface="Times New Roman" pitchFamily="18" charset="0"/>
              </a:rPr>
              <a:t> </a:t>
            </a:r>
            <a:r>
              <a:rPr lang="ar-DZ" sz="2800" dirty="0">
                <a:solidFill>
                  <a:prstClr val="black"/>
                </a:solidFill>
                <a:latin typeface="Arial" pitchFamily="34" charset="0"/>
                <a:ea typeface="Times New Roman" pitchFamily="18" charset="0"/>
              </a:rPr>
              <a:t>يتضمن </a:t>
            </a:r>
            <a:r>
              <a:rPr lang="ar-DZ" sz="2800" dirty="0" err="1">
                <a:solidFill>
                  <a:prstClr val="black"/>
                </a:solidFill>
                <a:latin typeface="Arial" pitchFamily="34" charset="0"/>
                <a:ea typeface="Times New Roman" pitchFamily="18" charset="0"/>
              </a:rPr>
              <a:t>البروتوبلازم</a:t>
            </a:r>
            <a:r>
              <a:rPr lang="ar-DZ" sz="2800" dirty="0">
                <a:solidFill>
                  <a:prstClr val="black"/>
                </a:solidFill>
                <a:latin typeface="Arial" pitchFamily="34" charset="0"/>
                <a:ea typeface="Times New Roman" pitchFamily="18" charset="0"/>
              </a:rPr>
              <a:t> </a:t>
            </a:r>
            <a:r>
              <a:rPr lang="ar-DZ" sz="2800" dirty="0" err="1">
                <a:solidFill>
                  <a:srgbClr val="FF0000"/>
                </a:solidFill>
                <a:latin typeface="Arial" pitchFamily="34" charset="0"/>
                <a:ea typeface="Times New Roman" pitchFamily="18" charset="0"/>
              </a:rPr>
              <a:t>السبتوبلازم</a:t>
            </a:r>
            <a:r>
              <a:rPr lang="ar-DZ" sz="2800" dirty="0">
                <a:solidFill>
                  <a:srgbClr val="FF0000"/>
                </a:solidFill>
                <a:latin typeface="Arial" pitchFamily="34" charset="0"/>
                <a:ea typeface="Times New Roman" pitchFamily="18" charset="0"/>
              </a:rPr>
              <a:t> و الأغشية</a:t>
            </a:r>
            <a:r>
              <a:rPr lang="fr-FR" sz="2800" dirty="0">
                <a:solidFill>
                  <a:srgbClr val="FF0000"/>
                </a:solidFill>
                <a:latin typeface="Arial" pitchFamily="34" charset="0"/>
                <a:ea typeface="Times New Roman" pitchFamily="18" charset="0"/>
                <a:cs typeface="Arial" pitchFamily="34" charset="0"/>
              </a:rPr>
              <a:t> </a:t>
            </a:r>
            <a:r>
              <a:rPr lang="ar-DZ" sz="2800" dirty="0">
                <a:solidFill>
                  <a:srgbClr val="FF0000"/>
                </a:solidFill>
                <a:latin typeface="Arial" pitchFamily="34" charset="0"/>
                <a:ea typeface="Times New Roman" pitchFamily="18" charset="0"/>
              </a:rPr>
              <a:t>البلازمية و النواة</a:t>
            </a:r>
            <a:r>
              <a:rPr lang="fr-FR" sz="2800" dirty="0">
                <a:solidFill>
                  <a:srgbClr val="FF0000"/>
                </a:solidFill>
                <a:latin typeface="Arial" pitchFamily="34" charset="0"/>
                <a:ea typeface="Times New Roman" pitchFamily="18" charset="0"/>
                <a:cs typeface="Arial" pitchFamily="34" charset="0"/>
              </a:rPr>
              <a:t>   </a:t>
            </a:r>
            <a:r>
              <a:rPr lang="ar-DZ" sz="2800" dirty="0">
                <a:solidFill>
                  <a:prstClr val="black"/>
                </a:solidFill>
                <a:latin typeface="Arial" pitchFamily="34" charset="0"/>
                <a:ea typeface="Times New Roman" pitchFamily="18" charset="0"/>
              </a:rPr>
              <a:t>يحتوي </a:t>
            </a:r>
            <a:r>
              <a:rPr lang="ar-DZ" sz="2800" dirty="0" err="1">
                <a:solidFill>
                  <a:prstClr val="black"/>
                </a:solidFill>
                <a:latin typeface="Arial" pitchFamily="34" charset="0"/>
                <a:ea typeface="Times New Roman" pitchFamily="18" charset="0"/>
              </a:rPr>
              <a:t>السبتوبلازم</a:t>
            </a:r>
            <a:r>
              <a:rPr lang="ar-DZ" sz="2800" dirty="0">
                <a:solidFill>
                  <a:prstClr val="black"/>
                </a:solidFill>
                <a:latin typeface="Arial" pitchFamily="34" charset="0"/>
                <a:ea typeface="Times New Roman" pitchFamily="18" charset="0"/>
              </a:rPr>
              <a:t> على </a:t>
            </a:r>
            <a:r>
              <a:rPr lang="ar-DZ" sz="2800" dirty="0" err="1">
                <a:solidFill>
                  <a:srgbClr val="FF0000"/>
                </a:solidFill>
                <a:latin typeface="Arial" pitchFamily="34" charset="0"/>
                <a:ea typeface="Times New Roman" pitchFamily="18" charset="0"/>
              </a:rPr>
              <a:t>الهيالوبلازم</a:t>
            </a:r>
            <a:r>
              <a:rPr lang="ar-DZ" sz="2800" dirty="0">
                <a:solidFill>
                  <a:srgbClr val="FF0000"/>
                </a:solidFill>
                <a:latin typeface="Arial" pitchFamily="34" charset="0"/>
                <a:ea typeface="Times New Roman" pitchFamily="18" charset="0"/>
              </a:rPr>
              <a:t> </a:t>
            </a:r>
            <a:r>
              <a:rPr lang="fr-FR" sz="2800" dirty="0">
                <a:solidFill>
                  <a:srgbClr val="FF0000"/>
                </a:solidFill>
                <a:latin typeface="Arial" pitchFamily="34" charset="0"/>
                <a:ea typeface="Times New Roman" pitchFamily="18" charset="0"/>
                <a:cs typeface="Arial" pitchFamily="34" charset="0"/>
              </a:rPr>
              <a:t> </a:t>
            </a:r>
            <a:r>
              <a:rPr lang="ar-DZ" sz="2800" dirty="0" err="1">
                <a:solidFill>
                  <a:srgbClr val="FF0000"/>
                </a:solidFill>
                <a:latin typeface="Arial" pitchFamily="34" charset="0"/>
                <a:ea typeface="Times New Roman" pitchFamily="18" charset="0"/>
              </a:rPr>
              <a:t>اوالسيتوبلازما</a:t>
            </a:r>
            <a:r>
              <a:rPr lang="ar-DZ" sz="2800" dirty="0">
                <a:solidFill>
                  <a:srgbClr val="FF0000"/>
                </a:solidFill>
                <a:latin typeface="Arial" pitchFamily="34" charset="0"/>
                <a:ea typeface="Times New Roman" pitchFamily="18" charset="0"/>
              </a:rPr>
              <a:t> القاعدية و </a:t>
            </a:r>
            <a:r>
              <a:rPr lang="ar-DZ" sz="2800" dirty="0" err="1">
                <a:solidFill>
                  <a:srgbClr val="FF0000"/>
                </a:solidFill>
                <a:latin typeface="Arial" pitchFamily="34" charset="0"/>
                <a:ea typeface="Times New Roman" pitchFamily="18" charset="0"/>
              </a:rPr>
              <a:t>العضيات</a:t>
            </a:r>
            <a:r>
              <a:rPr lang="ar-DZ" sz="2800" dirty="0">
                <a:solidFill>
                  <a:srgbClr val="FF0000"/>
                </a:solidFill>
                <a:latin typeface="Arial" pitchFamily="34" charset="0"/>
                <a:ea typeface="Times New Roman" pitchFamily="18" charset="0"/>
              </a:rPr>
              <a:t> و المكتنفات غير الحية الناتجة عن نشاط الخلية</a:t>
            </a:r>
            <a:r>
              <a:rPr lang="ar-DZ" sz="2800" b="1" dirty="0">
                <a:solidFill>
                  <a:srgbClr val="C0504D"/>
                </a:solidFill>
                <a:latin typeface="Times New Roman" pitchFamily="18" charset="0"/>
                <a:cs typeface="Times New Roman" pitchFamily="18" charset="0"/>
              </a:rPr>
              <a:t> </a:t>
            </a:r>
            <a:endParaRPr lang="fr-FR" sz="2800" b="1" dirty="0">
              <a:solidFill>
                <a:srgbClr val="C0504D"/>
              </a:solidFill>
              <a:latin typeface="Times New Roman" pitchFamily="18" charset="0"/>
              <a:cs typeface="Times New Roman" pitchFamily="18" charset="0"/>
            </a:endParaRPr>
          </a:p>
        </p:txBody>
      </p:sp>
    </p:spTree>
    <p:extLst>
      <p:ext uri="{BB962C8B-B14F-4D97-AF65-F5344CB8AC3E}">
        <p14:creationId xmlns:p14="http://schemas.microsoft.com/office/powerpoint/2010/main" val="3188811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12976"/>
            <a:ext cx="9144000" cy="3108543"/>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800" b="1" dirty="0">
                <a:solidFill>
                  <a:prstClr val="white"/>
                </a:solidFill>
              </a:rPr>
              <a:t>Cell shape and size:</a:t>
            </a:r>
            <a:r>
              <a:rPr lang="en-US" sz="2800" dirty="0">
                <a:solidFill>
                  <a:prstClr val="white"/>
                </a:solidFill>
              </a:rPr>
              <a:t/>
            </a:r>
            <a:br>
              <a:rPr lang="en-US" sz="2800" dirty="0">
                <a:solidFill>
                  <a:prstClr val="white"/>
                </a:solidFill>
              </a:rPr>
            </a:br>
            <a:r>
              <a:rPr lang="en-US" sz="2800" dirty="0">
                <a:solidFill>
                  <a:prstClr val="white"/>
                </a:solidFill>
              </a:rPr>
              <a:t>The plant cell takes on various shapes, including </a:t>
            </a:r>
            <a:r>
              <a:rPr lang="en-US" sz="2800" dirty="0">
                <a:solidFill>
                  <a:srgbClr val="FF0000"/>
                </a:solidFill>
              </a:rPr>
              <a:t>spherical</a:t>
            </a:r>
            <a:r>
              <a:rPr lang="en-US" sz="2800" dirty="0">
                <a:solidFill>
                  <a:prstClr val="white"/>
                </a:solidFill>
              </a:rPr>
              <a:t>, </a:t>
            </a:r>
            <a:r>
              <a:rPr lang="en-US" sz="2800" dirty="0">
                <a:solidFill>
                  <a:srgbClr val="FF0000"/>
                </a:solidFill>
              </a:rPr>
              <a:t>polygonal</a:t>
            </a:r>
            <a:r>
              <a:rPr lang="en-US" sz="2800" dirty="0">
                <a:solidFill>
                  <a:prstClr val="white"/>
                </a:solidFill>
              </a:rPr>
              <a:t>, and </a:t>
            </a:r>
            <a:r>
              <a:rPr lang="en-US" sz="2800" dirty="0">
                <a:solidFill>
                  <a:srgbClr val="FF0000"/>
                </a:solidFill>
              </a:rPr>
              <a:t>oval</a:t>
            </a:r>
            <a:r>
              <a:rPr lang="en-US" sz="2800" dirty="0">
                <a:solidFill>
                  <a:prstClr val="white"/>
                </a:solidFill>
              </a:rPr>
              <a:t>. Its dimensions vary according to the cell's age and function. In </a:t>
            </a:r>
            <a:r>
              <a:rPr lang="en-US" sz="2800" dirty="0">
                <a:solidFill>
                  <a:srgbClr val="FF0000"/>
                </a:solidFill>
              </a:rPr>
              <a:t>young (</a:t>
            </a:r>
            <a:r>
              <a:rPr lang="en-US" sz="2800" dirty="0" err="1">
                <a:solidFill>
                  <a:srgbClr val="FF0000"/>
                </a:solidFill>
              </a:rPr>
              <a:t>meristematic</a:t>
            </a:r>
            <a:r>
              <a:rPr lang="en-US" sz="2800" dirty="0">
                <a:solidFill>
                  <a:prstClr val="white"/>
                </a:solidFill>
              </a:rPr>
              <a:t>) </a:t>
            </a:r>
            <a:r>
              <a:rPr lang="en-US" sz="2800" dirty="0">
                <a:solidFill>
                  <a:srgbClr val="FF0000"/>
                </a:solidFill>
              </a:rPr>
              <a:t>cells</a:t>
            </a:r>
            <a:r>
              <a:rPr lang="en-US" sz="2800" dirty="0">
                <a:solidFill>
                  <a:prstClr val="white"/>
                </a:solidFill>
              </a:rPr>
              <a:t>, the size ranges from 10 to 20 µm, and after differentiation, it can reach up to 250 µm. In cotton, the length of fiber cells can extend to several centimeters.</a:t>
            </a:r>
            <a:endParaRPr lang="fr-FR" sz="2800" dirty="0">
              <a:solidFill>
                <a:prstClr val="white"/>
              </a:solidFill>
            </a:endParaRPr>
          </a:p>
        </p:txBody>
      </p:sp>
      <p:sp>
        <p:nvSpPr>
          <p:cNvPr id="5" name="Rectangle 4"/>
          <p:cNvSpPr/>
          <p:nvPr/>
        </p:nvSpPr>
        <p:spPr>
          <a:xfrm>
            <a:off x="-242573" y="260648"/>
            <a:ext cx="9396536"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DZ" sz="3200" b="1" dirty="0">
                <a:solidFill>
                  <a:prstClr val="black"/>
                </a:solidFill>
                <a:latin typeface="Arial" pitchFamily="34" charset="0"/>
                <a:ea typeface="Times New Roman" pitchFamily="18" charset="0"/>
              </a:rPr>
              <a:t>شكل الخلية و حجمها : </a:t>
            </a:r>
            <a:r>
              <a:rPr lang="ar-DZ" sz="3200" dirty="0" err="1">
                <a:solidFill>
                  <a:prstClr val="black"/>
                </a:solidFill>
                <a:latin typeface="Arial" pitchFamily="34" charset="0"/>
                <a:ea typeface="Times New Roman" pitchFamily="18" charset="0"/>
              </a:rPr>
              <a:t>تتخد</a:t>
            </a:r>
            <a:r>
              <a:rPr lang="ar-DZ" sz="3200" dirty="0">
                <a:solidFill>
                  <a:prstClr val="black"/>
                </a:solidFill>
                <a:latin typeface="Arial" pitchFamily="34" charset="0"/>
                <a:ea typeface="Times New Roman" pitchFamily="18" charset="0"/>
              </a:rPr>
              <a:t> الخلية النباتية عدة أشكال منها </a:t>
            </a:r>
            <a:r>
              <a:rPr lang="ar-DZ" sz="3200" b="1" dirty="0">
                <a:solidFill>
                  <a:srgbClr val="FF0000"/>
                </a:solidFill>
                <a:latin typeface="Arial" pitchFamily="34" charset="0"/>
                <a:ea typeface="Times New Roman" pitchFamily="18" charset="0"/>
              </a:rPr>
              <a:t>الكروي، المضلع و البيضوي </a:t>
            </a:r>
            <a:r>
              <a:rPr lang="ar-DZ" sz="3200" dirty="0">
                <a:solidFill>
                  <a:prstClr val="black"/>
                </a:solidFill>
                <a:latin typeface="Arial" pitchFamily="34" charset="0"/>
                <a:ea typeface="Times New Roman" pitchFamily="18" charset="0"/>
              </a:rPr>
              <a:t>، كما تتغير أبعادها بحسب عمر الخلية و وظيفتها فهي في  الخلايا الفتية ( </a:t>
            </a:r>
            <a:r>
              <a:rPr lang="ar-DZ" sz="3200" dirty="0" err="1">
                <a:solidFill>
                  <a:srgbClr val="FF0000"/>
                </a:solidFill>
                <a:latin typeface="Arial" pitchFamily="34" charset="0"/>
                <a:ea typeface="Times New Roman" pitchFamily="18" charset="0"/>
              </a:rPr>
              <a:t>المرستيمية:الفتية</a:t>
            </a:r>
            <a:r>
              <a:rPr lang="ar-DZ" sz="3200" dirty="0">
                <a:solidFill>
                  <a:srgbClr val="FF0000"/>
                </a:solidFill>
                <a:latin typeface="Arial" pitchFamily="34" charset="0"/>
                <a:ea typeface="Times New Roman" pitchFamily="18" charset="0"/>
              </a:rPr>
              <a:t> </a:t>
            </a:r>
            <a:r>
              <a:rPr lang="ar-DZ" sz="3200" dirty="0">
                <a:solidFill>
                  <a:prstClr val="black"/>
                </a:solidFill>
                <a:latin typeface="Arial" pitchFamily="34" charset="0"/>
                <a:ea typeface="Times New Roman" pitchFamily="18" charset="0"/>
              </a:rPr>
              <a:t>) تتراوح  بين 10 ــ 20 </a:t>
            </a:r>
            <a:r>
              <a:rPr lang="fr-FR" sz="3200" dirty="0">
                <a:solidFill>
                  <a:prstClr val="black"/>
                </a:solidFill>
                <a:latin typeface="Arial" pitchFamily="34" charset="0"/>
                <a:ea typeface="Times New Roman" pitchFamily="18" charset="0"/>
                <a:cs typeface="Arial" pitchFamily="34" charset="0"/>
              </a:rPr>
              <a:t>µ</a:t>
            </a:r>
            <a:r>
              <a:rPr lang="ar-DZ" sz="3200" dirty="0">
                <a:solidFill>
                  <a:prstClr val="black"/>
                </a:solidFill>
                <a:latin typeface="Arial" pitchFamily="34" charset="0"/>
                <a:ea typeface="Times New Roman" pitchFamily="18" charset="0"/>
              </a:rPr>
              <a:t> و يصل حجمها بعد التمايز إلى 250</a:t>
            </a:r>
            <a:r>
              <a:rPr lang="fr-FR" sz="3200" dirty="0">
                <a:solidFill>
                  <a:prstClr val="black"/>
                </a:solidFill>
                <a:latin typeface="Arial" pitchFamily="34" charset="0"/>
                <a:ea typeface="Times New Roman" pitchFamily="18" charset="0"/>
                <a:cs typeface="Arial" pitchFamily="34" charset="0"/>
              </a:rPr>
              <a:t>µ</a:t>
            </a:r>
            <a:r>
              <a:rPr lang="ar-DZ" sz="3200" dirty="0">
                <a:solidFill>
                  <a:prstClr val="black"/>
                </a:solidFill>
                <a:latin typeface="Arial" pitchFamily="34" charset="0"/>
                <a:ea typeface="Times New Roman" pitchFamily="18" charset="0"/>
              </a:rPr>
              <a:t> وفي  القطن يصل طول خلايا الألياف إلى عدة سنتمترات </a:t>
            </a:r>
            <a:endParaRPr lang="fr-FR" dirty="0">
              <a:solidFill>
                <a:prstClr val="black"/>
              </a:solidFill>
            </a:endParaRPr>
          </a:p>
        </p:txBody>
      </p:sp>
    </p:spTree>
    <p:extLst>
      <p:ext uri="{BB962C8B-B14F-4D97-AF65-F5344CB8AC3E}">
        <p14:creationId xmlns:p14="http://schemas.microsoft.com/office/powerpoint/2010/main" val="1858768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283"/>
            <a:ext cx="9144000" cy="432048"/>
          </a:xfrm>
        </p:spPr>
        <p:style>
          <a:lnRef idx="0">
            <a:schemeClr val="accent4"/>
          </a:lnRef>
          <a:fillRef idx="3">
            <a:schemeClr val="accent4"/>
          </a:fillRef>
          <a:effectRef idx="3">
            <a:schemeClr val="accent4"/>
          </a:effectRef>
          <a:fontRef idx="minor">
            <a:schemeClr val="lt1"/>
          </a:fontRef>
        </p:style>
        <p:txBody>
          <a:bodyPr>
            <a:noAutofit/>
          </a:bodyPr>
          <a:lstStyle/>
          <a:p>
            <a:pPr algn="r"/>
            <a:r>
              <a:rPr lang="ar-DZ" sz="2800" b="1" dirty="0" smtClean="0"/>
              <a:t>الجدار الخلوي</a:t>
            </a:r>
            <a:endParaRPr lang="fr-FR" sz="2800" b="1" dirty="0"/>
          </a:p>
        </p:txBody>
      </p:sp>
      <p:sp>
        <p:nvSpPr>
          <p:cNvPr id="4" name="Rectangle 3"/>
          <p:cNvSpPr/>
          <p:nvPr/>
        </p:nvSpPr>
        <p:spPr>
          <a:xfrm>
            <a:off x="32084" y="289093"/>
            <a:ext cx="5476020" cy="674030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dirty="0">
                <a:solidFill>
                  <a:prstClr val="black"/>
                </a:solidFill>
              </a:rPr>
              <a:t>The </a:t>
            </a:r>
            <a:r>
              <a:rPr lang="en-US" sz="2400" b="1" dirty="0">
                <a:solidFill>
                  <a:prstClr val="black"/>
                </a:solidFill>
              </a:rPr>
              <a:t>cell wall</a:t>
            </a:r>
            <a:r>
              <a:rPr lang="en-US" sz="2400" dirty="0">
                <a:solidFill>
                  <a:prstClr val="black"/>
                </a:solidFill>
              </a:rPr>
              <a:t> is a distinguishing feature of plant cells, as it is absent in animal cells. Here's an overview:</a:t>
            </a:r>
          </a:p>
          <a:p>
            <a:pPr>
              <a:buFont typeface="+mj-lt"/>
              <a:buAutoNum type="arabicPeriod"/>
            </a:pPr>
            <a:r>
              <a:rPr lang="en-US" sz="2400" b="1" dirty="0">
                <a:solidFill>
                  <a:prstClr val="black"/>
                </a:solidFill>
              </a:rPr>
              <a:t>Location</a:t>
            </a:r>
            <a:r>
              <a:rPr lang="en-US" sz="2400" dirty="0">
                <a:solidFill>
                  <a:prstClr val="black"/>
                </a:solidFill>
              </a:rPr>
              <a:t>:</a:t>
            </a:r>
            <a:br>
              <a:rPr lang="en-US" sz="2400" dirty="0">
                <a:solidFill>
                  <a:prstClr val="black"/>
                </a:solidFill>
              </a:rPr>
            </a:br>
            <a:r>
              <a:rPr lang="en-US" sz="2400" dirty="0">
                <a:solidFill>
                  <a:prstClr val="black"/>
                </a:solidFill>
              </a:rPr>
              <a:t>The cell wall is the outer layer that surrounds the plasma membrane in plant cells.</a:t>
            </a:r>
          </a:p>
          <a:p>
            <a:pPr>
              <a:buFont typeface="+mj-lt"/>
              <a:buAutoNum type="arabicPeriod"/>
            </a:pPr>
            <a:r>
              <a:rPr lang="en-US" sz="2400" b="1" dirty="0">
                <a:solidFill>
                  <a:prstClr val="black"/>
                </a:solidFill>
              </a:rPr>
              <a:t>Functions</a:t>
            </a:r>
            <a:r>
              <a:rPr lang="en-US" sz="2400" dirty="0">
                <a:solidFill>
                  <a:prstClr val="black"/>
                </a:solidFill>
              </a:rPr>
              <a:t>:</a:t>
            </a:r>
          </a:p>
          <a:p>
            <a:pPr marL="742950" lvl="1" indent="-285750">
              <a:buFont typeface="+mj-lt"/>
              <a:buAutoNum type="arabicPeriod"/>
            </a:pPr>
            <a:r>
              <a:rPr lang="en-US" sz="2400" b="1" dirty="0">
                <a:solidFill>
                  <a:prstClr val="black"/>
                </a:solidFill>
              </a:rPr>
              <a:t>Protection</a:t>
            </a:r>
            <a:r>
              <a:rPr lang="en-US" sz="2400" dirty="0">
                <a:solidFill>
                  <a:prstClr val="black"/>
                </a:solidFill>
              </a:rPr>
              <a:t>: Shields the cell from external factors (e.g., pressure, dehydration, or microbial attacks).</a:t>
            </a:r>
          </a:p>
          <a:p>
            <a:pPr marL="742950" lvl="1" indent="-285750">
              <a:buFont typeface="+mj-lt"/>
              <a:buAutoNum type="arabicPeriod"/>
            </a:pPr>
            <a:r>
              <a:rPr lang="en-US" sz="2400" b="1" dirty="0">
                <a:solidFill>
                  <a:prstClr val="black"/>
                </a:solidFill>
              </a:rPr>
              <a:t>Mechanical Support</a:t>
            </a:r>
            <a:r>
              <a:rPr lang="en-US" sz="2400" dirty="0">
                <a:solidFill>
                  <a:prstClr val="black"/>
                </a:solidFill>
              </a:rPr>
              <a:t>: Provides the cell with a defined shape and a firm, rigid structure.</a:t>
            </a:r>
          </a:p>
          <a:p>
            <a:pPr marL="742950" lvl="1" indent="-285750">
              <a:buFont typeface="+mj-lt"/>
              <a:buAutoNum type="arabicPeriod"/>
            </a:pPr>
            <a:r>
              <a:rPr lang="en-US" sz="2400" b="1" dirty="0">
                <a:solidFill>
                  <a:prstClr val="black"/>
                </a:solidFill>
              </a:rPr>
              <a:t>Communication</a:t>
            </a:r>
            <a:r>
              <a:rPr lang="en-US" sz="2400" dirty="0">
                <a:solidFill>
                  <a:prstClr val="black"/>
                </a:solidFill>
              </a:rPr>
              <a:t>: Contains channels (called </a:t>
            </a:r>
            <a:r>
              <a:rPr lang="en-US" sz="2400" dirty="0" err="1">
                <a:solidFill>
                  <a:prstClr val="black"/>
                </a:solidFill>
              </a:rPr>
              <a:t>plasmodesmata</a:t>
            </a:r>
            <a:r>
              <a:rPr lang="en-US" sz="2400" dirty="0">
                <a:solidFill>
                  <a:prstClr val="black"/>
                </a:solidFill>
              </a:rPr>
              <a:t>) that enable communication between adjacent cells.</a:t>
            </a:r>
          </a:p>
        </p:txBody>
      </p:sp>
      <p:sp>
        <p:nvSpPr>
          <p:cNvPr id="5" name="Rectangle 4"/>
          <p:cNvSpPr/>
          <p:nvPr/>
        </p:nvSpPr>
        <p:spPr>
          <a:xfrm>
            <a:off x="5508104" y="980728"/>
            <a:ext cx="3635896" cy="48320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DZ" sz="2800" dirty="0">
                <a:solidFill>
                  <a:prstClr val="black"/>
                </a:solidFill>
              </a:rPr>
              <a:t>الجدار الخلوي هو من الخصائص المميزة للخلايا النباتية، حيث إنه لا يوجد في الخلايا الحيوانية.</a:t>
            </a:r>
            <a:br>
              <a:rPr lang="ar-DZ" sz="2800" dirty="0">
                <a:solidFill>
                  <a:prstClr val="black"/>
                </a:solidFill>
              </a:rPr>
            </a:br>
            <a:r>
              <a:rPr lang="ar-DZ" sz="2800" dirty="0">
                <a:solidFill>
                  <a:prstClr val="black"/>
                </a:solidFill>
              </a:rPr>
              <a:t>إليك بعض الملاحظات حول الجدار قوم بحماية الخلية من المؤثرات الخارجية و إعطائها شكلها و قواما صلب و متماسكا و يتكون من الصفيحة الوسطى ، الجدار الأولي و الجدار </a:t>
            </a:r>
            <a:r>
              <a:rPr lang="ar-DZ" sz="2800" dirty="0">
                <a:solidFill>
                  <a:prstClr val="black"/>
                </a:solidFill>
              </a:rPr>
              <a:t>الثانوي</a:t>
            </a:r>
            <a:endParaRPr lang="ar-DZ" sz="2800" dirty="0">
              <a:solidFill>
                <a:prstClr val="black"/>
              </a:solidFill>
            </a:endParaRPr>
          </a:p>
        </p:txBody>
      </p:sp>
    </p:spTree>
    <p:extLst>
      <p:ext uri="{BB962C8B-B14F-4D97-AF65-F5344CB8AC3E}">
        <p14:creationId xmlns:p14="http://schemas.microsoft.com/office/powerpoint/2010/main" val="1616314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lant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57250"/>
            <a:ext cx="84582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5796136" y="1628800"/>
            <a:ext cx="252028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ar-DZ" b="1" dirty="0">
                <a:solidFill>
                  <a:prstClr val="black"/>
                </a:solidFill>
              </a:rPr>
              <a:t>الوصلات </a:t>
            </a:r>
            <a:r>
              <a:rPr lang="ar-DZ" b="1" dirty="0" err="1">
                <a:solidFill>
                  <a:prstClr val="black"/>
                </a:solidFill>
              </a:rPr>
              <a:t>السيتوبلازمية</a:t>
            </a:r>
            <a:endParaRPr lang="fr-FR" b="1" dirty="0">
              <a:solidFill>
                <a:prstClr val="black"/>
              </a:solidFill>
            </a:endParaRPr>
          </a:p>
        </p:txBody>
      </p:sp>
    </p:spTree>
    <p:extLst>
      <p:ext uri="{BB962C8B-B14F-4D97-AF65-F5344CB8AC3E}">
        <p14:creationId xmlns:p14="http://schemas.microsoft.com/office/powerpoint/2010/main" val="2805041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375" y="2866296"/>
            <a:ext cx="8352928" cy="1512168"/>
          </a:xfrm>
        </p:spPr>
        <p:style>
          <a:lnRef idx="3">
            <a:schemeClr val="lt1"/>
          </a:lnRef>
          <a:fillRef idx="1">
            <a:schemeClr val="accent5"/>
          </a:fillRef>
          <a:effectRef idx="1">
            <a:schemeClr val="accent5"/>
          </a:effectRef>
          <a:fontRef idx="minor">
            <a:schemeClr val="lt1"/>
          </a:fontRef>
        </p:style>
        <p:txBody>
          <a:bodyPr>
            <a:normAutofit/>
          </a:bodyPr>
          <a:lstStyle/>
          <a:p>
            <a:pPr>
              <a:lnSpc>
                <a:spcPct val="150000"/>
              </a:lnSpc>
            </a:pPr>
            <a:r>
              <a:rPr lang="ar-DZ" sz="2800" b="1" dirty="0" smtClean="0">
                <a:latin typeface="Arial" pitchFamily="34" charset="0"/>
                <a:ea typeface="Times New Roman" pitchFamily="18" charset="0"/>
                <a:cs typeface="Arial" pitchFamily="34" charset="0"/>
              </a:rPr>
              <a:t>الجدار الخلوي : </a:t>
            </a:r>
            <a:r>
              <a:rPr lang="ar-DZ" sz="2800" dirty="0" smtClean="0">
                <a:latin typeface="Arial" pitchFamily="34" charset="0"/>
                <a:ea typeface="Times New Roman" pitchFamily="18" charset="0"/>
                <a:cs typeface="Arial" pitchFamily="34" charset="0"/>
              </a:rPr>
              <a:t>يتكون من الصفيحة الوسطى ، الجدار الأولي و الجدار الثانوي</a:t>
            </a:r>
            <a:endParaRPr lang="fr-FR" sz="2800" dirty="0"/>
          </a:p>
        </p:txBody>
      </p:sp>
      <p:sp>
        <p:nvSpPr>
          <p:cNvPr id="4" name="Rectangle 3"/>
          <p:cNvSpPr/>
          <p:nvPr/>
        </p:nvSpPr>
        <p:spPr>
          <a:xfrm>
            <a:off x="0" y="188640"/>
            <a:ext cx="8969678" cy="267765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buFont typeface="+mj-lt"/>
              <a:buAutoNum type="arabicPeriod"/>
            </a:pPr>
            <a:r>
              <a:rPr lang="en-US" sz="2400" b="1" dirty="0">
                <a:solidFill>
                  <a:prstClr val="white"/>
                </a:solidFill>
              </a:rPr>
              <a:t>Components</a:t>
            </a:r>
            <a:r>
              <a:rPr lang="en-US" sz="2400" dirty="0">
                <a:solidFill>
                  <a:prstClr val="white"/>
                </a:solidFill>
              </a:rPr>
              <a:t>:</a:t>
            </a:r>
          </a:p>
          <a:p>
            <a:pPr marL="742950" lvl="1" indent="-285750">
              <a:buFont typeface="+mj-lt"/>
              <a:buAutoNum type="arabicPeriod"/>
            </a:pPr>
            <a:r>
              <a:rPr lang="en-US" sz="2400" b="1" dirty="0">
                <a:solidFill>
                  <a:prstClr val="white"/>
                </a:solidFill>
              </a:rPr>
              <a:t>Middle Lamella</a:t>
            </a:r>
            <a:r>
              <a:rPr lang="en-US" sz="2400" dirty="0">
                <a:solidFill>
                  <a:prstClr val="white"/>
                </a:solidFill>
              </a:rPr>
              <a:t>: Composed of </a:t>
            </a:r>
            <a:r>
              <a:rPr lang="en-US" sz="2400" dirty="0" err="1">
                <a:solidFill>
                  <a:prstClr val="white"/>
                </a:solidFill>
              </a:rPr>
              <a:t>pectins</a:t>
            </a:r>
            <a:r>
              <a:rPr lang="en-US" sz="2400" dirty="0">
                <a:solidFill>
                  <a:prstClr val="white"/>
                </a:solidFill>
              </a:rPr>
              <a:t>, it acts as a glue that binds neighboring cells together.</a:t>
            </a:r>
          </a:p>
          <a:p>
            <a:pPr marL="742950" lvl="1" indent="-285750">
              <a:buFont typeface="+mj-lt"/>
              <a:buAutoNum type="arabicPeriod"/>
            </a:pPr>
            <a:r>
              <a:rPr lang="en-US" sz="2400" b="1" dirty="0">
                <a:solidFill>
                  <a:prstClr val="white"/>
                </a:solidFill>
              </a:rPr>
              <a:t>Primary Wall</a:t>
            </a:r>
            <a:r>
              <a:rPr lang="en-US" sz="2400" dirty="0">
                <a:solidFill>
                  <a:prstClr val="white"/>
                </a:solidFill>
              </a:rPr>
              <a:t>: Made mostly of cellulose and is flexible to allow cell growth.</a:t>
            </a:r>
          </a:p>
          <a:p>
            <a:pPr marL="742950" lvl="1" indent="-285750">
              <a:buFont typeface="+mj-lt"/>
              <a:buAutoNum type="arabicPeriod"/>
            </a:pPr>
            <a:r>
              <a:rPr lang="en-US" sz="2400" b="1" dirty="0">
                <a:solidFill>
                  <a:prstClr val="white"/>
                </a:solidFill>
              </a:rPr>
              <a:t>Secondary Wall</a:t>
            </a:r>
            <a:r>
              <a:rPr lang="en-US" sz="2400" dirty="0">
                <a:solidFill>
                  <a:prstClr val="white"/>
                </a:solidFill>
              </a:rPr>
              <a:t>: Contains a higher concentration of cellulose and lignin, adding extra rigidity. It is found in mature cells.</a:t>
            </a:r>
          </a:p>
        </p:txBody>
      </p:sp>
    </p:spTree>
    <p:extLst>
      <p:ext uri="{BB962C8B-B14F-4D97-AF65-F5344CB8AC3E}">
        <p14:creationId xmlns:p14="http://schemas.microsoft.com/office/powerpoint/2010/main" val="3019838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5400"/>
            <a:ext cx="9144000" cy="1143000"/>
          </a:xfrm>
        </p:spPr>
        <p:txBody>
          <a:bodyPr/>
          <a:lstStyle/>
          <a:p>
            <a:pPr eaLnBrk="1" hangingPunct="1"/>
            <a:r>
              <a:rPr lang="en-US" altLang="fr-FR" b="1" dirty="0" smtClean="0">
                <a:latin typeface="Times New Roman" panose="02020603050405020304" pitchFamily="18" charset="0"/>
                <a:cs typeface="Times New Roman" panose="02020603050405020304" pitchFamily="18" charset="0"/>
              </a:rPr>
              <a:t>The Plant Cell</a:t>
            </a:r>
          </a:p>
        </p:txBody>
      </p:sp>
      <p:sp>
        <p:nvSpPr>
          <p:cNvPr id="6147" name="Content Placeholder 2"/>
          <p:cNvSpPr>
            <a:spLocks noGrp="1"/>
          </p:cNvSpPr>
          <p:nvPr>
            <p:ph idx="1"/>
          </p:nvPr>
        </p:nvSpPr>
        <p:spPr>
          <a:xfrm>
            <a:off x="0" y="1371600"/>
            <a:ext cx="9144000" cy="5135563"/>
          </a:xfrm>
        </p:spPr>
        <p:txBody>
          <a:bodyPr/>
          <a:lstStyle/>
          <a:p>
            <a:pPr eaLnBrk="1" hangingPunct="1"/>
            <a:r>
              <a:rPr lang="en-US" altLang="fr-FR" sz="2400" b="1" dirty="0" smtClean="0">
                <a:solidFill>
                  <a:srgbClr val="FF0000"/>
                </a:solidFill>
                <a:latin typeface="Times New Roman" panose="02020603050405020304" pitchFamily="18" charset="0"/>
                <a:cs typeface="Times New Roman" panose="02020603050405020304" pitchFamily="18" charset="0"/>
              </a:rPr>
              <a:t>The Plant Cell consists </a:t>
            </a:r>
            <a:r>
              <a:rPr lang="en-US" altLang="fr-FR" sz="2400" dirty="0" smtClean="0">
                <a:latin typeface="Times New Roman" panose="02020603050405020304" pitchFamily="18" charset="0"/>
                <a:cs typeface="Times New Roman" panose="02020603050405020304" pitchFamily="18" charset="0"/>
              </a:rPr>
              <a:t>of a more or less </a:t>
            </a:r>
            <a:r>
              <a:rPr lang="en-US" altLang="fr-FR" sz="2400" b="1" dirty="0" smtClean="0">
                <a:solidFill>
                  <a:srgbClr val="FF0000"/>
                </a:solidFill>
                <a:latin typeface="Times New Roman" panose="02020603050405020304" pitchFamily="18" charset="0"/>
                <a:cs typeface="Times New Roman" panose="02020603050405020304" pitchFamily="18" charset="0"/>
              </a:rPr>
              <a:t>rigid cell wall </a:t>
            </a:r>
            <a:r>
              <a:rPr lang="en-US" altLang="fr-FR" sz="2400" dirty="0" smtClean="0">
                <a:latin typeface="Times New Roman" panose="02020603050405020304" pitchFamily="18" charset="0"/>
                <a:cs typeface="Times New Roman" panose="02020603050405020304" pitchFamily="18" charset="0"/>
              </a:rPr>
              <a:t>and the </a:t>
            </a:r>
            <a:r>
              <a:rPr lang="en-US" altLang="fr-FR" sz="2400" b="1" dirty="0" smtClean="0">
                <a:solidFill>
                  <a:srgbClr val="FF0000"/>
                </a:solidFill>
                <a:latin typeface="Times New Roman" panose="02020603050405020304" pitchFamily="18" charset="0"/>
                <a:cs typeface="Times New Roman" panose="02020603050405020304" pitchFamily="18" charset="0"/>
              </a:rPr>
              <a:t>protoplast</a:t>
            </a:r>
            <a:r>
              <a:rPr lang="en-US" altLang="fr-FR" sz="2400" dirty="0" smtClean="0">
                <a:latin typeface="Times New Roman" panose="02020603050405020304" pitchFamily="18" charset="0"/>
                <a:cs typeface="Times New Roman" panose="02020603050405020304" pitchFamily="18" charset="0"/>
              </a:rPr>
              <a:t> - the contents of the cell</a:t>
            </a:r>
          </a:p>
          <a:p>
            <a:pPr eaLnBrk="1" hangingPunct="1"/>
            <a:r>
              <a:rPr lang="en-US" altLang="fr-FR" sz="2400" dirty="0" smtClean="0">
                <a:latin typeface="Times New Roman" panose="02020603050405020304" pitchFamily="18" charset="0"/>
                <a:cs typeface="Times New Roman" panose="02020603050405020304" pitchFamily="18" charset="0"/>
              </a:rPr>
              <a:t>The </a:t>
            </a:r>
            <a:r>
              <a:rPr lang="en-US" altLang="fr-FR" sz="2400" b="1" dirty="0" smtClean="0">
                <a:solidFill>
                  <a:srgbClr val="FF0000"/>
                </a:solidFill>
                <a:latin typeface="Times New Roman" panose="02020603050405020304" pitchFamily="18" charset="0"/>
                <a:cs typeface="Times New Roman" panose="02020603050405020304" pitchFamily="18" charset="0"/>
              </a:rPr>
              <a:t>protoplast</a:t>
            </a:r>
            <a:r>
              <a:rPr lang="en-US" altLang="fr-FR" sz="2400" dirty="0" smtClean="0">
                <a:latin typeface="Times New Roman" panose="02020603050405020304" pitchFamily="18" charset="0"/>
                <a:cs typeface="Times New Roman" panose="02020603050405020304" pitchFamily="18" charset="0"/>
              </a:rPr>
              <a:t> consists of the </a:t>
            </a:r>
            <a:r>
              <a:rPr lang="en-US" altLang="fr-FR" sz="2400" b="1" dirty="0" smtClean="0">
                <a:solidFill>
                  <a:srgbClr val="FF0000"/>
                </a:solidFill>
                <a:latin typeface="Times New Roman" panose="02020603050405020304" pitchFamily="18" charset="0"/>
                <a:cs typeface="Times New Roman" panose="02020603050405020304" pitchFamily="18" charset="0"/>
              </a:rPr>
              <a:t>cytoplasm</a:t>
            </a:r>
            <a:r>
              <a:rPr lang="en-US" altLang="fr-FR" sz="2400" dirty="0" smtClean="0">
                <a:latin typeface="Times New Roman" panose="02020603050405020304" pitchFamily="18" charset="0"/>
                <a:cs typeface="Times New Roman" panose="02020603050405020304" pitchFamily="18" charset="0"/>
              </a:rPr>
              <a:t> and a </a:t>
            </a:r>
            <a:r>
              <a:rPr lang="en-US" altLang="fr-FR" sz="2400" b="1" dirty="0" smtClean="0">
                <a:solidFill>
                  <a:srgbClr val="FF0000"/>
                </a:solidFill>
                <a:latin typeface="Times New Roman" panose="02020603050405020304" pitchFamily="18" charset="0"/>
                <a:cs typeface="Times New Roman" panose="02020603050405020304" pitchFamily="18" charset="0"/>
              </a:rPr>
              <a:t>nucleus</a:t>
            </a:r>
          </a:p>
          <a:p>
            <a:pPr eaLnBrk="1" hangingPunct="1"/>
            <a:r>
              <a:rPr lang="en-US" altLang="fr-FR" sz="2400" dirty="0" smtClean="0">
                <a:latin typeface="Times New Roman" panose="02020603050405020304" pitchFamily="18" charset="0"/>
                <a:cs typeface="Times New Roman" panose="02020603050405020304" pitchFamily="18" charset="0"/>
              </a:rPr>
              <a:t>The cytoplasm </a:t>
            </a:r>
            <a:r>
              <a:rPr lang="en-US" altLang="fr-FR" sz="2400" b="1" dirty="0" smtClean="0">
                <a:solidFill>
                  <a:srgbClr val="FF0000"/>
                </a:solidFill>
                <a:latin typeface="Times New Roman" panose="02020603050405020304" pitchFamily="18" charset="0"/>
                <a:cs typeface="Times New Roman" panose="02020603050405020304" pitchFamily="18" charset="0"/>
              </a:rPr>
              <a:t>includes</a:t>
            </a:r>
            <a:r>
              <a:rPr lang="en-US" altLang="fr-FR" sz="2400" dirty="0" smtClean="0">
                <a:latin typeface="Times New Roman" panose="02020603050405020304" pitchFamily="18" charset="0"/>
                <a:cs typeface="Times New Roman" panose="02020603050405020304" pitchFamily="18" charset="0"/>
              </a:rPr>
              <a:t> distinct </a:t>
            </a:r>
            <a:r>
              <a:rPr lang="en-US" altLang="fr-FR" sz="2400" b="1" dirty="0" smtClean="0">
                <a:solidFill>
                  <a:srgbClr val="FF0000"/>
                </a:solidFill>
                <a:latin typeface="Times New Roman" panose="02020603050405020304" pitchFamily="18" charset="0"/>
                <a:cs typeface="Times New Roman" panose="02020603050405020304" pitchFamily="18" charset="0"/>
              </a:rPr>
              <a:t>membrane-bound ,organelles</a:t>
            </a:r>
            <a:r>
              <a:rPr lang="en-US" altLang="fr-FR" sz="2400" dirty="0" smtClean="0">
                <a:latin typeface="Times New Roman" panose="02020603050405020304" pitchFamily="18" charset="0"/>
                <a:cs typeface="Times New Roman" panose="02020603050405020304" pitchFamily="18" charset="0"/>
              </a:rPr>
              <a:t> such as plastids and mitochondria; systems of membranes (endoplasmic reticulum and </a:t>
            </a:r>
            <a:r>
              <a:rPr lang="en-US" altLang="fr-FR" sz="2400" dirty="0" err="1" smtClean="0">
                <a:latin typeface="Times New Roman" panose="02020603050405020304" pitchFamily="18" charset="0"/>
                <a:cs typeface="Times New Roman" panose="02020603050405020304" pitchFamily="18" charset="0"/>
              </a:rPr>
              <a:t>dictyosomes</a:t>
            </a:r>
            <a:r>
              <a:rPr lang="en-US" altLang="fr-FR" sz="2400" dirty="0" smtClean="0">
                <a:latin typeface="Times New Roman" panose="02020603050405020304" pitchFamily="18" charset="0"/>
                <a:cs typeface="Times New Roman" panose="02020603050405020304" pitchFamily="18" charset="0"/>
              </a:rPr>
              <a:t>); </a:t>
            </a:r>
            <a:r>
              <a:rPr lang="en-US" altLang="fr-FR" sz="2400" dirty="0" err="1" smtClean="0">
                <a:latin typeface="Times New Roman" panose="02020603050405020304" pitchFamily="18" charset="0"/>
                <a:cs typeface="Times New Roman" panose="02020603050405020304" pitchFamily="18" charset="0"/>
              </a:rPr>
              <a:t>nonmembranous</a:t>
            </a:r>
            <a:r>
              <a:rPr lang="en-US" altLang="fr-FR" sz="2400" dirty="0" smtClean="0">
                <a:latin typeface="Times New Roman" panose="02020603050405020304" pitchFamily="18" charset="0"/>
                <a:cs typeface="Times New Roman" panose="02020603050405020304" pitchFamily="18" charset="0"/>
              </a:rPr>
              <a:t> entities such as ribosomes, actin filaments and microtubules</a:t>
            </a:r>
          </a:p>
          <a:p>
            <a:pPr eaLnBrk="1" hangingPunct="1"/>
            <a:r>
              <a:rPr lang="en-US" altLang="fr-FR" sz="2400" dirty="0" smtClean="0">
                <a:latin typeface="Times New Roman" panose="02020603050405020304" pitchFamily="18" charset="0"/>
                <a:cs typeface="Times New Roman" panose="02020603050405020304" pitchFamily="18" charset="0"/>
              </a:rPr>
              <a:t>The </a:t>
            </a:r>
            <a:r>
              <a:rPr lang="en-US" altLang="fr-FR" sz="2400" b="1" dirty="0" smtClean="0">
                <a:solidFill>
                  <a:srgbClr val="FF0000"/>
                </a:solidFill>
                <a:latin typeface="Times New Roman" panose="02020603050405020304" pitchFamily="18" charset="0"/>
                <a:cs typeface="Times New Roman" panose="02020603050405020304" pitchFamily="18" charset="0"/>
              </a:rPr>
              <a:t>rest </a:t>
            </a:r>
            <a:r>
              <a:rPr lang="en-US" altLang="fr-FR" sz="2400" dirty="0" smtClean="0">
                <a:latin typeface="Times New Roman" panose="02020603050405020304" pitchFamily="18" charset="0"/>
                <a:cs typeface="Times New Roman" panose="02020603050405020304" pitchFamily="18" charset="0"/>
              </a:rPr>
              <a:t>of the cytoplasm is a liquid matrix in which the nucleus, various entities and membrane systems are suspended - it is typically referred to as the </a:t>
            </a:r>
            <a:r>
              <a:rPr lang="en-US" altLang="fr-FR" sz="2400" b="1" dirty="0" smtClean="0">
                <a:solidFill>
                  <a:srgbClr val="FF0000"/>
                </a:solidFill>
                <a:latin typeface="Times New Roman" panose="02020603050405020304" pitchFamily="18" charset="0"/>
                <a:cs typeface="Times New Roman" panose="02020603050405020304" pitchFamily="18" charset="0"/>
              </a:rPr>
              <a:t>cytosol</a:t>
            </a:r>
            <a:r>
              <a:rPr lang="en-US" altLang="fr-FR" sz="2400" dirty="0" smtClean="0">
                <a:latin typeface="Times New Roman" panose="02020603050405020304" pitchFamily="18" charset="0"/>
                <a:cs typeface="Times New Roman" panose="02020603050405020304" pitchFamily="18" charset="0"/>
              </a:rPr>
              <a:t> or ground substance</a:t>
            </a:r>
          </a:p>
          <a:p>
            <a:pPr eaLnBrk="1" hangingPunct="1"/>
            <a:endParaRPr lang="en-US" altLang="fr-FR"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8353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27384"/>
            <a:ext cx="9144000" cy="127793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Ins="498318" bIns="0" anchor="ctr">
            <a:spAutoFit/>
          </a:bodyPr>
          <a:lstStyle/>
          <a:p>
            <a:pPr algn="r" rtl="1">
              <a:tabLst>
                <a:tab pos="407988" algn="l"/>
                <a:tab pos="955675" algn="l"/>
              </a:tabLst>
            </a:pPr>
            <a:r>
              <a:rPr lang="ar-DZ" sz="2800" b="1" dirty="0">
                <a:solidFill>
                  <a:prstClr val="black"/>
                </a:solidFill>
                <a:latin typeface="Times New Roman" pitchFamily="18" charset="0"/>
                <a:cs typeface="Times New Roman" pitchFamily="18" charset="0"/>
              </a:rPr>
              <a:t>ــ مدخل إلى علم النبات : </a:t>
            </a:r>
            <a:endParaRPr lang="fr-FR" sz="2800" b="1" dirty="0">
              <a:solidFill>
                <a:prstClr val="black"/>
              </a:solidFill>
              <a:latin typeface="Times New Roman" pitchFamily="18" charset="0"/>
              <a:cs typeface="Times New Roman" pitchFamily="18" charset="0"/>
            </a:endParaRPr>
          </a:p>
          <a:p>
            <a:pPr algn="r" rtl="1" eaLnBrk="0" hangingPunct="0">
              <a:tabLst>
                <a:tab pos="407988" algn="l"/>
                <a:tab pos="955675" algn="l"/>
              </a:tabLst>
            </a:pPr>
            <a:r>
              <a:rPr lang="ar-DZ" sz="2800" b="1" dirty="0">
                <a:solidFill>
                  <a:prstClr val="black"/>
                </a:solidFill>
                <a:latin typeface="Times New Roman" pitchFamily="18" charset="0"/>
                <a:cs typeface="Times New Roman" pitchFamily="18" charset="0"/>
              </a:rPr>
              <a:t>ــ الفصل </a:t>
            </a:r>
            <a:r>
              <a:rPr lang="ar-DZ" sz="2800" b="1" dirty="0" err="1">
                <a:solidFill>
                  <a:prstClr val="black"/>
                </a:solidFill>
                <a:latin typeface="Times New Roman" pitchFamily="18" charset="0"/>
                <a:cs typeface="Times New Roman" pitchFamily="18" charset="0"/>
              </a:rPr>
              <a:t>الثا</a:t>
            </a:r>
            <a:r>
              <a:rPr lang="ar-SA" sz="2800" b="1" dirty="0" err="1">
                <a:solidFill>
                  <a:prstClr val="black"/>
                </a:solidFill>
                <a:latin typeface="Times New Roman" pitchFamily="18" charset="0"/>
                <a:cs typeface="Times New Roman" pitchFamily="18" charset="0"/>
              </a:rPr>
              <a:t>ني</a:t>
            </a:r>
            <a:r>
              <a:rPr lang="ar-DZ" sz="2800" b="1" dirty="0">
                <a:solidFill>
                  <a:prstClr val="black"/>
                </a:solidFill>
                <a:latin typeface="Times New Roman" pitchFamily="18" charset="0"/>
                <a:cs typeface="Times New Roman" pitchFamily="18" charset="0"/>
              </a:rPr>
              <a:t> : أنواع الانسجة النباتية :</a:t>
            </a:r>
            <a:endParaRPr lang="fr-FR" sz="2800" b="1" dirty="0">
              <a:solidFill>
                <a:prstClr val="black"/>
              </a:solidFill>
              <a:latin typeface="Times New Roman" pitchFamily="18" charset="0"/>
              <a:cs typeface="Times New Roman" pitchFamily="18" charset="0"/>
            </a:endParaRPr>
          </a:p>
          <a:p>
            <a:pPr algn="r" eaLnBrk="0" hangingPunct="0">
              <a:tabLst>
                <a:tab pos="407988" algn="l"/>
                <a:tab pos="955675" algn="l"/>
              </a:tabLst>
            </a:pPr>
            <a:r>
              <a:rPr lang="fr-FR" sz="2400" dirty="0">
                <a:solidFill>
                  <a:prstClr val="black"/>
                </a:solidFill>
                <a:cs typeface="Times New Roman" pitchFamily="18" charset="0"/>
              </a:rPr>
              <a:t>(</a:t>
            </a:r>
            <a:r>
              <a:rPr lang="ar-DZ" sz="2400" dirty="0">
                <a:solidFill>
                  <a:prstClr val="black"/>
                </a:solidFill>
                <a:cs typeface="Times New Roman" pitchFamily="18" charset="0"/>
              </a:rPr>
              <a:t> </a:t>
            </a:r>
            <a:r>
              <a:rPr lang="fr-FR" sz="2400" dirty="0">
                <a:solidFill>
                  <a:prstClr val="black"/>
                </a:solidFill>
                <a:cs typeface="Times New Roman" pitchFamily="18" charset="0"/>
              </a:rPr>
              <a:t>II</a:t>
            </a:r>
            <a:r>
              <a:rPr lang="ar-DZ" sz="2400" dirty="0">
                <a:solidFill>
                  <a:prstClr val="black"/>
                </a:solidFill>
                <a:cs typeface="Times New Roman" pitchFamily="18" charset="0"/>
              </a:rPr>
              <a:t>ـ </a:t>
            </a:r>
            <a:r>
              <a:rPr lang="ar-DZ" sz="2400" dirty="0">
                <a:solidFill>
                  <a:srgbClr val="FF0000"/>
                </a:solidFill>
                <a:cs typeface="Times New Roman" pitchFamily="18" charset="0"/>
              </a:rPr>
              <a:t>1 ـ </a:t>
            </a:r>
            <a:r>
              <a:rPr lang="ar-DZ" sz="2400" dirty="0" err="1">
                <a:solidFill>
                  <a:srgbClr val="FF0000"/>
                </a:solidFill>
                <a:cs typeface="Times New Roman" pitchFamily="18" charset="0"/>
              </a:rPr>
              <a:t>المرستيم</a:t>
            </a:r>
            <a:r>
              <a:rPr lang="ar-DZ" sz="2400" dirty="0">
                <a:solidFill>
                  <a:srgbClr val="FF0000"/>
                </a:solidFill>
                <a:cs typeface="Times New Roman" pitchFamily="18" charset="0"/>
              </a:rPr>
              <a:t> الأول</a:t>
            </a:r>
            <a:r>
              <a:rPr lang="ar-SA" sz="2400" dirty="0">
                <a:solidFill>
                  <a:srgbClr val="FF0000"/>
                </a:solidFill>
                <a:cs typeface="Times New Roman" pitchFamily="18" charset="0"/>
              </a:rPr>
              <a:t>ي</a:t>
            </a:r>
            <a:r>
              <a:rPr lang="ar-DZ" sz="2400" dirty="0">
                <a:solidFill>
                  <a:srgbClr val="FF0000"/>
                </a:solidFill>
                <a:cs typeface="Times New Roman" pitchFamily="18" charset="0"/>
              </a:rPr>
              <a:t> ( </a:t>
            </a:r>
            <a:r>
              <a:rPr lang="ar-DZ" sz="2400" dirty="0" err="1">
                <a:solidFill>
                  <a:srgbClr val="FF0000"/>
                </a:solidFill>
                <a:cs typeface="Times New Roman" pitchFamily="18" charset="0"/>
              </a:rPr>
              <a:t>للجدرو</a:t>
            </a:r>
            <a:r>
              <a:rPr lang="ar-DZ" sz="2400" dirty="0">
                <a:solidFill>
                  <a:srgbClr val="FF0000"/>
                </a:solidFill>
                <a:cs typeface="Times New Roman" pitchFamily="18" charset="0"/>
              </a:rPr>
              <a:t> الساق</a:t>
            </a:r>
            <a:endParaRPr lang="en-US" sz="2400" dirty="0">
              <a:solidFill>
                <a:srgbClr val="FF0000"/>
              </a:solidFill>
            </a:endParaRPr>
          </a:p>
        </p:txBody>
      </p:sp>
      <p:sp>
        <p:nvSpPr>
          <p:cNvPr id="5123" name="Rectangle 2"/>
          <p:cNvSpPr>
            <a:spLocks noChangeArrowheads="1"/>
          </p:cNvSpPr>
          <p:nvPr/>
        </p:nvSpPr>
        <p:spPr bwMode="auto">
          <a:xfrm>
            <a:off x="179512" y="2564904"/>
            <a:ext cx="8964488" cy="230832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r" rtl="1"/>
            <a:r>
              <a:rPr lang="fr-BE" sz="2400" b="1" dirty="0">
                <a:solidFill>
                  <a:prstClr val="black"/>
                </a:solidFill>
                <a:cs typeface="Times New Roman" pitchFamily="18" charset="0"/>
              </a:rPr>
              <a:t>II</a:t>
            </a:r>
            <a:r>
              <a:rPr lang="ar-DZ" sz="2400" b="1" dirty="0">
                <a:solidFill>
                  <a:prstClr val="black"/>
                </a:solidFill>
                <a:cs typeface="Times New Roman" pitchFamily="18" charset="0"/>
              </a:rPr>
              <a:t> ـ 1 ـ 1 ـ الأنسجة الأولية .</a:t>
            </a:r>
            <a:endParaRPr lang="fr-FR" sz="2400" b="1" dirty="0">
              <a:solidFill>
                <a:prstClr val="black"/>
              </a:solidFill>
            </a:endParaRPr>
          </a:p>
          <a:p>
            <a:pPr algn="r" rtl="1" eaLnBrk="0" hangingPunct="0"/>
            <a:r>
              <a:rPr lang="ar-DZ" sz="2400" b="1" dirty="0">
                <a:solidFill>
                  <a:prstClr val="black"/>
                </a:solidFill>
                <a:cs typeface="Times New Roman" pitchFamily="18" charset="0"/>
              </a:rPr>
              <a:t>ـ 1 ـ 1 ّـ 1 ـ الأنسجة الواقية ( البشرة ) </a:t>
            </a:r>
            <a:endParaRPr lang="fr-FR" sz="2400" b="1" dirty="0">
              <a:solidFill>
                <a:prstClr val="black"/>
              </a:solidFill>
            </a:endParaRPr>
          </a:p>
          <a:p>
            <a:pPr algn="r" rtl="1" eaLnBrk="0" hangingPunct="0"/>
            <a:r>
              <a:rPr lang="ar-DZ" sz="2400" b="1" dirty="0">
                <a:solidFill>
                  <a:prstClr val="black"/>
                </a:solidFill>
                <a:cs typeface="Times New Roman" pitchFamily="18" charset="0"/>
              </a:rPr>
              <a:t>ـ 1 ـ 1 ـ 2 ـ </a:t>
            </a:r>
            <a:r>
              <a:rPr lang="ar-DZ" sz="2400" b="1" dirty="0" err="1">
                <a:solidFill>
                  <a:prstClr val="black"/>
                </a:solidFill>
                <a:cs typeface="Times New Roman" pitchFamily="18" charset="0"/>
              </a:rPr>
              <a:t>الانسجة</a:t>
            </a:r>
            <a:r>
              <a:rPr lang="ar-DZ" sz="2400" b="1" dirty="0">
                <a:solidFill>
                  <a:prstClr val="black"/>
                </a:solidFill>
                <a:cs typeface="Times New Roman" pitchFamily="18" charset="0"/>
              </a:rPr>
              <a:t> </a:t>
            </a:r>
            <a:r>
              <a:rPr lang="ar-DZ" sz="2400" b="1" dirty="0" err="1">
                <a:solidFill>
                  <a:prstClr val="black"/>
                </a:solidFill>
                <a:cs typeface="Times New Roman" pitchFamily="18" charset="0"/>
              </a:rPr>
              <a:t>البرانشيمية</a:t>
            </a:r>
            <a:r>
              <a:rPr lang="ar-DZ" sz="2400" b="1" dirty="0">
                <a:solidFill>
                  <a:prstClr val="black"/>
                </a:solidFill>
                <a:cs typeface="Times New Roman" pitchFamily="18" charset="0"/>
              </a:rPr>
              <a:t> </a:t>
            </a:r>
            <a:r>
              <a:rPr lang="ar-DZ" sz="2400" b="1" dirty="0">
                <a:solidFill>
                  <a:prstClr val="black"/>
                </a:solidFill>
                <a:cs typeface="Times New Roman" pitchFamily="18" charset="0"/>
              </a:rPr>
              <a:t>( </a:t>
            </a:r>
            <a:r>
              <a:rPr lang="ar-DZ" sz="2400" b="1" dirty="0" err="1">
                <a:solidFill>
                  <a:prstClr val="black"/>
                </a:solidFill>
                <a:cs typeface="Times New Roman" pitchFamily="18" charset="0"/>
              </a:rPr>
              <a:t>البرانشيم</a:t>
            </a:r>
            <a:r>
              <a:rPr lang="ar-DZ" sz="2400" b="1" dirty="0">
                <a:solidFill>
                  <a:prstClr val="black"/>
                </a:solidFill>
                <a:cs typeface="Times New Roman" pitchFamily="18" charset="0"/>
              </a:rPr>
              <a:t> </a:t>
            </a:r>
            <a:r>
              <a:rPr lang="ar-DZ" sz="2400" b="1" dirty="0">
                <a:solidFill>
                  <a:prstClr val="black"/>
                </a:solidFill>
                <a:cs typeface="Times New Roman" pitchFamily="18" charset="0"/>
              </a:rPr>
              <a:t>) </a:t>
            </a:r>
            <a:endParaRPr lang="fr-FR" sz="2400" b="1" dirty="0">
              <a:solidFill>
                <a:prstClr val="black"/>
              </a:solidFill>
            </a:endParaRPr>
          </a:p>
          <a:p>
            <a:pPr algn="r" rtl="1" eaLnBrk="0" hangingPunct="0"/>
            <a:r>
              <a:rPr lang="ar-DZ" sz="2400" b="1" dirty="0">
                <a:solidFill>
                  <a:prstClr val="black"/>
                </a:solidFill>
                <a:cs typeface="Times New Roman" pitchFamily="18" charset="0"/>
              </a:rPr>
              <a:t>ـ 1 ـ 1 ـ 3 ـ أنسجة الدعم ( </a:t>
            </a:r>
            <a:r>
              <a:rPr lang="ar-DZ" sz="2400" b="1" dirty="0" err="1">
                <a:solidFill>
                  <a:prstClr val="black"/>
                </a:solidFill>
                <a:cs typeface="Times New Roman" pitchFamily="18" charset="0"/>
              </a:rPr>
              <a:t>كلولونشيم</a:t>
            </a:r>
            <a:r>
              <a:rPr lang="ar-DZ" sz="2400" b="1" dirty="0">
                <a:solidFill>
                  <a:prstClr val="black"/>
                </a:solidFill>
                <a:cs typeface="Times New Roman" pitchFamily="18" charset="0"/>
              </a:rPr>
              <a:t> ، </a:t>
            </a:r>
            <a:r>
              <a:rPr lang="ar-DZ" sz="2400" b="1" dirty="0" err="1">
                <a:solidFill>
                  <a:prstClr val="black"/>
                </a:solidFill>
                <a:cs typeface="Times New Roman" pitchFamily="18" charset="0"/>
              </a:rPr>
              <a:t>سكليرونشيم</a:t>
            </a:r>
            <a:r>
              <a:rPr lang="ar-DZ" sz="2400" b="1" dirty="0">
                <a:solidFill>
                  <a:prstClr val="black"/>
                </a:solidFill>
                <a:cs typeface="Times New Roman" pitchFamily="18" charset="0"/>
              </a:rPr>
              <a:t> ) </a:t>
            </a:r>
            <a:endParaRPr lang="fr-FR" sz="2400" b="1" dirty="0">
              <a:solidFill>
                <a:prstClr val="black"/>
              </a:solidFill>
            </a:endParaRPr>
          </a:p>
          <a:p>
            <a:pPr algn="r" rtl="1" eaLnBrk="0" hangingPunct="0"/>
            <a:r>
              <a:rPr lang="ar-DZ" sz="2400" b="1" dirty="0">
                <a:solidFill>
                  <a:prstClr val="black"/>
                </a:solidFill>
                <a:cs typeface="Times New Roman" pitchFamily="18" charset="0"/>
              </a:rPr>
              <a:t>ـ 1 ـ 1 ـ 4 ـ الأنسجة ال</a:t>
            </a:r>
            <a:r>
              <a:rPr lang="ar-SA" sz="2400" b="1" dirty="0">
                <a:solidFill>
                  <a:prstClr val="black"/>
                </a:solidFill>
                <a:cs typeface="Times New Roman" pitchFamily="18" charset="0"/>
              </a:rPr>
              <a:t>ن</a:t>
            </a:r>
            <a:r>
              <a:rPr lang="ar-DZ" sz="2400" b="1" dirty="0" err="1">
                <a:solidFill>
                  <a:prstClr val="black"/>
                </a:solidFill>
                <a:cs typeface="Times New Roman" pitchFamily="18" charset="0"/>
              </a:rPr>
              <a:t>اقلة</a:t>
            </a:r>
            <a:r>
              <a:rPr lang="ar-DZ" sz="2400" b="1" dirty="0">
                <a:solidFill>
                  <a:prstClr val="black"/>
                </a:solidFill>
                <a:cs typeface="Times New Roman" pitchFamily="18" charset="0"/>
              </a:rPr>
              <a:t> ( الخشب الأول ، </a:t>
            </a:r>
            <a:r>
              <a:rPr lang="ar-DZ" sz="2400" b="1" dirty="0" err="1">
                <a:solidFill>
                  <a:prstClr val="black"/>
                </a:solidFill>
                <a:cs typeface="Times New Roman" pitchFamily="18" charset="0"/>
              </a:rPr>
              <a:t>اللحا</a:t>
            </a:r>
            <a:r>
              <a:rPr lang="ar-DZ" sz="2400" b="1" dirty="0">
                <a:solidFill>
                  <a:prstClr val="black"/>
                </a:solidFill>
                <a:cs typeface="Times New Roman" pitchFamily="18" charset="0"/>
              </a:rPr>
              <a:t> الأول ) </a:t>
            </a:r>
            <a:endParaRPr lang="fr-FR" sz="2400" b="1" dirty="0">
              <a:solidFill>
                <a:prstClr val="black"/>
              </a:solidFill>
            </a:endParaRPr>
          </a:p>
          <a:p>
            <a:pPr algn="r" rtl="1" eaLnBrk="0" hangingPunct="0"/>
            <a:r>
              <a:rPr lang="ar-DZ" sz="2400" b="1" dirty="0">
                <a:solidFill>
                  <a:prstClr val="black"/>
                </a:solidFill>
                <a:cs typeface="Times New Roman" pitchFamily="18" charset="0"/>
              </a:rPr>
              <a:t>ـ 1 ـ 1 ـ5 ـ الأنسجة المفرزة </a:t>
            </a:r>
            <a:endParaRPr lang="fr-FR" sz="2400" b="1" dirty="0">
              <a:solidFill>
                <a:prstClr val="black"/>
              </a:solidFill>
            </a:endParaRPr>
          </a:p>
        </p:txBody>
      </p:sp>
      <p:sp>
        <p:nvSpPr>
          <p:cNvPr id="5124" name="Rectangle 3"/>
          <p:cNvSpPr>
            <a:spLocks noChangeArrowheads="1"/>
          </p:cNvSpPr>
          <p:nvPr/>
        </p:nvSpPr>
        <p:spPr bwMode="auto">
          <a:xfrm>
            <a:off x="8572500" y="1000125"/>
            <a:ext cx="384175" cy="523875"/>
          </a:xfrm>
          <a:prstGeom prst="rect">
            <a:avLst/>
          </a:prstGeom>
          <a:noFill/>
          <a:ln w="9525">
            <a:noFill/>
            <a:miter lim="800000"/>
            <a:headEnd/>
            <a:tailEnd/>
          </a:ln>
        </p:spPr>
        <p:txBody>
          <a:bodyPr wrap="none">
            <a:spAutoFit/>
          </a:bodyPr>
          <a:lstStyle/>
          <a:p>
            <a:r>
              <a:rPr lang="fr-FR" sz="2800">
                <a:solidFill>
                  <a:srgbClr val="000000"/>
                </a:solidFill>
                <a:cs typeface="Times New Roman" pitchFamily="18" charset="0"/>
              </a:rPr>
              <a:t>II</a:t>
            </a:r>
            <a:endParaRPr lang="fr-FR">
              <a:solidFill>
                <a:prstClr val="black"/>
              </a:solidFill>
            </a:endParaRPr>
          </a:p>
        </p:txBody>
      </p:sp>
      <p:sp>
        <p:nvSpPr>
          <p:cNvPr id="2" name="Rectangle 1"/>
          <p:cNvSpPr/>
          <p:nvPr/>
        </p:nvSpPr>
        <p:spPr>
          <a:xfrm>
            <a:off x="179512" y="1340768"/>
            <a:ext cx="896448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400" b="1" dirty="0">
                <a:solidFill>
                  <a:srgbClr val="0F1115"/>
                </a:solidFill>
                <a:latin typeface="quote-cjk-patch"/>
              </a:rPr>
              <a:t>Introduction to Botany:</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Chapter Two: Types of Plant Tissues: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(II-1) Primary Meristem (of Root and Stem)</a:t>
            </a:r>
            <a:endParaRPr lang="fr-FR" sz="2400" dirty="0">
              <a:solidFill>
                <a:prstClr val="white"/>
              </a:solidFill>
            </a:endParaRPr>
          </a:p>
        </p:txBody>
      </p:sp>
      <p:sp>
        <p:nvSpPr>
          <p:cNvPr id="3" name="Rectangle 2"/>
          <p:cNvSpPr/>
          <p:nvPr/>
        </p:nvSpPr>
        <p:spPr>
          <a:xfrm>
            <a:off x="179513" y="4922715"/>
            <a:ext cx="8964488" cy="1754326"/>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fr-FR" b="1" dirty="0">
                <a:solidFill>
                  <a:srgbClr val="0F1115"/>
                </a:solidFill>
                <a:latin typeface="quote-cjk-patch"/>
              </a:rPr>
              <a:t>II-1-1 </a:t>
            </a:r>
            <a:r>
              <a:rPr lang="fr-FR" b="1" dirty="0" err="1">
                <a:solidFill>
                  <a:srgbClr val="0F1115"/>
                </a:solidFill>
                <a:latin typeface="quote-cjk-patch"/>
              </a:rPr>
              <a:t>Primary</a:t>
            </a:r>
            <a:r>
              <a:rPr lang="fr-FR" b="1" dirty="0">
                <a:solidFill>
                  <a:srgbClr val="0F1115"/>
                </a:solidFill>
                <a:latin typeface="quote-cjk-patch"/>
              </a:rPr>
              <a:t> Tissues</a:t>
            </a:r>
            <a:r>
              <a:rPr lang="fr-FR" dirty="0">
                <a:solidFill>
                  <a:prstClr val="white"/>
                </a:solidFill>
              </a:rPr>
              <a:t/>
            </a:r>
            <a:br>
              <a:rPr lang="fr-FR" dirty="0">
                <a:solidFill>
                  <a:prstClr val="white"/>
                </a:solidFill>
              </a:rPr>
            </a:br>
            <a:r>
              <a:rPr lang="fr-FR" b="1" dirty="0">
                <a:solidFill>
                  <a:srgbClr val="0F1115"/>
                </a:solidFill>
                <a:latin typeface="quote-cjk-patch"/>
              </a:rPr>
              <a:t>II-1-1-1 Protective Tissues (</a:t>
            </a:r>
            <a:r>
              <a:rPr lang="fr-FR" b="1" dirty="0" err="1">
                <a:solidFill>
                  <a:srgbClr val="0F1115"/>
                </a:solidFill>
                <a:latin typeface="quote-cjk-patch"/>
              </a:rPr>
              <a:t>Epidermis</a:t>
            </a:r>
            <a:r>
              <a:rPr lang="fr-FR" b="1" dirty="0">
                <a:solidFill>
                  <a:srgbClr val="0F1115"/>
                </a:solidFill>
                <a:latin typeface="quote-cjk-patch"/>
              </a:rPr>
              <a:t>)</a:t>
            </a:r>
            <a:r>
              <a:rPr lang="fr-FR" dirty="0">
                <a:solidFill>
                  <a:prstClr val="white"/>
                </a:solidFill>
              </a:rPr>
              <a:t/>
            </a:r>
            <a:br>
              <a:rPr lang="fr-FR" dirty="0">
                <a:solidFill>
                  <a:prstClr val="white"/>
                </a:solidFill>
              </a:rPr>
            </a:br>
            <a:r>
              <a:rPr lang="fr-FR" b="1" dirty="0">
                <a:solidFill>
                  <a:srgbClr val="0F1115"/>
                </a:solidFill>
                <a:latin typeface="quote-cjk-patch"/>
              </a:rPr>
              <a:t>II-1-1-2 </a:t>
            </a:r>
            <a:r>
              <a:rPr lang="fr-FR" b="1" dirty="0" err="1">
                <a:solidFill>
                  <a:srgbClr val="0F1115"/>
                </a:solidFill>
                <a:latin typeface="quote-cjk-patch"/>
              </a:rPr>
              <a:t>Parenchymatous</a:t>
            </a:r>
            <a:r>
              <a:rPr lang="fr-FR" b="1" dirty="0">
                <a:solidFill>
                  <a:srgbClr val="0F1115"/>
                </a:solidFill>
                <a:latin typeface="quote-cjk-patch"/>
              </a:rPr>
              <a:t> Tissues (</a:t>
            </a:r>
            <a:r>
              <a:rPr lang="fr-FR" b="1" dirty="0" err="1">
                <a:solidFill>
                  <a:srgbClr val="0F1115"/>
                </a:solidFill>
                <a:latin typeface="quote-cjk-patch"/>
              </a:rPr>
              <a:t>Parenchyma</a:t>
            </a:r>
            <a:r>
              <a:rPr lang="fr-FR" b="1" dirty="0">
                <a:solidFill>
                  <a:srgbClr val="0F1115"/>
                </a:solidFill>
                <a:latin typeface="quote-cjk-patch"/>
              </a:rPr>
              <a:t>)</a:t>
            </a:r>
            <a:r>
              <a:rPr lang="fr-FR" dirty="0">
                <a:solidFill>
                  <a:prstClr val="white"/>
                </a:solidFill>
              </a:rPr>
              <a:t/>
            </a:r>
            <a:br>
              <a:rPr lang="fr-FR" dirty="0">
                <a:solidFill>
                  <a:prstClr val="white"/>
                </a:solidFill>
              </a:rPr>
            </a:br>
            <a:r>
              <a:rPr lang="fr-FR" b="1" dirty="0">
                <a:solidFill>
                  <a:srgbClr val="0F1115"/>
                </a:solidFill>
                <a:latin typeface="quote-cjk-patch"/>
              </a:rPr>
              <a:t>II-1-1-3 Support Tissues (</a:t>
            </a:r>
            <a:r>
              <a:rPr lang="fr-FR" b="1" dirty="0" err="1">
                <a:solidFill>
                  <a:srgbClr val="0F1115"/>
                </a:solidFill>
                <a:latin typeface="quote-cjk-patch"/>
              </a:rPr>
              <a:t>Collenchyma</a:t>
            </a:r>
            <a:r>
              <a:rPr lang="fr-FR" b="1" dirty="0">
                <a:solidFill>
                  <a:srgbClr val="0F1115"/>
                </a:solidFill>
                <a:latin typeface="quote-cjk-patch"/>
              </a:rPr>
              <a:t>, </a:t>
            </a:r>
            <a:r>
              <a:rPr lang="fr-FR" b="1" dirty="0" err="1">
                <a:solidFill>
                  <a:srgbClr val="0F1115"/>
                </a:solidFill>
                <a:latin typeface="quote-cjk-patch"/>
              </a:rPr>
              <a:t>Sclerenchyma</a:t>
            </a:r>
            <a:r>
              <a:rPr lang="fr-FR" b="1" dirty="0">
                <a:solidFill>
                  <a:srgbClr val="0F1115"/>
                </a:solidFill>
                <a:latin typeface="quote-cjk-patch"/>
              </a:rPr>
              <a:t>)</a:t>
            </a:r>
            <a:r>
              <a:rPr lang="fr-FR" dirty="0">
                <a:solidFill>
                  <a:prstClr val="white"/>
                </a:solidFill>
              </a:rPr>
              <a:t/>
            </a:r>
            <a:br>
              <a:rPr lang="fr-FR" dirty="0">
                <a:solidFill>
                  <a:prstClr val="white"/>
                </a:solidFill>
              </a:rPr>
            </a:br>
            <a:r>
              <a:rPr lang="fr-FR" b="1" dirty="0">
                <a:solidFill>
                  <a:srgbClr val="0F1115"/>
                </a:solidFill>
                <a:latin typeface="quote-cjk-patch"/>
              </a:rPr>
              <a:t>II-1-1-4 </a:t>
            </a:r>
            <a:r>
              <a:rPr lang="fr-FR" b="1" dirty="0" err="1">
                <a:solidFill>
                  <a:srgbClr val="0F1115"/>
                </a:solidFill>
                <a:latin typeface="quote-cjk-patch"/>
              </a:rPr>
              <a:t>Conducting</a:t>
            </a:r>
            <a:r>
              <a:rPr lang="fr-FR" b="1" dirty="0">
                <a:solidFill>
                  <a:srgbClr val="0F1115"/>
                </a:solidFill>
                <a:latin typeface="quote-cjk-patch"/>
              </a:rPr>
              <a:t> Tissues (</a:t>
            </a:r>
            <a:r>
              <a:rPr lang="fr-FR" b="1" dirty="0" err="1">
                <a:solidFill>
                  <a:srgbClr val="0F1115"/>
                </a:solidFill>
                <a:latin typeface="quote-cjk-patch"/>
              </a:rPr>
              <a:t>Primary</a:t>
            </a:r>
            <a:r>
              <a:rPr lang="fr-FR" b="1" dirty="0">
                <a:solidFill>
                  <a:srgbClr val="0F1115"/>
                </a:solidFill>
                <a:latin typeface="quote-cjk-patch"/>
              </a:rPr>
              <a:t> </a:t>
            </a:r>
            <a:r>
              <a:rPr lang="fr-FR" b="1" dirty="0" err="1">
                <a:solidFill>
                  <a:srgbClr val="0F1115"/>
                </a:solidFill>
                <a:latin typeface="quote-cjk-patch"/>
              </a:rPr>
              <a:t>Xylem</a:t>
            </a:r>
            <a:r>
              <a:rPr lang="fr-FR" b="1" dirty="0">
                <a:solidFill>
                  <a:srgbClr val="0F1115"/>
                </a:solidFill>
                <a:latin typeface="quote-cjk-patch"/>
              </a:rPr>
              <a:t>, </a:t>
            </a:r>
            <a:r>
              <a:rPr lang="fr-FR" b="1" dirty="0" err="1">
                <a:solidFill>
                  <a:srgbClr val="0F1115"/>
                </a:solidFill>
                <a:latin typeface="quote-cjk-patch"/>
              </a:rPr>
              <a:t>Primary</a:t>
            </a:r>
            <a:r>
              <a:rPr lang="fr-FR" b="1" dirty="0">
                <a:solidFill>
                  <a:srgbClr val="0F1115"/>
                </a:solidFill>
                <a:latin typeface="quote-cjk-patch"/>
              </a:rPr>
              <a:t> </a:t>
            </a:r>
            <a:r>
              <a:rPr lang="fr-FR" b="1" dirty="0" err="1">
                <a:solidFill>
                  <a:srgbClr val="0F1115"/>
                </a:solidFill>
                <a:latin typeface="quote-cjk-patch"/>
              </a:rPr>
              <a:t>Phloem</a:t>
            </a:r>
            <a:r>
              <a:rPr lang="fr-FR" b="1" dirty="0">
                <a:solidFill>
                  <a:srgbClr val="0F1115"/>
                </a:solidFill>
                <a:latin typeface="quote-cjk-patch"/>
              </a:rPr>
              <a:t>)</a:t>
            </a:r>
            <a:r>
              <a:rPr lang="fr-FR" dirty="0">
                <a:solidFill>
                  <a:prstClr val="white"/>
                </a:solidFill>
              </a:rPr>
              <a:t/>
            </a:r>
            <a:br>
              <a:rPr lang="fr-FR" dirty="0">
                <a:solidFill>
                  <a:prstClr val="white"/>
                </a:solidFill>
              </a:rPr>
            </a:br>
            <a:r>
              <a:rPr lang="fr-FR" b="1" dirty="0">
                <a:solidFill>
                  <a:srgbClr val="0F1115"/>
                </a:solidFill>
                <a:latin typeface="quote-cjk-patch"/>
              </a:rPr>
              <a:t>II-1-1-5 </a:t>
            </a:r>
            <a:r>
              <a:rPr lang="fr-FR" b="1" dirty="0" err="1">
                <a:solidFill>
                  <a:srgbClr val="0F1115"/>
                </a:solidFill>
                <a:latin typeface="quote-cjk-patch"/>
              </a:rPr>
              <a:t>Secretory</a:t>
            </a:r>
            <a:r>
              <a:rPr lang="fr-FR" b="1" dirty="0">
                <a:solidFill>
                  <a:srgbClr val="0F1115"/>
                </a:solidFill>
                <a:latin typeface="quote-cjk-patch"/>
              </a:rPr>
              <a:t> Tissues</a:t>
            </a:r>
            <a:endParaRPr lang="fr-FR" dirty="0">
              <a:solidFill>
                <a:prstClr val="white"/>
              </a:solidFill>
            </a:endParaRPr>
          </a:p>
        </p:txBody>
      </p:sp>
    </p:spTree>
    <p:extLst>
      <p:ext uri="{BB962C8B-B14F-4D97-AF65-F5344CB8AC3E}">
        <p14:creationId xmlns:p14="http://schemas.microsoft.com/office/powerpoint/2010/main" val="3865475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7534" y="2636912"/>
            <a:ext cx="9123362" cy="981075"/>
          </a:xfrm>
        </p:spPr>
        <p:style>
          <a:lnRef idx="0">
            <a:schemeClr val="accent3"/>
          </a:lnRef>
          <a:fillRef idx="3">
            <a:schemeClr val="accent3"/>
          </a:fillRef>
          <a:effectRef idx="3">
            <a:schemeClr val="accent3"/>
          </a:effectRef>
          <a:fontRef idx="minor">
            <a:schemeClr val="lt1"/>
          </a:fontRef>
        </p:style>
        <p:txBody>
          <a:bodyPr/>
          <a:lstStyle/>
          <a:p>
            <a:pPr eaLnBrk="1" hangingPunct="1"/>
            <a:r>
              <a:rPr lang="en-US" altLang="fr-FR" b="1" dirty="0" smtClean="0">
                <a:latin typeface="Times New Roman" panose="02020603050405020304" pitchFamily="18" charset="0"/>
                <a:cs typeface="Times New Roman" panose="02020603050405020304" pitchFamily="18" charset="0"/>
              </a:rPr>
              <a:t>Cell Walls</a:t>
            </a:r>
          </a:p>
        </p:txBody>
      </p:sp>
    </p:spTree>
    <p:extLst>
      <p:ext uri="{BB962C8B-B14F-4D97-AF65-F5344CB8AC3E}">
        <p14:creationId xmlns:p14="http://schemas.microsoft.com/office/powerpoint/2010/main" val="3260029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638" y="0"/>
            <a:ext cx="9123362" cy="981075"/>
          </a:xfrm>
        </p:spPr>
        <p:txBody>
          <a:bodyPr/>
          <a:lstStyle/>
          <a:p>
            <a:pPr eaLnBrk="1" hangingPunct="1"/>
            <a:r>
              <a:rPr lang="en-US" altLang="fr-FR" b="1" dirty="0" smtClean="0">
                <a:latin typeface="Times New Roman" panose="02020603050405020304" pitchFamily="18" charset="0"/>
                <a:cs typeface="Times New Roman" panose="02020603050405020304" pitchFamily="18" charset="0"/>
              </a:rPr>
              <a:t>Cell Walls</a:t>
            </a:r>
          </a:p>
        </p:txBody>
      </p:sp>
      <p:sp>
        <p:nvSpPr>
          <p:cNvPr id="46083" name="Rectangle 3"/>
          <p:cNvSpPr>
            <a:spLocks noGrp="1" noChangeArrowheads="1"/>
          </p:cNvSpPr>
          <p:nvPr>
            <p:ph idx="1"/>
          </p:nvPr>
        </p:nvSpPr>
        <p:spPr>
          <a:xfrm>
            <a:off x="0" y="981075"/>
            <a:ext cx="9144000" cy="1584325"/>
          </a:xfrm>
        </p:spPr>
        <p:txBody>
          <a:bodyPr rtlCol="0">
            <a:normAutofit lnSpcReduction="10000"/>
          </a:bodyPr>
          <a:lstStyle/>
          <a:p>
            <a:pPr eaLnBrk="1" fontAlgn="auto" hangingPunct="1">
              <a:spcAft>
                <a:spcPts val="0"/>
              </a:spcAft>
              <a:defRPr/>
            </a:pPr>
            <a:r>
              <a:rPr lang="en-US" dirty="0" smtClean="0">
                <a:latin typeface="Times New Roman" pitchFamily="18" charset="0"/>
                <a:cs typeface="Times New Roman" pitchFamily="18" charset="0"/>
              </a:rPr>
              <a:t>Found in plants (</a:t>
            </a:r>
            <a:r>
              <a:rPr lang="en-US" b="1" dirty="0" smtClean="0">
                <a:solidFill>
                  <a:srgbClr val="FF0000"/>
                </a:solidFill>
                <a:latin typeface="Times New Roman" pitchFamily="18" charset="0"/>
                <a:cs typeface="Times New Roman" pitchFamily="18" charset="0"/>
              </a:rPr>
              <a:t>mostly cellulose</a:t>
            </a:r>
            <a:r>
              <a:rPr lang="en-US" dirty="0" smtClean="0">
                <a:latin typeface="Times New Roman" pitchFamily="18" charset="0"/>
                <a:cs typeface="Times New Roman" pitchFamily="18" charset="0"/>
              </a:rPr>
              <a:t>) and </a:t>
            </a:r>
            <a:r>
              <a:rPr lang="en-US" b="1" dirty="0" smtClean="0">
                <a:solidFill>
                  <a:srgbClr val="FF0000"/>
                </a:solidFill>
                <a:latin typeface="Times New Roman" pitchFamily="18" charset="0"/>
                <a:cs typeface="Times New Roman" pitchFamily="18" charset="0"/>
              </a:rPr>
              <a:t>fungi </a:t>
            </a:r>
            <a:r>
              <a:rPr lang="en-US" dirty="0" smtClean="0">
                <a:latin typeface="Times New Roman" pitchFamily="18" charset="0"/>
                <a:cs typeface="Times New Roman" pitchFamily="18" charset="0"/>
              </a:rPr>
              <a:t>(contain chitin).</a:t>
            </a:r>
          </a:p>
          <a:p>
            <a:pPr eaLnBrk="1" fontAlgn="auto" hangingPunct="1">
              <a:spcAft>
                <a:spcPts val="0"/>
              </a:spcAft>
              <a:defRPr/>
            </a:pPr>
            <a:r>
              <a:rPr lang="en-US" b="1" dirty="0" smtClean="0">
                <a:solidFill>
                  <a:srgbClr val="FF0000"/>
                </a:solidFill>
                <a:latin typeface="Times New Roman" pitchFamily="18" charset="0"/>
                <a:cs typeface="Times New Roman" pitchFamily="18" charset="0"/>
              </a:rPr>
              <a:t>Surrounds</a:t>
            </a:r>
            <a:r>
              <a:rPr lang="en-US" dirty="0" smtClean="0">
                <a:latin typeface="Times New Roman" pitchFamily="18" charset="0"/>
                <a:cs typeface="Times New Roman" pitchFamily="18" charset="0"/>
              </a:rPr>
              <a:t> plasma membrane</a:t>
            </a:r>
          </a:p>
        </p:txBody>
      </p:sp>
      <p:pic>
        <p:nvPicPr>
          <p:cNvPr id="10244" name="Picture 7" descr="fig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473325"/>
            <a:ext cx="541972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309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143000"/>
          </a:xfrm>
        </p:spPr>
        <p:txBody>
          <a:bodyPr/>
          <a:lstStyle/>
          <a:p>
            <a:pPr eaLnBrk="1" hangingPunct="1"/>
            <a:r>
              <a:rPr lang="en-US" altLang="fr-FR" b="1" smtClean="0">
                <a:latin typeface="Times New Roman" panose="02020603050405020304" pitchFamily="18" charset="0"/>
                <a:cs typeface="Times New Roman" panose="02020603050405020304" pitchFamily="18" charset="0"/>
              </a:rPr>
              <a:t>Cell Walls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b="1" dirty="0" smtClean="0">
                <a:solidFill>
                  <a:srgbClr val="FF0000"/>
                </a:solidFill>
                <a:latin typeface="Times New Roman" pitchFamily="18" charset="0"/>
                <a:cs typeface="Times New Roman" pitchFamily="18" charset="0"/>
              </a:rPr>
              <a:t>Cellulose</a:t>
            </a:r>
            <a:r>
              <a:rPr lang="en-US" dirty="0" smtClean="0">
                <a:latin typeface="Times New Roman" pitchFamily="18" charset="0"/>
                <a:cs typeface="Times New Roman" pitchFamily="18" charset="0"/>
              </a:rPr>
              <a:t> cell walls help </a:t>
            </a:r>
            <a:r>
              <a:rPr lang="en-US" b="1" dirty="0" smtClean="0">
                <a:solidFill>
                  <a:srgbClr val="FF0000"/>
                </a:solidFill>
                <a:latin typeface="Times New Roman" pitchFamily="18" charset="0"/>
                <a:cs typeface="Times New Roman" pitchFamily="18" charset="0"/>
              </a:rPr>
              <a:t>distinguish</a:t>
            </a:r>
            <a:r>
              <a:rPr lang="en-US" dirty="0" smtClean="0">
                <a:latin typeface="Times New Roman" pitchFamily="18" charset="0"/>
                <a:cs typeface="Times New Roman" pitchFamily="18" charset="0"/>
              </a:rPr>
              <a:t> plants from other organisms</a:t>
            </a:r>
          </a:p>
          <a:p>
            <a:pPr eaLnBrk="1" fontAlgn="auto" hangingPunct="1">
              <a:spcAft>
                <a:spcPts val="0"/>
              </a:spcAft>
              <a:defRPr/>
            </a:pPr>
            <a:r>
              <a:rPr lang="en-US" dirty="0" smtClean="0">
                <a:latin typeface="Times New Roman" pitchFamily="18" charset="0"/>
                <a:cs typeface="Times New Roman" pitchFamily="18" charset="0"/>
              </a:rPr>
              <a:t>The </a:t>
            </a:r>
            <a:r>
              <a:rPr lang="en-US" b="1" dirty="0" smtClean="0">
                <a:solidFill>
                  <a:srgbClr val="FF0000"/>
                </a:solidFill>
                <a:latin typeface="Times New Roman" pitchFamily="18" charset="0"/>
                <a:cs typeface="Times New Roman" pitchFamily="18" charset="0"/>
              </a:rPr>
              <a:t>main component </a:t>
            </a:r>
            <a:r>
              <a:rPr lang="en-US" dirty="0" smtClean="0">
                <a:latin typeface="Times New Roman" pitchFamily="18" charset="0"/>
                <a:cs typeface="Times New Roman" pitchFamily="18" charset="0"/>
              </a:rPr>
              <a:t>of a cell wall </a:t>
            </a:r>
            <a:r>
              <a:rPr lang="en-US" b="1" dirty="0" smtClean="0">
                <a:solidFill>
                  <a:srgbClr val="FF0000"/>
                </a:solidFill>
                <a:latin typeface="Times New Roman" pitchFamily="18" charset="0"/>
                <a:cs typeface="Times New Roman" pitchFamily="18" charset="0"/>
              </a:rPr>
              <a:t>is cellulose </a:t>
            </a:r>
            <a:r>
              <a:rPr lang="en-US" dirty="0" smtClean="0">
                <a:latin typeface="Times New Roman" pitchFamily="18" charset="0"/>
                <a:cs typeface="Times New Roman" pitchFamily="18" charset="0"/>
              </a:rPr>
              <a:t>arranged in </a:t>
            </a:r>
            <a:r>
              <a:rPr lang="en-US" b="1" dirty="0" smtClean="0">
                <a:solidFill>
                  <a:srgbClr val="FF0000"/>
                </a:solidFill>
                <a:latin typeface="Times New Roman" pitchFamily="18" charset="0"/>
                <a:cs typeface="Times New Roman" pitchFamily="18" charset="0"/>
              </a:rPr>
              <a:t>microfibers</a:t>
            </a:r>
            <a:r>
              <a:rPr lang="en-US" dirty="0" smtClean="0">
                <a:latin typeface="Times New Roman" pitchFamily="18" charset="0"/>
                <a:cs typeface="Times New Roman" pitchFamily="18" charset="0"/>
              </a:rPr>
              <a:t> </a:t>
            </a:r>
          </a:p>
          <a:p>
            <a:pPr eaLnBrk="1" fontAlgn="auto" hangingPunct="1">
              <a:spcAft>
                <a:spcPts val="0"/>
              </a:spcAft>
              <a:defRPr/>
            </a:pPr>
            <a:r>
              <a:rPr lang="en-US" dirty="0" smtClean="0">
                <a:latin typeface="Times New Roman" pitchFamily="18" charset="0"/>
                <a:cs typeface="Times New Roman" pitchFamily="18" charset="0"/>
              </a:rPr>
              <a:t>The </a:t>
            </a:r>
            <a:r>
              <a:rPr lang="en-US" b="1" dirty="0" smtClean="0">
                <a:solidFill>
                  <a:srgbClr val="FF0000"/>
                </a:solidFill>
                <a:latin typeface="Times New Roman" pitchFamily="18" charset="0"/>
                <a:cs typeface="Times New Roman" pitchFamily="18" charset="0"/>
              </a:rPr>
              <a:t>cellulose framework </a:t>
            </a:r>
            <a:r>
              <a:rPr lang="en-US" dirty="0" smtClean="0">
                <a:latin typeface="Times New Roman" pitchFamily="18" charset="0"/>
                <a:cs typeface="Times New Roman" pitchFamily="18" charset="0"/>
              </a:rPr>
              <a:t>is interpenetrated by a </a:t>
            </a:r>
            <a:r>
              <a:rPr lang="en-US" b="1" dirty="0" smtClean="0">
                <a:solidFill>
                  <a:srgbClr val="FF0000"/>
                </a:solidFill>
                <a:latin typeface="Times New Roman" pitchFamily="18" charset="0"/>
                <a:cs typeface="Times New Roman" pitchFamily="18" charset="0"/>
              </a:rPr>
              <a:t>cross-linked</a:t>
            </a:r>
            <a:r>
              <a:rPr lang="en-US" dirty="0" smtClean="0">
                <a:latin typeface="Times New Roman" pitchFamily="18" charset="0"/>
                <a:cs typeface="Times New Roman" pitchFamily="18" charset="0"/>
              </a:rPr>
              <a:t> matrix of </a:t>
            </a:r>
            <a:r>
              <a:rPr lang="en-US" dirty="0" err="1" smtClean="0">
                <a:latin typeface="Times New Roman" pitchFamily="18" charset="0"/>
                <a:cs typeface="Times New Roman" pitchFamily="18" charset="0"/>
              </a:rPr>
              <a:t>noncellulose</a:t>
            </a:r>
            <a:r>
              <a:rPr lang="en-US" dirty="0" smtClean="0">
                <a:latin typeface="Times New Roman" pitchFamily="18" charset="0"/>
                <a:cs typeface="Times New Roman" pitchFamily="18" charset="0"/>
              </a:rPr>
              <a:t> molecules - primarily </a:t>
            </a:r>
            <a:r>
              <a:rPr lang="en-US" b="1" dirty="0" smtClean="0">
                <a:solidFill>
                  <a:srgbClr val="FF0000"/>
                </a:solidFill>
                <a:latin typeface="Times New Roman" pitchFamily="18" charset="0"/>
                <a:cs typeface="Times New Roman" pitchFamily="18" charset="0"/>
              </a:rPr>
              <a:t>hemicelluloses</a:t>
            </a:r>
            <a:r>
              <a:rPr lang="en-US" dirty="0" smtClean="0">
                <a:latin typeface="Times New Roman" pitchFamily="18" charset="0"/>
                <a:cs typeface="Times New Roman" pitchFamily="18" charset="0"/>
              </a:rPr>
              <a:t> and </a:t>
            </a:r>
            <a:r>
              <a:rPr lang="en-US" b="1" dirty="0" err="1" smtClean="0">
                <a:solidFill>
                  <a:srgbClr val="FF0000"/>
                </a:solidFill>
                <a:latin typeface="Times New Roman" pitchFamily="18" charset="0"/>
                <a:cs typeface="Times New Roman" pitchFamily="18" charset="0"/>
              </a:rPr>
              <a:t>pectins</a:t>
            </a:r>
            <a:endParaRPr lang="en-US" b="1" dirty="0" smtClean="0">
              <a:solidFill>
                <a:srgbClr val="FF0000"/>
              </a:solidFill>
              <a:latin typeface="Times New Roman" pitchFamily="18" charset="0"/>
              <a:cs typeface="Times New Roman" pitchFamily="18" charset="0"/>
            </a:endParaRPr>
          </a:p>
          <a:p>
            <a:pPr eaLnBrk="1" fontAlgn="auto" hangingPunct="1">
              <a:spcAft>
                <a:spcPts val="0"/>
              </a:spcAft>
              <a:defRPr/>
            </a:pPr>
            <a:r>
              <a:rPr lang="en-US" b="1" dirty="0" smtClean="0">
                <a:solidFill>
                  <a:srgbClr val="FF0000"/>
                </a:solidFill>
                <a:latin typeface="Times New Roman" pitchFamily="18" charset="0"/>
                <a:cs typeface="Times New Roman" pitchFamily="18" charset="0"/>
              </a:rPr>
              <a:t>Cell walls are layered </a:t>
            </a:r>
            <a:r>
              <a:rPr lang="en-US" dirty="0" smtClean="0">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there is </a:t>
            </a:r>
            <a:r>
              <a:rPr lang="en-US" dirty="0" smtClean="0">
                <a:latin typeface="Times New Roman" pitchFamily="18" charset="0"/>
                <a:cs typeface="Times New Roman" pitchFamily="18" charset="0"/>
              </a:rPr>
              <a:t>a primary cell wall, a middle lamella between two cells and sometimes a secondary cell wall </a:t>
            </a:r>
          </a:p>
          <a:p>
            <a:pPr eaLnBrk="1" fontAlgn="auto" hangingPunct="1">
              <a:spcAft>
                <a:spcPts val="0"/>
              </a:spcAft>
              <a:defRPr/>
            </a:pPr>
            <a:endParaRPr lang="en-US" dirty="0" smtClean="0">
              <a:latin typeface="Times New Roman" pitchFamily="18" charset="0"/>
              <a:cs typeface="Times New Roman" pitchFamily="18" charset="0"/>
            </a:endParaRPr>
          </a:p>
          <a:p>
            <a:pPr eaLnBrk="1" fontAlgn="auto" hangingPunct="1">
              <a:spcAft>
                <a:spcPts val="0"/>
              </a:spcAft>
              <a:defRPr/>
            </a:pP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616899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0" y="0"/>
            <a:ext cx="5149857" cy="64135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fr-CA" sz="3600" b="1" dirty="0" err="1">
                <a:solidFill>
                  <a:prstClr val="white"/>
                </a:solidFill>
              </a:rPr>
              <a:t>Cell</a:t>
            </a:r>
            <a:r>
              <a:rPr lang="fr-CA" sz="3600" b="1" dirty="0">
                <a:solidFill>
                  <a:prstClr val="white"/>
                </a:solidFill>
              </a:rPr>
              <a:t> </a:t>
            </a:r>
            <a:r>
              <a:rPr lang="fr-CA" sz="3600" b="1" dirty="0" err="1">
                <a:solidFill>
                  <a:prstClr val="white"/>
                </a:solidFill>
              </a:rPr>
              <a:t>wall</a:t>
            </a:r>
            <a:endParaRPr lang="fr-CA" sz="3600" b="1" dirty="0">
              <a:solidFill>
                <a:prstClr val="white"/>
              </a:solidFill>
            </a:endParaRPr>
          </a:p>
        </p:txBody>
      </p:sp>
      <p:sp>
        <p:nvSpPr>
          <p:cNvPr id="4107" name="Text Box 11"/>
          <p:cNvSpPr txBox="1">
            <a:spLocks noChangeArrowheads="1"/>
          </p:cNvSpPr>
          <p:nvPr/>
        </p:nvSpPr>
        <p:spPr bwMode="auto">
          <a:xfrm>
            <a:off x="107504" y="892691"/>
            <a:ext cx="5540375"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endParaRPr lang="ar-DZ" sz="2400" dirty="0">
              <a:solidFill>
                <a:prstClr val="black"/>
              </a:solidFill>
            </a:endParaRPr>
          </a:p>
          <a:p>
            <a:r>
              <a:rPr lang="ar-DZ" sz="2400" dirty="0">
                <a:solidFill>
                  <a:prstClr val="black"/>
                </a:solidFill>
              </a:rPr>
              <a:t>( </a:t>
            </a:r>
            <a:r>
              <a:rPr lang="ar-DZ" sz="2400" b="1" dirty="0">
                <a:solidFill>
                  <a:prstClr val="black"/>
                </a:solidFill>
              </a:rPr>
              <a:t>جدار صلب لتدعيم الخلايا و الانسجة</a:t>
            </a:r>
            <a:r>
              <a:rPr lang="en-US" sz="2400" dirty="0">
                <a:solidFill>
                  <a:prstClr val="black"/>
                </a:solidFill>
              </a:rPr>
              <a:t>Provides rigidity and support to the </a:t>
            </a:r>
            <a:r>
              <a:rPr lang="en-US" sz="2400" dirty="0">
                <a:solidFill>
                  <a:prstClr val="black"/>
                </a:solidFill>
              </a:rPr>
              <a:t>cell</a:t>
            </a:r>
            <a:endParaRPr lang="ar-DZ" sz="2400" dirty="0">
              <a:solidFill>
                <a:prstClr val="black"/>
              </a:solidFill>
            </a:endParaRPr>
          </a:p>
        </p:txBody>
      </p:sp>
      <p:pic>
        <p:nvPicPr>
          <p:cNvPr id="4112" name="Picture 16" descr="cell_wallf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92825" y="327025"/>
            <a:ext cx="2700338" cy="3475038"/>
          </a:xfrm>
          <a:prstGeom prst="rect">
            <a:avLst/>
          </a:prstGeom>
          <a:noFill/>
        </p:spPr>
      </p:pic>
      <p:sp>
        <p:nvSpPr>
          <p:cNvPr id="4113" name="Text Box 17"/>
          <p:cNvSpPr txBox="1">
            <a:spLocks noChangeArrowheads="1"/>
          </p:cNvSpPr>
          <p:nvPr/>
        </p:nvSpPr>
        <p:spPr bwMode="auto">
          <a:xfrm>
            <a:off x="107504" y="2204864"/>
            <a:ext cx="5875337" cy="1938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r>
              <a:rPr lang="en-US" sz="2400" dirty="0">
                <a:solidFill>
                  <a:prstClr val="black"/>
                </a:solidFill>
              </a:rPr>
              <a:t>All plant cells have a primary wall."</a:t>
            </a:r>
            <a:r>
              <a:rPr lang="ar-DZ" sz="2400" b="1" dirty="0">
                <a:solidFill>
                  <a:srgbClr val="CC3300"/>
                </a:solidFill>
              </a:rPr>
              <a:t>(جدار اولي رقيق و مرن)</a:t>
            </a:r>
            <a:r>
              <a:rPr lang="fr-FR" sz="2400" dirty="0">
                <a:solidFill>
                  <a:prstClr val="black"/>
                </a:solidFill>
              </a:rPr>
              <a:t> </a:t>
            </a:r>
            <a:r>
              <a:rPr lang="fr-FR" sz="2400" dirty="0" err="1">
                <a:solidFill>
                  <a:srgbClr val="FF0000"/>
                </a:solidFill>
              </a:rPr>
              <a:t>Thin</a:t>
            </a:r>
            <a:r>
              <a:rPr lang="fr-FR" sz="2400" dirty="0">
                <a:solidFill>
                  <a:prstClr val="black"/>
                </a:solidFill>
              </a:rPr>
              <a:t> and </a:t>
            </a:r>
            <a:r>
              <a:rPr lang="fr-FR" sz="2400" dirty="0">
                <a:solidFill>
                  <a:srgbClr val="FF0000"/>
                </a:solidFill>
              </a:rPr>
              <a:t>flexible</a:t>
            </a:r>
            <a:r>
              <a:rPr lang="fr-CA" sz="2400" dirty="0">
                <a:solidFill>
                  <a:prstClr val="black"/>
                </a:solidFill>
              </a:rPr>
              <a:t>.</a:t>
            </a:r>
            <a:endParaRPr lang="fr-CA" sz="2400" dirty="0">
              <a:solidFill>
                <a:prstClr val="black"/>
              </a:solidFill>
            </a:endParaRPr>
          </a:p>
          <a:p>
            <a:r>
              <a:rPr lang="en-US" sz="2400" dirty="0">
                <a:solidFill>
                  <a:prstClr val="black"/>
                </a:solidFill>
              </a:rPr>
              <a:t>Many cells also produce, at maturity, a secondary wall that is much </a:t>
            </a:r>
            <a:r>
              <a:rPr lang="en-US" sz="2400" dirty="0">
                <a:solidFill>
                  <a:srgbClr val="FF0000"/>
                </a:solidFill>
              </a:rPr>
              <a:t>thicker</a:t>
            </a:r>
            <a:r>
              <a:rPr lang="en-US" sz="2400" dirty="0">
                <a:solidFill>
                  <a:prstClr val="black"/>
                </a:solidFill>
              </a:rPr>
              <a:t> and more </a:t>
            </a:r>
            <a:r>
              <a:rPr lang="en-US" sz="2400" dirty="0">
                <a:solidFill>
                  <a:srgbClr val="FF0000"/>
                </a:solidFill>
              </a:rPr>
              <a:t>rigid</a:t>
            </a:r>
            <a:r>
              <a:rPr lang="ar-DZ" sz="2400" b="1" dirty="0">
                <a:solidFill>
                  <a:prstClr val="black"/>
                </a:solidFill>
              </a:rPr>
              <a:t>(</a:t>
            </a:r>
            <a:r>
              <a:rPr lang="ar-DZ" sz="2400" b="1" dirty="0">
                <a:solidFill>
                  <a:srgbClr val="FF0000"/>
                </a:solidFill>
              </a:rPr>
              <a:t>جدار ثانوي سميك و قوي</a:t>
            </a:r>
            <a:r>
              <a:rPr lang="ar-DZ" sz="2400" dirty="0">
                <a:solidFill>
                  <a:prstClr val="black"/>
                </a:solidFill>
              </a:rPr>
              <a:t>)</a:t>
            </a:r>
            <a:r>
              <a:rPr lang="fr-CA" sz="2400" dirty="0">
                <a:solidFill>
                  <a:prstClr val="black"/>
                </a:solidFill>
              </a:rPr>
              <a:t>.</a:t>
            </a:r>
            <a:endParaRPr lang="fr-CA" sz="2400" dirty="0">
              <a:solidFill>
                <a:prstClr val="black"/>
              </a:solidFill>
            </a:endParaRPr>
          </a:p>
        </p:txBody>
      </p:sp>
      <p:grpSp>
        <p:nvGrpSpPr>
          <p:cNvPr id="2" name="Group 26"/>
          <p:cNvGrpSpPr>
            <a:grpSpLocks/>
          </p:cNvGrpSpPr>
          <p:nvPr/>
        </p:nvGrpSpPr>
        <p:grpSpPr bwMode="auto">
          <a:xfrm>
            <a:off x="473075" y="4330700"/>
            <a:ext cx="8399463" cy="2238375"/>
            <a:chOff x="298" y="2728"/>
            <a:chExt cx="5291" cy="1410"/>
          </a:xfrm>
        </p:grpSpPr>
        <p:pic>
          <p:nvPicPr>
            <p:cNvPr id="4115" name="Picture 19" descr="cellwallf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13" y="2728"/>
              <a:ext cx="2472" cy="1410"/>
            </a:xfrm>
            <a:prstGeom prst="rect">
              <a:avLst/>
            </a:prstGeom>
            <a:noFill/>
          </p:spPr>
        </p:pic>
        <p:sp>
          <p:nvSpPr>
            <p:cNvPr id="4118" name="Text Box 22"/>
            <p:cNvSpPr txBox="1">
              <a:spLocks noChangeArrowheads="1"/>
            </p:cNvSpPr>
            <p:nvPr/>
          </p:nvSpPr>
          <p:spPr bwMode="auto">
            <a:xfrm>
              <a:off x="298" y="3130"/>
              <a:ext cx="2658" cy="291"/>
            </a:xfrm>
            <a:prstGeom prst="rect">
              <a:avLst/>
            </a:prstGeom>
            <a:noFill/>
            <a:ln w="9525" algn="ctr">
              <a:noFill/>
              <a:miter lim="800000"/>
              <a:headEnd/>
              <a:tailEnd/>
            </a:ln>
            <a:effectLst/>
          </p:spPr>
          <p:txBody>
            <a:bodyPr>
              <a:spAutoFit/>
            </a:bodyPr>
            <a:lstStyle/>
            <a:p>
              <a:endParaRPr lang="fr-CA" sz="2400" dirty="0">
                <a:solidFill>
                  <a:prstClr val="black"/>
                </a:solidFill>
              </a:endParaRPr>
            </a:p>
          </p:txBody>
        </p:sp>
        <p:sp>
          <p:nvSpPr>
            <p:cNvPr id="4119" name="Rectangle 23"/>
            <p:cNvSpPr>
              <a:spLocks noChangeArrowheads="1"/>
            </p:cNvSpPr>
            <p:nvPr/>
          </p:nvSpPr>
          <p:spPr bwMode="auto">
            <a:xfrm>
              <a:off x="3144" y="2984"/>
              <a:ext cx="402" cy="271"/>
            </a:xfrm>
            <a:prstGeom prst="rect">
              <a:avLst/>
            </a:prstGeom>
            <a:noFill/>
            <a:ln w="19050" algn="ctr">
              <a:solidFill>
                <a:srgbClr val="FF3300"/>
              </a:solidFill>
              <a:miter lim="800000"/>
              <a:headEnd/>
              <a:tailEnd/>
            </a:ln>
            <a:effectLst/>
          </p:spPr>
          <p:txBody>
            <a:bodyPr wrap="none" anchor="ctr">
              <a:spAutoFit/>
            </a:bodyPr>
            <a:lstStyle/>
            <a:p>
              <a:endParaRPr lang="fr-FR">
                <a:solidFill>
                  <a:prstClr val="black"/>
                </a:solidFill>
              </a:endParaRPr>
            </a:p>
          </p:txBody>
        </p:sp>
        <p:sp>
          <p:nvSpPr>
            <p:cNvPr id="4120" name="Rectangle 24"/>
            <p:cNvSpPr>
              <a:spLocks noChangeArrowheads="1"/>
            </p:cNvSpPr>
            <p:nvPr/>
          </p:nvSpPr>
          <p:spPr bwMode="auto">
            <a:xfrm>
              <a:off x="3142" y="3279"/>
              <a:ext cx="443" cy="271"/>
            </a:xfrm>
            <a:prstGeom prst="rect">
              <a:avLst/>
            </a:prstGeom>
            <a:noFill/>
            <a:ln w="19050" algn="ctr">
              <a:solidFill>
                <a:srgbClr val="FF3300"/>
              </a:solidFill>
              <a:miter lim="800000"/>
              <a:headEnd/>
              <a:tailEnd/>
            </a:ln>
            <a:effectLst/>
          </p:spPr>
          <p:txBody>
            <a:bodyPr anchor="ctr">
              <a:spAutoFit/>
            </a:bodyPr>
            <a:lstStyle/>
            <a:p>
              <a:endParaRPr lang="fr-FR">
                <a:solidFill>
                  <a:prstClr val="black"/>
                </a:solidFill>
              </a:endParaRPr>
            </a:p>
          </p:txBody>
        </p:sp>
        <p:sp>
          <p:nvSpPr>
            <p:cNvPr id="4121" name="Rectangle 25"/>
            <p:cNvSpPr>
              <a:spLocks noChangeArrowheads="1"/>
            </p:cNvSpPr>
            <p:nvPr/>
          </p:nvSpPr>
          <p:spPr bwMode="auto">
            <a:xfrm>
              <a:off x="5222" y="2824"/>
              <a:ext cx="367" cy="271"/>
            </a:xfrm>
            <a:prstGeom prst="rect">
              <a:avLst/>
            </a:prstGeom>
            <a:noFill/>
            <a:ln w="19050" algn="ctr">
              <a:solidFill>
                <a:srgbClr val="FF3300"/>
              </a:solidFill>
              <a:miter lim="800000"/>
              <a:headEnd/>
              <a:tailEnd/>
            </a:ln>
            <a:effectLst/>
          </p:spPr>
          <p:txBody>
            <a:bodyPr anchor="ctr">
              <a:spAutoFit/>
            </a:bodyPr>
            <a:lstStyle/>
            <a:p>
              <a:endParaRPr lang="fr-FR">
                <a:solidFill>
                  <a:prstClr val="black"/>
                </a:solidFill>
              </a:endParaRPr>
            </a:p>
          </p:txBody>
        </p:sp>
      </p:grpSp>
      <p:sp>
        <p:nvSpPr>
          <p:cNvPr id="3" name="ZoneTexte 2"/>
          <p:cNvSpPr txBox="1"/>
          <p:nvPr/>
        </p:nvSpPr>
        <p:spPr>
          <a:xfrm>
            <a:off x="2195737" y="714356"/>
            <a:ext cx="38941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prstClr val="white"/>
                </a:solidFill>
              </a:rPr>
              <a:t>Middle Lamella </a:t>
            </a:r>
            <a:r>
              <a:rPr lang="ar-DZ" sz="2400" dirty="0">
                <a:solidFill>
                  <a:prstClr val="white"/>
                </a:solidFill>
              </a:rPr>
              <a:t>الصفيحة الوسطى</a:t>
            </a:r>
            <a:endParaRPr lang="fr-FR" sz="2400" dirty="0">
              <a:solidFill>
                <a:prstClr val="white"/>
              </a:solidFill>
            </a:endParaRPr>
          </a:p>
        </p:txBody>
      </p:sp>
      <p:sp>
        <p:nvSpPr>
          <p:cNvPr id="13" name="ZoneTexte 12"/>
          <p:cNvSpPr txBox="1"/>
          <p:nvPr/>
        </p:nvSpPr>
        <p:spPr>
          <a:xfrm>
            <a:off x="4932039" y="0"/>
            <a:ext cx="331236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ar-DZ" sz="2400" dirty="0">
                <a:solidFill>
                  <a:prstClr val="white"/>
                </a:solidFill>
              </a:rPr>
              <a:t>الجدار الاولي</a:t>
            </a:r>
            <a:r>
              <a:rPr lang="en-US" sz="2400" b="1" dirty="0">
                <a:solidFill>
                  <a:prstClr val="white"/>
                </a:solidFill>
              </a:rPr>
              <a:t> Primary Wall</a:t>
            </a:r>
            <a:endParaRPr lang="fr-FR" sz="2400" dirty="0">
              <a:solidFill>
                <a:prstClr val="white"/>
              </a:solidFill>
            </a:endParaRPr>
          </a:p>
        </p:txBody>
      </p:sp>
      <p:sp>
        <p:nvSpPr>
          <p:cNvPr id="14" name="ZoneTexte 13"/>
          <p:cNvSpPr txBox="1"/>
          <p:nvPr/>
        </p:nvSpPr>
        <p:spPr>
          <a:xfrm>
            <a:off x="4142803" y="1671191"/>
            <a:ext cx="359754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DZ" sz="2400" dirty="0">
                <a:solidFill>
                  <a:prstClr val="black"/>
                </a:solidFill>
              </a:rPr>
              <a:t>الجدار الثانوي</a:t>
            </a:r>
            <a:r>
              <a:rPr lang="en-US" sz="2400" b="1" dirty="0">
                <a:solidFill>
                  <a:prstClr val="black"/>
                </a:solidFill>
              </a:rPr>
              <a:t> Secondary Wall</a:t>
            </a:r>
            <a:endParaRPr lang="fr-FR" sz="2400" dirty="0">
              <a:solidFill>
                <a:prstClr val="black"/>
              </a:solidFill>
            </a:endParaRPr>
          </a:p>
        </p:txBody>
      </p:sp>
      <p:sp>
        <p:nvSpPr>
          <p:cNvPr id="15" name="ZoneTexte 14"/>
          <p:cNvSpPr txBox="1"/>
          <p:nvPr/>
        </p:nvSpPr>
        <p:spPr>
          <a:xfrm>
            <a:off x="0" y="4581128"/>
            <a:ext cx="493204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ar-DZ" sz="2000" b="1" dirty="0">
                <a:solidFill>
                  <a:prstClr val="black"/>
                </a:solidFill>
              </a:rPr>
              <a:t>الخلايا متلاصقة بفضل الصفيحة الوسطى الغنية </a:t>
            </a:r>
            <a:r>
              <a:rPr lang="ar-DZ" sz="2000" b="1" dirty="0" err="1">
                <a:solidFill>
                  <a:prstClr val="black"/>
                </a:solidFill>
              </a:rPr>
              <a:t>بالبكتين</a:t>
            </a:r>
            <a:endParaRPr lang="fr-FR" sz="2000" b="1" dirty="0">
              <a:solidFill>
                <a:prstClr val="black"/>
              </a:solidFill>
            </a:endParaRPr>
          </a:p>
        </p:txBody>
      </p:sp>
      <p:sp>
        <p:nvSpPr>
          <p:cNvPr id="4" name="Rectangle 3"/>
          <p:cNvSpPr/>
          <p:nvPr/>
        </p:nvSpPr>
        <p:spPr>
          <a:xfrm>
            <a:off x="106632" y="5097353"/>
            <a:ext cx="4825407" cy="138499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800" dirty="0">
                <a:solidFill>
                  <a:prstClr val="white"/>
                </a:solidFill>
              </a:rPr>
              <a:t>The cells are </a:t>
            </a:r>
            <a:r>
              <a:rPr lang="en-US" sz="2800" dirty="0">
                <a:solidFill>
                  <a:prstClr val="white"/>
                </a:solidFill>
              </a:rPr>
              <a:t>'</a:t>
            </a:r>
            <a:r>
              <a:rPr lang="fr-FR" sz="2800" dirty="0" err="1">
                <a:solidFill>
                  <a:srgbClr val="FF0000"/>
                </a:solidFill>
              </a:rPr>
              <a:t>attached</a:t>
            </a:r>
            <a:r>
              <a:rPr lang="en-US" sz="2800" dirty="0">
                <a:solidFill>
                  <a:prstClr val="white"/>
                </a:solidFill>
              </a:rPr>
              <a:t>' </a:t>
            </a:r>
            <a:r>
              <a:rPr lang="en-US" sz="2800" dirty="0">
                <a:solidFill>
                  <a:prstClr val="white"/>
                </a:solidFill>
              </a:rPr>
              <a:t>together by the middle </a:t>
            </a:r>
            <a:r>
              <a:rPr lang="en-US" sz="2800" dirty="0">
                <a:solidFill>
                  <a:srgbClr val="FF0000"/>
                </a:solidFill>
              </a:rPr>
              <a:t>lamella</a:t>
            </a:r>
            <a:r>
              <a:rPr lang="en-US" sz="2800" dirty="0">
                <a:solidFill>
                  <a:prstClr val="white"/>
                </a:solidFill>
              </a:rPr>
              <a:t>, a secretion rich in pectin</a:t>
            </a:r>
            <a:endParaRPr lang="fr-FR" sz="2800" dirty="0">
              <a:solidFill>
                <a:prstClr val="white"/>
              </a:solidFill>
            </a:endParaRPr>
          </a:p>
        </p:txBody>
      </p:sp>
    </p:spTree>
    <p:extLst>
      <p:ext uri="{BB962C8B-B14F-4D97-AF65-F5344CB8AC3E}">
        <p14:creationId xmlns:p14="http://schemas.microsoft.com/office/powerpoint/2010/main" val="363129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65420"/>
            <a:ext cx="655272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4000" b="1" dirty="0">
                <a:solidFill>
                  <a:prstClr val="black"/>
                </a:solidFill>
              </a:rPr>
              <a:t>مراحل تشكل الجدار الخلوي</a:t>
            </a:r>
            <a:endParaRPr lang="fr-FR" sz="4000" b="1" dirty="0">
              <a:solidFill>
                <a:prstClr val="black"/>
              </a:solidFill>
            </a:endParaRPr>
          </a:p>
        </p:txBody>
      </p:sp>
      <p:sp>
        <p:nvSpPr>
          <p:cNvPr id="3" name="Rectangle 2"/>
          <p:cNvSpPr/>
          <p:nvPr/>
        </p:nvSpPr>
        <p:spPr>
          <a:xfrm>
            <a:off x="0" y="954051"/>
            <a:ext cx="9145016" cy="954107"/>
          </a:xfrm>
          <a:prstGeom prst="rect">
            <a:avLst/>
          </a:prstGeom>
        </p:spPr>
        <p:txBody>
          <a:bodyPr wrap="square">
            <a:spAutoFit/>
          </a:bodyPr>
          <a:lstStyle/>
          <a:p>
            <a:pPr algn="ctr"/>
            <a:r>
              <a:rPr lang="en-US" sz="2800" dirty="0">
                <a:solidFill>
                  <a:prstClr val="black"/>
                </a:solidFill>
              </a:rPr>
              <a:t>The </a:t>
            </a:r>
            <a:r>
              <a:rPr lang="en-US" sz="2800" dirty="0">
                <a:solidFill>
                  <a:srgbClr val="FF0000"/>
                </a:solidFill>
              </a:rPr>
              <a:t>stages</a:t>
            </a:r>
            <a:r>
              <a:rPr lang="en-US" sz="2800" dirty="0">
                <a:solidFill>
                  <a:prstClr val="black"/>
                </a:solidFill>
              </a:rPr>
              <a:t> of cell </a:t>
            </a:r>
            <a:r>
              <a:rPr lang="en-US" sz="2800" dirty="0">
                <a:solidFill>
                  <a:srgbClr val="FF0000"/>
                </a:solidFill>
              </a:rPr>
              <a:t>wall formation </a:t>
            </a:r>
            <a:r>
              <a:rPr lang="en-US" sz="2800" dirty="0">
                <a:solidFill>
                  <a:prstClr val="black"/>
                </a:solidFill>
              </a:rPr>
              <a:t>in plant cells include several key step</a:t>
            </a:r>
            <a:endParaRPr lang="fr-FR" sz="2800" dirty="0">
              <a:solidFill>
                <a:prstClr val="black"/>
              </a:solidFill>
            </a:endParaRPr>
          </a:p>
        </p:txBody>
      </p:sp>
    </p:spTree>
    <p:extLst>
      <p:ext uri="{BB962C8B-B14F-4D97-AF65-F5344CB8AC3E}">
        <p14:creationId xmlns:p14="http://schemas.microsoft.com/office/powerpoint/2010/main" val="2447659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pied de page 4"/>
          <p:cNvSpPr>
            <a:spLocks noGrp="1"/>
          </p:cNvSpPr>
          <p:nvPr>
            <p:ph type="ftr" sz="quarter" idx="11"/>
          </p:nvPr>
        </p:nvSpPr>
        <p:spPr>
          <a:noFill/>
        </p:spPr>
        <p:txBody>
          <a:bodyPr/>
          <a:lstStyle/>
          <a:p>
            <a:r>
              <a:rPr lang="fr-CA">
                <a:solidFill>
                  <a:prstClr val="black">
                    <a:tint val="75000"/>
                  </a:prstClr>
                </a:solidFill>
              </a:rPr>
              <a:t>R Lacroix,  biologie v.a03</a:t>
            </a:r>
          </a:p>
        </p:txBody>
      </p:sp>
      <p:pic>
        <p:nvPicPr>
          <p:cNvPr id="35843" name="Picture 26" descr="master03d_background"/>
          <p:cNvPicPr>
            <a:picLocks noChangeAspect="1" noChangeArrowheads="1"/>
          </p:cNvPicPr>
          <p:nvPr/>
        </p:nvPicPr>
        <p:blipFill>
          <a:blip r:embed="rId3" cstate="print"/>
          <a:srcRect/>
          <a:stretch>
            <a:fillRect/>
          </a:stretch>
        </p:blipFill>
        <p:spPr bwMode="auto">
          <a:xfrm>
            <a:off x="0" y="146050"/>
            <a:ext cx="8839200" cy="6254750"/>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5844" name="Text Box 2"/>
          <p:cNvSpPr txBox="1">
            <a:spLocks noChangeArrowheads="1"/>
          </p:cNvSpPr>
          <p:nvPr/>
        </p:nvSpPr>
        <p:spPr bwMode="auto">
          <a:xfrm>
            <a:off x="533400" y="533400"/>
            <a:ext cx="7848600" cy="519113"/>
          </a:xfrm>
          <a:prstGeom prst="rect">
            <a:avLst/>
          </a:prstGeom>
          <a:noFill/>
          <a:ln w="9525">
            <a:noFill/>
            <a:miter lim="800000"/>
            <a:headEnd/>
            <a:tailEnd/>
          </a:ln>
        </p:spPr>
        <p:txBody>
          <a:bodyPr>
            <a:spAutoFit/>
          </a:bodyPr>
          <a:lstStyle/>
          <a:p>
            <a:pPr eaLnBrk="0" hangingPunct="0">
              <a:spcBef>
                <a:spcPct val="50000"/>
              </a:spcBef>
            </a:pPr>
            <a:endParaRPr lang="fr-FR" sz="2800">
              <a:solidFill>
                <a:srgbClr val="FFFF00"/>
              </a:solidFill>
              <a:latin typeface="Arial" charset="0"/>
            </a:endParaRPr>
          </a:p>
        </p:txBody>
      </p:sp>
      <p:sp>
        <p:nvSpPr>
          <p:cNvPr id="35845" name="Text Box 3"/>
          <p:cNvSpPr txBox="1">
            <a:spLocks noChangeArrowheads="1"/>
          </p:cNvSpPr>
          <p:nvPr/>
        </p:nvSpPr>
        <p:spPr bwMode="auto">
          <a:xfrm>
            <a:off x="323528" y="4691156"/>
            <a:ext cx="2952327" cy="1384995"/>
          </a:xfrm>
          <a:prstGeom prst="rect">
            <a:avLst/>
          </a:prstGeom>
          <a:noFill/>
          <a:ln w="9525">
            <a:noFill/>
            <a:miter lim="800000"/>
            <a:headEnd/>
            <a:tailEnd/>
          </a:ln>
        </p:spPr>
        <p:txBody>
          <a:bodyPr wrap="square">
            <a:spAutoFit/>
          </a:bodyPr>
          <a:lstStyle/>
          <a:p>
            <a:pPr algn="ctr" rtl="1" eaLnBrk="0" hangingPunct="0">
              <a:spcBef>
                <a:spcPct val="50000"/>
              </a:spcBef>
            </a:pPr>
            <a:r>
              <a:rPr lang="ar-DZ" sz="2400" b="1" dirty="0">
                <a:solidFill>
                  <a:srgbClr val="FFFF00"/>
                </a:solidFill>
                <a:latin typeface="Arial" charset="0"/>
              </a:rPr>
              <a:t>تشكل الحويصلات المفرزة</a:t>
            </a:r>
            <a:r>
              <a:rPr lang="fr-CA" sz="2400" b="1" dirty="0">
                <a:solidFill>
                  <a:srgbClr val="FFFF00"/>
                </a:solidFill>
                <a:latin typeface="Arial" charset="0"/>
              </a:rPr>
              <a:t>.</a:t>
            </a:r>
            <a:r>
              <a:rPr lang="fr-FR" sz="2400" dirty="0">
                <a:solidFill>
                  <a:prstClr val="black"/>
                </a:solidFill>
              </a:rPr>
              <a:t> </a:t>
            </a:r>
            <a:r>
              <a:rPr lang="fr-FR" sz="2400" dirty="0" err="1">
                <a:solidFill>
                  <a:prstClr val="black"/>
                </a:solidFill>
              </a:rPr>
              <a:t>Vesicle</a:t>
            </a:r>
            <a:r>
              <a:rPr lang="fr-FR" sz="2400" dirty="0">
                <a:solidFill>
                  <a:prstClr val="black"/>
                </a:solidFill>
              </a:rPr>
              <a:t> formation</a:t>
            </a:r>
            <a:endParaRPr lang="fr-CA" sz="2400" b="1" dirty="0">
              <a:solidFill>
                <a:srgbClr val="FFFF00"/>
              </a:solidFill>
              <a:latin typeface="Arial" charset="0"/>
            </a:endParaRPr>
          </a:p>
          <a:p>
            <a:pPr algn="ctr" eaLnBrk="0" hangingPunct="0">
              <a:spcBef>
                <a:spcPct val="50000"/>
              </a:spcBef>
            </a:pPr>
            <a:r>
              <a:rPr lang="fr-FR" sz="2400" dirty="0" err="1">
                <a:solidFill>
                  <a:prstClr val="black"/>
                </a:solidFill>
              </a:rPr>
              <a:t>From</a:t>
            </a:r>
            <a:r>
              <a:rPr lang="fr-FR" sz="2400" dirty="0">
                <a:solidFill>
                  <a:prstClr val="black"/>
                </a:solidFill>
              </a:rPr>
              <a:t> Golgi </a:t>
            </a:r>
            <a:r>
              <a:rPr lang="fr-FR" sz="2400" dirty="0" err="1">
                <a:solidFill>
                  <a:prstClr val="black"/>
                </a:solidFill>
              </a:rPr>
              <a:t>apparatus</a:t>
            </a:r>
            <a:endParaRPr lang="fr-CA" sz="2400" b="1" dirty="0">
              <a:solidFill>
                <a:srgbClr val="FFFF00"/>
              </a:solidFill>
              <a:latin typeface="Arial" charset="0"/>
            </a:endParaRPr>
          </a:p>
        </p:txBody>
      </p:sp>
      <p:pic>
        <p:nvPicPr>
          <p:cNvPr id="35846" name="Picture 4" descr="teloveg1"/>
          <p:cNvPicPr>
            <a:picLocks noChangeAspect="1" noChangeArrowheads="1"/>
          </p:cNvPicPr>
          <p:nvPr/>
        </p:nvPicPr>
        <p:blipFill>
          <a:blip r:embed="rId4" cstate="print"/>
          <a:srcRect/>
          <a:stretch>
            <a:fillRect/>
          </a:stretch>
        </p:blipFill>
        <p:spPr bwMode="auto">
          <a:xfrm>
            <a:off x="609600" y="1295400"/>
            <a:ext cx="2241550" cy="3422650"/>
          </a:xfrm>
          <a:prstGeom prst="rect">
            <a:avLst/>
          </a:prstGeom>
          <a:noFill/>
          <a:ln w="9525">
            <a:noFill/>
            <a:miter lim="800000"/>
            <a:headEnd/>
            <a:tailEnd/>
          </a:ln>
        </p:spPr>
      </p:pic>
      <p:grpSp>
        <p:nvGrpSpPr>
          <p:cNvPr id="2" name="Group 5"/>
          <p:cNvGrpSpPr>
            <a:grpSpLocks/>
          </p:cNvGrpSpPr>
          <p:nvPr/>
        </p:nvGrpSpPr>
        <p:grpSpPr bwMode="auto">
          <a:xfrm>
            <a:off x="2971800" y="1295400"/>
            <a:ext cx="2851150" cy="4411663"/>
            <a:chOff x="1872" y="816"/>
            <a:chExt cx="1796" cy="2779"/>
          </a:xfrm>
        </p:grpSpPr>
        <p:sp>
          <p:nvSpPr>
            <p:cNvPr id="35866" name="Rectangle 6"/>
            <p:cNvSpPr>
              <a:spLocks noChangeArrowheads="1"/>
            </p:cNvSpPr>
            <p:nvPr/>
          </p:nvSpPr>
          <p:spPr bwMode="auto">
            <a:xfrm>
              <a:off x="2256" y="3072"/>
              <a:ext cx="1344" cy="523"/>
            </a:xfrm>
            <a:prstGeom prst="rect">
              <a:avLst/>
            </a:prstGeom>
            <a:noFill/>
            <a:ln w="9525">
              <a:noFill/>
              <a:miter lim="800000"/>
              <a:headEnd/>
              <a:tailEnd/>
            </a:ln>
          </p:spPr>
          <p:txBody>
            <a:bodyPr>
              <a:spAutoFit/>
            </a:bodyPr>
            <a:lstStyle/>
            <a:p>
              <a:pPr algn="ctr" eaLnBrk="0" hangingPunct="0">
                <a:spcBef>
                  <a:spcPct val="50000"/>
                </a:spcBef>
              </a:pPr>
              <a:r>
                <a:rPr lang="ar-DZ" sz="2400" b="1" dirty="0">
                  <a:solidFill>
                    <a:srgbClr val="FFFF00"/>
                  </a:solidFill>
                  <a:latin typeface="Arial" charset="0"/>
                </a:rPr>
                <a:t>التحام الحويصلات مع بعضها</a:t>
              </a:r>
              <a:endParaRPr lang="fr-CA" sz="2400" b="1" dirty="0">
                <a:solidFill>
                  <a:srgbClr val="FFFF00"/>
                </a:solidFill>
                <a:latin typeface="Arial" charset="0"/>
              </a:endParaRPr>
            </a:p>
          </p:txBody>
        </p:sp>
        <p:grpSp>
          <p:nvGrpSpPr>
            <p:cNvPr id="3" name="Group 7"/>
            <p:cNvGrpSpPr>
              <a:grpSpLocks/>
            </p:cNvGrpSpPr>
            <p:nvPr/>
          </p:nvGrpSpPr>
          <p:grpSpPr bwMode="auto">
            <a:xfrm>
              <a:off x="1872" y="816"/>
              <a:ext cx="1796" cy="2156"/>
              <a:chOff x="1872" y="816"/>
              <a:chExt cx="1796" cy="2156"/>
            </a:xfrm>
          </p:grpSpPr>
          <p:pic>
            <p:nvPicPr>
              <p:cNvPr id="35868" name="Picture 8" descr="teloveg2"/>
              <p:cNvPicPr>
                <a:picLocks noChangeAspect="1" noChangeArrowheads="1"/>
              </p:cNvPicPr>
              <p:nvPr/>
            </p:nvPicPr>
            <p:blipFill>
              <a:blip r:embed="rId5" cstate="print"/>
              <a:srcRect/>
              <a:stretch>
                <a:fillRect/>
              </a:stretch>
            </p:blipFill>
            <p:spPr bwMode="auto">
              <a:xfrm>
                <a:off x="2256" y="816"/>
                <a:ext cx="1412" cy="2156"/>
              </a:xfrm>
              <a:prstGeom prst="rect">
                <a:avLst/>
              </a:prstGeom>
              <a:noFill/>
              <a:ln w="9525">
                <a:noFill/>
                <a:miter lim="800000"/>
                <a:headEnd/>
                <a:tailEnd/>
              </a:ln>
            </p:spPr>
          </p:pic>
          <p:sp>
            <p:nvSpPr>
              <p:cNvPr id="35869" name="Line 9"/>
              <p:cNvSpPr>
                <a:spLocks noChangeShapeType="1"/>
              </p:cNvSpPr>
              <p:nvPr/>
            </p:nvSpPr>
            <p:spPr bwMode="auto">
              <a:xfrm>
                <a:off x="1872" y="1872"/>
                <a:ext cx="288" cy="0"/>
              </a:xfrm>
              <a:prstGeom prst="line">
                <a:avLst/>
              </a:prstGeom>
              <a:noFill/>
              <a:ln w="19050">
                <a:solidFill>
                  <a:srgbClr val="FF9900"/>
                </a:solidFill>
                <a:round/>
                <a:headEnd/>
                <a:tailEnd type="triangle" w="med" len="med"/>
              </a:ln>
            </p:spPr>
            <p:txBody>
              <a:bodyPr wrap="none" anchor="ctr"/>
              <a:lstStyle/>
              <a:p>
                <a:endParaRPr lang="fr-FR">
                  <a:solidFill>
                    <a:prstClr val="black"/>
                  </a:solidFill>
                </a:endParaRPr>
              </a:p>
            </p:txBody>
          </p:sp>
        </p:grpSp>
      </p:grpSp>
      <p:grpSp>
        <p:nvGrpSpPr>
          <p:cNvPr id="4" name="Group 10"/>
          <p:cNvGrpSpPr>
            <a:grpSpLocks/>
          </p:cNvGrpSpPr>
          <p:nvPr/>
        </p:nvGrpSpPr>
        <p:grpSpPr bwMode="auto">
          <a:xfrm>
            <a:off x="5943600" y="1295400"/>
            <a:ext cx="2774950" cy="4411663"/>
            <a:chOff x="3744" y="816"/>
            <a:chExt cx="1748" cy="2779"/>
          </a:xfrm>
        </p:grpSpPr>
        <p:sp>
          <p:nvSpPr>
            <p:cNvPr id="35862" name="Rectangle 11"/>
            <p:cNvSpPr>
              <a:spLocks noChangeArrowheads="1"/>
            </p:cNvSpPr>
            <p:nvPr/>
          </p:nvSpPr>
          <p:spPr bwMode="auto">
            <a:xfrm>
              <a:off x="4032" y="3072"/>
              <a:ext cx="1392" cy="523"/>
            </a:xfrm>
            <a:prstGeom prst="rect">
              <a:avLst/>
            </a:prstGeom>
            <a:noFill/>
            <a:ln w="9525">
              <a:noFill/>
              <a:miter lim="800000"/>
              <a:headEnd/>
              <a:tailEnd/>
            </a:ln>
          </p:spPr>
          <p:txBody>
            <a:bodyPr>
              <a:spAutoFit/>
            </a:bodyPr>
            <a:lstStyle/>
            <a:p>
              <a:pPr algn="ctr" eaLnBrk="0" hangingPunct="0"/>
              <a:r>
                <a:rPr lang="ar-DZ" sz="2400" b="1" dirty="0">
                  <a:solidFill>
                    <a:srgbClr val="FFFF00"/>
                  </a:solidFill>
                  <a:latin typeface="Arial" charset="0"/>
                </a:rPr>
                <a:t>التحام الحويصلات مع الغشاء الخلوي</a:t>
              </a:r>
              <a:endParaRPr lang="fr-CA" sz="2400" b="1" dirty="0">
                <a:solidFill>
                  <a:srgbClr val="FFFF00"/>
                </a:solidFill>
                <a:latin typeface="Arial" charset="0"/>
              </a:endParaRPr>
            </a:p>
          </p:txBody>
        </p:sp>
        <p:grpSp>
          <p:nvGrpSpPr>
            <p:cNvPr id="5" name="Group 12"/>
            <p:cNvGrpSpPr>
              <a:grpSpLocks/>
            </p:cNvGrpSpPr>
            <p:nvPr/>
          </p:nvGrpSpPr>
          <p:grpSpPr bwMode="auto">
            <a:xfrm>
              <a:off x="3744" y="816"/>
              <a:ext cx="1748" cy="2156"/>
              <a:chOff x="3744" y="816"/>
              <a:chExt cx="1748" cy="2156"/>
            </a:xfrm>
          </p:grpSpPr>
          <p:pic>
            <p:nvPicPr>
              <p:cNvPr id="35864" name="Picture 13" descr="teloveg3"/>
              <p:cNvPicPr>
                <a:picLocks noChangeAspect="1" noChangeArrowheads="1"/>
              </p:cNvPicPr>
              <p:nvPr/>
            </p:nvPicPr>
            <p:blipFill>
              <a:blip r:embed="rId6" cstate="print"/>
              <a:srcRect/>
              <a:stretch>
                <a:fillRect/>
              </a:stretch>
            </p:blipFill>
            <p:spPr bwMode="auto">
              <a:xfrm>
                <a:off x="4080" y="816"/>
                <a:ext cx="1412" cy="2156"/>
              </a:xfrm>
              <a:prstGeom prst="rect">
                <a:avLst/>
              </a:prstGeom>
              <a:noFill/>
              <a:ln w="9525">
                <a:noFill/>
                <a:miter lim="800000"/>
                <a:headEnd/>
                <a:tailEnd/>
              </a:ln>
            </p:spPr>
          </p:pic>
          <p:sp>
            <p:nvSpPr>
              <p:cNvPr id="35865" name="Line 14"/>
              <p:cNvSpPr>
                <a:spLocks noChangeShapeType="1"/>
              </p:cNvSpPr>
              <p:nvPr/>
            </p:nvSpPr>
            <p:spPr bwMode="auto">
              <a:xfrm>
                <a:off x="3744" y="1872"/>
                <a:ext cx="288" cy="0"/>
              </a:xfrm>
              <a:prstGeom prst="line">
                <a:avLst/>
              </a:prstGeom>
              <a:noFill/>
              <a:ln w="19050">
                <a:solidFill>
                  <a:srgbClr val="FF9900"/>
                </a:solidFill>
                <a:round/>
                <a:headEnd/>
                <a:tailEnd type="triangle" w="med" len="med"/>
              </a:ln>
            </p:spPr>
            <p:txBody>
              <a:bodyPr wrap="none" anchor="ctr"/>
              <a:lstStyle/>
              <a:p>
                <a:endParaRPr lang="fr-FR">
                  <a:solidFill>
                    <a:prstClr val="black"/>
                  </a:solidFill>
                </a:endParaRPr>
              </a:p>
            </p:txBody>
          </p:sp>
        </p:grpSp>
      </p:grpSp>
      <p:grpSp>
        <p:nvGrpSpPr>
          <p:cNvPr id="6" name="Group 15"/>
          <p:cNvGrpSpPr>
            <a:grpSpLocks/>
          </p:cNvGrpSpPr>
          <p:nvPr/>
        </p:nvGrpSpPr>
        <p:grpSpPr bwMode="auto">
          <a:xfrm>
            <a:off x="1371600" y="2057400"/>
            <a:ext cx="990600" cy="1082675"/>
            <a:chOff x="864" y="1296"/>
            <a:chExt cx="624" cy="682"/>
          </a:xfrm>
        </p:grpSpPr>
        <p:sp>
          <p:nvSpPr>
            <p:cNvPr id="35857" name="Text Box 16"/>
            <p:cNvSpPr txBox="1">
              <a:spLocks noChangeArrowheads="1"/>
            </p:cNvSpPr>
            <p:nvPr/>
          </p:nvSpPr>
          <p:spPr bwMode="auto">
            <a:xfrm>
              <a:off x="864" y="1296"/>
              <a:ext cx="624" cy="250"/>
            </a:xfrm>
            <a:prstGeom prst="rect">
              <a:avLst/>
            </a:prstGeom>
            <a:noFill/>
            <a:ln w="9525">
              <a:noFill/>
              <a:miter lim="800000"/>
              <a:headEnd/>
              <a:tailEnd/>
            </a:ln>
          </p:spPr>
          <p:txBody>
            <a:bodyPr>
              <a:spAutoFit/>
            </a:bodyPr>
            <a:lstStyle/>
            <a:p>
              <a:pPr eaLnBrk="0" hangingPunct="0">
                <a:spcBef>
                  <a:spcPct val="50000"/>
                </a:spcBef>
              </a:pPr>
              <a:r>
                <a:rPr lang="fr-CA" sz="2000">
                  <a:solidFill>
                    <a:srgbClr val="FFFF00"/>
                  </a:solidFill>
                  <a:latin typeface="Arial" charset="0"/>
                </a:rPr>
                <a:t>Fusion</a:t>
              </a:r>
            </a:p>
          </p:txBody>
        </p:sp>
        <p:sp>
          <p:nvSpPr>
            <p:cNvPr id="35858" name="Line 17"/>
            <p:cNvSpPr>
              <a:spLocks noChangeShapeType="1"/>
            </p:cNvSpPr>
            <p:nvPr/>
          </p:nvSpPr>
          <p:spPr bwMode="auto">
            <a:xfrm>
              <a:off x="1248" y="1536"/>
              <a:ext cx="144" cy="288"/>
            </a:xfrm>
            <a:prstGeom prst="line">
              <a:avLst/>
            </a:prstGeom>
            <a:noFill/>
            <a:ln w="19050">
              <a:solidFill>
                <a:srgbClr val="FF0000"/>
              </a:solidFill>
              <a:round/>
              <a:headEnd/>
              <a:tailEnd type="triangle" w="med" len="med"/>
            </a:ln>
          </p:spPr>
          <p:txBody>
            <a:bodyPr wrap="none" anchor="ctr"/>
            <a:lstStyle/>
            <a:p>
              <a:endParaRPr lang="fr-FR">
                <a:solidFill>
                  <a:prstClr val="black"/>
                </a:solidFill>
              </a:endParaRPr>
            </a:p>
          </p:txBody>
        </p:sp>
        <p:sp>
          <p:nvSpPr>
            <p:cNvPr id="35859" name="Line 18"/>
            <p:cNvSpPr>
              <a:spLocks noChangeShapeType="1"/>
            </p:cNvSpPr>
            <p:nvPr/>
          </p:nvSpPr>
          <p:spPr bwMode="auto">
            <a:xfrm flipH="1">
              <a:off x="960" y="1536"/>
              <a:ext cx="96" cy="288"/>
            </a:xfrm>
            <a:prstGeom prst="line">
              <a:avLst/>
            </a:prstGeom>
            <a:noFill/>
            <a:ln w="19050">
              <a:solidFill>
                <a:srgbClr val="FF0000"/>
              </a:solidFill>
              <a:round/>
              <a:headEnd/>
              <a:tailEnd type="triangle" w="med" len="med"/>
            </a:ln>
          </p:spPr>
          <p:txBody>
            <a:bodyPr wrap="none" anchor="ctr"/>
            <a:lstStyle/>
            <a:p>
              <a:endParaRPr lang="fr-FR">
                <a:solidFill>
                  <a:prstClr val="black"/>
                </a:solidFill>
              </a:endParaRPr>
            </a:p>
          </p:txBody>
        </p:sp>
        <p:sp>
          <p:nvSpPr>
            <p:cNvPr id="35860" name="Oval 19"/>
            <p:cNvSpPr>
              <a:spLocks noChangeArrowheads="1"/>
            </p:cNvSpPr>
            <p:nvPr/>
          </p:nvSpPr>
          <p:spPr bwMode="auto">
            <a:xfrm>
              <a:off x="888" y="1824"/>
              <a:ext cx="144" cy="144"/>
            </a:xfrm>
            <a:prstGeom prst="ellipse">
              <a:avLst/>
            </a:prstGeom>
            <a:noFill/>
            <a:ln w="19050">
              <a:solidFill>
                <a:srgbClr val="FF0000"/>
              </a:solidFill>
              <a:round/>
              <a:headEnd/>
              <a:tailEnd/>
            </a:ln>
          </p:spPr>
          <p:txBody>
            <a:bodyPr wrap="none" anchor="ctr"/>
            <a:lstStyle/>
            <a:p>
              <a:endParaRPr lang="fr-FR">
                <a:solidFill>
                  <a:prstClr val="black"/>
                </a:solidFill>
              </a:endParaRPr>
            </a:p>
          </p:txBody>
        </p:sp>
        <p:sp>
          <p:nvSpPr>
            <p:cNvPr id="35861" name="Oval 20"/>
            <p:cNvSpPr>
              <a:spLocks noChangeArrowheads="1"/>
            </p:cNvSpPr>
            <p:nvPr/>
          </p:nvSpPr>
          <p:spPr bwMode="auto">
            <a:xfrm>
              <a:off x="1325" y="1834"/>
              <a:ext cx="144" cy="144"/>
            </a:xfrm>
            <a:prstGeom prst="ellipse">
              <a:avLst/>
            </a:prstGeom>
            <a:noFill/>
            <a:ln w="19050">
              <a:solidFill>
                <a:srgbClr val="FF0000"/>
              </a:solidFill>
              <a:round/>
              <a:headEnd/>
              <a:tailEnd/>
            </a:ln>
          </p:spPr>
          <p:txBody>
            <a:bodyPr wrap="none" anchor="ctr"/>
            <a:lstStyle/>
            <a:p>
              <a:endParaRPr lang="fr-FR">
                <a:solidFill>
                  <a:prstClr val="black"/>
                </a:solidFill>
              </a:endParaRPr>
            </a:p>
          </p:txBody>
        </p:sp>
      </p:grpSp>
      <p:grpSp>
        <p:nvGrpSpPr>
          <p:cNvPr id="7" name="Group 21"/>
          <p:cNvGrpSpPr>
            <a:grpSpLocks/>
          </p:cNvGrpSpPr>
          <p:nvPr/>
        </p:nvGrpSpPr>
        <p:grpSpPr bwMode="auto">
          <a:xfrm>
            <a:off x="3643313" y="2886075"/>
            <a:ext cx="2125662" cy="252413"/>
            <a:chOff x="2295" y="1818"/>
            <a:chExt cx="1339" cy="159"/>
          </a:xfrm>
        </p:grpSpPr>
        <p:sp>
          <p:nvSpPr>
            <p:cNvPr id="35853" name="Oval 22"/>
            <p:cNvSpPr>
              <a:spLocks noChangeArrowheads="1"/>
            </p:cNvSpPr>
            <p:nvPr/>
          </p:nvSpPr>
          <p:spPr bwMode="auto">
            <a:xfrm>
              <a:off x="2295" y="1833"/>
              <a:ext cx="144" cy="144"/>
            </a:xfrm>
            <a:prstGeom prst="ellipse">
              <a:avLst/>
            </a:prstGeom>
            <a:noFill/>
            <a:ln w="19050">
              <a:solidFill>
                <a:srgbClr val="FF0000"/>
              </a:solidFill>
              <a:round/>
              <a:headEnd/>
              <a:tailEnd/>
            </a:ln>
          </p:spPr>
          <p:txBody>
            <a:bodyPr wrap="none" anchor="ctr"/>
            <a:lstStyle/>
            <a:p>
              <a:endParaRPr lang="fr-FR">
                <a:solidFill>
                  <a:prstClr val="black"/>
                </a:solidFill>
              </a:endParaRPr>
            </a:p>
          </p:txBody>
        </p:sp>
        <p:sp>
          <p:nvSpPr>
            <p:cNvPr id="35854" name="Oval 23"/>
            <p:cNvSpPr>
              <a:spLocks noChangeArrowheads="1"/>
            </p:cNvSpPr>
            <p:nvPr/>
          </p:nvSpPr>
          <p:spPr bwMode="auto">
            <a:xfrm>
              <a:off x="3058" y="1824"/>
              <a:ext cx="144" cy="144"/>
            </a:xfrm>
            <a:prstGeom prst="ellipse">
              <a:avLst/>
            </a:prstGeom>
            <a:noFill/>
            <a:ln w="19050">
              <a:solidFill>
                <a:srgbClr val="FF0000"/>
              </a:solidFill>
              <a:round/>
              <a:headEnd/>
              <a:tailEnd/>
            </a:ln>
          </p:spPr>
          <p:txBody>
            <a:bodyPr wrap="none" anchor="ctr"/>
            <a:lstStyle/>
            <a:p>
              <a:endParaRPr lang="fr-FR">
                <a:solidFill>
                  <a:prstClr val="black"/>
                </a:solidFill>
              </a:endParaRPr>
            </a:p>
          </p:txBody>
        </p:sp>
        <p:sp>
          <p:nvSpPr>
            <p:cNvPr id="35855" name="Oval 24"/>
            <p:cNvSpPr>
              <a:spLocks noChangeArrowheads="1"/>
            </p:cNvSpPr>
            <p:nvPr/>
          </p:nvSpPr>
          <p:spPr bwMode="auto">
            <a:xfrm>
              <a:off x="2564" y="1819"/>
              <a:ext cx="144" cy="144"/>
            </a:xfrm>
            <a:prstGeom prst="ellipse">
              <a:avLst/>
            </a:prstGeom>
            <a:noFill/>
            <a:ln w="19050">
              <a:solidFill>
                <a:srgbClr val="FF0000"/>
              </a:solidFill>
              <a:round/>
              <a:headEnd/>
              <a:tailEnd/>
            </a:ln>
          </p:spPr>
          <p:txBody>
            <a:bodyPr wrap="none" anchor="ctr"/>
            <a:lstStyle/>
            <a:p>
              <a:endParaRPr lang="fr-FR">
                <a:solidFill>
                  <a:prstClr val="black"/>
                </a:solidFill>
              </a:endParaRPr>
            </a:p>
          </p:txBody>
        </p:sp>
        <p:sp>
          <p:nvSpPr>
            <p:cNvPr id="35856" name="Oval 25"/>
            <p:cNvSpPr>
              <a:spLocks noChangeArrowheads="1"/>
            </p:cNvSpPr>
            <p:nvPr/>
          </p:nvSpPr>
          <p:spPr bwMode="auto">
            <a:xfrm>
              <a:off x="3490" y="1818"/>
              <a:ext cx="144" cy="144"/>
            </a:xfrm>
            <a:prstGeom prst="ellipse">
              <a:avLst/>
            </a:prstGeom>
            <a:noFill/>
            <a:ln w="19050">
              <a:solidFill>
                <a:srgbClr val="FF0000"/>
              </a:solidFill>
              <a:round/>
              <a:headEnd/>
              <a:tailEnd/>
            </a:ln>
          </p:spPr>
          <p:txBody>
            <a:bodyPr wrap="none" anchor="ctr"/>
            <a:lstStyle/>
            <a:p>
              <a:endParaRPr lang="fr-FR">
                <a:solidFill>
                  <a:prstClr val="black"/>
                </a:solidFill>
              </a:endParaRPr>
            </a:p>
          </p:txBody>
        </p:sp>
      </p:grpSp>
      <p:sp>
        <p:nvSpPr>
          <p:cNvPr id="35851" name="Rectangle 29"/>
          <p:cNvSpPr>
            <a:spLocks noGrp="1" noChangeArrowheads="1"/>
          </p:cNvSpPr>
          <p:nvPr>
            <p:ph type="title"/>
          </p:nvPr>
        </p:nvSpPr>
        <p:spPr>
          <a:xfrm>
            <a:off x="457200" y="304800"/>
            <a:ext cx="8261350" cy="1143000"/>
          </a:xfrm>
        </p:spPr>
        <p:style>
          <a:lnRef idx="1">
            <a:schemeClr val="accent3"/>
          </a:lnRef>
          <a:fillRef idx="2">
            <a:schemeClr val="accent3"/>
          </a:fillRef>
          <a:effectRef idx="1">
            <a:schemeClr val="accent3"/>
          </a:effectRef>
          <a:fontRef idx="minor">
            <a:schemeClr val="dk1"/>
          </a:fontRef>
        </p:style>
        <p:txBody>
          <a:bodyPr>
            <a:noAutofit/>
          </a:bodyPr>
          <a:lstStyle/>
          <a:p>
            <a:r>
              <a:rPr lang="ar-DZ" sz="2800" b="1" dirty="0" smtClean="0">
                <a:solidFill>
                  <a:schemeClr val="tx1"/>
                </a:solidFill>
                <a:latin typeface="Arial" charset="0"/>
              </a:rPr>
              <a:t>  مراحل تشكل الخلية النباتية</a:t>
            </a:r>
            <a:r>
              <a:rPr lang="en-US" sz="2800" dirty="0">
                <a:solidFill>
                  <a:schemeClr val="tx1"/>
                </a:solidFill>
              </a:rPr>
              <a:t>Stages of cytokinesis in plant cells</a:t>
            </a:r>
            <a:endParaRPr lang="fr-CA" sz="2800" dirty="0" smtClean="0">
              <a:solidFill>
                <a:schemeClr val="tx1"/>
              </a:solidFill>
              <a:latin typeface="Arial" charset="0"/>
            </a:endParaRPr>
          </a:p>
        </p:txBody>
      </p:sp>
      <p:sp>
        <p:nvSpPr>
          <p:cNvPr id="8" name="Rectangle 7"/>
          <p:cNvSpPr/>
          <p:nvPr/>
        </p:nvSpPr>
        <p:spPr>
          <a:xfrm>
            <a:off x="3871913" y="5522397"/>
            <a:ext cx="1882951" cy="461665"/>
          </a:xfrm>
          <a:prstGeom prst="rect">
            <a:avLst/>
          </a:prstGeom>
        </p:spPr>
        <p:txBody>
          <a:bodyPr wrap="none">
            <a:spAutoFit/>
          </a:bodyPr>
          <a:lstStyle/>
          <a:p>
            <a:r>
              <a:rPr lang="fr-FR" sz="2400" dirty="0" err="1">
                <a:solidFill>
                  <a:prstClr val="black"/>
                </a:solidFill>
              </a:rPr>
              <a:t>Vesicle</a:t>
            </a:r>
            <a:r>
              <a:rPr lang="fr-FR" sz="2400" dirty="0">
                <a:solidFill>
                  <a:prstClr val="black"/>
                </a:solidFill>
              </a:rPr>
              <a:t> fusion</a:t>
            </a:r>
          </a:p>
        </p:txBody>
      </p:sp>
      <p:sp>
        <p:nvSpPr>
          <p:cNvPr id="9" name="Rectangle 8"/>
          <p:cNvSpPr/>
          <p:nvPr/>
        </p:nvSpPr>
        <p:spPr>
          <a:xfrm>
            <a:off x="5822950" y="5589240"/>
            <a:ext cx="3016250" cy="830997"/>
          </a:xfrm>
          <a:prstGeom prst="rect">
            <a:avLst/>
          </a:prstGeom>
        </p:spPr>
        <p:txBody>
          <a:bodyPr wrap="square">
            <a:spAutoFit/>
          </a:bodyPr>
          <a:lstStyle/>
          <a:p>
            <a:pPr algn="ctr"/>
            <a:r>
              <a:rPr lang="en-US" sz="2400" dirty="0">
                <a:solidFill>
                  <a:prstClr val="black"/>
                </a:solidFill>
              </a:rPr>
              <a:t>Fusion of vesicles with the cell membrane</a:t>
            </a:r>
            <a:endParaRPr lang="fr-FR" sz="2400" dirty="0">
              <a:solidFill>
                <a:prstClr val="black"/>
              </a:solidFill>
            </a:endParaRPr>
          </a:p>
        </p:txBody>
      </p:sp>
    </p:spTree>
    <p:extLst>
      <p:ext uri="{BB962C8B-B14F-4D97-AF65-F5344CB8AC3E}">
        <p14:creationId xmlns:p14="http://schemas.microsoft.com/office/powerpoint/2010/main" val="37799370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pied de page 4"/>
          <p:cNvSpPr>
            <a:spLocks noGrp="1"/>
          </p:cNvSpPr>
          <p:nvPr>
            <p:ph type="ftr" sz="quarter" idx="11"/>
          </p:nvPr>
        </p:nvSpPr>
        <p:spPr>
          <a:noFill/>
        </p:spPr>
        <p:txBody>
          <a:bodyPr/>
          <a:lstStyle/>
          <a:p>
            <a:r>
              <a:rPr lang="fr-CA">
                <a:solidFill>
                  <a:prstClr val="black">
                    <a:tint val="75000"/>
                  </a:prstClr>
                </a:solidFill>
              </a:rPr>
              <a:t>R Lacroix,  biologie v.a03</a:t>
            </a:r>
          </a:p>
        </p:txBody>
      </p:sp>
      <p:pic>
        <p:nvPicPr>
          <p:cNvPr id="36867" name="Picture 8" descr="master03d_background"/>
          <p:cNvPicPr>
            <a:picLocks noChangeAspect="1" noChangeArrowheads="1"/>
          </p:cNvPicPr>
          <p:nvPr/>
        </p:nvPicPr>
        <p:blipFill>
          <a:blip r:embed="rId3" cstate="print"/>
          <a:srcRect/>
          <a:stretch>
            <a:fillRect/>
          </a:stretch>
        </p:blipFill>
        <p:spPr bwMode="auto">
          <a:xfrm>
            <a:off x="0" y="146050"/>
            <a:ext cx="8839200" cy="6254750"/>
          </a:xfrm>
          <a:prstGeom prst="rect">
            <a:avLst/>
          </a:prstGeom>
          <a:noFill/>
          <a:ln w="9525">
            <a:noFill/>
            <a:miter lim="800000"/>
            <a:headEnd/>
            <a:tailEnd/>
          </a:ln>
        </p:spPr>
      </p:pic>
      <p:sp>
        <p:nvSpPr>
          <p:cNvPr id="36868" name="Text Box 2"/>
          <p:cNvSpPr txBox="1">
            <a:spLocks noChangeArrowheads="1"/>
          </p:cNvSpPr>
          <p:nvPr/>
        </p:nvSpPr>
        <p:spPr bwMode="auto">
          <a:xfrm>
            <a:off x="762000" y="457200"/>
            <a:ext cx="7315200" cy="641350"/>
          </a:xfrm>
          <a:prstGeom prst="rect">
            <a:avLst/>
          </a:prstGeom>
          <a:noFill/>
          <a:ln w="9525">
            <a:noFill/>
            <a:miter lim="800000"/>
            <a:headEnd/>
            <a:tailEnd/>
          </a:ln>
        </p:spPr>
        <p:txBody>
          <a:bodyPr>
            <a:spAutoFit/>
          </a:bodyPr>
          <a:lstStyle/>
          <a:p>
            <a:pPr eaLnBrk="0" hangingPunct="0">
              <a:spcBef>
                <a:spcPct val="50000"/>
              </a:spcBef>
            </a:pPr>
            <a:endParaRPr lang="fr-FR" sz="3600">
              <a:solidFill>
                <a:srgbClr val="FFFF00"/>
              </a:solidFill>
              <a:latin typeface="Arial" charset="0"/>
            </a:endParaRPr>
          </a:p>
        </p:txBody>
      </p:sp>
      <p:sp>
        <p:nvSpPr>
          <p:cNvPr id="36869" name="Text Box 3"/>
          <p:cNvSpPr txBox="1">
            <a:spLocks noChangeArrowheads="1"/>
          </p:cNvSpPr>
          <p:nvPr/>
        </p:nvSpPr>
        <p:spPr bwMode="auto">
          <a:xfrm>
            <a:off x="3353594" y="5572140"/>
            <a:ext cx="4098726" cy="461665"/>
          </a:xfrm>
          <a:prstGeom prst="rect">
            <a:avLst/>
          </a:prstGeom>
          <a:noFill/>
          <a:ln w="9525">
            <a:noFill/>
            <a:miter lim="800000"/>
            <a:headEnd/>
            <a:tailEnd/>
          </a:ln>
        </p:spPr>
        <p:txBody>
          <a:bodyPr wrap="square">
            <a:spAutoFit/>
          </a:bodyPr>
          <a:lstStyle/>
          <a:p>
            <a:pPr algn="ctr" eaLnBrk="0" hangingPunct="0">
              <a:spcBef>
                <a:spcPct val="50000"/>
              </a:spcBef>
            </a:pPr>
            <a:r>
              <a:rPr lang="fr-CA" sz="2400" b="1" dirty="0">
                <a:solidFill>
                  <a:srgbClr val="FFFF00"/>
                </a:solidFill>
                <a:latin typeface="Arial" charset="0"/>
              </a:rPr>
              <a:t>Télophase</a:t>
            </a:r>
            <a:r>
              <a:rPr lang="ar-DZ" sz="2400" b="1" dirty="0">
                <a:solidFill>
                  <a:srgbClr val="FFFF00"/>
                </a:solidFill>
                <a:latin typeface="Arial" charset="0"/>
              </a:rPr>
              <a:t>المرحلة النهائية </a:t>
            </a:r>
            <a:endParaRPr lang="fr-CA" sz="2400" b="1" dirty="0">
              <a:solidFill>
                <a:prstClr val="black"/>
              </a:solidFill>
            </a:endParaRPr>
          </a:p>
        </p:txBody>
      </p:sp>
      <p:pic>
        <p:nvPicPr>
          <p:cNvPr id="36870" name="Picture 4" descr="telo_oignon2"/>
          <p:cNvPicPr>
            <a:picLocks noChangeAspect="1" noChangeArrowheads="1"/>
          </p:cNvPicPr>
          <p:nvPr/>
        </p:nvPicPr>
        <p:blipFill>
          <a:blip r:embed="rId4" cstate="print">
            <a:lum bright="-10000" contrast="20000"/>
          </a:blip>
          <a:srcRect/>
          <a:stretch>
            <a:fillRect/>
          </a:stretch>
        </p:blipFill>
        <p:spPr bwMode="auto">
          <a:xfrm>
            <a:off x="3270250" y="1214422"/>
            <a:ext cx="5406206" cy="4357718"/>
          </a:xfrm>
          <a:prstGeom prst="rect">
            <a:avLst/>
          </a:prstGeom>
          <a:noFill/>
          <a:ln w="9525">
            <a:noFill/>
            <a:miter lim="800000"/>
            <a:headEnd/>
            <a:tailEnd/>
          </a:ln>
        </p:spPr>
      </p:pic>
      <p:grpSp>
        <p:nvGrpSpPr>
          <p:cNvPr id="2" name="Group 5"/>
          <p:cNvGrpSpPr>
            <a:grpSpLocks/>
          </p:cNvGrpSpPr>
          <p:nvPr/>
        </p:nvGrpSpPr>
        <p:grpSpPr bwMode="auto">
          <a:xfrm>
            <a:off x="739960" y="1871602"/>
            <a:ext cx="4233864" cy="1298575"/>
            <a:chOff x="326" y="1123"/>
            <a:chExt cx="2667" cy="818"/>
          </a:xfrm>
        </p:grpSpPr>
        <p:sp>
          <p:nvSpPr>
            <p:cNvPr id="36874" name="Text Box 6"/>
            <p:cNvSpPr txBox="1">
              <a:spLocks noChangeArrowheads="1"/>
            </p:cNvSpPr>
            <p:nvPr/>
          </p:nvSpPr>
          <p:spPr bwMode="auto">
            <a:xfrm>
              <a:off x="326" y="1123"/>
              <a:ext cx="1534" cy="523"/>
            </a:xfrm>
            <a:prstGeom prst="rect">
              <a:avLst/>
            </a:prstGeom>
            <a:noFill/>
            <a:ln w="9525">
              <a:noFill/>
              <a:miter lim="800000"/>
              <a:headEnd/>
              <a:tailEnd/>
            </a:ln>
          </p:spPr>
          <p:txBody>
            <a:bodyPr>
              <a:spAutoFit/>
            </a:bodyPr>
            <a:lstStyle/>
            <a:p>
              <a:pPr algn="ctr" eaLnBrk="0" hangingPunct="0">
                <a:spcBef>
                  <a:spcPct val="50000"/>
                </a:spcBef>
              </a:pPr>
              <a:r>
                <a:rPr lang="ar-DZ" sz="2400" b="1" dirty="0">
                  <a:solidFill>
                    <a:srgbClr val="FFFF00"/>
                  </a:solidFill>
                  <a:latin typeface="Arial" charset="0"/>
                </a:rPr>
                <a:t>غلاف خلوي في حالة تشكل</a:t>
              </a:r>
              <a:endParaRPr lang="fr-CA" sz="2400" b="1" dirty="0">
                <a:solidFill>
                  <a:srgbClr val="FFFF00"/>
                </a:solidFill>
                <a:latin typeface="Arial" charset="0"/>
              </a:endParaRPr>
            </a:p>
          </p:txBody>
        </p:sp>
        <p:sp>
          <p:nvSpPr>
            <p:cNvPr id="36875" name="Line 7"/>
            <p:cNvSpPr>
              <a:spLocks noChangeShapeType="1"/>
            </p:cNvSpPr>
            <p:nvPr/>
          </p:nvSpPr>
          <p:spPr bwMode="auto">
            <a:xfrm>
              <a:off x="1956" y="1350"/>
              <a:ext cx="1037" cy="591"/>
            </a:xfrm>
            <a:prstGeom prst="line">
              <a:avLst/>
            </a:prstGeom>
            <a:noFill/>
            <a:ln w="28575">
              <a:solidFill>
                <a:srgbClr val="FF0000"/>
              </a:solidFill>
              <a:round/>
              <a:headEnd/>
              <a:tailEnd type="triangle" w="med" len="med"/>
            </a:ln>
          </p:spPr>
          <p:txBody>
            <a:bodyPr wrap="none" anchor="ctr"/>
            <a:lstStyle/>
            <a:p>
              <a:endParaRPr lang="fr-FR">
                <a:solidFill>
                  <a:prstClr val="black"/>
                </a:solidFill>
              </a:endParaRPr>
            </a:p>
          </p:txBody>
        </p:sp>
      </p:grpSp>
      <p:sp>
        <p:nvSpPr>
          <p:cNvPr id="36872" name="Rectangle 11"/>
          <p:cNvSpPr>
            <a:spLocks noGrp="1" noChangeArrowheads="1"/>
          </p:cNvSpPr>
          <p:nvPr>
            <p:ph type="title"/>
          </p:nvPr>
        </p:nvSpPr>
        <p:spPr>
          <a:xfrm>
            <a:off x="515365" y="164651"/>
            <a:ext cx="8229600" cy="1143000"/>
          </a:xfrm>
        </p:spPr>
        <p:txBody>
          <a:bodyPr>
            <a:normAutofit/>
          </a:bodyPr>
          <a:lstStyle/>
          <a:p>
            <a:r>
              <a:rPr lang="ar-DZ" sz="3600" b="1" dirty="0">
                <a:solidFill>
                  <a:srgbClr val="FFFF00"/>
                </a:solidFill>
                <a:latin typeface="Arial" charset="0"/>
              </a:rPr>
              <a:t>المرحلة النهائية </a:t>
            </a:r>
            <a:r>
              <a:rPr lang="ar-DZ" sz="3600" b="1" dirty="0" smtClean="0">
                <a:solidFill>
                  <a:srgbClr val="FFFF00"/>
                </a:solidFill>
                <a:latin typeface="Arial" charset="0"/>
              </a:rPr>
              <a:t>لخلايا البصل</a:t>
            </a:r>
            <a:r>
              <a:rPr lang="en-US" sz="3200" dirty="0" err="1"/>
              <a:t>Telophase</a:t>
            </a:r>
            <a:r>
              <a:rPr lang="en-US" sz="3200" dirty="0"/>
              <a:t> of an onion cell</a:t>
            </a:r>
            <a:endParaRPr lang="fr-CA" sz="3600" dirty="0" smtClean="0">
              <a:solidFill>
                <a:srgbClr val="FFFF00"/>
              </a:solidFill>
              <a:latin typeface="Arial" charset="0"/>
            </a:endParaRPr>
          </a:p>
        </p:txBody>
      </p:sp>
      <p:sp>
        <p:nvSpPr>
          <p:cNvPr id="5" name="Rectangle 4"/>
          <p:cNvSpPr/>
          <p:nvPr/>
        </p:nvSpPr>
        <p:spPr>
          <a:xfrm>
            <a:off x="372171" y="1412776"/>
            <a:ext cx="2918876" cy="523220"/>
          </a:xfrm>
          <a:prstGeom prst="rect">
            <a:avLst/>
          </a:prstGeom>
        </p:spPr>
        <p:txBody>
          <a:bodyPr wrap="none">
            <a:spAutoFit/>
          </a:bodyPr>
          <a:lstStyle/>
          <a:p>
            <a:r>
              <a:rPr lang="fr-FR" sz="2800" dirty="0" err="1">
                <a:solidFill>
                  <a:prstClr val="black"/>
                </a:solidFill>
              </a:rPr>
              <a:t>Cell</a:t>
            </a:r>
            <a:r>
              <a:rPr lang="fr-FR" sz="2800" dirty="0">
                <a:solidFill>
                  <a:prstClr val="black"/>
                </a:solidFill>
              </a:rPr>
              <a:t> </a:t>
            </a:r>
            <a:r>
              <a:rPr lang="fr-FR" sz="2800" dirty="0" err="1">
                <a:solidFill>
                  <a:prstClr val="black"/>
                </a:solidFill>
              </a:rPr>
              <a:t>wall</a:t>
            </a:r>
            <a:r>
              <a:rPr lang="fr-FR" sz="2800" dirty="0">
                <a:solidFill>
                  <a:prstClr val="black"/>
                </a:solidFill>
              </a:rPr>
              <a:t> formation</a:t>
            </a:r>
          </a:p>
        </p:txBody>
      </p:sp>
    </p:spTree>
    <p:extLst>
      <p:ext uri="{BB962C8B-B14F-4D97-AF65-F5344CB8AC3E}">
        <p14:creationId xmlns:p14="http://schemas.microsoft.com/office/powerpoint/2010/main" val="26114299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8640"/>
            <a:ext cx="8964488" cy="3477875"/>
          </a:xfrm>
          <a:prstGeom prst="rect">
            <a:avLst/>
          </a:prstGeom>
        </p:spPr>
        <p:txBody>
          <a:bodyPr wrap="square">
            <a:spAutoFit/>
          </a:bodyPr>
          <a:lstStyle/>
          <a:p>
            <a:pPr algn="ctr"/>
            <a:r>
              <a:rPr lang="en-US" sz="2000" b="1" dirty="0">
                <a:solidFill>
                  <a:prstClr val="black"/>
                </a:solidFill>
              </a:rPr>
              <a:t>Middle lamella</a:t>
            </a:r>
            <a:r>
              <a:rPr lang="en-US" sz="2000" dirty="0">
                <a:solidFill>
                  <a:prstClr val="black"/>
                </a:solidFill>
              </a:rPr>
              <a:t>: At the </a:t>
            </a:r>
            <a:r>
              <a:rPr lang="en-US" sz="2000" dirty="0">
                <a:solidFill>
                  <a:srgbClr val="FF0000"/>
                </a:solidFill>
              </a:rPr>
              <a:t>end</a:t>
            </a:r>
            <a:r>
              <a:rPr lang="en-US" sz="2000" dirty="0">
                <a:solidFill>
                  <a:prstClr val="black"/>
                </a:solidFill>
              </a:rPr>
              <a:t> of cell </a:t>
            </a:r>
            <a:r>
              <a:rPr lang="en-US" sz="2000" dirty="0">
                <a:solidFill>
                  <a:srgbClr val="FF0000"/>
                </a:solidFill>
              </a:rPr>
              <a:t>division</a:t>
            </a:r>
            <a:r>
              <a:rPr lang="en-US" sz="2000" dirty="0">
                <a:solidFill>
                  <a:prstClr val="black"/>
                </a:solidFill>
              </a:rPr>
              <a:t>, after the migration of the chromosomes to the poles of the cell, the spindle fibers contract</a:t>
            </a:r>
            <a:r>
              <a:rPr lang="en-US" sz="2000" dirty="0">
                <a:solidFill>
                  <a:srgbClr val="FF0000"/>
                </a:solidFill>
              </a:rPr>
              <a:t>, pulling </a:t>
            </a:r>
            <a:r>
              <a:rPr lang="en-US" sz="2000" dirty="0">
                <a:solidFill>
                  <a:prstClr val="black"/>
                </a:solidFill>
              </a:rPr>
              <a:t>along the chromosomes. The </a:t>
            </a:r>
            <a:r>
              <a:rPr lang="en-US" sz="2000" dirty="0">
                <a:solidFill>
                  <a:srgbClr val="FF0000"/>
                </a:solidFill>
              </a:rPr>
              <a:t>remaining fibers </a:t>
            </a:r>
            <a:r>
              <a:rPr lang="en-US" sz="2000" dirty="0">
                <a:solidFill>
                  <a:prstClr val="black"/>
                </a:solidFill>
              </a:rPr>
              <a:t>in the equatorial region are supplemented with </a:t>
            </a:r>
            <a:r>
              <a:rPr lang="en-US" sz="2000" dirty="0">
                <a:solidFill>
                  <a:srgbClr val="FF0000"/>
                </a:solidFill>
              </a:rPr>
              <a:t>vesicular elements</a:t>
            </a:r>
            <a:r>
              <a:rPr lang="en-US" sz="2000" dirty="0">
                <a:solidFill>
                  <a:prstClr val="black"/>
                </a:solidFill>
              </a:rPr>
              <a:t> (derived from the Golgi apparatus), </a:t>
            </a:r>
            <a:r>
              <a:rPr lang="en-US" sz="2000" dirty="0">
                <a:solidFill>
                  <a:srgbClr val="FF0000"/>
                </a:solidFill>
              </a:rPr>
              <a:t>membrane fragments </a:t>
            </a:r>
            <a:r>
              <a:rPr lang="en-US" sz="2000" dirty="0">
                <a:solidFill>
                  <a:prstClr val="black"/>
                </a:solidFill>
              </a:rPr>
              <a:t>(from organelles), and t</a:t>
            </a:r>
            <a:r>
              <a:rPr lang="en-US" sz="2000" dirty="0">
                <a:solidFill>
                  <a:srgbClr val="FF0000"/>
                </a:solidFill>
              </a:rPr>
              <a:t>ubules</a:t>
            </a:r>
            <a:r>
              <a:rPr lang="en-US" sz="2000" dirty="0">
                <a:solidFill>
                  <a:prstClr val="black"/>
                </a:solidFill>
              </a:rPr>
              <a:t> from the endoplasmic reticulum. These components contribute to the formation of the pre-plasma membrane. Once these components fuse, a barrier between the two cells is formed, known as the </a:t>
            </a:r>
            <a:r>
              <a:rPr lang="en-US" sz="2000" i="1" dirty="0">
                <a:solidFill>
                  <a:srgbClr val="FF0000"/>
                </a:solidFill>
              </a:rPr>
              <a:t>primary wall</a:t>
            </a:r>
            <a:r>
              <a:rPr lang="en-US" sz="2000" dirty="0">
                <a:solidFill>
                  <a:prstClr val="black"/>
                </a:solidFill>
              </a:rPr>
              <a:t>, with </a:t>
            </a:r>
            <a:r>
              <a:rPr lang="en-US" sz="2000" dirty="0" err="1">
                <a:solidFill>
                  <a:prstClr val="black"/>
                </a:solidFill>
              </a:rPr>
              <a:t>unjoined</a:t>
            </a:r>
            <a:r>
              <a:rPr lang="en-US" sz="2000" dirty="0">
                <a:solidFill>
                  <a:prstClr val="black"/>
                </a:solidFill>
              </a:rPr>
              <a:t> gaps that will later form the </a:t>
            </a:r>
            <a:r>
              <a:rPr lang="en-US" sz="2000" dirty="0" err="1">
                <a:solidFill>
                  <a:srgbClr val="FF0000"/>
                </a:solidFill>
              </a:rPr>
              <a:t>plasmodesmata</a:t>
            </a:r>
            <a:r>
              <a:rPr lang="en-US" sz="2000" dirty="0">
                <a:solidFill>
                  <a:prstClr val="black"/>
                </a:solidFill>
              </a:rPr>
              <a:t> between the two cells.</a:t>
            </a:r>
          </a:p>
          <a:p>
            <a:pPr algn="ctr"/>
            <a:r>
              <a:rPr lang="en-US" sz="2000" dirty="0">
                <a:solidFill>
                  <a:prstClr val="black"/>
                </a:solidFill>
              </a:rPr>
              <a:t>Subsequently, vesicles from the Golgi apparatus secrete their </a:t>
            </a:r>
            <a:r>
              <a:rPr lang="en-US" sz="2000" dirty="0" err="1">
                <a:solidFill>
                  <a:srgbClr val="FF0000"/>
                </a:solidFill>
              </a:rPr>
              <a:t>pectic</a:t>
            </a:r>
            <a:r>
              <a:rPr lang="en-US" sz="2000" dirty="0">
                <a:solidFill>
                  <a:prstClr val="black"/>
                </a:solidFill>
              </a:rPr>
              <a:t> contents onto the </a:t>
            </a:r>
            <a:r>
              <a:rPr lang="en-US" sz="2000" dirty="0">
                <a:solidFill>
                  <a:srgbClr val="FF0000"/>
                </a:solidFill>
              </a:rPr>
              <a:t>primary wall</a:t>
            </a:r>
            <a:r>
              <a:rPr lang="en-US" sz="2000" dirty="0">
                <a:solidFill>
                  <a:prstClr val="black"/>
                </a:solidFill>
              </a:rPr>
              <a:t>, creating the </a:t>
            </a:r>
            <a:r>
              <a:rPr lang="en-US" sz="2000" dirty="0">
                <a:solidFill>
                  <a:srgbClr val="FF0000"/>
                </a:solidFill>
              </a:rPr>
              <a:t>middle lamella</a:t>
            </a:r>
            <a:r>
              <a:rPr lang="en-US" sz="2000" dirty="0">
                <a:solidFill>
                  <a:prstClr val="black"/>
                </a:solidFill>
              </a:rPr>
              <a:t>, which is rich in </a:t>
            </a:r>
            <a:r>
              <a:rPr lang="en-US" sz="2000" dirty="0">
                <a:solidFill>
                  <a:srgbClr val="FF0000"/>
                </a:solidFill>
              </a:rPr>
              <a:t>calcium</a:t>
            </a:r>
            <a:r>
              <a:rPr lang="en-US" sz="2000" dirty="0">
                <a:solidFill>
                  <a:prstClr val="black"/>
                </a:solidFill>
              </a:rPr>
              <a:t> and </a:t>
            </a:r>
            <a:r>
              <a:rPr lang="en-US" sz="2000" dirty="0">
                <a:solidFill>
                  <a:srgbClr val="FF0000"/>
                </a:solidFill>
              </a:rPr>
              <a:t>magnesium </a:t>
            </a:r>
            <a:r>
              <a:rPr lang="en-US" sz="2000" dirty="0" err="1">
                <a:solidFill>
                  <a:srgbClr val="FF0000"/>
                </a:solidFill>
              </a:rPr>
              <a:t>pectates</a:t>
            </a:r>
            <a:r>
              <a:rPr lang="en-US" sz="2000" dirty="0">
                <a:solidFill>
                  <a:prstClr val="black"/>
                </a:solidFill>
              </a:rPr>
              <a:t>.</a:t>
            </a:r>
          </a:p>
        </p:txBody>
      </p:sp>
      <p:sp>
        <p:nvSpPr>
          <p:cNvPr id="5" name="Rectangle 4"/>
          <p:cNvSpPr/>
          <p:nvPr/>
        </p:nvSpPr>
        <p:spPr>
          <a:xfrm>
            <a:off x="305780" y="3933056"/>
            <a:ext cx="8838220" cy="3046988"/>
          </a:xfrm>
          <a:prstGeom prst="rect">
            <a:avLst/>
          </a:prstGeom>
        </p:spPr>
        <p:txBody>
          <a:bodyPr wrap="square">
            <a:spAutoFit/>
          </a:bodyPr>
          <a:lstStyle/>
          <a:p>
            <a:pPr algn="ctr"/>
            <a:r>
              <a:rPr lang="ar-DZ" sz="2400" dirty="0">
                <a:solidFill>
                  <a:prstClr val="black"/>
                </a:solidFill>
              </a:rPr>
              <a:t>في نهاية </a:t>
            </a:r>
            <a:r>
              <a:rPr lang="ar-DZ" sz="2400" dirty="0" err="1">
                <a:solidFill>
                  <a:prstClr val="black"/>
                </a:solidFill>
              </a:rPr>
              <a:t>الإنقسام</a:t>
            </a:r>
            <a:r>
              <a:rPr lang="ar-DZ" sz="2400" dirty="0">
                <a:solidFill>
                  <a:prstClr val="black"/>
                </a:solidFill>
              </a:rPr>
              <a:t> الخلوي و بعد هجرة </a:t>
            </a:r>
            <a:r>
              <a:rPr lang="ar-DZ" sz="2400" dirty="0" err="1">
                <a:solidFill>
                  <a:prstClr val="black"/>
                </a:solidFill>
              </a:rPr>
              <a:t>الصيغيات</a:t>
            </a:r>
            <a:r>
              <a:rPr lang="ar-DZ" sz="2400" dirty="0">
                <a:solidFill>
                  <a:prstClr val="black"/>
                </a:solidFill>
              </a:rPr>
              <a:t> إلي قطبي الخلية تتقلص ألياف المغزل ساحبة معها </a:t>
            </a:r>
            <a:r>
              <a:rPr lang="ar-DZ" sz="2400" dirty="0" err="1">
                <a:solidFill>
                  <a:prstClr val="black"/>
                </a:solidFill>
              </a:rPr>
              <a:t>الكروموزومات</a:t>
            </a:r>
            <a:r>
              <a:rPr lang="ar-DZ" sz="2400" dirty="0">
                <a:solidFill>
                  <a:prstClr val="black"/>
                </a:solidFill>
              </a:rPr>
              <a:t> و القسم المتبقي من الألياف في المنطقة </a:t>
            </a:r>
            <a:r>
              <a:rPr lang="ar-DZ" sz="2400" dirty="0" err="1">
                <a:solidFill>
                  <a:prstClr val="black"/>
                </a:solidFill>
              </a:rPr>
              <a:t>الأستوائية</a:t>
            </a:r>
            <a:r>
              <a:rPr lang="ar-DZ" sz="2400" dirty="0">
                <a:solidFill>
                  <a:prstClr val="black"/>
                </a:solidFill>
              </a:rPr>
              <a:t> يضاف إليه عناصر حويصلية ( ناتجة من جهاز تحويلي ) و قطع غشائية ( تعود إلى </a:t>
            </a:r>
            <a:r>
              <a:rPr lang="ar-DZ" sz="2400" dirty="0" err="1">
                <a:solidFill>
                  <a:prstClr val="black"/>
                </a:solidFill>
              </a:rPr>
              <a:t>العضيات</a:t>
            </a:r>
            <a:r>
              <a:rPr lang="ar-DZ" sz="2400" dirty="0">
                <a:solidFill>
                  <a:prstClr val="black"/>
                </a:solidFill>
              </a:rPr>
              <a:t> ) و أنبوبية </a:t>
            </a:r>
            <a:r>
              <a:rPr lang="ar-DZ" sz="2400" dirty="0" err="1">
                <a:solidFill>
                  <a:prstClr val="black"/>
                </a:solidFill>
              </a:rPr>
              <a:t>تعودالى</a:t>
            </a:r>
            <a:r>
              <a:rPr lang="ar-DZ" sz="2400" dirty="0">
                <a:solidFill>
                  <a:prstClr val="black"/>
                </a:solidFill>
              </a:rPr>
              <a:t> الشبكة ــ </a:t>
            </a:r>
            <a:r>
              <a:rPr lang="ar-DZ" sz="2400" dirty="0" err="1">
                <a:solidFill>
                  <a:prstClr val="black"/>
                </a:solidFill>
              </a:rPr>
              <a:t>السنوبلازمية</a:t>
            </a:r>
            <a:r>
              <a:rPr lang="ar-DZ" sz="2400" dirty="0">
                <a:solidFill>
                  <a:prstClr val="black"/>
                </a:solidFill>
              </a:rPr>
              <a:t> ) مشكلة </a:t>
            </a:r>
            <a:r>
              <a:rPr lang="ar-DZ" sz="2400" dirty="0" err="1">
                <a:solidFill>
                  <a:prstClr val="black"/>
                </a:solidFill>
              </a:rPr>
              <a:t>الفراقمو</a:t>
            </a:r>
            <a:r>
              <a:rPr lang="ar-DZ" sz="2400" dirty="0">
                <a:solidFill>
                  <a:prstClr val="black"/>
                </a:solidFill>
              </a:rPr>
              <a:t> </a:t>
            </a:r>
            <a:r>
              <a:rPr lang="ar-DZ" sz="2400" dirty="0" err="1">
                <a:solidFill>
                  <a:prstClr val="black"/>
                </a:solidFill>
              </a:rPr>
              <a:t>بلاست</a:t>
            </a:r>
            <a:r>
              <a:rPr lang="ar-DZ" sz="2400" dirty="0">
                <a:solidFill>
                  <a:prstClr val="black"/>
                </a:solidFill>
              </a:rPr>
              <a:t> بعد </a:t>
            </a:r>
            <a:r>
              <a:rPr lang="ar-DZ" sz="2400" dirty="0" err="1">
                <a:solidFill>
                  <a:prstClr val="black"/>
                </a:solidFill>
              </a:rPr>
              <a:t>إلتحام</a:t>
            </a:r>
            <a:r>
              <a:rPr lang="ar-DZ" sz="2400" dirty="0">
                <a:solidFill>
                  <a:prstClr val="black"/>
                </a:solidFill>
              </a:rPr>
              <a:t> هذه المكونات يتشكل حاجز بين الخليتين يسمى الجدار البدائي ، و تبقي فتحات غير ملتحمة تشكل فيما بعد الوصلات </a:t>
            </a:r>
            <a:r>
              <a:rPr lang="ar-DZ" sz="2400" dirty="0" err="1">
                <a:solidFill>
                  <a:prstClr val="black"/>
                </a:solidFill>
              </a:rPr>
              <a:t>السبتوبلازمية</a:t>
            </a:r>
            <a:r>
              <a:rPr lang="ar-DZ" sz="2400" dirty="0">
                <a:solidFill>
                  <a:prstClr val="black"/>
                </a:solidFill>
              </a:rPr>
              <a:t> بين الخليتين . تقوم بعد ذلك حويصلات جهاز </a:t>
            </a:r>
            <a:r>
              <a:rPr lang="ar-DZ" sz="2400" dirty="0" err="1">
                <a:solidFill>
                  <a:prstClr val="black"/>
                </a:solidFill>
              </a:rPr>
              <a:t>قولجي</a:t>
            </a:r>
            <a:r>
              <a:rPr lang="ar-DZ" sz="2400" dirty="0">
                <a:solidFill>
                  <a:prstClr val="black"/>
                </a:solidFill>
              </a:rPr>
              <a:t> بإفراز محتوياتها </a:t>
            </a:r>
            <a:r>
              <a:rPr lang="ar-DZ" sz="2400" dirty="0" err="1">
                <a:solidFill>
                  <a:prstClr val="black"/>
                </a:solidFill>
              </a:rPr>
              <a:t>البكتيتية</a:t>
            </a:r>
            <a:r>
              <a:rPr lang="ar-DZ" sz="2400" dirty="0">
                <a:solidFill>
                  <a:prstClr val="black"/>
                </a:solidFill>
              </a:rPr>
              <a:t> على الجدار البدائي فتشكل بذلك الصفيحة المتوسطة الغنية </a:t>
            </a:r>
            <a:r>
              <a:rPr lang="ar-DZ" sz="2400" dirty="0" err="1">
                <a:solidFill>
                  <a:prstClr val="black"/>
                </a:solidFill>
              </a:rPr>
              <a:t>ببكتات</a:t>
            </a:r>
            <a:r>
              <a:rPr lang="ar-DZ" sz="2400" dirty="0">
                <a:solidFill>
                  <a:prstClr val="black"/>
                </a:solidFill>
              </a:rPr>
              <a:t> الكالسيوم و </a:t>
            </a:r>
            <a:r>
              <a:rPr lang="ar-DZ" sz="2400" dirty="0" err="1">
                <a:solidFill>
                  <a:prstClr val="black"/>
                </a:solidFill>
              </a:rPr>
              <a:t>المغنزيوم</a:t>
            </a:r>
            <a:r>
              <a:rPr lang="ar-DZ" sz="2400" dirty="0">
                <a:solidFill>
                  <a:prstClr val="black"/>
                </a:solidFill>
              </a:rPr>
              <a:t> .</a:t>
            </a:r>
            <a:endParaRPr lang="fr-FR" sz="2400" dirty="0">
              <a:solidFill>
                <a:prstClr val="black"/>
              </a:solidFill>
            </a:endParaRPr>
          </a:p>
        </p:txBody>
      </p:sp>
    </p:spTree>
    <p:extLst>
      <p:ext uri="{BB962C8B-B14F-4D97-AF65-F5344CB8AC3E}">
        <p14:creationId xmlns:p14="http://schemas.microsoft.com/office/powerpoint/2010/main" val="1082881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67138"/>
            <a:ext cx="8786842" cy="3416320"/>
          </a:xfrm>
          <a:prstGeom prst="rect">
            <a:avLst/>
          </a:prstGeom>
        </p:spPr>
        <p:txBody>
          <a:bodyPr wrap="square">
            <a:spAutoFit/>
          </a:bodyPr>
          <a:lstStyle/>
          <a:p>
            <a:pPr algn="r" rtl="1"/>
            <a:r>
              <a:rPr lang="ar-DZ" sz="3600" dirty="0">
                <a:solidFill>
                  <a:prstClr val="black"/>
                </a:solidFill>
                <a:latin typeface="Arial" pitchFamily="34" charset="0"/>
                <a:ea typeface="Times New Roman" pitchFamily="18" charset="0"/>
              </a:rPr>
              <a:t>2 ـ 2 ـ </a:t>
            </a:r>
            <a:r>
              <a:rPr lang="ar-DZ" sz="3600" b="1" dirty="0">
                <a:solidFill>
                  <a:prstClr val="black"/>
                </a:solidFill>
                <a:latin typeface="Arial" pitchFamily="34" charset="0"/>
                <a:ea typeface="Times New Roman" pitchFamily="18" charset="0"/>
              </a:rPr>
              <a:t>الجدار الأولي : </a:t>
            </a:r>
            <a:r>
              <a:rPr lang="ar-DZ" sz="3600" dirty="0">
                <a:solidFill>
                  <a:prstClr val="black"/>
                </a:solidFill>
                <a:latin typeface="Arial" pitchFamily="34" charset="0"/>
                <a:ea typeface="Times New Roman" pitchFamily="18" charset="0"/>
              </a:rPr>
              <a:t>مع استمرار نمو الخلية و تمايزها تفرز كل خلية بنت جدارها الخاص بها على جانبي الصفيحة الوسطي ، نتيجة </a:t>
            </a:r>
            <a:r>
              <a:rPr lang="ar-DZ" sz="3600" dirty="0" err="1">
                <a:solidFill>
                  <a:prstClr val="black"/>
                </a:solidFill>
                <a:latin typeface="Arial" pitchFamily="34" charset="0"/>
                <a:ea typeface="Times New Roman" pitchFamily="18" charset="0"/>
              </a:rPr>
              <a:t>لإفرزات</a:t>
            </a:r>
            <a:r>
              <a:rPr lang="ar-DZ" sz="3600" dirty="0">
                <a:solidFill>
                  <a:prstClr val="black"/>
                </a:solidFill>
                <a:latin typeface="Arial" pitchFamily="34" charset="0"/>
                <a:ea typeface="Times New Roman" pitchFamily="18" charset="0"/>
              </a:rPr>
              <a:t> حويصلات جهاز </a:t>
            </a:r>
            <a:r>
              <a:rPr lang="ar-DZ" sz="3600" dirty="0" err="1">
                <a:solidFill>
                  <a:prstClr val="black"/>
                </a:solidFill>
                <a:latin typeface="Arial" pitchFamily="34" charset="0"/>
                <a:ea typeface="Times New Roman" pitchFamily="18" charset="0"/>
              </a:rPr>
              <a:t>قولجي</a:t>
            </a:r>
            <a:r>
              <a:rPr lang="ar-DZ" sz="3600" dirty="0">
                <a:solidFill>
                  <a:prstClr val="black"/>
                </a:solidFill>
                <a:latin typeface="Arial" pitchFamily="34" charset="0"/>
                <a:ea typeface="Times New Roman" pitchFamily="18" charset="0"/>
              </a:rPr>
              <a:t> ، و يتكون من </a:t>
            </a:r>
            <a:r>
              <a:rPr lang="fr-FR" sz="3600" dirty="0">
                <a:solidFill>
                  <a:prstClr val="black"/>
                </a:solidFill>
                <a:latin typeface="Arial" pitchFamily="34" charset="0"/>
                <a:ea typeface="Times New Roman" pitchFamily="18" charset="0"/>
                <a:cs typeface="Arial" pitchFamily="34" charset="0"/>
              </a:rPr>
              <a:t>%</a:t>
            </a:r>
            <a:r>
              <a:rPr lang="ar-DZ" sz="3600" dirty="0">
                <a:solidFill>
                  <a:prstClr val="black"/>
                </a:solidFill>
                <a:latin typeface="Arial" pitchFamily="34" charset="0"/>
                <a:ea typeface="Times New Roman" pitchFamily="18" charset="0"/>
              </a:rPr>
              <a:t>30 </a:t>
            </a:r>
            <a:r>
              <a:rPr lang="ar-DZ" sz="3600" dirty="0" err="1">
                <a:solidFill>
                  <a:prstClr val="black"/>
                </a:solidFill>
                <a:latin typeface="Arial" pitchFamily="34" charset="0"/>
                <a:ea typeface="Times New Roman" pitchFamily="18" charset="0"/>
              </a:rPr>
              <a:t>سللوز</a:t>
            </a:r>
            <a:r>
              <a:rPr lang="ar-DZ" sz="3600" dirty="0">
                <a:solidFill>
                  <a:prstClr val="black"/>
                </a:solidFill>
                <a:latin typeface="Arial" pitchFamily="34" charset="0"/>
                <a:ea typeface="Times New Roman" pitchFamily="18" charset="0"/>
              </a:rPr>
              <a:t> محاطة </a:t>
            </a:r>
            <a:r>
              <a:rPr lang="ar-DZ" sz="3600" dirty="0" err="1">
                <a:solidFill>
                  <a:prstClr val="black"/>
                </a:solidFill>
                <a:latin typeface="Arial" pitchFamily="34" charset="0"/>
                <a:ea typeface="Times New Roman" pitchFamily="18" charset="0"/>
              </a:rPr>
              <a:t>بهمسللوز</a:t>
            </a:r>
            <a:r>
              <a:rPr lang="ar-DZ" sz="3600" dirty="0">
                <a:solidFill>
                  <a:prstClr val="black"/>
                </a:solidFill>
                <a:latin typeface="Arial" pitchFamily="34" charset="0"/>
                <a:ea typeface="Times New Roman" pitchFamily="18" charset="0"/>
              </a:rPr>
              <a:t> و يكتين منتظمة في شكل حزم و يتراوح سمك الجدار في نهاية </a:t>
            </a:r>
            <a:r>
              <a:rPr lang="ar-DZ" sz="3600" dirty="0" err="1">
                <a:solidFill>
                  <a:prstClr val="black"/>
                </a:solidFill>
                <a:latin typeface="Arial" pitchFamily="34" charset="0"/>
                <a:ea typeface="Times New Roman" pitchFamily="18" charset="0"/>
              </a:rPr>
              <a:t>تشكلة</a:t>
            </a:r>
            <a:r>
              <a:rPr lang="ar-DZ" sz="3600" dirty="0">
                <a:solidFill>
                  <a:prstClr val="black"/>
                </a:solidFill>
                <a:latin typeface="Arial" pitchFamily="34" charset="0"/>
                <a:ea typeface="Times New Roman" pitchFamily="18" charset="0"/>
              </a:rPr>
              <a:t> من ( 0,5 ــ 1</a:t>
            </a:r>
            <a:r>
              <a:rPr lang="fr-FR" sz="3600" dirty="0">
                <a:solidFill>
                  <a:prstClr val="black"/>
                </a:solidFill>
                <a:latin typeface="Arial" pitchFamily="34" charset="0"/>
                <a:ea typeface="Times New Roman" pitchFamily="18" charset="0"/>
                <a:cs typeface="Arial" pitchFamily="34" charset="0"/>
              </a:rPr>
              <a:t>µ</a:t>
            </a:r>
            <a:r>
              <a:rPr lang="ar-DZ" sz="3600" dirty="0">
                <a:solidFill>
                  <a:prstClr val="black"/>
                </a:solidFill>
                <a:latin typeface="Arial" pitchFamily="34" charset="0"/>
                <a:ea typeface="Times New Roman" pitchFamily="18" charset="0"/>
              </a:rPr>
              <a:t> </a:t>
            </a:r>
            <a:endParaRPr lang="fr-FR" sz="3600" dirty="0">
              <a:solidFill>
                <a:prstClr val="black"/>
              </a:solidFill>
            </a:endParaRPr>
          </a:p>
        </p:txBody>
      </p:sp>
      <p:sp>
        <p:nvSpPr>
          <p:cNvPr id="2" name="Rectangle 1"/>
          <p:cNvSpPr/>
          <p:nvPr/>
        </p:nvSpPr>
        <p:spPr>
          <a:xfrm>
            <a:off x="0" y="188640"/>
            <a:ext cx="9144000" cy="230832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rPr>
              <a:t>Primary wall</a:t>
            </a:r>
            <a:r>
              <a:rPr lang="en-US" sz="2400" dirty="0">
                <a:solidFill>
                  <a:prstClr val="white"/>
                </a:solidFill>
              </a:rPr>
              <a:t>: As the cell continues to grow and differentiate, </a:t>
            </a:r>
            <a:r>
              <a:rPr lang="en-US" sz="2400" dirty="0">
                <a:solidFill>
                  <a:srgbClr val="FF0000"/>
                </a:solidFill>
              </a:rPr>
              <a:t>each daughter cell secretes its own wall on either side of the middle lamella</a:t>
            </a:r>
            <a:r>
              <a:rPr lang="en-US" sz="2400" dirty="0">
                <a:solidFill>
                  <a:prstClr val="white"/>
                </a:solidFill>
              </a:rPr>
              <a:t>. This is the result of the secretion </a:t>
            </a:r>
            <a:r>
              <a:rPr lang="en-US" sz="2400" dirty="0">
                <a:solidFill>
                  <a:srgbClr val="FF0000"/>
                </a:solidFill>
              </a:rPr>
              <a:t>from vesicles </a:t>
            </a:r>
            <a:r>
              <a:rPr lang="en-US" sz="2400" dirty="0">
                <a:solidFill>
                  <a:prstClr val="white"/>
                </a:solidFill>
              </a:rPr>
              <a:t>of the Golgi apparatus. The primary wall is composed of about </a:t>
            </a:r>
            <a:r>
              <a:rPr lang="en-US" sz="2400" dirty="0">
                <a:solidFill>
                  <a:srgbClr val="FF0000"/>
                </a:solidFill>
              </a:rPr>
              <a:t>30% cellulose</a:t>
            </a:r>
            <a:r>
              <a:rPr lang="en-US" sz="2400" dirty="0">
                <a:solidFill>
                  <a:prstClr val="white"/>
                </a:solidFill>
              </a:rPr>
              <a:t>, surrounded by </a:t>
            </a:r>
            <a:r>
              <a:rPr lang="en-US" sz="2400" dirty="0">
                <a:solidFill>
                  <a:srgbClr val="FF0000"/>
                </a:solidFill>
              </a:rPr>
              <a:t>hemicellulose</a:t>
            </a:r>
            <a:r>
              <a:rPr lang="en-US" sz="2400" dirty="0">
                <a:solidFill>
                  <a:prstClr val="white"/>
                </a:solidFill>
              </a:rPr>
              <a:t> and </a:t>
            </a:r>
            <a:r>
              <a:rPr lang="en-US" sz="2400" dirty="0">
                <a:solidFill>
                  <a:srgbClr val="FF0000"/>
                </a:solidFill>
              </a:rPr>
              <a:t>pectin</a:t>
            </a:r>
            <a:r>
              <a:rPr lang="en-US" sz="2400" dirty="0">
                <a:solidFill>
                  <a:prstClr val="white"/>
                </a:solidFill>
              </a:rPr>
              <a:t>, which are organized into bundles. The thickness of the wall ranges from 0.5 to 1 µm at the end of its formation.</a:t>
            </a:r>
            <a:endParaRPr lang="fr-FR" sz="2400" dirty="0">
              <a:solidFill>
                <a:prstClr val="white"/>
              </a:solidFill>
            </a:endParaRPr>
          </a:p>
        </p:txBody>
      </p:sp>
    </p:spTree>
    <p:extLst>
      <p:ext uri="{BB962C8B-B14F-4D97-AF65-F5344CB8AC3E}">
        <p14:creationId xmlns:p14="http://schemas.microsoft.com/office/powerpoint/2010/main" val="3063453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512" y="3861048"/>
            <a:ext cx="9144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1" fontAlgn="base">
              <a:spcBef>
                <a:spcPct val="0"/>
              </a:spcBef>
              <a:spcAft>
                <a:spcPct val="0"/>
              </a:spcAft>
            </a:pPr>
            <a:r>
              <a:rPr lang="ar-DZ" sz="2400" dirty="0">
                <a:solidFill>
                  <a:prstClr val="black"/>
                </a:solidFill>
                <a:latin typeface="Arial" pitchFamily="34" charset="0"/>
                <a:ea typeface="Times New Roman" pitchFamily="18" charset="0"/>
              </a:rPr>
              <a:t>2 </a:t>
            </a:r>
            <a:r>
              <a:rPr lang="ar-DZ" sz="2400" dirty="0" err="1">
                <a:solidFill>
                  <a:prstClr val="black"/>
                </a:solidFill>
                <a:latin typeface="Arial" pitchFamily="34" charset="0"/>
                <a:ea typeface="Times New Roman" pitchFamily="18" charset="0"/>
              </a:rPr>
              <a:t>ـ</a:t>
            </a:r>
            <a:r>
              <a:rPr lang="ar-DZ" sz="2400" dirty="0">
                <a:solidFill>
                  <a:prstClr val="black"/>
                </a:solidFill>
                <a:latin typeface="Arial" pitchFamily="34" charset="0"/>
                <a:ea typeface="Times New Roman" pitchFamily="18" charset="0"/>
              </a:rPr>
              <a:t> 3 </a:t>
            </a:r>
            <a:r>
              <a:rPr lang="ar-DZ" sz="2400" dirty="0" err="1">
                <a:solidFill>
                  <a:prstClr val="black"/>
                </a:solidFill>
                <a:latin typeface="Arial" pitchFamily="34" charset="0"/>
                <a:ea typeface="Times New Roman" pitchFamily="18" charset="0"/>
              </a:rPr>
              <a:t>ـ</a:t>
            </a:r>
            <a:r>
              <a:rPr lang="ar-DZ" sz="2400" dirty="0">
                <a:solidFill>
                  <a:prstClr val="black"/>
                </a:solidFill>
                <a:latin typeface="Arial" pitchFamily="34" charset="0"/>
                <a:ea typeface="Times New Roman" pitchFamily="18" charset="0"/>
              </a:rPr>
              <a:t> </a:t>
            </a:r>
            <a:r>
              <a:rPr lang="ar-DZ" sz="2400" b="1" dirty="0">
                <a:solidFill>
                  <a:prstClr val="black"/>
                </a:solidFill>
                <a:latin typeface="Arial" pitchFamily="34" charset="0"/>
                <a:ea typeface="Times New Roman" pitchFamily="18" charset="0"/>
              </a:rPr>
              <a:t>الجدار الثانوي : </a:t>
            </a:r>
            <a:r>
              <a:rPr lang="ar-DZ" sz="2400" dirty="0">
                <a:solidFill>
                  <a:prstClr val="black"/>
                </a:solidFill>
                <a:latin typeface="Arial" pitchFamily="34" charset="0"/>
                <a:ea typeface="Times New Roman" pitchFamily="18" charset="0"/>
              </a:rPr>
              <a:t>عند وصول الخلية حجمها النهائي </a:t>
            </a:r>
            <a:r>
              <a:rPr lang="ar-DZ" sz="2400" dirty="0" err="1">
                <a:solidFill>
                  <a:prstClr val="black"/>
                </a:solidFill>
                <a:latin typeface="Arial" pitchFamily="34" charset="0"/>
                <a:ea typeface="Times New Roman" pitchFamily="18" charset="0"/>
              </a:rPr>
              <a:t>تتوضع</a:t>
            </a:r>
            <a:r>
              <a:rPr lang="ar-DZ" sz="2400" dirty="0">
                <a:solidFill>
                  <a:prstClr val="black"/>
                </a:solidFill>
                <a:latin typeface="Arial" pitchFamily="34" charset="0"/>
                <a:ea typeface="Times New Roman" pitchFamily="18" charset="0"/>
              </a:rPr>
              <a:t> طبقات ثانوية بأبعاد مختلفة ( عادة ثلاثة طبقات ) غنية </a:t>
            </a:r>
            <a:r>
              <a:rPr lang="ar-DZ" sz="2400" dirty="0" err="1">
                <a:solidFill>
                  <a:prstClr val="black"/>
                </a:solidFill>
                <a:latin typeface="Arial" pitchFamily="34" charset="0"/>
                <a:ea typeface="Times New Roman" pitchFamily="18" charset="0"/>
              </a:rPr>
              <a:t>بالسللوز</a:t>
            </a:r>
            <a:r>
              <a:rPr lang="ar-DZ" sz="2400" dirty="0">
                <a:solidFill>
                  <a:prstClr val="black"/>
                </a:solidFill>
                <a:latin typeface="Arial" pitchFamily="34" charset="0"/>
                <a:ea typeface="Times New Roman" pitchFamily="18" charset="0"/>
              </a:rPr>
              <a:t> مشكلة الجدار الثانوي يكون الجدار أحيانا سميكا جدا فيحصر المادة الحية في منطقة ضيقة كما هو الحال في </a:t>
            </a:r>
            <a:r>
              <a:rPr lang="ar-DZ" sz="2400" dirty="0" err="1">
                <a:solidFill>
                  <a:prstClr val="black"/>
                </a:solidFill>
                <a:latin typeface="Arial" pitchFamily="34" charset="0"/>
                <a:ea typeface="Times New Roman" pitchFamily="18" charset="0"/>
              </a:rPr>
              <a:t>الياف</a:t>
            </a:r>
            <a:r>
              <a:rPr lang="ar-DZ" sz="2400" dirty="0">
                <a:solidFill>
                  <a:prstClr val="black"/>
                </a:solidFill>
                <a:latin typeface="Arial" pitchFamily="34" charset="0"/>
                <a:ea typeface="Times New Roman" pitchFamily="18" charset="0"/>
              </a:rPr>
              <a:t> الكتان ، يتشكل أساسا من </a:t>
            </a:r>
            <a:r>
              <a:rPr lang="ar-DZ" sz="2400" dirty="0" err="1">
                <a:solidFill>
                  <a:prstClr val="black"/>
                </a:solidFill>
                <a:latin typeface="Arial" pitchFamily="34" charset="0"/>
                <a:ea typeface="Times New Roman" pitchFamily="18" charset="0"/>
              </a:rPr>
              <a:t>السللوز</a:t>
            </a:r>
            <a:r>
              <a:rPr lang="ar-DZ" sz="2400" dirty="0">
                <a:solidFill>
                  <a:prstClr val="black"/>
                </a:solidFill>
                <a:latin typeface="Arial" pitchFamily="34" charset="0"/>
                <a:ea typeface="Times New Roman" pitchFamily="18" charset="0"/>
              </a:rPr>
              <a:t> (60</a:t>
            </a:r>
            <a:r>
              <a:rPr lang="fr-FR" sz="2400" dirty="0">
                <a:solidFill>
                  <a:prstClr val="black"/>
                </a:solidFill>
                <a:latin typeface="Arial" pitchFamily="34" charset="0"/>
                <a:ea typeface="Times New Roman" pitchFamily="18" charset="0"/>
                <a:cs typeface="Arial" pitchFamily="34" charset="0"/>
              </a:rPr>
              <a:t>%</a:t>
            </a:r>
            <a:r>
              <a:rPr lang="ar-DZ" sz="2400" dirty="0">
                <a:solidFill>
                  <a:prstClr val="black"/>
                </a:solidFill>
                <a:latin typeface="Arial" pitchFamily="34" charset="0"/>
                <a:ea typeface="Times New Roman" pitchFamily="18" charset="0"/>
              </a:rPr>
              <a:t>) يضاف إليه خشيين و فلين أو قشرين حسب الوظيفة التي ستؤديها الخلية ، و يشكل الجدار الثانوي بنسبته من </a:t>
            </a:r>
            <a:r>
              <a:rPr lang="ar-DZ" sz="2400" dirty="0" err="1">
                <a:solidFill>
                  <a:prstClr val="black"/>
                </a:solidFill>
                <a:latin typeface="Arial" pitchFamily="34" charset="0"/>
                <a:ea typeface="Times New Roman" pitchFamily="18" charset="0"/>
              </a:rPr>
              <a:t>السللوز</a:t>
            </a:r>
            <a:r>
              <a:rPr lang="ar-DZ" sz="2400" dirty="0">
                <a:solidFill>
                  <a:prstClr val="black"/>
                </a:solidFill>
                <a:latin typeface="Arial" pitchFamily="34" charset="0"/>
                <a:ea typeface="Times New Roman" pitchFamily="18" charset="0"/>
              </a:rPr>
              <a:t> أهمية كبيرة في صناعة الورق و صناعة النسيج .</a:t>
            </a:r>
            <a:endParaRPr lang="fr-FR" sz="2400" dirty="0">
              <a:solidFill>
                <a:prstClr val="black"/>
              </a:solidFill>
              <a:latin typeface="Arial" pitchFamily="34" charset="0"/>
              <a:cs typeface="Arial" pitchFamily="34" charset="0"/>
            </a:endParaRPr>
          </a:p>
          <a:p>
            <a:pPr algn="ctr" eaLnBrk="0" fontAlgn="base" hangingPunct="0">
              <a:spcBef>
                <a:spcPct val="0"/>
              </a:spcBef>
              <a:spcAft>
                <a:spcPct val="0"/>
              </a:spcAft>
            </a:pPr>
            <a:r>
              <a:rPr lang="ar-DZ" sz="3600" dirty="0">
                <a:solidFill>
                  <a:prstClr val="black"/>
                </a:solidFill>
                <a:latin typeface="Arial" pitchFamily="34" charset="0"/>
              </a:rPr>
              <a:t>َ</a:t>
            </a:r>
            <a:endParaRPr lang="fr-FR" sz="3600" dirty="0">
              <a:solidFill>
                <a:prstClr val="black"/>
              </a:solidFill>
              <a:latin typeface="Arial" pitchFamily="34" charset="0"/>
              <a:cs typeface="Arial" pitchFamily="34" charset="0"/>
            </a:endParaRPr>
          </a:p>
        </p:txBody>
      </p:sp>
      <p:sp>
        <p:nvSpPr>
          <p:cNvPr id="2" name="Rectangle 1"/>
          <p:cNvSpPr/>
          <p:nvPr/>
        </p:nvSpPr>
        <p:spPr>
          <a:xfrm>
            <a:off x="153035" y="188640"/>
            <a:ext cx="8927976" cy="341632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rPr>
              <a:t>Secondary wall</a:t>
            </a:r>
            <a:r>
              <a:rPr lang="en-US" sz="2400" dirty="0">
                <a:solidFill>
                  <a:prstClr val="white"/>
                </a:solidFill>
              </a:rPr>
              <a:t>: When the cell </a:t>
            </a:r>
            <a:r>
              <a:rPr lang="en-US" sz="2400" dirty="0">
                <a:solidFill>
                  <a:srgbClr val="FF0000"/>
                </a:solidFill>
              </a:rPr>
              <a:t>reaches its final size</a:t>
            </a:r>
            <a:r>
              <a:rPr lang="en-US" sz="2400" dirty="0">
                <a:solidFill>
                  <a:prstClr val="white"/>
                </a:solidFill>
              </a:rPr>
              <a:t>, secondary layers of varying thicknesses (usually three layers) are </a:t>
            </a:r>
            <a:r>
              <a:rPr lang="en-US" sz="2400" dirty="0">
                <a:solidFill>
                  <a:srgbClr val="FF0000"/>
                </a:solidFill>
              </a:rPr>
              <a:t>deposited</a:t>
            </a:r>
            <a:r>
              <a:rPr lang="en-US" sz="2400" dirty="0">
                <a:solidFill>
                  <a:prstClr val="white"/>
                </a:solidFill>
              </a:rPr>
              <a:t>, </a:t>
            </a:r>
            <a:r>
              <a:rPr lang="en-US" sz="2400" dirty="0">
                <a:solidFill>
                  <a:srgbClr val="FF0000"/>
                </a:solidFill>
              </a:rPr>
              <a:t>rich in cellulose</a:t>
            </a:r>
            <a:r>
              <a:rPr lang="en-US" sz="2400" dirty="0">
                <a:solidFill>
                  <a:prstClr val="white"/>
                </a:solidFill>
              </a:rPr>
              <a:t>, forming the secondary wall. In some cases, the wall becomes very thick, restricting the living material to a narrow region, as seen in flax fibers. The secondary wall is primarily composed of </a:t>
            </a:r>
            <a:r>
              <a:rPr lang="en-US" sz="2400" dirty="0">
                <a:solidFill>
                  <a:srgbClr val="FF0000"/>
                </a:solidFill>
              </a:rPr>
              <a:t>cellulose (60%), </a:t>
            </a:r>
            <a:r>
              <a:rPr lang="en-US" sz="2400" dirty="0">
                <a:solidFill>
                  <a:prstClr val="white"/>
                </a:solidFill>
              </a:rPr>
              <a:t>with the addition </a:t>
            </a:r>
            <a:r>
              <a:rPr lang="en-US" sz="2400" dirty="0">
                <a:solidFill>
                  <a:srgbClr val="FF0000"/>
                </a:solidFill>
              </a:rPr>
              <a:t>of lignin</a:t>
            </a:r>
            <a:r>
              <a:rPr lang="en-US" sz="2400" dirty="0">
                <a:solidFill>
                  <a:prstClr val="white"/>
                </a:solidFill>
              </a:rPr>
              <a:t>, </a:t>
            </a:r>
            <a:r>
              <a:rPr lang="en-US" sz="2400" dirty="0" err="1">
                <a:solidFill>
                  <a:srgbClr val="FF0000"/>
                </a:solidFill>
              </a:rPr>
              <a:t>suberin</a:t>
            </a:r>
            <a:r>
              <a:rPr lang="en-US" sz="2400" dirty="0">
                <a:solidFill>
                  <a:prstClr val="white"/>
                </a:solidFill>
              </a:rPr>
              <a:t>, or </a:t>
            </a:r>
            <a:r>
              <a:rPr lang="en-US" sz="2400" dirty="0" err="1">
                <a:solidFill>
                  <a:srgbClr val="FF0000"/>
                </a:solidFill>
              </a:rPr>
              <a:t>cutin</a:t>
            </a:r>
            <a:r>
              <a:rPr lang="en-US" sz="2400" dirty="0">
                <a:solidFill>
                  <a:prstClr val="white"/>
                </a:solidFill>
              </a:rPr>
              <a:t> depending on the function the cell will perform. The cellulose content in the secondary wall plays a significant role in industries such as paper manufacturing and textile production.</a:t>
            </a:r>
            <a:endParaRPr lang="fr-FR" sz="2400" dirty="0">
              <a:solidFill>
                <a:prstClr val="white"/>
              </a:solidFill>
            </a:endParaRPr>
          </a:p>
        </p:txBody>
      </p:sp>
    </p:spTree>
    <p:extLst>
      <p:ext uri="{BB962C8B-B14F-4D97-AF65-F5344CB8AC3E}">
        <p14:creationId xmlns:p14="http://schemas.microsoft.com/office/powerpoint/2010/main" val="98496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6672"/>
            <a:ext cx="8964488"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rtl="1" eaLnBrk="0" hangingPunct="0"/>
            <a:r>
              <a:rPr lang="fr-BE" sz="2400" b="1" dirty="0">
                <a:solidFill>
                  <a:prstClr val="black"/>
                </a:solidFill>
                <a:cs typeface="Times New Roman" pitchFamily="18" charset="0"/>
              </a:rPr>
              <a:t>II</a:t>
            </a:r>
            <a:r>
              <a:rPr lang="ar-DZ" sz="2400" b="1" dirty="0">
                <a:solidFill>
                  <a:prstClr val="black"/>
                </a:solidFill>
                <a:cs typeface="Times New Roman" pitchFamily="18" charset="0"/>
              </a:rPr>
              <a:t>ـ 2 ـ </a:t>
            </a:r>
            <a:r>
              <a:rPr lang="ar-DZ" sz="2400" b="1" dirty="0" err="1">
                <a:solidFill>
                  <a:srgbClr val="FF0000"/>
                </a:solidFill>
                <a:cs typeface="Times New Roman" pitchFamily="18" charset="0"/>
              </a:rPr>
              <a:t>المرسيم</a:t>
            </a:r>
            <a:r>
              <a:rPr lang="ar-DZ" sz="2400" b="1" dirty="0">
                <a:solidFill>
                  <a:srgbClr val="FF0000"/>
                </a:solidFill>
                <a:cs typeface="Times New Roman" pitchFamily="18" charset="0"/>
              </a:rPr>
              <a:t> الثانوي ( </a:t>
            </a:r>
            <a:r>
              <a:rPr lang="ar-DZ" sz="2400" b="1" dirty="0" err="1">
                <a:solidFill>
                  <a:srgbClr val="FF0000"/>
                </a:solidFill>
                <a:cs typeface="Times New Roman" pitchFamily="18" charset="0"/>
              </a:rPr>
              <a:t>الكا</a:t>
            </a:r>
            <a:r>
              <a:rPr lang="ar-SA" sz="2400" b="1" dirty="0" err="1">
                <a:solidFill>
                  <a:srgbClr val="FF0000"/>
                </a:solidFill>
                <a:cs typeface="Times New Roman" pitchFamily="18" charset="0"/>
              </a:rPr>
              <a:t>مب</a:t>
            </a:r>
            <a:r>
              <a:rPr lang="ar-DZ" sz="2400" b="1" dirty="0">
                <a:solidFill>
                  <a:srgbClr val="FF0000"/>
                </a:solidFill>
                <a:cs typeface="Times New Roman" pitchFamily="18" charset="0"/>
              </a:rPr>
              <a:t>يوم و مولد الفلين </a:t>
            </a:r>
            <a:r>
              <a:rPr lang="ar-DZ" sz="2400" b="1" dirty="0">
                <a:solidFill>
                  <a:prstClr val="black"/>
                </a:solidFill>
                <a:cs typeface="Times New Roman" pitchFamily="18" charset="0"/>
              </a:rPr>
              <a:t>) </a:t>
            </a:r>
            <a:endParaRPr lang="fr-FR" sz="2400" b="1" dirty="0">
              <a:solidFill>
                <a:prstClr val="black"/>
              </a:solidFill>
            </a:endParaRPr>
          </a:p>
          <a:p>
            <a:pPr algn="r" rtl="1" eaLnBrk="0" hangingPunct="0"/>
            <a:r>
              <a:rPr lang="ar-DZ" sz="2400" b="1" dirty="0">
                <a:solidFill>
                  <a:prstClr val="black"/>
                </a:solidFill>
                <a:cs typeface="Times New Roman" pitchFamily="18" charset="0"/>
              </a:rPr>
              <a:t>ـ 2 ـ 1 ـ الأنسجة الثانوية </a:t>
            </a:r>
            <a:endParaRPr lang="fr-FR" sz="2400" b="1" dirty="0">
              <a:solidFill>
                <a:prstClr val="black"/>
              </a:solidFill>
            </a:endParaRPr>
          </a:p>
          <a:p>
            <a:pPr algn="r" rtl="1" eaLnBrk="0" hangingPunct="0"/>
            <a:r>
              <a:rPr lang="ar-DZ" sz="2400" b="1" dirty="0">
                <a:solidFill>
                  <a:prstClr val="black"/>
                </a:solidFill>
                <a:cs typeface="Times New Roman" pitchFamily="18" charset="0"/>
              </a:rPr>
              <a:t>ـ 2 ـ 1 ـ 1 ـ الأنسجة الناقلة ( الخشب الثانوي ، </a:t>
            </a:r>
            <a:r>
              <a:rPr lang="ar-DZ" sz="2400" b="1" dirty="0" err="1">
                <a:solidFill>
                  <a:prstClr val="black"/>
                </a:solidFill>
                <a:cs typeface="Times New Roman" pitchFamily="18" charset="0"/>
              </a:rPr>
              <a:t>اللحا</a:t>
            </a:r>
            <a:r>
              <a:rPr lang="ar-DZ" sz="2400" b="1" dirty="0">
                <a:solidFill>
                  <a:prstClr val="black"/>
                </a:solidFill>
                <a:cs typeface="Times New Roman" pitchFamily="18" charset="0"/>
              </a:rPr>
              <a:t> الثانوي ) </a:t>
            </a:r>
            <a:endParaRPr lang="fr-FR" sz="2400" b="1" dirty="0">
              <a:solidFill>
                <a:prstClr val="black"/>
              </a:solidFill>
            </a:endParaRPr>
          </a:p>
          <a:p>
            <a:pPr algn="r" rtl="1" eaLnBrk="0" hangingPunct="0"/>
            <a:r>
              <a:rPr lang="ar-DZ" sz="2400" b="1" dirty="0">
                <a:solidFill>
                  <a:prstClr val="black"/>
                </a:solidFill>
                <a:cs typeface="Times New Roman" pitchFamily="18" charset="0"/>
              </a:rPr>
              <a:t>ـ 2 ـ 1 ـ 2 ـ الأنسجة الواقية</a:t>
            </a:r>
            <a:r>
              <a:rPr lang="fr-FR" sz="2400" b="1" dirty="0">
                <a:solidFill>
                  <a:prstClr val="black"/>
                </a:solidFill>
                <a:cs typeface="Times New Roman" pitchFamily="18" charset="0"/>
              </a:rPr>
              <a:t> </a:t>
            </a:r>
            <a:r>
              <a:rPr lang="ar-SA" sz="2400" b="1" dirty="0">
                <a:solidFill>
                  <a:prstClr val="black"/>
                </a:solidFill>
                <a:cs typeface="Times New Roman" pitchFamily="18" charset="0"/>
              </a:rPr>
              <a:t>الثانوية</a:t>
            </a:r>
            <a:r>
              <a:rPr lang="ar-DZ" sz="2400" b="1" dirty="0">
                <a:solidFill>
                  <a:prstClr val="black"/>
                </a:solidFill>
                <a:cs typeface="Times New Roman" pitchFamily="18" charset="0"/>
              </a:rPr>
              <a:t> ( الفلين أو </a:t>
            </a:r>
            <a:r>
              <a:rPr lang="ar-DZ" sz="2400" b="1" dirty="0" err="1">
                <a:solidFill>
                  <a:prstClr val="black"/>
                </a:solidFill>
                <a:cs typeface="Times New Roman" pitchFamily="18" charset="0"/>
              </a:rPr>
              <a:t>الفيلودارم</a:t>
            </a:r>
            <a:r>
              <a:rPr lang="ar-DZ" sz="2400" b="1" dirty="0">
                <a:solidFill>
                  <a:prstClr val="black"/>
                </a:solidFill>
                <a:cs typeface="Times New Roman" pitchFamily="18" charset="0"/>
              </a:rPr>
              <a:t> ) </a:t>
            </a:r>
            <a:endParaRPr lang="fr-FR" sz="2400" b="1" dirty="0">
              <a:solidFill>
                <a:prstClr val="black"/>
              </a:solidFill>
              <a:latin typeface="Times New Roman" pitchFamily="18" charset="0"/>
              <a:cs typeface="Times New Roman" pitchFamily="18" charset="0"/>
            </a:endParaRPr>
          </a:p>
        </p:txBody>
      </p:sp>
      <p:sp>
        <p:nvSpPr>
          <p:cNvPr id="5" name="Rectangle 4"/>
          <p:cNvSpPr/>
          <p:nvPr/>
        </p:nvSpPr>
        <p:spPr>
          <a:xfrm>
            <a:off x="107504" y="2413338"/>
            <a:ext cx="9036496" cy="280269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nSpc>
                <a:spcPct val="150000"/>
              </a:lnSpc>
            </a:pPr>
            <a:r>
              <a:rPr lang="fr-FR" sz="2400" b="1" dirty="0">
                <a:solidFill>
                  <a:srgbClr val="0F1115"/>
                </a:solidFill>
                <a:latin typeface="quote-cjk-patch"/>
              </a:rPr>
              <a:t>II-2 </a:t>
            </a:r>
            <a:r>
              <a:rPr lang="fr-FR" sz="2400" b="1" dirty="0" err="1">
                <a:solidFill>
                  <a:srgbClr val="0F1115"/>
                </a:solidFill>
                <a:latin typeface="quote-cjk-patch"/>
              </a:rPr>
              <a:t>Secondary</a:t>
            </a:r>
            <a:r>
              <a:rPr lang="fr-FR" sz="2400" b="1" dirty="0">
                <a:solidFill>
                  <a:srgbClr val="0F1115"/>
                </a:solidFill>
                <a:latin typeface="quote-cjk-patch"/>
              </a:rPr>
              <a:t> </a:t>
            </a:r>
            <a:r>
              <a:rPr lang="fr-FR" sz="2400" b="1" dirty="0" err="1">
                <a:solidFill>
                  <a:srgbClr val="0F1115"/>
                </a:solidFill>
                <a:latin typeface="quote-cjk-patch"/>
              </a:rPr>
              <a:t>Meristem</a:t>
            </a:r>
            <a:r>
              <a:rPr lang="fr-FR" sz="2400" b="1" dirty="0">
                <a:solidFill>
                  <a:srgbClr val="0F1115"/>
                </a:solidFill>
                <a:latin typeface="quote-cjk-patch"/>
              </a:rPr>
              <a:t> (Cambium and Cork Cambium)</a:t>
            </a:r>
            <a:r>
              <a:rPr lang="fr-FR" sz="2400" dirty="0">
                <a:solidFill>
                  <a:prstClr val="white"/>
                </a:solidFill>
              </a:rPr>
              <a:t/>
            </a:r>
            <a:br>
              <a:rPr lang="fr-FR" sz="2400" dirty="0">
                <a:solidFill>
                  <a:prstClr val="white"/>
                </a:solidFill>
              </a:rPr>
            </a:br>
            <a:r>
              <a:rPr lang="fr-FR" sz="2400" b="1" dirty="0">
                <a:solidFill>
                  <a:srgbClr val="0F1115"/>
                </a:solidFill>
                <a:latin typeface="quote-cjk-patch"/>
              </a:rPr>
              <a:t>II-2-1 </a:t>
            </a:r>
            <a:r>
              <a:rPr lang="fr-FR" sz="2400" b="1" dirty="0" err="1">
                <a:solidFill>
                  <a:srgbClr val="0F1115"/>
                </a:solidFill>
                <a:latin typeface="quote-cjk-patch"/>
              </a:rPr>
              <a:t>Secondary</a:t>
            </a:r>
            <a:r>
              <a:rPr lang="fr-FR" sz="2400" b="1" dirty="0">
                <a:solidFill>
                  <a:srgbClr val="0F1115"/>
                </a:solidFill>
                <a:latin typeface="quote-cjk-patch"/>
              </a:rPr>
              <a:t> Tissues</a:t>
            </a:r>
            <a:r>
              <a:rPr lang="fr-FR" sz="2400" dirty="0">
                <a:solidFill>
                  <a:prstClr val="white"/>
                </a:solidFill>
              </a:rPr>
              <a:t/>
            </a:r>
            <a:br>
              <a:rPr lang="fr-FR" sz="2400" dirty="0">
                <a:solidFill>
                  <a:prstClr val="white"/>
                </a:solidFill>
              </a:rPr>
            </a:br>
            <a:r>
              <a:rPr lang="fr-FR" sz="2400" b="1" dirty="0">
                <a:solidFill>
                  <a:srgbClr val="0F1115"/>
                </a:solidFill>
                <a:latin typeface="quote-cjk-patch"/>
              </a:rPr>
              <a:t>II-2-1-1 </a:t>
            </a:r>
            <a:r>
              <a:rPr lang="fr-FR" sz="2400" b="1" dirty="0" err="1">
                <a:solidFill>
                  <a:srgbClr val="0F1115"/>
                </a:solidFill>
                <a:latin typeface="quote-cjk-patch"/>
              </a:rPr>
              <a:t>Conducting</a:t>
            </a:r>
            <a:r>
              <a:rPr lang="fr-FR" sz="2400" b="1" dirty="0">
                <a:solidFill>
                  <a:srgbClr val="0F1115"/>
                </a:solidFill>
                <a:latin typeface="quote-cjk-patch"/>
              </a:rPr>
              <a:t> Tissues (</a:t>
            </a:r>
            <a:r>
              <a:rPr lang="fr-FR" sz="2400" b="1" dirty="0" err="1">
                <a:solidFill>
                  <a:srgbClr val="0F1115"/>
                </a:solidFill>
                <a:latin typeface="quote-cjk-patch"/>
              </a:rPr>
              <a:t>Secondary</a:t>
            </a:r>
            <a:r>
              <a:rPr lang="fr-FR" sz="2400" b="1" dirty="0">
                <a:solidFill>
                  <a:srgbClr val="0F1115"/>
                </a:solidFill>
                <a:latin typeface="quote-cjk-patch"/>
              </a:rPr>
              <a:t> </a:t>
            </a:r>
            <a:r>
              <a:rPr lang="fr-FR" sz="2400" b="1" dirty="0" err="1">
                <a:solidFill>
                  <a:srgbClr val="0F1115"/>
                </a:solidFill>
                <a:latin typeface="quote-cjk-patch"/>
              </a:rPr>
              <a:t>Xylem</a:t>
            </a:r>
            <a:r>
              <a:rPr lang="fr-FR" sz="2400" b="1" dirty="0">
                <a:solidFill>
                  <a:srgbClr val="0F1115"/>
                </a:solidFill>
                <a:latin typeface="quote-cjk-patch"/>
              </a:rPr>
              <a:t>, </a:t>
            </a:r>
            <a:r>
              <a:rPr lang="fr-FR" sz="2400" b="1" dirty="0" err="1">
                <a:solidFill>
                  <a:srgbClr val="0F1115"/>
                </a:solidFill>
                <a:latin typeface="quote-cjk-patch"/>
              </a:rPr>
              <a:t>Secondary</a:t>
            </a:r>
            <a:r>
              <a:rPr lang="fr-FR" sz="2400" b="1" dirty="0">
                <a:solidFill>
                  <a:srgbClr val="0F1115"/>
                </a:solidFill>
                <a:latin typeface="quote-cjk-patch"/>
              </a:rPr>
              <a:t> </a:t>
            </a:r>
            <a:r>
              <a:rPr lang="fr-FR" sz="2400" b="1" dirty="0" err="1">
                <a:solidFill>
                  <a:srgbClr val="0F1115"/>
                </a:solidFill>
                <a:latin typeface="quote-cjk-patch"/>
              </a:rPr>
              <a:t>Phloem</a:t>
            </a:r>
            <a:r>
              <a:rPr lang="fr-FR" sz="2400" b="1" dirty="0">
                <a:solidFill>
                  <a:srgbClr val="0F1115"/>
                </a:solidFill>
                <a:latin typeface="quote-cjk-patch"/>
              </a:rPr>
              <a:t>)</a:t>
            </a:r>
            <a:r>
              <a:rPr lang="fr-FR" sz="2400" dirty="0">
                <a:solidFill>
                  <a:prstClr val="white"/>
                </a:solidFill>
              </a:rPr>
              <a:t/>
            </a:r>
            <a:br>
              <a:rPr lang="fr-FR" sz="2400" dirty="0">
                <a:solidFill>
                  <a:prstClr val="white"/>
                </a:solidFill>
              </a:rPr>
            </a:br>
            <a:r>
              <a:rPr lang="fr-FR" sz="2400" b="1" dirty="0">
                <a:solidFill>
                  <a:srgbClr val="0F1115"/>
                </a:solidFill>
                <a:latin typeface="quote-cjk-patch"/>
              </a:rPr>
              <a:t>II-2-1-2 </a:t>
            </a:r>
            <a:r>
              <a:rPr lang="fr-FR" sz="2400" b="1" dirty="0" err="1">
                <a:solidFill>
                  <a:srgbClr val="0F1115"/>
                </a:solidFill>
                <a:latin typeface="quote-cjk-patch"/>
              </a:rPr>
              <a:t>Secondary</a:t>
            </a:r>
            <a:r>
              <a:rPr lang="fr-FR" sz="2400" b="1" dirty="0">
                <a:solidFill>
                  <a:srgbClr val="0F1115"/>
                </a:solidFill>
                <a:latin typeface="quote-cjk-patch"/>
              </a:rPr>
              <a:t> Protective Tissues (Cork or </a:t>
            </a:r>
            <a:r>
              <a:rPr lang="fr-FR" sz="2400" b="1" dirty="0" err="1">
                <a:solidFill>
                  <a:srgbClr val="0F1115"/>
                </a:solidFill>
                <a:latin typeface="quote-cjk-patch"/>
              </a:rPr>
              <a:t>Phelloderm</a:t>
            </a:r>
            <a:r>
              <a:rPr lang="fr-FR" sz="2400" b="1" dirty="0">
                <a:solidFill>
                  <a:srgbClr val="0F1115"/>
                </a:solidFill>
                <a:latin typeface="quote-cjk-patch"/>
              </a:rPr>
              <a:t>)</a:t>
            </a:r>
            <a:endParaRPr lang="fr-FR" sz="2400" dirty="0">
              <a:solidFill>
                <a:prstClr val="white"/>
              </a:solidFill>
            </a:endParaRPr>
          </a:p>
        </p:txBody>
      </p:sp>
    </p:spTree>
    <p:extLst>
      <p:ext uri="{BB962C8B-B14F-4D97-AF65-F5344CB8AC3E}">
        <p14:creationId xmlns:p14="http://schemas.microsoft.com/office/powerpoint/2010/main" val="2550442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44824"/>
            <a:ext cx="8229600" cy="1143000"/>
          </a:xfrm>
        </p:spPr>
        <p:style>
          <a:lnRef idx="2">
            <a:schemeClr val="accent2"/>
          </a:lnRef>
          <a:fillRef idx="1">
            <a:schemeClr val="lt1"/>
          </a:fillRef>
          <a:effectRef idx="0">
            <a:schemeClr val="accent2"/>
          </a:effectRef>
          <a:fontRef idx="minor">
            <a:schemeClr val="dk1"/>
          </a:fontRef>
        </p:style>
        <p:txBody>
          <a:bodyPr/>
          <a:lstStyle/>
          <a:p>
            <a:r>
              <a:rPr lang="ar-DZ" b="1" dirty="0" smtClean="0"/>
              <a:t>النقر </a:t>
            </a:r>
            <a:r>
              <a:rPr lang="fr-FR" b="1" dirty="0" err="1" smtClean="0"/>
              <a:t>pits</a:t>
            </a:r>
            <a:r>
              <a:rPr lang="fr-FR" b="1" dirty="0" smtClean="0"/>
              <a:t> or pores</a:t>
            </a:r>
            <a:endParaRPr lang="fr-FR" b="1" dirty="0"/>
          </a:p>
        </p:txBody>
      </p:sp>
    </p:spTree>
    <p:extLst>
      <p:ext uri="{BB962C8B-B14F-4D97-AF65-F5344CB8AC3E}">
        <p14:creationId xmlns:p14="http://schemas.microsoft.com/office/powerpoint/2010/main" val="1010473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857250"/>
            <a:ext cx="4643437"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lum bright="-22000" contrast="42000"/>
            <a:extLst>
              <a:ext uri="{28A0092B-C50C-407E-A947-70E740481C1C}">
                <a14:useLocalDpi xmlns:a14="http://schemas.microsoft.com/office/drawing/2010/main" val="0"/>
              </a:ext>
            </a:extLst>
          </a:blip>
          <a:srcRect/>
          <a:stretch>
            <a:fillRect/>
          </a:stretch>
        </p:blipFill>
        <p:spPr bwMode="auto">
          <a:xfrm>
            <a:off x="4419600" y="714375"/>
            <a:ext cx="47244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139952" y="0"/>
            <a:ext cx="264184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2400" b="1" dirty="0">
                <a:solidFill>
                  <a:prstClr val="black"/>
                </a:solidFill>
              </a:rPr>
              <a:t> </a:t>
            </a:r>
            <a:r>
              <a:rPr lang="ar-DZ" sz="2400" b="1" dirty="0">
                <a:solidFill>
                  <a:prstClr val="black"/>
                </a:solidFill>
              </a:rPr>
              <a:t>النقر </a:t>
            </a:r>
            <a:r>
              <a:rPr lang="fr-FR" sz="2400" b="1" dirty="0">
                <a:solidFill>
                  <a:prstClr val="black"/>
                </a:solidFill>
              </a:rPr>
              <a:t> </a:t>
            </a:r>
            <a:r>
              <a:rPr lang="fr-FR" sz="2400" b="1" dirty="0" err="1">
                <a:solidFill>
                  <a:prstClr val="black"/>
                </a:solidFill>
              </a:rPr>
              <a:t>pits</a:t>
            </a:r>
            <a:endParaRPr lang="fr-FR" sz="2400" b="1" dirty="0">
              <a:solidFill>
                <a:prstClr val="black"/>
              </a:solidFill>
            </a:endParaRPr>
          </a:p>
        </p:txBody>
      </p:sp>
      <p:cxnSp>
        <p:nvCxnSpPr>
          <p:cNvPr id="6" name="Connecteur droit avec flèche 5"/>
          <p:cNvCxnSpPr/>
          <p:nvPr/>
        </p:nvCxnSpPr>
        <p:spPr>
          <a:xfrm flipH="1">
            <a:off x="6012160" y="230832"/>
            <a:ext cx="504056" cy="8939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4519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4736"/>
            <a:ext cx="8229600" cy="749968"/>
          </a:xfrm>
        </p:spPr>
        <p:style>
          <a:lnRef idx="1">
            <a:schemeClr val="accent3"/>
          </a:lnRef>
          <a:fillRef idx="2">
            <a:schemeClr val="accent3"/>
          </a:fillRef>
          <a:effectRef idx="1">
            <a:schemeClr val="accent3"/>
          </a:effectRef>
          <a:fontRef idx="minor">
            <a:schemeClr val="dk1"/>
          </a:fontRef>
        </p:style>
        <p:txBody>
          <a:bodyPr>
            <a:normAutofit/>
          </a:bodyPr>
          <a:lstStyle/>
          <a:p>
            <a:r>
              <a:rPr lang="ar-DZ" sz="2800" dirty="0" smtClean="0"/>
              <a:t>المواد البنائية المشكلة للجدار الخلوي</a:t>
            </a:r>
            <a:endParaRPr lang="fr-FR" sz="2800" dirty="0"/>
          </a:p>
        </p:txBody>
      </p:sp>
      <p:sp>
        <p:nvSpPr>
          <p:cNvPr id="3" name="Rectangle 2"/>
          <p:cNvSpPr/>
          <p:nvPr/>
        </p:nvSpPr>
        <p:spPr>
          <a:xfrm>
            <a:off x="-217040" y="620688"/>
            <a:ext cx="9361040" cy="563231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000" b="1" dirty="0">
                <a:solidFill>
                  <a:prstClr val="white"/>
                </a:solidFill>
              </a:rPr>
              <a:t>Building materials of the cell wall</a:t>
            </a:r>
            <a:r>
              <a:rPr lang="en-US" sz="2000" dirty="0">
                <a:solidFill>
                  <a:prstClr val="white"/>
                </a:solidFill>
              </a:rPr>
              <a:t>:</a:t>
            </a:r>
          </a:p>
          <a:p>
            <a:pPr algn="ctr">
              <a:buFont typeface="+mj-lt"/>
              <a:buAutoNum type="arabicPeriod"/>
            </a:pPr>
            <a:r>
              <a:rPr lang="en-US" sz="2000" b="1" dirty="0">
                <a:solidFill>
                  <a:prstClr val="white"/>
                </a:solidFill>
              </a:rPr>
              <a:t>Cellulose</a:t>
            </a:r>
            <a:r>
              <a:rPr lang="en-US" sz="2000" dirty="0">
                <a:solidFill>
                  <a:prstClr val="white"/>
                </a:solidFill>
              </a:rPr>
              <a:t>: The primary structural component of the plant cell wall, cellulose is a polysaccharide made up of glucose molecules, which form long, rigid fibers providing strength and structural integrity.</a:t>
            </a:r>
          </a:p>
          <a:p>
            <a:pPr algn="ctr">
              <a:buFont typeface="+mj-lt"/>
              <a:buAutoNum type="arabicPeriod"/>
            </a:pPr>
            <a:r>
              <a:rPr lang="en-US" sz="2000" b="1" dirty="0">
                <a:solidFill>
                  <a:prstClr val="white"/>
                </a:solidFill>
              </a:rPr>
              <a:t>Hemicellulose</a:t>
            </a:r>
            <a:r>
              <a:rPr lang="en-US" sz="2000" dirty="0">
                <a:solidFill>
                  <a:prstClr val="white"/>
                </a:solidFill>
              </a:rPr>
              <a:t>: A group of </a:t>
            </a:r>
            <a:r>
              <a:rPr lang="en-US" sz="2000" dirty="0">
                <a:solidFill>
                  <a:srgbClr val="FF0000"/>
                </a:solidFill>
              </a:rPr>
              <a:t>polysaccharides</a:t>
            </a:r>
            <a:r>
              <a:rPr lang="en-US" sz="2000" dirty="0">
                <a:solidFill>
                  <a:prstClr val="white"/>
                </a:solidFill>
              </a:rPr>
              <a:t> that are associated with cellulose, hemicellulose helps in </a:t>
            </a:r>
            <a:r>
              <a:rPr lang="en-US" sz="2000" dirty="0">
                <a:solidFill>
                  <a:srgbClr val="FF0000"/>
                </a:solidFill>
              </a:rPr>
              <a:t>cross-linking cellulose fibers </a:t>
            </a:r>
            <a:r>
              <a:rPr lang="en-US" sz="2000" dirty="0">
                <a:solidFill>
                  <a:prstClr val="white"/>
                </a:solidFill>
              </a:rPr>
              <a:t>and contributes to the </a:t>
            </a:r>
            <a:r>
              <a:rPr lang="en-US" sz="2000" dirty="0">
                <a:solidFill>
                  <a:srgbClr val="FF0000"/>
                </a:solidFill>
              </a:rPr>
              <a:t>flexibility</a:t>
            </a:r>
            <a:r>
              <a:rPr lang="en-US" sz="2000" dirty="0">
                <a:solidFill>
                  <a:prstClr val="white"/>
                </a:solidFill>
              </a:rPr>
              <a:t> and </a:t>
            </a:r>
            <a:r>
              <a:rPr lang="en-US" sz="2000" dirty="0">
                <a:solidFill>
                  <a:srgbClr val="FF0000"/>
                </a:solidFill>
              </a:rPr>
              <a:t>integrity</a:t>
            </a:r>
            <a:r>
              <a:rPr lang="en-US" sz="2000" dirty="0">
                <a:solidFill>
                  <a:prstClr val="white"/>
                </a:solidFill>
              </a:rPr>
              <a:t> of the cell wall.</a:t>
            </a:r>
          </a:p>
          <a:p>
            <a:pPr algn="ctr">
              <a:buFont typeface="+mj-lt"/>
              <a:buAutoNum type="arabicPeriod"/>
            </a:pPr>
            <a:r>
              <a:rPr lang="en-US" sz="2000" b="1" dirty="0">
                <a:solidFill>
                  <a:prstClr val="white"/>
                </a:solidFill>
              </a:rPr>
              <a:t>Pectin</a:t>
            </a:r>
            <a:r>
              <a:rPr lang="en-US" sz="2000" dirty="0">
                <a:solidFill>
                  <a:prstClr val="white"/>
                </a:solidFill>
              </a:rPr>
              <a:t>: A complex </a:t>
            </a:r>
            <a:r>
              <a:rPr lang="en-US" sz="2000" dirty="0">
                <a:solidFill>
                  <a:srgbClr val="FF0000"/>
                </a:solidFill>
              </a:rPr>
              <a:t>polysaccharide</a:t>
            </a:r>
            <a:r>
              <a:rPr lang="en-US" sz="2000" dirty="0">
                <a:solidFill>
                  <a:prstClr val="white"/>
                </a:solidFill>
              </a:rPr>
              <a:t> found in the primary cell wall, pectin is involved in </a:t>
            </a:r>
            <a:r>
              <a:rPr lang="en-US" sz="2000" dirty="0">
                <a:solidFill>
                  <a:srgbClr val="FF0000"/>
                </a:solidFill>
              </a:rPr>
              <a:t>cell wall adhesion </a:t>
            </a:r>
            <a:r>
              <a:rPr lang="en-US" sz="2000" dirty="0">
                <a:solidFill>
                  <a:prstClr val="white"/>
                </a:solidFill>
              </a:rPr>
              <a:t>and is especially abundant in the middle lamella, helping to bind neighboring plant cells together.</a:t>
            </a:r>
          </a:p>
          <a:p>
            <a:pPr algn="ctr">
              <a:buFont typeface="+mj-lt"/>
              <a:buAutoNum type="arabicPeriod"/>
            </a:pPr>
            <a:r>
              <a:rPr lang="en-US" sz="2000" b="1" dirty="0">
                <a:solidFill>
                  <a:prstClr val="white"/>
                </a:solidFill>
              </a:rPr>
              <a:t>Lignin</a:t>
            </a:r>
            <a:r>
              <a:rPr lang="en-US" sz="2000" dirty="0">
                <a:solidFill>
                  <a:prstClr val="white"/>
                </a:solidFill>
              </a:rPr>
              <a:t>: Found mainly in the secondary cell wall, lignin is a complex organic polymer that provides rigidity and waterproofing, making the wall stronger and more resistant to decay.</a:t>
            </a:r>
          </a:p>
          <a:p>
            <a:pPr algn="ctr">
              <a:buFont typeface="+mj-lt"/>
              <a:buAutoNum type="arabicPeriod"/>
            </a:pPr>
            <a:r>
              <a:rPr lang="en-US" sz="2000" b="1" dirty="0" err="1">
                <a:solidFill>
                  <a:prstClr val="white"/>
                </a:solidFill>
              </a:rPr>
              <a:t>Suberin</a:t>
            </a:r>
            <a:r>
              <a:rPr lang="en-US" sz="2000" dirty="0">
                <a:solidFill>
                  <a:prstClr val="white"/>
                </a:solidFill>
              </a:rPr>
              <a:t>: A </a:t>
            </a:r>
            <a:r>
              <a:rPr lang="en-US" sz="2000" dirty="0">
                <a:solidFill>
                  <a:srgbClr val="FF0000"/>
                </a:solidFill>
              </a:rPr>
              <a:t>waxy substance </a:t>
            </a:r>
            <a:r>
              <a:rPr lang="en-US" sz="2000" dirty="0">
                <a:solidFill>
                  <a:prstClr val="white"/>
                </a:solidFill>
              </a:rPr>
              <a:t>found in certain plant cell walls, particularly in </a:t>
            </a:r>
            <a:r>
              <a:rPr lang="en-US" sz="2000" dirty="0">
                <a:solidFill>
                  <a:srgbClr val="FF0000"/>
                </a:solidFill>
              </a:rPr>
              <a:t>cork</a:t>
            </a:r>
            <a:r>
              <a:rPr lang="en-US" sz="2000" dirty="0">
                <a:solidFill>
                  <a:prstClr val="white"/>
                </a:solidFill>
              </a:rPr>
              <a:t>, </a:t>
            </a:r>
            <a:r>
              <a:rPr lang="en-US" sz="2000" dirty="0" err="1">
                <a:solidFill>
                  <a:prstClr val="white"/>
                </a:solidFill>
              </a:rPr>
              <a:t>suberin</a:t>
            </a:r>
            <a:r>
              <a:rPr lang="en-US" sz="2000" dirty="0">
                <a:solidFill>
                  <a:prstClr val="white"/>
                </a:solidFill>
              </a:rPr>
              <a:t> helps to form </a:t>
            </a:r>
            <a:r>
              <a:rPr lang="en-US" sz="2000" dirty="0">
                <a:solidFill>
                  <a:srgbClr val="FF0000"/>
                </a:solidFill>
              </a:rPr>
              <a:t>protective barriers </a:t>
            </a:r>
            <a:r>
              <a:rPr lang="en-US" sz="2000" dirty="0">
                <a:solidFill>
                  <a:prstClr val="white"/>
                </a:solidFill>
              </a:rPr>
              <a:t>and is involved in water resistance.</a:t>
            </a:r>
          </a:p>
          <a:p>
            <a:pPr algn="ctr">
              <a:buFont typeface="+mj-lt"/>
              <a:buAutoNum type="arabicPeriod"/>
            </a:pPr>
            <a:r>
              <a:rPr lang="en-US" sz="2000" b="1" dirty="0" err="1">
                <a:solidFill>
                  <a:prstClr val="white"/>
                </a:solidFill>
              </a:rPr>
              <a:t>Cutin</a:t>
            </a:r>
            <a:r>
              <a:rPr lang="en-US" sz="2000" dirty="0">
                <a:solidFill>
                  <a:prstClr val="white"/>
                </a:solidFill>
              </a:rPr>
              <a:t>: </a:t>
            </a:r>
            <a:r>
              <a:rPr lang="en-US" sz="2000" dirty="0">
                <a:solidFill>
                  <a:srgbClr val="FF0000"/>
                </a:solidFill>
              </a:rPr>
              <a:t>A lipid </a:t>
            </a:r>
            <a:r>
              <a:rPr lang="en-US" sz="2000" dirty="0">
                <a:solidFill>
                  <a:prstClr val="white"/>
                </a:solidFill>
              </a:rPr>
              <a:t>compound present in the cell walls of epidermal cells, </a:t>
            </a:r>
            <a:r>
              <a:rPr lang="en-US" sz="2000" dirty="0" err="1">
                <a:solidFill>
                  <a:prstClr val="white"/>
                </a:solidFill>
              </a:rPr>
              <a:t>cutin</a:t>
            </a:r>
            <a:r>
              <a:rPr lang="en-US" sz="2000" dirty="0">
                <a:solidFill>
                  <a:prstClr val="white"/>
                </a:solidFill>
              </a:rPr>
              <a:t> contributes to the formation of the </a:t>
            </a:r>
            <a:r>
              <a:rPr lang="en-US" sz="2000" dirty="0">
                <a:solidFill>
                  <a:srgbClr val="FF0000"/>
                </a:solidFill>
              </a:rPr>
              <a:t>cuticle</a:t>
            </a:r>
            <a:r>
              <a:rPr lang="en-US" sz="2000" dirty="0">
                <a:solidFill>
                  <a:prstClr val="white"/>
                </a:solidFill>
              </a:rPr>
              <a:t>, which helps </a:t>
            </a:r>
            <a:r>
              <a:rPr lang="en-US" sz="2000" dirty="0">
                <a:solidFill>
                  <a:srgbClr val="FF0000"/>
                </a:solidFill>
              </a:rPr>
              <a:t>reduce water loss </a:t>
            </a:r>
            <a:r>
              <a:rPr lang="en-US" sz="2000" dirty="0">
                <a:solidFill>
                  <a:prstClr val="white"/>
                </a:solidFill>
              </a:rPr>
              <a:t>and protect the plant from </a:t>
            </a:r>
            <a:r>
              <a:rPr lang="en-US" sz="2000" dirty="0">
                <a:solidFill>
                  <a:srgbClr val="FF0000"/>
                </a:solidFill>
              </a:rPr>
              <a:t>environmental stresses</a:t>
            </a:r>
            <a:r>
              <a:rPr lang="en-US" sz="2000" dirty="0">
                <a:solidFill>
                  <a:prstClr val="white"/>
                </a:solidFill>
              </a:rPr>
              <a:t>.</a:t>
            </a:r>
          </a:p>
        </p:txBody>
      </p:sp>
    </p:spTree>
    <p:extLst>
      <p:ext uri="{BB962C8B-B14F-4D97-AF65-F5344CB8AC3E}">
        <p14:creationId xmlns:p14="http://schemas.microsoft.com/office/powerpoint/2010/main" val="1044134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357166"/>
            <a:ext cx="8858280" cy="5857916"/>
          </a:xfrm>
          <a:prstGeom prst="rect">
            <a:avLst/>
          </a:prstGeom>
          <a:noFill/>
          <a:ln w="9525">
            <a:noFill/>
            <a:miter lim="800000"/>
            <a:headEnd/>
            <a:tailEnd/>
          </a:ln>
          <a:effectLst/>
        </p:spPr>
      </p:pic>
      <p:sp>
        <p:nvSpPr>
          <p:cNvPr id="2" name="ZoneTexte 1"/>
          <p:cNvSpPr txBox="1"/>
          <p:nvPr/>
        </p:nvSpPr>
        <p:spPr>
          <a:xfrm>
            <a:off x="0" y="1455183"/>
            <a:ext cx="2376264" cy="461665"/>
          </a:xfrm>
          <a:prstGeom prst="rect">
            <a:avLst/>
          </a:prstGeom>
          <a:noFill/>
        </p:spPr>
        <p:txBody>
          <a:bodyPr wrap="square" rtlCol="0">
            <a:spAutoFit/>
          </a:bodyPr>
          <a:lstStyle/>
          <a:p>
            <a:r>
              <a:rPr lang="ar-DZ" sz="2400" b="1" dirty="0">
                <a:solidFill>
                  <a:prstClr val="black"/>
                </a:solidFill>
              </a:rPr>
              <a:t>الصفيحة الوسطى </a:t>
            </a:r>
            <a:endParaRPr lang="fr-FR" sz="2400" b="1" dirty="0">
              <a:solidFill>
                <a:prstClr val="black"/>
              </a:solidFill>
            </a:endParaRPr>
          </a:p>
        </p:txBody>
      </p:sp>
      <p:sp>
        <p:nvSpPr>
          <p:cNvPr id="4" name="ZoneTexte 3"/>
          <p:cNvSpPr txBox="1"/>
          <p:nvPr/>
        </p:nvSpPr>
        <p:spPr>
          <a:xfrm>
            <a:off x="0" y="2852256"/>
            <a:ext cx="2376264" cy="461665"/>
          </a:xfrm>
          <a:prstGeom prst="rect">
            <a:avLst/>
          </a:prstGeom>
          <a:noFill/>
        </p:spPr>
        <p:txBody>
          <a:bodyPr wrap="square" rtlCol="0">
            <a:spAutoFit/>
          </a:bodyPr>
          <a:lstStyle/>
          <a:p>
            <a:r>
              <a:rPr lang="ar-DZ" sz="2400" b="1" dirty="0">
                <a:solidFill>
                  <a:prstClr val="black"/>
                </a:solidFill>
              </a:rPr>
              <a:t>الجدار الاولي</a:t>
            </a:r>
            <a:endParaRPr lang="fr-FR" sz="2400" b="1" dirty="0">
              <a:solidFill>
                <a:prstClr val="black"/>
              </a:solidFill>
            </a:endParaRPr>
          </a:p>
        </p:txBody>
      </p:sp>
      <p:sp>
        <p:nvSpPr>
          <p:cNvPr id="5" name="ZoneTexte 4"/>
          <p:cNvSpPr txBox="1"/>
          <p:nvPr/>
        </p:nvSpPr>
        <p:spPr>
          <a:xfrm>
            <a:off x="0" y="5013176"/>
            <a:ext cx="2376264" cy="461665"/>
          </a:xfrm>
          <a:prstGeom prst="rect">
            <a:avLst/>
          </a:prstGeom>
          <a:noFill/>
        </p:spPr>
        <p:txBody>
          <a:bodyPr wrap="square" rtlCol="0">
            <a:spAutoFit/>
          </a:bodyPr>
          <a:lstStyle/>
          <a:p>
            <a:r>
              <a:rPr lang="ar-DZ" sz="2400" b="1" dirty="0">
                <a:solidFill>
                  <a:prstClr val="black"/>
                </a:solidFill>
              </a:rPr>
              <a:t>الغشاء البلازمي</a:t>
            </a:r>
            <a:endParaRPr lang="fr-FR" sz="2400" b="1" dirty="0">
              <a:solidFill>
                <a:prstClr val="black"/>
              </a:solidFill>
            </a:endParaRPr>
          </a:p>
        </p:txBody>
      </p:sp>
    </p:spTree>
    <p:extLst>
      <p:ext uri="{BB962C8B-B14F-4D97-AF65-F5344CB8AC3E}">
        <p14:creationId xmlns:p14="http://schemas.microsoft.com/office/powerpoint/2010/main" val="62036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7950" y="-4763"/>
            <a:ext cx="9251950" cy="1143001"/>
          </a:xfrm>
        </p:spPr>
        <p:txBody>
          <a:bodyPr/>
          <a:lstStyle/>
          <a:p>
            <a:pPr eaLnBrk="1" hangingPunct="1"/>
            <a:r>
              <a:rPr lang="en-US" altLang="fr-FR" b="1" smtClean="0">
                <a:latin typeface="Times New Roman" panose="02020603050405020304" pitchFamily="18" charset="0"/>
                <a:cs typeface="Times New Roman" panose="02020603050405020304" pitchFamily="18" charset="0"/>
              </a:rPr>
              <a:t>Cell Wall Structure</a:t>
            </a:r>
          </a:p>
        </p:txBody>
      </p:sp>
      <p:pic>
        <p:nvPicPr>
          <p:cNvPr id="14339" name="Content Placeholder 3" descr="cellwallfigure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73238"/>
            <a:ext cx="9128125" cy="5084762"/>
          </a:xfrm>
        </p:spPr>
      </p:pic>
    </p:spTree>
    <p:extLst>
      <p:ext uri="{BB962C8B-B14F-4D97-AF65-F5344CB8AC3E}">
        <p14:creationId xmlns:p14="http://schemas.microsoft.com/office/powerpoint/2010/main" val="1959683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307975" y="517525"/>
            <a:ext cx="2031777" cy="36933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fr-CA" b="1" dirty="0" err="1">
                <a:solidFill>
                  <a:prstClr val="white"/>
                </a:solidFill>
              </a:rPr>
              <a:t>Primary</a:t>
            </a:r>
            <a:r>
              <a:rPr lang="fr-CA" b="1" dirty="0">
                <a:solidFill>
                  <a:prstClr val="white"/>
                </a:solidFill>
              </a:rPr>
              <a:t> </a:t>
            </a:r>
            <a:r>
              <a:rPr lang="fr-CA" b="1" dirty="0" err="1">
                <a:solidFill>
                  <a:prstClr val="white"/>
                </a:solidFill>
              </a:rPr>
              <a:t>walls</a:t>
            </a:r>
            <a:r>
              <a:rPr lang="fr-CA" b="1" dirty="0">
                <a:solidFill>
                  <a:prstClr val="white"/>
                </a:solidFill>
              </a:rPr>
              <a:t>:</a:t>
            </a:r>
            <a:endParaRPr lang="fr-CA" b="1" dirty="0">
              <a:solidFill>
                <a:prstClr val="white"/>
              </a:solidFill>
            </a:endParaRPr>
          </a:p>
        </p:txBody>
      </p:sp>
      <p:sp>
        <p:nvSpPr>
          <p:cNvPr id="11269" name="Text Box 5"/>
          <p:cNvSpPr txBox="1">
            <a:spLocks noChangeArrowheads="1"/>
          </p:cNvSpPr>
          <p:nvPr/>
        </p:nvSpPr>
        <p:spPr bwMode="auto">
          <a:xfrm>
            <a:off x="179512" y="2060848"/>
            <a:ext cx="3767138" cy="156966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marL="265113" indent="-265113">
              <a:buFontTx/>
              <a:buChar char="•"/>
            </a:pPr>
            <a:r>
              <a:rPr lang="fr-CA" sz="2400" dirty="0">
                <a:solidFill>
                  <a:prstClr val="white"/>
                </a:solidFill>
              </a:rPr>
              <a:t>Cellulose (~ 25%)</a:t>
            </a:r>
          </a:p>
          <a:p>
            <a:pPr marL="265113" indent="-265113">
              <a:buFontTx/>
              <a:buChar char="•"/>
            </a:pPr>
            <a:r>
              <a:rPr lang="fr-CA" sz="2400" dirty="0">
                <a:solidFill>
                  <a:prstClr val="white"/>
                </a:solidFill>
              </a:rPr>
              <a:t>Hémicellulose (~25%)</a:t>
            </a:r>
          </a:p>
          <a:p>
            <a:pPr marL="265113" indent="-265113">
              <a:buFontTx/>
              <a:buChar char="•"/>
            </a:pPr>
            <a:r>
              <a:rPr lang="fr-CA" sz="2400" dirty="0">
                <a:solidFill>
                  <a:prstClr val="white"/>
                </a:solidFill>
              </a:rPr>
              <a:t>Pectine (~35%)</a:t>
            </a:r>
          </a:p>
          <a:p>
            <a:pPr marL="265113" indent="-265113">
              <a:buFontTx/>
              <a:buChar char="•"/>
            </a:pPr>
            <a:r>
              <a:rPr lang="fr-CA" sz="2400" dirty="0">
                <a:solidFill>
                  <a:prstClr val="white"/>
                </a:solidFill>
              </a:rPr>
              <a:t>Protéines (~5%)</a:t>
            </a:r>
          </a:p>
        </p:txBody>
      </p:sp>
      <p:pic>
        <p:nvPicPr>
          <p:cNvPr id="11271" name="Picture 7" descr="1722a"/>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3946650" y="0"/>
            <a:ext cx="5089846" cy="3603625"/>
          </a:xfrm>
          <a:prstGeom prst="rect">
            <a:avLst/>
          </a:prstGeom>
          <a:noFill/>
        </p:spPr>
      </p:pic>
      <p:pic>
        <p:nvPicPr>
          <p:cNvPr id="11272" name="Picture 8" descr="plant_cell_wal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16401" y="3873500"/>
            <a:ext cx="4572000" cy="2609850"/>
          </a:xfrm>
          <a:prstGeom prst="rect">
            <a:avLst/>
          </a:prstGeom>
          <a:noFill/>
        </p:spPr>
      </p:pic>
      <p:sp>
        <p:nvSpPr>
          <p:cNvPr id="3" name="ZoneTexte 2"/>
          <p:cNvSpPr txBox="1"/>
          <p:nvPr/>
        </p:nvSpPr>
        <p:spPr>
          <a:xfrm>
            <a:off x="251520" y="908720"/>
            <a:ext cx="352988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ar-DZ" sz="2400" b="1" dirty="0">
                <a:solidFill>
                  <a:prstClr val="black"/>
                </a:solidFill>
              </a:rPr>
              <a:t>السيليلوز –</a:t>
            </a:r>
            <a:r>
              <a:rPr lang="ar-DZ" sz="2400" b="1" dirty="0" err="1">
                <a:solidFill>
                  <a:prstClr val="black"/>
                </a:solidFill>
              </a:rPr>
              <a:t>هميسيليلوز</a:t>
            </a:r>
            <a:r>
              <a:rPr lang="ar-DZ" sz="2400" b="1" dirty="0">
                <a:solidFill>
                  <a:prstClr val="black"/>
                </a:solidFill>
              </a:rPr>
              <a:t> و بكتين هي </a:t>
            </a:r>
            <a:r>
              <a:rPr lang="ar-DZ" sz="2400" b="1" dirty="0">
                <a:solidFill>
                  <a:srgbClr val="FF0000"/>
                </a:solidFill>
              </a:rPr>
              <a:t>سكريات متعددة</a:t>
            </a:r>
            <a:endParaRPr lang="fr-FR" sz="2400" b="1" dirty="0">
              <a:solidFill>
                <a:srgbClr val="FF0000"/>
              </a:solidFill>
            </a:endParaRPr>
          </a:p>
        </p:txBody>
      </p:sp>
      <p:sp>
        <p:nvSpPr>
          <p:cNvPr id="9" name="ZoneTexte 8"/>
          <p:cNvSpPr txBox="1"/>
          <p:nvPr/>
        </p:nvSpPr>
        <p:spPr>
          <a:xfrm>
            <a:off x="0" y="3645024"/>
            <a:ext cx="601216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ar-DZ" sz="2800" dirty="0" err="1">
                <a:solidFill>
                  <a:prstClr val="black"/>
                </a:solidFill>
              </a:rPr>
              <a:t>الهمسللوز</a:t>
            </a:r>
            <a:r>
              <a:rPr lang="ar-DZ" sz="2800" dirty="0">
                <a:solidFill>
                  <a:prstClr val="black"/>
                </a:solidFill>
              </a:rPr>
              <a:t> و </a:t>
            </a:r>
            <a:r>
              <a:rPr lang="ar-DZ" sz="2800" dirty="0" err="1">
                <a:solidFill>
                  <a:prstClr val="black"/>
                </a:solidFill>
              </a:rPr>
              <a:t>البكتين</a:t>
            </a:r>
            <a:r>
              <a:rPr lang="ar-DZ" sz="2800" dirty="0">
                <a:solidFill>
                  <a:prstClr val="black"/>
                </a:solidFill>
              </a:rPr>
              <a:t> </a:t>
            </a:r>
            <a:r>
              <a:rPr lang="ar-DZ" sz="2800" dirty="0">
                <a:solidFill>
                  <a:srgbClr val="FF0000"/>
                </a:solidFill>
              </a:rPr>
              <a:t>تربط</a:t>
            </a:r>
            <a:r>
              <a:rPr lang="ar-DZ" sz="2800" dirty="0">
                <a:solidFill>
                  <a:prstClr val="black"/>
                </a:solidFill>
              </a:rPr>
              <a:t> بين الالياف </a:t>
            </a:r>
            <a:r>
              <a:rPr lang="ar-DZ" sz="2800" dirty="0" err="1">
                <a:solidFill>
                  <a:prstClr val="black"/>
                </a:solidFill>
              </a:rPr>
              <a:t>السسللوزية</a:t>
            </a:r>
            <a:endParaRPr lang="fr-FR" sz="2800" dirty="0">
              <a:solidFill>
                <a:prstClr val="black"/>
              </a:solidFill>
            </a:endParaRPr>
          </a:p>
        </p:txBody>
      </p:sp>
      <p:sp>
        <p:nvSpPr>
          <p:cNvPr id="5" name="Rectangle 4"/>
          <p:cNvSpPr/>
          <p:nvPr/>
        </p:nvSpPr>
        <p:spPr>
          <a:xfrm>
            <a:off x="16461" y="4437112"/>
            <a:ext cx="4199940"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white"/>
                </a:solidFill>
              </a:rPr>
              <a:t>Hemicellulose and pectin are polysaccharides with a </a:t>
            </a:r>
            <a:r>
              <a:rPr lang="en-US" sz="2400" b="1" dirty="0">
                <a:solidFill>
                  <a:prstClr val="white"/>
                </a:solidFill>
              </a:rPr>
              <a:t>sticky(</a:t>
            </a:r>
            <a:r>
              <a:rPr lang="ar-DZ" sz="2400" dirty="0">
                <a:solidFill>
                  <a:prstClr val="white"/>
                </a:solidFill>
              </a:rPr>
              <a:t>لزجة / لاصقة</a:t>
            </a:r>
            <a:r>
              <a:rPr lang="en-US" sz="2400" b="1" dirty="0">
                <a:solidFill>
                  <a:prstClr val="white"/>
                </a:solidFill>
              </a:rPr>
              <a:t>) </a:t>
            </a:r>
            <a:r>
              <a:rPr lang="en-US" sz="2400" b="1" dirty="0">
                <a:solidFill>
                  <a:prstClr val="white"/>
                </a:solidFill>
              </a:rPr>
              <a:t>texture. They act as a binding agent between cellulose fibers.</a:t>
            </a:r>
            <a:endParaRPr lang="fr-FR" sz="2400" dirty="0">
              <a:solidFill>
                <a:prstClr val="white"/>
              </a:solidFill>
            </a:endParaRPr>
          </a:p>
        </p:txBody>
      </p:sp>
    </p:spTree>
    <p:extLst>
      <p:ext uri="{BB962C8B-B14F-4D97-AF65-F5344CB8AC3E}">
        <p14:creationId xmlns:p14="http://schemas.microsoft.com/office/powerpoint/2010/main" val="3229437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642918"/>
            <a:ext cx="9143999" cy="5786478"/>
          </a:xfrm>
          <a:prstGeom prst="rect">
            <a:avLst/>
          </a:prstGeom>
          <a:noFill/>
          <a:ln w="9525">
            <a:noFill/>
            <a:miter lim="800000"/>
            <a:headEnd/>
            <a:tailEnd/>
          </a:ln>
          <a:effectLst/>
        </p:spPr>
      </p:pic>
    </p:spTree>
    <p:extLst>
      <p:ext uri="{BB962C8B-B14F-4D97-AF65-F5344CB8AC3E}">
        <p14:creationId xmlns:p14="http://schemas.microsoft.com/office/powerpoint/2010/main" val="39590386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3619500" y="1714488"/>
            <a:ext cx="4238648" cy="4214842"/>
          </a:xfrm>
          <a:prstGeom prst="rect">
            <a:avLst/>
          </a:prstGeom>
          <a:noFill/>
          <a:ln w="9525">
            <a:noFill/>
            <a:miter lim="800000"/>
            <a:headEnd/>
            <a:tailEnd/>
          </a:ln>
          <a:effectLst/>
        </p:spPr>
      </p:pic>
      <p:sp>
        <p:nvSpPr>
          <p:cNvPr id="3" name="ZoneTexte 2"/>
          <p:cNvSpPr txBox="1"/>
          <p:nvPr/>
        </p:nvSpPr>
        <p:spPr>
          <a:xfrm>
            <a:off x="2285984" y="785794"/>
            <a:ext cx="242889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3600" b="1" dirty="0">
                <a:solidFill>
                  <a:prstClr val="white"/>
                </a:solidFill>
              </a:rPr>
              <a:t>Lignine</a:t>
            </a:r>
            <a:endParaRPr lang="fr-FR" sz="3600" b="1" dirty="0">
              <a:solidFill>
                <a:prstClr val="white"/>
              </a:solidFill>
            </a:endParaRPr>
          </a:p>
        </p:txBody>
      </p:sp>
    </p:spTree>
    <p:extLst>
      <p:ext uri="{BB962C8B-B14F-4D97-AF65-F5344CB8AC3E}">
        <p14:creationId xmlns:p14="http://schemas.microsoft.com/office/powerpoint/2010/main" val="2295156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4786314" y="0"/>
            <a:ext cx="3976688" cy="2862322"/>
          </a:xfrm>
          <a:prstGeom prst="rect">
            <a:avLst/>
          </a:prstGeom>
          <a:solidFill>
            <a:srgbClr val="F5FAE8"/>
          </a:solidFill>
          <a:ln w="9525" algn="ctr">
            <a:solidFill>
              <a:schemeClr val="tx1"/>
            </a:solidFill>
            <a:miter lim="800000"/>
            <a:headEnd/>
            <a:tailEnd/>
          </a:ln>
          <a:effectLst>
            <a:outerShdw dist="35921" dir="2700000" algn="ctr" rotWithShape="0">
              <a:schemeClr val="tx1"/>
            </a:outerShdw>
          </a:effectLst>
        </p:spPr>
        <p:txBody>
          <a:bodyPr>
            <a:spAutoFit/>
          </a:bodyPr>
          <a:lstStyle/>
          <a:p>
            <a:r>
              <a:rPr lang="fr-CA" sz="2000" dirty="0">
                <a:solidFill>
                  <a:prstClr val="black"/>
                </a:solidFill>
              </a:rPr>
              <a:t>La lignine est un </a:t>
            </a:r>
            <a:r>
              <a:rPr lang="fr-CA" sz="2000" dirty="0">
                <a:solidFill>
                  <a:srgbClr val="FF0000"/>
                </a:solidFill>
              </a:rPr>
              <a:t>polymère</a:t>
            </a:r>
            <a:r>
              <a:rPr lang="fr-CA" sz="2000" dirty="0">
                <a:solidFill>
                  <a:prstClr val="black"/>
                </a:solidFill>
              </a:rPr>
              <a:t> complexe formé </a:t>
            </a:r>
            <a:r>
              <a:rPr lang="fr-CA" sz="2000" b="1" i="1" dirty="0">
                <a:solidFill>
                  <a:prstClr val="black"/>
                </a:solidFill>
              </a:rPr>
              <a:t>d’alcools phénoliques</a:t>
            </a:r>
            <a:r>
              <a:rPr lang="fr-CA" sz="2000" b="1" dirty="0">
                <a:solidFill>
                  <a:prstClr val="black"/>
                </a:solidFill>
              </a:rPr>
              <a:t> </a:t>
            </a:r>
            <a:endParaRPr lang="fr-CA" sz="2000" b="1" dirty="0">
              <a:solidFill>
                <a:prstClr val="black"/>
              </a:solidFill>
            </a:endParaRPr>
          </a:p>
          <a:p>
            <a:r>
              <a:rPr lang="ar-DZ" sz="2000" b="1" dirty="0" err="1">
                <a:solidFill>
                  <a:prstClr val="black"/>
                </a:solidFill>
              </a:rPr>
              <a:t>للغنين</a:t>
            </a:r>
            <a:r>
              <a:rPr lang="ar-DZ" sz="2000" b="1" dirty="0">
                <a:solidFill>
                  <a:prstClr val="black"/>
                </a:solidFill>
              </a:rPr>
              <a:t> </a:t>
            </a:r>
            <a:r>
              <a:rPr lang="ar-DZ" sz="2000" b="1" dirty="0">
                <a:solidFill>
                  <a:prstClr val="black"/>
                </a:solidFill>
              </a:rPr>
              <a:t>هو بوليمر معقد يتكون من </a:t>
            </a:r>
            <a:r>
              <a:rPr lang="ar-DZ" sz="2000" b="1" dirty="0" err="1">
                <a:solidFill>
                  <a:prstClr val="black"/>
                </a:solidFill>
              </a:rPr>
              <a:t>كحولات</a:t>
            </a:r>
            <a:r>
              <a:rPr lang="ar-DZ" sz="2000" b="1" dirty="0">
                <a:solidFill>
                  <a:prstClr val="black"/>
                </a:solidFill>
              </a:rPr>
              <a:t> </a:t>
            </a:r>
            <a:r>
              <a:rPr lang="ar-DZ" sz="2000" b="1" dirty="0" err="1">
                <a:solidFill>
                  <a:prstClr val="black"/>
                </a:solidFill>
              </a:rPr>
              <a:t>فينولية</a:t>
            </a:r>
            <a:r>
              <a:rPr lang="ar-DZ" sz="2000" b="1" dirty="0">
                <a:solidFill>
                  <a:prstClr val="black"/>
                </a:solidFill>
              </a:rPr>
              <a:t> (وهي ثلاثة أنواع). بينما تشكل البكتين </a:t>
            </a:r>
            <a:r>
              <a:rPr lang="ar-DZ" sz="2000" b="1" dirty="0" err="1">
                <a:solidFill>
                  <a:prstClr val="black"/>
                </a:solidFill>
              </a:rPr>
              <a:t>والهيميسيلولوز</a:t>
            </a:r>
            <a:r>
              <a:rPr lang="ar-DZ" sz="2000" b="1" dirty="0">
                <a:solidFill>
                  <a:prstClr val="black"/>
                </a:solidFill>
              </a:rPr>
              <a:t> روابط هيدروجينية ضعيفة مع السليلوز، فإن </a:t>
            </a:r>
            <a:r>
              <a:rPr lang="ar-DZ" sz="2000" b="1" dirty="0" err="1">
                <a:solidFill>
                  <a:prstClr val="black"/>
                </a:solidFill>
              </a:rPr>
              <a:t>اللغنين</a:t>
            </a:r>
            <a:r>
              <a:rPr lang="ar-DZ" sz="2000" b="1" dirty="0">
                <a:solidFill>
                  <a:prstClr val="black"/>
                </a:solidFill>
              </a:rPr>
              <a:t> يشكل روابط تساهمية، وبالتالي تكون أقوى بكثير. ولهذا السبب يكون الجدار الأولي مرنًا (تتفكك الروابط وتتكون بسهولة) بينما يكون الجدار الثانوي صلبًا</a:t>
            </a:r>
            <a:r>
              <a:rPr lang="ar-DZ" sz="2000" b="1" dirty="0">
                <a:solidFill>
                  <a:prstClr val="black"/>
                </a:solidFill>
              </a:rPr>
              <a:t>.</a:t>
            </a:r>
            <a:endParaRPr lang="fr-CA" dirty="0">
              <a:solidFill>
                <a:prstClr val="black"/>
              </a:solidFill>
            </a:endParaRPr>
          </a:p>
        </p:txBody>
      </p:sp>
      <p:sp>
        <p:nvSpPr>
          <p:cNvPr id="14343" name="Text Box 7"/>
          <p:cNvSpPr txBox="1">
            <a:spLocks noChangeArrowheads="1"/>
          </p:cNvSpPr>
          <p:nvPr/>
        </p:nvSpPr>
        <p:spPr bwMode="auto">
          <a:xfrm>
            <a:off x="4616450" y="3429000"/>
            <a:ext cx="4527550" cy="230832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b="1" dirty="0">
                <a:solidFill>
                  <a:prstClr val="white"/>
                </a:solidFill>
              </a:rPr>
              <a:t>Lignin</a:t>
            </a:r>
            <a:r>
              <a:rPr lang="en-US" sz="2400" dirty="0">
                <a:solidFill>
                  <a:prstClr val="white"/>
                </a:solidFill>
              </a:rPr>
              <a:t> is a polymer whose units form a complex three-dimensional network. It is primarily </a:t>
            </a:r>
            <a:r>
              <a:rPr lang="en-US" sz="2400" dirty="0">
                <a:solidFill>
                  <a:srgbClr val="FF0000"/>
                </a:solidFill>
              </a:rPr>
              <a:t>composed of phenolic compoun</a:t>
            </a:r>
            <a:r>
              <a:rPr lang="en-US" sz="2400" dirty="0">
                <a:solidFill>
                  <a:prstClr val="white"/>
                </a:solidFill>
              </a:rPr>
              <a:t>ds and serves as a structural component in the secondary cell walls of plants. </a:t>
            </a:r>
            <a:endParaRPr lang="fr-CA" sz="2400" b="1" dirty="0">
              <a:solidFill>
                <a:prstClr val="white"/>
              </a:solidFill>
            </a:endParaRPr>
          </a:p>
        </p:txBody>
      </p:sp>
      <p:sp>
        <p:nvSpPr>
          <p:cNvPr id="14344" name="Text Box 8"/>
          <p:cNvSpPr txBox="1">
            <a:spLocks noChangeArrowheads="1"/>
          </p:cNvSpPr>
          <p:nvPr/>
        </p:nvSpPr>
        <p:spPr bwMode="auto">
          <a:xfrm>
            <a:off x="809625" y="2630488"/>
            <a:ext cx="3348038" cy="517525"/>
          </a:xfrm>
          <a:prstGeom prst="rect">
            <a:avLst/>
          </a:prstGeom>
          <a:noFill/>
          <a:ln w="9525" algn="ctr">
            <a:noFill/>
            <a:miter lim="800000"/>
            <a:headEnd/>
            <a:tailEnd/>
          </a:ln>
          <a:effectLst/>
        </p:spPr>
        <p:txBody>
          <a:bodyPr>
            <a:spAutoFit/>
          </a:bodyPr>
          <a:lstStyle/>
          <a:p>
            <a:r>
              <a:rPr lang="fr-CA" sz="1400" b="1">
                <a:solidFill>
                  <a:prstClr val="black"/>
                </a:solidFill>
              </a:rPr>
              <a:t>Les trois principaux alcools phénoliques formant la lignine</a:t>
            </a:r>
          </a:p>
        </p:txBody>
      </p:sp>
      <p:pic>
        <p:nvPicPr>
          <p:cNvPr id="14348" name="Picture 12" descr="lignine_mon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4788" y="407988"/>
            <a:ext cx="4103687" cy="2252662"/>
          </a:xfrm>
          <a:prstGeom prst="rect">
            <a:avLst/>
          </a:prstGeom>
          <a:noFill/>
        </p:spPr>
      </p:pic>
      <p:pic>
        <p:nvPicPr>
          <p:cNvPr id="14350" name="Picture 14" descr="lignine_mono2"/>
          <p:cNvPicPr>
            <a:picLocks noChangeAspect="1" noChangeArrowheads="1"/>
          </p:cNvPicPr>
          <p:nvPr/>
        </p:nvPicPr>
        <p:blipFill>
          <a:blip r:embed="rId3" cstate="print">
            <a:clrChange>
              <a:clrFrom>
                <a:srgbClr val="FFFFFF"/>
              </a:clrFrom>
              <a:clrTo>
                <a:srgbClr val="FFFFFF">
                  <a:alpha val="0"/>
                </a:srgbClr>
              </a:clrTo>
            </a:clrChange>
            <a:lum contrast="6000"/>
          </a:blip>
          <a:srcRect/>
          <a:stretch>
            <a:fillRect/>
          </a:stretch>
        </p:blipFill>
        <p:spPr bwMode="auto">
          <a:xfrm>
            <a:off x="201613" y="3086100"/>
            <a:ext cx="4414837" cy="3654425"/>
          </a:xfrm>
          <a:prstGeom prst="rect">
            <a:avLst/>
          </a:prstGeom>
          <a:noFill/>
        </p:spPr>
      </p:pic>
    </p:spTree>
    <p:extLst>
      <p:ext uri="{BB962C8B-B14F-4D97-AF65-F5344CB8AC3E}">
        <p14:creationId xmlns:p14="http://schemas.microsoft.com/office/powerpoint/2010/main" val="3848470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0" y="0"/>
            <a:ext cx="8858280" cy="6572272"/>
          </a:xfrm>
          <a:prstGeom prst="rect">
            <a:avLst/>
          </a:prstGeom>
          <a:noFill/>
          <a:ln w="9525">
            <a:noFill/>
            <a:miter lim="800000"/>
            <a:headEnd/>
            <a:tailEnd/>
          </a:ln>
          <a:effectLst/>
        </p:spPr>
      </p:pic>
    </p:spTree>
    <p:extLst>
      <p:ext uri="{BB962C8B-B14F-4D97-AF65-F5344CB8AC3E}">
        <p14:creationId xmlns:p14="http://schemas.microsoft.com/office/powerpoint/2010/main" val="177374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16441" y="192672"/>
            <a:ext cx="9144000" cy="263149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Ins="498318" bIns="0" anchor="ctr">
            <a:spAutoFit/>
          </a:bodyPr>
          <a:lstStyle/>
          <a:p>
            <a:pPr algn="r" rtl="1" eaLnBrk="0" hangingPunct="0"/>
            <a:r>
              <a:rPr lang="fr-BE" sz="2800" b="1" dirty="0">
                <a:solidFill>
                  <a:srgbClr val="FF0000"/>
                </a:solidFill>
                <a:latin typeface="Times New Roman" pitchFamily="18" charset="0"/>
                <a:cs typeface="Times New Roman" pitchFamily="18" charset="0"/>
              </a:rPr>
              <a:t>III</a:t>
            </a:r>
            <a:r>
              <a:rPr lang="ar-DZ" sz="2800" b="1" dirty="0">
                <a:solidFill>
                  <a:srgbClr val="FF0000"/>
                </a:solidFill>
                <a:latin typeface="Times New Roman" pitchFamily="18" charset="0"/>
                <a:cs typeface="Times New Roman" pitchFamily="18" charset="0"/>
              </a:rPr>
              <a:t>ــ الفصل</a:t>
            </a:r>
            <a:r>
              <a:rPr lang="fr-BE" sz="2800" b="1" dirty="0">
                <a:solidFill>
                  <a:srgbClr val="FF0000"/>
                </a:solidFill>
                <a:latin typeface="Times New Roman" pitchFamily="18" charset="0"/>
                <a:cs typeface="Times New Roman" pitchFamily="18" charset="0"/>
              </a:rPr>
              <a:t> </a:t>
            </a:r>
            <a:r>
              <a:rPr lang="ar-SA" sz="2800" b="1" dirty="0">
                <a:solidFill>
                  <a:srgbClr val="FF0000"/>
                </a:solidFill>
                <a:latin typeface="Times New Roman" pitchFamily="18" charset="0"/>
                <a:cs typeface="Times New Roman" pitchFamily="18" charset="0"/>
              </a:rPr>
              <a:t>الثالث</a:t>
            </a:r>
            <a:r>
              <a:rPr lang="ar-DZ" sz="2800" b="1" dirty="0">
                <a:solidFill>
                  <a:srgbClr val="FF0000"/>
                </a:solidFill>
                <a:latin typeface="Times New Roman" pitchFamily="18" charset="0"/>
                <a:cs typeface="Times New Roman" pitchFamily="18" charset="0"/>
              </a:rPr>
              <a:t> : تشريح النباتات الراقية </a:t>
            </a:r>
            <a:r>
              <a:rPr lang="ar-DZ" sz="2800" b="1" dirty="0">
                <a:solidFill>
                  <a:prstClr val="black"/>
                </a:solidFill>
                <a:latin typeface="Times New Roman" pitchFamily="18" charset="0"/>
                <a:cs typeface="Times New Roman" pitchFamily="18" charset="0"/>
              </a:rPr>
              <a:t>:</a:t>
            </a:r>
            <a:endParaRPr lang="fr-FR" sz="2800" b="1" dirty="0">
              <a:solidFill>
                <a:prstClr val="black"/>
              </a:solidFill>
              <a:latin typeface="Times New Roman" pitchFamily="18" charset="0"/>
              <a:cs typeface="Times New Roman" pitchFamily="18" charset="0"/>
            </a:endParaRPr>
          </a:p>
          <a:p>
            <a:pPr algn="r" rtl="1" eaLnBrk="0" hangingPunct="0"/>
            <a:r>
              <a:rPr lang="ar-DZ" sz="2800" b="1" dirty="0">
                <a:solidFill>
                  <a:prstClr val="black"/>
                </a:solidFill>
                <a:cs typeface="Times New Roman" pitchFamily="18" charset="0"/>
              </a:rPr>
              <a:t>ـ 1 ـ دراسة الجدر </a:t>
            </a:r>
            <a:endParaRPr lang="fr-FR" sz="2800" b="1" dirty="0">
              <a:solidFill>
                <a:prstClr val="black"/>
              </a:solidFill>
            </a:endParaRPr>
          </a:p>
          <a:p>
            <a:pPr algn="r" rtl="1" eaLnBrk="0" hangingPunct="0"/>
            <a:r>
              <a:rPr lang="ar-DZ" sz="2800" b="1" dirty="0">
                <a:solidFill>
                  <a:prstClr val="black"/>
                </a:solidFill>
                <a:cs typeface="Times New Roman" pitchFamily="18" charset="0"/>
              </a:rPr>
              <a:t>ـ 2 ـ دراسة الساق </a:t>
            </a:r>
            <a:endParaRPr lang="fr-FR" sz="2800" b="1" dirty="0">
              <a:solidFill>
                <a:prstClr val="black"/>
              </a:solidFill>
            </a:endParaRPr>
          </a:p>
          <a:p>
            <a:pPr algn="r" rtl="1" eaLnBrk="0" hangingPunct="0"/>
            <a:r>
              <a:rPr lang="ar-DZ" sz="2800" b="1" dirty="0">
                <a:solidFill>
                  <a:prstClr val="black"/>
                </a:solidFill>
                <a:cs typeface="Times New Roman" pitchFamily="18" charset="0"/>
              </a:rPr>
              <a:t>ـ 3 ـ دراسة الورقة </a:t>
            </a:r>
            <a:endParaRPr lang="fr-FR" sz="2800" b="1" dirty="0">
              <a:solidFill>
                <a:prstClr val="black"/>
              </a:solidFill>
            </a:endParaRPr>
          </a:p>
          <a:p>
            <a:pPr algn="r" rtl="1" eaLnBrk="0" hangingPunct="0"/>
            <a:r>
              <a:rPr lang="ar-DZ" sz="2800" b="1" dirty="0">
                <a:solidFill>
                  <a:prstClr val="black"/>
                </a:solidFill>
                <a:cs typeface="Times New Roman" pitchFamily="18" charset="0"/>
              </a:rPr>
              <a:t>ـ 4 ـ التشريح المقارن بين أحاديات و ثنائيات الفلقة </a:t>
            </a:r>
            <a:endParaRPr lang="fr-FR" sz="2800" b="1" dirty="0">
              <a:solidFill>
                <a:prstClr val="black"/>
              </a:solidFill>
            </a:endParaRPr>
          </a:p>
          <a:p>
            <a:pPr algn="r" eaLnBrk="0" hangingPunct="0"/>
            <a:endParaRPr lang="fr-FR" sz="2800" b="1" dirty="0">
              <a:solidFill>
                <a:prstClr val="black"/>
              </a:solidFill>
            </a:endParaRPr>
          </a:p>
        </p:txBody>
      </p:sp>
      <p:sp>
        <p:nvSpPr>
          <p:cNvPr id="2" name="Rectangle 1"/>
          <p:cNvSpPr/>
          <p:nvPr/>
        </p:nvSpPr>
        <p:spPr>
          <a:xfrm>
            <a:off x="-22158" y="2852936"/>
            <a:ext cx="9143999" cy="391305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nSpc>
                <a:spcPct val="150000"/>
              </a:lnSpc>
            </a:pPr>
            <a:r>
              <a:rPr lang="en-US" sz="2400" b="1" dirty="0">
                <a:solidFill>
                  <a:srgbClr val="0F1115"/>
                </a:solidFill>
                <a:latin typeface="quote-cjk-patch"/>
              </a:rPr>
              <a:t>III – Chapter Three: Anatomy of Higher Plants</a:t>
            </a:r>
            <a:r>
              <a:rPr lang="en-US" sz="2400" dirty="0">
                <a:solidFill>
                  <a:srgbClr val="0F1115"/>
                </a:solidFill>
                <a:latin typeface="quote-cjk-patch"/>
              </a:rPr>
              <a:t/>
            </a:r>
            <a:br>
              <a:rPr lang="en-US" sz="2400" dirty="0">
                <a:solidFill>
                  <a:srgbClr val="0F1115"/>
                </a:solidFill>
                <a:latin typeface="quote-cjk-patch"/>
              </a:rPr>
            </a:br>
            <a:r>
              <a:rPr lang="en-US" sz="2400" b="1" dirty="0">
                <a:solidFill>
                  <a:srgbClr val="0F1115"/>
                </a:solidFill>
                <a:latin typeface="quote-cjk-patch"/>
              </a:rPr>
              <a:t>– 1 – Root Study</a:t>
            </a:r>
            <a:r>
              <a:rPr lang="en-US" sz="2400" dirty="0">
                <a:solidFill>
                  <a:srgbClr val="0F1115"/>
                </a:solidFill>
                <a:latin typeface="quote-cjk-patch"/>
              </a:rPr>
              <a:t/>
            </a:r>
            <a:br>
              <a:rPr lang="en-US" sz="2400" dirty="0">
                <a:solidFill>
                  <a:srgbClr val="0F1115"/>
                </a:solidFill>
                <a:latin typeface="quote-cjk-patch"/>
              </a:rPr>
            </a:br>
            <a:r>
              <a:rPr lang="en-US" sz="2400" b="1" dirty="0">
                <a:solidFill>
                  <a:srgbClr val="0F1115"/>
                </a:solidFill>
                <a:latin typeface="quote-cjk-patch"/>
              </a:rPr>
              <a:t>– 2 – Stem Study</a:t>
            </a:r>
            <a:r>
              <a:rPr lang="en-US" sz="2400" dirty="0">
                <a:solidFill>
                  <a:srgbClr val="0F1115"/>
                </a:solidFill>
                <a:latin typeface="quote-cjk-patch"/>
              </a:rPr>
              <a:t/>
            </a:r>
            <a:br>
              <a:rPr lang="en-US" sz="2400" dirty="0">
                <a:solidFill>
                  <a:srgbClr val="0F1115"/>
                </a:solidFill>
                <a:latin typeface="quote-cjk-patch"/>
              </a:rPr>
            </a:br>
            <a:r>
              <a:rPr lang="en-US" sz="2400" b="1" dirty="0">
                <a:solidFill>
                  <a:srgbClr val="0F1115"/>
                </a:solidFill>
                <a:latin typeface="quote-cjk-patch"/>
              </a:rPr>
              <a:t>– 3 – Leaf Study</a:t>
            </a:r>
            <a:r>
              <a:rPr lang="en-US" sz="2400" dirty="0">
                <a:solidFill>
                  <a:srgbClr val="0F1115"/>
                </a:solidFill>
                <a:latin typeface="quote-cjk-patch"/>
              </a:rPr>
              <a:t/>
            </a:r>
            <a:br>
              <a:rPr lang="en-US" sz="2400" dirty="0">
                <a:solidFill>
                  <a:srgbClr val="0F1115"/>
                </a:solidFill>
                <a:latin typeface="quote-cjk-patch"/>
              </a:rPr>
            </a:br>
            <a:r>
              <a:rPr lang="en-US" sz="2400" b="1" dirty="0">
                <a:solidFill>
                  <a:srgbClr val="0F1115"/>
                </a:solidFill>
                <a:latin typeface="quote-cjk-patch"/>
              </a:rPr>
              <a:t>– 4 – Comparative Anatomy between Monocots and Dicots</a:t>
            </a:r>
            <a:endParaRPr lang="en-US" sz="2400" dirty="0">
              <a:solidFill>
                <a:srgbClr val="0F1115"/>
              </a:solidFill>
              <a:latin typeface="quote-cjk-patch"/>
            </a:endParaRPr>
          </a:p>
          <a:p>
            <a:pPr>
              <a:lnSpc>
                <a:spcPct val="150000"/>
              </a:lnSpc>
            </a:pPr>
            <a:r>
              <a:rPr lang="en-US" sz="2400" dirty="0">
                <a:solidFill>
                  <a:srgbClr val="81858C"/>
                </a:solidFill>
              </a:rPr>
              <a:t/>
            </a:r>
            <a:br>
              <a:rPr lang="en-US" sz="2400" dirty="0">
                <a:solidFill>
                  <a:srgbClr val="81858C"/>
                </a:solidFill>
              </a:rPr>
            </a:br>
            <a:endParaRPr lang="fr-FR" sz="2400" dirty="0">
              <a:solidFill>
                <a:prstClr val="white"/>
              </a:solidFill>
            </a:endParaRPr>
          </a:p>
        </p:txBody>
      </p:sp>
    </p:spTree>
    <p:extLst>
      <p:ext uri="{BB962C8B-B14F-4D97-AF65-F5344CB8AC3E}">
        <p14:creationId xmlns:p14="http://schemas.microsoft.com/office/powerpoint/2010/main" val="36056941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p:cNvPicPr>
            <a:picLocks noChangeAspect="1" noChangeArrowheads="1"/>
          </p:cNvPicPr>
          <p:nvPr/>
        </p:nvPicPr>
        <p:blipFill>
          <a:blip r:embed="rId2" cstate="print"/>
          <a:srcRect/>
          <a:stretch>
            <a:fillRect/>
          </a:stretch>
        </p:blipFill>
        <p:spPr bwMode="auto">
          <a:xfrm>
            <a:off x="357158" y="500042"/>
            <a:ext cx="8286808" cy="5786478"/>
          </a:xfrm>
          <a:prstGeom prst="rect">
            <a:avLst/>
          </a:prstGeom>
          <a:noFill/>
          <a:ln w="9525">
            <a:noFill/>
            <a:miter lim="800000"/>
            <a:headEnd/>
            <a:tailEnd/>
          </a:ln>
          <a:effectLst/>
        </p:spPr>
      </p:pic>
      <p:sp>
        <p:nvSpPr>
          <p:cNvPr id="2" name="ZoneTexte 1"/>
          <p:cNvSpPr txBox="1"/>
          <p:nvPr/>
        </p:nvSpPr>
        <p:spPr>
          <a:xfrm>
            <a:off x="3419872" y="-99392"/>
            <a:ext cx="3816424" cy="523220"/>
          </a:xfrm>
          <a:prstGeom prst="rect">
            <a:avLst/>
          </a:prstGeom>
          <a:noFill/>
        </p:spPr>
        <p:txBody>
          <a:bodyPr wrap="square" rtlCol="0">
            <a:spAutoFit/>
          </a:bodyPr>
          <a:lstStyle/>
          <a:p>
            <a:r>
              <a:rPr lang="ar-DZ" sz="2800" b="1" dirty="0">
                <a:solidFill>
                  <a:prstClr val="black"/>
                </a:solidFill>
              </a:rPr>
              <a:t>السلاسل المتفرعة للبكتين</a:t>
            </a:r>
            <a:endParaRPr lang="fr-FR" sz="2800" b="1" dirty="0">
              <a:solidFill>
                <a:prstClr val="black"/>
              </a:solidFill>
            </a:endParaRPr>
          </a:p>
        </p:txBody>
      </p:sp>
    </p:spTree>
    <p:extLst>
      <p:ext uri="{BB962C8B-B14F-4D97-AF65-F5344CB8AC3E}">
        <p14:creationId xmlns:p14="http://schemas.microsoft.com/office/powerpoint/2010/main" val="92430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32084"/>
            <a:ext cx="8928992"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ar-DZ" sz="7200" b="1" i="1" dirty="0">
                <a:solidFill>
                  <a:prstClr val="white"/>
                </a:solidFill>
              </a:rPr>
              <a:t>الفجوات</a:t>
            </a:r>
            <a:r>
              <a:rPr lang="fr-FR" sz="7200" b="1" i="1" dirty="0">
                <a:solidFill>
                  <a:prstClr val="white"/>
                </a:solidFill>
              </a:rPr>
              <a:t>Vacuoles</a:t>
            </a:r>
            <a:endParaRPr lang="fr-FR" sz="7200" b="1" i="1" dirty="0">
              <a:solidFill>
                <a:prstClr val="white"/>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16" t="16847" r="44384" b="22978"/>
          <a:stretch/>
        </p:blipFill>
        <p:spPr bwMode="auto">
          <a:xfrm>
            <a:off x="611560" y="1340768"/>
            <a:ext cx="8136904" cy="519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390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3"/>
          <p:cNvSpPr>
            <a:spLocks noChangeArrowheads="1"/>
          </p:cNvSpPr>
          <p:nvPr/>
        </p:nvSpPr>
        <p:spPr bwMode="auto">
          <a:xfrm>
            <a:off x="-34280" y="4149080"/>
            <a:ext cx="9144000" cy="2308324"/>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p>
            <a:pPr algn="r" rtl="1"/>
            <a:r>
              <a:rPr lang="ar-DZ" sz="2400" b="1" dirty="0">
                <a:solidFill>
                  <a:prstClr val="black"/>
                </a:solidFill>
              </a:rPr>
              <a:t>الفجوات </a:t>
            </a:r>
            <a:r>
              <a:rPr lang="fr-FR" sz="2400" b="1" dirty="0">
                <a:solidFill>
                  <a:prstClr val="black"/>
                </a:solidFill>
              </a:rPr>
              <a:t>Vacuoles</a:t>
            </a:r>
          </a:p>
          <a:p>
            <a:pPr algn="r" rtl="1"/>
            <a:r>
              <a:rPr lang="ar-DZ" sz="2400" dirty="0">
                <a:solidFill>
                  <a:prstClr val="black"/>
                </a:solidFill>
              </a:rPr>
              <a:t>توجد في جميع الخلايا الحيوانية والنباتية، اكتشفت عام 1841 في الخلايا الحيوانية ثم في </a:t>
            </a:r>
            <a:r>
              <a:rPr lang="ar-DZ" sz="2400" dirty="0">
                <a:solidFill>
                  <a:prstClr val="black"/>
                </a:solidFill>
                <a:hlinkClick r:id="rId2" tooltip="الخلايا النباتية"/>
              </a:rPr>
              <a:t>الخلايا النباتية</a:t>
            </a:r>
            <a:r>
              <a:rPr lang="ar-DZ" sz="2400" dirty="0">
                <a:solidFill>
                  <a:prstClr val="black"/>
                </a:solidFill>
              </a:rPr>
              <a:t>، وتحتل حيزاً واسعاً من فراغ الخلية، حيث تختزن الماء وعدد من المدخرات أو الفضلات الناتجة عن المادة الحية في عصارتها </a:t>
            </a:r>
            <a:r>
              <a:rPr lang="ar-DZ" sz="2400" dirty="0" err="1">
                <a:solidFill>
                  <a:prstClr val="black"/>
                </a:solidFill>
              </a:rPr>
              <a:t>الفجوية</a:t>
            </a:r>
            <a:r>
              <a:rPr lang="ar-DZ" sz="2400" dirty="0">
                <a:solidFill>
                  <a:prstClr val="black"/>
                </a:solidFill>
              </a:rPr>
              <a:t>، ولها غشاء رقيق يشتق من أغشية </a:t>
            </a:r>
            <a:r>
              <a:rPr lang="ar-DZ" sz="2400" dirty="0">
                <a:solidFill>
                  <a:prstClr val="black"/>
                </a:solidFill>
                <a:hlinkClick r:id="rId3" tooltip="الشبكة الداخلية"/>
              </a:rPr>
              <a:t>الشبكة الداخلية</a:t>
            </a:r>
            <a:r>
              <a:rPr lang="ar-DZ" sz="2400" dirty="0">
                <a:solidFill>
                  <a:prstClr val="black"/>
                </a:solidFill>
              </a:rPr>
              <a:t> وله نفس تبنية </a:t>
            </a:r>
            <a:r>
              <a:rPr lang="ar-DZ" sz="2400" dirty="0">
                <a:solidFill>
                  <a:prstClr val="black"/>
                </a:solidFill>
                <a:hlinkClick r:id="rId4" tooltip="الغشاء السيتوبلاسمي"/>
              </a:rPr>
              <a:t>الغشاء </a:t>
            </a:r>
            <a:r>
              <a:rPr lang="ar-DZ" sz="2400" dirty="0" err="1">
                <a:solidFill>
                  <a:prstClr val="black"/>
                </a:solidFill>
                <a:hlinkClick r:id="rId4" tooltip="الغشاء السيتوبلاسمي"/>
              </a:rPr>
              <a:t>السيتوبلاسمي</a:t>
            </a:r>
            <a:r>
              <a:rPr lang="ar-DZ" sz="2400" dirty="0">
                <a:solidFill>
                  <a:prstClr val="black"/>
                </a:solidFill>
              </a:rPr>
              <a:t> ولكنه أرق منه مقطعه 50 </a:t>
            </a:r>
            <a:r>
              <a:rPr lang="ar-DZ" sz="2400" dirty="0" err="1">
                <a:solidFill>
                  <a:prstClr val="black"/>
                </a:solidFill>
                <a:hlinkClick r:id="rId5" tooltip="أنغستروم (الصفحة غير موجودة)"/>
              </a:rPr>
              <a:t>أنغستروم</a:t>
            </a:r>
            <a:r>
              <a:rPr lang="ar-DZ" sz="2400" dirty="0">
                <a:solidFill>
                  <a:prstClr val="black"/>
                </a:solidFill>
              </a:rPr>
              <a:t>، ويدعى الغشاء </a:t>
            </a:r>
            <a:r>
              <a:rPr lang="ar-DZ" sz="2400" dirty="0" err="1">
                <a:solidFill>
                  <a:prstClr val="black"/>
                </a:solidFill>
              </a:rPr>
              <a:t>الفجوي</a:t>
            </a:r>
            <a:r>
              <a:rPr lang="ar-DZ" sz="2400" dirty="0">
                <a:solidFill>
                  <a:prstClr val="black"/>
                </a:solidFill>
              </a:rPr>
              <a:t>. </a:t>
            </a:r>
          </a:p>
        </p:txBody>
      </p:sp>
      <p:sp>
        <p:nvSpPr>
          <p:cNvPr id="2" name="Rectangle 1"/>
          <p:cNvSpPr/>
          <p:nvPr/>
        </p:nvSpPr>
        <p:spPr>
          <a:xfrm>
            <a:off x="217240" y="0"/>
            <a:ext cx="8640960" cy="415498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dirty="0">
                <a:solidFill>
                  <a:prstClr val="white"/>
                </a:solidFill>
              </a:rPr>
              <a:t>The </a:t>
            </a:r>
            <a:r>
              <a:rPr lang="en-US" sz="2400" b="1" dirty="0">
                <a:solidFill>
                  <a:prstClr val="white"/>
                </a:solidFill>
              </a:rPr>
              <a:t>vacuole</a:t>
            </a:r>
            <a:r>
              <a:rPr lang="en-US" sz="2400" dirty="0">
                <a:solidFill>
                  <a:prstClr val="white"/>
                </a:solidFill>
              </a:rPr>
              <a:t> is present in both animal and plant cells. It was first discovered in 1841 in animal cells and later in plant cells. The vacuole occupies a large portion of the cell's volume, where it </a:t>
            </a:r>
            <a:r>
              <a:rPr lang="en-US" sz="2400" dirty="0">
                <a:solidFill>
                  <a:srgbClr val="FF0000"/>
                </a:solidFill>
              </a:rPr>
              <a:t>stores water</a:t>
            </a:r>
            <a:r>
              <a:rPr lang="en-US" sz="2400" dirty="0">
                <a:solidFill>
                  <a:prstClr val="white"/>
                </a:solidFill>
              </a:rPr>
              <a:t>, various </a:t>
            </a:r>
            <a:r>
              <a:rPr lang="en-US" sz="2400" dirty="0">
                <a:solidFill>
                  <a:srgbClr val="FF0000"/>
                </a:solidFill>
              </a:rPr>
              <a:t>reserves</a:t>
            </a:r>
            <a:r>
              <a:rPr lang="en-US" sz="2400" dirty="0">
                <a:solidFill>
                  <a:prstClr val="white"/>
                </a:solidFill>
              </a:rPr>
              <a:t>, and </a:t>
            </a:r>
            <a:r>
              <a:rPr lang="en-US" sz="2400" dirty="0">
                <a:solidFill>
                  <a:srgbClr val="FF0000"/>
                </a:solidFill>
              </a:rPr>
              <a:t>waste</a:t>
            </a:r>
            <a:r>
              <a:rPr lang="en-US" sz="2400" dirty="0">
                <a:solidFill>
                  <a:prstClr val="white"/>
                </a:solidFill>
              </a:rPr>
              <a:t> products resulting from cellular metabolism in its </a:t>
            </a:r>
            <a:r>
              <a:rPr lang="en-US" sz="2400" b="1" dirty="0">
                <a:solidFill>
                  <a:prstClr val="white"/>
                </a:solidFill>
              </a:rPr>
              <a:t>vacuolar sap</a:t>
            </a:r>
            <a:r>
              <a:rPr lang="en-US" sz="2400" dirty="0">
                <a:solidFill>
                  <a:prstClr val="white"/>
                </a:solidFill>
              </a:rPr>
              <a:t>. It has a thin membrane, known as the </a:t>
            </a:r>
            <a:r>
              <a:rPr lang="en-US" sz="2400" b="1" dirty="0" err="1">
                <a:solidFill>
                  <a:prstClr val="white"/>
                </a:solidFill>
              </a:rPr>
              <a:t>tonoplast</a:t>
            </a:r>
            <a:r>
              <a:rPr lang="en-US" sz="2400" dirty="0">
                <a:solidFill>
                  <a:prstClr val="white"/>
                </a:solidFill>
              </a:rPr>
              <a:t>, which is derived from the membranes of the endoplasmic reticulum. The </a:t>
            </a:r>
            <a:r>
              <a:rPr lang="en-US" sz="2400" dirty="0" err="1">
                <a:solidFill>
                  <a:prstClr val="white"/>
                </a:solidFill>
              </a:rPr>
              <a:t>tonoplast</a:t>
            </a:r>
            <a:r>
              <a:rPr lang="en-US" sz="2400" dirty="0">
                <a:solidFill>
                  <a:prstClr val="white"/>
                </a:solidFill>
              </a:rPr>
              <a:t> shares a similar structure with the plasma membrane, though it is thinner, with a thickness of about 50 angstroms. The vacuole plays a crucial role in maintaining cell turgidity, storing nutrients and waste products, and regulating cellular processes.</a:t>
            </a:r>
            <a:endParaRPr lang="fr-FR" sz="2400" dirty="0">
              <a:solidFill>
                <a:prstClr val="white"/>
              </a:solidFill>
            </a:endParaRPr>
          </a:p>
        </p:txBody>
      </p:sp>
    </p:spTree>
    <p:extLst>
      <p:ext uri="{BB962C8B-B14F-4D97-AF65-F5344CB8AC3E}">
        <p14:creationId xmlns:p14="http://schemas.microsoft.com/office/powerpoint/2010/main" val="1979734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6"/>
          <p:cNvSpPr>
            <a:spLocks noChangeArrowheads="1"/>
          </p:cNvSpPr>
          <p:nvPr/>
        </p:nvSpPr>
        <p:spPr bwMode="auto">
          <a:xfrm>
            <a:off x="-116741" y="4565939"/>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r>
              <a:rPr lang="ar-DZ" sz="2000" b="1" dirty="0">
                <a:solidFill>
                  <a:prstClr val="black"/>
                </a:solidFill>
              </a:rPr>
              <a:t>أصل </a:t>
            </a:r>
            <a:r>
              <a:rPr lang="ar-DZ" sz="2000" b="1" dirty="0" err="1">
                <a:solidFill>
                  <a:prstClr val="black"/>
                </a:solidFill>
              </a:rPr>
              <a:t>افجوات</a:t>
            </a:r>
            <a:r>
              <a:rPr lang="ar-DZ" sz="2000" b="1" dirty="0">
                <a:solidFill>
                  <a:prstClr val="black"/>
                </a:solidFill>
              </a:rPr>
              <a:t> ودورها الفيزيولوجي</a:t>
            </a:r>
          </a:p>
          <a:p>
            <a:pPr algn="r" rtl="1"/>
            <a:r>
              <a:rPr lang="ar-DZ" sz="2000" dirty="0">
                <a:solidFill>
                  <a:prstClr val="black"/>
                </a:solidFill>
              </a:rPr>
              <a:t>قد تتشكل في الخلايا </a:t>
            </a:r>
            <a:r>
              <a:rPr lang="ar-DZ" sz="2000" dirty="0" err="1">
                <a:solidFill>
                  <a:prstClr val="black"/>
                </a:solidFill>
              </a:rPr>
              <a:t>الميرستيمية</a:t>
            </a:r>
            <a:r>
              <a:rPr lang="ar-DZ" sz="2000" dirty="0">
                <a:solidFill>
                  <a:prstClr val="black"/>
                </a:solidFill>
              </a:rPr>
              <a:t> من جديد، أو من </a:t>
            </a:r>
            <a:r>
              <a:rPr lang="ar-DZ" sz="2000" dirty="0">
                <a:solidFill>
                  <a:prstClr val="black"/>
                </a:solidFill>
                <a:hlinkClick r:id="rId2" tooltip="حويصلات غولجي"/>
              </a:rPr>
              <a:t>حويصلات غولجي</a:t>
            </a:r>
            <a:r>
              <a:rPr lang="ar-DZ" sz="2000" dirty="0">
                <a:solidFill>
                  <a:prstClr val="black"/>
                </a:solidFill>
              </a:rPr>
              <a:t> ، أو من بعض عناصر </a:t>
            </a:r>
            <a:r>
              <a:rPr lang="ar-DZ" sz="2000" dirty="0">
                <a:solidFill>
                  <a:prstClr val="black"/>
                </a:solidFill>
                <a:hlinkClick r:id="rId3" tooltip="الشبكة السيتوبلاسمية الداخلية"/>
              </a:rPr>
              <a:t>الشبكة </a:t>
            </a:r>
            <a:r>
              <a:rPr lang="ar-DZ" sz="2000" dirty="0" err="1">
                <a:solidFill>
                  <a:prstClr val="black"/>
                </a:solidFill>
                <a:hlinkClick r:id="rId3" tooltip="الشبكة السيتوبلاسمية الداخلية"/>
              </a:rPr>
              <a:t>السيتوبلاسمية</a:t>
            </a:r>
            <a:r>
              <a:rPr lang="ar-DZ" sz="2000" dirty="0">
                <a:solidFill>
                  <a:prstClr val="black"/>
                </a:solidFill>
                <a:hlinkClick r:id="rId3" tooltip="الشبكة السيتوبلاسمية الداخلية"/>
              </a:rPr>
              <a:t> الداخلية</a:t>
            </a:r>
            <a:r>
              <a:rPr lang="ar-DZ" sz="2000" dirty="0">
                <a:solidFill>
                  <a:prstClr val="black"/>
                </a:solidFill>
              </a:rPr>
              <a:t>. وظائفها في النبات: </a:t>
            </a:r>
          </a:p>
          <a:p>
            <a:pPr algn="r" rtl="1"/>
            <a:r>
              <a:rPr lang="ar-DZ" sz="2000" dirty="0">
                <a:solidFill>
                  <a:prstClr val="black"/>
                </a:solidFill>
              </a:rPr>
              <a:t>-تنظم التبادل المائي بين الخلية والوسط الخارجي بفضل الغشاء </a:t>
            </a:r>
            <a:r>
              <a:rPr lang="ar-DZ" sz="2000" dirty="0" err="1">
                <a:solidFill>
                  <a:prstClr val="black"/>
                </a:solidFill>
              </a:rPr>
              <a:t>الفجوي</a:t>
            </a:r>
            <a:r>
              <a:rPr lang="ar-DZ" sz="2000" dirty="0">
                <a:solidFill>
                  <a:prstClr val="black"/>
                </a:solidFill>
              </a:rPr>
              <a:t> </a:t>
            </a:r>
            <a:r>
              <a:rPr lang="fr-FR" sz="2000" dirty="0" err="1">
                <a:solidFill>
                  <a:prstClr val="black"/>
                </a:solidFill>
              </a:rPr>
              <a:t>Tonoplaste</a:t>
            </a:r>
            <a:r>
              <a:rPr lang="fr-FR" sz="2000" dirty="0">
                <a:solidFill>
                  <a:prstClr val="black"/>
                </a:solidFill>
              </a:rPr>
              <a:t>. -</a:t>
            </a:r>
            <a:r>
              <a:rPr lang="ar-DZ" sz="2000" dirty="0">
                <a:solidFill>
                  <a:prstClr val="black"/>
                </a:solidFill>
              </a:rPr>
              <a:t>تعمل الفجوة كمقياس </a:t>
            </a:r>
            <a:r>
              <a:rPr lang="ar-DZ" sz="2000" dirty="0">
                <a:solidFill>
                  <a:prstClr val="black"/>
                </a:solidFill>
                <a:hlinkClick r:id="rId4" tooltip="الضغط الحلوي (الصفحة غير موجودة)"/>
              </a:rPr>
              <a:t>للضغط </a:t>
            </a:r>
            <a:r>
              <a:rPr lang="ar-DZ" sz="2000" dirty="0" err="1">
                <a:solidFill>
                  <a:prstClr val="black"/>
                </a:solidFill>
                <a:hlinkClick r:id="rId4" tooltip="الضغط الحلوي (الصفحة غير موجودة)"/>
              </a:rPr>
              <a:t>الحلولي</a:t>
            </a:r>
            <a:r>
              <a:rPr lang="ar-DZ" sz="2000" dirty="0">
                <a:solidFill>
                  <a:prstClr val="black"/>
                </a:solidFill>
              </a:rPr>
              <a:t> حيث تمارس المحاليل المختلفة الموجودة في العصارة </a:t>
            </a:r>
            <a:r>
              <a:rPr lang="ar-DZ" sz="2000" dirty="0" err="1">
                <a:solidFill>
                  <a:prstClr val="black"/>
                </a:solidFill>
              </a:rPr>
              <a:t>الفجوية</a:t>
            </a:r>
            <a:r>
              <a:rPr lang="ar-DZ" sz="2000" dirty="0">
                <a:solidFill>
                  <a:prstClr val="black"/>
                </a:solidFill>
              </a:rPr>
              <a:t> </a:t>
            </a:r>
            <a:r>
              <a:rPr lang="ar-DZ" sz="2000" dirty="0">
                <a:solidFill>
                  <a:prstClr val="black"/>
                </a:solidFill>
                <a:hlinkClick r:id="rId5" tooltip="ضغط حلولي"/>
              </a:rPr>
              <a:t>ضغط حلولي</a:t>
            </a:r>
            <a:r>
              <a:rPr lang="ar-DZ" sz="2000" dirty="0">
                <a:solidFill>
                  <a:prstClr val="black"/>
                </a:solidFill>
              </a:rPr>
              <a:t> على جزيئات الماء الموجودة في الوسط الخارجي وبهذا تقوم الفجوة بحفظ </a:t>
            </a:r>
            <a:r>
              <a:rPr lang="ar-DZ" sz="2000" dirty="0">
                <a:solidFill>
                  <a:prstClr val="black"/>
                </a:solidFill>
                <a:hlinkClick r:id="rId6" tooltip="لتوازن المائي (الصفحة غير موجودة)"/>
              </a:rPr>
              <a:t>التوازن المائي</a:t>
            </a:r>
            <a:r>
              <a:rPr lang="ar-DZ" sz="2000" dirty="0">
                <a:solidFill>
                  <a:prstClr val="black"/>
                </a:solidFill>
              </a:rPr>
              <a:t>، فتقوم بعمليتي </a:t>
            </a:r>
            <a:r>
              <a:rPr lang="ar-DZ" sz="2000" dirty="0">
                <a:solidFill>
                  <a:prstClr val="black"/>
                </a:solidFill>
                <a:hlinkClick r:id="rId7" tooltip="انكماش (الصفحة غير موجودة)"/>
              </a:rPr>
              <a:t>الانكماش</a:t>
            </a:r>
            <a:r>
              <a:rPr lang="ar-DZ" sz="2000" dirty="0">
                <a:solidFill>
                  <a:prstClr val="black"/>
                </a:solidFill>
              </a:rPr>
              <a:t> </a:t>
            </a:r>
            <a:r>
              <a:rPr lang="ar-DZ" sz="2000" dirty="0">
                <a:solidFill>
                  <a:prstClr val="black"/>
                </a:solidFill>
                <a:hlinkClick r:id="rId8" tooltip="انتباج (الصفحة غير موجودة)"/>
              </a:rPr>
              <a:t>والانتباج</a:t>
            </a:r>
            <a:r>
              <a:rPr lang="ar-DZ" sz="2000" dirty="0">
                <a:solidFill>
                  <a:prstClr val="black"/>
                </a:solidFill>
              </a:rPr>
              <a:t> تبعا لشروط الوسط. </a:t>
            </a:r>
          </a:p>
        </p:txBody>
      </p:sp>
      <p:sp>
        <p:nvSpPr>
          <p:cNvPr id="2" name="Rectangle 1"/>
          <p:cNvSpPr/>
          <p:nvPr/>
        </p:nvSpPr>
        <p:spPr>
          <a:xfrm>
            <a:off x="179512" y="30844"/>
            <a:ext cx="8964488" cy="470898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000" b="1" dirty="0">
                <a:solidFill>
                  <a:prstClr val="white"/>
                </a:solidFill>
              </a:rPr>
              <a:t>Origin of vacuoles and their physiological role:</a:t>
            </a:r>
            <a:endParaRPr lang="en-US" sz="2000" dirty="0">
              <a:solidFill>
                <a:prstClr val="white"/>
              </a:solidFill>
            </a:endParaRPr>
          </a:p>
          <a:p>
            <a:r>
              <a:rPr lang="en-US" sz="2000" dirty="0">
                <a:solidFill>
                  <a:prstClr val="white"/>
                </a:solidFill>
              </a:rPr>
              <a:t>Vacuoles can form de novo in </a:t>
            </a:r>
            <a:r>
              <a:rPr lang="en-US" sz="2000" dirty="0" err="1">
                <a:solidFill>
                  <a:srgbClr val="FF0000"/>
                </a:solidFill>
              </a:rPr>
              <a:t>meristematic</a:t>
            </a:r>
            <a:r>
              <a:rPr lang="en-US" sz="2000" dirty="0">
                <a:solidFill>
                  <a:srgbClr val="FF0000"/>
                </a:solidFill>
              </a:rPr>
              <a:t> cells</a:t>
            </a:r>
            <a:r>
              <a:rPr lang="en-US" sz="2000" dirty="0">
                <a:solidFill>
                  <a:prstClr val="white"/>
                </a:solidFill>
              </a:rPr>
              <a:t>, or they can arise from </a:t>
            </a:r>
            <a:r>
              <a:rPr lang="en-US" sz="2000" dirty="0">
                <a:solidFill>
                  <a:srgbClr val="FF0000"/>
                </a:solidFill>
              </a:rPr>
              <a:t>Golgi vesicles </a:t>
            </a:r>
            <a:r>
              <a:rPr lang="en-US" sz="2000" dirty="0">
                <a:solidFill>
                  <a:prstClr val="white"/>
                </a:solidFill>
              </a:rPr>
              <a:t>or certain elements of the internal cytoplasmic network.</a:t>
            </a:r>
          </a:p>
          <a:p>
            <a:r>
              <a:rPr lang="en-US" sz="2000" b="1" dirty="0">
                <a:solidFill>
                  <a:prstClr val="white"/>
                </a:solidFill>
              </a:rPr>
              <a:t>Functions of vacuoles in plants</a:t>
            </a:r>
            <a:r>
              <a:rPr lang="en-US" sz="2000" dirty="0">
                <a:solidFill>
                  <a:prstClr val="white"/>
                </a:solidFill>
              </a:rPr>
              <a:t>:</a:t>
            </a:r>
          </a:p>
          <a:p>
            <a:pPr>
              <a:buFont typeface="Arial"/>
              <a:buChar char="•"/>
            </a:pPr>
            <a:r>
              <a:rPr lang="en-US" sz="2000" b="1" dirty="0">
                <a:solidFill>
                  <a:prstClr val="white"/>
                </a:solidFill>
              </a:rPr>
              <a:t>Regulation of water exchange</a:t>
            </a:r>
            <a:r>
              <a:rPr lang="en-US" sz="2000" dirty="0">
                <a:solidFill>
                  <a:prstClr val="white"/>
                </a:solidFill>
              </a:rPr>
              <a:t>: The vacuole </a:t>
            </a:r>
            <a:r>
              <a:rPr lang="en-US" sz="2000" dirty="0">
                <a:solidFill>
                  <a:srgbClr val="FF0000"/>
                </a:solidFill>
              </a:rPr>
              <a:t>regulates water exchange </a:t>
            </a:r>
            <a:r>
              <a:rPr lang="en-US" sz="2000" dirty="0">
                <a:solidFill>
                  <a:prstClr val="white"/>
                </a:solidFill>
              </a:rPr>
              <a:t>between the cell and the external environment, thanks to the </a:t>
            </a:r>
            <a:r>
              <a:rPr lang="en-US" sz="2000" b="1" dirty="0" err="1">
                <a:solidFill>
                  <a:prstClr val="white"/>
                </a:solidFill>
              </a:rPr>
              <a:t>tonoplast</a:t>
            </a:r>
            <a:r>
              <a:rPr lang="en-US" sz="2000" dirty="0">
                <a:solidFill>
                  <a:prstClr val="white"/>
                </a:solidFill>
              </a:rPr>
              <a:t> (vacuolar membrane). This membrane controls the movement of water and solutes into and out of the vacuole.</a:t>
            </a:r>
          </a:p>
          <a:p>
            <a:pPr>
              <a:buFont typeface="Arial"/>
              <a:buChar char="•"/>
            </a:pPr>
            <a:r>
              <a:rPr lang="en-US" sz="2000" b="1" dirty="0">
                <a:solidFill>
                  <a:prstClr val="white"/>
                </a:solidFill>
              </a:rPr>
              <a:t>Osmotic pressure measurement</a:t>
            </a:r>
            <a:r>
              <a:rPr lang="en-US" sz="2000" dirty="0">
                <a:solidFill>
                  <a:prstClr val="white"/>
                </a:solidFill>
              </a:rPr>
              <a:t>: </a:t>
            </a:r>
            <a:r>
              <a:rPr lang="en-US" sz="2000" dirty="0">
                <a:solidFill>
                  <a:srgbClr val="FF0000"/>
                </a:solidFill>
              </a:rPr>
              <a:t>The vacuole acts as a gauge for osmotic pressure</a:t>
            </a:r>
            <a:r>
              <a:rPr lang="en-US" sz="2000" dirty="0">
                <a:solidFill>
                  <a:prstClr val="white"/>
                </a:solidFill>
              </a:rPr>
              <a:t>. The solutions in the vacuolar sap exert osmotic pressure on the water molecules in the external environment, helping to maintain water balance in the plant cell. This allows the vacuole to perform both </a:t>
            </a:r>
            <a:r>
              <a:rPr lang="en-US" sz="2000" b="1" dirty="0">
                <a:solidFill>
                  <a:prstClr val="white"/>
                </a:solidFill>
              </a:rPr>
              <a:t>contraction</a:t>
            </a:r>
            <a:r>
              <a:rPr lang="en-US" sz="2000" dirty="0">
                <a:solidFill>
                  <a:prstClr val="white"/>
                </a:solidFill>
              </a:rPr>
              <a:t> and </a:t>
            </a:r>
            <a:r>
              <a:rPr lang="en-US" sz="2000" b="1" dirty="0">
                <a:solidFill>
                  <a:prstClr val="white"/>
                </a:solidFill>
              </a:rPr>
              <a:t>turgidity</a:t>
            </a:r>
            <a:r>
              <a:rPr lang="en-US" sz="2000" dirty="0">
                <a:solidFill>
                  <a:prstClr val="white"/>
                </a:solidFill>
              </a:rPr>
              <a:t> in response to external conditions, ensuring the plant's cells remain hydrated and structurally intact.</a:t>
            </a:r>
          </a:p>
          <a:p>
            <a:r>
              <a:rPr lang="en-US" sz="2000" dirty="0">
                <a:solidFill>
                  <a:prstClr val="white"/>
                </a:solidFill>
              </a:rPr>
              <a:t>These functions are essential for maintaining cell turgor pressure, regulating cell volume, and contributing to overall plant homeostasis.</a:t>
            </a:r>
          </a:p>
        </p:txBody>
      </p:sp>
    </p:spTree>
    <p:extLst>
      <p:ext uri="{BB962C8B-B14F-4D97-AF65-F5344CB8AC3E}">
        <p14:creationId xmlns:p14="http://schemas.microsoft.com/office/powerpoint/2010/main" val="2004394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04664"/>
            <a:ext cx="8964488" cy="3416320"/>
          </a:xfrm>
          <a:prstGeom prst="rect">
            <a:avLst/>
          </a:prstGeom>
        </p:spPr>
        <p:txBody>
          <a:bodyPr wrap="square">
            <a:spAutoFit/>
          </a:bodyPr>
          <a:lstStyle/>
          <a:p>
            <a:pPr algn="r" rtl="1"/>
            <a:r>
              <a:rPr lang="ar-DZ" sz="2400" b="1" dirty="0">
                <a:solidFill>
                  <a:prstClr val="black"/>
                </a:solidFill>
              </a:rPr>
              <a:t> </a:t>
            </a:r>
            <a:r>
              <a:rPr lang="ar-DZ" sz="2400" b="1" dirty="0">
                <a:solidFill>
                  <a:prstClr val="black"/>
                </a:solidFill>
              </a:rPr>
              <a:t>وتحتوى الفجوة بداخلها ما يسمى </a:t>
            </a:r>
            <a:r>
              <a:rPr lang="ar-DZ" sz="2400" b="1" dirty="0">
                <a:solidFill>
                  <a:srgbClr val="FF0000"/>
                </a:solidFill>
              </a:rPr>
              <a:t>بالعصير </a:t>
            </a:r>
            <a:r>
              <a:rPr lang="ar-DZ" sz="2400" b="1" dirty="0" err="1">
                <a:solidFill>
                  <a:srgbClr val="FF0000"/>
                </a:solidFill>
              </a:rPr>
              <a:t>الخلوى</a:t>
            </a:r>
            <a:r>
              <a:rPr lang="ar-DZ" sz="2400" b="1" dirty="0">
                <a:solidFill>
                  <a:srgbClr val="FF0000"/>
                </a:solidFill>
              </a:rPr>
              <a:t> </a:t>
            </a:r>
            <a:r>
              <a:rPr lang="ar-DZ" sz="2400" b="1" dirty="0">
                <a:solidFill>
                  <a:prstClr val="black"/>
                </a:solidFill>
              </a:rPr>
              <a:t>الذى يقوم بعدة وظائف منها:</a:t>
            </a:r>
          </a:p>
          <a:p>
            <a:pPr algn="r" rtl="1"/>
            <a:r>
              <a:rPr lang="ar-DZ" sz="2400" b="1" dirty="0">
                <a:solidFill>
                  <a:srgbClr val="0070C0"/>
                </a:solidFill>
              </a:rPr>
              <a:t>١  الحفاظ على ضغط </a:t>
            </a:r>
            <a:r>
              <a:rPr lang="ar-DZ" sz="2400" b="1" dirty="0" err="1">
                <a:solidFill>
                  <a:srgbClr val="0070C0"/>
                </a:solidFill>
              </a:rPr>
              <a:t>الإمتلاء</a:t>
            </a:r>
            <a:r>
              <a:rPr lang="ar-DZ" sz="2400" b="1" dirty="0">
                <a:solidFill>
                  <a:srgbClr val="0070C0"/>
                </a:solidFill>
              </a:rPr>
              <a:t> حيث يحتوى العصير </a:t>
            </a:r>
            <a:r>
              <a:rPr lang="ar-DZ" sz="2400" b="1" dirty="0" err="1">
                <a:solidFill>
                  <a:srgbClr val="0070C0"/>
                </a:solidFill>
              </a:rPr>
              <a:t>الخلوى</a:t>
            </a:r>
            <a:r>
              <a:rPr lang="ar-DZ" sz="2400" b="1" dirty="0">
                <a:solidFill>
                  <a:srgbClr val="0070C0"/>
                </a:solidFill>
              </a:rPr>
              <a:t> على السكريات  الأحماض العضوية </a:t>
            </a:r>
          </a:p>
          <a:p>
            <a:pPr algn="r" rtl="1"/>
            <a:r>
              <a:rPr lang="ar-DZ" sz="2400" b="1" dirty="0">
                <a:solidFill>
                  <a:srgbClr val="0070C0"/>
                </a:solidFill>
              </a:rPr>
              <a:t>الدهون  الأملاح المعدنية والصبغات مثل </a:t>
            </a:r>
            <a:r>
              <a:rPr lang="ar-DZ" sz="2400" b="1" dirty="0" err="1">
                <a:solidFill>
                  <a:srgbClr val="0070C0"/>
                </a:solidFill>
              </a:rPr>
              <a:t>الأنثوسيانين</a:t>
            </a:r>
            <a:r>
              <a:rPr lang="ar-DZ" sz="2400" b="1" dirty="0">
                <a:solidFill>
                  <a:srgbClr val="0070C0"/>
                </a:solidFill>
              </a:rPr>
              <a:t> </a:t>
            </a:r>
            <a:r>
              <a:rPr lang="ar-DZ" sz="2400" b="1" dirty="0" err="1">
                <a:solidFill>
                  <a:srgbClr val="0070C0"/>
                </a:solidFill>
              </a:rPr>
              <a:t>والكلوريدات</a:t>
            </a:r>
            <a:r>
              <a:rPr lang="ar-DZ" sz="2400" b="1" dirty="0">
                <a:solidFill>
                  <a:srgbClr val="0070C0"/>
                </a:solidFill>
              </a:rPr>
              <a:t> وكلها تزيد من الضغط</a:t>
            </a:r>
          </a:p>
          <a:p>
            <a:pPr algn="r" rtl="1"/>
            <a:r>
              <a:rPr lang="ar-DZ" sz="2400" b="1" dirty="0" err="1">
                <a:solidFill>
                  <a:srgbClr val="0070C0"/>
                </a:solidFill>
              </a:rPr>
              <a:t>الإسموزى</a:t>
            </a:r>
            <a:r>
              <a:rPr lang="ar-DZ" sz="2400" b="1" dirty="0">
                <a:solidFill>
                  <a:srgbClr val="0070C0"/>
                </a:solidFill>
              </a:rPr>
              <a:t> الذى يحافظ على ضغط </a:t>
            </a:r>
            <a:r>
              <a:rPr lang="ar-DZ" sz="2400" b="1" dirty="0" err="1">
                <a:solidFill>
                  <a:srgbClr val="0070C0"/>
                </a:solidFill>
              </a:rPr>
              <a:t>الإمتلاء</a:t>
            </a:r>
            <a:r>
              <a:rPr lang="ar-DZ" sz="2400" b="1" dirty="0">
                <a:solidFill>
                  <a:srgbClr val="0070C0"/>
                </a:solidFill>
              </a:rPr>
              <a:t>.</a:t>
            </a:r>
          </a:p>
          <a:p>
            <a:pPr algn="r" rtl="1"/>
            <a:r>
              <a:rPr lang="ar-DZ" sz="2400" b="1" dirty="0">
                <a:solidFill>
                  <a:srgbClr val="0070C0"/>
                </a:solidFill>
              </a:rPr>
              <a:t>٢  تخزين المواد الأساسية اللازمة للنشاط </a:t>
            </a:r>
            <a:r>
              <a:rPr lang="ar-DZ" sz="2400" b="1" dirty="0" err="1">
                <a:solidFill>
                  <a:srgbClr val="0070C0"/>
                </a:solidFill>
              </a:rPr>
              <a:t>الخلوى</a:t>
            </a:r>
            <a:r>
              <a:rPr lang="ar-DZ" sz="2400" b="1" dirty="0">
                <a:solidFill>
                  <a:srgbClr val="0070C0"/>
                </a:solidFill>
              </a:rPr>
              <a:t>.</a:t>
            </a:r>
          </a:p>
          <a:p>
            <a:pPr algn="r" rtl="1"/>
            <a:r>
              <a:rPr lang="ar-DZ" sz="2400" b="1" dirty="0">
                <a:solidFill>
                  <a:srgbClr val="0070C0"/>
                </a:solidFill>
              </a:rPr>
              <a:t>٣  يتراكم بها المركبات الدفاعية الخلوية والمواد السامة </a:t>
            </a:r>
            <a:r>
              <a:rPr lang="ar-DZ" sz="2400" b="1" dirty="0" err="1">
                <a:solidFill>
                  <a:srgbClr val="0070C0"/>
                </a:solidFill>
              </a:rPr>
              <a:t>والبللورات</a:t>
            </a:r>
            <a:r>
              <a:rPr lang="ar-DZ" sz="2400" b="1" dirty="0">
                <a:solidFill>
                  <a:srgbClr val="0070C0"/>
                </a:solidFill>
              </a:rPr>
              <a:t> المعدنية مثل </a:t>
            </a:r>
            <a:r>
              <a:rPr lang="ar-DZ" sz="2400" b="1" dirty="0" err="1">
                <a:solidFill>
                  <a:srgbClr val="0070C0"/>
                </a:solidFill>
              </a:rPr>
              <a:t>أوكسالات</a:t>
            </a:r>
            <a:r>
              <a:rPr lang="ar-DZ" sz="2400" b="1" dirty="0">
                <a:solidFill>
                  <a:srgbClr val="0070C0"/>
                </a:solidFill>
              </a:rPr>
              <a:t> الكالسيوم</a:t>
            </a:r>
            <a:r>
              <a:rPr lang="ar-DZ" sz="2400" b="1" dirty="0">
                <a:solidFill>
                  <a:srgbClr val="0070C0"/>
                </a:solidFill>
              </a:rPr>
              <a:t>.</a:t>
            </a:r>
          </a:p>
          <a:p>
            <a:pPr algn="r" rtl="1"/>
            <a:endParaRPr lang="ar-DZ" sz="2400" b="1" dirty="0">
              <a:solidFill>
                <a:srgbClr val="0070C0"/>
              </a:solidFill>
            </a:endParaRPr>
          </a:p>
        </p:txBody>
      </p:sp>
      <p:sp>
        <p:nvSpPr>
          <p:cNvPr id="2" name="Rectangle 1"/>
          <p:cNvSpPr/>
          <p:nvPr/>
        </p:nvSpPr>
        <p:spPr>
          <a:xfrm>
            <a:off x="193866" y="3453839"/>
            <a:ext cx="8964488" cy="341632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dirty="0">
                <a:solidFill>
                  <a:prstClr val="white"/>
                </a:solidFill>
              </a:rPr>
              <a:t>the vacuole contains inside it what is called </a:t>
            </a:r>
            <a:r>
              <a:rPr lang="en-US" sz="2400" b="1" dirty="0">
                <a:solidFill>
                  <a:srgbClr val="FF0000"/>
                </a:solidFill>
              </a:rPr>
              <a:t>cell sap</a:t>
            </a:r>
            <a:r>
              <a:rPr lang="en-US" sz="2400" dirty="0">
                <a:solidFill>
                  <a:prstClr val="white"/>
                </a:solidFill>
              </a:rPr>
              <a:t>, which performs several functions, including</a:t>
            </a:r>
            <a:r>
              <a:rPr lang="en-US" sz="2400" dirty="0">
                <a:solidFill>
                  <a:prstClr val="white"/>
                </a:solidFill>
              </a:rPr>
              <a:t>:</a:t>
            </a:r>
          </a:p>
          <a:p>
            <a:r>
              <a:rPr lang="fr-FR" sz="2400" b="1" dirty="0">
                <a:solidFill>
                  <a:prstClr val="white"/>
                </a:solidFill>
              </a:rPr>
              <a:t>1</a:t>
            </a:r>
            <a:r>
              <a:rPr lang="fr-FR" sz="2400" b="1" dirty="0">
                <a:solidFill>
                  <a:prstClr val="white"/>
                </a:solidFill>
              </a:rPr>
              <a:t>. </a:t>
            </a:r>
            <a:r>
              <a:rPr lang="fr-FR" sz="2400" b="1" dirty="0" err="1">
                <a:solidFill>
                  <a:srgbClr val="FF0000"/>
                </a:solidFill>
              </a:rPr>
              <a:t>Maintaining</a:t>
            </a:r>
            <a:r>
              <a:rPr lang="fr-FR" sz="2400" b="1" dirty="0">
                <a:solidFill>
                  <a:srgbClr val="FF0000"/>
                </a:solidFill>
              </a:rPr>
              <a:t> </a:t>
            </a:r>
            <a:r>
              <a:rPr lang="fr-FR" sz="2400" b="1" dirty="0" err="1">
                <a:solidFill>
                  <a:srgbClr val="FF0000"/>
                </a:solidFill>
              </a:rPr>
              <a:t>turgor</a:t>
            </a:r>
            <a:r>
              <a:rPr lang="fr-FR" sz="2400" b="1" dirty="0">
                <a:solidFill>
                  <a:srgbClr val="FF0000"/>
                </a:solidFill>
              </a:rPr>
              <a:t> pressure</a:t>
            </a:r>
            <a:r>
              <a:rPr lang="fr-FR" sz="2400" b="1" dirty="0">
                <a:solidFill>
                  <a:prstClr val="white"/>
                </a:solidFill>
              </a:rPr>
              <a:t>:</a:t>
            </a:r>
            <a:r>
              <a:rPr lang="fr-FR" sz="2400" dirty="0">
                <a:solidFill>
                  <a:prstClr val="white"/>
                </a:solidFill>
              </a:rPr>
              <a:t> The </a:t>
            </a:r>
            <a:r>
              <a:rPr lang="fr-FR" sz="2400" dirty="0" err="1">
                <a:solidFill>
                  <a:prstClr val="white"/>
                </a:solidFill>
              </a:rPr>
              <a:t>cell</a:t>
            </a:r>
            <a:r>
              <a:rPr lang="fr-FR" sz="2400" dirty="0">
                <a:solidFill>
                  <a:prstClr val="white"/>
                </a:solidFill>
              </a:rPr>
              <a:t> </a:t>
            </a:r>
            <a:r>
              <a:rPr lang="fr-FR" sz="2400" dirty="0" err="1">
                <a:solidFill>
                  <a:prstClr val="white"/>
                </a:solidFill>
              </a:rPr>
              <a:t>sap</a:t>
            </a:r>
            <a:r>
              <a:rPr lang="fr-FR" sz="2400" dirty="0">
                <a:solidFill>
                  <a:prstClr val="white"/>
                </a:solidFill>
              </a:rPr>
              <a:t> </a:t>
            </a:r>
            <a:r>
              <a:rPr lang="fr-FR" sz="2400" dirty="0" err="1">
                <a:solidFill>
                  <a:prstClr val="white"/>
                </a:solidFill>
              </a:rPr>
              <a:t>contains</a:t>
            </a:r>
            <a:r>
              <a:rPr lang="fr-FR" sz="2400" dirty="0">
                <a:solidFill>
                  <a:prstClr val="white"/>
                </a:solidFill>
              </a:rPr>
              <a:t> </a:t>
            </a:r>
            <a:r>
              <a:rPr lang="fr-FR" sz="2400" dirty="0" err="1">
                <a:solidFill>
                  <a:prstClr val="white"/>
                </a:solidFill>
              </a:rPr>
              <a:t>sugars</a:t>
            </a:r>
            <a:r>
              <a:rPr lang="fr-FR" sz="2400" dirty="0">
                <a:solidFill>
                  <a:prstClr val="white"/>
                </a:solidFill>
              </a:rPr>
              <a:t>, </a:t>
            </a:r>
            <a:r>
              <a:rPr lang="fr-FR" sz="2400" dirty="0" err="1">
                <a:solidFill>
                  <a:prstClr val="white"/>
                </a:solidFill>
              </a:rPr>
              <a:t>organic</a:t>
            </a:r>
            <a:r>
              <a:rPr lang="fr-FR" sz="2400" dirty="0">
                <a:solidFill>
                  <a:prstClr val="white"/>
                </a:solidFill>
              </a:rPr>
              <a:t> </a:t>
            </a:r>
            <a:r>
              <a:rPr lang="fr-FR" sz="2400" dirty="0" err="1">
                <a:solidFill>
                  <a:prstClr val="white"/>
                </a:solidFill>
              </a:rPr>
              <a:t>acids</a:t>
            </a:r>
            <a:r>
              <a:rPr lang="fr-FR" sz="2400" dirty="0">
                <a:solidFill>
                  <a:prstClr val="white"/>
                </a:solidFill>
              </a:rPr>
              <a:t>, </a:t>
            </a:r>
            <a:r>
              <a:rPr lang="fr-FR" sz="2400" dirty="0" err="1">
                <a:solidFill>
                  <a:prstClr val="white"/>
                </a:solidFill>
              </a:rPr>
              <a:t>lipids</a:t>
            </a:r>
            <a:r>
              <a:rPr lang="fr-FR" sz="2400" dirty="0">
                <a:solidFill>
                  <a:prstClr val="white"/>
                </a:solidFill>
              </a:rPr>
              <a:t>, </a:t>
            </a:r>
            <a:r>
              <a:rPr lang="fr-FR" sz="2400" dirty="0" err="1">
                <a:solidFill>
                  <a:prstClr val="white"/>
                </a:solidFill>
              </a:rPr>
              <a:t>mineral</a:t>
            </a:r>
            <a:r>
              <a:rPr lang="fr-FR" sz="2400" dirty="0">
                <a:solidFill>
                  <a:prstClr val="white"/>
                </a:solidFill>
              </a:rPr>
              <a:t> </a:t>
            </a:r>
            <a:r>
              <a:rPr lang="fr-FR" sz="2400" dirty="0" err="1">
                <a:solidFill>
                  <a:prstClr val="white"/>
                </a:solidFill>
              </a:rPr>
              <a:t>salts</a:t>
            </a:r>
            <a:r>
              <a:rPr lang="fr-FR" sz="2400" dirty="0">
                <a:solidFill>
                  <a:prstClr val="white"/>
                </a:solidFill>
              </a:rPr>
              <a:t>, and pigments </a:t>
            </a:r>
            <a:r>
              <a:rPr lang="fr-FR" sz="2400" dirty="0" err="1">
                <a:solidFill>
                  <a:prstClr val="white"/>
                </a:solidFill>
              </a:rPr>
              <a:t>such</a:t>
            </a:r>
            <a:r>
              <a:rPr lang="fr-FR" sz="2400" dirty="0">
                <a:solidFill>
                  <a:prstClr val="white"/>
                </a:solidFill>
              </a:rPr>
              <a:t> as </a:t>
            </a:r>
            <a:r>
              <a:rPr lang="fr-FR" sz="2400" dirty="0" err="1">
                <a:solidFill>
                  <a:prstClr val="white"/>
                </a:solidFill>
              </a:rPr>
              <a:t>anthocyanins</a:t>
            </a:r>
            <a:r>
              <a:rPr lang="fr-FR" sz="2400" dirty="0">
                <a:solidFill>
                  <a:prstClr val="white"/>
                </a:solidFill>
              </a:rPr>
              <a:t> and </a:t>
            </a:r>
            <a:r>
              <a:rPr lang="fr-FR" sz="2400" dirty="0" err="1">
                <a:solidFill>
                  <a:prstClr val="white"/>
                </a:solidFill>
              </a:rPr>
              <a:t>chlorophyll</a:t>
            </a:r>
            <a:r>
              <a:rPr lang="fr-FR" sz="2400" dirty="0">
                <a:solidFill>
                  <a:prstClr val="white"/>
                </a:solidFill>
              </a:rPr>
              <a:t>, all of </a:t>
            </a:r>
            <a:r>
              <a:rPr lang="fr-FR" sz="2400" dirty="0" err="1">
                <a:solidFill>
                  <a:prstClr val="white"/>
                </a:solidFill>
              </a:rPr>
              <a:t>which</a:t>
            </a:r>
            <a:r>
              <a:rPr lang="fr-FR" sz="2400" dirty="0">
                <a:solidFill>
                  <a:prstClr val="white"/>
                </a:solidFill>
              </a:rPr>
              <a:t> </a:t>
            </a:r>
            <a:r>
              <a:rPr lang="fr-FR" sz="2400" dirty="0" err="1">
                <a:solidFill>
                  <a:prstClr val="white"/>
                </a:solidFill>
              </a:rPr>
              <a:t>increase</a:t>
            </a:r>
            <a:r>
              <a:rPr lang="fr-FR" sz="2400" dirty="0">
                <a:solidFill>
                  <a:prstClr val="white"/>
                </a:solidFill>
              </a:rPr>
              <a:t> </a:t>
            </a:r>
            <a:r>
              <a:rPr lang="fr-FR" sz="2400" dirty="0" err="1">
                <a:solidFill>
                  <a:prstClr val="white"/>
                </a:solidFill>
              </a:rPr>
              <a:t>osmotic</a:t>
            </a:r>
            <a:r>
              <a:rPr lang="fr-FR" sz="2400" dirty="0">
                <a:solidFill>
                  <a:prstClr val="white"/>
                </a:solidFill>
              </a:rPr>
              <a:t> pressure and help </a:t>
            </a:r>
            <a:r>
              <a:rPr lang="fr-FR" sz="2400" dirty="0" err="1">
                <a:solidFill>
                  <a:prstClr val="white"/>
                </a:solidFill>
              </a:rPr>
              <a:t>maintain</a:t>
            </a:r>
            <a:r>
              <a:rPr lang="fr-FR" sz="2400" dirty="0">
                <a:solidFill>
                  <a:prstClr val="white"/>
                </a:solidFill>
              </a:rPr>
              <a:t> </a:t>
            </a:r>
            <a:r>
              <a:rPr lang="fr-FR" sz="2400" dirty="0" err="1">
                <a:solidFill>
                  <a:prstClr val="white"/>
                </a:solidFill>
              </a:rPr>
              <a:t>turgor</a:t>
            </a:r>
            <a:r>
              <a:rPr lang="fr-FR" sz="2400" dirty="0">
                <a:solidFill>
                  <a:prstClr val="white"/>
                </a:solidFill>
              </a:rPr>
              <a:t> pressure.</a:t>
            </a:r>
          </a:p>
          <a:p>
            <a:r>
              <a:rPr lang="fr-FR" sz="2400" b="1" dirty="0">
                <a:solidFill>
                  <a:prstClr val="white"/>
                </a:solidFill>
              </a:rPr>
              <a:t>2. </a:t>
            </a:r>
            <a:r>
              <a:rPr lang="fr-FR" sz="2400" b="1" dirty="0" err="1">
                <a:solidFill>
                  <a:srgbClr val="FF0000"/>
                </a:solidFill>
              </a:rPr>
              <a:t>Storing</a:t>
            </a:r>
            <a:r>
              <a:rPr lang="fr-FR" sz="2400" b="1" dirty="0">
                <a:solidFill>
                  <a:srgbClr val="FF0000"/>
                </a:solidFill>
              </a:rPr>
              <a:t> essential </a:t>
            </a:r>
            <a:r>
              <a:rPr lang="fr-FR" sz="2400" b="1" dirty="0" err="1">
                <a:solidFill>
                  <a:srgbClr val="FF0000"/>
                </a:solidFill>
              </a:rPr>
              <a:t>materials</a:t>
            </a:r>
            <a:r>
              <a:rPr lang="fr-FR" sz="2400" b="1" dirty="0">
                <a:solidFill>
                  <a:srgbClr val="FF0000"/>
                </a:solidFill>
              </a:rPr>
              <a:t> </a:t>
            </a:r>
            <a:r>
              <a:rPr lang="fr-FR" sz="2400" b="1" dirty="0" err="1">
                <a:solidFill>
                  <a:prstClr val="white"/>
                </a:solidFill>
              </a:rPr>
              <a:t>required</a:t>
            </a:r>
            <a:r>
              <a:rPr lang="fr-FR" sz="2400" b="1" dirty="0">
                <a:solidFill>
                  <a:prstClr val="white"/>
                </a:solidFill>
              </a:rPr>
              <a:t> for cellular </a:t>
            </a:r>
            <a:r>
              <a:rPr lang="fr-FR" sz="2400" b="1" dirty="0" err="1">
                <a:solidFill>
                  <a:prstClr val="white"/>
                </a:solidFill>
              </a:rPr>
              <a:t>activity</a:t>
            </a:r>
            <a:r>
              <a:rPr lang="fr-FR" sz="2400" b="1" dirty="0">
                <a:solidFill>
                  <a:prstClr val="white"/>
                </a:solidFill>
              </a:rPr>
              <a:t>.</a:t>
            </a:r>
            <a:endParaRPr lang="fr-FR" sz="2400" dirty="0">
              <a:solidFill>
                <a:prstClr val="white"/>
              </a:solidFill>
            </a:endParaRPr>
          </a:p>
          <a:p>
            <a:r>
              <a:rPr lang="fr-FR" sz="2400" b="1" dirty="0">
                <a:solidFill>
                  <a:prstClr val="white"/>
                </a:solidFill>
              </a:rPr>
              <a:t>3. </a:t>
            </a:r>
            <a:r>
              <a:rPr lang="fr-FR" sz="2400" b="1" dirty="0">
                <a:solidFill>
                  <a:srgbClr val="FF0000"/>
                </a:solidFill>
              </a:rPr>
              <a:t>Accumulatio</a:t>
            </a:r>
            <a:r>
              <a:rPr lang="fr-FR" sz="2400" b="1" dirty="0">
                <a:solidFill>
                  <a:prstClr val="white"/>
                </a:solidFill>
              </a:rPr>
              <a:t>n of cellular </a:t>
            </a:r>
            <a:r>
              <a:rPr lang="fr-FR" sz="2400" b="1" dirty="0" err="1">
                <a:solidFill>
                  <a:prstClr val="white"/>
                </a:solidFill>
              </a:rPr>
              <a:t>defense</a:t>
            </a:r>
            <a:r>
              <a:rPr lang="fr-FR" sz="2400" b="1" dirty="0">
                <a:solidFill>
                  <a:prstClr val="white"/>
                </a:solidFill>
              </a:rPr>
              <a:t> compounds, </a:t>
            </a:r>
            <a:r>
              <a:rPr lang="fr-FR" sz="2400" b="1" dirty="0" err="1">
                <a:solidFill>
                  <a:prstClr val="white"/>
                </a:solidFill>
              </a:rPr>
              <a:t>toxic</a:t>
            </a:r>
            <a:r>
              <a:rPr lang="fr-FR" sz="2400" b="1" dirty="0">
                <a:solidFill>
                  <a:prstClr val="white"/>
                </a:solidFill>
              </a:rPr>
              <a:t> substances, and </a:t>
            </a:r>
            <a:r>
              <a:rPr lang="fr-FR" sz="2400" b="1" dirty="0" err="1">
                <a:solidFill>
                  <a:prstClr val="white"/>
                </a:solidFill>
              </a:rPr>
              <a:t>mineral</a:t>
            </a:r>
            <a:r>
              <a:rPr lang="fr-FR" sz="2400" b="1" dirty="0">
                <a:solidFill>
                  <a:prstClr val="white"/>
                </a:solidFill>
              </a:rPr>
              <a:t> </a:t>
            </a:r>
            <a:r>
              <a:rPr lang="fr-FR" sz="2400" b="1" dirty="0" err="1">
                <a:solidFill>
                  <a:prstClr val="white"/>
                </a:solidFill>
              </a:rPr>
              <a:t>crystals</a:t>
            </a:r>
            <a:r>
              <a:rPr lang="fr-FR" sz="2400" b="1" dirty="0">
                <a:solidFill>
                  <a:prstClr val="white"/>
                </a:solidFill>
              </a:rPr>
              <a:t> </a:t>
            </a:r>
            <a:r>
              <a:rPr lang="fr-FR" sz="2400" b="1" dirty="0" err="1">
                <a:solidFill>
                  <a:prstClr val="white"/>
                </a:solidFill>
              </a:rPr>
              <a:t>such</a:t>
            </a:r>
            <a:r>
              <a:rPr lang="fr-FR" sz="2400" b="1" dirty="0">
                <a:solidFill>
                  <a:prstClr val="white"/>
                </a:solidFill>
              </a:rPr>
              <a:t> as calcium oxalate.</a:t>
            </a:r>
            <a:endParaRPr lang="fr-FR" sz="2400" dirty="0">
              <a:solidFill>
                <a:prstClr val="white"/>
              </a:solidFill>
            </a:endParaRPr>
          </a:p>
        </p:txBody>
      </p:sp>
    </p:spTree>
    <p:extLst>
      <p:ext uri="{BB962C8B-B14F-4D97-AF65-F5344CB8AC3E}">
        <p14:creationId xmlns:p14="http://schemas.microsoft.com/office/powerpoint/2010/main" val="24816922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34" y="2276872"/>
            <a:ext cx="9144000" cy="2160240"/>
          </a:xfrm>
        </p:spPr>
        <p:style>
          <a:lnRef idx="0">
            <a:schemeClr val="accent3"/>
          </a:lnRef>
          <a:fillRef idx="3">
            <a:schemeClr val="accent3"/>
          </a:fillRef>
          <a:effectRef idx="3">
            <a:schemeClr val="accent3"/>
          </a:effectRef>
          <a:fontRef idx="minor">
            <a:schemeClr val="lt1"/>
          </a:fontRef>
        </p:style>
        <p:txBody>
          <a:bodyPr>
            <a:noAutofit/>
          </a:bodyPr>
          <a:lstStyle/>
          <a:p>
            <a:pPr rtl="1"/>
            <a:r>
              <a:rPr lang="ar-DZ" sz="3600" dirty="0">
                <a:solidFill>
                  <a:srgbClr val="0F1115"/>
                </a:solidFill>
                <a:latin typeface="quote-cjk-patch"/>
                <a:ea typeface="+mn-ea"/>
                <a:cs typeface="Arial"/>
              </a:rPr>
              <a:t>تّكون </a:t>
            </a:r>
            <a:r>
              <a:rPr lang="ar-DZ" sz="3600" dirty="0" smtClean="0">
                <a:solidFill>
                  <a:srgbClr val="0F1115"/>
                </a:solidFill>
                <a:latin typeface="quote-cjk-patch"/>
                <a:ea typeface="+mn-ea"/>
                <a:cs typeface="Arial"/>
              </a:rPr>
              <a:t>الفجوات خلال التمايز الخلوي</a:t>
            </a:r>
            <a:r>
              <a:rPr lang="fr-FR" sz="3600" dirty="0" smtClean="0">
                <a:solidFill>
                  <a:srgbClr val="0F1115"/>
                </a:solidFill>
                <a:latin typeface="quote-cjk-patch"/>
                <a:ea typeface="+mn-ea"/>
                <a:cs typeface="Arial"/>
              </a:rPr>
              <a:t/>
            </a:r>
            <a:br>
              <a:rPr lang="fr-FR" sz="3600" dirty="0" smtClean="0">
                <a:solidFill>
                  <a:srgbClr val="0F1115"/>
                </a:solidFill>
                <a:latin typeface="quote-cjk-patch"/>
                <a:ea typeface="+mn-ea"/>
                <a:cs typeface="Arial"/>
              </a:rPr>
            </a:br>
            <a:r>
              <a:rPr lang="en-US" sz="3600" b="1" dirty="0">
                <a:solidFill>
                  <a:srgbClr val="0F1115"/>
                </a:solidFill>
                <a:latin typeface="quote-cjk-patch"/>
              </a:rPr>
              <a:t>Formation of Vacuoles during Cell </a:t>
            </a:r>
            <a:r>
              <a:rPr lang="en-US" sz="3600" b="1" dirty="0" smtClean="0">
                <a:solidFill>
                  <a:srgbClr val="0F1115"/>
                </a:solidFill>
                <a:latin typeface="quote-cjk-patch"/>
              </a:rPr>
              <a:t>Differentiation</a:t>
            </a:r>
            <a:r>
              <a:rPr lang="en-US" sz="3600" dirty="0">
                <a:solidFill>
                  <a:srgbClr val="0F1115"/>
                </a:solidFill>
                <a:latin typeface="quote-cjk-patch"/>
              </a:rPr>
              <a:t/>
            </a:r>
            <a:br>
              <a:rPr lang="en-US" sz="3600" dirty="0">
                <a:solidFill>
                  <a:srgbClr val="0F1115"/>
                </a:solidFill>
                <a:latin typeface="quote-cjk-patch"/>
              </a:rPr>
            </a:br>
            <a:endParaRPr lang="fr-FR" sz="3600" dirty="0"/>
          </a:p>
        </p:txBody>
      </p:sp>
    </p:spTree>
    <p:extLst>
      <p:ext uri="{BB962C8B-B14F-4D97-AF65-F5344CB8AC3E}">
        <p14:creationId xmlns:p14="http://schemas.microsoft.com/office/powerpoint/2010/main" val="36131819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12094" t="71424" r="40614" b="4964"/>
          <a:stretch/>
        </p:blipFill>
        <p:spPr bwMode="auto">
          <a:xfrm>
            <a:off x="0" y="4993654"/>
            <a:ext cx="9144000" cy="164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720" y="7674"/>
            <a:ext cx="9144000"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a:r>
              <a:rPr lang="ar-DZ" sz="2400" dirty="0">
                <a:solidFill>
                  <a:srgbClr val="0F1115"/>
                </a:solidFill>
                <a:latin typeface="quote-cjk-patch"/>
              </a:rPr>
              <a:t>تّكون </a:t>
            </a:r>
            <a:r>
              <a:rPr lang="ar-DZ" sz="2400" dirty="0">
                <a:solidFill>
                  <a:srgbClr val="0F1115"/>
                </a:solidFill>
                <a:latin typeface="quote-cjk-patch"/>
              </a:rPr>
              <a:t>الفجوات</a:t>
            </a:r>
            <a:br>
              <a:rPr lang="ar-DZ" sz="2400" dirty="0">
                <a:solidFill>
                  <a:srgbClr val="0F1115"/>
                </a:solidFill>
                <a:latin typeface="quote-cjk-patch"/>
              </a:rPr>
            </a:br>
            <a:r>
              <a:rPr lang="ar-DZ" sz="2400" dirty="0" err="1">
                <a:solidFill>
                  <a:srgbClr val="0F1115"/>
                </a:solidFill>
                <a:latin typeface="quote-cjk-patch"/>
              </a:rPr>
              <a:t>الفجوات</a:t>
            </a:r>
            <a:r>
              <a:rPr lang="ar-DZ" sz="2400" dirty="0">
                <a:solidFill>
                  <a:srgbClr val="0F1115"/>
                </a:solidFill>
                <a:latin typeface="quote-cjk-patch"/>
              </a:rPr>
              <a:t> هي </a:t>
            </a:r>
            <a:r>
              <a:rPr lang="ar-DZ" sz="2400" dirty="0" err="1">
                <a:solidFill>
                  <a:srgbClr val="0F1115"/>
                </a:solidFill>
                <a:latin typeface="quote-cjk-patch"/>
              </a:rPr>
              <a:t>عضيات</a:t>
            </a:r>
            <a:r>
              <a:rPr lang="ar-DZ" sz="2400" dirty="0">
                <a:solidFill>
                  <a:srgbClr val="0F1115"/>
                </a:solidFill>
                <a:latin typeface="quote-cjk-patch"/>
              </a:rPr>
              <a:t> معقدة، ولا يزال أصل نشأتها غير معروف تمامًا. ومع ذلك، تشير الدراسات إلى أن الفجوات </a:t>
            </a:r>
            <a:r>
              <a:rPr lang="ar-DZ" sz="2400" dirty="0">
                <a:solidFill>
                  <a:srgbClr val="FF0000"/>
                </a:solidFill>
                <a:latin typeface="quote-cjk-patch"/>
              </a:rPr>
              <a:t>تتكون من اندماج حويصلات صغيرة تنشأ من جهاز </a:t>
            </a:r>
            <a:r>
              <a:rPr lang="ar-DZ" sz="2400" dirty="0" err="1">
                <a:solidFill>
                  <a:srgbClr val="FF0000"/>
                </a:solidFill>
                <a:latin typeface="quote-cjk-patch"/>
              </a:rPr>
              <a:t>جولجي</a:t>
            </a:r>
            <a:r>
              <a:rPr lang="ar-DZ" sz="2400" dirty="0">
                <a:solidFill>
                  <a:srgbClr val="0F1115"/>
                </a:solidFill>
                <a:latin typeface="quote-cjk-patch"/>
              </a:rPr>
              <a:t>. تندمج هذه الحويصلات الصغيرة معًا لتكوين "فجوات أولية"، وهي مرحلة سابقة لتكوين الفجوة الناضجة. يؤدي الاندماج المستمر لهذه الفجوات الأولية في النهاية إلى تكوين فجوة كبيرة مركزية</a:t>
            </a:r>
            <a:r>
              <a:rPr lang="ar-DZ" sz="2400" dirty="0">
                <a:solidFill>
                  <a:srgbClr val="0F1115"/>
                </a:solidFill>
                <a:latin typeface="quote-cjk-patch"/>
              </a:rPr>
              <a:t>.</a:t>
            </a:r>
            <a:endParaRPr lang="ar-DZ" sz="2400" dirty="0">
              <a:solidFill>
                <a:srgbClr val="0F1115"/>
              </a:solidFill>
              <a:latin typeface="quote-cjk-patch"/>
            </a:endParaRPr>
          </a:p>
        </p:txBody>
      </p:sp>
      <p:sp>
        <p:nvSpPr>
          <p:cNvPr id="6" name="Rectangle 5"/>
          <p:cNvSpPr/>
          <p:nvPr/>
        </p:nvSpPr>
        <p:spPr>
          <a:xfrm>
            <a:off x="99954" y="2315998"/>
            <a:ext cx="8944091" cy="267765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fr-FR" sz="2400" dirty="0">
                <a:solidFill>
                  <a:prstClr val="white"/>
                </a:solidFill>
              </a:rPr>
              <a:t>T</a:t>
            </a:r>
            <a:r>
              <a:rPr lang="en-US" sz="2400" dirty="0">
                <a:solidFill>
                  <a:srgbClr val="FF0000"/>
                </a:solidFill>
              </a:rPr>
              <a:t>he </a:t>
            </a:r>
            <a:r>
              <a:rPr lang="en-US" sz="2400" dirty="0">
                <a:solidFill>
                  <a:srgbClr val="FF0000"/>
                </a:solidFill>
              </a:rPr>
              <a:t>biogenesis of vacuoles </a:t>
            </a:r>
            <a:r>
              <a:rPr lang="en-US" sz="2400" dirty="0" err="1">
                <a:solidFill>
                  <a:prstClr val="white"/>
                </a:solidFill>
              </a:rPr>
              <a:t>Vacuoles</a:t>
            </a:r>
            <a:r>
              <a:rPr lang="en-US" sz="2400" dirty="0">
                <a:solidFill>
                  <a:prstClr val="white"/>
                </a:solidFill>
              </a:rPr>
              <a:t> are complex organelles, and their biogenesis remains unknown. However, </a:t>
            </a:r>
            <a:r>
              <a:rPr lang="en-US" sz="2400" dirty="0">
                <a:solidFill>
                  <a:srgbClr val="FF0000"/>
                </a:solidFill>
              </a:rPr>
              <a:t>studies have suggested </a:t>
            </a:r>
            <a:r>
              <a:rPr lang="en-US" sz="2400" dirty="0">
                <a:solidFill>
                  <a:prstClr val="white"/>
                </a:solidFill>
              </a:rPr>
              <a:t>that vacuoles </a:t>
            </a:r>
            <a:r>
              <a:rPr lang="en-US" sz="2400" dirty="0">
                <a:solidFill>
                  <a:srgbClr val="FF0000"/>
                </a:solidFill>
              </a:rPr>
              <a:t>assemble</a:t>
            </a:r>
            <a:r>
              <a:rPr lang="en-US" sz="2400" dirty="0">
                <a:solidFill>
                  <a:prstClr val="white"/>
                </a:solidFill>
              </a:rPr>
              <a:t> from </a:t>
            </a:r>
            <a:r>
              <a:rPr lang="en-US" sz="2400" dirty="0">
                <a:solidFill>
                  <a:srgbClr val="FF0000"/>
                </a:solidFill>
              </a:rPr>
              <a:t>smaller vesicles </a:t>
            </a:r>
            <a:r>
              <a:rPr lang="en-US" sz="2400" dirty="0">
                <a:solidFill>
                  <a:prstClr val="white"/>
                </a:solidFill>
              </a:rPr>
              <a:t>that are </a:t>
            </a:r>
            <a:r>
              <a:rPr lang="en-US" sz="2400" dirty="0">
                <a:solidFill>
                  <a:srgbClr val="FF0000"/>
                </a:solidFill>
              </a:rPr>
              <a:t>derived from the Golgi apparatus</a:t>
            </a:r>
            <a:r>
              <a:rPr lang="en-US" sz="2400" dirty="0">
                <a:solidFill>
                  <a:prstClr val="white"/>
                </a:solidFill>
              </a:rPr>
              <a:t>. These small vesicles fuse together to form pre-vacuoles, which are vacuole precursors. The continuous fusion of these pre-vacuoles ultimately results in the formation of a large </a:t>
            </a:r>
            <a:r>
              <a:rPr lang="en-US" sz="2400" dirty="0">
                <a:solidFill>
                  <a:prstClr val="white"/>
                </a:solidFill>
              </a:rPr>
              <a:t>vacuole.</a:t>
            </a:r>
            <a:endParaRPr lang="fr-FR" sz="2400" dirty="0">
              <a:solidFill>
                <a:prstClr val="white"/>
              </a:solidFill>
            </a:endParaRPr>
          </a:p>
        </p:txBody>
      </p:sp>
    </p:spTree>
    <p:extLst>
      <p:ext uri="{BB962C8B-B14F-4D97-AF65-F5344CB8AC3E}">
        <p14:creationId xmlns:p14="http://schemas.microsoft.com/office/powerpoint/2010/main" val="491240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72915" y="906686"/>
            <a:ext cx="9144000" cy="495257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ZoneTexte 2"/>
          <p:cNvSpPr txBox="1"/>
          <p:nvPr/>
        </p:nvSpPr>
        <p:spPr>
          <a:xfrm>
            <a:off x="214282" y="5000636"/>
            <a:ext cx="2071670" cy="523220"/>
          </a:xfrm>
          <a:prstGeom prst="rect">
            <a:avLst/>
          </a:prstGeom>
          <a:solidFill>
            <a:srgbClr val="92D050"/>
          </a:solidFill>
        </p:spPr>
        <p:txBody>
          <a:bodyPr wrap="square" rtlCol="0">
            <a:spAutoFit/>
          </a:bodyPr>
          <a:lstStyle/>
          <a:p>
            <a:pPr algn="ctr"/>
            <a:r>
              <a:rPr lang="ar-DZ" sz="2800" b="1" dirty="0">
                <a:solidFill>
                  <a:prstClr val="black"/>
                </a:solidFill>
              </a:rPr>
              <a:t>فجوات صغيرة</a:t>
            </a:r>
            <a:endParaRPr lang="fr-FR" sz="2800" b="1" dirty="0">
              <a:solidFill>
                <a:prstClr val="black"/>
              </a:solidFill>
            </a:endParaRPr>
          </a:p>
        </p:txBody>
      </p:sp>
      <p:sp>
        <p:nvSpPr>
          <p:cNvPr id="4" name="ZoneTexte 3"/>
          <p:cNvSpPr txBox="1"/>
          <p:nvPr/>
        </p:nvSpPr>
        <p:spPr>
          <a:xfrm>
            <a:off x="3571868" y="5000636"/>
            <a:ext cx="2071670" cy="954107"/>
          </a:xfrm>
          <a:prstGeom prst="rect">
            <a:avLst/>
          </a:prstGeom>
          <a:solidFill>
            <a:srgbClr val="92D050"/>
          </a:solidFill>
        </p:spPr>
        <p:txBody>
          <a:bodyPr wrap="square" rtlCol="0">
            <a:spAutoFit/>
          </a:bodyPr>
          <a:lstStyle/>
          <a:p>
            <a:pPr algn="ctr"/>
            <a:r>
              <a:rPr lang="ar-DZ" sz="2800" b="1" dirty="0">
                <a:solidFill>
                  <a:prstClr val="black"/>
                </a:solidFill>
              </a:rPr>
              <a:t>الفجوات تكبر في الحجم</a:t>
            </a:r>
            <a:endParaRPr lang="fr-FR" sz="2800" b="1" dirty="0">
              <a:solidFill>
                <a:prstClr val="black"/>
              </a:solidFill>
            </a:endParaRPr>
          </a:p>
        </p:txBody>
      </p:sp>
      <p:sp>
        <p:nvSpPr>
          <p:cNvPr id="5" name="ZoneTexte 4"/>
          <p:cNvSpPr txBox="1"/>
          <p:nvPr/>
        </p:nvSpPr>
        <p:spPr>
          <a:xfrm>
            <a:off x="6732240" y="5500389"/>
            <a:ext cx="2411760" cy="1384995"/>
          </a:xfrm>
          <a:prstGeom prst="rect">
            <a:avLst/>
          </a:prstGeom>
          <a:solidFill>
            <a:srgbClr val="92D050"/>
          </a:solidFill>
        </p:spPr>
        <p:txBody>
          <a:bodyPr wrap="square" rtlCol="0">
            <a:spAutoFit/>
          </a:bodyPr>
          <a:lstStyle/>
          <a:p>
            <a:pPr algn="ctr"/>
            <a:r>
              <a:rPr lang="ar-DZ" sz="2800" b="1" dirty="0">
                <a:solidFill>
                  <a:prstClr val="black"/>
                </a:solidFill>
              </a:rPr>
              <a:t>فجوة كبيرة من التحام الفجوات الصغيرة</a:t>
            </a:r>
            <a:endParaRPr lang="fr-FR" sz="2800" b="1" dirty="0">
              <a:solidFill>
                <a:prstClr val="black"/>
              </a:solidFill>
            </a:endParaRPr>
          </a:p>
        </p:txBody>
      </p:sp>
      <p:sp>
        <p:nvSpPr>
          <p:cNvPr id="6" name="ZoneTexte 5"/>
          <p:cNvSpPr txBox="1"/>
          <p:nvPr/>
        </p:nvSpPr>
        <p:spPr>
          <a:xfrm>
            <a:off x="214282" y="2428868"/>
            <a:ext cx="2071670" cy="954107"/>
          </a:xfrm>
          <a:prstGeom prst="rect">
            <a:avLst/>
          </a:prstGeom>
          <a:solidFill>
            <a:srgbClr val="92D050"/>
          </a:solidFill>
        </p:spPr>
        <p:txBody>
          <a:bodyPr wrap="square" rtlCol="0">
            <a:spAutoFit/>
          </a:bodyPr>
          <a:lstStyle/>
          <a:p>
            <a:pPr algn="ctr"/>
            <a:r>
              <a:rPr lang="ar-DZ" sz="2800" b="1" dirty="0">
                <a:solidFill>
                  <a:prstClr val="black"/>
                </a:solidFill>
              </a:rPr>
              <a:t>خلايا غير متمايزة</a:t>
            </a:r>
            <a:endParaRPr lang="fr-FR" sz="2800" b="1" dirty="0">
              <a:solidFill>
                <a:prstClr val="black"/>
              </a:solidFill>
            </a:endParaRPr>
          </a:p>
        </p:txBody>
      </p:sp>
      <p:sp>
        <p:nvSpPr>
          <p:cNvPr id="7" name="ZoneTexte 6"/>
          <p:cNvSpPr txBox="1"/>
          <p:nvPr/>
        </p:nvSpPr>
        <p:spPr>
          <a:xfrm>
            <a:off x="3143224" y="2763563"/>
            <a:ext cx="2928958" cy="523220"/>
          </a:xfrm>
          <a:prstGeom prst="rect">
            <a:avLst/>
          </a:prstGeom>
          <a:solidFill>
            <a:srgbClr val="92D050"/>
          </a:solidFill>
        </p:spPr>
        <p:txBody>
          <a:bodyPr wrap="square" rtlCol="0">
            <a:spAutoFit/>
          </a:bodyPr>
          <a:lstStyle/>
          <a:p>
            <a:pPr algn="ctr"/>
            <a:r>
              <a:rPr lang="ar-DZ" sz="2800" b="1" dirty="0">
                <a:solidFill>
                  <a:prstClr val="black"/>
                </a:solidFill>
              </a:rPr>
              <a:t>خلايا كبيرة</a:t>
            </a:r>
            <a:endParaRPr lang="fr-FR" sz="2800" b="1" dirty="0">
              <a:solidFill>
                <a:prstClr val="black"/>
              </a:solidFill>
            </a:endParaRPr>
          </a:p>
        </p:txBody>
      </p:sp>
      <p:sp>
        <p:nvSpPr>
          <p:cNvPr id="8" name="ZoneTexte 7"/>
          <p:cNvSpPr txBox="1"/>
          <p:nvPr/>
        </p:nvSpPr>
        <p:spPr>
          <a:xfrm>
            <a:off x="6572264" y="2500306"/>
            <a:ext cx="2928958" cy="523220"/>
          </a:xfrm>
          <a:prstGeom prst="rect">
            <a:avLst/>
          </a:prstGeom>
          <a:solidFill>
            <a:srgbClr val="92D050"/>
          </a:solidFill>
        </p:spPr>
        <p:txBody>
          <a:bodyPr wrap="square" rtlCol="0">
            <a:spAutoFit/>
          </a:bodyPr>
          <a:lstStyle/>
          <a:p>
            <a:pPr algn="ctr"/>
            <a:r>
              <a:rPr lang="ar-DZ" sz="2800" b="1" dirty="0">
                <a:solidFill>
                  <a:prstClr val="black"/>
                </a:solidFill>
              </a:rPr>
              <a:t>خلايا كبيرة متمايزة</a:t>
            </a:r>
            <a:endParaRPr lang="fr-FR" sz="2800" b="1" dirty="0">
              <a:solidFill>
                <a:prstClr val="black"/>
              </a:solidFill>
            </a:endParaRPr>
          </a:p>
        </p:txBody>
      </p:sp>
      <p:sp>
        <p:nvSpPr>
          <p:cNvPr id="2" name="ZoneTexte 1"/>
          <p:cNvSpPr txBox="1"/>
          <p:nvPr/>
        </p:nvSpPr>
        <p:spPr>
          <a:xfrm>
            <a:off x="0" y="1967203"/>
            <a:ext cx="4320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400" b="1" dirty="0">
                <a:solidFill>
                  <a:srgbClr val="FF0000"/>
                </a:solidFill>
              </a:rPr>
              <a:t>1</a:t>
            </a:r>
            <a:endParaRPr lang="fr-FR" sz="2400" b="1" dirty="0">
              <a:solidFill>
                <a:srgbClr val="FF0000"/>
              </a:solidFill>
            </a:endParaRPr>
          </a:p>
        </p:txBody>
      </p:sp>
      <p:sp>
        <p:nvSpPr>
          <p:cNvPr id="10" name="ZoneTexte 9"/>
          <p:cNvSpPr txBox="1"/>
          <p:nvPr/>
        </p:nvSpPr>
        <p:spPr>
          <a:xfrm>
            <a:off x="-216024" y="3382975"/>
            <a:ext cx="4320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400" b="1" dirty="0">
                <a:solidFill>
                  <a:srgbClr val="FF0000"/>
                </a:solidFill>
              </a:rPr>
              <a:t>2</a:t>
            </a:r>
            <a:endParaRPr lang="fr-FR" sz="2400" b="1" dirty="0">
              <a:solidFill>
                <a:srgbClr val="FF0000"/>
              </a:solidFill>
            </a:endParaRPr>
          </a:p>
        </p:txBody>
      </p:sp>
      <p:sp>
        <p:nvSpPr>
          <p:cNvPr id="11" name="ZoneTexte 10"/>
          <p:cNvSpPr txBox="1"/>
          <p:nvPr/>
        </p:nvSpPr>
        <p:spPr>
          <a:xfrm>
            <a:off x="-72915" y="4769803"/>
            <a:ext cx="4320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400" b="1" dirty="0">
                <a:solidFill>
                  <a:srgbClr val="FF0000"/>
                </a:solidFill>
              </a:rPr>
              <a:t>3</a:t>
            </a:r>
            <a:endParaRPr lang="fr-FR" sz="2400" b="1" dirty="0">
              <a:solidFill>
                <a:srgbClr val="FF0000"/>
              </a:solidFill>
            </a:endParaRPr>
          </a:p>
        </p:txBody>
      </p:sp>
    </p:spTree>
    <p:extLst>
      <p:ext uri="{BB962C8B-B14F-4D97-AF65-F5344CB8AC3E}">
        <p14:creationId xmlns:p14="http://schemas.microsoft.com/office/powerpoint/2010/main" val="3456658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77" t="17831" r="48532" b="29044"/>
          <a:stretch/>
        </p:blipFill>
        <p:spPr bwMode="auto">
          <a:xfrm>
            <a:off x="5405718" y="188640"/>
            <a:ext cx="373828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8715" y="3933056"/>
            <a:ext cx="8740624"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r"/>
            <a:r>
              <a:rPr lang="ar-DZ" sz="2400" dirty="0">
                <a:solidFill>
                  <a:prstClr val="white"/>
                </a:solidFill>
              </a:rPr>
              <a:t>في هذه الصورة المجهرية الإلكترونية لخلية نباتية، تحتل فجوة كبيرة معظم مساحة الخلية، وتضغط على جميع محتويات السيتوبلازما نحو جدار الخلية.</a:t>
            </a:r>
          </a:p>
          <a:p>
            <a:pPr algn="r"/>
            <a:r>
              <a:rPr lang="ar-DZ" sz="2400" dirty="0">
                <a:solidFill>
                  <a:prstClr val="white"/>
                </a:solidFill>
              </a:rPr>
              <a:t/>
            </a:r>
            <a:br>
              <a:rPr lang="ar-DZ" sz="2400" dirty="0">
                <a:solidFill>
                  <a:prstClr val="white"/>
                </a:solidFill>
              </a:rPr>
            </a:br>
            <a:endParaRPr lang="fr-FR" sz="2400" dirty="0">
              <a:solidFill>
                <a:prstClr val="white"/>
              </a:solidFill>
            </a:endParaRPr>
          </a:p>
        </p:txBody>
      </p:sp>
      <p:sp>
        <p:nvSpPr>
          <p:cNvPr id="4" name="Rectangle 3"/>
          <p:cNvSpPr/>
          <p:nvPr/>
        </p:nvSpPr>
        <p:spPr>
          <a:xfrm>
            <a:off x="203129" y="4994884"/>
            <a:ext cx="871443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solidFill>
                  <a:srgbClr val="000000"/>
                </a:solidFill>
                <a:latin typeface="Arial"/>
              </a:rPr>
              <a:t>[in this figure] Electron microscopic (EM) image of a plant cell.</a:t>
            </a:r>
            <a:r>
              <a:rPr lang="en-US" sz="2000" dirty="0">
                <a:solidFill>
                  <a:prstClr val="black"/>
                </a:solidFill>
              </a:rPr>
              <a:t/>
            </a:r>
            <a:br>
              <a:rPr lang="en-US" sz="2000" dirty="0">
                <a:solidFill>
                  <a:prstClr val="black"/>
                </a:solidFill>
              </a:rPr>
            </a:br>
            <a:r>
              <a:rPr lang="en-US" sz="2000" dirty="0">
                <a:solidFill>
                  <a:srgbClr val="000000"/>
                </a:solidFill>
                <a:latin typeface="Arial"/>
              </a:rPr>
              <a:t>A large vacuole occupied most of the space of the cell and pushed all contents of the cell’s cytoplasm against the cell wall.</a:t>
            </a:r>
            <a:endParaRPr lang="fr-FR" sz="2000" dirty="0">
              <a:solidFill>
                <a:prstClr val="black"/>
              </a:solidFill>
            </a:endParaRPr>
          </a:p>
        </p:txBody>
      </p:sp>
      <p:sp>
        <p:nvSpPr>
          <p:cNvPr id="6" name="Rectangle 5"/>
          <p:cNvSpPr/>
          <p:nvPr/>
        </p:nvSpPr>
        <p:spPr>
          <a:xfrm>
            <a:off x="0" y="0"/>
            <a:ext cx="5405717" cy="163121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000" dirty="0">
                <a:solidFill>
                  <a:srgbClr val="000000"/>
                </a:solidFill>
                <a:latin typeface="Arial"/>
              </a:rPr>
              <a:t>Most mature plant cells have one large central vacuole that typically occupies more than 30% of the cell’s volume. It can occupy as much as 80% of the volume for specific cell types and conditions.</a:t>
            </a:r>
            <a:endParaRPr lang="fr-FR" sz="2000" dirty="0">
              <a:solidFill>
                <a:prstClr val="white"/>
              </a:solidFill>
            </a:endParaRPr>
          </a:p>
        </p:txBody>
      </p:sp>
      <p:sp>
        <p:nvSpPr>
          <p:cNvPr id="7" name="Rectangle 6"/>
          <p:cNvSpPr/>
          <p:nvPr/>
        </p:nvSpPr>
        <p:spPr>
          <a:xfrm>
            <a:off x="0" y="1844824"/>
            <a:ext cx="5405717"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rtl="1"/>
            <a:r>
              <a:rPr lang="ar-DZ" sz="2400" b="1" dirty="0">
                <a:solidFill>
                  <a:srgbClr val="0F1115"/>
                </a:solidFill>
                <a:latin typeface="quote-cjk-patch"/>
              </a:rPr>
              <a:t>معظم الخلايا النباتية الناضجة تحتوي على فجوة مركزية كبيرة واحدة تشغل عادة أكثر من 30٪ من حجم الخلية، وقد تصل إلى 80٪ من الحجم في بعض أنواع الخلايا وظروف محددة</a:t>
            </a:r>
            <a:r>
              <a:rPr lang="ar-DZ" sz="2400" b="1" dirty="0">
                <a:solidFill>
                  <a:srgbClr val="0F1115"/>
                </a:solidFill>
                <a:latin typeface="quote-cjk-patch"/>
              </a:rPr>
              <a:t>.</a:t>
            </a:r>
            <a:r>
              <a:rPr lang="ar-DZ" sz="2400" dirty="0">
                <a:solidFill>
                  <a:srgbClr val="81858C"/>
                </a:solidFill>
                <a:latin typeface="quote-cjk-patch"/>
              </a:rPr>
              <a:t/>
            </a:r>
            <a:br>
              <a:rPr lang="ar-DZ" sz="2400" dirty="0">
                <a:solidFill>
                  <a:srgbClr val="81858C"/>
                </a:solidFill>
                <a:latin typeface="quote-cjk-patch"/>
              </a:rPr>
            </a:br>
            <a:endParaRPr lang="fr-FR" sz="2400" dirty="0">
              <a:solidFill>
                <a:prstClr val="black"/>
              </a:solidFill>
            </a:endParaRPr>
          </a:p>
        </p:txBody>
      </p:sp>
    </p:spTree>
    <p:extLst>
      <p:ext uri="{BB962C8B-B14F-4D97-AF65-F5344CB8AC3E}">
        <p14:creationId xmlns:p14="http://schemas.microsoft.com/office/powerpoint/2010/main" val="2031699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46" t="17647" r="41090" b="33272"/>
          <a:stretch/>
        </p:blipFill>
        <p:spPr bwMode="auto">
          <a:xfrm>
            <a:off x="33826" y="3284984"/>
            <a:ext cx="8964488" cy="343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121" y="68561"/>
            <a:ext cx="8976193"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rtl="1"/>
            <a:r>
              <a:rPr lang="ar-DZ" sz="2000" b="1" dirty="0">
                <a:solidFill>
                  <a:prstClr val="black"/>
                </a:solidFill>
              </a:rPr>
              <a:t>التيار </a:t>
            </a:r>
            <a:r>
              <a:rPr lang="ar-DZ" sz="2000" b="1" dirty="0" err="1">
                <a:solidFill>
                  <a:prstClr val="black"/>
                </a:solidFill>
              </a:rPr>
              <a:t>السيتوبلازمي</a:t>
            </a:r>
            <a:r>
              <a:rPr lang="ar-DZ" sz="2000" b="1" dirty="0">
                <a:solidFill>
                  <a:prstClr val="black"/>
                </a:solidFill>
              </a:rPr>
              <a:t> في الخلايا النباتية.</a:t>
            </a:r>
            <a:r>
              <a:rPr lang="ar-DZ" sz="2000" dirty="0">
                <a:solidFill>
                  <a:prstClr val="black"/>
                </a:solidFill>
              </a:rPr>
              <a:t/>
            </a:r>
            <a:br>
              <a:rPr lang="ar-DZ" sz="2000" dirty="0">
                <a:solidFill>
                  <a:prstClr val="black"/>
                </a:solidFill>
              </a:rPr>
            </a:br>
            <a:r>
              <a:rPr lang="ar-DZ" sz="2000" dirty="0">
                <a:solidFill>
                  <a:prstClr val="black"/>
                </a:solidFill>
              </a:rPr>
              <a:t> </a:t>
            </a:r>
            <a:r>
              <a:rPr lang="ar-DZ" sz="2000" dirty="0">
                <a:solidFill>
                  <a:srgbClr val="0F1115"/>
                </a:solidFill>
                <a:latin typeface="quote-cjk-patch"/>
              </a:rPr>
              <a:t>يقوم </a:t>
            </a:r>
            <a:r>
              <a:rPr lang="ar-DZ" sz="2000" dirty="0">
                <a:solidFill>
                  <a:srgbClr val="0F1115"/>
                </a:solidFill>
                <a:latin typeface="quote-cjk-patch"/>
              </a:rPr>
              <a:t>التيار </a:t>
            </a:r>
            <a:r>
              <a:rPr lang="ar-DZ" sz="2000" dirty="0" err="1">
                <a:solidFill>
                  <a:srgbClr val="0F1115"/>
                </a:solidFill>
                <a:latin typeface="quote-cjk-patch"/>
              </a:rPr>
              <a:t>السيتوبلازمي</a:t>
            </a:r>
            <a:r>
              <a:rPr lang="ar-DZ" sz="2000" dirty="0">
                <a:solidFill>
                  <a:srgbClr val="0F1115"/>
                </a:solidFill>
                <a:latin typeface="quote-cjk-patch"/>
              </a:rPr>
              <a:t> بدوران </a:t>
            </a:r>
            <a:r>
              <a:rPr lang="ar-DZ" sz="2000" dirty="0" err="1">
                <a:solidFill>
                  <a:srgbClr val="0F1115"/>
                </a:solidFill>
                <a:latin typeface="quote-cjk-patch"/>
              </a:rPr>
              <a:t>البلاستيدات</a:t>
            </a:r>
            <a:r>
              <a:rPr lang="ar-DZ" sz="2000" dirty="0">
                <a:solidFill>
                  <a:srgbClr val="0F1115"/>
                </a:solidFill>
                <a:latin typeface="quote-cjk-patch"/>
              </a:rPr>
              <a:t> الخضراء حول الفجوات المركزية في الخلايا النباتية. وهذا يحقق تعرضاً متساوياً للضوء على كل </a:t>
            </a:r>
            <a:r>
              <a:rPr lang="ar-DZ" sz="2000" dirty="0" err="1">
                <a:solidFill>
                  <a:srgbClr val="0F1115"/>
                </a:solidFill>
                <a:latin typeface="quote-cjk-patch"/>
              </a:rPr>
              <a:t>بلاستيدة</a:t>
            </a:r>
            <a:r>
              <a:rPr lang="ar-DZ" sz="2000" dirty="0">
                <a:solidFill>
                  <a:srgbClr val="0F1115"/>
                </a:solidFill>
                <a:latin typeface="quote-cjk-patch"/>
              </a:rPr>
              <a:t> خضراء، مما يعظم كفاءة عملية البناء الضوئي. الصورة اليمنى توضح التيار </a:t>
            </a:r>
            <a:r>
              <a:rPr lang="ar-DZ" sz="2000" dirty="0" err="1">
                <a:solidFill>
                  <a:srgbClr val="0F1115"/>
                </a:solidFill>
                <a:latin typeface="quote-cjk-patch"/>
              </a:rPr>
              <a:t>السيتوبلازمي</a:t>
            </a:r>
            <a:r>
              <a:rPr lang="ar-DZ" sz="2000" dirty="0">
                <a:solidFill>
                  <a:srgbClr val="0F1115"/>
                </a:solidFill>
                <a:latin typeface="quote-cjk-patch"/>
              </a:rPr>
              <a:t> الفعلي </a:t>
            </a:r>
            <a:r>
              <a:rPr lang="ar-DZ" sz="2000" dirty="0" err="1">
                <a:solidFill>
                  <a:srgbClr val="0F1115"/>
                </a:solidFill>
                <a:latin typeface="quote-cjk-patch"/>
              </a:rPr>
              <a:t>للبلاستيدات</a:t>
            </a:r>
            <a:r>
              <a:rPr lang="ar-DZ" sz="2000" dirty="0">
                <a:solidFill>
                  <a:srgbClr val="0F1115"/>
                </a:solidFill>
                <a:latin typeface="quote-cjk-patch"/>
              </a:rPr>
              <a:t> الخضراء في خلايا نبات </a:t>
            </a:r>
            <a:r>
              <a:rPr lang="ar-DZ" sz="2000" dirty="0" err="1">
                <a:solidFill>
                  <a:srgbClr val="0F1115"/>
                </a:solidFill>
                <a:latin typeface="quote-cjk-patch"/>
              </a:rPr>
              <a:t>الإلوديا</a:t>
            </a:r>
            <a:r>
              <a:rPr lang="ar-DZ" sz="2000" dirty="0">
                <a:solidFill>
                  <a:srgbClr val="0F1115"/>
                </a:solidFill>
                <a:latin typeface="quote-cjk-patch"/>
              </a:rPr>
              <a:t>.</a:t>
            </a:r>
          </a:p>
          <a:p>
            <a:pPr algn="r" rtl="1"/>
            <a:endParaRPr lang="fr-FR" sz="2000" dirty="0">
              <a:solidFill>
                <a:prstClr val="black"/>
              </a:solidFill>
            </a:endParaRPr>
          </a:p>
        </p:txBody>
      </p:sp>
      <p:sp>
        <p:nvSpPr>
          <p:cNvPr id="5" name="Rectangle 4"/>
          <p:cNvSpPr/>
          <p:nvPr/>
        </p:nvSpPr>
        <p:spPr>
          <a:xfrm>
            <a:off x="19998" y="1699777"/>
            <a:ext cx="9110174" cy="1477328"/>
          </a:xfrm>
          <a:prstGeom prst="rect">
            <a:avLst/>
          </a:prstGeom>
        </p:spPr>
        <p:txBody>
          <a:bodyPr wrap="square">
            <a:spAutoFit/>
          </a:bodyPr>
          <a:lstStyle/>
          <a:p>
            <a:r>
              <a:rPr lang="en-US" b="1" dirty="0">
                <a:solidFill>
                  <a:srgbClr val="FF0000"/>
                </a:solidFill>
                <a:latin typeface="quote-cjk-patch"/>
              </a:rPr>
              <a:t>Cytoplasmic </a:t>
            </a:r>
            <a:r>
              <a:rPr lang="en-US" b="1" dirty="0">
                <a:solidFill>
                  <a:srgbClr val="FF0000"/>
                </a:solidFill>
                <a:latin typeface="quote-cjk-patch"/>
              </a:rPr>
              <a:t>streaming in plant cells</a:t>
            </a:r>
            <a:r>
              <a:rPr lang="en-US" dirty="0">
                <a:solidFill>
                  <a:srgbClr val="0F1115"/>
                </a:solidFill>
                <a:latin typeface="quote-cjk-patch"/>
              </a:rPr>
              <a:t>. Cytoplasmic streaming </a:t>
            </a:r>
            <a:r>
              <a:rPr lang="en-US" b="1" dirty="0">
                <a:solidFill>
                  <a:srgbClr val="FF0000"/>
                </a:solidFill>
                <a:latin typeface="quote-cjk-patch"/>
              </a:rPr>
              <a:t>circulates the chloroplasts around the central vacuoles</a:t>
            </a:r>
            <a:r>
              <a:rPr lang="en-US" dirty="0">
                <a:solidFill>
                  <a:srgbClr val="0F1115"/>
                </a:solidFill>
                <a:latin typeface="quote-cjk-patch"/>
              </a:rPr>
              <a:t> in plant cells. This optimizes the exposure of light on every single chloroplast evenly, </a:t>
            </a:r>
            <a:r>
              <a:rPr lang="en-US" b="1" dirty="0">
                <a:solidFill>
                  <a:srgbClr val="FF0000"/>
                </a:solidFill>
                <a:latin typeface="quote-cjk-patch"/>
              </a:rPr>
              <a:t>maximizing the efficiency of photosynthesis</a:t>
            </a:r>
            <a:r>
              <a:rPr lang="en-US" dirty="0">
                <a:solidFill>
                  <a:srgbClr val="0F1115"/>
                </a:solidFill>
                <a:latin typeface="quote-cjk-patch"/>
              </a:rPr>
              <a:t>. The right image is the actual cytoplasmic streaming of chloroplasts in Elodea cells. Created with BioRender.com</a:t>
            </a:r>
            <a:endParaRPr lang="fr-FR" dirty="0">
              <a:solidFill>
                <a:prstClr val="black"/>
              </a:solidFill>
            </a:endParaRPr>
          </a:p>
        </p:txBody>
      </p:sp>
    </p:spTree>
    <p:extLst>
      <p:ext uri="{BB962C8B-B14F-4D97-AF65-F5344CB8AC3E}">
        <p14:creationId xmlns:p14="http://schemas.microsoft.com/office/powerpoint/2010/main" val="3367781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382013"/>
            <a:ext cx="8856984"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rtl="1" eaLnBrk="0" hangingPunct="0"/>
            <a:r>
              <a:rPr lang="fr-FR" sz="2400" b="1" dirty="0">
                <a:solidFill>
                  <a:prstClr val="black"/>
                </a:solidFill>
                <a:cs typeface="Times New Roman" pitchFamily="18" charset="0"/>
              </a:rPr>
              <a:t>IV</a:t>
            </a:r>
            <a:r>
              <a:rPr lang="ar-DZ" sz="2400" b="1" dirty="0">
                <a:solidFill>
                  <a:srgbClr val="FF0000"/>
                </a:solidFill>
                <a:cs typeface="Times New Roman" pitchFamily="18" charset="0"/>
              </a:rPr>
              <a:t>ــ الفصل </a:t>
            </a:r>
            <a:r>
              <a:rPr lang="ar-DZ" sz="2400" b="1" dirty="0">
                <a:solidFill>
                  <a:srgbClr val="FF0000"/>
                </a:solidFill>
                <a:latin typeface="Times New Roman" pitchFamily="18" charset="0"/>
                <a:cs typeface="Times New Roman" pitchFamily="18" charset="0"/>
              </a:rPr>
              <a:t>الرابع</a:t>
            </a:r>
            <a:r>
              <a:rPr lang="ar-DZ" sz="2400" b="1" dirty="0">
                <a:solidFill>
                  <a:srgbClr val="FF0000"/>
                </a:solidFill>
                <a:cs typeface="Times New Roman" pitchFamily="18" charset="0"/>
              </a:rPr>
              <a:t> : مورفولوجيا النباتات الراقية و تأقلمها </a:t>
            </a:r>
            <a:endParaRPr lang="fr-FR" sz="2400" b="1" dirty="0">
              <a:solidFill>
                <a:srgbClr val="FF0000"/>
              </a:solidFill>
            </a:endParaRPr>
          </a:p>
          <a:p>
            <a:pPr algn="r" rtl="1" eaLnBrk="0" hangingPunct="0"/>
            <a:r>
              <a:rPr lang="ar-DZ" sz="2400" b="1" dirty="0">
                <a:solidFill>
                  <a:prstClr val="black"/>
                </a:solidFill>
                <a:cs typeface="Times New Roman" pitchFamily="18" charset="0"/>
              </a:rPr>
              <a:t> ـ 1 ـ الجدور </a:t>
            </a:r>
            <a:endParaRPr lang="fr-FR" sz="2400" b="1" dirty="0">
              <a:solidFill>
                <a:prstClr val="black"/>
              </a:solidFill>
            </a:endParaRPr>
          </a:p>
          <a:p>
            <a:pPr algn="r" rtl="1" eaLnBrk="0" hangingPunct="0"/>
            <a:r>
              <a:rPr lang="ar-DZ" sz="2400" b="1" dirty="0">
                <a:solidFill>
                  <a:prstClr val="black"/>
                </a:solidFill>
                <a:cs typeface="Times New Roman" pitchFamily="18" charset="0"/>
              </a:rPr>
              <a:t> ـ 2 ـ الأوراق </a:t>
            </a:r>
            <a:endParaRPr lang="fr-FR" sz="2400" b="1" dirty="0">
              <a:solidFill>
                <a:prstClr val="black"/>
              </a:solidFill>
            </a:endParaRPr>
          </a:p>
          <a:p>
            <a:pPr algn="r" rtl="1" eaLnBrk="0" hangingPunct="0"/>
            <a:r>
              <a:rPr lang="ar-DZ" sz="2400" b="1" dirty="0">
                <a:solidFill>
                  <a:prstClr val="black"/>
                </a:solidFill>
                <a:cs typeface="Times New Roman" pitchFamily="18" charset="0"/>
              </a:rPr>
              <a:t> ـ 3 ـ السيقان </a:t>
            </a:r>
            <a:endParaRPr lang="fr-FR" sz="2400" b="1" dirty="0">
              <a:solidFill>
                <a:prstClr val="black"/>
              </a:solidFill>
            </a:endParaRPr>
          </a:p>
          <a:p>
            <a:pPr algn="r" rtl="1" eaLnBrk="0" hangingPunct="0"/>
            <a:r>
              <a:rPr lang="ar-DZ" sz="2400" b="1" dirty="0">
                <a:solidFill>
                  <a:prstClr val="black"/>
                </a:solidFill>
                <a:cs typeface="Times New Roman" pitchFamily="18" charset="0"/>
              </a:rPr>
              <a:t> ـ 4 ـ الأزهار </a:t>
            </a:r>
            <a:endParaRPr lang="fr-FR" sz="2400" b="1" dirty="0">
              <a:solidFill>
                <a:prstClr val="black"/>
              </a:solidFill>
            </a:endParaRPr>
          </a:p>
          <a:p>
            <a:pPr algn="r" rtl="1" eaLnBrk="0" hangingPunct="0"/>
            <a:r>
              <a:rPr lang="ar-DZ" sz="2400" b="1" dirty="0">
                <a:solidFill>
                  <a:prstClr val="black"/>
                </a:solidFill>
                <a:cs typeface="Times New Roman" pitchFamily="18" charset="0"/>
              </a:rPr>
              <a:t> ـ 5 ـ البذور </a:t>
            </a:r>
            <a:endParaRPr lang="fr-FR" sz="2400" b="1" dirty="0">
              <a:solidFill>
                <a:prstClr val="black"/>
              </a:solidFill>
            </a:endParaRPr>
          </a:p>
          <a:p>
            <a:pPr algn="r" rtl="1" eaLnBrk="0" hangingPunct="0"/>
            <a:r>
              <a:rPr lang="ar-DZ" sz="2400" b="1" dirty="0">
                <a:solidFill>
                  <a:prstClr val="black"/>
                </a:solidFill>
                <a:cs typeface="Times New Roman" pitchFamily="18" charset="0"/>
              </a:rPr>
              <a:t> ـ 6 ـ الثمار </a:t>
            </a:r>
            <a:endParaRPr lang="fr-FR" sz="2400" b="1" dirty="0">
              <a:solidFill>
                <a:prstClr val="black"/>
              </a:solidFill>
            </a:endParaRPr>
          </a:p>
        </p:txBody>
      </p:sp>
      <p:sp>
        <p:nvSpPr>
          <p:cNvPr id="5" name="Rectangle 4"/>
          <p:cNvSpPr/>
          <p:nvPr/>
        </p:nvSpPr>
        <p:spPr>
          <a:xfrm>
            <a:off x="107504" y="3059669"/>
            <a:ext cx="8856984" cy="304698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srgbClr val="0F1115"/>
                </a:solidFill>
                <a:latin typeface="quote-cjk-patch"/>
              </a:rPr>
              <a:t>V – Chapter Four: Morphology of Higher Plants and Their Adaptations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 1 – Roots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 2 – Leaves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 3 – Stems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 4 – Flowers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 5 – Seeds</a:t>
            </a:r>
            <a:r>
              <a:rPr lang="en-US" sz="2400" dirty="0">
                <a:solidFill>
                  <a:prstClr val="white"/>
                </a:solidFill>
              </a:rPr>
              <a:t/>
            </a:r>
            <a:br>
              <a:rPr lang="en-US" sz="2400" dirty="0">
                <a:solidFill>
                  <a:prstClr val="white"/>
                </a:solidFill>
              </a:rPr>
            </a:br>
            <a:r>
              <a:rPr lang="en-US" sz="2400" b="1" dirty="0">
                <a:solidFill>
                  <a:srgbClr val="0F1115"/>
                </a:solidFill>
                <a:latin typeface="quote-cjk-patch"/>
              </a:rPr>
              <a:t>– 6 – Fruits</a:t>
            </a:r>
            <a:endParaRPr lang="fr-FR" sz="2400" dirty="0">
              <a:solidFill>
                <a:prstClr val="white"/>
              </a:solidFill>
            </a:endParaRPr>
          </a:p>
        </p:txBody>
      </p:sp>
    </p:spTree>
    <p:extLst>
      <p:ext uri="{BB962C8B-B14F-4D97-AF65-F5344CB8AC3E}">
        <p14:creationId xmlns:p14="http://schemas.microsoft.com/office/powerpoint/2010/main" val="4207702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9050"/>
            <a:ext cx="9144000" cy="855663"/>
          </a:xfrm>
        </p:spPr>
        <p:style>
          <a:lnRef idx="0">
            <a:schemeClr val="accent3"/>
          </a:lnRef>
          <a:fillRef idx="3">
            <a:schemeClr val="accent3"/>
          </a:fillRef>
          <a:effectRef idx="3">
            <a:schemeClr val="accent3"/>
          </a:effectRef>
          <a:fontRef idx="minor">
            <a:schemeClr val="lt1"/>
          </a:fontRef>
        </p:style>
        <p:txBody>
          <a:bodyPr/>
          <a:lstStyle/>
          <a:p>
            <a:pPr eaLnBrk="1" hangingPunct="1"/>
            <a:r>
              <a:rPr lang="en-US" altLang="fr-FR" b="1" dirty="0" smtClean="0">
                <a:latin typeface="Times New Roman" panose="02020603050405020304" pitchFamily="18" charset="0"/>
                <a:cs typeface="Times New Roman" panose="02020603050405020304" pitchFamily="18" charset="0"/>
              </a:rPr>
              <a:t>Vacuole and Turgor Pressure</a:t>
            </a:r>
          </a:p>
        </p:txBody>
      </p:sp>
      <p:pic>
        <p:nvPicPr>
          <p:cNvPr id="33795" name="Content Placeholder 3" descr="vacuoleturgorpressur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528" y="765175"/>
            <a:ext cx="8712968" cy="6110288"/>
          </a:xfrm>
        </p:spPr>
      </p:pic>
    </p:spTree>
    <p:extLst>
      <p:ext uri="{BB962C8B-B14F-4D97-AF65-F5344CB8AC3E}">
        <p14:creationId xmlns:p14="http://schemas.microsoft.com/office/powerpoint/2010/main" val="2293457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80928"/>
            <a:ext cx="8229600" cy="1143000"/>
          </a:xfrm>
        </p:spPr>
        <p:style>
          <a:lnRef idx="0">
            <a:schemeClr val="accent5"/>
          </a:lnRef>
          <a:fillRef idx="3">
            <a:schemeClr val="accent5"/>
          </a:fillRef>
          <a:effectRef idx="3">
            <a:schemeClr val="accent5"/>
          </a:effectRef>
          <a:fontRef idx="minor">
            <a:schemeClr val="lt1"/>
          </a:fontRef>
        </p:style>
        <p:txBody>
          <a:bodyPr>
            <a:noAutofit/>
          </a:bodyPr>
          <a:lstStyle/>
          <a:p>
            <a:r>
              <a:rPr lang="ar-DZ" sz="7200" b="1" dirty="0" smtClean="0"/>
              <a:t>الصانعات</a:t>
            </a:r>
            <a:r>
              <a:rPr lang="en-US" sz="7200" dirty="0" smtClean="0"/>
              <a:t> Chloroplasts</a:t>
            </a:r>
            <a:endParaRPr lang="fr-FR" sz="7200" b="1" dirty="0"/>
          </a:p>
        </p:txBody>
      </p:sp>
    </p:spTree>
    <p:extLst>
      <p:ext uri="{BB962C8B-B14F-4D97-AF65-F5344CB8AC3E}">
        <p14:creationId xmlns:p14="http://schemas.microsoft.com/office/powerpoint/2010/main" val="908747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981075"/>
          </a:xfrm>
        </p:spPr>
        <p:txBody>
          <a:bodyPr/>
          <a:lstStyle/>
          <a:p>
            <a:pPr eaLnBrk="1" hangingPunct="1"/>
            <a:r>
              <a:rPr lang="en-US" altLang="fr-FR" b="1" smtClean="0">
                <a:latin typeface="Times New Roman" panose="02020603050405020304" pitchFamily="18" charset="0"/>
                <a:cs typeface="Times New Roman" panose="02020603050405020304" pitchFamily="18" charset="0"/>
              </a:rPr>
              <a:t>Plastids</a:t>
            </a:r>
          </a:p>
        </p:txBody>
      </p:sp>
      <p:sp>
        <p:nvSpPr>
          <p:cNvPr id="18435" name="Content Placeholder 4"/>
          <p:cNvSpPr>
            <a:spLocks noGrp="1"/>
          </p:cNvSpPr>
          <p:nvPr>
            <p:ph idx="1"/>
          </p:nvPr>
        </p:nvSpPr>
        <p:spPr>
          <a:xfrm>
            <a:off x="0" y="1484313"/>
            <a:ext cx="9144000" cy="5373687"/>
          </a:xfrm>
        </p:spPr>
        <p:txBody>
          <a:bodyPr/>
          <a:lstStyle/>
          <a:p>
            <a:pPr eaLnBrk="1" hangingPunct="1"/>
            <a:r>
              <a:rPr lang="en-US" altLang="fr-FR" dirty="0" smtClean="0">
                <a:latin typeface="Times New Roman" panose="02020603050405020304" pitchFamily="18" charset="0"/>
                <a:cs typeface="Times New Roman" panose="02020603050405020304" pitchFamily="18" charset="0"/>
              </a:rPr>
              <a:t>Plastids are a </a:t>
            </a:r>
            <a:r>
              <a:rPr lang="en-US" altLang="fr-FR" b="1" dirty="0" smtClean="0">
                <a:solidFill>
                  <a:srgbClr val="FF0000"/>
                </a:solidFill>
                <a:latin typeface="Times New Roman" panose="02020603050405020304" pitchFamily="18" charset="0"/>
                <a:cs typeface="Times New Roman" panose="02020603050405020304" pitchFamily="18" charset="0"/>
              </a:rPr>
              <a:t>characteristic component of plant </a:t>
            </a:r>
            <a:r>
              <a:rPr lang="en-US" altLang="fr-FR" dirty="0" smtClean="0">
                <a:latin typeface="Times New Roman" panose="02020603050405020304" pitchFamily="18" charset="0"/>
                <a:cs typeface="Times New Roman" panose="02020603050405020304" pitchFamily="18" charset="0"/>
              </a:rPr>
              <a:t>cells</a:t>
            </a:r>
          </a:p>
          <a:p>
            <a:pPr eaLnBrk="1" hangingPunct="1"/>
            <a:r>
              <a:rPr lang="en-US" altLang="fr-FR" dirty="0" smtClean="0">
                <a:latin typeface="Times New Roman" panose="02020603050405020304" pitchFamily="18" charset="0"/>
                <a:cs typeface="Times New Roman" panose="02020603050405020304" pitchFamily="18" charset="0"/>
              </a:rPr>
              <a:t>Plastids are </a:t>
            </a:r>
            <a:r>
              <a:rPr lang="en-US" altLang="fr-FR" b="1" dirty="0" smtClean="0">
                <a:solidFill>
                  <a:srgbClr val="FF0000"/>
                </a:solidFill>
                <a:latin typeface="Times New Roman" panose="02020603050405020304" pitchFamily="18" charset="0"/>
                <a:cs typeface="Times New Roman" panose="02020603050405020304" pitchFamily="18" charset="0"/>
              </a:rPr>
              <a:t>classified and named based </a:t>
            </a:r>
            <a:r>
              <a:rPr lang="en-US" altLang="fr-FR" dirty="0" smtClean="0">
                <a:latin typeface="Times New Roman" panose="02020603050405020304" pitchFamily="18" charset="0"/>
                <a:cs typeface="Times New Roman" panose="02020603050405020304" pitchFamily="18" charset="0"/>
              </a:rPr>
              <a:t>on the kinds of pigments they contain</a:t>
            </a:r>
          </a:p>
          <a:p>
            <a:pPr eaLnBrk="1" hangingPunct="1"/>
            <a:r>
              <a:rPr lang="en-US" altLang="fr-FR" b="1" dirty="0" smtClean="0">
                <a:solidFill>
                  <a:srgbClr val="FF0000"/>
                </a:solidFill>
                <a:latin typeface="Times New Roman" panose="02020603050405020304" pitchFamily="18" charset="0"/>
                <a:cs typeface="Times New Roman" panose="02020603050405020304" pitchFamily="18" charset="0"/>
              </a:rPr>
              <a:t>Each plastid is surrounded by two membranes </a:t>
            </a:r>
            <a:r>
              <a:rPr lang="en-US" altLang="fr-FR" dirty="0" smtClean="0">
                <a:latin typeface="Times New Roman" panose="02020603050405020304" pitchFamily="18" charset="0"/>
                <a:cs typeface="Times New Roman" panose="02020603050405020304" pitchFamily="18" charset="0"/>
              </a:rPr>
              <a:t>and internally the plastid has a system of membranes which form </a:t>
            </a:r>
            <a:r>
              <a:rPr lang="en-US" altLang="fr-FR" b="1" dirty="0" smtClean="0">
                <a:solidFill>
                  <a:srgbClr val="FF0000"/>
                </a:solidFill>
                <a:latin typeface="Times New Roman" panose="02020603050405020304" pitchFamily="18" charset="0"/>
                <a:cs typeface="Times New Roman" panose="02020603050405020304" pitchFamily="18" charset="0"/>
              </a:rPr>
              <a:t>flattened sacs </a:t>
            </a:r>
            <a:r>
              <a:rPr lang="en-US" altLang="fr-FR" dirty="0" smtClean="0">
                <a:latin typeface="Times New Roman" panose="02020603050405020304" pitchFamily="18" charset="0"/>
                <a:cs typeface="Times New Roman" panose="02020603050405020304" pitchFamily="18" charset="0"/>
              </a:rPr>
              <a:t>called t</a:t>
            </a:r>
            <a:r>
              <a:rPr lang="en-US" altLang="fr-FR" b="1" dirty="0" smtClean="0">
                <a:solidFill>
                  <a:srgbClr val="FF0000"/>
                </a:solidFill>
                <a:latin typeface="Times New Roman" panose="02020603050405020304" pitchFamily="18" charset="0"/>
                <a:cs typeface="Times New Roman" panose="02020603050405020304" pitchFamily="18" charset="0"/>
              </a:rPr>
              <a:t>hylakoids</a:t>
            </a:r>
            <a:r>
              <a:rPr lang="en-US" altLang="fr-FR" dirty="0" smtClean="0">
                <a:latin typeface="Times New Roman" panose="02020603050405020304" pitchFamily="18" charset="0"/>
                <a:cs typeface="Times New Roman" panose="02020603050405020304" pitchFamily="18" charset="0"/>
              </a:rPr>
              <a:t> and a ground (fluid) substance called </a:t>
            </a:r>
            <a:r>
              <a:rPr lang="en-US" altLang="fr-FR" dirty="0" err="1" smtClean="0">
                <a:latin typeface="Times New Roman" panose="02020603050405020304" pitchFamily="18" charset="0"/>
                <a:cs typeface="Times New Roman" panose="02020603050405020304" pitchFamily="18" charset="0"/>
              </a:rPr>
              <a:t>stroma</a:t>
            </a:r>
            <a:endParaRPr lang="en-US" altLang="fr-FR" dirty="0" smtClean="0">
              <a:latin typeface="Times New Roman" panose="02020603050405020304" pitchFamily="18" charset="0"/>
              <a:cs typeface="Times New Roman" panose="02020603050405020304" pitchFamily="18" charset="0"/>
            </a:endParaRPr>
          </a:p>
          <a:p>
            <a:pPr eaLnBrk="1" hangingPunct="1"/>
            <a:endParaRPr lang="en-US" altLang="fr-FR"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575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0" y="4287278"/>
            <a:ext cx="9144000" cy="2508379"/>
          </a:xfrm>
          <a:prstGeom prst="rect">
            <a:avLst/>
          </a:prstGeom>
          <a:ln/>
          <a:extLst/>
        </p:spPr>
        <p:style>
          <a:lnRef idx="1">
            <a:schemeClr val="accent5"/>
          </a:lnRef>
          <a:fillRef idx="2">
            <a:schemeClr val="accent5"/>
          </a:fillRef>
          <a:effectRef idx="1">
            <a:schemeClr val="accent5"/>
          </a:effectRef>
          <a:fontRef idx="minor">
            <a:schemeClr val="dk1"/>
          </a:fontRef>
        </p:style>
        <p:txBody>
          <a:bodyPr rIns="228528" bIns="0" anchor="ctr">
            <a:spAutoFit/>
          </a:bodyPr>
          <a:lstStyle/>
          <a:p>
            <a:pPr algn="r" rtl="1"/>
            <a:r>
              <a:rPr lang="ar-DZ" sz="2000" b="1" dirty="0">
                <a:solidFill>
                  <a:prstClr val="black"/>
                </a:solidFill>
                <a:latin typeface="Times New Roman" pitchFamily="18" charset="0"/>
                <a:cs typeface="Times New Roman" pitchFamily="18" charset="0"/>
              </a:rPr>
              <a:t>بنية </a:t>
            </a:r>
            <a:r>
              <a:rPr lang="ar-DZ" sz="2000" b="1" dirty="0" err="1">
                <a:solidFill>
                  <a:prstClr val="black"/>
                </a:solidFill>
                <a:latin typeface="Times New Roman" pitchFamily="18" charset="0"/>
                <a:cs typeface="Times New Roman" pitchFamily="18" charset="0"/>
              </a:rPr>
              <a:t>و</a:t>
            </a:r>
            <a:r>
              <a:rPr lang="ar-DZ" sz="2000" b="1" dirty="0">
                <a:solidFill>
                  <a:prstClr val="black"/>
                </a:solidFill>
                <a:latin typeface="Times New Roman" pitchFamily="18" charset="0"/>
                <a:cs typeface="Times New Roman" pitchFamily="18" charset="0"/>
              </a:rPr>
              <a:t> وظيفة الصانعات الخضراء :</a:t>
            </a:r>
            <a:endParaRPr lang="fr-FR" sz="2000" b="1" dirty="0">
              <a:solidFill>
                <a:prstClr val="black"/>
              </a:solidFill>
              <a:latin typeface="Times New Roman" pitchFamily="18" charset="0"/>
              <a:cs typeface="Times New Roman" pitchFamily="18" charset="0"/>
            </a:endParaRPr>
          </a:p>
          <a:p>
            <a:pPr algn="r" rtl="1" eaLnBrk="0" hangingPunct="0"/>
            <a:r>
              <a:rPr lang="ar-DZ" sz="2000" dirty="0">
                <a:solidFill>
                  <a:prstClr val="black"/>
                </a:solidFill>
                <a:cs typeface="Times New Roman" pitchFamily="18" charset="0"/>
              </a:rPr>
              <a:t>تم </a:t>
            </a:r>
            <a:r>
              <a:rPr lang="ar-DZ" sz="2000" dirty="0" err="1">
                <a:solidFill>
                  <a:prstClr val="black"/>
                </a:solidFill>
                <a:cs typeface="Times New Roman" pitchFamily="18" charset="0"/>
              </a:rPr>
              <a:t>إكتشاف</a:t>
            </a:r>
            <a:r>
              <a:rPr lang="ar-DZ" sz="2000" dirty="0">
                <a:solidFill>
                  <a:prstClr val="black"/>
                </a:solidFill>
                <a:cs typeface="Times New Roman" pitchFamily="18" charset="0"/>
              </a:rPr>
              <a:t> الصانعات الخضراء في الخلية النباتية سنة 1719 ، يبلغ قطرها من </a:t>
            </a:r>
            <a:r>
              <a:rPr lang="ar-DZ" sz="2000" dirty="0">
                <a:solidFill>
                  <a:prstClr val="black"/>
                </a:solidFill>
              </a:rPr>
              <a:t>3-10 </a:t>
            </a:r>
            <a:r>
              <a:rPr lang="ar-DZ" sz="2000" dirty="0" err="1">
                <a:solidFill>
                  <a:prstClr val="black"/>
                </a:solidFill>
              </a:rPr>
              <a:t>ميكرومتر</a:t>
            </a:r>
            <a:r>
              <a:rPr lang="ar-DZ" sz="2000" dirty="0">
                <a:solidFill>
                  <a:prstClr val="black"/>
                </a:solidFill>
              </a:rPr>
              <a:t> </a:t>
            </a:r>
            <a:r>
              <a:rPr lang="ar-DZ" sz="2000" dirty="0">
                <a:solidFill>
                  <a:prstClr val="black"/>
                </a:solidFill>
                <a:cs typeface="Times New Roman" pitchFamily="18" charset="0"/>
              </a:rPr>
              <a:t>تتغير </a:t>
            </a:r>
            <a:r>
              <a:rPr lang="ar-DZ" sz="2000" dirty="0">
                <a:solidFill>
                  <a:prstClr val="black"/>
                </a:solidFill>
                <a:cs typeface="Times New Roman" pitchFamily="18" charset="0"/>
              </a:rPr>
              <a:t>أعدادها حسب العضو </a:t>
            </a:r>
            <a:r>
              <a:rPr lang="ar-DZ" sz="2000" dirty="0" err="1">
                <a:solidFill>
                  <a:prstClr val="black"/>
                </a:solidFill>
                <a:cs typeface="Times New Roman" pitchFamily="18" charset="0"/>
              </a:rPr>
              <a:t>و</a:t>
            </a:r>
            <a:r>
              <a:rPr lang="ar-DZ" sz="2000" dirty="0">
                <a:solidFill>
                  <a:prstClr val="black"/>
                </a:solidFill>
                <a:cs typeface="Times New Roman" pitchFamily="18" charset="0"/>
              </a:rPr>
              <a:t> الكائن النباتي ، فهي كثيرة في الأوراق قليلة في السيقان </a:t>
            </a:r>
            <a:r>
              <a:rPr lang="ar-DZ" sz="2000" dirty="0" err="1">
                <a:solidFill>
                  <a:prstClr val="black"/>
                </a:solidFill>
                <a:cs typeface="Times New Roman" pitchFamily="18" charset="0"/>
              </a:rPr>
              <a:t>و</a:t>
            </a:r>
            <a:r>
              <a:rPr lang="ar-DZ" sz="2000" dirty="0">
                <a:solidFill>
                  <a:prstClr val="black"/>
                </a:solidFill>
                <a:cs typeface="Times New Roman" pitchFamily="18" charset="0"/>
              </a:rPr>
              <a:t> منعدمة في </a:t>
            </a:r>
            <a:r>
              <a:rPr lang="ar-DZ" sz="2000" dirty="0" err="1">
                <a:solidFill>
                  <a:prstClr val="black"/>
                </a:solidFill>
                <a:cs typeface="Times New Roman" pitchFamily="18" charset="0"/>
              </a:rPr>
              <a:t>الجدور</a:t>
            </a:r>
            <a:r>
              <a:rPr lang="ar-DZ" sz="2000" dirty="0">
                <a:solidFill>
                  <a:prstClr val="black"/>
                </a:solidFill>
                <a:cs typeface="Times New Roman" pitchFamily="18" charset="0"/>
              </a:rPr>
              <a:t> ، بينما نجد صانعة واحدة عملاقة في الطحالب  كما </a:t>
            </a:r>
            <a:r>
              <a:rPr lang="ar-DZ" sz="2000" dirty="0" err="1">
                <a:solidFill>
                  <a:prstClr val="black"/>
                </a:solidFill>
                <a:cs typeface="Times New Roman" pitchFamily="18" charset="0"/>
              </a:rPr>
              <a:t>تتخد</a:t>
            </a:r>
            <a:r>
              <a:rPr lang="ar-DZ" sz="2000" dirty="0">
                <a:solidFill>
                  <a:prstClr val="black"/>
                </a:solidFill>
                <a:cs typeface="Times New Roman" pitchFamily="18" charset="0"/>
              </a:rPr>
              <a:t> عدة أشكال فهي بشكل عدسي في النباتات الراقية ، بينما في الطحالب </a:t>
            </a:r>
            <a:r>
              <a:rPr lang="ar-DZ" sz="2000" dirty="0" err="1">
                <a:solidFill>
                  <a:prstClr val="black"/>
                </a:solidFill>
                <a:cs typeface="Times New Roman" pitchFamily="18" charset="0"/>
              </a:rPr>
              <a:t>تتخد</a:t>
            </a:r>
            <a:r>
              <a:rPr lang="ar-DZ" sz="2000" dirty="0">
                <a:solidFill>
                  <a:prstClr val="black"/>
                </a:solidFill>
                <a:cs typeface="Times New Roman" pitchFamily="18" charset="0"/>
              </a:rPr>
              <a:t> أشكال عديدة ، فتكون بشكل هلالي عند </a:t>
            </a:r>
            <a:r>
              <a:rPr lang="fr-FR" sz="2000" dirty="0">
                <a:solidFill>
                  <a:prstClr val="black"/>
                </a:solidFill>
                <a:cs typeface="Times New Roman" pitchFamily="18" charset="0"/>
              </a:rPr>
              <a:t>Chlamydomonas</a:t>
            </a:r>
            <a:r>
              <a:rPr lang="ar-DZ" sz="2000" dirty="0">
                <a:solidFill>
                  <a:prstClr val="black"/>
                </a:solidFill>
                <a:cs typeface="Times New Roman" pitchFamily="18" charset="0"/>
              </a:rPr>
              <a:t> ، نجمي عند  </a:t>
            </a:r>
            <a:r>
              <a:rPr lang="fr-FR" sz="2000" dirty="0" err="1">
                <a:solidFill>
                  <a:prstClr val="black"/>
                </a:solidFill>
                <a:cs typeface="Times New Roman" pitchFamily="18" charset="0"/>
              </a:rPr>
              <a:t>Zygnema</a:t>
            </a:r>
            <a:r>
              <a:rPr lang="ar-DZ" sz="2000" dirty="0">
                <a:solidFill>
                  <a:prstClr val="black"/>
                </a:solidFill>
                <a:cs typeface="Times New Roman" pitchFamily="18" charset="0"/>
              </a:rPr>
              <a:t> ، حلزوني عند </a:t>
            </a:r>
            <a:r>
              <a:rPr lang="fr-FR" sz="2000" dirty="0" err="1">
                <a:solidFill>
                  <a:prstClr val="black"/>
                </a:solidFill>
                <a:cs typeface="Times New Roman" pitchFamily="18" charset="0"/>
              </a:rPr>
              <a:t>Spirogyra</a:t>
            </a:r>
            <a:r>
              <a:rPr lang="ar-DZ" sz="2000" dirty="0">
                <a:solidFill>
                  <a:prstClr val="black"/>
                </a:solidFill>
                <a:cs typeface="Times New Roman" pitchFamily="18" charset="0"/>
              </a:rPr>
              <a:t> ، صفائحي عند  </a:t>
            </a:r>
            <a:r>
              <a:rPr lang="fr-FR" sz="2000" dirty="0" err="1">
                <a:solidFill>
                  <a:prstClr val="black"/>
                </a:solidFill>
                <a:cs typeface="Times New Roman" pitchFamily="18" charset="0"/>
              </a:rPr>
              <a:t>Mougeotia</a:t>
            </a:r>
            <a:r>
              <a:rPr lang="ar-DZ" sz="2000" dirty="0">
                <a:solidFill>
                  <a:prstClr val="black"/>
                </a:solidFill>
                <a:cs typeface="Times New Roman" pitchFamily="18" charset="0"/>
              </a:rPr>
              <a:t> ........</a:t>
            </a:r>
            <a:endParaRPr lang="fr-FR" sz="2000" dirty="0">
              <a:solidFill>
                <a:prstClr val="black"/>
              </a:solidFill>
            </a:endParaRPr>
          </a:p>
          <a:p>
            <a:pPr algn="r" rtl="1" eaLnBrk="0" hangingPunct="0"/>
            <a:r>
              <a:rPr lang="ar-DZ" sz="2000" dirty="0">
                <a:solidFill>
                  <a:prstClr val="black"/>
                </a:solidFill>
                <a:cs typeface="Times New Roman" pitchFamily="18" charset="0"/>
              </a:rPr>
              <a:t>تكون الصانعات محاطة بأغلفة حيث يكون غلافان في النباتات الراقية ، الطحالب الخضراء </a:t>
            </a:r>
            <a:r>
              <a:rPr lang="ar-DZ" sz="2000" dirty="0" err="1">
                <a:solidFill>
                  <a:prstClr val="black"/>
                </a:solidFill>
                <a:cs typeface="Times New Roman" pitchFamily="18" charset="0"/>
              </a:rPr>
              <a:t>و</a:t>
            </a:r>
            <a:r>
              <a:rPr lang="ar-DZ" sz="2000" dirty="0">
                <a:solidFill>
                  <a:prstClr val="black"/>
                </a:solidFill>
                <a:cs typeface="Times New Roman" pitchFamily="18" charset="0"/>
              </a:rPr>
              <a:t> الحمراء ،ة بينما يتراوح عددها من 3 إلى 4 في بعض الطحالب البنية</a:t>
            </a:r>
            <a:r>
              <a:rPr lang="fr-FR" sz="2000" dirty="0">
                <a:solidFill>
                  <a:prstClr val="black"/>
                </a:solidFill>
                <a:cs typeface="Times New Roman" pitchFamily="18" charset="0"/>
              </a:rPr>
              <a:t>  </a:t>
            </a:r>
            <a:r>
              <a:rPr lang="fr-FR" sz="2000" dirty="0" err="1">
                <a:solidFill>
                  <a:prstClr val="black"/>
                </a:solidFill>
                <a:cs typeface="Times New Roman" pitchFamily="18" charset="0"/>
              </a:rPr>
              <a:t>Chromophytes</a:t>
            </a:r>
            <a:r>
              <a:rPr lang="ar-DZ" sz="2000" dirty="0">
                <a:solidFill>
                  <a:prstClr val="black"/>
                </a:solidFill>
                <a:cs typeface="Times New Roman" pitchFamily="18" charset="0"/>
              </a:rPr>
              <a:t>.</a:t>
            </a:r>
            <a:endParaRPr lang="fr-FR" sz="2000" dirty="0">
              <a:solidFill>
                <a:prstClr val="black"/>
              </a:solidFill>
            </a:endParaRPr>
          </a:p>
        </p:txBody>
      </p:sp>
      <p:sp>
        <p:nvSpPr>
          <p:cNvPr id="2" name="Rectangle 1"/>
          <p:cNvSpPr/>
          <p:nvPr/>
        </p:nvSpPr>
        <p:spPr>
          <a:xfrm>
            <a:off x="0" y="-127853"/>
            <a:ext cx="9144000" cy="470898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000" b="1" dirty="0">
                <a:solidFill>
                  <a:prstClr val="black"/>
                </a:solidFill>
              </a:rPr>
              <a:t>Chloroplasts</a:t>
            </a:r>
            <a:r>
              <a:rPr lang="en-US" sz="2000" dirty="0">
                <a:solidFill>
                  <a:prstClr val="white"/>
                </a:solidFill>
              </a:rPr>
              <a:t> </a:t>
            </a:r>
            <a:r>
              <a:rPr lang="en-US" sz="2000" dirty="0">
                <a:solidFill>
                  <a:prstClr val="white"/>
                </a:solidFill>
              </a:rPr>
              <a:t>were discovered in plant cells in 1719. They typically range in diameter from 3 to 10 micrometers, and their </a:t>
            </a:r>
            <a:r>
              <a:rPr lang="en-US" sz="2000" dirty="0">
                <a:solidFill>
                  <a:srgbClr val="FF0000"/>
                </a:solidFill>
              </a:rPr>
              <a:t>number varies depending on the plant organ and species</a:t>
            </a:r>
            <a:r>
              <a:rPr lang="en-US" sz="2000" dirty="0">
                <a:solidFill>
                  <a:prstClr val="white"/>
                </a:solidFill>
              </a:rPr>
              <a:t>. Chloroplasts are </a:t>
            </a:r>
            <a:r>
              <a:rPr lang="en-US" sz="2000" dirty="0">
                <a:solidFill>
                  <a:srgbClr val="FF0000"/>
                </a:solidFill>
              </a:rPr>
              <a:t>abundant</a:t>
            </a:r>
            <a:r>
              <a:rPr lang="en-US" sz="2000" dirty="0">
                <a:solidFill>
                  <a:prstClr val="white"/>
                </a:solidFill>
              </a:rPr>
              <a:t> in leaves, </a:t>
            </a:r>
            <a:r>
              <a:rPr lang="en-US" sz="2000" dirty="0">
                <a:solidFill>
                  <a:srgbClr val="FF0000"/>
                </a:solidFill>
              </a:rPr>
              <a:t>sparse in stems</a:t>
            </a:r>
            <a:r>
              <a:rPr lang="en-US" sz="2000" dirty="0">
                <a:solidFill>
                  <a:prstClr val="white"/>
                </a:solidFill>
              </a:rPr>
              <a:t>, and </a:t>
            </a:r>
            <a:r>
              <a:rPr lang="en-US" sz="2000" dirty="0">
                <a:solidFill>
                  <a:srgbClr val="FF0000"/>
                </a:solidFill>
              </a:rPr>
              <a:t>absent in roots</a:t>
            </a:r>
            <a:r>
              <a:rPr lang="en-US" sz="2000" dirty="0">
                <a:solidFill>
                  <a:prstClr val="white"/>
                </a:solidFill>
              </a:rPr>
              <a:t>. However, </a:t>
            </a:r>
            <a:r>
              <a:rPr lang="en-US" sz="2000" dirty="0">
                <a:solidFill>
                  <a:srgbClr val="FF0000"/>
                </a:solidFill>
              </a:rPr>
              <a:t>in algae</a:t>
            </a:r>
            <a:r>
              <a:rPr lang="en-US" sz="2000" dirty="0">
                <a:solidFill>
                  <a:prstClr val="white"/>
                </a:solidFill>
              </a:rPr>
              <a:t>, a single large chloroplast is often present. Chloroplasts come in </a:t>
            </a:r>
            <a:r>
              <a:rPr lang="en-US" sz="2000" dirty="0">
                <a:solidFill>
                  <a:srgbClr val="FF0000"/>
                </a:solidFill>
              </a:rPr>
              <a:t>various shapes</a:t>
            </a:r>
            <a:r>
              <a:rPr lang="en-US" sz="2000" dirty="0">
                <a:solidFill>
                  <a:prstClr val="white"/>
                </a:solidFill>
              </a:rPr>
              <a:t>: they are lens-shaped in higher plants, while in algae, they take on different forms such as </a:t>
            </a:r>
            <a:r>
              <a:rPr lang="en-US" sz="2000" dirty="0">
                <a:solidFill>
                  <a:srgbClr val="FF0000"/>
                </a:solidFill>
              </a:rPr>
              <a:t>crescent-shaped</a:t>
            </a:r>
            <a:r>
              <a:rPr lang="en-US" sz="2000" dirty="0">
                <a:solidFill>
                  <a:prstClr val="white"/>
                </a:solidFill>
              </a:rPr>
              <a:t> in </a:t>
            </a:r>
            <a:r>
              <a:rPr lang="en-US" sz="2000" i="1" dirty="0" err="1">
                <a:solidFill>
                  <a:prstClr val="white"/>
                </a:solidFill>
              </a:rPr>
              <a:t>Chlamydomonas</a:t>
            </a:r>
            <a:r>
              <a:rPr lang="en-US" sz="2000" dirty="0">
                <a:solidFill>
                  <a:prstClr val="white"/>
                </a:solidFill>
              </a:rPr>
              <a:t>, </a:t>
            </a:r>
            <a:r>
              <a:rPr lang="en-US" sz="2000" dirty="0">
                <a:solidFill>
                  <a:srgbClr val="FF0000"/>
                </a:solidFill>
              </a:rPr>
              <a:t>star-shaped</a:t>
            </a:r>
            <a:r>
              <a:rPr lang="en-US" sz="2000" dirty="0">
                <a:solidFill>
                  <a:prstClr val="white"/>
                </a:solidFill>
              </a:rPr>
              <a:t> in </a:t>
            </a:r>
            <a:r>
              <a:rPr lang="en-US" sz="2000" i="1" dirty="0" err="1">
                <a:solidFill>
                  <a:prstClr val="white"/>
                </a:solidFill>
              </a:rPr>
              <a:t>Zygnema</a:t>
            </a:r>
            <a:r>
              <a:rPr lang="en-US" sz="2000" dirty="0">
                <a:solidFill>
                  <a:prstClr val="white"/>
                </a:solidFill>
              </a:rPr>
              <a:t>, </a:t>
            </a:r>
            <a:r>
              <a:rPr lang="en-US" sz="2000" dirty="0">
                <a:solidFill>
                  <a:srgbClr val="FF0000"/>
                </a:solidFill>
              </a:rPr>
              <a:t>spiral-shaped</a:t>
            </a:r>
            <a:r>
              <a:rPr lang="en-US" sz="2000" dirty="0">
                <a:solidFill>
                  <a:prstClr val="white"/>
                </a:solidFill>
              </a:rPr>
              <a:t> in </a:t>
            </a:r>
            <a:r>
              <a:rPr lang="en-US" sz="2000" i="1" dirty="0">
                <a:solidFill>
                  <a:prstClr val="white"/>
                </a:solidFill>
              </a:rPr>
              <a:t>Spirogyra</a:t>
            </a:r>
            <a:r>
              <a:rPr lang="en-US" sz="2000" dirty="0">
                <a:solidFill>
                  <a:prstClr val="white"/>
                </a:solidFill>
              </a:rPr>
              <a:t>, and </a:t>
            </a:r>
            <a:r>
              <a:rPr lang="en-US" sz="2000" dirty="0">
                <a:solidFill>
                  <a:srgbClr val="FF0000"/>
                </a:solidFill>
              </a:rPr>
              <a:t>plate-like</a:t>
            </a:r>
            <a:r>
              <a:rPr lang="en-US" sz="2000" dirty="0">
                <a:solidFill>
                  <a:prstClr val="white"/>
                </a:solidFill>
              </a:rPr>
              <a:t> in </a:t>
            </a:r>
            <a:r>
              <a:rPr lang="en-US" sz="2000" i="1" dirty="0" err="1">
                <a:solidFill>
                  <a:prstClr val="white"/>
                </a:solidFill>
              </a:rPr>
              <a:t>Mougeotia</a:t>
            </a:r>
            <a:r>
              <a:rPr lang="en-US" sz="2000" dirty="0">
                <a:solidFill>
                  <a:prstClr val="white"/>
                </a:solidFill>
              </a:rPr>
              <a:t>.</a:t>
            </a:r>
          </a:p>
          <a:p>
            <a:r>
              <a:rPr lang="en-US" sz="2000" dirty="0">
                <a:solidFill>
                  <a:prstClr val="white"/>
                </a:solidFill>
              </a:rPr>
              <a:t>Chloroplasts are surrounded by membranes, typically two membranes in higher plants, green and red algae. In certain brown algae (</a:t>
            </a:r>
            <a:r>
              <a:rPr lang="en-US" sz="2000" i="1" dirty="0" err="1">
                <a:solidFill>
                  <a:prstClr val="white"/>
                </a:solidFill>
              </a:rPr>
              <a:t>Chromophytes</a:t>
            </a:r>
            <a:r>
              <a:rPr lang="en-US" sz="2000" dirty="0">
                <a:solidFill>
                  <a:prstClr val="white"/>
                </a:solidFill>
              </a:rPr>
              <a:t>), the number of membranes can range from 3 to 4.</a:t>
            </a:r>
          </a:p>
          <a:p>
            <a:r>
              <a:rPr lang="en-US" sz="2000" b="1" dirty="0">
                <a:solidFill>
                  <a:prstClr val="white"/>
                </a:solidFill>
              </a:rPr>
              <a:t>Function</a:t>
            </a:r>
            <a:r>
              <a:rPr lang="en-US" sz="2000" dirty="0">
                <a:solidFill>
                  <a:prstClr val="white"/>
                </a:solidFill>
              </a:rPr>
              <a:t>: Chloroplasts are the site of </a:t>
            </a:r>
            <a:r>
              <a:rPr lang="en-US" sz="2000" dirty="0">
                <a:solidFill>
                  <a:srgbClr val="FF0000"/>
                </a:solidFill>
              </a:rPr>
              <a:t>photosynthesis in plant cells</a:t>
            </a:r>
            <a:r>
              <a:rPr lang="en-US" sz="2000" dirty="0">
                <a:solidFill>
                  <a:prstClr val="white"/>
                </a:solidFill>
              </a:rPr>
              <a:t>, where </a:t>
            </a:r>
            <a:r>
              <a:rPr lang="en-US" sz="2000" dirty="0">
                <a:solidFill>
                  <a:srgbClr val="FF0000"/>
                </a:solidFill>
              </a:rPr>
              <a:t>light</a:t>
            </a:r>
            <a:r>
              <a:rPr lang="en-US" sz="2000" dirty="0">
                <a:solidFill>
                  <a:prstClr val="white"/>
                </a:solidFill>
              </a:rPr>
              <a:t> energy is </a:t>
            </a:r>
            <a:r>
              <a:rPr lang="en-US" sz="2000" dirty="0">
                <a:solidFill>
                  <a:srgbClr val="FF0000"/>
                </a:solidFill>
              </a:rPr>
              <a:t>converted</a:t>
            </a:r>
            <a:r>
              <a:rPr lang="en-US" sz="2000" dirty="0">
                <a:solidFill>
                  <a:prstClr val="white"/>
                </a:solidFill>
              </a:rPr>
              <a:t> into </a:t>
            </a:r>
            <a:r>
              <a:rPr lang="en-US" sz="2000" dirty="0">
                <a:solidFill>
                  <a:srgbClr val="FF0000"/>
                </a:solidFill>
              </a:rPr>
              <a:t>chemical energy</a:t>
            </a:r>
            <a:r>
              <a:rPr lang="en-US" sz="2000" dirty="0">
                <a:solidFill>
                  <a:prstClr val="white"/>
                </a:solidFill>
              </a:rPr>
              <a:t>. They contain the pigment chlorophyll, which captures light energy, and other pigments that assist in photosynthesis. Chloroplasts also play a role in the synthesis of certain fatty acids, amino acids, and other important compounds for plant growth.</a:t>
            </a:r>
          </a:p>
        </p:txBody>
      </p:sp>
    </p:spTree>
    <p:extLst>
      <p:ext uri="{BB962C8B-B14F-4D97-AF65-F5344CB8AC3E}">
        <p14:creationId xmlns:p14="http://schemas.microsoft.com/office/powerpoint/2010/main" val="397551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0"/>
            <a:ext cx="57912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92588"/>
            <a:ext cx="40386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4290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136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wheel(4)">
                                      <p:cBhvr>
                                        <p:cTn id="7" dur="3000"/>
                                        <p:tgtEl>
                                          <p:spTgt spid="58374"/>
                                        </p:tgtEl>
                                      </p:cBhvr>
                                    </p:animEffect>
                                  </p:childTnLst>
                                </p:cTn>
                              </p:par>
                              <p:par>
                                <p:cTn id="8" presetID="21" presetClass="entr" presetSubtype="4" fill="hold" nodeType="withEffect">
                                  <p:stCondLst>
                                    <p:cond delay="0"/>
                                  </p:stCondLst>
                                  <p:childTnLst>
                                    <p:set>
                                      <p:cBhvr>
                                        <p:cTn id="9" dur="1" fill="hold">
                                          <p:stCondLst>
                                            <p:cond delay="0"/>
                                          </p:stCondLst>
                                        </p:cTn>
                                        <p:tgtEl>
                                          <p:spTgt spid="58373"/>
                                        </p:tgtEl>
                                        <p:attrNameLst>
                                          <p:attrName>style.visibility</p:attrName>
                                        </p:attrNameLst>
                                      </p:cBhvr>
                                      <p:to>
                                        <p:strVal val="visible"/>
                                      </p:to>
                                    </p:set>
                                    <p:animEffect transition="in" filter="wheel(4)">
                                      <p:cBhvr>
                                        <p:cTn id="10" dur="3000"/>
                                        <p:tgtEl>
                                          <p:spTgt spid="58373"/>
                                        </p:tgtEl>
                                      </p:cBhvr>
                                    </p:animEffect>
                                  </p:childTnLst>
                                </p:cTn>
                              </p:par>
                              <p:par>
                                <p:cTn id="11" presetID="21" presetClass="entr" presetSubtype="4" fill="hold" nodeType="withEffect">
                                  <p:stCondLst>
                                    <p:cond delay="0"/>
                                  </p:stCondLst>
                                  <p:childTnLst>
                                    <p:set>
                                      <p:cBhvr>
                                        <p:cTn id="12" dur="1" fill="hold">
                                          <p:stCondLst>
                                            <p:cond delay="0"/>
                                          </p:stCondLst>
                                        </p:cTn>
                                        <p:tgtEl>
                                          <p:spTgt spid="58372"/>
                                        </p:tgtEl>
                                        <p:attrNameLst>
                                          <p:attrName>style.visibility</p:attrName>
                                        </p:attrNameLst>
                                      </p:cBhvr>
                                      <p:to>
                                        <p:strVal val="visible"/>
                                      </p:to>
                                    </p:set>
                                    <p:animEffect transition="in" filter="wheel(4)">
                                      <p:cBhvr>
                                        <p:cTn id="13" dur="3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Chlamydomon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pic>
        <p:nvPicPr>
          <p:cNvPr id="79876" name="Picture 4" descr="http://nextews.com/images/0f/db/0fdb9d987d8e0ec7.jpg"/>
          <p:cNvPicPr>
            <a:picLocks noChangeAspect="1" noChangeArrowheads="1"/>
          </p:cNvPicPr>
          <p:nvPr/>
        </p:nvPicPr>
        <p:blipFill>
          <a:blip r:embed="rId2" cstate="print"/>
          <a:srcRect l="21428" t="11450" r="22857" b="4580"/>
          <a:stretch>
            <a:fillRect/>
          </a:stretch>
        </p:blipFill>
        <p:spPr bwMode="auto">
          <a:xfrm>
            <a:off x="0" y="0"/>
            <a:ext cx="3714776" cy="3500438"/>
          </a:xfrm>
          <a:prstGeom prst="rect">
            <a:avLst/>
          </a:prstGeom>
          <a:noFill/>
        </p:spPr>
      </p:pic>
      <p:pic>
        <p:nvPicPr>
          <p:cNvPr id="79878" name="Picture 6" descr="https://encrypted-tbn0.gstatic.com/images?q=tbn:ANd9GcT5HcotjjmNvHiv9tdPza2NLIiZ6Z-uJ8T5bMPZ3xNeJJUf5n0Y1pgcgm50T4FCdN7Icbc&amp;usqp=CAU"/>
          <p:cNvPicPr>
            <a:picLocks noChangeAspect="1" noChangeArrowheads="1"/>
          </p:cNvPicPr>
          <p:nvPr/>
        </p:nvPicPr>
        <p:blipFill>
          <a:blip r:embed="rId3" cstate="print"/>
          <a:srcRect/>
          <a:stretch>
            <a:fillRect/>
          </a:stretch>
        </p:blipFill>
        <p:spPr bwMode="auto">
          <a:xfrm>
            <a:off x="4000496" y="0"/>
            <a:ext cx="4143404" cy="3571876"/>
          </a:xfrm>
          <a:prstGeom prst="rect">
            <a:avLst/>
          </a:prstGeom>
          <a:noFill/>
        </p:spPr>
      </p:pic>
      <p:pic>
        <p:nvPicPr>
          <p:cNvPr id="79880" name="Picture 8" descr="https://encrypted-tbn0.gstatic.com/images?q=tbn:ANd9GcSn0uiTFMp6cq4BEsXXGNN3DQKwkM9YDqzTZSb4ou3FoVCYLQz2-P-MgByoQujylqBdx_A&amp;usqp=CAU"/>
          <p:cNvPicPr>
            <a:picLocks noChangeAspect="1" noChangeArrowheads="1"/>
          </p:cNvPicPr>
          <p:nvPr/>
        </p:nvPicPr>
        <p:blipFill>
          <a:blip r:embed="rId4" cstate="print"/>
          <a:srcRect/>
          <a:stretch>
            <a:fillRect/>
          </a:stretch>
        </p:blipFill>
        <p:spPr bwMode="auto">
          <a:xfrm>
            <a:off x="0" y="3571876"/>
            <a:ext cx="3724302" cy="3286124"/>
          </a:xfrm>
          <a:prstGeom prst="rect">
            <a:avLst/>
          </a:prstGeom>
          <a:noFill/>
        </p:spPr>
      </p:pic>
      <p:pic>
        <p:nvPicPr>
          <p:cNvPr id="79882" name="Picture 10" descr="https://encrypted-tbn0.gstatic.com/images?q=tbn:ANd9GcTDER6lGmKUJSEGS-ypXG9nx5vnkJP8tQExCA&amp;usqp=CAU"/>
          <p:cNvPicPr>
            <a:picLocks noChangeAspect="1" noChangeArrowheads="1"/>
          </p:cNvPicPr>
          <p:nvPr/>
        </p:nvPicPr>
        <p:blipFill>
          <a:blip r:embed="rId5" cstate="print"/>
          <a:srcRect/>
          <a:stretch>
            <a:fillRect/>
          </a:stretch>
        </p:blipFill>
        <p:spPr bwMode="auto">
          <a:xfrm>
            <a:off x="3786182" y="3643314"/>
            <a:ext cx="4357718" cy="3214686"/>
          </a:xfrm>
          <a:prstGeom prst="rect">
            <a:avLst/>
          </a:prstGeom>
          <a:noFill/>
        </p:spPr>
      </p:pic>
      <p:sp>
        <p:nvSpPr>
          <p:cNvPr id="9" name="Rectangle 8"/>
          <p:cNvSpPr/>
          <p:nvPr/>
        </p:nvSpPr>
        <p:spPr>
          <a:xfrm>
            <a:off x="0" y="2928934"/>
            <a:ext cx="3915559" cy="523220"/>
          </a:xfrm>
          <a:prstGeom prst="rect">
            <a:avLst/>
          </a:prstGeom>
          <a:solidFill>
            <a:schemeClr val="accent2"/>
          </a:solidFill>
        </p:spPr>
        <p:txBody>
          <a:bodyPr wrap="none">
            <a:spAutoFit/>
          </a:bodyPr>
          <a:lstStyle/>
          <a:p>
            <a:r>
              <a:rPr lang="ar-DZ" sz="2800" b="1" dirty="0">
                <a:solidFill>
                  <a:prstClr val="black"/>
                </a:solidFill>
                <a:cs typeface="Times New Roman" pitchFamily="18" charset="0"/>
              </a:rPr>
              <a:t>هلالي عند </a:t>
            </a:r>
            <a:r>
              <a:rPr lang="fr-FR" sz="2800" b="1" dirty="0">
                <a:solidFill>
                  <a:prstClr val="black"/>
                </a:solidFill>
                <a:cs typeface="Times New Roman" pitchFamily="18" charset="0"/>
              </a:rPr>
              <a:t>Chlamydomonas</a:t>
            </a:r>
            <a:endParaRPr lang="fr-FR" sz="2800" b="1" dirty="0">
              <a:solidFill>
                <a:prstClr val="black"/>
              </a:solidFill>
            </a:endParaRPr>
          </a:p>
        </p:txBody>
      </p:sp>
      <p:sp>
        <p:nvSpPr>
          <p:cNvPr id="10" name="Rectangle 9"/>
          <p:cNvSpPr/>
          <p:nvPr/>
        </p:nvSpPr>
        <p:spPr>
          <a:xfrm>
            <a:off x="5143504" y="3286124"/>
            <a:ext cx="3168431" cy="523220"/>
          </a:xfrm>
          <a:prstGeom prst="rect">
            <a:avLst/>
          </a:prstGeom>
          <a:solidFill>
            <a:schemeClr val="accent2"/>
          </a:solidFill>
        </p:spPr>
        <p:txBody>
          <a:bodyPr wrap="none">
            <a:spAutoFit/>
          </a:bodyPr>
          <a:lstStyle/>
          <a:p>
            <a:r>
              <a:rPr lang="ar-DZ" sz="2800" b="1" dirty="0">
                <a:solidFill>
                  <a:prstClr val="black"/>
                </a:solidFill>
                <a:cs typeface="Times New Roman" pitchFamily="18" charset="0"/>
              </a:rPr>
              <a:t>حلزوني عند </a:t>
            </a:r>
            <a:r>
              <a:rPr lang="fr-FR" sz="2800" b="1" dirty="0" err="1">
                <a:solidFill>
                  <a:prstClr val="black"/>
                </a:solidFill>
                <a:cs typeface="Times New Roman" pitchFamily="18" charset="0"/>
              </a:rPr>
              <a:t>Spirogyra</a:t>
            </a:r>
            <a:r>
              <a:rPr lang="ar-DZ" sz="2800" b="1" dirty="0">
                <a:solidFill>
                  <a:prstClr val="black"/>
                </a:solidFill>
                <a:cs typeface="Times New Roman" pitchFamily="18" charset="0"/>
              </a:rPr>
              <a:t> </a:t>
            </a:r>
            <a:endParaRPr lang="fr-FR" sz="2800" b="1" dirty="0">
              <a:solidFill>
                <a:prstClr val="black"/>
              </a:solidFill>
            </a:endParaRPr>
          </a:p>
        </p:txBody>
      </p:sp>
      <p:sp>
        <p:nvSpPr>
          <p:cNvPr id="11" name="Rectangle 10"/>
          <p:cNvSpPr/>
          <p:nvPr/>
        </p:nvSpPr>
        <p:spPr>
          <a:xfrm>
            <a:off x="1071538" y="6000768"/>
            <a:ext cx="2553648" cy="461665"/>
          </a:xfrm>
          <a:prstGeom prst="rect">
            <a:avLst/>
          </a:prstGeom>
          <a:solidFill>
            <a:schemeClr val="accent2"/>
          </a:solidFill>
        </p:spPr>
        <p:txBody>
          <a:bodyPr wrap="none">
            <a:spAutoFit/>
          </a:bodyPr>
          <a:lstStyle/>
          <a:p>
            <a:r>
              <a:rPr lang="ar-DZ" sz="2400" b="1" dirty="0">
                <a:solidFill>
                  <a:prstClr val="black"/>
                </a:solidFill>
                <a:cs typeface="Times New Roman" pitchFamily="18" charset="0"/>
              </a:rPr>
              <a:t>نجمي عند  </a:t>
            </a:r>
            <a:r>
              <a:rPr lang="fr-FR" sz="2400" b="1" dirty="0" err="1">
                <a:solidFill>
                  <a:prstClr val="black"/>
                </a:solidFill>
                <a:cs typeface="Times New Roman" pitchFamily="18" charset="0"/>
              </a:rPr>
              <a:t>Zygnema</a:t>
            </a:r>
            <a:r>
              <a:rPr lang="ar-DZ" sz="2400" b="1" dirty="0">
                <a:solidFill>
                  <a:prstClr val="black"/>
                </a:solidFill>
                <a:cs typeface="Times New Roman" pitchFamily="18" charset="0"/>
              </a:rPr>
              <a:t> </a:t>
            </a:r>
            <a:endParaRPr lang="fr-FR" sz="2400" b="1" dirty="0">
              <a:solidFill>
                <a:prstClr val="black"/>
              </a:solidFill>
            </a:endParaRPr>
          </a:p>
        </p:txBody>
      </p:sp>
      <p:sp>
        <p:nvSpPr>
          <p:cNvPr id="12" name="Rectangle 11"/>
          <p:cNvSpPr/>
          <p:nvPr/>
        </p:nvSpPr>
        <p:spPr>
          <a:xfrm>
            <a:off x="5072066" y="6215082"/>
            <a:ext cx="3001014" cy="461665"/>
          </a:xfrm>
          <a:prstGeom prst="rect">
            <a:avLst/>
          </a:prstGeom>
          <a:solidFill>
            <a:schemeClr val="accent2"/>
          </a:solidFill>
        </p:spPr>
        <p:txBody>
          <a:bodyPr wrap="none">
            <a:spAutoFit/>
          </a:bodyPr>
          <a:lstStyle/>
          <a:p>
            <a:r>
              <a:rPr lang="ar-DZ" sz="2400" b="1" dirty="0">
                <a:solidFill>
                  <a:prstClr val="black"/>
                </a:solidFill>
                <a:cs typeface="Times New Roman" pitchFamily="18" charset="0"/>
              </a:rPr>
              <a:t>صفائحي عند  </a:t>
            </a:r>
            <a:r>
              <a:rPr lang="fr-FR" sz="2400" b="1" dirty="0" err="1">
                <a:solidFill>
                  <a:prstClr val="black"/>
                </a:solidFill>
                <a:cs typeface="Times New Roman" pitchFamily="18" charset="0"/>
              </a:rPr>
              <a:t>Mougeotia</a:t>
            </a:r>
            <a:endParaRPr lang="fr-FR" sz="2400" b="1" dirty="0">
              <a:solidFill>
                <a:prstClr val="black"/>
              </a:solidFill>
            </a:endParaRPr>
          </a:p>
        </p:txBody>
      </p:sp>
    </p:spTree>
    <p:extLst>
      <p:ext uri="{BB962C8B-B14F-4D97-AF65-F5344CB8AC3E}">
        <p14:creationId xmlns:p14="http://schemas.microsoft.com/office/powerpoint/2010/main" val="25057856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79" t="5102" r="3954" b="338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5559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214992" y="4946392"/>
            <a:ext cx="8964613" cy="1938992"/>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p>
            <a:pPr algn="ctr" rtl="1"/>
            <a:r>
              <a:rPr lang="ar-DZ" sz="2000" b="1" dirty="0">
                <a:solidFill>
                  <a:prstClr val="black"/>
                </a:solidFill>
              </a:rPr>
              <a:t>صانعات </a:t>
            </a:r>
            <a:r>
              <a:rPr lang="ar-DZ" sz="2000" b="1" dirty="0">
                <a:solidFill>
                  <a:prstClr val="black"/>
                </a:solidFill>
              </a:rPr>
              <a:t>خضراء :</a:t>
            </a:r>
            <a:r>
              <a:rPr lang="ar-DZ" sz="2000" dirty="0">
                <a:solidFill>
                  <a:prstClr val="black"/>
                </a:solidFill>
              </a:rPr>
              <a:t> </a:t>
            </a:r>
            <a:r>
              <a:rPr lang="ar-DZ" sz="2000" dirty="0">
                <a:solidFill>
                  <a:prstClr val="black"/>
                </a:solidFill>
              </a:rPr>
              <a:t>و </a:t>
            </a:r>
            <a:r>
              <a:rPr lang="ar-DZ" sz="2000" dirty="0">
                <a:solidFill>
                  <a:prstClr val="black"/>
                </a:solidFill>
              </a:rPr>
              <a:t>تقوم بعملية التركيب الضوئي وتتواجد في الأجزاء الهوائية للنباتات الراقية و الطحالب </a:t>
            </a:r>
            <a:endParaRPr lang="en-US" sz="2000" dirty="0">
              <a:solidFill>
                <a:prstClr val="black"/>
              </a:solidFill>
            </a:endParaRPr>
          </a:p>
          <a:p>
            <a:pPr algn="ctr" rtl="1"/>
            <a:r>
              <a:rPr lang="ar-DZ" sz="2000" b="1" dirty="0">
                <a:solidFill>
                  <a:prstClr val="black"/>
                </a:solidFill>
              </a:rPr>
              <a:t>صانعات اللون : </a:t>
            </a:r>
            <a:r>
              <a:rPr lang="ar-DZ" sz="2000" dirty="0">
                <a:solidFill>
                  <a:prstClr val="black"/>
                </a:solidFill>
              </a:rPr>
              <a:t>و </a:t>
            </a:r>
            <a:r>
              <a:rPr lang="ar-DZ" sz="2000" dirty="0">
                <a:solidFill>
                  <a:prstClr val="black"/>
                </a:solidFill>
              </a:rPr>
              <a:t>تتواجد في أنسجة الثمار و الأزهار و تحتوي علي أصبغة مثل الجزرين المسؤولة عن اللون الأصفر و البرتقالي ، </a:t>
            </a:r>
            <a:r>
              <a:rPr lang="ar-DZ" sz="2000" dirty="0" err="1">
                <a:solidFill>
                  <a:prstClr val="black"/>
                </a:solidFill>
              </a:rPr>
              <a:t>الفيكوبلين</a:t>
            </a:r>
            <a:r>
              <a:rPr lang="ar-DZ" sz="2000" dirty="0">
                <a:solidFill>
                  <a:prstClr val="black"/>
                </a:solidFill>
              </a:rPr>
              <a:t> المسؤولة عن اللون الأحمر و الأزرق ، و </a:t>
            </a:r>
            <a:r>
              <a:rPr lang="ar-DZ" sz="2000" dirty="0" err="1">
                <a:solidFill>
                  <a:prstClr val="black"/>
                </a:solidFill>
              </a:rPr>
              <a:t>تتخد</a:t>
            </a:r>
            <a:r>
              <a:rPr lang="ar-DZ" sz="2000" dirty="0">
                <a:solidFill>
                  <a:prstClr val="black"/>
                </a:solidFill>
              </a:rPr>
              <a:t> شكل أميبي أو متطاول ، حيث </a:t>
            </a:r>
            <a:r>
              <a:rPr lang="ar-DZ" sz="2000" dirty="0" err="1">
                <a:solidFill>
                  <a:prstClr val="black"/>
                </a:solidFill>
              </a:rPr>
              <a:t>يتوضع</a:t>
            </a:r>
            <a:r>
              <a:rPr lang="ar-DZ" sz="2000" dirty="0">
                <a:solidFill>
                  <a:prstClr val="black"/>
                </a:solidFill>
              </a:rPr>
              <a:t> الصباغ بداخلها بشكل كروي ، أنبوبي أو بلوري .و في الطحالب تنقسم بذلك إلي : طحالب بينية ، حمراء و خضراء حسب لون الصباغ الموجود في الصانعة </a:t>
            </a:r>
            <a:endParaRPr lang="en-US" sz="2000" dirty="0">
              <a:solidFill>
                <a:prstClr val="black"/>
              </a:solidFill>
            </a:endParaRPr>
          </a:p>
          <a:p>
            <a:pPr lvl="1" algn="ctr" rtl="1"/>
            <a:r>
              <a:rPr lang="ar-DZ" sz="2000" b="1" dirty="0">
                <a:solidFill>
                  <a:prstClr val="black"/>
                </a:solidFill>
              </a:rPr>
              <a:t>الصانعات غير الملونة : </a:t>
            </a:r>
            <a:r>
              <a:rPr lang="ar-DZ" sz="2000" dirty="0">
                <a:solidFill>
                  <a:prstClr val="black"/>
                </a:solidFill>
              </a:rPr>
              <a:t>تتواجد </a:t>
            </a:r>
            <a:r>
              <a:rPr lang="ar-DZ" sz="2000" dirty="0">
                <a:solidFill>
                  <a:prstClr val="black"/>
                </a:solidFill>
              </a:rPr>
              <a:t>في الأجزاء من النبات غير المعرضة </a:t>
            </a:r>
            <a:r>
              <a:rPr lang="ar-DZ" sz="2000" dirty="0">
                <a:solidFill>
                  <a:prstClr val="black"/>
                </a:solidFill>
              </a:rPr>
              <a:t>للضوء</a:t>
            </a:r>
            <a:endParaRPr lang="en-US" sz="2000" dirty="0">
              <a:solidFill>
                <a:prstClr val="black"/>
              </a:solidFill>
            </a:endParaRPr>
          </a:p>
        </p:txBody>
      </p:sp>
      <p:sp>
        <p:nvSpPr>
          <p:cNvPr id="2" name="Rectangle 1"/>
          <p:cNvSpPr/>
          <p:nvPr/>
        </p:nvSpPr>
        <p:spPr>
          <a:xfrm>
            <a:off x="0" y="-95335"/>
            <a:ext cx="9108295" cy="5324535"/>
          </a:xfrm>
          <a:prstGeom prst="rect">
            <a:avLst/>
          </a:prstGeom>
        </p:spPr>
        <p:txBody>
          <a:bodyPr wrap="square">
            <a:spAutoFit/>
          </a:bodyPr>
          <a:lstStyle/>
          <a:p>
            <a:pPr>
              <a:buFont typeface="+mj-lt"/>
              <a:buAutoNum type="arabicPeriod"/>
            </a:pPr>
            <a:r>
              <a:rPr lang="fr-FR" sz="2000" b="1" dirty="0" err="1">
                <a:solidFill>
                  <a:prstClr val="black"/>
                </a:solidFill>
              </a:rPr>
              <a:t>Chloroplasts</a:t>
            </a:r>
            <a:r>
              <a:rPr lang="fr-FR" sz="2000" b="1" dirty="0">
                <a:solidFill>
                  <a:prstClr val="black"/>
                </a:solidFill>
              </a:rPr>
              <a:t> </a:t>
            </a:r>
            <a:r>
              <a:rPr lang="fr-FR" sz="2000" b="1" dirty="0">
                <a:solidFill>
                  <a:prstClr val="black"/>
                </a:solidFill>
              </a:rPr>
              <a:t>(</a:t>
            </a:r>
            <a:r>
              <a:rPr lang="ar-DZ" sz="2000" b="1" dirty="0">
                <a:solidFill>
                  <a:prstClr val="black"/>
                </a:solidFill>
              </a:rPr>
              <a:t>صانعات خضراء)</a:t>
            </a:r>
            <a:r>
              <a:rPr lang="ar-DZ" sz="2000" dirty="0">
                <a:solidFill>
                  <a:prstClr val="black"/>
                </a:solidFill>
              </a:rPr>
              <a:t>: </a:t>
            </a:r>
            <a:r>
              <a:rPr lang="fr-FR" sz="2000" dirty="0" err="1">
                <a:solidFill>
                  <a:prstClr val="black"/>
                </a:solidFill>
              </a:rPr>
              <a:t>These</a:t>
            </a:r>
            <a:r>
              <a:rPr lang="fr-FR" sz="2000" dirty="0">
                <a:solidFill>
                  <a:prstClr val="black"/>
                </a:solidFill>
              </a:rPr>
              <a:t> </a:t>
            </a:r>
            <a:r>
              <a:rPr lang="fr-FR" sz="2000" dirty="0" err="1">
                <a:solidFill>
                  <a:prstClr val="black"/>
                </a:solidFill>
              </a:rPr>
              <a:t>plastids</a:t>
            </a:r>
            <a:r>
              <a:rPr lang="fr-FR" sz="2000" dirty="0">
                <a:solidFill>
                  <a:prstClr val="black"/>
                </a:solidFill>
              </a:rPr>
              <a:t> are </a:t>
            </a:r>
            <a:r>
              <a:rPr lang="fr-FR" sz="2000" dirty="0" err="1">
                <a:solidFill>
                  <a:prstClr val="black"/>
                </a:solidFill>
              </a:rPr>
              <a:t>involved</a:t>
            </a:r>
            <a:r>
              <a:rPr lang="fr-FR" sz="2000" dirty="0">
                <a:solidFill>
                  <a:prstClr val="black"/>
                </a:solidFill>
              </a:rPr>
              <a:t> in </a:t>
            </a:r>
            <a:r>
              <a:rPr lang="fr-FR" sz="2000" dirty="0" err="1">
                <a:solidFill>
                  <a:prstClr val="black"/>
                </a:solidFill>
              </a:rPr>
              <a:t>photosynthesis</a:t>
            </a:r>
            <a:r>
              <a:rPr lang="fr-FR" sz="2000" dirty="0">
                <a:solidFill>
                  <a:prstClr val="black"/>
                </a:solidFill>
              </a:rPr>
              <a:t>, </a:t>
            </a:r>
            <a:r>
              <a:rPr lang="fr-FR" sz="2000" dirty="0" err="1">
                <a:solidFill>
                  <a:prstClr val="black"/>
                </a:solidFill>
              </a:rPr>
              <a:t>where</a:t>
            </a:r>
            <a:r>
              <a:rPr lang="fr-FR" sz="2000" dirty="0">
                <a:solidFill>
                  <a:prstClr val="black"/>
                </a:solidFill>
              </a:rPr>
              <a:t> </a:t>
            </a:r>
            <a:r>
              <a:rPr lang="fr-FR" sz="2000" dirty="0" err="1">
                <a:solidFill>
                  <a:prstClr val="black"/>
                </a:solidFill>
              </a:rPr>
              <a:t>they</a:t>
            </a:r>
            <a:r>
              <a:rPr lang="fr-FR" sz="2000" dirty="0">
                <a:solidFill>
                  <a:prstClr val="black"/>
                </a:solidFill>
              </a:rPr>
              <a:t> </a:t>
            </a:r>
            <a:r>
              <a:rPr lang="fr-FR" sz="2000" dirty="0" err="1">
                <a:solidFill>
                  <a:prstClr val="black"/>
                </a:solidFill>
              </a:rPr>
              <a:t>convert</a:t>
            </a:r>
            <a:r>
              <a:rPr lang="fr-FR" sz="2000" dirty="0">
                <a:solidFill>
                  <a:prstClr val="black"/>
                </a:solidFill>
              </a:rPr>
              <a:t> light </a:t>
            </a:r>
            <a:r>
              <a:rPr lang="fr-FR" sz="2000" dirty="0" err="1">
                <a:solidFill>
                  <a:prstClr val="black"/>
                </a:solidFill>
              </a:rPr>
              <a:t>energy</a:t>
            </a:r>
            <a:r>
              <a:rPr lang="fr-FR" sz="2000" dirty="0">
                <a:solidFill>
                  <a:prstClr val="black"/>
                </a:solidFill>
              </a:rPr>
              <a:t> </a:t>
            </a:r>
            <a:r>
              <a:rPr lang="fr-FR" sz="2000" dirty="0" err="1">
                <a:solidFill>
                  <a:prstClr val="black"/>
                </a:solidFill>
              </a:rPr>
              <a:t>into</a:t>
            </a:r>
            <a:r>
              <a:rPr lang="fr-FR" sz="2000" dirty="0">
                <a:solidFill>
                  <a:prstClr val="black"/>
                </a:solidFill>
              </a:rPr>
              <a:t> </a:t>
            </a:r>
            <a:r>
              <a:rPr lang="fr-FR" sz="2000" dirty="0" err="1">
                <a:solidFill>
                  <a:prstClr val="black"/>
                </a:solidFill>
              </a:rPr>
              <a:t>chemical</a:t>
            </a:r>
            <a:r>
              <a:rPr lang="fr-FR" sz="2000" dirty="0">
                <a:solidFill>
                  <a:prstClr val="black"/>
                </a:solidFill>
              </a:rPr>
              <a:t> </a:t>
            </a:r>
            <a:r>
              <a:rPr lang="fr-FR" sz="2000" dirty="0" err="1">
                <a:solidFill>
                  <a:prstClr val="black"/>
                </a:solidFill>
              </a:rPr>
              <a:t>energy</a:t>
            </a:r>
            <a:r>
              <a:rPr lang="fr-FR" sz="2000" dirty="0">
                <a:solidFill>
                  <a:prstClr val="black"/>
                </a:solidFill>
              </a:rPr>
              <a:t>. </a:t>
            </a:r>
            <a:r>
              <a:rPr lang="fr-FR" sz="2000" dirty="0" err="1">
                <a:solidFill>
                  <a:prstClr val="black"/>
                </a:solidFill>
              </a:rPr>
              <a:t>Chloroplasts</a:t>
            </a:r>
            <a:r>
              <a:rPr lang="fr-FR" sz="2000" dirty="0">
                <a:solidFill>
                  <a:prstClr val="black"/>
                </a:solidFill>
              </a:rPr>
              <a:t> are </a:t>
            </a:r>
            <a:r>
              <a:rPr lang="fr-FR" sz="2000" dirty="0" err="1">
                <a:solidFill>
                  <a:prstClr val="black"/>
                </a:solidFill>
              </a:rPr>
              <a:t>found</a:t>
            </a:r>
            <a:r>
              <a:rPr lang="fr-FR" sz="2000" dirty="0">
                <a:solidFill>
                  <a:prstClr val="black"/>
                </a:solidFill>
              </a:rPr>
              <a:t> in the </a:t>
            </a:r>
            <a:r>
              <a:rPr lang="fr-FR" sz="2000" dirty="0" err="1">
                <a:solidFill>
                  <a:prstClr val="black"/>
                </a:solidFill>
              </a:rPr>
              <a:t>aerial</a:t>
            </a:r>
            <a:r>
              <a:rPr lang="fr-FR" sz="2000" dirty="0">
                <a:solidFill>
                  <a:prstClr val="black"/>
                </a:solidFill>
              </a:rPr>
              <a:t> parts of </a:t>
            </a:r>
            <a:r>
              <a:rPr lang="fr-FR" sz="2000" dirty="0" err="1">
                <a:solidFill>
                  <a:prstClr val="black"/>
                </a:solidFill>
              </a:rPr>
              <a:t>higher</a:t>
            </a:r>
            <a:r>
              <a:rPr lang="fr-FR" sz="2000" dirty="0">
                <a:solidFill>
                  <a:prstClr val="black"/>
                </a:solidFill>
              </a:rPr>
              <a:t> plants and </a:t>
            </a:r>
            <a:r>
              <a:rPr lang="fr-FR" sz="2000" dirty="0" err="1">
                <a:solidFill>
                  <a:prstClr val="black"/>
                </a:solidFill>
              </a:rPr>
              <a:t>algae</a:t>
            </a:r>
            <a:r>
              <a:rPr lang="fr-FR" sz="2000" dirty="0">
                <a:solidFill>
                  <a:prstClr val="black"/>
                </a:solidFill>
              </a:rPr>
              <a:t>. </a:t>
            </a:r>
            <a:r>
              <a:rPr lang="fr-FR" sz="2000" dirty="0" err="1">
                <a:solidFill>
                  <a:prstClr val="black"/>
                </a:solidFill>
              </a:rPr>
              <a:t>They</a:t>
            </a:r>
            <a:r>
              <a:rPr lang="fr-FR" sz="2000" dirty="0">
                <a:solidFill>
                  <a:prstClr val="black"/>
                </a:solidFill>
              </a:rPr>
              <a:t> </a:t>
            </a:r>
            <a:r>
              <a:rPr lang="fr-FR" sz="2000" dirty="0" err="1">
                <a:solidFill>
                  <a:prstClr val="black"/>
                </a:solidFill>
              </a:rPr>
              <a:t>contain</a:t>
            </a:r>
            <a:r>
              <a:rPr lang="fr-FR" sz="2000" dirty="0">
                <a:solidFill>
                  <a:prstClr val="black"/>
                </a:solidFill>
              </a:rPr>
              <a:t> </a:t>
            </a:r>
            <a:r>
              <a:rPr lang="fr-FR" sz="2000" dirty="0" err="1">
                <a:solidFill>
                  <a:prstClr val="black"/>
                </a:solidFill>
              </a:rPr>
              <a:t>chlorophyll</a:t>
            </a:r>
            <a:r>
              <a:rPr lang="fr-FR" sz="2000" dirty="0">
                <a:solidFill>
                  <a:prstClr val="black"/>
                </a:solidFill>
              </a:rPr>
              <a:t>, the pigment </a:t>
            </a:r>
            <a:r>
              <a:rPr lang="fr-FR" sz="2000" dirty="0" err="1">
                <a:solidFill>
                  <a:prstClr val="black"/>
                </a:solidFill>
              </a:rPr>
              <a:t>responsible</a:t>
            </a:r>
            <a:r>
              <a:rPr lang="fr-FR" sz="2000" dirty="0">
                <a:solidFill>
                  <a:prstClr val="black"/>
                </a:solidFill>
              </a:rPr>
              <a:t> for </a:t>
            </a:r>
            <a:r>
              <a:rPr lang="fr-FR" sz="2000" dirty="0" err="1">
                <a:solidFill>
                  <a:prstClr val="black"/>
                </a:solidFill>
              </a:rPr>
              <a:t>capturing</a:t>
            </a:r>
            <a:r>
              <a:rPr lang="fr-FR" sz="2000" dirty="0">
                <a:solidFill>
                  <a:prstClr val="black"/>
                </a:solidFill>
              </a:rPr>
              <a:t> light </a:t>
            </a:r>
            <a:r>
              <a:rPr lang="fr-FR" sz="2000" dirty="0" err="1">
                <a:solidFill>
                  <a:prstClr val="black"/>
                </a:solidFill>
              </a:rPr>
              <a:t>energy</a:t>
            </a:r>
            <a:r>
              <a:rPr lang="fr-FR" sz="2000" dirty="0">
                <a:solidFill>
                  <a:prstClr val="black"/>
                </a:solidFill>
              </a:rPr>
              <a:t>.</a:t>
            </a:r>
          </a:p>
          <a:p>
            <a:pPr>
              <a:buFont typeface="+mj-lt"/>
              <a:buAutoNum type="arabicPeriod"/>
            </a:pPr>
            <a:r>
              <a:rPr lang="fr-FR" sz="2000" b="1" dirty="0" err="1">
                <a:solidFill>
                  <a:prstClr val="black"/>
                </a:solidFill>
              </a:rPr>
              <a:t>Chromoplasts</a:t>
            </a:r>
            <a:r>
              <a:rPr lang="fr-FR" sz="2000" b="1" dirty="0">
                <a:solidFill>
                  <a:prstClr val="black"/>
                </a:solidFill>
              </a:rPr>
              <a:t> (</a:t>
            </a:r>
            <a:r>
              <a:rPr lang="ar-DZ" sz="2000" b="1" dirty="0">
                <a:solidFill>
                  <a:prstClr val="black"/>
                </a:solidFill>
              </a:rPr>
              <a:t>صانعات اللون)</a:t>
            </a:r>
            <a:r>
              <a:rPr lang="ar-DZ" sz="2000" dirty="0">
                <a:solidFill>
                  <a:prstClr val="black"/>
                </a:solidFill>
              </a:rPr>
              <a:t>: </a:t>
            </a:r>
            <a:r>
              <a:rPr lang="fr-FR" sz="2000" dirty="0" err="1">
                <a:solidFill>
                  <a:prstClr val="black"/>
                </a:solidFill>
              </a:rPr>
              <a:t>These</a:t>
            </a:r>
            <a:r>
              <a:rPr lang="fr-FR" sz="2000" dirty="0">
                <a:solidFill>
                  <a:prstClr val="black"/>
                </a:solidFill>
              </a:rPr>
              <a:t> </a:t>
            </a:r>
            <a:r>
              <a:rPr lang="fr-FR" sz="2000" dirty="0" err="1">
                <a:solidFill>
                  <a:prstClr val="black"/>
                </a:solidFill>
              </a:rPr>
              <a:t>plastids</a:t>
            </a:r>
            <a:r>
              <a:rPr lang="fr-FR" sz="2000" dirty="0">
                <a:solidFill>
                  <a:prstClr val="black"/>
                </a:solidFill>
              </a:rPr>
              <a:t> are </a:t>
            </a:r>
            <a:r>
              <a:rPr lang="fr-FR" sz="2000" dirty="0" err="1">
                <a:solidFill>
                  <a:prstClr val="black"/>
                </a:solidFill>
              </a:rPr>
              <a:t>found</a:t>
            </a:r>
            <a:r>
              <a:rPr lang="fr-FR" sz="2000" dirty="0">
                <a:solidFill>
                  <a:prstClr val="black"/>
                </a:solidFill>
              </a:rPr>
              <a:t> in the tissues of fruits and </a:t>
            </a:r>
            <a:r>
              <a:rPr lang="fr-FR" sz="2000" dirty="0" err="1">
                <a:solidFill>
                  <a:prstClr val="black"/>
                </a:solidFill>
              </a:rPr>
              <a:t>flowers</a:t>
            </a:r>
            <a:r>
              <a:rPr lang="fr-FR" sz="2000" dirty="0">
                <a:solidFill>
                  <a:prstClr val="black"/>
                </a:solidFill>
              </a:rPr>
              <a:t> and </a:t>
            </a:r>
            <a:r>
              <a:rPr lang="fr-FR" sz="2000" dirty="0" err="1">
                <a:solidFill>
                  <a:prstClr val="black"/>
                </a:solidFill>
              </a:rPr>
              <a:t>contain</a:t>
            </a:r>
            <a:r>
              <a:rPr lang="fr-FR" sz="2000" dirty="0">
                <a:solidFill>
                  <a:prstClr val="black"/>
                </a:solidFill>
              </a:rPr>
              <a:t> pigments </a:t>
            </a:r>
            <a:r>
              <a:rPr lang="fr-FR" sz="2000" dirty="0" err="1">
                <a:solidFill>
                  <a:prstClr val="black"/>
                </a:solidFill>
              </a:rPr>
              <a:t>such</a:t>
            </a:r>
            <a:r>
              <a:rPr lang="fr-FR" sz="2000" dirty="0">
                <a:solidFill>
                  <a:prstClr val="black"/>
                </a:solidFill>
              </a:rPr>
              <a:t> as </a:t>
            </a:r>
            <a:r>
              <a:rPr lang="fr-FR" sz="2000" dirty="0" err="1">
                <a:solidFill>
                  <a:prstClr val="black"/>
                </a:solidFill>
              </a:rPr>
              <a:t>carotenoids</a:t>
            </a:r>
            <a:r>
              <a:rPr lang="fr-FR" sz="2000" dirty="0">
                <a:solidFill>
                  <a:prstClr val="black"/>
                </a:solidFill>
              </a:rPr>
              <a:t>, </a:t>
            </a:r>
            <a:r>
              <a:rPr lang="fr-FR" sz="2000" dirty="0" err="1">
                <a:solidFill>
                  <a:prstClr val="black"/>
                </a:solidFill>
              </a:rPr>
              <a:t>which</a:t>
            </a:r>
            <a:r>
              <a:rPr lang="fr-FR" sz="2000" dirty="0">
                <a:solidFill>
                  <a:prstClr val="black"/>
                </a:solidFill>
              </a:rPr>
              <a:t> are </a:t>
            </a:r>
            <a:r>
              <a:rPr lang="fr-FR" sz="2000" dirty="0" err="1">
                <a:solidFill>
                  <a:prstClr val="black"/>
                </a:solidFill>
              </a:rPr>
              <a:t>responsible</a:t>
            </a:r>
            <a:r>
              <a:rPr lang="fr-FR" sz="2000" dirty="0">
                <a:solidFill>
                  <a:prstClr val="black"/>
                </a:solidFill>
              </a:rPr>
              <a:t> for </a:t>
            </a:r>
            <a:r>
              <a:rPr lang="fr-FR" sz="2000" dirty="0" err="1">
                <a:solidFill>
                  <a:prstClr val="black"/>
                </a:solidFill>
              </a:rPr>
              <a:t>yellow</a:t>
            </a:r>
            <a:r>
              <a:rPr lang="fr-FR" sz="2000" dirty="0">
                <a:solidFill>
                  <a:prstClr val="black"/>
                </a:solidFill>
              </a:rPr>
              <a:t> and orange </a:t>
            </a:r>
            <a:r>
              <a:rPr lang="fr-FR" sz="2000" dirty="0" err="1">
                <a:solidFill>
                  <a:prstClr val="black"/>
                </a:solidFill>
              </a:rPr>
              <a:t>colors</a:t>
            </a:r>
            <a:r>
              <a:rPr lang="fr-FR" sz="2000" dirty="0">
                <a:solidFill>
                  <a:prstClr val="black"/>
                </a:solidFill>
              </a:rPr>
              <a:t>, and </a:t>
            </a:r>
            <a:r>
              <a:rPr lang="fr-FR" sz="2000" dirty="0" err="1">
                <a:solidFill>
                  <a:prstClr val="black"/>
                </a:solidFill>
              </a:rPr>
              <a:t>phycobilins</a:t>
            </a:r>
            <a:r>
              <a:rPr lang="fr-FR" sz="2000" dirty="0">
                <a:solidFill>
                  <a:prstClr val="black"/>
                </a:solidFill>
              </a:rPr>
              <a:t>, </a:t>
            </a:r>
            <a:r>
              <a:rPr lang="fr-FR" sz="2000" dirty="0" err="1">
                <a:solidFill>
                  <a:prstClr val="black"/>
                </a:solidFill>
              </a:rPr>
              <a:t>which</a:t>
            </a:r>
            <a:r>
              <a:rPr lang="fr-FR" sz="2000" dirty="0">
                <a:solidFill>
                  <a:prstClr val="black"/>
                </a:solidFill>
              </a:rPr>
              <a:t> are </a:t>
            </a:r>
            <a:r>
              <a:rPr lang="fr-FR" sz="2000" dirty="0" err="1">
                <a:solidFill>
                  <a:prstClr val="black"/>
                </a:solidFill>
              </a:rPr>
              <a:t>responsible</a:t>
            </a:r>
            <a:r>
              <a:rPr lang="fr-FR" sz="2000" dirty="0">
                <a:solidFill>
                  <a:prstClr val="black"/>
                </a:solidFill>
              </a:rPr>
              <a:t> for </a:t>
            </a:r>
            <a:r>
              <a:rPr lang="fr-FR" sz="2000" dirty="0" err="1">
                <a:solidFill>
                  <a:prstClr val="black"/>
                </a:solidFill>
              </a:rPr>
              <a:t>red</a:t>
            </a:r>
            <a:r>
              <a:rPr lang="fr-FR" sz="2000" dirty="0">
                <a:solidFill>
                  <a:prstClr val="black"/>
                </a:solidFill>
              </a:rPr>
              <a:t> and </a:t>
            </a:r>
            <a:r>
              <a:rPr lang="fr-FR" sz="2000" dirty="0" err="1">
                <a:solidFill>
                  <a:prstClr val="black"/>
                </a:solidFill>
              </a:rPr>
              <a:t>blue</a:t>
            </a:r>
            <a:r>
              <a:rPr lang="fr-FR" sz="2000" dirty="0">
                <a:solidFill>
                  <a:prstClr val="black"/>
                </a:solidFill>
              </a:rPr>
              <a:t> </a:t>
            </a:r>
            <a:r>
              <a:rPr lang="fr-FR" sz="2000" dirty="0" err="1">
                <a:solidFill>
                  <a:prstClr val="black"/>
                </a:solidFill>
              </a:rPr>
              <a:t>colors</a:t>
            </a:r>
            <a:r>
              <a:rPr lang="fr-FR" sz="2000" dirty="0">
                <a:solidFill>
                  <a:prstClr val="black"/>
                </a:solidFill>
              </a:rPr>
              <a:t>. </a:t>
            </a:r>
            <a:r>
              <a:rPr lang="fr-FR" sz="2000" dirty="0" err="1">
                <a:solidFill>
                  <a:prstClr val="black"/>
                </a:solidFill>
              </a:rPr>
              <a:t>Chromoplasts</a:t>
            </a:r>
            <a:r>
              <a:rPr lang="fr-FR" sz="2000" dirty="0">
                <a:solidFill>
                  <a:prstClr val="black"/>
                </a:solidFill>
              </a:rPr>
              <a:t> </a:t>
            </a:r>
            <a:r>
              <a:rPr lang="fr-FR" sz="2000" dirty="0" err="1">
                <a:solidFill>
                  <a:prstClr val="black"/>
                </a:solidFill>
              </a:rPr>
              <a:t>typically</a:t>
            </a:r>
            <a:r>
              <a:rPr lang="fr-FR" sz="2000" dirty="0">
                <a:solidFill>
                  <a:prstClr val="black"/>
                </a:solidFill>
              </a:rPr>
              <a:t> have an </a:t>
            </a:r>
            <a:r>
              <a:rPr lang="fr-FR" sz="2000" dirty="0" err="1">
                <a:solidFill>
                  <a:prstClr val="black"/>
                </a:solidFill>
              </a:rPr>
              <a:t>amoeboid</a:t>
            </a:r>
            <a:r>
              <a:rPr lang="fr-FR" sz="2000" dirty="0">
                <a:solidFill>
                  <a:prstClr val="black"/>
                </a:solidFill>
              </a:rPr>
              <a:t> or </a:t>
            </a:r>
            <a:r>
              <a:rPr lang="fr-FR" sz="2000" dirty="0" err="1">
                <a:solidFill>
                  <a:prstClr val="black"/>
                </a:solidFill>
              </a:rPr>
              <a:t>elongated</a:t>
            </a:r>
            <a:r>
              <a:rPr lang="fr-FR" sz="2000" dirty="0">
                <a:solidFill>
                  <a:prstClr val="black"/>
                </a:solidFill>
              </a:rPr>
              <a:t> </a:t>
            </a:r>
            <a:r>
              <a:rPr lang="fr-FR" sz="2000" dirty="0" err="1">
                <a:solidFill>
                  <a:prstClr val="black"/>
                </a:solidFill>
              </a:rPr>
              <a:t>shape</a:t>
            </a:r>
            <a:r>
              <a:rPr lang="fr-FR" sz="2000" dirty="0">
                <a:solidFill>
                  <a:prstClr val="black"/>
                </a:solidFill>
              </a:rPr>
              <a:t>, and the pigments </a:t>
            </a:r>
            <a:r>
              <a:rPr lang="fr-FR" sz="2000" dirty="0" err="1">
                <a:solidFill>
                  <a:prstClr val="black"/>
                </a:solidFill>
              </a:rPr>
              <a:t>inside</a:t>
            </a:r>
            <a:r>
              <a:rPr lang="fr-FR" sz="2000" dirty="0">
                <a:solidFill>
                  <a:prstClr val="black"/>
                </a:solidFill>
              </a:rPr>
              <a:t> are </a:t>
            </a:r>
            <a:r>
              <a:rPr lang="fr-FR" sz="2000" dirty="0" err="1">
                <a:solidFill>
                  <a:prstClr val="black"/>
                </a:solidFill>
              </a:rPr>
              <a:t>arranged</a:t>
            </a:r>
            <a:r>
              <a:rPr lang="fr-FR" sz="2000" dirty="0">
                <a:solidFill>
                  <a:prstClr val="black"/>
                </a:solidFill>
              </a:rPr>
              <a:t> in </a:t>
            </a:r>
            <a:r>
              <a:rPr lang="fr-FR" sz="2000" dirty="0" err="1">
                <a:solidFill>
                  <a:prstClr val="black"/>
                </a:solidFill>
              </a:rPr>
              <a:t>spherical</a:t>
            </a:r>
            <a:r>
              <a:rPr lang="fr-FR" sz="2000" dirty="0">
                <a:solidFill>
                  <a:prstClr val="black"/>
                </a:solidFill>
              </a:rPr>
              <a:t>, </a:t>
            </a:r>
            <a:r>
              <a:rPr lang="fr-FR" sz="2000" dirty="0" err="1">
                <a:solidFill>
                  <a:prstClr val="black"/>
                </a:solidFill>
              </a:rPr>
              <a:t>tubular</a:t>
            </a:r>
            <a:r>
              <a:rPr lang="fr-FR" sz="2000" dirty="0">
                <a:solidFill>
                  <a:prstClr val="black"/>
                </a:solidFill>
              </a:rPr>
              <a:t>, or </a:t>
            </a:r>
            <a:r>
              <a:rPr lang="fr-FR" sz="2000" dirty="0" err="1">
                <a:solidFill>
                  <a:prstClr val="black"/>
                </a:solidFill>
              </a:rPr>
              <a:t>crystalline</a:t>
            </a:r>
            <a:r>
              <a:rPr lang="fr-FR" sz="2000" dirty="0">
                <a:solidFill>
                  <a:prstClr val="black"/>
                </a:solidFill>
              </a:rPr>
              <a:t> </a:t>
            </a:r>
            <a:r>
              <a:rPr lang="fr-FR" sz="2000" dirty="0" err="1">
                <a:solidFill>
                  <a:prstClr val="black"/>
                </a:solidFill>
              </a:rPr>
              <a:t>forms</a:t>
            </a:r>
            <a:r>
              <a:rPr lang="fr-FR" sz="2000" dirty="0">
                <a:solidFill>
                  <a:prstClr val="black"/>
                </a:solidFill>
              </a:rPr>
              <a:t>. In </a:t>
            </a:r>
            <a:r>
              <a:rPr lang="fr-FR" sz="2000" dirty="0" err="1">
                <a:solidFill>
                  <a:prstClr val="black"/>
                </a:solidFill>
              </a:rPr>
              <a:t>algae</a:t>
            </a:r>
            <a:r>
              <a:rPr lang="fr-FR" sz="2000" dirty="0">
                <a:solidFill>
                  <a:prstClr val="black"/>
                </a:solidFill>
              </a:rPr>
              <a:t>, </a:t>
            </a:r>
            <a:r>
              <a:rPr lang="fr-FR" sz="2000" dirty="0" err="1">
                <a:solidFill>
                  <a:prstClr val="black"/>
                </a:solidFill>
              </a:rPr>
              <a:t>chromoplasts</a:t>
            </a:r>
            <a:r>
              <a:rPr lang="fr-FR" sz="2000" dirty="0">
                <a:solidFill>
                  <a:prstClr val="black"/>
                </a:solidFill>
              </a:rPr>
              <a:t> </a:t>
            </a:r>
            <a:r>
              <a:rPr lang="fr-FR" sz="2000" dirty="0" err="1">
                <a:solidFill>
                  <a:prstClr val="black"/>
                </a:solidFill>
              </a:rPr>
              <a:t>can</a:t>
            </a:r>
            <a:r>
              <a:rPr lang="fr-FR" sz="2000" dirty="0">
                <a:solidFill>
                  <a:prstClr val="black"/>
                </a:solidFill>
              </a:rPr>
              <a:t> </a:t>
            </a:r>
            <a:r>
              <a:rPr lang="fr-FR" sz="2000" dirty="0" err="1">
                <a:solidFill>
                  <a:prstClr val="black"/>
                </a:solidFill>
              </a:rPr>
              <a:t>be</a:t>
            </a:r>
            <a:r>
              <a:rPr lang="fr-FR" sz="2000" dirty="0">
                <a:solidFill>
                  <a:prstClr val="black"/>
                </a:solidFill>
              </a:rPr>
              <a:t> </a:t>
            </a:r>
            <a:r>
              <a:rPr lang="fr-FR" sz="2000" dirty="0" err="1">
                <a:solidFill>
                  <a:prstClr val="black"/>
                </a:solidFill>
              </a:rPr>
              <a:t>classified</a:t>
            </a:r>
            <a:r>
              <a:rPr lang="fr-FR" sz="2000" dirty="0">
                <a:solidFill>
                  <a:prstClr val="black"/>
                </a:solidFill>
              </a:rPr>
              <a:t> </a:t>
            </a:r>
            <a:r>
              <a:rPr lang="fr-FR" sz="2000" dirty="0" err="1">
                <a:solidFill>
                  <a:prstClr val="black"/>
                </a:solidFill>
              </a:rPr>
              <a:t>into</a:t>
            </a:r>
            <a:r>
              <a:rPr lang="fr-FR" sz="2000" dirty="0">
                <a:solidFill>
                  <a:prstClr val="black"/>
                </a:solidFill>
              </a:rPr>
              <a:t> </a:t>
            </a:r>
            <a:r>
              <a:rPr lang="fr-FR" sz="2000" dirty="0" err="1">
                <a:solidFill>
                  <a:prstClr val="black"/>
                </a:solidFill>
              </a:rPr>
              <a:t>red</a:t>
            </a:r>
            <a:r>
              <a:rPr lang="fr-FR" sz="2000" dirty="0">
                <a:solidFill>
                  <a:prstClr val="black"/>
                </a:solidFill>
              </a:rPr>
              <a:t>, green, and </a:t>
            </a:r>
            <a:r>
              <a:rPr lang="fr-FR" sz="2000" dirty="0" err="1">
                <a:solidFill>
                  <a:prstClr val="black"/>
                </a:solidFill>
              </a:rPr>
              <a:t>intermediate</a:t>
            </a:r>
            <a:r>
              <a:rPr lang="fr-FR" sz="2000" dirty="0">
                <a:solidFill>
                  <a:prstClr val="black"/>
                </a:solidFill>
              </a:rPr>
              <a:t> </a:t>
            </a:r>
            <a:r>
              <a:rPr lang="fr-FR" sz="2000" dirty="0" err="1">
                <a:solidFill>
                  <a:prstClr val="black"/>
                </a:solidFill>
              </a:rPr>
              <a:t>algae</a:t>
            </a:r>
            <a:r>
              <a:rPr lang="fr-FR" sz="2000" dirty="0">
                <a:solidFill>
                  <a:prstClr val="black"/>
                </a:solidFill>
              </a:rPr>
              <a:t>, </a:t>
            </a:r>
            <a:r>
              <a:rPr lang="fr-FR" sz="2000" dirty="0" err="1">
                <a:solidFill>
                  <a:prstClr val="black"/>
                </a:solidFill>
              </a:rPr>
              <a:t>depending</a:t>
            </a:r>
            <a:r>
              <a:rPr lang="fr-FR" sz="2000" dirty="0">
                <a:solidFill>
                  <a:prstClr val="black"/>
                </a:solidFill>
              </a:rPr>
              <a:t> on the pigment </a:t>
            </a:r>
            <a:r>
              <a:rPr lang="fr-FR" sz="2000" dirty="0" err="1">
                <a:solidFill>
                  <a:prstClr val="black"/>
                </a:solidFill>
              </a:rPr>
              <a:t>present</a:t>
            </a:r>
            <a:r>
              <a:rPr lang="fr-FR" sz="2000" dirty="0">
                <a:solidFill>
                  <a:prstClr val="black"/>
                </a:solidFill>
              </a:rPr>
              <a:t>.</a:t>
            </a:r>
          </a:p>
          <a:p>
            <a:pPr>
              <a:buFont typeface="+mj-lt"/>
              <a:buAutoNum type="arabicPeriod"/>
            </a:pPr>
            <a:r>
              <a:rPr lang="fr-FR" sz="2000" b="1" dirty="0" err="1">
                <a:solidFill>
                  <a:prstClr val="black"/>
                </a:solidFill>
              </a:rPr>
              <a:t>Leucoplasts</a:t>
            </a:r>
            <a:r>
              <a:rPr lang="fr-FR" sz="2000" b="1" dirty="0">
                <a:solidFill>
                  <a:prstClr val="black"/>
                </a:solidFill>
              </a:rPr>
              <a:t> (</a:t>
            </a:r>
            <a:r>
              <a:rPr lang="ar-DZ" sz="2000" b="1" dirty="0">
                <a:solidFill>
                  <a:prstClr val="black"/>
                </a:solidFill>
              </a:rPr>
              <a:t>الصانعات غير الملونة)</a:t>
            </a:r>
            <a:r>
              <a:rPr lang="ar-DZ" sz="2000" dirty="0">
                <a:solidFill>
                  <a:prstClr val="black"/>
                </a:solidFill>
              </a:rPr>
              <a:t>: </a:t>
            </a:r>
            <a:r>
              <a:rPr lang="fr-FR" sz="2000" dirty="0" err="1">
                <a:solidFill>
                  <a:prstClr val="black"/>
                </a:solidFill>
              </a:rPr>
              <a:t>These</a:t>
            </a:r>
            <a:r>
              <a:rPr lang="fr-FR" sz="2000" dirty="0">
                <a:solidFill>
                  <a:prstClr val="black"/>
                </a:solidFill>
              </a:rPr>
              <a:t> </a:t>
            </a:r>
            <a:r>
              <a:rPr lang="fr-FR" sz="2000" dirty="0" err="1">
                <a:solidFill>
                  <a:prstClr val="black"/>
                </a:solidFill>
              </a:rPr>
              <a:t>plastids</a:t>
            </a:r>
            <a:r>
              <a:rPr lang="fr-FR" sz="2000" dirty="0">
                <a:solidFill>
                  <a:prstClr val="black"/>
                </a:solidFill>
              </a:rPr>
              <a:t> are </a:t>
            </a:r>
            <a:r>
              <a:rPr lang="fr-FR" sz="2000" dirty="0" err="1">
                <a:solidFill>
                  <a:prstClr val="black"/>
                </a:solidFill>
              </a:rPr>
              <a:t>found</a:t>
            </a:r>
            <a:r>
              <a:rPr lang="fr-FR" sz="2000" dirty="0">
                <a:solidFill>
                  <a:prstClr val="black"/>
                </a:solidFill>
              </a:rPr>
              <a:t> in parts of plants </a:t>
            </a:r>
            <a:r>
              <a:rPr lang="fr-FR" sz="2000" dirty="0" err="1">
                <a:solidFill>
                  <a:prstClr val="black"/>
                </a:solidFill>
              </a:rPr>
              <a:t>that</a:t>
            </a:r>
            <a:r>
              <a:rPr lang="fr-FR" sz="2000" dirty="0">
                <a:solidFill>
                  <a:prstClr val="black"/>
                </a:solidFill>
              </a:rPr>
              <a:t> are not </a:t>
            </a:r>
            <a:r>
              <a:rPr lang="fr-FR" sz="2000" dirty="0" err="1">
                <a:solidFill>
                  <a:prstClr val="black"/>
                </a:solidFill>
              </a:rPr>
              <a:t>exposed</a:t>
            </a:r>
            <a:r>
              <a:rPr lang="fr-FR" sz="2000" dirty="0">
                <a:solidFill>
                  <a:prstClr val="black"/>
                </a:solidFill>
              </a:rPr>
              <a:t> to light. </a:t>
            </a:r>
            <a:r>
              <a:rPr lang="fr-FR" sz="2000" dirty="0" err="1">
                <a:solidFill>
                  <a:prstClr val="black"/>
                </a:solidFill>
              </a:rPr>
              <a:t>Leucoplasts</a:t>
            </a:r>
            <a:r>
              <a:rPr lang="fr-FR" sz="2000" dirty="0">
                <a:solidFill>
                  <a:prstClr val="black"/>
                </a:solidFill>
              </a:rPr>
              <a:t> are </a:t>
            </a:r>
            <a:r>
              <a:rPr lang="fr-FR" sz="2000" dirty="0" err="1">
                <a:solidFill>
                  <a:prstClr val="black"/>
                </a:solidFill>
              </a:rPr>
              <a:t>colorless</a:t>
            </a:r>
            <a:r>
              <a:rPr lang="fr-FR" sz="2000" dirty="0">
                <a:solidFill>
                  <a:prstClr val="black"/>
                </a:solidFill>
              </a:rPr>
              <a:t> and are </a:t>
            </a:r>
            <a:r>
              <a:rPr lang="fr-FR" sz="2000" dirty="0" err="1">
                <a:solidFill>
                  <a:prstClr val="black"/>
                </a:solidFill>
              </a:rPr>
              <a:t>primarily</a:t>
            </a:r>
            <a:r>
              <a:rPr lang="fr-FR" sz="2000" dirty="0">
                <a:solidFill>
                  <a:prstClr val="black"/>
                </a:solidFill>
              </a:rPr>
              <a:t> </a:t>
            </a:r>
            <a:r>
              <a:rPr lang="fr-FR" sz="2000" dirty="0" err="1">
                <a:solidFill>
                  <a:prstClr val="black"/>
                </a:solidFill>
              </a:rPr>
              <a:t>involved</a:t>
            </a:r>
            <a:r>
              <a:rPr lang="fr-FR" sz="2000" dirty="0">
                <a:solidFill>
                  <a:prstClr val="black"/>
                </a:solidFill>
              </a:rPr>
              <a:t> in the </a:t>
            </a:r>
            <a:r>
              <a:rPr lang="fr-FR" sz="2000" dirty="0" err="1">
                <a:solidFill>
                  <a:prstClr val="black"/>
                </a:solidFill>
              </a:rPr>
              <a:t>synthesis</a:t>
            </a:r>
            <a:r>
              <a:rPr lang="fr-FR" sz="2000" dirty="0">
                <a:solidFill>
                  <a:prstClr val="black"/>
                </a:solidFill>
              </a:rPr>
              <a:t> and </a:t>
            </a:r>
            <a:r>
              <a:rPr lang="fr-FR" sz="2000" dirty="0" err="1">
                <a:solidFill>
                  <a:prstClr val="black"/>
                </a:solidFill>
              </a:rPr>
              <a:t>storage</a:t>
            </a:r>
            <a:r>
              <a:rPr lang="fr-FR" sz="2000" dirty="0">
                <a:solidFill>
                  <a:prstClr val="black"/>
                </a:solidFill>
              </a:rPr>
              <a:t> of </a:t>
            </a:r>
            <a:r>
              <a:rPr lang="fr-FR" sz="2000" dirty="0" err="1">
                <a:solidFill>
                  <a:prstClr val="black"/>
                </a:solidFill>
              </a:rPr>
              <a:t>various</a:t>
            </a:r>
            <a:r>
              <a:rPr lang="fr-FR" sz="2000" dirty="0">
                <a:solidFill>
                  <a:prstClr val="black"/>
                </a:solidFill>
              </a:rPr>
              <a:t> compounds </a:t>
            </a:r>
            <a:r>
              <a:rPr lang="fr-FR" sz="2000" dirty="0" err="1">
                <a:solidFill>
                  <a:prstClr val="black"/>
                </a:solidFill>
              </a:rPr>
              <a:t>such</a:t>
            </a:r>
            <a:r>
              <a:rPr lang="fr-FR" sz="2000" dirty="0">
                <a:solidFill>
                  <a:prstClr val="black"/>
                </a:solidFill>
              </a:rPr>
              <a:t> as </a:t>
            </a:r>
            <a:r>
              <a:rPr lang="fr-FR" sz="2000" dirty="0" err="1">
                <a:solidFill>
                  <a:prstClr val="black"/>
                </a:solidFill>
              </a:rPr>
              <a:t>starch</a:t>
            </a:r>
            <a:r>
              <a:rPr lang="fr-FR" sz="2000" dirty="0">
                <a:solidFill>
                  <a:prstClr val="black"/>
                </a:solidFill>
              </a:rPr>
              <a:t> (</a:t>
            </a:r>
            <a:r>
              <a:rPr lang="fr-FR" sz="2000" dirty="0" err="1">
                <a:solidFill>
                  <a:prstClr val="black"/>
                </a:solidFill>
              </a:rPr>
              <a:t>amyloplasts</a:t>
            </a:r>
            <a:r>
              <a:rPr lang="fr-FR" sz="2000" dirty="0">
                <a:solidFill>
                  <a:prstClr val="black"/>
                </a:solidFill>
              </a:rPr>
              <a:t>), </a:t>
            </a:r>
            <a:r>
              <a:rPr lang="fr-FR" sz="2000" dirty="0" err="1">
                <a:solidFill>
                  <a:prstClr val="black"/>
                </a:solidFill>
              </a:rPr>
              <a:t>oils</a:t>
            </a:r>
            <a:r>
              <a:rPr lang="fr-FR" sz="2000" dirty="0">
                <a:solidFill>
                  <a:prstClr val="black"/>
                </a:solidFill>
              </a:rPr>
              <a:t> (</a:t>
            </a:r>
            <a:r>
              <a:rPr lang="fr-FR" sz="2000" dirty="0" err="1">
                <a:solidFill>
                  <a:prstClr val="black"/>
                </a:solidFill>
              </a:rPr>
              <a:t>elaioplasts</a:t>
            </a:r>
            <a:r>
              <a:rPr lang="fr-FR" sz="2000" dirty="0">
                <a:solidFill>
                  <a:prstClr val="black"/>
                </a:solidFill>
              </a:rPr>
              <a:t>), and </a:t>
            </a:r>
            <a:r>
              <a:rPr lang="fr-FR" sz="2000" dirty="0" err="1">
                <a:solidFill>
                  <a:prstClr val="black"/>
                </a:solidFill>
              </a:rPr>
              <a:t>proteins</a:t>
            </a:r>
            <a:r>
              <a:rPr lang="fr-FR" sz="2000" dirty="0">
                <a:solidFill>
                  <a:prstClr val="black"/>
                </a:solidFill>
              </a:rPr>
              <a:t> (</a:t>
            </a:r>
            <a:r>
              <a:rPr lang="fr-FR" sz="2000" dirty="0" err="1">
                <a:solidFill>
                  <a:prstClr val="black"/>
                </a:solidFill>
              </a:rPr>
              <a:t>proteinoplasts</a:t>
            </a:r>
            <a:r>
              <a:rPr lang="fr-FR" sz="2000" dirty="0">
                <a:solidFill>
                  <a:prstClr val="black"/>
                </a:solidFill>
              </a:rPr>
              <a:t>).</a:t>
            </a:r>
          </a:p>
          <a:p>
            <a:r>
              <a:rPr lang="fr-FR" sz="2000" dirty="0" err="1">
                <a:solidFill>
                  <a:prstClr val="black"/>
                </a:solidFill>
              </a:rPr>
              <a:t>Each</a:t>
            </a:r>
            <a:r>
              <a:rPr lang="fr-FR" sz="2000" dirty="0">
                <a:solidFill>
                  <a:prstClr val="black"/>
                </a:solidFill>
              </a:rPr>
              <a:t> type of </a:t>
            </a:r>
            <a:r>
              <a:rPr lang="fr-FR" sz="2000" dirty="0" err="1">
                <a:solidFill>
                  <a:prstClr val="black"/>
                </a:solidFill>
              </a:rPr>
              <a:t>plastid</a:t>
            </a:r>
            <a:r>
              <a:rPr lang="fr-FR" sz="2000" dirty="0">
                <a:solidFill>
                  <a:prstClr val="black"/>
                </a:solidFill>
              </a:rPr>
              <a:t> </a:t>
            </a:r>
            <a:r>
              <a:rPr lang="fr-FR" sz="2000" dirty="0" err="1">
                <a:solidFill>
                  <a:prstClr val="black"/>
                </a:solidFill>
              </a:rPr>
              <a:t>plays</a:t>
            </a:r>
            <a:r>
              <a:rPr lang="fr-FR" sz="2000" dirty="0">
                <a:solidFill>
                  <a:prstClr val="black"/>
                </a:solidFill>
              </a:rPr>
              <a:t> a </a:t>
            </a:r>
            <a:r>
              <a:rPr lang="fr-FR" sz="2000" dirty="0" err="1">
                <a:solidFill>
                  <a:prstClr val="black"/>
                </a:solidFill>
              </a:rPr>
              <a:t>critical</a:t>
            </a:r>
            <a:r>
              <a:rPr lang="fr-FR" sz="2000" dirty="0">
                <a:solidFill>
                  <a:prstClr val="black"/>
                </a:solidFill>
              </a:rPr>
              <a:t> </a:t>
            </a:r>
            <a:r>
              <a:rPr lang="fr-FR" sz="2000" dirty="0" err="1">
                <a:solidFill>
                  <a:prstClr val="black"/>
                </a:solidFill>
              </a:rPr>
              <a:t>role</a:t>
            </a:r>
            <a:r>
              <a:rPr lang="fr-FR" sz="2000" dirty="0">
                <a:solidFill>
                  <a:prstClr val="black"/>
                </a:solidFill>
              </a:rPr>
              <a:t> in the </a:t>
            </a:r>
            <a:r>
              <a:rPr lang="fr-FR" sz="2000" dirty="0" err="1">
                <a:solidFill>
                  <a:prstClr val="black"/>
                </a:solidFill>
              </a:rPr>
              <a:t>plant’s</a:t>
            </a:r>
            <a:r>
              <a:rPr lang="fr-FR" sz="2000" dirty="0">
                <a:solidFill>
                  <a:prstClr val="black"/>
                </a:solidFill>
              </a:rPr>
              <a:t> </a:t>
            </a:r>
            <a:r>
              <a:rPr lang="fr-FR" sz="2000" dirty="0" err="1">
                <a:solidFill>
                  <a:prstClr val="black"/>
                </a:solidFill>
              </a:rPr>
              <a:t>metabolism</a:t>
            </a:r>
            <a:r>
              <a:rPr lang="fr-FR" sz="2000" dirty="0">
                <a:solidFill>
                  <a:prstClr val="black"/>
                </a:solidFill>
              </a:rPr>
              <a:t> and </a:t>
            </a:r>
            <a:r>
              <a:rPr lang="fr-FR" sz="2000" dirty="0" err="1">
                <a:solidFill>
                  <a:prstClr val="black"/>
                </a:solidFill>
              </a:rPr>
              <a:t>development</a:t>
            </a:r>
            <a:r>
              <a:rPr lang="fr-FR" sz="2000" dirty="0">
                <a:solidFill>
                  <a:prstClr val="black"/>
                </a:solidFill>
              </a:rPr>
              <a:t>, </a:t>
            </a:r>
            <a:r>
              <a:rPr lang="fr-FR" sz="2000" dirty="0" err="1">
                <a:solidFill>
                  <a:prstClr val="black"/>
                </a:solidFill>
              </a:rPr>
              <a:t>allowing</a:t>
            </a:r>
            <a:r>
              <a:rPr lang="fr-FR" sz="2000" dirty="0">
                <a:solidFill>
                  <a:prstClr val="black"/>
                </a:solidFill>
              </a:rPr>
              <a:t> for the </a:t>
            </a:r>
            <a:r>
              <a:rPr lang="fr-FR" sz="2000" dirty="0" err="1">
                <a:solidFill>
                  <a:prstClr val="black"/>
                </a:solidFill>
              </a:rPr>
              <a:t>storage</a:t>
            </a:r>
            <a:r>
              <a:rPr lang="fr-FR" sz="2000" dirty="0">
                <a:solidFill>
                  <a:prstClr val="black"/>
                </a:solidFill>
              </a:rPr>
              <a:t> of </a:t>
            </a:r>
            <a:r>
              <a:rPr lang="fr-FR" sz="2000" dirty="0" err="1">
                <a:solidFill>
                  <a:prstClr val="black"/>
                </a:solidFill>
              </a:rPr>
              <a:t>energy</a:t>
            </a:r>
            <a:r>
              <a:rPr lang="fr-FR" sz="2000" dirty="0">
                <a:solidFill>
                  <a:prstClr val="black"/>
                </a:solidFill>
              </a:rPr>
              <a:t>, pigments, and </a:t>
            </a:r>
            <a:r>
              <a:rPr lang="fr-FR" sz="2000" dirty="0" err="1">
                <a:solidFill>
                  <a:prstClr val="black"/>
                </a:solidFill>
              </a:rPr>
              <a:t>other</a:t>
            </a:r>
            <a:r>
              <a:rPr lang="fr-FR" sz="2000" dirty="0">
                <a:solidFill>
                  <a:prstClr val="black"/>
                </a:solidFill>
              </a:rPr>
              <a:t> essential compounds.</a:t>
            </a:r>
          </a:p>
        </p:txBody>
      </p:sp>
    </p:spTree>
    <p:extLst>
      <p:ext uri="{BB962C8B-B14F-4D97-AF65-F5344CB8AC3E}">
        <p14:creationId xmlns:p14="http://schemas.microsoft.com/office/powerpoint/2010/main" val="31250424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0" y="413572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a:r>
              <a:rPr lang="en-US" sz="2400" b="1" dirty="0">
                <a:solidFill>
                  <a:prstClr val="black"/>
                </a:solidFill>
              </a:rPr>
              <a:t> </a:t>
            </a:r>
            <a:r>
              <a:rPr lang="ar-DZ" sz="2400" b="1" dirty="0">
                <a:solidFill>
                  <a:prstClr val="black"/>
                </a:solidFill>
              </a:rPr>
              <a:t>ــ الصانعات النشوية :</a:t>
            </a:r>
            <a:r>
              <a:rPr lang="ar-DZ" sz="2400" dirty="0">
                <a:solidFill>
                  <a:prstClr val="black"/>
                </a:solidFill>
              </a:rPr>
              <a:t> </a:t>
            </a:r>
            <a:r>
              <a:rPr lang="en-US" sz="2400" dirty="0" err="1">
                <a:solidFill>
                  <a:prstClr val="black"/>
                </a:solidFill>
              </a:rPr>
              <a:t>Amyloplastes</a:t>
            </a:r>
            <a:r>
              <a:rPr lang="ar-DZ" sz="2400" dirty="0">
                <a:solidFill>
                  <a:prstClr val="black"/>
                </a:solidFill>
              </a:rPr>
              <a:t> تقوم بتركيب و تخزين النشا و تتواجد في الأجزاء النباتية الموجودة تحت سطح التربة مثل ( البطاطا  ، البذور ،... ) حيث </a:t>
            </a:r>
            <a:r>
              <a:rPr lang="ar-DZ" sz="2400" dirty="0" err="1">
                <a:solidFill>
                  <a:prstClr val="black"/>
                </a:solidFill>
              </a:rPr>
              <a:t>يتوضع</a:t>
            </a:r>
            <a:r>
              <a:rPr lang="ar-DZ" sz="2400" dirty="0">
                <a:solidFill>
                  <a:prstClr val="black"/>
                </a:solidFill>
              </a:rPr>
              <a:t> النشا بداخلها بعد أشكال حسب نوع النبات فنجده بشكل دوائر متحدة المركز بشكل بسيط أو بشكل مركب .</a:t>
            </a:r>
            <a:endParaRPr lang="en-US" sz="2400" dirty="0">
              <a:solidFill>
                <a:prstClr val="black"/>
              </a:solidFill>
            </a:endParaRPr>
          </a:p>
          <a:p>
            <a:pPr algn="r" rtl="1"/>
            <a:r>
              <a:rPr lang="fr-FR" sz="2400" b="1" dirty="0">
                <a:solidFill>
                  <a:prstClr val="black"/>
                </a:solidFill>
              </a:rPr>
              <a:t>         </a:t>
            </a:r>
            <a:r>
              <a:rPr lang="ar-DZ" sz="2400" b="1" dirty="0">
                <a:solidFill>
                  <a:prstClr val="black"/>
                </a:solidFill>
              </a:rPr>
              <a:t>ــ صانعات البروتين :</a:t>
            </a:r>
            <a:r>
              <a:rPr lang="ar-DZ" sz="2400" dirty="0">
                <a:solidFill>
                  <a:prstClr val="black"/>
                </a:solidFill>
              </a:rPr>
              <a:t> </a:t>
            </a:r>
            <a:r>
              <a:rPr lang="fr-FR" sz="2400" dirty="0" err="1">
                <a:solidFill>
                  <a:prstClr val="black"/>
                </a:solidFill>
              </a:rPr>
              <a:t>Proteoplastes</a:t>
            </a:r>
            <a:r>
              <a:rPr lang="ar-DZ" sz="2400" dirty="0">
                <a:solidFill>
                  <a:prstClr val="black"/>
                </a:solidFill>
              </a:rPr>
              <a:t> : تقوم بإنتاج مواد بروتينية بشكل ألياف و تخزينها في البذرة أو الثمار </a:t>
            </a:r>
            <a:endParaRPr lang="en-US" sz="2400" dirty="0">
              <a:solidFill>
                <a:prstClr val="black"/>
              </a:solidFill>
            </a:endParaRPr>
          </a:p>
          <a:p>
            <a:pPr algn="r" rtl="1"/>
            <a:r>
              <a:rPr lang="en-US" sz="2400" b="1" dirty="0">
                <a:solidFill>
                  <a:prstClr val="black"/>
                </a:solidFill>
              </a:rPr>
              <a:t>                    </a:t>
            </a:r>
            <a:r>
              <a:rPr lang="ar-SA" sz="2400" b="1" dirty="0">
                <a:solidFill>
                  <a:prstClr val="black"/>
                </a:solidFill>
              </a:rPr>
              <a:t>ــ صانعات الزيت </a:t>
            </a:r>
            <a:r>
              <a:rPr lang="ar-SA" sz="2400" dirty="0">
                <a:solidFill>
                  <a:prstClr val="black"/>
                </a:solidFill>
              </a:rPr>
              <a:t>: </a:t>
            </a:r>
            <a:r>
              <a:rPr lang="en-US" sz="2400" dirty="0">
                <a:solidFill>
                  <a:prstClr val="black"/>
                </a:solidFill>
              </a:rPr>
              <a:t> </a:t>
            </a:r>
            <a:r>
              <a:rPr lang="en-US" sz="2400" dirty="0" err="1">
                <a:solidFill>
                  <a:prstClr val="black"/>
                </a:solidFill>
              </a:rPr>
              <a:t>Oleoplaste</a:t>
            </a:r>
            <a:r>
              <a:rPr lang="ar-SA" sz="2400" dirty="0">
                <a:solidFill>
                  <a:prstClr val="black"/>
                </a:solidFill>
              </a:rPr>
              <a:t> تقوم بإنتاج و تخزين مواد ذهنية في البدور و الثمار </a:t>
            </a:r>
            <a:endParaRPr lang="ar-DZ" sz="2400" dirty="0">
              <a:solidFill>
                <a:prstClr val="black"/>
              </a:solidFill>
            </a:endParaRPr>
          </a:p>
        </p:txBody>
      </p:sp>
      <p:sp>
        <p:nvSpPr>
          <p:cNvPr id="2" name="Rectangle 1"/>
          <p:cNvSpPr/>
          <p:nvPr/>
        </p:nvSpPr>
        <p:spPr>
          <a:xfrm>
            <a:off x="0" y="335846"/>
            <a:ext cx="9144000" cy="3785652"/>
          </a:xfrm>
          <a:prstGeom prst="rect">
            <a:avLst/>
          </a:prstGeom>
        </p:spPr>
        <p:txBody>
          <a:bodyPr wrap="square">
            <a:spAutoFit/>
          </a:bodyPr>
          <a:lstStyle/>
          <a:p>
            <a:r>
              <a:rPr lang="fr-FR" sz="2000" b="1" dirty="0">
                <a:solidFill>
                  <a:prstClr val="black"/>
                </a:solidFill>
              </a:rPr>
              <a:t>Types of </a:t>
            </a:r>
            <a:r>
              <a:rPr lang="fr-FR" sz="2000" b="1" dirty="0" err="1">
                <a:solidFill>
                  <a:prstClr val="black"/>
                </a:solidFill>
              </a:rPr>
              <a:t>plastids</a:t>
            </a:r>
            <a:r>
              <a:rPr lang="fr-FR" sz="2000" b="1" dirty="0">
                <a:solidFill>
                  <a:prstClr val="black"/>
                </a:solidFill>
              </a:rPr>
              <a:t> </a:t>
            </a:r>
            <a:r>
              <a:rPr lang="fr-FR" sz="2000" b="1" dirty="0" err="1">
                <a:solidFill>
                  <a:prstClr val="black"/>
                </a:solidFill>
              </a:rPr>
              <a:t>based</a:t>
            </a:r>
            <a:r>
              <a:rPr lang="fr-FR" sz="2000" b="1" dirty="0">
                <a:solidFill>
                  <a:prstClr val="black"/>
                </a:solidFill>
              </a:rPr>
              <a:t> on </a:t>
            </a:r>
            <a:r>
              <a:rPr lang="fr-FR" sz="2000" b="1" dirty="0" err="1">
                <a:solidFill>
                  <a:prstClr val="black"/>
                </a:solidFill>
              </a:rPr>
              <a:t>their</a:t>
            </a:r>
            <a:r>
              <a:rPr lang="fr-FR" sz="2000" b="1" dirty="0">
                <a:solidFill>
                  <a:prstClr val="black"/>
                </a:solidFill>
              </a:rPr>
              <a:t> </a:t>
            </a:r>
            <a:r>
              <a:rPr lang="fr-FR" sz="2000" b="1" dirty="0" err="1">
                <a:solidFill>
                  <a:prstClr val="black"/>
                </a:solidFill>
              </a:rPr>
              <a:t>function</a:t>
            </a:r>
            <a:r>
              <a:rPr lang="fr-FR" sz="2000" b="1" dirty="0">
                <a:solidFill>
                  <a:prstClr val="black"/>
                </a:solidFill>
              </a:rPr>
              <a:t>:</a:t>
            </a:r>
            <a:endParaRPr lang="fr-FR" sz="2000" dirty="0">
              <a:solidFill>
                <a:prstClr val="black"/>
              </a:solidFill>
            </a:endParaRPr>
          </a:p>
          <a:p>
            <a:pPr>
              <a:buFont typeface="+mj-lt"/>
              <a:buAutoNum type="arabicPeriod"/>
            </a:pPr>
            <a:r>
              <a:rPr lang="fr-FR" sz="2000" b="1" dirty="0" err="1">
                <a:solidFill>
                  <a:prstClr val="black"/>
                </a:solidFill>
              </a:rPr>
              <a:t>Amyloplasts</a:t>
            </a:r>
            <a:r>
              <a:rPr lang="fr-FR" sz="2000" b="1" dirty="0">
                <a:solidFill>
                  <a:prstClr val="black"/>
                </a:solidFill>
              </a:rPr>
              <a:t> (</a:t>
            </a:r>
            <a:r>
              <a:rPr lang="ar-DZ" sz="2000" b="1" dirty="0">
                <a:solidFill>
                  <a:prstClr val="black"/>
                </a:solidFill>
              </a:rPr>
              <a:t>الصانعات النشوية)</a:t>
            </a:r>
            <a:r>
              <a:rPr lang="ar-DZ" sz="2000" dirty="0">
                <a:solidFill>
                  <a:prstClr val="black"/>
                </a:solidFill>
              </a:rPr>
              <a:t>: </a:t>
            </a:r>
            <a:r>
              <a:rPr lang="fr-FR" sz="2000" dirty="0" err="1">
                <a:solidFill>
                  <a:prstClr val="black"/>
                </a:solidFill>
              </a:rPr>
              <a:t>These</a:t>
            </a:r>
            <a:r>
              <a:rPr lang="fr-FR" sz="2000" dirty="0">
                <a:solidFill>
                  <a:prstClr val="black"/>
                </a:solidFill>
              </a:rPr>
              <a:t> </a:t>
            </a:r>
            <a:r>
              <a:rPr lang="fr-FR" sz="2000" dirty="0" err="1">
                <a:solidFill>
                  <a:prstClr val="black"/>
                </a:solidFill>
              </a:rPr>
              <a:t>plastids</a:t>
            </a:r>
            <a:r>
              <a:rPr lang="fr-FR" sz="2000" dirty="0">
                <a:solidFill>
                  <a:prstClr val="black"/>
                </a:solidFill>
              </a:rPr>
              <a:t> are </a:t>
            </a:r>
            <a:r>
              <a:rPr lang="fr-FR" sz="2000" dirty="0" err="1">
                <a:solidFill>
                  <a:prstClr val="black"/>
                </a:solidFill>
              </a:rPr>
              <a:t>responsible</a:t>
            </a:r>
            <a:r>
              <a:rPr lang="fr-FR" sz="2000" dirty="0">
                <a:solidFill>
                  <a:prstClr val="black"/>
                </a:solidFill>
              </a:rPr>
              <a:t> for the </a:t>
            </a:r>
            <a:r>
              <a:rPr lang="fr-FR" sz="2000" dirty="0" err="1">
                <a:solidFill>
                  <a:prstClr val="black"/>
                </a:solidFill>
              </a:rPr>
              <a:t>s</a:t>
            </a:r>
            <a:r>
              <a:rPr lang="fr-FR" sz="2000" dirty="0" err="1">
                <a:solidFill>
                  <a:srgbClr val="FF0000"/>
                </a:solidFill>
              </a:rPr>
              <a:t>ynthesis</a:t>
            </a:r>
            <a:r>
              <a:rPr lang="fr-FR" sz="2000" dirty="0">
                <a:solidFill>
                  <a:prstClr val="black"/>
                </a:solidFill>
              </a:rPr>
              <a:t> and </a:t>
            </a:r>
            <a:r>
              <a:rPr lang="fr-FR" sz="2000" dirty="0" err="1">
                <a:solidFill>
                  <a:prstClr val="black"/>
                </a:solidFill>
              </a:rPr>
              <a:t>storage</a:t>
            </a:r>
            <a:r>
              <a:rPr lang="fr-FR" sz="2000" dirty="0">
                <a:solidFill>
                  <a:prstClr val="black"/>
                </a:solidFill>
              </a:rPr>
              <a:t> of </a:t>
            </a:r>
            <a:r>
              <a:rPr lang="fr-FR" sz="2000" dirty="0" err="1">
                <a:solidFill>
                  <a:prstClr val="black"/>
                </a:solidFill>
              </a:rPr>
              <a:t>starch</a:t>
            </a:r>
            <a:r>
              <a:rPr lang="fr-FR" sz="2000" dirty="0">
                <a:solidFill>
                  <a:prstClr val="black"/>
                </a:solidFill>
              </a:rPr>
              <a:t>. </a:t>
            </a:r>
            <a:r>
              <a:rPr lang="fr-FR" sz="2000" dirty="0" err="1">
                <a:solidFill>
                  <a:prstClr val="black"/>
                </a:solidFill>
              </a:rPr>
              <a:t>They</a:t>
            </a:r>
            <a:r>
              <a:rPr lang="fr-FR" sz="2000" dirty="0">
                <a:solidFill>
                  <a:prstClr val="black"/>
                </a:solidFill>
              </a:rPr>
              <a:t> are </a:t>
            </a:r>
            <a:r>
              <a:rPr lang="fr-FR" sz="2000" dirty="0" err="1">
                <a:solidFill>
                  <a:prstClr val="black"/>
                </a:solidFill>
              </a:rPr>
              <a:t>typically</a:t>
            </a:r>
            <a:r>
              <a:rPr lang="fr-FR" sz="2000" dirty="0">
                <a:solidFill>
                  <a:prstClr val="black"/>
                </a:solidFill>
              </a:rPr>
              <a:t> </a:t>
            </a:r>
            <a:r>
              <a:rPr lang="fr-FR" sz="2000" dirty="0" err="1">
                <a:solidFill>
                  <a:prstClr val="black"/>
                </a:solidFill>
              </a:rPr>
              <a:t>found</a:t>
            </a:r>
            <a:r>
              <a:rPr lang="fr-FR" sz="2000" dirty="0">
                <a:solidFill>
                  <a:prstClr val="black"/>
                </a:solidFill>
              </a:rPr>
              <a:t> in </a:t>
            </a:r>
            <a:r>
              <a:rPr lang="fr-FR" sz="2000" dirty="0">
                <a:solidFill>
                  <a:srgbClr val="FF0000"/>
                </a:solidFill>
              </a:rPr>
              <a:t>plant parts </a:t>
            </a:r>
            <a:r>
              <a:rPr lang="fr-FR" sz="2000" dirty="0" err="1">
                <a:solidFill>
                  <a:srgbClr val="FF0000"/>
                </a:solidFill>
              </a:rPr>
              <a:t>located</a:t>
            </a:r>
            <a:r>
              <a:rPr lang="fr-FR" sz="2000" dirty="0">
                <a:solidFill>
                  <a:srgbClr val="FF0000"/>
                </a:solidFill>
              </a:rPr>
              <a:t> </a:t>
            </a:r>
            <a:r>
              <a:rPr lang="fr-FR" sz="2000" dirty="0" err="1">
                <a:solidFill>
                  <a:srgbClr val="FF0000"/>
                </a:solidFill>
              </a:rPr>
              <a:t>below</a:t>
            </a:r>
            <a:r>
              <a:rPr lang="fr-FR" sz="2000" dirty="0">
                <a:solidFill>
                  <a:srgbClr val="FF0000"/>
                </a:solidFill>
              </a:rPr>
              <a:t> the </a:t>
            </a:r>
            <a:r>
              <a:rPr lang="fr-FR" sz="2000" dirty="0" err="1">
                <a:solidFill>
                  <a:srgbClr val="FF0000"/>
                </a:solidFill>
              </a:rPr>
              <a:t>soil</a:t>
            </a:r>
            <a:r>
              <a:rPr lang="fr-FR" sz="2000" dirty="0">
                <a:solidFill>
                  <a:srgbClr val="FF0000"/>
                </a:solidFill>
              </a:rPr>
              <a:t> surface</a:t>
            </a:r>
            <a:r>
              <a:rPr lang="fr-FR" sz="2000" dirty="0">
                <a:solidFill>
                  <a:prstClr val="black"/>
                </a:solidFill>
              </a:rPr>
              <a:t>, </a:t>
            </a:r>
            <a:r>
              <a:rPr lang="fr-FR" sz="2000" dirty="0" err="1">
                <a:solidFill>
                  <a:prstClr val="black"/>
                </a:solidFill>
              </a:rPr>
              <a:t>such</a:t>
            </a:r>
            <a:r>
              <a:rPr lang="fr-FR" sz="2000" dirty="0">
                <a:solidFill>
                  <a:prstClr val="black"/>
                </a:solidFill>
              </a:rPr>
              <a:t> as in </a:t>
            </a:r>
            <a:r>
              <a:rPr lang="fr-FR" sz="2000" dirty="0" err="1">
                <a:solidFill>
                  <a:srgbClr val="FF0000"/>
                </a:solidFill>
              </a:rPr>
              <a:t>potatoes</a:t>
            </a:r>
            <a:r>
              <a:rPr lang="fr-FR" sz="2000" dirty="0">
                <a:solidFill>
                  <a:srgbClr val="FF0000"/>
                </a:solidFill>
              </a:rPr>
              <a:t> </a:t>
            </a:r>
            <a:r>
              <a:rPr lang="fr-FR" sz="2000" dirty="0">
                <a:solidFill>
                  <a:prstClr val="black"/>
                </a:solidFill>
              </a:rPr>
              <a:t>and </a:t>
            </a:r>
            <a:r>
              <a:rPr lang="fr-FR" sz="2000" dirty="0" err="1">
                <a:solidFill>
                  <a:prstClr val="black"/>
                </a:solidFill>
              </a:rPr>
              <a:t>seeds</a:t>
            </a:r>
            <a:r>
              <a:rPr lang="fr-FR" sz="2000" dirty="0">
                <a:solidFill>
                  <a:prstClr val="black"/>
                </a:solidFill>
              </a:rPr>
              <a:t>. The </a:t>
            </a:r>
            <a:r>
              <a:rPr lang="fr-FR" sz="2000" dirty="0" err="1">
                <a:solidFill>
                  <a:prstClr val="black"/>
                </a:solidFill>
              </a:rPr>
              <a:t>starch</a:t>
            </a:r>
            <a:r>
              <a:rPr lang="fr-FR" sz="2000" dirty="0">
                <a:solidFill>
                  <a:prstClr val="black"/>
                </a:solidFill>
              </a:rPr>
              <a:t> </a:t>
            </a:r>
            <a:r>
              <a:rPr lang="fr-FR" sz="2000" dirty="0" err="1">
                <a:solidFill>
                  <a:prstClr val="black"/>
                </a:solidFill>
              </a:rPr>
              <a:t>is</a:t>
            </a:r>
            <a:r>
              <a:rPr lang="fr-FR" sz="2000" dirty="0">
                <a:solidFill>
                  <a:prstClr val="black"/>
                </a:solidFill>
              </a:rPr>
              <a:t> </a:t>
            </a:r>
            <a:r>
              <a:rPr lang="fr-FR" sz="2000" dirty="0" err="1">
                <a:solidFill>
                  <a:prstClr val="black"/>
                </a:solidFill>
              </a:rPr>
              <a:t>stored</a:t>
            </a:r>
            <a:r>
              <a:rPr lang="fr-FR" sz="2000" dirty="0">
                <a:solidFill>
                  <a:prstClr val="black"/>
                </a:solidFill>
              </a:rPr>
              <a:t> </a:t>
            </a:r>
            <a:r>
              <a:rPr lang="fr-FR" sz="2000" dirty="0" err="1">
                <a:solidFill>
                  <a:prstClr val="black"/>
                </a:solidFill>
              </a:rPr>
              <a:t>within</a:t>
            </a:r>
            <a:r>
              <a:rPr lang="fr-FR" sz="2000" dirty="0">
                <a:solidFill>
                  <a:prstClr val="black"/>
                </a:solidFill>
              </a:rPr>
              <a:t> the </a:t>
            </a:r>
            <a:r>
              <a:rPr lang="fr-FR" sz="2000" dirty="0" err="1">
                <a:solidFill>
                  <a:prstClr val="black"/>
                </a:solidFill>
              </a:rPr>
              <a:t>amyloplasts</a:t>
            </a:r>
            <a:r>
              <a:rPr lang="fr-FR" sz="2000" dirty="0">
                <a:solidFill>
                  <a:prstClr val="black"/>
                </a:solidFill>
              </a:rPr>
              <a:t> in </a:t>
            </a:r>
            <a:r>
              <a:rPr lang="fr-FR" sz="2000" dirty="0" err="1">
                <a:solidFill>
                  <a:prstClr val="black"/>
                </a:solidFill>
              </a:rPr>
              <a:t>various</a:t>
            </a:r>
            <a:r>
              <a:rPr lang="fr-FR" sz="2000" dirty="0">
                <a:solidFill>
                  <a:prstClr val="black"/>
                </a:solidFill>
              </a:rPr>
              <a:t> </a:t>
            </a:r>
            <a:r>
              <a:rPr lang="fr-FR" sz="2000" dirty="0" err="1">
                <a:solidFill>
                  <a:prstClr val="black"/>
                </a:solidFill>
              </a:rPr>
              <a:t>forms</a:t>
            </a:r>
            <a:r>
              <a:rPr lang="fr-FR" sz="2000" dirty="0">
                <a:solidFill>
                  <a:prstClr val="black"/>
                </a:solidFill>
              </a:rPr>
              <a:t>, </a:t>
            </a:r>
            <a:r>
              <a:rPr lang="fr-FR" sz="2000" dirty="0" err="1">
                <a:solidFill>
                  <a:prstClr val="black"/>
                </a:solidFill>
              </a:rPr>
              <a:t>which</a:t>
            </a:r>
            <a:r>
              <a:rPr lang="fr-FR" sz="2000" dirty="0">
                <a:solidFill>
                  <a:prstClr val="black"/>
                </a:solidFill>
              </a:rPr>
              <a:t> </a:t>
            </a:r>
            <a:r>
              <a:rPr lang="fr-FR" sz="2000" dirty="0" err="1">
                <a:solidFill>
                  <a:prstClr val="black"/>
                </a:solidFill>
              </a:rPr>
              <a:t>can</a:t>
            </a:r>
            <a:r>
              <a:rPr lang="fr-FR" sz="2000" dirty="0">
                <a:solidFill>
                  <a:prstClr val="black"/>
                </a:solidFill>
              </a:rPr>
              <a:t> </a:t>
            </a:r>
            <a:r>
              <a:rPr lang="fr-FR" sz="2000" dirty="0" err="1">
                <a:solidFill>
                  <a:prstClr val="black"/>
                </a:solidFill>
              </a:rPr>
              <a:t>be</a:t>
            </a:r>
            <a:r>
              <a:rPr lang="fr-FR" sz="2000" dirty="0">
                <a:solidFill>
                  <a:prstClr val="black"/>
                </a:solidFill>
              </a:rPr>
              <a:t> </a:t>
            </a:r>
            <a:r>
              <a:rPr lang="fr-FR" sz="2000" dirty="0" err="1">
                <a:solidFill>
                  <a:prstClr val="black"/>
                </a:solidFill>
              </a:rPr>
              <a:t>either</a:t>
            </a:r>
            <a:r>
              <a:rPr lang="fr-FR" sz="2000" dirty="0">
                <a:solidFill>
                  <a:prstClr val="black"/>
                </a:solidFill>
              </a:rPr>
              <a:t> simple or compound, and </a:t>
            </a:r>
            <a:r>
              <a:rPr lang="fr-FR" sz="2000" dirty="0" err="1">
                <a:solidFill>
                  <a:prstClr val="black"/>
                </a:solidFill>
              </a:rPr>
              <a:t>is</a:t>
            </a:r>
            <a:r>
              <a:rPr lang="fr-FR" sz="2000" dirty="0">
                <a:solidFill>
                  <a:prstClr val="black"/>
                </a:solidFill>
              </a:rPr>
              <a:t> </a:t>
            </a:r>
            <a:r>
              <a:rPr lang="fr-FR" sz="2000" dirty="0" err="1">
                <a:solidFill>
                  <a:prstClr val="black"/>
                </a:solidFill>
              </a:rPr>
              <a:t>often</a:t>
            </a:r>
            <a:r>
              <a:rPr lang="fr-FR" sz="2000" dirty="0">
                <a:solidFill>
                  <a:prstClr val="black"/>
                </a:solidFill>
              </a:rPr>
              <a:t> </a:t>
            </a:r>
            <a:r>
              <a:rPr lang="fr-FR" sz="2000" dirty="0" err="1">
                <a:solidFill>
                  <a:prstClr val="black"/>
                </a:solidFill>
              </a:rPr>
              <a:t>organized</a:t>
            </a:r>
            <a:r>
              <a:rPr lang="fr-FR" sz="2000" dirty="0">
                <a:solidFill>
                  <a:prstClr val="black"/>
                </a:solidFill>
              </a:rPr>
              <a:t> as </a:t>
            </a:r>
            <a:r>
              <a:rPr lang="fr-FR" sz="2000" dirty="0" err="1">
                <a:solidFill>
                  <a:prstClr val="black"/>
                </a:solidFill>
              </a:rPr>
              <a:t>concentric</a:t>
            </a:r>
            <a:r>
              <a:rPr lang="fr-FR" sz="2000" dirty="0">
                <a:solidFill>
                  <a:prstClr val="black"/>
                </a:solidFill>
              </a:rPr>
              <a:t> </a:t>
            </a:r>
            <a:r>
              <a:rPr lang="fr-FR" sz="2000" dirty="0" err="1">
                <a:solidFill>
                  <a:prstClr val="black"/>
                </a:solidFill>
              </a:rPr>
              <a:t>circles</a:t>
            </a:r>
            <a:r>
              <a:rPr lang="fr-FR" sz="2000" dirty="0">
                <a:solidFill>
                  <a:prstClr val="black"/>
                </a:solidFill>
              </a:rPr>
              <a:t> </a:t>
            </a:r>
            <a:r>
              <a:rPr lang="fr-FR" sz="2000" dirty="0" err="1">
                <a:solidFill>
                  <a:prstClr val="black"/>
                </a:solidFill>
              </a:rPr>
              <a:t>depending</a:t>
            </a:r>
            <a:r>
              <a:rPr lang="fr-FR" sz="2000" dirty="0">
                <a:solidFill>
                  <a:prstClr val="black"/>
                </a:solidFill>
              </a:rPr>
              <a:t> on the plant type.</a:t>
            </a:r>
          </a:p>
          <a:p>
            <a:pPr>
              <a:buFont typeface="+mj-lt"/>
              <a:buAutoNum type="arabicPeriod"/>
            </a:pPr>
            <a:r>
              <a:rPr lang="fr-FR" sz="2000" b="1" dirty="0" err="1">
                <a:solidFill>
                  <a:prstClr val="black"/>
                </a:solidFill>
              </a:rPr>
              <a:t>Proteoplasts</a:t>
            </a:r>
            <a:r>
              <a:rPr lang="fr-FR" sz="2000" b="1" dirty="0">
                <a:solidFill>
                  <a:prstClr val="black"/>
                </a:solidFill>
              </a:rPr>
              <a:t> (</a:t>
            </a:r>
            <a:r>
              <a:rPr lang="ar-DZ" sz="2000" b="1" dirty="0">
                <a:solidFill>
                  <a:prstClr val="black"/>
                </a:solidFill>
              </a:rPr>
              <a:t>صانعات البروتين)</a:t>
            </a:r>
            <a:r>
              <a:rPr lang="ar-DZ" sz="2000" dirty="0">
                <a:solidFill>
                  <a:prstClr val="black"/>
                </a:solidFill>
              </a:rPr>
              <a:t>: </a:t>
            </a:r>
            <a:r>
              <a:rPr lang="fr-FR" sz="2000" dirty="0" err="1">
                <a:solidFill>
                  <a:prstClr val="black"/>
                </a:solidFill>
              </a:rPr>
              <a:t>These</a:t>
            </a:r>
            <a:r>
              <a:rPr lang="fr-FR" sz="2000" dirty="0">
                <a:solidFill>
                  <a:prstClr val="black"/>
                </a:solidFill>
              </a:rPr>
              <a:t> </a:t>
            </a:r>
            <a:r>
              <a:rPr lang="fr-FR" sz="2000" dirty="0" err="1">
                <a:solidFill>
                  <a:prstClr val="black"/>
                </a:solidFill>
              </a:rPr>
              <a:t>plastids</a:t>
            </a:r>
            <a:r>
              <a:rPr lang="fr-FR" sz="2000" dirty="0">
                <a:solidFill>
                  <a:prstClr val="black"/>
                </a:solidFill>
              </a:rPr>
              <a:t> are </a:t>
            </a:r>
            <a:r>
              <a:rPr lang="fr-FR" sz="2000" dirty="0" err="1">
                <a:solidFill>
                  <a:prstClr val="black"/>
                </a:solidFill>
              </a:rPr>
              <a:t>involved</a:t>
            </a:r>
            <a:r>
              <a:rPr lang="fr-FR" sz="2000" dirty="0">
                <a:solidFill>
                  <a:prstClr val="black"/>
                </a:solidFill>
              </a:rPr>
              <a:t> in the </a:t>
            </a:r>
            <a:r>
              <a:rPr lang="fr-FR" sz="2000" dirty="0">
                <a:solidFill>
                  <a:srgbClr val="FF0000"/>
                </a:solidFill>
              </a:rPr>
              <a:t>production</a:t>
            </a:r>
            <a:r>
              <a:rPr lang="fr-FR" sz="2000" dirty="0">
                <a:solidFill>
                  <a:prstClr val="black"/>
                </a:solidFill>
              </a:rPr>
              <a:t> of </a:t>
            </a:r>
            <a:r>
              <a:rPr lang="fr-FR" sz="2000" dirty="0" err="1">
                <a:solidFill>
                  <a:srgbClr val="FF0000"/>
                </a:solidFill>
              </a:rPr>
              <a:t>protein</a:t>
            </a:r>
            <a:r>
              <a:rPr lang="fr-FR" sz="2000" dirty="0">
                <a:solidFill>
                  <a:srgbClr val="FF0000"/>
                </a:solidFill>
              </a:rPr>
              <a:t> </a:t>
            </a:r>
            <a:r>
              <a:rPr lang="fr-FR" sz="2000" dirty="0" err="1">
                <a:solidFill>
                  <a:srgbClr val="FF0000"/>
                </a:solidFill>
              </a:rPr>
              <a:t>materials</a:t>
            </a:r>
            <a:r>
              <a:rPr lang="fr-FR" sz="2000" dirty="0">
                <a:solidFill>
                  <a:srgbClr val="FF0000"/>
                </a:solidFill>
              </a:rPr>
              <a:t> </a:t>
            </a:r>
            <a:r>
              <a:rPr lang="fr-FR" sz="2000" dirty="0">
                <a:solidFill>
                  <a:prstClr val="black"/>
                </a:solidFill>
              </a:rPr>
              <a:t>in the </a:t>
            </a:r>
            <a:r>
              <a:rPr lang="fr-FR" sz="2000" dirty="0" err="1">
                <a:solidFill>
                  <a:prstClr val="black"/>
                </a:solidFill>
              </a:rPr>
              <a:t>form</a:t>
            </a:r>
            <a:r>
              <a:rPr lang="fr-FR" sz="2000" dirty="0">
                <a:solidFill>
                  <a:prstClr val="black"/>
                </a:solidFill>
              </a:rPr>
              <a:t> of </a:t>
            </a:r>
            <a:r>
              <a:rPr lang="fr-FR" sz="2000" dirty="0" err="1">
                <a:solidFill>
                  <a:prstClr val="black"/>
                </a:solidFill>
              </a:rPr>
              <a:t>fibers</a:t>
            </a:r>
            <a:r>
              <a:rPr lang="fr-FR" sz="2000" dirty="0">
                <a:solidFill>
                  <a:prstClr val="black"/>
                </a:solidFill>
              </a:rPr>
              <a:t>. </a:t>
            </a:r>
            <a:r>
              <a:rPr lang="fr-FR" sz="2000" dirty="0" err="1">
                <a:solidFill>
                  <a:prstClr val="black"/>
                </a:solidFill>
              </a:rPr>
              <a:t>They</a:t>
            </a:r>
            <a:r>
              <a:rPr lang="fr-FR" sz="2000" dirty="0">
                <a:solidFill>
                  <a:prstClr val="black"/>
                </a:solidFill>
              </a:rPr>
              <a:t> store </a:t>
            </a:r>
            <a:r>
              <a:rPr lang="fr-FR" sz="2000" dirty="0" err="1">
                <a:solidFill>
                  <a:prstClr val="black"/>
                </a:solidFill>
              </a:rPr>
              <a:t>proteins</a:t>
            </a:r>
            <a:r>
              <a:rPr lang="fr-FR" sz="2000" dirty="0">
                <a:solidFill>
                  <a:prstClr val="black"/>
                </a:solidFill>
              </a:rPr>
              <a:t> in </a:t>
            </a:r>
            <a:r>
              <a:rPr lang="fr-FR" sz="2000" dirty="0" err="1">
                <a:solidFill>
                  <a:prstClr val="black"/>
                </a:solidFill>
              </a:rPr>
              <a:t>seeds</a:t>
            </a:r>
            <a:r>
              <a:rPr lang="fr-FR" sz="2000" dirty="0">
                <a:solidFill>
                  <a:prstClr val="black"/>
                </a:solidFill>
              </a:rPr>
              <a:t> or fruits, </a:t>
            </a:r>
            <a:r>
              <a:rPr lang="fr-FR" sz="2000" dirty="0" err="1">
                <a:solidFill>
                  <a:prstClr val="black"/>
                </a:solidFill>
              </a:rPr>
              <a:t>playing</a:t>
            </a:r>
            <a:r>
              <a:rPr lang="fr-FR" sz="2000" dirty="0">
                <a:solidFill>
                  <a:prstClr val="black"/>
                </a:solidFill>
              </a:rPr>
              <a:t> an important </a:t>
            </a:r>
            <a:r>
              <a:rPr lang="fr-FR" sz="2000" dirty="0" err="1">
                <a:solidFill>
                  <a:prstClr val="black"/>
                </a:solidFill>
              </a:rPr>
              <a:t>role</a:t>
            </a:r>
            <a:r>
              <a:rPr lang="fr-FR" sz="2000" dirty="0">
                <a:solidFill>
                  <a:prstClr val="black"/>
                </a:solidFill>
              </a:rPr>
              <a:t> in the </a:t>
            </a:r>
            <a:r>
              <a:rPr lang="fr-FR" sz="2000" dirty="0" err="1">
                <a:solidFill>
                  <a:prstClr val="black"/>
                </a:solidFill>
              </a:rPr>
              <a:t>plant's</a:t>
            </a:r>
            <a:r>
              <a:rPr lang="fr-FR" sz="2000" dirty="0">
                <a:solidFill>
                  <a:prstClr val="black"/>
                </a:solidFill>
              </a:rPr>
              <a:t> </a:t>
            </a:r>
            <a:r>
              <a:rPr lang="fr-FR" sz="2000" dirty="0" err="1">
                <a:solidFill>
                  <a:prstClr val="black"/>
                </a:solidFill>
              </a:rPr>
              <a:t>nutritional</a:t>
            </a:r>
            <a:r>
              <a:rPr lang="fr-FR" sz="2000" dirty="0">
                <a:solidFill>
                  <a:prstClr val="black"/>
                </a:solidFill>
              </a:rPr>
              <a:t> </a:t>
            </a:r>
            <a:r>
              <a:rPr lang="fr-FR" sz="2000" dirty="0" err="1">
                <a:solidFill>
                  <a:prstClr val="black"/>
                </a:solidFill>
              </a:rPr>
              <a:t>reserves</a:t>
            </a:r>
            <a:r>
              <a:rPr lang="fr-FR" sz="2000" dirty="0">
                <a:solidFill>
                  <a:prstClr val="black"/>
                </a:solidFill>
              </a:rPr>
              <a:t>, </a:t>
            </a:r>
            <a:r>
              <a:rPr lang="fr-FR" sz="2000" dirty="0" err="1">
                <a:solidFill>
                  <a:prstClr val="black"/>
                </a:solidFill>
              </a:rPr>
              <a:t>especially</a:t>
            </a:r>
            <a:r>
              <a:rPr lang="fr-FR" sz="2000" dirty="0">
                <a:solidFill>
                  <a:prstClr val="black"/>
                </a:solidFill>
              </a:rPr>
              <a:t> </a:t>
            </a:r>
            <a:r>
              <a:rPr lang="fr-FR" sz="2000" dirty="0" err="1">
                <a:solidFill>
                  <a:prstClr val="black"/>
                </a:solidFill>
              </a:rPr>
              <a:t>during</a:t>
            </a:r>
            <a:r>
              <a:rPr lang="fr-FR" sz="2000" dirty="0">
                <a:solidFill>
                  <a:prstClr val="black"/>
                </a:solidFill>
              </a:rPr>
              <a:t> germination.</a:t>
            </a:r>
          </a:p>
          <a:p>
            <a:pPr>
              <a:buFont typeface="+mj-lt"/>
              <a:buAutoNum type="arabicPeriod"/>
            </a:pPr>
            <a:r>
              <a:rPr lang="fr-FR" sz="2000" b="1" dirty="0" err="1">
                <a:solidFill>
                  <a:prstClr val="black"/>
                </a:solidFill>
              </a:rPr>
              <a:t>Oleoplasts</a:t>
            </a:r>
            <a:r>
              <a:rPr lang="fr-FR" sz="2000" b="1" dirty="0">
                <a:solidFill>
                  <a:prstClr val="black"/>
                </a:solidFill>
              </a:rPr>
              <a:t> (</a:t>
            </a:r>
            <a:r>
              <a:rPr lang="ar-DZ" sz="2000" b="1" dirty="0">
                <a:solidFill>
                  <a:prstClr val="black"/>
                </a:solidFill>
              </a:rPr>
              <a:t>صانعات الزيت)</a:t>
            </a:r>
            <a:r>
              <a:rPr lang="ar-DZ" sz="2000" dirty="0">
                <a:solidFill>
                  <a:prstClr val="black"/>
                </a:solidFill>
              </a:rPr>
              <a:t>: </a:t>
            </a:r>
            <a:r>
              <a:rPr lang="fr-FR" sz="2000" dirty="0" err="1">
                <a:solidFill>
                  <a:prstClr val="black"/>
                </a:solidFill>
              </a:rPr>
              <a:t>Oleoplasts</a:t>
            </a:r>
            <a:r>
              <a:rPr lang="fr-FR" sz="2000" dirty="0">
                <a:solidFill>
                  <a:prstClr val="black"/>
                </a:solidFill>
              </a:rPr>
              <a:t> are </a:t>
            </a:r>
            <a:r>
              <a:rPr lang="fr-FR" sz="2000" dirty="0" err="1">
                <a:solidFill>
                  <a:prstClr val="black"/>
                </a:solidFill>
              </a:rPr>
              <a:t>responsible</a:t>
            </a:r>
            <a:r>
              <a:rPr lang="fr-FR" sz="2000" dirty="0">
                <a:solidFill>
                  <a:prstClr val="black"/>
                </a:solidFill>
              </a:rPr>
              <a:t> for the </a:t>
            </a:r>
            <a:r>
              <a:rPr lang="fr-FR" sz="2000" dirty="0" err="1">
                <a:solidFill>
                  <a:srgbClr val="FF0000"/>
                </a:solidFill>
              </a:rPr>
              <a:t>synthesis</a:t>
            </a:r>
            <a:r>
              <a:rPr lang="fr-FR" sz="2000" dirty="0">
                <a:solidFill>
                  <a:prstClr val="black"/>
                </a:solidFill>
              </a:rPr>
              <a:t> and </a:t>
            </a:r>
            <a:r>
              <a:rPr lang="fr-FR" sz="2000" dirty="0" err="1">
                <a:solidFill>
                  <a:srgbClr val="FF0000"/>
                </a:solidFill>
              </a:rPr>
              <a:t>storage</a:t>
            </a:r>
            <a:r>
              <a:rPr lang="fr-FR" sz="2000" dirty="0">
                <a:solidFill>
                  <a:srgbClr val="FF0000"/>
                </a:solidFill>
              </a:rPr>
              <a:t> of </a:t>
            </a:r>
            <a:r>
              <a:rPr lang="fr-FR" sz="2000" dirty="0" err="1">
                <a:solidFill>
                  <a:srgbClr val="FF0000"/>
                </a:solidFill>
              </a:rPr>
              <a:t>fatty</a:t>
            </a:r>
            <a:r>
              <a:rPr lang="fr-FR" sz="2000" dirty="0">
                <a:solidFill>
                  <a:srgbClr val="FF0000"/>
                </a:solidFill>
              </a:rPr>
              <a:t> substances</a:t>
            </a:r>
            <a:r>
              <a:rPr lang="fr-FR" sz="2000" dirty="0">
                <a:solidFill>
                  <a:prstClr val="black"/>
                </a:solidFill>
              </a:rPr>
              <a:t>. </a:t>
            </a:r>
            <a:r>
              <a:rPr lang="fr-FR" sz="2000" dirty="0" err="1">
                <a:solidFill>
                  <a:prstClr val="black"/>
                </a:solidFill>
              </a:rPr>
              <a:t>These</a:t>
            </a:r>
            <a:r>
              <a:rPr lang="fr-FR" sz="2000" dirty="0">
                <a:solidFill>
                  <a:prstClr val="black"/>
                </a:solidFill>
              </a:rPr>
              <a:t> </a:t>
            </a:r>
            <a:r>
              <a:rPr lang="fr-FR" sz="2000" dirty="0" err="1">
                <a:solidFill>
                  <a:prstClr val="black"/>
                </a:solidFill>
              </a:rPr>
              <a:t>plastids</a:t>
            </a:r>
            <a:r>
              <a:rPr lang="fr-FR" sz="2000" dirty="0">
                <a:solidFill>
                  <a:prstClr val="black"/>
                </a:solidFill>
              </a:rPr>
              <a:t> are </a:t>
            </a:r>
            <a:r>
              <a:rPr lang="fr-FR" sz="2000" dirty="0" err="1">
                <a:solidFill>
                  <a:prstClr val="black"/>
                </a:solidFill>
              </a:rPr>
              <a:t>found</a:t>
            </a:r>
            <a:r>
              <a:rPr lang="fr-FR" sz="2000" dirty="0">
                <a:solidFill>
                  <a:prstClr val="black"/>
                </a:solidFill>
              </a:rPr>
              <a:t> in </a:t>
            </a:r>
            <a:r>
              <a:rPr lang="fr-FR" sz="2000" dirty="0" err="1">
                <a:solidFill>
                  <a:prstClr val="black"/>
                </a:solidFill>
              </a:rPr>
              <a:t>seeds</a:t>
            </a:r>
            <a:r>
              <a:rPr lang="fr-FR" sz="2000" dirty="0">
                <a:solidFill>
                  <a:prstClr val="black"/>
                </a:solidFill>
              </a:rPr>
              <a:t> and fruits </a:t>
            </a:r>
            <a:r>
              <a:rPr lang="fr-FR" sz="2000" dirty="0" err="1">
                <a:solidFill>
                  <a:prstClr val="black"/>
                </a:solidFill>
              </a:rPr>
              <a:t>where</a:t>
            </a:r>
            <a:r>
              <a:rPr lang="fr-FR" sz="2000" dirty="0">
                <a:solidFill>
                  <a:prstClr val="black"/>
                </a:solidFill>
              </a:rPr>
              <a:t> </a:t>
            </a:r>
            <a:r>
              <a:rPr lang="fr-FR" sz="2000" dirty="0" err="1">
                <a:solidFill>
                  <a:prstClr val="black"/>
                </a:solidFill>
              </a:rPr>
              <a:t>they</a:t>
            </a:r>
            <a:r>
              <a:rPr lang="fr-FR" sz="2000" dirty="0">
                <a:solidFill>
                  <a:prstClr val="black"/>
                </a:solidFill>
              </a:rPr>
              <a:t> store </a:t>
            </a:r>
            <a:r>
              <a:rPr lang="fr-FR" sz="2000" dirty="0" err="1">
                <a:solidFill>
                  <a:prstClr val="black"/>
                </a:solidFill>
              </a:rPr>
              <a:t>lipids</a:t>
            </a:r>
            <a:r>
              <a:rPr lang="fr-FR" sz="2000" dirty="0">
                <a:solidFill>
                  <a:prstClr val="black"/>
                </a:solidFill>
              </a:rPr>
              <a:t> (</a:t>
            </a:r>
            <a:r>
              <a:rPr lang="fr-FR" sz="2000" dirty="0" err="1">
                <a:solidFill>
                  <a:prstClr val="black"/>
                </a:solidFill>
              </a:rPr>
              <a:t>oils</a:t>
            </a:r>
            <a:r>
              <a:rPr lang="fr-FR" sz="2000" dirty="0">
                <a:solidFill>
                  <a:prstClr val="black"/>
                </a:solidFill>
              </a:rPr>
              <a:t>), </a:t>
            </a:r>
            <a:r>
              <a:rPr lang="fr-FR" sz="2000" dirty="0" err="1">
                <a:solidFill>
                  <a:prstClr val="black"/>
                </a:solidFill>
              </a:rPr>
              <a:t>providing</a:t>
            </a:r>
            <a:r>
              <a:rPr lang="fr-FR" sz="2000" dirty="0">
                <a:solidFill>
                  <a:prstClr val="black"/>
                </a:solidFill>
              </a:rPr>
              <a:t> </a:t>
            </a:r>
            <a:r>
              <a:rPr lang="fr-FR" sz="2000" dirty="0" err="1">
                <a:solidFill>
                  <a:prstClr val="black"/>
                </a:solidFill>
              </a:rPr>
              <a:t>energy</a:t>
            </a:r>
            <a:r>
              <a:rPr lang="fr-FR" sz="2000" dirty="0">
                <a:solidFill>
                  <a:prstClr val="black"/>
                </a:solidFill>
              </a:rPr>
              <a:t> </a:t>
            </a:r>
            <a:r>
              <a:rPr lang="fr-FR" sz="2000" dirty="0" err="1">
                <a:solidFill>
                  <a:prstClr val="black"/>
                </a:solidFill>
              </a:rPr>
              <a:t>reserves</a:t>
            </a:r>
            <a:r>
              <a:rPr lang="fr-FR" sz="2000" dirty="0">
                <a:solidFill>
                  <a:prstClr val="black"/>
                </a:solidFill>
              </a:rPr>
              <a:t> for the plant </a:t>
            </a:r>
            <a:r>
              <a:rPr lang="fr-FR" sz="2000" dirty="0" err="1">
                <a:solidFill>
                  <a:prstClr val="black"/>
                </a:solidFill>
              </a:rPr>
              <a:t>during</a:t>
            </a:r>
            <a:r>
              <a:rPr lang="fr-FR" sz="2000" dirty="0">
                <a:solidFill>
                  <a:prstClr val="black"/>
                </a:solidFill>
              </a:rPr>
              <a:t> </a:t>
            </a:r>
            <a:r>
              <a:rPr lang="fr-FR" sz="2000" dirty="0" err="1">
                <a:solidFill>
                  <a:prstClr val="black"/>
                </a:solidFill>
              </a:rPr>
              <a:t>growth</a:t>
            </a:r>
            <a:r>
              <a:rPr lang="fr-FR" sz="2000" dirty="0">
                <a:solidFill>
                  <a:prstClr val="black"/>
                </a:solidFill>
              </a:rPr>
              <a:t> or germination.</a:t>
            </a:r>
          </a:p>
        </p:txBody>
      </p:sp>
    </p:spTree>
    <p:extLst>
      <p:ext uri="{BB962C8B-B14F-4D97-AF65-F5344CB8AC3E}">
        <p14:creationId xmlns:p14="http://schemas.microsoft.com/office/powerpoint/2010/main" val="7699975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38200"/>
            <a:ext cx="225583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930275"/>
            <a:ext cx="21939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429000"/>
            <a:ext cx="32305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5"/>
          <p:cNvSpPr txBox="1">
            <a:spLocks noChangeArrowheads="1"/>
          </p:cNvSpPr>
          <p:nvPr/>
        </p:nvSpPr>
        <p:spPr bwMode="auto">
          <a:xfrm>
            <a:off x="1524000" y="4495800"/>
            <a:ext cx="9191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r>
              <a:rPr lang="fr-FR" b="1">
                <a:solidFill>
                  <a:srgbClr val="0000FF"/>
                </a:solidFill>
              </a:rPr>
              <a:t>Hile </a:t>
            </a:r>
            <a:br>
              <a:rPr lang="fr-FR" b="1">
                <a:solidFill>
                  <a:srgbClr val="0000FF"/>
                </a:solidFill>
              </a:rPr>
            </a:br>
            <a:r>
              <a:rPr lang="fr-FR" b="1">
                <a:solidFill>
                  <a:srgbClr val="0000FF"/>
                </a:solidFill>
              </a:rPr>
              <a:t>excentré</a:t>
            </a:r>
          </a:p>
        </p:txBody>
      </p:sp>
      <p:sp>
        <p:nvSpPr>
          <p:cNvPr id="102405" name="Text Box 6"/>
          <p:cNvSpPr txBox="1">
            <a:spLocks noChangeArrowheads="1"/>
          </p:cNvSpPr>
          <p:nvPr/>
        </p:nvSpPr>
        <p:spPr bwMode="auto">
          <a:xfrm>
            <a:off x="6400800" y="4876800"/>
            <a:ext cx="2125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b="1" dirty="0">
                <a:solidFill>
                  <a:srgbClr val="0000FF"/>
                </a:solidFill>
              </a:rPr>
              <a:t>Stries d'accroissement</a:t>
            </a:r>
          </a:p>
        </p:txBody>
      </p:sp>
      <p:sp>
        <p:nvSpPr>
          <p:cNvPr id="102406" name="Line 7"/>
          <p:cNvSpPr>
            <a:spLocks noChangeShapeType="1"/>
          </p:cNvSpPr>
          <p:nvPr/>
        </p:nvSpPr>
        <p:spPr bwMode="auto">
          <a:xfrm flipV="1">
            <a:off x="2286000" y="4648200"/>
            <a:ext cx="12954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102407" name="Line 8"/>
          <p:cNvSpPr>
            <a:spLocks noChangeShapeType="1"/>
          </p:cNvSpPr>
          <p:nvPr/>
        </p:nvSpPr>
        <p:spPr bwMode="auto">
          <a:xfrm flipH="1" flipV="1">
            <a:off x="5029200" y="4648200"/>
            <a:ext cx="129540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102408" name="Line 9"/>
          <p:cNvSpPr>
            <a:spLocks noChangeShapeType="1"/>
          </p:cNvSpPr>
          <p:nvPr/>
        </p:nvSpPr>
        <p:spPr bwMode="auto">
          <a:xfrm flipH="1" flipV="1">
            <a:off x="4343400" y="4800600"/>
            <a:ext cx="20574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102409" name="Text Box 10"/>
          <p:cNvSpPr txBox="1">
            <a:spLocks noChangeArrowheads="1"/>
          </p:cNvSpPr>
          <p:nvPr/>
        </p:nvSpPr>
        <p:spPr bwMode="auto">
          <a:xfrm>
            <a:off x="1600200" y="29718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b="1">
                <a:solidFill>
                  <a:srgbClr val="800080"/>
                </a:solidFill>
              </a:rPr>
              <a:t>X 100</a:t>
            </a:r>
          </a:p>
        </p:txBody>
      </p:sp>
      <p:sp>
        <p:nvSpPr>
          <p:cNvPr id="102410" name="Text Box 11"/>
          <p:cNvSpPr txBox="1">
            <a:spLocks noChangeArrowheads="1"/>
          </p:cNvSpPr>
          <p:nvPr/>
        </p:nvSpPr>
        <p:spPr bwMode="auto">
          <a:xfrm>
            <a:off x="4679950" y="2992438"/>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b="1">
                <a:solidFill>
                  <a:srgbClr val="800080"/>
                </a:solidFill>
              </a:rPr>
              <a:t>X 250</a:t>
            </a:r>
          </a:p>
        </p:txBody>
      </p:sp>
      <p:sp>
        <p:nvSpPr>
          <p:cNvPr id="102411" name="Text Box 12"/>
          <p:cNvSpPr txBox="1">
            <a:spLocks noChangeArrowheads="1"/>
          </p:cNvSpPr>
          <p:nvPr/>
        </p:nvSpPr>
        <p:spPr bwMode="auto">
          <a:xfrm>
            <a:off x="4191000" y="60198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b="1">
                <a:solidFill>
                  <a:srgbClr val="800080"/>
                </a:solidFill>
              </a:rPr>
              <a:t>X 400</a:t>
            </a:r>
          </a:p>
        </p:txBody>
      </p:sp>
      <p:sp>
        <p:nvSpPr>
          <p:cNvPr id="102412" name="Text Box 13"/>
          <p:cNvSpPr txBox="1">
            <a:spLocks noChangeArrowheads="1"/>
          </p:cNvSpPr>
          <p:nvPr/>
        </p:nvSpPr>
        <p:spPr bwMode="auto">
          <a:xfrm>
            <a:off x="2590800" y="0"/>
            <a:ext cx="4968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sz="3200" b="1">
                <a:solidFill>
                  <a:srgbClr val="800080"/>
                </a:solidFill>
              </a:rPr>
              <a:t>Amidon de Pomme de terre</a:t>
            </a:r>
          </a:p>
        </p:txBody>
      </p:sp>
      <p:pic>
        <p:nvPicPr>
          <p:cNvPr id="102413"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968500"/>
            <a:ext cx="238601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Line 18"/>
          <p:cNvSpPr>
            <a:spLocks noChangeShapeType="1"/>
          </p:cNvSpPr>
          <p:nvPr/>
        </p:nvSpPr>
        <p:spPr bwMode="auto">
          <a:xfrm flipH="1" flipV="1">
            <a:off x="7086600" y="2971800"/>
            <a:ext cx="152400" cy="1828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102415" name="Text Box 19">
            <a:hlinkClick r:id="" action="ppaction://noaction"/>
          </p:cNvPr>
          <p:cNvSpPr txBox="1">
            <a:spLocks noChangeArrowheads="1"/>
          </p:cNvSpPr>
          <p:nvPr/>
        </p:nvSpPr>
        <p:spPr bwMode="auto">
          <a:xfrm>
            <a:off x="8551863" y="6280150"/>
            <a:ext cx="592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b="1" dirty="0">
                <a:solidFill>
                  <a:srgbClr val="0000FF"/>
                </a:solidFill>
                <a:hlinkClick r:id="" action="ppaction://noaction"/>
              </a:rPr>
              <a:t>suite</a:t>
            </a:r>
            <a:endParaRPr lang="fr-FR" b="1" dirty="0">
              <a:solidFill>
                <a:srgbClr val="0000FF"/>
              </a:solidFill>
            </a:endParaRPr>
          </a:p>
        </p:txBody>
      </p:sp>
      <p:sp>
        <p:nvSpPr>
          <p:cNvPr id="102416" name="Line 20"/>
          <p:cNvSpPr>
            <a:spLocks noChangeShapeType="1"/>
          </p:cNvSpPr>
          <p:nvPr/>
        </p:nvSpPr>
        <p:spPr bwMode="auto">
          <a:xfrm>
            <a:off x="8856663" y="6584950"/>
            <a:ext cx="0" cy="304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102417" name="Text Box 22">
            <a:hlinkClick r:id="rId6" action="ppaction://hlinksldjump"/>
          </p:cNvPr>
          <p:cNvSpPr txBox="1">
            <a:spLocks noChangeArrowheads="1"/>
          </p:cNvSpPr>
          <p:nvPr/>
        </p:nvSpPr>
        <p:spPr bwMode="auto">
          <a:xfrm>
            <a:off x="3860800" y="64452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fr-FR" b="1">
                <a:solidFill>
                  <a:srgbClr val="C0504D"/>
                </a:solidFill>
                <a:hlinkClick r:id="rId6" action="ppaction://hlinksldjump"/>
              </a:rPr>
              <a:t>Liste diapos</a:t>
            </a:r>
            <a:endParaRPr lang="fr-FR" b="1">
              <a:solidFill>
                <a:srgbClr val="C0504D"/>
              </a:solidFill>
            </a:endParaRPr>
          </a:p>
        </p:txBody>
      </p:sp>
    </p:spTree>
    <p:extLst>
      <p:ext uri="{BB962C8B-B14F-4D97-AF65-F5344CB8AC3E}">
        <p14:creationId xmlns:p14="http://schemas.microsoft.com/office/powerpoint/2010/main" val="292020359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188640"/>
            <a:ext cx="8964488" cy="267765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r" rtl="1" eaLnBrk="0" hangingPunct="0">
              <a:tabLst>
                <a:tab pos="407988" algn="l"/>
                <a:tab pos="955675" algn="l"/>
              </a:tabLst>
            </a:pPr>
            <a:r>
              <a:rPr lang="ar-DZ" sz="2800" b="1" dirty="0">
                <a:solidFill>
                  <a:prstClr val="black"/>
                </a:solidFill>
                <a:latin typeface="Times New Roman" pitchFamily="18" charset="0"/>
                <a:cs typeface="Times New Roman" pitchFamily="18" charset="0"/>
              </a:rPr>
              <a:t>ــ </a:t>
            </a:r>
            <a:r>
              <a:rPr lang="ar-DZ" sz="2800" b="1" dirty="0">
                <a:solidFill>
                  <a:srgbClr val="FF0000"/>
                </a:solidFill>
                <a:latin typeface="Times New Roman" pitchFamily="18" charset="0"/>
                <a:cs typeface="Times New Roman" pitchFamily="18" charset="0"/>
              </a:rPr>
              <a:t>الفصل </a:t>
            </a:r>
            <a:r>
              <a:rPr lang="ar-DZ" sz="2800" b="1" dirty="0">
                <a:solidFill>
                  <a:srgbClr val="FF0000"/>
                </a:solidFill>
                <a:cs typeface="Times New Roman" pitchFamily="18" charset="0"/>
              </a:rPr>
              <a:t>الخامس</a:t>
            </a:r>
            <a:r>
              <a:rPr lang="ar-DZ" sz="2800" b="1" dirty="0">
                <a:solidFill>
                  <a:srgbClr val="FF0000"/>
                </a:solidFill>
                <a:latin typeface="Times New Roman" pitchFamily="18" charset="0"/>
                <a:cs typeface="Times New Roman" pitchFamily="18" charset="0"/>
              </a:rPr>
              <a:t> : تشكل </a:t>
            </a:r>
            <a:r>
              <a:rPr lang="ar-DZ" sz="2800" b="1" dirty="0" err="1">
                <a:solidFill>
                  <a:srgbClr val="FF0000"/>
                </a:solidFill>
                <a:latin typeface="Times New Roman" pitchFamily="18" charset="0"/>
                <a:cs typeface="Times New Roman" pitchFamily="18" charset="0"/>
              </a:rPr>
              <a:t>القامطات</a:t>
            </a:r>
            <a:r>
              <a:rPr lang="ar-DZ" sz="2800" b="1" dirty="0">
                <a:solidFill>
                  <a:srgbClr val="FF0000"/>
                </a:solidFill>
                <a:latin typeface="Times New Roman" pitchFamily="18" charset="0"/>
                <a:cs typeface="Times New Roman" pitchFamily="18" charset="0"/>
              </a:rPr>
              <a:t> </a:t>
            </a:r>
            <a:endParaRPr lang="fr-FR" sz="2800" b="1" dirty="0">
              <a:solidFill>
                <a:srgbClr val="FF0000"/>
              </a:solidFill>
              <a:latin typeface="Times New Roman" pitchFamily="18" charset="0"/>
              <a:cs typeface="Times New Roman" pitchFamily="18" charset="0"/>
            </a:endParaRPr>
          </a:p>
          <a:p>
            <a:pPr algn="r" rtl="1" eaLnBrk="0" hangingPunct="0">
              <a:tabLst>
                <a:tab pos="407988" algn="l"/>
                <a:tab pos="955675" algn="l"/>
              </a:tabLst>
            </a:pPr>
            <a:r>
              <a:rPr lang="ar-DZ" sz="2800" b="1" dirty="0">
                <a:solidFill>
                  <a:prstClr val="black"/>
                </a:solidFill>
                <a:latin typeface="Times New Roman" pitchFamily="18" charset="0"/>
                <a:cs typeface="Times New Roman" pitchFamily="18" charset="0"/>
              </a:rPr>
              <a:t>1 ـ 1 ـ تشكل حبوب الطلع </a:t>
            </a:r>
            <a:r>
              <a:rPr lang="ar-SA" sz="2800" b="1" dirty="0">
                <a:solidFill>
                  <a:prstClr val="black"/>
                </a:solidFill>
                <a:latin typeface="Times New Roman" pitchFamily="18" charset="0"/>
                <a:cs typeface="Times New Roman" pitchFamily="18" charset="0"/>
              </a:rPr>
              <a:t> والكيس الجنيني</a:t>
            </a:r>
            <a:endParaRPr lang="fr-FR" sz="2800" b="1" dirty="0">
              <a:solidFill>
                <a:prstClr val="black"/>
              </a:solidFill>
              <a:latin typeface="Times New Roman" pitchFamily="18" charset="0"/>
              <a:cs typeface="Times New Roman" pitchFamily="18" charset="0"/>
            </a:endParaRPr>
          </a:p>
          <a:p>
            <a:pPr algn="r" rtl="1" eaLnBrk="0" hangingPunct="0">
              <a:tabLst>
                <a:tab pos="407988" algn="l"/>
                <a:tab pos="955675" algn="l"/>
              </a:tabLst>
            </a:pPr>
            <a:r>
              <a:rPr lang="ar-DZ" sz="2800" dirty="0">
                <a:solidFill>
                  <a:prstClr val="black"/>
                </a:solidFill>
                <a:cs typeface="Times New Roman" pitchFamily="18" charset="0"/>
              </a:rPr>
              <a:t>1 ـ 2 ـ تشكل البيوضة و الكيس الجنيني </a:t>
            </a:r>
            <a:endParaRPr lang="fr-FR" sz="2800" b="1" dirty="0">
              <a:solidFill>
                <a:prstClr val="black"/>
              </a:solidFill>
              <a:latin typeface="Times New Roman" pitchFamily="18" charset="0"/>
              <a:cs typeface="Times New Roman" pitchFamily="18" charset="0"/>
            </a:endParaRPr>
          </a:p>
          <a:p>
            <a:pPr algn="r" rtl="1" eaLnBrk="0" hangingPunct="0">
              <a:tabLst>
                <a:tab pos="407988" algn="l"/>
                <a:tab pos="955675" algn="l"/>
              </a:tabLst>
            </a:pPr>
            <a:r>
              <a:rPr lang="ar-DZ" sz="2800" b="1" dirty="0">
                <a:solidFill>
                  <a:prstClr val="black"/>
                </a:solidFill>
                <a:latin typeface="Times New Roman" pitchFamily="18" charset="0"/>
                <a:cs typeface="Times New Roman" pitchFamily="18" charset="0"/>
              </a:rPr>
              <a:t>ــ </a:t>
            </a:r>
            <a:r>
              <a:rPr lang="ar-DZ" sz="2800" b="1" dirty="0">
                <a:solidFill>
                  <a:srgbClr val="FF0000"/>
                </a:solidFill>
                <a:latin typeface="Times New Roman" pitchFamily="18" charset="0"/>
                <a:cs typeface="Times New Roman" pitchFamily="18" charset="0"/>
              </a:rPr>
              <a:t>الفصل ا</a:t>
            </a:r>
            <a:r>
              <a:rPr lang="ar-SA" sz="2800" b="1" dirty="0">
                <a:solidFill>
                  <a:srgbClr val="FF0000"/>
                </a:solidFill>
                <a:latin typeface="Times New Roman" pitchFamily="18" charset="0"/>
                <a:cs typeface="Times New Roman" pitchFamily="18" charset="0"/>
              </a:rPr>
              <a:t>لسا د س</a:t>
            </a:r>
            <a:r>
              <a:rPr lang="ar-DZ" sz="2800" b="1" dirty="0">
                <a:solidFill>
                  <a:srgbClr val="FF0000"/>
                </a:solidFill>
                <a:latin typeface="Times New Roman" pitchFamily="18" charset="0"/>
                <a:cs typeface="Times New Roman" pitchFamily="18" charset="0"/>
              </a:rPr>
              <a:t> : الإلقاح </a:t>
            </a:r>
            <a:endParaRPr lang="fr-FR" sz="2800" b="1" dirty="0">
              <a:solidFill>
                <a:srgbClr val="FF0000"/>
              </a:solidFill>
              <a:latin typeface="Times New Roman" pitchFamily="18" charset="0"/>
              <a:cs typeface="Times New Roman" pitchFamily="18" charset="0"/>
            </a:endParaRPr>
          </a:p>
          <a:p>
            <a:pPr algn="r" rtl="1" eaLnBrk="0" hangingPunct="0">
              <a:tabLst>
                <a:tab pos="407988" algn="l"/>
                <a:tab pos="955675" algn="l"/>
              </a:tabLst>
            </a:pPr>
            <a:r>
              <a:rPr lang="ar-DZ" sz="2800" dirty="0">
                <a:solidFill>
                  <a:prstClr val="black"/>
                </a:solidFill>
                <a:cs typeface="Times New Roman" pitchFamily="18" charset="0"/>
              </a:rPr>
              <a:t>2 ـ 1 ـ البويضة و الجنين </a:t>
            </a:r>
            <a:endParaRPr lang="fr-FR" sz="2800" dirty="0">
              <a:solidFill>
                <a:prstClr val="black"/>
              </a:solidFill>
            </a:endParaRPr>
          </a:p>
          <a:p>
            <a:pPr algn="r" rtl="1" eaLnBrk="0" hangingPunct="0">
              <a:tabLst>
                <a:tab pos="407988" algn="l"/>
                <a:tab pos="955675" algn="l"/>
              </a:tabLst>
            </a:pPr>
            <a:r>
              <a:rPr lang="ar-DZ" sz="2800" dirty="0">
                <a:solidFill>
                  <a:prstClr val="black"/>
                </a:solidFill>
                <a:cs typeface="Times New Roman" pitchFamily="18" charset="0"/>
              </a:rPr>
              <a:t>2 ـ 2 ـ مفهوم دورة التطور </a:t>
            </a:r>
            <a:endParaRPr lang="fr-FR" sz="2800" b="1" dirty="0">
              <a:solidFill>
                <a:prstClr val="black"/>
              </a:solidFill>
              <a:latin typeface="Times New Roman" pitchFamily="18" charset="0"/>
              <a:cs typeface="Times New Roman" pitchFamily="18" charset="0"/>
            </a:endParaRPr>
          </a:p>
        </p:txBody>
      </p:sp>
      <p:sp>
        <p:nvSpPr>
          <p:cNvPr id="2" name="Rectangle 1"/>
          <p:cNvSpPr/>
          <p:nvPr/>
        </p:nvSpPr>
        <p:spPr>
          <a:xfrm>
            <a:off x="0" y="2866296"/>
            <a:ext cx="9144000" cy="341632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400" b="1" dirty="0">
                <a:solidFill>
                  <a:prstClr val="black"/>
                </a:solidFill>
              </a:rPr>
              <a:t>Chapter Five: Formation of Reproductive </a:t>
            </a:r>
            <a:r>
              <a:rPr lang="en-US" sz="2400" b="1" dirty="0">
                <a:solidFill>
                  <a:prstClr val="black"/>
                </a:solidFill>
              </a:rPr>
              <a:t>Structures</a:t>
            </a:r>
          </a:p>
          <a:p>
            <a:r>
              <a:rPr lang="en-US" sz="2400" dirty="0">
                <a:solidFill>
                  <a:prstClr val="black"/>
                </a:solidFill>
              </a:rPr>
              <a:t/>
            </a:r>
            <a:br>
              <a:rPr lang="en-US" sz="2400" dirty="0">
                <a:solidFill>
                  <a:prstClr val="black"/>
                </a:solidFill>
              </a:rPr>
            </a:br>
            <a:r>
              <a:rPr lang="en-US" sz="2400" b="1" dirty="0">
                <a:solidFill>
                  <a:prstClr val="black"/>
                </a:solidFill>
              </a:rPr>
              <a:t>1 – 1 – Formation of Pollen Grains and Embryo Sac</a:t>
            </a:r>
            <a:r>
              <a:rPr lang="en-US" sz="2400" dirty="0">
                <a:solidFill>
                  <a:prstClr val="black"/>
                </a:solidFill>
              </a:rPr>
              <a:t/>
            </a:r>
            <a:br>
              <a:rPr lang="en-US" sz="2400" dirty="0">
                <a:solidFill>
                  <a:prstClr val="black"/>
                </a:solidFill>
              </a:rPr>
            </a:br>
            <a:r>
              <a:rPr lang="en-US" sz="2400" b="1" dirty="0">
                <a:solidFill>
                  <a:prstClr val="black"/>
                </a:solidFill>
              </a:rPr>
              <a:t>1 – 2 – Formation of the Ovule and Embryo </a:t>
            </a:r>
            <a:r>
              <a:rPr lang="en-US" sz="2400" b="1" dirty="0">
                <a:solidFill>
                  <a:prstClr val="black"/>
                </a:solidFill>
              </a:rPr>
              <a:t>Sac</a:t>
            </a:r>
          </a:p>
          <a:p>
            <a:r>
              <a:rPr lang="en-US" sz="2400" dirty="0">
                <a:solidFill>
                  <a:prstClr val="black"/>
                </a:solidFill>
              </a:rPr>
              <a:t/>
            </a:r>
            <a:br>
              <a:rPr lang="en-US" sz="2400" dirty="0">
                <a:solidFill>
                  <a:prstClr val="black"/>
                </a:solidFill>
              </a:rPr>
            </a:br>
            <a:r>
              <a:rPr lang="en-US" sz="2400" b="1" dirty="0">
                <a:solidFill>
                  <a:prstClr val="black"/>
                </a:solidFill>
              </a:rPr>
              <a:t>– Chapter Six: Pollination and </a:t>
            </a:r>
            <a:r>
              <a:rPr lang="en-US" sz="2400" b="1" dirty="0">
                <a:solidFill>
                  <a:prstClr val="black"/>
                </a:solidFill>
              </a:rPr>
              <a:t>Fertilization</a:t>
            </a:r>
          </a:p>
          <a:p>
            <a:r>
              <a:rPr lang="en-US" sz="2400" dirty="0">
                <a:solidFill>
                  <a:prstClr val="black"/>
                </a:solidFill>
              </a:rPr>
              <a:t/>
            </a:r>
            <a:br>
              <a:rPr lang="en-US" sz="2400" dirty="0">
                <a:solidFill>
                  <a:prstClr val="black"/>
                </a:solidFill>
              </a:rPr>
            </a:br>
            <a:r>
              <a:rPr lang="en-US" sz="2400" b="1" dirty="0">
                <a:solidFill>
                  <a:prstClr val="black"/>
                </a:solidFill>
              </a:rPr>
              <a:t>2 – 1 – The Ovule and Embryo</a:t>
            </a:r>
            <a:r>
              <a:rPr lang="en-US" sz="2400" dirty="0">
                <a:solidFill>
                  <a:prstClr val="black"/>
                </a:solidFill>
              </a:rPr>
              <a:t/>
            </a:r>
            <a:br>
              <a:rPr lang="en-US" sz="2400" dirty="0">
                <a:solidFill>
                  <a:prstClr val="black"/>
                </a:solidFill>
              </a:rPr>
            </a:br>
            <a:r>
              <a:rPr lang="en-US" sz="2400" b="1" dirty="0">
                <a:solidFill>
                  <a:prstClr val="black"/>
                </a:solidFill>
              </a:rPr>
              <a:t>2 – 2 – Concept of Developmental Cycle</a:t>
            </a:r>
            <a:endParaRPr lang="fr-FR" sz="2400" dirty="0">
              <a:solidFill>
                <a:prstClr val="black"/>
              </a:solidFill>
            </a:endParaRPr>
          </a:p>
        </p:txBody>
      </p:sp>
    </p:spTree>
    <p:extLst>
      <p:ext uri="{BB962C8B-B14F-4D97-AF65-F5344CB8AC3E}">
        <p14:creationId xmlns:p14="http://schemas.microsoft.com/office/powerpoint/2010/main" val="7381169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0"/>
            <a:ext cx="885825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902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7188"/>
            <a:ext cx="91440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496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80" t="26172" r="20630" b="15296"/>
          <a:stretch/>
        </p:blipFill>
        <p:spPr bwMode="auto">
          <a:xfrm>
            <a:off x="0" y="28284"/>
            <a:ext cx="9144000" cy="682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925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49" t="28220" r="20873" b="13095"/>
          <a:stretch/>
        </p:blipFill>
        <p:spPr bwMode="auto">
          <a:xfrm>
            <a:off x="0" y="116632"/>
            <a:ext cx="914400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481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23295" r="20797" b="18849"/>
          <a:stretch/>
        </p:blipFill>
        <p:spPr bwMode="auto">
          <a:xfrm>
            <a:off x="107504" y="116632"/>
            <a:ext cx="9036496"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36296" y="1340768"/>
            <a:ext cx="180020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Rectangle 3"/>
          <p:cNvSpPr/>
          <p:nvPr/>
        </p:nvSpPr>
        <p:spPr>
          <a:xfrm>
            <a:off x="4355976" y="2492896"/>
            <a:ext cx="180020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109128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24242" r="20909" b="18452"/>
          <a:stretch/>
        </p:blipFill>
        <p:spPr bwMode="auto">
          <a:xfrm>
            <a:off x="0" y="188640"/>
            <a:ext cx="903649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889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34" t="21875" r="26932" b="15993"/>
          <a:stretch/>
        </p:blipFill>
        <p:spPr bwMode="auto">
          <a:xfrm>
            <a:off x="0" y="0"/>
            <a:ext cx="9144001"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854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29" t="23413" r="20829" b="19048"/>
          <a:stretch/>
        </p:blipFill>
        <p:spPr bwMode="auto">
          <a:xfrm>
            <a:off x="251520" y="476672"/>
            <a:ext cx="8892480"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553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36912"/>
            <a:ext cx="8229600" cy="1143000"/>
          </a:xfrm>
          <a:solidFill>
            <a:schemeClr val="accent3">
              <a:lumMod val="60000"/>
              <a:lumOff val="40000"/>
            </a:schemeClr>
          </a:solidFill>
        </p:spPr>
        <p:txBody>
          <a:bodyPr>
            <a:normAutofit/>
          </a:bodyPr>
          <a:lstStyle/>
          <a:p>
            <a:r>
              <a:rPr lang="fr-FR" sz="5400" b="1" dirty="0" smtClean="0">
                <a:solidFill>
                  <a:srgbClr val="FF0000"/>
                </a:solidFill>
              </a:rPr>
              <a:t>Tissues</a:t>
            </a:r>
            <a:endParaRPr lang="fr-FR" sz="5400" b="1" dirty="0">
              <a:solidFill>
                <a:srgbClr val="FF0000"/>
              </a:solidFill>
            </a:endParaRPr>
          </a:p>
        </p:txBody>
      </p:sp>
    </p:spTree>
    <p:extLst>
      <p:ext uri="{BB962C8B-B14F-4D97-AF65-F5344CB8AC3E}">
        <p14:creationId xmlns:p14="http://schemas.microsoft.com/office/powerpoint/2010/main" val="20261120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03" t="21032" r="19347" b="19507"/>
          <a:stretch/>
        </p:blipFill>
        <p:spPr bwMode="auto">
          <a:xfrm>
            <a:off x="107504" y="188640"/>
            <a:ext cx="8856984"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45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9625" y="18601"/>
            <a:ext cx="8568952" cy="962127"/>
          </a:xfrm>
        </p:spPr>
        <p:style>
          <a:lnRef idx="0">
            <a:schemeClr val="accent3"/>
          </a:lnRef>
          <a:fillRef idx="3">
            <a:schemeClr val="accent3"/>
          </a:fillRef>
          <a:effectRef idx="3">
            <a:schemeClr val="accent3"/>
          </a:effectRef>
          <a:fontRef idx="minor">
            <a:schemeClr val="lt1"/>
          </a:fontRef>
        </p:style>
        <p:txBody>
          <a:bodyPr>
            <a:normAutofit/>
          </a:bodyPr>
          <a:lstStyle/>
          <a:p>
            <a:r>
              <a:rPr lang="fr-FR" sz="3600" dirty="0" smtClean="0"/>
              <a:t>TP BIOLOGIE VEGETALE</a:t>
            </a:r>
            <a:endParaRPr lang="fr-FR" sz="3600" dirty="0"/>
          </a:p>
        </p:txBody>
      </p:sp>
      <p:sp>
        <p:nvSpPr>
          <p:cNvPr id="4" name="ZoneTexte 3"/>
          <p:cNvSpPr txBox="1"/>
          <p:nvPr/>
        </p:nvSpPr>
        <p:spPr>
          <a:xfrm>
            <a:off x="340006" y="980728"/>
            <a:ext cx="8803994"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lnSpc>
                <a:spcPct val="200000"/>
              </a:lnSpc>
            </a:pPr>
            <a:endParaRPr lang="ar-DZ" sz="3200" b="1" dirty="0">
              <a:solidFill>
                <a:prstClr val="black"/>
              </a:solidFill>
              <a:cs typeface="Times New Roman"/>
            </a:endParaRPr>
          </a:p>
          <a:p>
            <a:r>
              <a:rPr lang="en-US" sz="3200" b="1" dirty="0">
                <a:solidFill>
                  <a:srgbClr val="FF0000"/>
                </a:solidFill>
              </a:rPr>
              <a:t>1-Parenchyma </a:t>
            </a:r>
            <a:r>
              <a:rPr lang="en-US" sz="3200" b="1" dirty="0">
                <a:solidFill>
                  <a:srgbClr val="FF0000"/>
                </a:solidFill>
              </a:rPr>
              <a:t>tissues:</a:t>
            </a:r>
            <a:endParaRPr lang="en-US" sz="3200" dirty="0">
              <a:solidFill>
                <a:srgbClr val="FF0000"/>
              </a:solidFill>
            </a:endParaRPr>
          </a:p>
          <a:p>
            <a:r>
              <a:rPr lang="en-US" sz="3200" dirty="0">
                <a:solidFill>
                  <a:srgbClr val="FF0000"/>
                </a:solidFill>
              </a:rPr>
              <a:t>Respiratory/aerated parenchyma</a:t>
            </a:r>
          </a:p>
          <a:p>
            <a:r>
              <a:rPr lang="en-US" sz="3200" b="1" dirty="0">
                <a:solidFill>
                  <a:srgbClr val="FF0000"/>
                </a:solidFill>
              </a:rPr>
              <a:t>2-The </a:t>
            </a:r>
            <a:r>
              <a:rPr lang="en-US" sz="3200" b="1" dirty="0">
                <a:solidFill>
                  <a:srgbClr val="FF0000"/>
                </a:solidFill>
              </a:rPr>
              <a:t>anatomical structure of the stem in monocots and dicots.</a:t>
            </a:r>
            <a:endParaRPr lang="en-US" sz="3200" dirty="0">
              <a:solidFill>
                <a:srgbClr val="FF0000"/>
              </a:solidFill>
            </a:endParaRPr>
          </a:p>
          <a:p>
            <a:pPr algn="r">
              <a:lnSpc>
                <a:spcPct val="150000"/>
              </a:lnSpc>
            </a:pPr>
            <a:r>
              <a:rPr lang="ar-DZ" sz="3200" b="1" dirty="0">
                <a:solidFill>
                  <a:prstClr val="black"/>
                </a:solidFill>
                <a:cs typeface="Times New Roman"/>
              </a:rPr>
              <a:t>1-الانسجة البرانشيمة</a:t>
            </a:r>
          </a:p>
          <a:p>
            <a:pPr algn="r">
              <a:lnSpc>
                <a:spcPct val="150000"/>
              </a:lnSpc>
              <a:buFontTx/>
              <a:buChar char="-"/>
            </a:pPr>
            <a:r>
              <a:rPr lang="ar-DZ" sz="3200" b="1" dirty="0">
                <a:solidFill>
                  <a:prstClr val="black"/>
                </a:solidFill>
                <a:cs typeface="Times New Roman"/>
              </a:rPr>
              <a:t> البرانشيم :التنفسي الهوائي و التخزيني</a:t>
            </a:r>
          </a:p>
          <a:p>
            <a:pPr algn="r">
              <a:lnSpc>
                <a:spcPct val="150000"/>
              </a:lnSpc>
              <a:buFontTx/>
              <a:buChar char="-"/>
            </a:pPr>
            <a:r>
              <a:rPr lang="ar-DZ" sz="3200" b="1" dirty="0">
                <a:solidFill>
                  <a:prstClr val="black"/>
                </a:solidFill>
                <a:cs typeface="Times New Roman"/>
              </a:rPr>
              <a:t>2-البنية التشريحية للساق عند احاديات و ثنائيات الفلقة</a:t>
            </a:r>
            <a:endParaRPr lang="fr-FR" sz="3200" b="1" dirty="0">
              <a:solidFill>
                <a:prstClr val="black"/>
              </a:solidFill>
            </a:endParaRPr>
          </a:p>
        </p:txBody>
      </p:sp>
      <p:sp>
        <p:nvSpPr>
          <p:cNvPr id="5" name="ZoneTexte 4"/>
          <p:cNvSpPr txBox="1"/>
          <p:nvPr/>
        </p:nvSpPr>
        <p:spPr>
          <a:xfrm>
            <a:off x="350422" y="1028635"/>
            <a:ext cx="847005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3200" dirty="0">
                <a:solidFill>
                  <a:prstClr val="black"/>
                </a:solidFill>
              </a:rPr>
              <a:t> TP BIOLOGIE VEGETALE-------TP CHIMIE (08 FEV AU 05 MARS)</a:t>
            </a:r>
          </a:p>
        </p:txBody>
      </p:sp>
    </p:spTree>
    <p:extLst>
      <p:ext uri="{BB962C8B-B14F-4D97-AF65-F5344CB8AC3E}">
        <p14:creationId xmlns:p14="http://schemas.microsoft.com/office/powerpoint/2010/main" val="4050507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65" t="15625" r="35510" b="16545"/>
          <a:stretch/>
        </p:blipFill>
        <p:spPr bwMode="auto">
          <a:xfrm>
            <a:off x="251520" y="0"/>
            <a:ext cx="8568952"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7092280" y="1957389"/>
            <a:ext cx="144016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ar-DZ" sz="2000" b="1" dirty="0">
                <a:solidFill>
                  <a:prstClr val="black"/>
                </a:solidFill>
              </a:rPr>
              <a:t>مغلفات البذور</a:t>
            </a:r>
            <a:endParaRPr lang="fr-FR" sz="2000" b="1" dirty="0">
              <a:solidFill>
                <a:prstClr val="black"/>
              </a:solidFill>
            </a:endParaRPr>
          </a:p>
        </p:txBody>
      </p:sp>
      <p:sp>
        <p:nvSpPr>
          <p:cNvPr id="4" name="ZoneTexte 3"/>
          <p:cNvSpPr txBox="1"/>
          <p:nvPr/>
        </p:nvSpPr>
        <p:spPr>
          <a:xfrm>
            <a:off x="4932040" y="1967879"/>
            <a:ext cx="144016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ar-DZ" sz="2000" b="1" dirty="0">
                <a:solidFill>
                  <a:prstClr val="black"/>
                </a:solidFill>
              </a:rPr>
              <a:t>عاريات البذور</a:t>
            </a:r>
            <a:endParaRPr lang="fr-FR" sz="2000" b="1" dirty="0">
              <a:solidFill>
                <a:prstClr val="black"/>
              </a:solidFill>
            </a:endParaRPr>
          </a:p>
        </p:txBody>
      </p:sp>
      <p:sp>
        <p:nvSpPr>
          <p:cNvPr id="5" name="ZoneTexte 4"/>
          <p:cNvSpPr txBox="1"/>
          <p:nvPr/>
        </p:nvSpPr>
        <p:spPr>
          <a:xfrm>
            <a:off x="2915816" y="1971599"/>
            <a:ext cx="144016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ar-DZ" sz="2000" b="1" dirty="0">
                <a:solidFill>
                  <a:prstClr val="black"/>
                </a:solidFill>
              </a:rPr>
              <a:t>السرخسية</a:t>
            </a:r>
            <a:endParaRPr lang="fr-FR" sz="2000" b="1" dirty="0">
              <a:solidFill>
                <a:prstClr val="black"/>
              </a:solidFill>
            </a:endParaRPr>
          </a:p>
        </p:txBody>
      </p:sp>
      <p:sp>
        <p:nvSpPr>
          <p:cNvPr id="6" name="ZoneTexte 5"/>
          <p:cNvSpPr txBox="1"/>
          <p:nvPr/>
        </p:nvSpPr>
        <p:spPr>
          <a:xfrm>
            <a:off x="686562" y="1950964"/>
            <a:ext cx="144016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ar-DZ" sz="2000" b="1" dirty="0">
                <a:solidFill>
                  <a:prstClr val="black"/>
                </a:solidFill>
              </a:rPr>
              <a:t>الحزازية</a:t>
            </a:r>
            <a:endParaRPr lang="fr-FR" sz="2000" b="1" dirty="0">
              <a:solidFill>
                <a:prstClr val="black"/>
              </a:solidFill>
            </a:endParaRPr>
          </a:p>
        </p:txBody>
      </p:sp>
    </p:spTree>
    <p:extLst>
      <p:ext uri="{BB962C8B-B14F-4D97-AF65-F5344CB8AC3E}">
        <p14:creationId xmlns:p14="http://schemas.microsoft.com/office/powerpoint/2010/main" val="2382489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74" t="23530" r="20627" b="18198"/>
          <a:stretch/>
        </p:blipFill>
        <p:spPr bwMode="auto">
          <a:xfrm>
            <a:off x="251520" y="188640"/>
            <a:ext cx="878497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748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1.bp.blogspot.com/-TwS7-30WdSk/VODofctiNTI/AAAAAAAAAHI/_jCD5XTKA6Q/s1600/%D8%A7%D9%84%D8%A3%D9%86%D8%B3%D8%AC%D8%A9%2B%D8%A7%D9%84%D9%88%D8%B9%D8%A7%D8%A6%D9%8A%D8%A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8892480" cy="61926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95536" y="5337689"/>
            <a:ext cx="31683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FR" sz="2800" dirty="0" err="1">
                <a:solidFill>
                  <a:prstClr val="white"/>
                </a:solidFill>
              </a:rPr>
              <a:t>Sclerenchyma</a:t>
            </a:r>
            <a:endParaRPr lang="fr-FR" sz="2800" dirty="0">
              <a:solidFill>
                <a:prstClr val="white"/>
              </a:solidFill>
            </a:endParaRPr>
          </a:p>
        </p:txBody>
      </p:sp>
    </p:spTree>
    <p:extLst>
      <p:ext uri="{BB962C8B-B14F-4D97-AF65-F5344CB8AC3E}">
        <p14:creationId xmlns:p14="http://schemas.microsoft.com/office/powerpoint/2010/main" val="32777941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sz="half" idx="1"/>
          </p:nvPr>
        </p:nvSpPr>
        <p:spPr>
          <a:xfrm>
            <a:off x="383096" y="260648"/>
            <a:ext cx="8305800" cy="1447800"/>
          </a:xfrm>
          <a:solidFill>
            <a:schemeClr val="accent1">
              <a:lumMod val="60000"/>
              <a:lumOff val="40000"/>
            </a:schemeClr>
          </a:solidFill>
        </p:spPr>
        <p:txBody>
          <a:bodyPr/>
          <a:lstStyle/>
          <a:p>
            <a:pPr algn="ctr"/>
            <a:r>
              <a:rPr lang="en-US" b="1" dirty="0" smtClean="0">
                <a:solidFill>
                  <a:srgbClr val="FF0000"/>
                </a:solidFill>
              </a:rPr>
              <a:t>Undergo</a:t>
            </a:r>
            <a:r>
              <a:rPr lang="en-US" b="1" dirty="0" smtClean="0"/>
              <a:t> secondary growth – </a:t>
            </a:r>
            <a:r>
              <a:rPr lang="en-US" b="1" dirty="0" smtClean="0">
                <a:solidFill>
                  <a:srgbClr val="FF0000"/>
                </a:solidFill>
              </a:rPr>
              <a:t>increase in girth </a:t>
            </a:r>
            <a:r>
              <a:rPr lang="en-US" b="1" dirty="0" smtClean="0"/>
              <a:t>of stems/roots from </a:t>
            </a:r>
            <a:r>
              <a:rPr lang="en-US" b="1" dirty="0" smtClean="0">
                <a:solidFill>
                  <a:srgbClr val="FF0000"/>
                </a:solidFill>
              </a:rPr>
              <a:t>vascular and cork cambium </a:t>
            </a:r>
            <a:r>
              <a:rPr lang="en-US" b="1" dirty="0" smtClean="0"/>
              <a:t>(</a:t>
            </a:r>
            <a:r>
              <a:rPr lang="en-US" b="1" dirty="0" smtClean="0">
                <a:solidFill>
                  <a:srgbClr val="FF0000"/>
                </a:solidFill>
              </a:rPr>
              <a:t>lateral meristem or secondary meristem</a:t>
            </a:r>
            <a:r>
              <a:rPr lang="en-US" b="1" dirty="0" smtClean="0"/>
              <a:t>)</a:t>
            </a:r>
          </a:p>
        </p:txBody>
      </p:sp>
      <p:pic>
        <p:nvPicPr>
          <p:cNvPr id="17412" name="Content Placeholder 4" descr="t07-02.jpg"/>
          <p:cNvPicPr>
            <a:picLocks noGrp="1" noChangeAspect="1"/>
          </p:cNvPicPr>
          <p:nvPr>
            <p:ph sz="half" idx="2"/>
          </p:nvPr>
        </p:nvPicPr>
        <p:blipFill rotWithShape="1">
          <a:blip r:embed="rId3"/>
          <a:srcRect r="5174"/>
          <a:stretch/>
        </p:blipFill>
        <p:spPr>
          <a:xfrm>
            <a:off x="35352" y="2033464"/>
            <a:ext cx="9036496" cy="4824536"/>
          </a:xfrm>
        </p:spPr>
      </p:pic>
      <p:sp>
        <p:nvSpPr>
          <p:cNvPr id="2" name="ZoneTexte 1"/>
          <p:cNvSpPr txBox="1"/>
          <p:nvPr/>
        </p:nvSpPr>
        <p:spPr>
          <a:xfrm>
            <a:off x="7217699" y="5733256"/>
            <a:ext cx="1471197" cy="461665"/>
          </a:xfrm>
          <a:prstGeom prst="rect">
            <a:avLst/>
          </a:prstGeom>
          <a:solidFill>
            <a:schemeClr val="accent6">
              <a:lumMod val="75000"/>
            </a:schemeClr>
          </a:solidFill>
        </p:spPr>
        <p:txBody>
          <a:bodyPr wrap="square" rtlCol="0">
            <a:spAutoFit/>
          </a:bodyPr>
          <a:lstStyle/>
          <a:p>
            <a:pPr algn="ctr"/>
            <a:r>
              <a:rPr lang="ar-SA" sz="2400" b="1" dirty="0">
                <a:solidFill>
                  <a:prstClr val="black"/>
                </a:solidFill>
              </a:rPr>
              <a:t>الفلين </a:t>
            </a:r>
            <a:endParaRPr lang="fr-FR" sz="2400" b="1" dirty="0">
              <a:solidFill>
                <a:prstClr val="black"/>
              </a:solidFill>
            </a:endParaRPr>
          </a:p>
        </p:txBody>
      </p:sp>
      <p:sp>
        <p:nvSpPr>
          <p:cNvPr id="5" name="ZoneTexte 4"/>
          <p:cNvSpPr txBox="1"/>
          <p:nvPr/>
        </p:nvSpPr>
        <p:spPr>
          <a:xfrm>
            <a:off x="5868144" y="3950516"/>
            <a:ext cx="1471197" cy="461665"/>
          </a:xfrm>
          <a:prstGeom prst="rect">
            <a:avLst/>
          </a:prstGeom>
          <a:solidFill>
            <a:schemeClr val="accent6">
              <a:lumMod val="75000"/>
            </a:schemeClr>
          </a:solidFill>
        </p:spPr>
        <p:txBody>
          <a:bodyPr wrap="square" rtlCol="0">
            <a:spAutoFit/>
          </a:bodyPr>
          <a:lstStyle/>
          <a:p>
            <a:pPr algn="ctr"/>
            <a:r>
              <a:rPr lang="ar-SA" sz="2400" b="1" dirty="0" err="1">
                <a:solidFill>
                  <a:prstClr val="black"/>
                </a:solidFill>
              </a:rPr>
              <a:t>اللحا</a:t>
            </a:r>
            <a:r>
              <a:rPr lang="ar-SA" sz="2400" b="1" dirty="0">
                <a:solidFill>
                  <a:prstClr val="black"/>
                </a:solidFill>
              </a:rPr>
              <a:t> الثانوي</a:t>
            </a:r>
            <a:endParaRPr lang="fr-FR" sz="2400" b="1" dirty="0">
              <a:solidFill>
                <a:prstClr val="black"/>
              </a:solidFill>
            </a:endParaRPr>
          </a:p>
        </p:txBody>
      </p:sp>
      <p:sp>
        <p:nvSpPr>
          <p:cNvPr id="6" name="ZoneTexte 5"/>
          <p:cNvSpPr txBox="1"/>
          <p:nvPr/>
        </p:nvSpPr>
        <p:spPr>
          <a:xfrm>
            <a:off x="7020272" y="3429000"/>
            <a:ext cx="2084069" cy="400110"/>
          </a:xfrm>
          <a:prstGeom prst="rect">
            <a:avLst/>
          </a:prstGeom>
          <a:solidFill>
            <a:schemeClr val="accent6">
              <a:lumMod val="75000"/>
            </a:schemeClr>
          </a:solidFill>
        </p:spPr>
        <p:txBody>
          <a:bodyPr wrap="square" rtlCol="0">
            <a:spAutoFit/>
          </a:bodyPr>
          <a:lstStyle/>
          <a:p>
            <a:pPr algn="ctr"/>
            <a:r>
              <a:rPr lang="ar-SA" sz="2000" b="1" dirty="0">
                <a:solidFill>
                  <a:prstClr val="black"/>
                </a:solidFill>
              </a:rPr>
              <a:t>الخشب الثانوي</a:t>
            </a:r>
            <a:endParaRPr lang="fr-FR" sz="2000" b="1" dirty="0">
              <a:solidFill>
                <a:prstClr val="black"/>
              </a:solidFill>
            </a:endParaRPr>
          </a:p>
        </p:txBody>
      </p:sp>
      <p:sp>
        <p:nvSpPr>
          <p:cNvPr id="7" name="ZoneTexte 6"/>
          <p:cNvSpPr txBox="1"/>
          <p:nvPr/>
        </p:nvSpPr>
        <p:spPr>
          <a:xfrm>
            <a:off x="7217699" y="4892352"/>
            <a:ext cx="1926301" cy="400110"/>
          </a:xfrm>
          <a:prstGeom prst="rect">
            <a:avLst/>
          </a:prstGeom>
          <a:solidFill>
            <a:schemeClr val="accent6">
              <a:lumMod val="75000"/>
            </a:schemeClr>
          </a:solidFill>
        </p:spPr>
        <p:txBody>
          <a:bodyPr wrap="square" rtlCol="0">
            <a:spAutoFit/>
          </a:bodyPr>
          <a:lstStyle/>
          <a:p>
            <a:pPr algn="ctr"/>
            <a:r>
              <a:rPr lang="ar-SA" sz="2000" b="1" dirty="0">
                <a:solidFill>
                  <a:prstClr val="black"/>
                </a:solidFill>
              </a:rPr>
              <a:t>القشرة الثانوية</a:t>
            </a:r>
            <a:endParaRPr lang="fr-FR" sz="2000" b="1" dirty="0">
              <a:solidFill>
                <a:prstClr val="black"/>
              </a:solidFill>
            </a:endParaRPr>
          </a:p>
        </p:txBody>
      </p:sp>
      <p:sp>
        <p:nvSpPr>
          <p:cNvPr id="8" name="ZoneTexte 7"/>
          <p:cNvSpPr txBox="1"/>
          <p:nvPr/>
        </p:nvSpPr>
        <p:spPr>
          <a:xfrm>
            <a:off x="4355976" y="2761158"/>
            <a:ext cx="2047261" cy="461665"/>
          </a:xfrm>
          <a:prstGeom prst="rect">
            <a:avLst/>
          </a:prstGeom>
          <a:solidFill>
            <a:schemeClr val="accent6">
              <a:lumMod val="75000"/>
            </a:schemeClr>
          </a:solidFill>
        </p:spPr>
        <p:txBody>
          <a:bodyPr wrap="square" rtlCol="0">
            <a:spAutoFit/>
          </a:bodyPr>
          <a:lstStyle/>
          <a:p>
            <a:pPr algn="ctr"/>
            <a:r>
              <a:rPr lang="ar-SA" sz="2400" b="1" dirty="0" err="1">
                <a:solidFill>
                  <a:prstClr val="black"/>
                </a:solidFill>
              </a:rPr>
              <a:t>المرستيم</a:t>
            </a:r>
            <a:r>
              <a:rPr lang="ar-SA" sz="2400" b="1" dirty="0">
                <a:solidFill>
                  <a:prstClr val="black"/>
                </a:solidFill>
              </a:rPr>
              <a:t> الثانوي</a:t>
            </a:r>
            <a:endParaRPr lang="fr-FR" sz="2400" b="1" dirty="0">
              <a:solidFill>
                <a:prstClr val="black"/>
              </a:solidFill>
            </a:endParaRPr>
          </a:p>
        </p:txBody>
      </p:sp>
      <p:sp>
        <p:nvSpPr>
          <p:cNvPr id="9" name="ZoneTexte 8"/>
          <p:cNvSpPr txBox="1"/>
          <p:nvPr/>
        </p:nvSpPr>
        <p:spPr>
          <a:xfrm>
            <a:off x="107504" y="3950515"/>
            <a:ext cx="2047261" cy="461665"/>
          </a:xfrm>
          <a:prstGeom prst="rect">
            <a:avLst/>
          </a:prstGeom>
          <a:solidFill>
            <a:schemeClr val="accent6">
              <a:lumMod val="75000"/>
            </a:schemeClr>
          </a:solidFill>
        </p:spPr>
        <p:txBody>
          <a:bodyPr wrap="square" rtlCol="0">
            <a:spAutoFit/>
          </a:bodyPr>
          <a:lstStyle/>
          <a:p>
            <a:pPr algn="ctr"/>
            <a:r>
              <a:rPr lang="ar-SA" sz="2400" b="1" dirty="0" err="1">
                <a:solidFill>
                  <a:prstClr val="black"/>
                </a:solidFill>
              </a:rPr>
              <a:t>المرستيم</a:t>
            </a:r>
            <a:r>
              <a:rPr lang="ar-SA" sz="2400" b="1" dirty="0">
                <a:solidFill>
                  <a:prstClr val="black"/>
                </a:solidFill>
              </a:rPr>
              <a:t> الاولي</a:t>
            </a:r>
            <a:endParaRPr lang="fr-FR" sz="2400" b="1" dirty="0">
              <a:solidFill>
                <a:prstClr val="black"/>
              </a:solidFill>
            </a:endParaRPr>
          </a:p>
        </p:txBody>
      </p:sp>
      <p:sp>
        <p:nvSpPr>
          <p:cNvPr id="10" name="ZoneTexte 9"/>
          <p:cNvSpPr txBox="1"/>
          <p:nvPr/>
        </p:nvSpPr>
        <p:spPr>
          <a:xfrm>
            <a:off x="7038675" y="1994427"/>
            <a:ext cx="2047261" cy="461665"/>
          </a:xfrm>
          <a:prstGeom prst="rect">
            <a:avLst/>
          </a:prstGeom>
          <a:solidFill>
            <a:schemeClr val="accent6">
              <a:lumMod val="75000"/>
            </a:schemeClr>
          </a:solidFill>
        </p:spPr>
        <p:txBody>
          <a:bodyPr wrap="square" rtlCol="0">
            <a:spAutoFit/>
          </a:bodyPr>
          <a:lstStyle/>
          <a:p>
            <a:pPr algn="ctr"/>
            <a:r>
              <a:rPr lang="ar-SA" sz="2400" b="1" dirty="0">
                <a:solidFill>
                  <a:prstClr val="black"/>
                </a:solidFill>
              </a:rPr>
              <a:t>الانسجة الثانوية</a:t>
            </a:r>
            <a:endParaRPr lang="fr-FR" sz="2400" b="1" dirty="0">
              <a:solidFill>
                <a:prstClr val="black"/>
              </a:solidFill>
            </a:endParaRPr>
          </a:p>
        </p:txBody>
      </p:sp>
    </p:spTree>
    <p:extLst>
      <p:ext uri="{BB962C8B-B14F-4D97-AF65-F5344CB8AC3E}">
        <p14:creationId xmlns:p14="http://schemas.microsoft.com/office/powerpoint/2010/main" val="3740092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oneTexte 1"/>
          <p:cNvSpPr txBox="1">
            <a:spLocks noChangeArrowheads="1"/>
          </p:cNvSpPr>
          <p:nvPr/>
        </p:nvSpPr>
        <p:spPr bwMode="auto">
          <a:xfrm>
            <a:off x="285750" y="642938"/>
            <a:ext cx="2786063" cy="138499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r>
              <a:rPr lang="fr-FR" sz="2800" dirty="0" err="1">
                <a:solidFill>
                  <a:srgbClr val="FFC000"/>
                </a:solidFill>
              </a:rPr>
              <a:t>Primary</a:t>
            </a:r>
            <a:r>
              <a:rPr lang="fr-FR" sz="2800" dirty="0">
                <a:solidFill>
                  <a:srgbClr val="FFC000"/>
                </a:solidFill>
              </a:rPr>
              <a:t> </a:t>
            </a:r>
            <a:r>
              <a:rPr lang="fr-FR" sz="2800" dirty="0" err="1">
                <a:solidFill>
                  <a:srgbClr val="FFC000"/>
                </a:solidFill>
              </a:rPr>
              <a:t>merisem</a:t>
            </a:r>
            <a:r>
              <a:rPr lang="ar-DZ" sz="2800" dirty="0" err="1">
                <a:solidFill>
                  <a:srgbClr val="FFC000"/>
                </a:solidFill>
              </a:rPr>
              <a:t>المرستيم</a:t>
            </a:r>
            <a:r>
              <a:rPr lang="ar-DZ" sz="2800" dirty="0">
                <a:solidFill>
                  <a:srgbClr val="FFC000"/>
                </a:solidFill>
              </a:rPr>
              <a:t> الاولي </a:t>
            </a:r>
            <a:endParaRPr lang="fr-FR" sz="2800" dirty="0">
              <a:solidFill>
                <a:srgbClr val="FFC000"/>
              </a:solidFill>
            </a:endParaRPr>
          </a:p>
        </p:txBody>
      </p:sp>
      <p:sp>
        <p:nvSpPr>
          <p:cNvPr id="5" name="ZoneTexte 4"/>
          <p:cNvSpPr txBox="1"/>
          <p:nvPr/>
        </p:nvSpPr>
        <p:spPr>
          <a:xfrm>
            <a:off x="857250" y="2428875"/>
            <a:ext cx="2000250" cy="95410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defRPr/>
            </a:pPr>
            <a:r>
              <a:rPr lang="fr-FR" sz="2800" dirty="0" err="1">
                <a:solidFill>
                  <a:prstClr val="white"/>
                </a:solidFill>
              </a:rPr>
              <a:t>Protoderm</a:t>
            </a:r>
            <a:r>
              <a:rPr lang="ar-DZ" sz="2800" dirty="0">
                <a:solidFill>
                  <a:prstClr val="white"/>
                </a:solidFill>
              </a:rPr>
              <a:t> البشرة الاولية</a:t>
            </a:r>
            <a:endParaRPr lang="fr-FR" sz="2800" dirty="0">
              <a:solidFill>
                <a:prstClr val="white"/>
              </a:solidFill>
            </a:endParaRPr>
          </a:p>
        </p:txBody>
      </p:sp>
      <p:sp>
        <p:nvSpPr>
          <p:cNvPr id="6" name="ZoneTexte 5"/>
          <p:cNvSpPr txBox="1"/>
          <p:nvPr/>
        </p:nvSpPr>
        <p:spPr>
          <a:xfrm>
            <a:off x="666061" y="5214937"/>
            <a:ext cx="2500312" cy="95410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defRPr/>
            </a:pPr>
            <a:r>
              <a:rPr lang="fr-FR" sz="2800" dirty="0" err="1">
                <a:solidFill>
                  <a:prstClr val="white"/>
                </a:solidFill>
              </a:rPr>
              <a:t>Procambium</a:t>
            </a:r>
            <a:r>
              <a:rPr lang="ar-DZ" sz="2800" dirty="0">
                <a:solidFill>
                  <a:prstClr val="white"/>
                </a:solidFill>
              </a:rPr>
              <a:t> </a:t>
            </a:r>
            <a:r>
              <a:rPr lang="ar-DZ" sz="2800" dirty="0" err="1">
                <a:solidFill>
                  <a:prstClr val="white"/>
                </a:solidFill>
              </a:rPr>
              <a:t>الكامبيوم</a:t>
            </a:r>
            <a:r>
              <a:rPr lang="ar-DZ" sz="2800" dirty="0">
                <a:solidFill>
                  <a:prstClr val="white"/>
                </a:solidFill>
              </a:rPr>
              <a:t> الاولي</a:t>
            </a:r>
            <a:endParaRPr lang="fr-FR" sz="2800" dirty="0">
              <a:solidFill>
                <a:prstClr val="white"/>
              </a:solidFill>
            </a:endParaRPr>
          </a:p>
        </p:txBody>
      </p:sp>
      <p:sp>
        <p:nvSpPr>
          <p:cNvPr id="7" name="ZoneTexte 6"/>
          <p:cNvSpPr txBox="1"/>
          <p:nvPr/>
        </p:nvSpPr>
        <p:spPr>
          <a:xfrm>
            <a:off x="642938" y="3500438"/>
            <a:ext cx="2928937" cy="138499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fr-FR" sz="2800" dirty="0" err="1">
                <a:solidFill>
                  <a:prstClr val="white"/>
                </a:solidFill>
              </a:rPr>
              <a:t>Meristem</a:t>
            </a:r>
            <a:r>
              <a:rPr lang="fr-FR" sz="2800" dirty="0">
                <a:solidFill>
                  <a:prstClr val="white"/>
                </a:solidFill>
              </a:rPr>
              <a:t> </a:t>
            </a:r>
            <a:r>
              <a:rPr lang="fr-FR" sz="2800" b="1" dirty="0" err="1">
                <a:solidFill>
                  <a:prstClr val="white"/>
                </a:solidFill>
              </a:rPr>
              <a:t>fundamental</a:t>
            </a:r>
            <a:r>
              <a:rPr lang="fr-FR" sz="2800" b="1" dirty="0">
                <a:solidFill>
                  <a:prstClr val="white"/>
                </a:solidFill>
              </a:rPr>
              <a:t> </a:t>
            </a:r>
            <a:r>
              <a:rPr lang="ar-DZ" sz="2800" dirty="0">
                <a:solidFill>
                  <a:prstClr val="white"/>
                </a:solidFill>
              </a:rPr>
              <a:t>النسيج الاساسي</a:t>
            </a:r>
            <a:endParaRPr lang="fr-FR" sz="2800" dirty="0">
              <a:solidFill>
                <a:prstClr val="white"/>
              </a:solidFill>
            </a:endParaRPr>
          </a:p>
        </p:txBody>
      </p:sp>
      <p:sp>
        <p:nvSpPr>
          <p:cNvPr id="41990" name="ZoneTexte 7"/>
          <p:cNvSpPr txBox="1">
            <a:spLocks noChangeArrowheads="1"/>
          </p:cNvSpPr>
          <p:nvPr/>
        </p:nvSpPr>
        <p:spPr bwMode="auto">
          <a:xfrm>
            <a:off x="5500688" y="2333625"/>
            <a:ext cx="2643187" cy="523875"/>
          </a:xfrm>
          <a:prstGeom prst="rect">
            <a:avLst/>
          </a:prstGeom>
          <a:solidFill>
            <a:srgbClr val="FFC000"/>
          </a:solidFill>
          <a:ln w="9525">
            <a:noFill/>
            <a:miter lim="800000"/>
            <a:headEnd/>
            <a:tailEnd/>
          </a:ln>
        </p:spPr>
        <p:txBody>
          <a:bodyPr>
            <a:spAutoFit/>
          </a:bodyPr>
          <a:lstStyle/>
          <a:p>
            <a:pPr algn="ctr"/>
            <a:r>
              <a:rPr lang="fr-FR" sz="2800" dirty="0" err="1">
                <a:solidFill>
                  <a:prstClr val="black"/>
                </a:solidFill>
              </a:rPr>
              <a:t>Epiderm</a:t>
            </a:r>
            <a:r>
              <a:rPr lang="ar-DZ" sz="2800" dirty="0">
                <a:solidFill>
                  <a:prstClr val="black"/>
                </a:solidFill>
              </a:rPr>
              <a:t> البشرة </a:t>
            </a:r>
            <a:endParaRPr lang="fr-FR" sz="2800" dirty="0">
              <a:solidFill>
                <a:prstClr val="black"/>
              </a:solidFill>
            </a:endParaRPr>
          </a:p>
        </p:txBody>
      </p:sp>
      <p:sp>
        <p:nvSpPr>
          <p:cNvPr id="41991" name="ZoneTexte 9"/>
          <p:cNvSpPr txBox="1">
            <a:spLocks noChangeArrowheads="1"/>
          </p:cNvSpPr>
          <p:nvPr/>
        </p:nvSpPr>
        <p:spPr bwMode="auto">
          <a:xfrm>
            <a:off x="4572000" y="3429000"/>
            <a:ext cx="4357688" cy="1384995"/>
          </a:xfrm>
          <a:prstGeom prst="rect">
            <a:avLst/>
          </a:prstGeom>
          <a:solidFill>
            <a:srgbClr val="FFC000"/>
          </a:solidFill>
          <a:ln w="9525">
            <a:noFill/>
            <a:miter lim="800000"/>
            <a:headEnd/>
            <a:tailEnd/>
          </a:ln>
        </p:spPr>
        <p:txBody>
          <a:bodyPr>
            <a:spAutoFit/>
          </a:bodyPr>
          <a:lstStyle/>
          <a:p>
            <a:pPr algn="ctr"/>
            <a:r>
              <a:rPr lang="fr-FR" sz="2800" dirty="0">
                <a:solidFill>
                  <a:prstClr val="black"/>
                </a:solidFill>
              </a:rPr>
              <a:t> </a:t>
            </a:r>
            <a:r>
              <a:rPr lang="fr-FR" sz="2800" b="1" dirty="0">
                <a:solidFill>
                  <a:prstClr val="black"/>
                </a:solidFill>
              </a:rPr>
              <a:t> </a:t>
            </a:r>
            <a:r>
              <a:rPr lang="fr-FR" sz="2800" dirty="0">
                <a:solidFill>
                  <a:prstClr val="black"/>
                </a:solidFill>
              </a:rPr>
              <a:t>(</a:t>
            </a:r>
            <a:r>
              <a:rPr lang="fr-FR" sz="2800" dirty="0" err="1">
                <a:solidFill>
                  <a:prstClr val="black"/>
                </a:solidFill>
              </a:rPr>
              <a:t>Parenchyma</a:t>
            </a:r>
            <a:r>
              <a:rPr lang="fr-FR" sz="2800" dirty="0">
                <a:solidFill>
                  <a:prstClr val="black"/>
                </a:solidFill>
              </a:rPr>
              <a:t>, </a:t>
            </a:r>
            <a:r>
              <a:rPr lang="fr-FR" sz="2800" dirty="0" err="1">
                <a:solidFill>
                  <a:prstClr val="black"/>
                </a:solidFill>
              </a:rPr>
              <a:t>collenchyma</a:t>
            </a:r>
            <a:r>
              <a:rPr lang="fr-FR" sz="2800" dirty="0">
                <a:solidFill>
                  <a:prstClr val="black"/>
                </a:solidFill>
              </a:rPr>
              <a:t> </a:t>
            </a:r>
            <a:r>
              <a:rPr lang="fr-FR" sz="2800" dirty="0">
                <a:solidFill>
                  <a:prstClr val="black"/>
                </a:solidFill>
              </a:rPr>
              <a:t>, </a:t>
            </a:r>
            <a:r>
              <a:rPr lang="fr-FR" sz="2800" dirty="0" err="1">
                <a:solidFill>
                  <a:prstClr val="black"/>
                </a:solidFill>
              </a:rPr>
              <a:t>sclerenchyma</a:t>
            </a:r>
            <a:r>
              <a:rPr lang="fr-FR" sz="2800" dirty="0">
                <a:solidFill>
                  <a:prstClr val="black"/>
                </a:solidFill>
              </a:rPr>
              <a:t>)</a:t>
            </a:r>
            <a:r>
              <a:rPr lang="fr-FR" sz="2800" b="1" dirty="0">
                <a:solidFill>
                  <a:srgbClr val="404040"/>
                </a:solidFill>
                <a:latin typeface="Inter"/>
              </a:rPr>
              <a:t> </a:t>
            </a:r>
            <a:r>
              <a:rPr lang="fr-FR" sz="2800" b="1" dirty="0" err="1">
                <a:solidFill>
                  <a:srgbClr val="404040"/>
                </a:solidFill>
                <a:latin typeface="Inter"/>
              </a:rPr>
              <a:t>ground</a:t>
            </a:r>
            <a:r>
              <a:rPr lang="fr-FR" sz="2800" b="1" dirty="0">
                <a:solidFill>
                  <a:srgbClr val="404040"/>
                </a:solidFill>
                <a:latin typeface="Inter"/>
              </a:rPr>
              <a:t> tissues</a:t>
            </a:r>
            <a:endParaRPr lang="fr-FR" sz="2800" dirty="0">
              <a:solidFill>
                <a:prstClr val="black"/>
              </a:solidFill>
            </a:endParaRPr>
          </a:p>
        </p:txBody>
      </p:sp>
      <p:sp>
        <p:nvSpPr>
          <p:cNvPr id="11" name="Flèche droite 10"/>
          <p:cNvSpPr/>
          <p:nvPr/>
        </p:nvSpPr>
        <p:spPr>
          <a:xfrm>
            <a:off x="3143250" y="1000125"/>
            <a:ext cx="2357438" cy="57150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fr-FR">
              <a:solidFill>
                <a:prstClr val="white"/>
              </a:solidFill>
            </a:endParaRPr>
          </a:p>
        </p:txBody>
      </p:sp>
      <p:sp>
        <p:nvSpPr>
          <p:cNvPr id="41993" name="ZoneTexte 11"/>
          <p:cNvSpPr txBox="1">
            <a:spLocks noChangeArrowheads="1"/>
          </p:cNvSpPr>
          <p:nvPr/>
        </p:nvSpPr>
        <p:spPr bwMode="auto">
          <a:xfrm>
            <a:off x="5500688" y="642938"/>
            <a:ext cx="3214687" cy="52322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r>
              <a:rPr lang="fr-FR" sz="2800" dirty="0" err="1">
                <a:solidFill>
                  <a:srgbClr val="FFC000"/>
                </a:solidFill>
              </a:rPr>
              <a:t>Primary</a:t>
            </a:r>
            <a:r>
              <a:rPr lang="fr-FR" sz="2800" dirty="0">
                <a:solidFill>
                  <a:srgbClr val="FFC000"/>
                </a:solidFill>
              </a:rPr>
              <a:t> </a:t>
            </a:r>
            <a:r>
              <a:rPr lang="fr-FR" sz="2800" dirty="0" err="1">
                <a:solidFill>
                  <a:srgbClr val="FFC000"/>
                </a:solidFill>
              </a:rPr>
              <a:t>tisssues</a:t>
            </a:r>
            <a:endParaRPr lang="fr-FR" sz="2800" dirty="0">
              <a:solidFill>
                <a:srgbClr val="FFC000"/>
              </a:solidFill>
            </a:endParaRPr>
          </a:p>
        </p:txBody>
      </p:sp>
      <p:sp>
        <p:nvSpPr>
          <p:cNvPr id="41994" name="ZoneTexte 12"/>
          <p:cNvSpPr txBox="1">
            <a:spLocks noChangeArrowheads="1"/>
          </p:cNvSpPr>
          <p:nvPr/>
        </p:nvSpPr>
        <p:spPr bwMode="auto">
          <a:xfrm>
            <a:off x="5072062" y="5138785"/>
            <a:ext cx="3357563" cy="954107"/>
          </a:xfrm>
          <a:prstGeom prst="rect">
            <a:avLst/>
          </a:prstGeom>
          <a:solidFill>
            <a:srgbClr val="FFC000"/>
          </a:solidFill>
          <a:ln w="9525">
            <a:noFill/>
            <a:miter lim="800000"/>
            <a:headEnd/>
            <a:tailEnd/>
          </a:ln>
        </p:spPr>
        <p:txBody>
          <a:bodyPr>
            <a:spAutoFit/>
          </a:bodyPr>
          <a:lstStyle/>
          <a:p>
            <a:r>
              <a:rPr lang="fr-FR" sz="2800" dirty="0" err="1">
                <a:solidFill>
                  <a:prstClr val="black"/>
                </a:solidFill>
              </a:rPr>
              <a:t>Xylem</a:t>
            </a:r>
            <a:r>
              <a:rPr lang="fr-FR" sz="2800" dirty="0">
                <a:solidFill>
                  <a:prstClr val="black"/>
                </a:solidFill>
              </a:rPr>
              <a:t> </a:t>
            </a:r>
            <a:r>
              <a:rPr lang="fr-FR" sz="2800" dirty="0">
                <a:solidFill>
                  <a:prstClr val="black"/>
                </a:solidFill>
              </a:rPr>
              <a:t>and </a:t>
            </a:r>
            <a:r>
              <a:rPr lang="fr-FR" sz="2800" dirty="0" err="1">
                <a:solidFill>
                  <a:prstClr val="black"/>
                </a:solidFill>
              </a:rPr>
              <a:t>phloem</a:t>
            </a:r>
            <a:r>
              <a:rPr lang="ar-DZ" sz="2800" dirty="0">
                <a:solidFill>
                  <a:prstClr val="black"/>
                </a:solidFill>
              </a:rPr>
              <a:t> الانسجة الناقلة</a:t>
            </a:r>
            <a:endParaRPr lang="fr-FR" sz="2800" dirty="0">
              <a:solidFill>
                <a:prstClr val="black"/>
              </a:solidFill>
            </a:endParaRPr>
          </a:p>
        </p:txBody>
      </p:sp>
      <p:sp>
        <p:nvSpPr>
          <p:cNvPr id="15" name="Flèche droite rayée 14"/>
          <p:cNvSpPr/>
          <p:nvPr/>
        </p:nvSpPr>
        <p:spPr>
          <a:xfrm>
            <a:off x="3000375" y="2428875"/>
            <a:ext cx="2500313" cy="6429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16" name="Flèche droite rayée 15"/>
          <p:cNvSpPr/>
          <p:nvPr/>
        </p:nvSpPr>
        <p:spPr>
          <a:xfrm>
            <a:off x="3643313" y="3571875"/>
            <a:ext cx="928687" cy="6429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17" name="Flèche droite rayée 16"/>
          <p:cNvSpPr/>
          <p:nvPr/>
        </p:nvSpPr>
        <p:spPr>
          <a:xfrm>
            <a:off x="3357562" y="5155405"/>
            <a:ext cx="1646486" cy="6429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18" name="ZoneTexte 17"/>
          <p:cNvSpPr txBox="1"/>
          <p:nvPr/>
        </p:nvSpPr>
        <p:spPr>
          <a:xfrm>
            <a:off x="2214563" y="0"/>
            <a:ext cx="3869605"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fr-FR" sz="2800" dirty="0" err="1">
                <a:solidFill>
                  <a:prstClr val="white"/>
                </a:solidFill>
              </a:rPr>
              <a:t>Primar</a:t>
            </a:r>
            <a:r>
              <a:rPr lang="fr-FR" sz="2800" dirty="0">
                <a:solidFill>
                  <a:prstClr val="white"/>
                </a:solidFill>
              </a:rPr>
              <a:t> </a:t>
            </a:r>
            <a:r>
              <a:rPr lang="fr-FR" sz="2800" dirty="0" err="1">
                <a:solidFill>
                  <a:prstClr val="white"/>
                </a:solidFill>
              </a:rPr>
              <a:t>growth</a:t>
            </a:r>
            <a:r>
              <a:rPr lang="ar-DZ" sz="2800" dirty="0">
                <a:solidFill>
                  <a:prstClr val="white"/>
                </a:solidFill>
              </a:rPr>
              <a:t> النمو الاولي</a:t>
            </a:r>
            <a:r>
              <a:rPr lang="fr-FR" sz="2800" dirty="0">
                <a:solidFill>
                  <a:prstClr val="white"/>
                </a:solidFill>
              </a:rPr>
              <a:t> </a:t>
            </a:r>
            <a:endParaRPr lang="fr-FR" sz="2800" dirty="0">
              <a:solidFill>
                <a:prstClr val="white"/>
              </a:solidFill>
            </a:endParaRPr>
          </a:p>
        </p:txBody>
      </p:sp>
      <p:sp>
        <p:nvSpPr>
          <p:cNvPr id="2" name="Rectangle à coins arrondis 1"/>
          <p:cNvSpPr/>
          <p:nvPr/>
        </p:nvSpPr>
        <p:spPr>
          <a:xfrm>
            <a:off x="285750" y="2204865"/>
            <a:ext cx="8643938" cy="4248472"/>
          </a:xfrm>
          <a:prstGeom prst="roundRect">
            <a:avLst/>
          </a:prstGeom>
          <a:noFill/>
          <a:ln cmpd="thickThi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 name="Flèche vers le bas 2"/>
          <p:cNvSpPr/>
          <p:nvPr/>
        </p:nvSpPr>
        <p:spPr>
          <a:xfrm>
            <a:off x="6444208" y="1597025"/>
            <a:ext cx="378073" cy="607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 name="Flèche vers le bas 18"/>
          <p:cNvSpPr/>
          <p:nvPr/>
        </p:nvSpPr>
        <p:spPr>
          <a:xfrm>
            <a:off x="2214563" y="1872250"/>
            <a:ext cx="378073" cy="607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630215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289" t="19702" r="8087" b="5293"/>
          <a:stretch/>
        </p:blipFill>
        <p:spPr bwMode="auto">
          <a:xfrm>
            <a:off x="4716016" y="1"/>
            <a:ext cx="4264643" cy="64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10" y="113187"/>
            <a:ext cx="4572000" cy="63709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lnSpc>
                <a:spcPct val="150000"/>
              </a:lnSpc>
            </a:pPr>
            <a:r>
              <a:rPr lang="fr-FR" sz="2400" b="1" dirty="0">
                <a:solidFill>
                  <a:prstClr val="black"/>
                </a:solidFill>
              </a:rPr>
              <a:t>MERISTEMATIC TISSUES</a:t>
            </a:r>
          </a:p>
          <a:p>
            <a:pPr algn="ctr">
              <a:lnSpc>
                <a:spcPct val="150000"/>
              </a:lnSpc>
            </a:pPr>
            <a:r>
              <a:rPr lang="fr-FR" sz="2400" dirty="0">
                <a:solidFill>
                  <a:prstClr val="black"/>
                </a:solidFill>
              </a:rPr>
              <a:t>👉 </a:t>
            </a:r>
            <a:r>
              <a:rPr lang="fr-FR" sz="2400" dirty="0" err="1">
                <a:solidFill>
                  <a:prstClr val="black"/>
                </a:solidFill>
              </a:rPr>
              <a:t>Cells</a:t>
            </a:r>
            <a:r>
              <a:rPr lang="fr-FR" sz="2400" dirty="0">
                <a:solidFill>
                  <a:prstClr val="black"/>
                </a:solidFill>
              </a:rPr>
              <a:t> </a:t>
            </a:r>
            <a:r>
              <a:rPr lang="fr-FR" sz="2400" b="1" dirty="0" err="1">
                <a:solidFill>
                  <a:prstClr val="black"/>
                </a:solidFill>
              </a:rPr>
              <a:t>actively</a:t>
            </a:r>
            <a:r>
              <a:rPr lang="fr-FR" sz="2400" b="1" dirty="0">
                <a:solidFill>
                  <a:prstClr val="black"/>
                </a:solidFill>
              </a:rPr>
              <a:t> </a:t>
            </a:r>
            <a:r>
              <a:rPr lang="fr-FR" sz="2400" b="1" dirty="0" err="1">
                <a:solidFill>
                  <a:prstClr val="black"/>
                </a:solidFill>
              </a:rPr>
              <a:t>divide</a:t>
            </a:r>
            <a:r>
              <a:rPr lang="fr-FR" sz="2400" dirty="0">
                <a:solidFill>
                  <a:prstClr val="black"/>
                </a:solidFill>
              </a:rPr>
              <a:t> → </a:t>
            </a:r>
            <a:r>
              <a:rPr lang="fr-FR" sz="2400" dirty="0" err="1">
                <a:solidFill>
                  <a:prstClr val="black"/>
                </a:solidFill>
              </a:rPr>
              <a:t>responsible</a:t>
            </a:r>
            <a:r>
              <a:rPr lang="fr-FR" sz="2400" dirty="0">
                <a:solidFill>
                  <a:prstClr val="black"/>
                </a:solidFill>
              </a:rPr>
              <a:t> for plant </a:t>
            </a:r>
            <a:r>
              <a:rPr lang="fr-FR" sz="2400" dirty="0" err="1">
                <a:solidFill>
                  <a:prstClr val="black"/>
                </a:solidFill>
              </a:rPr>
              <a:t>growth</a:t>
            </a:r>
            <a:endParaRPr lang="fr-FR" sz="2400" dirty="0">
              <a:solidFill>
                <a:prstClr val="black"/>
              </a:solidFill>
            </a:endParaRPr>
          </a:p>
          <a:p>
            <a:pPr algn="ctr">
              <a:lnSpc>
                <a:spcPct val="150000"/>
              </a:lnSpc>
            </a:pPr>
            <a:endParaRPr lang="fr-FR" sz="2400" dirty="0">
              <a:solidFill>
                <a:prstClr val="black"/>
              </a:solidFill>
            </a:endParaRPr>
          </a:p>
          <a:p>
            <a:pPr algn="ctr"/>
            <a:r>
              <a:rPr lang="fr-FR" sz="2400" b="1" dirty="0">
                <a:solidFill>
                  <a:prstClr val="black"/>
                </a:solidFill>
              </a:rPr>
              <a:t>🔹 General </a:t>
            </a:r>
            <a:r>
              <a:rPr lang="fr-FR" sz="2400" b="1" dirty="0" err="1">
                <a:solidFill>
                  <a:prstClr val="black"/>
                </a:solidFill>
              </a:rPr>
              <a:t>Characteristics</a:t>
            </a:r>
            <a:endParaRPr lang="fr-FR" sz="2400" b="1" dirty="0">
              <a:solidFill>
                <a:prstClr val="black"/>
              </a:solidFill>
            </a:endParaRPr>
          </a:p>
          <a:p>
            <a:pPr algn="ctr"/>
            <a:endParaRPr lang="fr-FR" sz="2400" b="1" dirty="0">
              <a:solidFill>
                <a:prstClr val="black"/>
              </a:solidFill>
            </a:endParaRPr>
          </a:p>
          <a:p>
            <a:pPr algn="ctr">
              <a:lnSpc>
                <a:spcPct val="150000"/>
              </a:lnSpc>
              <a:buFont typeface="Arial"/>
              <a:buChar char="•"/>
            </a:pPr>
            <a:r>
              <a:rPr lang="fr-FR" sz="2400" dirty="0">
                <a:solidFill>
                  <a:prstClr val="black"/>
                </a:solidFill>
              </a:rPr>
              <a:t>Small, living </a:t>
            </a:r>
            <a:r>
              <a:rPr lang="fr-FR" sz="2400" dirty="0" err="1">
                <a:solidFill>
                  <a:prstClr val="black"/>
                </a:solidFill>
              </a:rPr>
              <a:t>cells</a:t>
            </a:r>
            <a:endParaRPr lang="fr-FR" sz="2400" dirty="0">
              <a:solidFill>
                <a:prstClr val="black"/>
              </a:solidFill>
            </a:endParaRPr>
          </a:p>
          <a:p>
            <a:pPr algn="ctr">
              <a:lnSpc>
                <a:spcPct val="150000"/>
              </a:lnSpc>
              <a:buFont typeface="Arial"/>
              <a:buChar char="•"/>
            </a:pPr>
            <a:r>
              <a:rPr lang="fr-FR" sz="2400" dirty="0" err="1">
                <a:solidFill>
                  <a:prstClr val="black"/>
                </a:solidFill>
              </a:rPr>
              <a:t>Thin</a:t>
            </a:r>
            <a:r>
              <a:rPr lang="fr-FR" sz="2400" dirty="0">
                <a:solidFill>
                  <a:prstClr val="black"/>
                </a:solidFill>
              </a:rPr>
              <a:t> </a:t>
            </a:r>
            <a:r>
              <a:rPr lang="fr-FR" sz="2400" dirty="0" err="1">
                <a:solidFill>
                  <a:prstClr val="black"/>
                </a:solidFill>
              </a:rPr>
              <a:t>cell</a:t>
            </a:r>
            <a:r>
              <a:rPr lang="fr-FR" sz="2400" dirty="0">
                <a:solidFill>
                  <a:prstClr val="black"/>
                </a:solidFill>
              </a:rPr>
              <a:t> </a:t>
            </a:r>
            <a:r>
              <a:rPr lang="fr-FR" sz="2400" dirty="0" err="1">
                <a:solidFill>
                  <a:prstClr val="black"/>
                </a:solidFill>
              </a:rPr>
              <a:t>wall</a:t>
            </a:r>
            <a:endParaRPr lang="fr-FR" sz="2400" dirty="0">
              <a:solidFill>
                <a:prstClr val="black"/>
              </a:solidFill>
            </a:endParaRPr>
          </a:p>
          <a:p>
            <a:pPr algn="ctr">
              <a:lnSpc>
                <a:spcPct val="150000"/>
              </a:lnSpc>
              <a:buFont typeface="Arial"/>
              <a:buChar char="•"/>
            </a:pPr>
            <a:r>
              <a:rPr lang="fr-FR" sz="2400" dirty="0">
                <a:solidFill>
                  <a:prstClr val="black"/>
                </a:solidFill>
              </a:rPr>
              <a:t>Dense </a:t>
            </a:r>
            <a:r>
              <a:rPr lang="fr-FR" sz="2400" dirty="0" err="1">
                <a:solidFill>
                  <a:prstClr val="black"/>
                </a:solidFill>
              </a:rPr>
              <a:t>cytoplasm</a:t>
            </a:r>
            <a:endParaRPr lang="fr-FR" sz="2400" dirty="0">
              <a:solidFill>
                <a:prstClr val="black"/>
              </a:solidFill>
            </a:endParaRPr>
          </a:p>
          <a:p>
            <a:pPr algn="ctr">
              <a:lnSpc>
                <a:spcPct val="150000"/>
              </a:lnSpc>
              <a:buFont typeface="Arial"/>
              <a:buChar char="•"/>
            </a:pPr>
            <a:r>
              <a:rPr lang="fr-FR" sz="2400" dirty="0">
                <a:solidFill>
                  <a:prstClr val="black"/>
                </a:solidFill>
              </a:rPr>
              <a:t>Large nucleus</a:t>
            </a:r>
          </a:p>
          <a:p>
            <a:pPr algn="ctr">
              <a:lnSpc>
                <a:spcPct val="150000"/>
              </a:lnSpc>
              <a:buFont typeface="Arial"/>
              <a:buChar char="•"/>
            </a:pPr>
            <a:r>
              <a:rPr lang="fr-FR" sz="2400" dirty="0">
                <a:solidFill>
                  <a:prstClr val="black"/>
                </a:solidFill>
              </a:rPr>
              <a:t>No or </a:t>
            </a:r>
            <a:r>
              <a:rPr lang="fr-FR" sz="2400" dirty="0" err="1">
                <a:solidFill>
                  <a:prstClr val="black"/>
                </a:solidFill>
              </a:rPr>
              <a:t>very</a:t>
            </a:r>
            <a:r>
              <a:rPr lang="fr-FR" sz="2400" dirty="0">
                <a:solidFill>
                  <a:prstClr val="black"/>
                </a:solidFill>
              </a:rPr>
              <a:t> </a:t>
            </a:r>
            <a:r>
              <a:rPr lang="fr-FR" sz="2400" dirty="0" err="1">
                <a:solidFill>
                  <a:prstClr val="black"/>
                </a:solidFill>
              </a:rPr>
              <a:t>small</a:t>
            </a:r>
            <a:r>
              <a:rPr lang="fr-FR" sz="2400" dirty="0">
                <a:solidFill>
                  <a:prstClr val="black"/>
                </a:solidFill>
              </a:rPr>
              <a:t> vacuoles</a:t>
            </a:r>
          </a:p>
          <a:p>
            <a:pPr algn="ctr">
              <a:lnSpc>
                <a:spcPct val="150000"/>
              </a:lnSpc>
              <a:buFont typeface="Arial"/>
              <a:buChar char="•"/>
            </a:pPr>
            <a:r>
              <a:rPr lang="fr-FR" sz="2400" dirty="0">
                <a:solidFill>
                  <a:prstClr val="black"/>
                </a:solidFill>
              </a:rPr>
              <a:t>No </a:t>
            </a:r>
            <a:r>
              <a:rPr lang="fr-FR" sz="2400" dirty="0" err="1">
                <a:solidFill>
                  <a:prstClr val="black"/>
                </a:solidFill>
              </a:rPr>
              <a:t>intercellular</a:t>
            </a:r>
            <a:r>
              <a:rPr lang="fr-FR" sz="2400" dirty="0">
                <a:solidFill>
                  <a:prstClr val="black"/>
                </a:solidFill>
              </a:rPr>
              <a:t> </a:t>
            </a:r>
            <a:r>
              <a:rPr lang="fr-FR" sz="2400" dirty="0" err="1">
                <a:solidFill>
                  <a:prstClr val="black"/>
                </a:solidFill>
              </a:rPr>
              <a:t>spaces</a:t>
            </a:r>
            <a:endParaRPr lang="fr-FR" sz="2400" dirty="0">
              <a:solidFill>
                <a:prstClr val="black"/>
              </a:solidFill>
            </a:endParaRPr>
          </a:p>
        </p:txBody>
      </p:sp>
    </p:spTree>
    <p:extLst>
      <p:ext uri="{BB962C8B-B14F-4D97-AF65-F5344CB8AC3E}">
        <p14:creationId xmlns:p14="http://schemas.microsoft.com/office/powerpoint/2010/main" val="3407627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from: http://biology.nebrwesleyan.edu/benham/mitosis/   ,[object Object],[object Object],[object Object],[object Object],[object Object],[object Object],Cell Division:  Mitosis (nuclear division)  + Cytokinesis (cytoplasmic divis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138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7863" t="37179" r="28969" b="10689"/>
          <a:stretch/>
        </p:blipFill>
        <p:spPr>
          <a:xfrm>
            <a:off x="0" y="0"/>
            <a:ext cx="9036496" cy="6741368"/>
          </a:xfrm>
          <a:prstGeom prst="rect">
            <a:avLst/>
          </a:prstGeom>
        </p:spPr>
      </p:pic>
    </p:spTree>
    <p:extLst>
      <p:ext uri="{BB962C8B-B14F-4D97-AF65-F5344CB8AC3E}">
        <p14:creationId xmlns:p14="http://schemas.microsoft.com/office/powerpoint/2010/main" val="20272340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28030" r="20797" b="18056"/>
          <a:stretch/>
        </p:blipFill>
        <p:spPr bwMode="auto">
          <a:xfrm>
            <a:off x="107504" y="116632"/>
            <a:ext cx="9036496"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6510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ot Apical Meristem "/>
          <p:cNvPicPr>
            <a:picLocks noChangeAspect="1" noChangeArrowheads="1"/>
          </p:cNvPicPr>
          <p:nvPr/>
        </p:nvPicPr>
        <p:blipFill rotWithShape="1">
          <a:blip r:embed="rId2">
            <a:extLst>
              <a:ext uri="{28A0092B-C50C-407E-A947-70E740481C1C}">
                <a14:useLocalDpi xmlns:a14="http://schemas.microsoft.com/office/drawing/2010/main" val="0"/>
              </a:ext>
            </a:extLst>
          </a:blip>
          <a:srcRect l="18638" t="7452" r="19672" b="2402"/>
          <a:stretch/>
        </p:blipFill>
        <p:spPr bwMode="auto">
          <a:xfrm>
            <a:off x="107504" y="116632"/>
            <a:ext cx="8875204" cy="6192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83768" y="6433374"/>
            <a:ext cx="6264696" cy="369332"/>
          </a:xfrm>
          <a:prstGeom prst="rect">
            <a:avLst/>
          </a:prstGeom>
        </p:spPr>
        <p:txBody>
          <a:bodyPr wrap="square">
            <a:spAutoFit/>
          </a:bodyPr>
          <a:lstStyle/>
          <a:p>
            <a:r>
              <a:rPr lang="fr-FR" dirty="0">
                <a:solidFill>
                  <a:prstClr val="black"/>
                </a:solidFill>
              </a:rPr>
              <a:t>https://fr.slideshare.net/geonyzl/plant-tissues-6694717</a:t>
            </a:r>
          </a:p>
        </p:txBody>
      </p:sp>
      <p:sp>
        <p:nvSpPr>
          <p:cNvPr id="2" name="Ellipse 1"/>
          <p:cNvSpPr/>
          <p:nvPr/>
        </p:nvSpPr>
        <p:spPr>
          <a:xfrm>
            <a:off x="3275856" y="1340768"/>
            <a:ext cx="86409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3403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2844" y="1785926"/>
            <a:ext cx="8786842"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ar-DZ" sz="7200" dirty="0">
                <a:solidFill>
                  <a:prstClr val="white"/>
                </a:solidFill>
              </a:rPr>
              <a:t>مقدمة</a:t>
            </a:r>
            <a:endParaRPr lang="fr-FR" sz="7200" dirty="0">
              <a:solidFill>
                <a:prstClr val="white"/>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7586" y="25089"/>
            <a:ext cx="73641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769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23810" r="21021" b="22538"/>
          <a:stretch/>
        </p:blipFill>
        <p:spPr bwMode="auto">
          <a:xfrm>
            <a:off x="0" y="116632"/>
            <a:ext cx="9036496"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516216" y="2420888"/>
            <a:ext cx="79208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Ellipse 3"/>
          <p:cNvSpPr/>
          <p:nvPr/>
        </p:nvSpPr>
        <p:spPr>
          <a:xfrm>
            <a:off x="4518248" y="2708920"/>
            <a:ext cx="79208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5" name="Groupe 4"/>
          <p:cNvGrpSpPr/>
          <p:nvPr/>
        </p:nvGrpSpPr>
        <p:grpSpPr>
          <a:xfrm>
            <a:off x="1619672" y="6309320"/>
            <a:ext cx="3930085" cy="512440"/>
            <a:chOff x="1619672" y="6309320"/>
            <a:chExt cx="3930085" cy="512440"/>
          </a:xfrm>
        </p:grpSpPr>
        <p:sp>
          <p:nvSpPr>
            <p:cNvPr id="3" name="Flèche droite 2"/>
            <p:cNvSpPr/>
            <p:nvPr/>
          </p:nvSpPr>
          <p:spPr>
            <a:xfrm>
              <a:off x="1619672" y="6309320"/>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Flèche droite 5"/>
            <p:cNvSpPr/>
            <p:nvPr/>
          </p:nvSpPr>
          <p:spPr>
            <a:xfrm>
              <a:off x="4829677" y="6461720"/>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Tree>
    <p:extLst>
      <p:ext uri="{BB962C8B-B14F-4D97-AF65-F5344CB8AC3E}">
        <p14:creationId xmlns:p14="http://schemas.microsoft.com/office/powerpoint/2010/main" val="26560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72" t="31945" r="20686" b="13491"/>
          <a:stretch/>
        </p:blipFill>
        <p:spPr bwMode="auto">
          <a:xfrm>
            <a:off x="0" y="188640"/>
            <a:ext cx="914400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7596336" y="3789040"/>
            <a:ext cx="1224136" cy="115212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prstClr val="black"/>
              </a:solidFill>
            </a:endParaRPr>
          </a:p>
        </p:txBody>
      </p:sp>
    </p:spTree>
    <p:extLst>
      <p:ext uri="{BB962C8B-B14F-4D97-AF65-F5344CB8AC3E}">
        <p14:creationId xmlns:p14="http://schemas.microsoft.com/office/powerpoint/2010/main" val="38368697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15" t="27579" r="20909" b="18182"/>
          <a:stretch/>
        </p:blipFill>
        <p:spPr bwMode="auto">
          <a:xfrm>
            <a:off x="107504" y="116632"/>
            <a:ext cx="9145016"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7020272" y="3573016"/>
            <a:ext cx="43204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88293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23611" r="20797" b="22619"/>
          <a:stretch/>
        </p:blipFill>
        <p:spPr bwMode="auto">
          <a:xfrm>
            <a:off x="107504" y="188640"/>
            <a:ext cx="8856984"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5164869" y="2679413"/>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Ellipse 3"/>
          <p:cNvSpPr/>
          <p:nvPr/>
        </p:nvSpPr>
        <p:spPr>
          <a:xfrm>
            <a:off x="5148064" y="4797152"/>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4908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ppt_w</p:attrName>
                                        </p:attrNameLst>
                                      </p:cBhvr>
                                      <p:tavLst>
                                        <p:tav tm="0" fmla="#ppt_w*sin(2.5*pi*$)">
                                          <p:val>
                                            <p:fltVal val="0"/>
                                          </p:val>
                                        </p:tav>
                                        <p:tav tm="100000">
                                          <p:val>
                                            <p:fltVal val="1"/>
                                          </p:val>
                                        </p:tav>
                                      </p:tavLst>
                                    </p:anim>
                                    <p:anim calcmode="lin" valueType="num">
                                      <p:cBhvr>
                                        <p:cTn id="1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31746" r="20797" b="13636"/>
          <a:stretch/>
        </p:blipFill>
        <p:spPr bwMode="auto">
          <a:xfrm>
            <a:off x="539552" y="404664"/>
            <a:ext cx="8181550"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1132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26" t="27778" r="20797" b="18055"/>
          <a:stretch/>
        </p:blipFill>
        <p:spPr bwMode="auto">
          <a:xfrm>
            <a:off x="251520" y="58056"/>
            <a:ext cx="8640960" cy="639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1331640" y="5085184"/>
            <a:ext cx="36004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6902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l="1674" t="3113" r="7945" b="11109"/>
          <a:stretch/>
        </p:blipFill>
        <p:spPr>
          <a:xfrm>
            <a:off x="0" y="188640"/>
            <a:ext cx="9036496" cy="6669360"/>
          </a:xfrm>
          <a:prstGeom prst="rect">
            <a:avLst/>
          </a:prstGeom>
        </p:spPr>
      </p:pic>
    </p:spTree>
    <p:extLst>
      <p:ext uri="{BB962C8B-B14F-4D97-AF65-F5344CB8AC3E}">
        <p14:creationId xmlns:p14="http://schemas.microsoft.com/office/powerpoint/2010/main" val="2221445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eaLnBrk="1" hangingPunct="1"/>
            <a:r>
              <a:rPr lang="ar-SA" b="1" smtClean="0"/>
              <a:t>الخلية</a:t>
            </a:r>
            <a:r>
              <a:rPr lang="ar-SA" smtClean="0"/>
              <a:t> </a:t>
            </a:r>
            <a:endParaRPr lang="en-US" smtClean="0"/>
          </a:p>
        </p:txBody>
      </p:sp>
      <p:pic>
        <p:nvPicPr>
          <p:cNvPr id="1026" name="Picture 2">
            <a:hlinkClick r:id="" action="ppaction://hlinkshowjump?jump=previous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133600"/>
            <a:ext cx="27336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hlinkClick r:id="" action="ppaction://hlinkshowjump?jump=previous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173288"/>
            <a:ext cx="21336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777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4)">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3989</Words>
  <Application>Microsoft Office PowerPoint</Application>
  <PresentationFormat>Affichage à l'écran (4:3)</PresentationFormat>
  <Paragraphs>373</Paragraphs>
  <Slides>86</Slides>
  <Notes>10</Notes>
  <HiddenSlides>0</HiddenSlides>
  <MMClips>0</MMClips>
  <ScaleCrop>false</ScaleCrop>
  <HeadingPairs>
    <vt:vector size="4" baseType="variant">
      <vt:variant>
        <vt:lpstr>Thème</vt:lpstr>
      </vt:variant>
      <vt:variant>
        <vt:i4>1</vt:i4>
      </vt:variant>
      <vt:variant>
        <vt:lpstr>Titres des diapositives</vt:lpstr>
      </vt:variant>
      <vt:variant>
        <vt:i4>86</vt:i4>
      </vt:variant>
    </vt:vector>
  </HeadingPairs>
  <TitlesOfParts>
    <vt:vector size="87" baseType="lpstr">
      <vt:lpstr>Thème Office</vt:lpstr>
      <vt:lpstr>بيولوجيا النبات</vt:lpstr>
      <vt:lpstr>Présentation PowerPoint</vt:lpstr>
      <vt:lpstr>Présentation PowerPoint</vt:lpstr>
      <vt:lpstr>Présentation PowerPoint</vt:lpstr>
      <vt:lpstr>Présentation PowerPoint</vt:lpstr>
      <vt:lpstr>Présentation PowerPoint</vt:lpstr>
      <vt:lpstr>TP BIOLOGIE VEGETALE</vt:lpstr>
      <vt:lpstr>Présentation PowerPoint</vt:lpstr>
      <vt:lpstr>الخلية </vt:lpstr>
      <vt:lpstr>Présentation PowerPoint</vt:lpstr>
      <vt:lpstr>Présentation PowerPoint</vt:lpstr>
      <vt:lpstr>Présentation PowerPoint</vt:lpstr>
      <vt:lpstr>العضيات المميزة للخلية النباتية : الجدار الخلوي الصانعات و الفجوات</vt:lpstr>
      <vt:lpstr>Présentation PowerPoint</vt:lpstr>
      <vt:lpstr>Présentation PowerPoint</vt:lpstr>
      <vt:lpstr>الجدار الخلوي</vt:lpstr>
      <vt:lpstr>Présentation PowerPoint</vt:lpstr>
      <vt:lpstr>الجدار الخلوي : يتكون من الصفيحة الوسطى ، الجدار الأولي و الجدار الثانوي</vt:lpstr>
      <vt:lpstr>The Plant Cell</vt:lpstr>
      <vt:lpstr>Cell Walls</vt:lpstr>
      <vt:lpstr>Cell Walls</vt:lpstr>
      <vt:lpstr>Cell Walls</vt:lpstr>
      <vt:lpstr>Présentation PowerPoint</vt:lpstr>
      <vt:lpstr>Présentation PowerPoint</vt:lpstr>
      <vt:lpstr>  مراحل تشكل الخلية النباتيةStages of cytokinesis in plant cells</vt:lpstr>
      <vt:lpstr>المرحلة النهائية لخلايا البصلTelophase of an onion cell</vt:lpstr>
      <vt:lpstr>Présentation PowerPoint</vt:lpstr>
      <vt:lpstr>Présentation PowerPoint</vt:lpstr>
      <vt:lpstr>Présentation PowerPoint</vt:lpstr>
      <vt:lpstr>النقر pits or pores</vt:lpstr>
      <vt:lpstr>Présentation PowerPoint</vt:lpstr>
      <vt:lpstr>المواد البنائية المشكلة للجدار الخلوي</vt:lpstr>
      <vt:lpstr>Présentation PowerPoint</vt:lpstr>
      <vt:lpstr>Cell Wall Structure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تّكون الفجوات خلال التمايز الخلوي Formation of Vacuoles during Cell Differentiation </vt:lpstr>
      <vt:lpstr>Présentation PowerPoint</vt:lpstr>
      <vt:lpstr>Présentation PowerPoint</vt:lpstr>
      <vt:lpstr>Présentation PowerPoint</vt:lpstr>
      <vt:lpstr>Présentation PowerPoint</vt:lpstr>
      <vt:lpstr>Vacuole and Turgor Pressure</vt:lpstr>
      <vt:lpstr>الصانعات Chloroplasts</vt:lpstr>
      <vt:lpstr>Plastids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Tissues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بيولوجيا النبات</dc:title>
  <dc:creator>lenovo</dc:creator>
  <cp:lastModifiedBy>lenovo</cp:lastModifiedBy>
  <cp:revision>1</cp:revision>
  <dcterms:created xsi:type="dcterms:W3CDTF">2026-02-14T21:24:47Z</dcterms:created>
  <dcterms:modified xsi:type="dcterms:W3CDTF">2026-02-14T21:25:38Z</dcterms:modified>
</cp:coreProperties>
</file>