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2.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F8CCEE-4622-4E8E-803D-132C911281C5}" type="datetimeFigureOut">
              <a:rPr lang="fr-FR" smtClean="0"/>
              <a:t>14/02/2026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BD329-0984-4A1C-88D7-2D88CC8FB93C}" type="slidenum">
              <a:rPr lang="fr-FR" smtClean="0"/>
              <a:t>‹N°›</a:t>
            </a:fld>
            <a:endParaRPr lang="fr-FR"/>
          </a:p>
        </p:txBody>
      </p:sp>
    </p:spTree>
    <p:extLst>
      <p:ext uri="{BB962C8B-B14F-4D97-AF65-F5344CB8AC3E}">
        <p14:creationId xmlns:p14="http://schemas.microsoft.com/office/powerpoint/2010/main" val="72855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6D51AA-31DD-4A1E-9771-9B0D30933E7A}" type="slidenum">
              <a:rPr lang="en-US">
                <a:solidFill>
                  <a:prstClr val="black"/>
                </a:solidFill>
              </a:rPr>
              <a:pPr>
                <a:defRPr/>
              </a:pPr>
              <a:t>16</a:t>
            </a:fld>
            <a:endParaRPr lang="en-US">
              <a:solidFill>
                <a:prstClr val="black"/>
              </a:solidFill>
            </a:endParaRPr>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77286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6D51AA-31DD-4A1E-9771-9B0D30933E7A}" type="slidenum">
              <a:rPr lang="en-US">
                <a:solidFill>
                  <a:prstClr val="black"/>
                </a:solidFill>
              </a:rPr>
              <a:pPr>
                <a:defRPr/>
              </a:pPr>
              <a:t>17</a:t>
            </a:fld>
            <a:endParaRPr lang="en-US">
              <a:solidFill>
                <a:prstClr val="black"/>
              </a:solidFill>
            </a:endParaRPr>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77286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A1BB1B-B592-4608-B3CA-F2E06AEFCCED}" type="slidenum">
              <a:rPr lang="fr-FR" smtClean="0"/>
              <a:pPr/>
              <a:t>24</a:t>
            </a:fld>
            <a:endParaRPr lang="fr-FR"/>
          </a:p>
        </p:txBody>
      </p:sp>
    </p:spTree>
    <p:extLst>
      <p:ext uri="{BB962C8B-B14F-4D97-AF65-F5344CB8AC3E}">
        <p14:creationId xmlns:p14="http://schemas.microsoft.com/office/powerpoint/2010/main" val="267867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9AEE8E-5167-4CB5-90B2-5FDEE9ADE214}" type="slidenum">
              <a:rPr lang="en-US">
                <a:solidFill>
                  <a:prstClr val="black"/>
                </a:solidFill>
              </a:rPr>
              <a:pPr>
                <a:defRPr/>
              </a:pPr>
              <a:t>30</a:t>
            </a:fld>
            <a:endParaRPr lang="en-US">
              <a:solidFill>
                <a:prstClr val="black"/>
              </a:solidFill>
            </a:endParaRPr>
          </a:p>
        </p:txBody>
      </p:sp>
      <p:sp>
        <p:nvSpPr>
          <p:cNvPr id="249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98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80738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9E162B-73DB-46A0-9EDE-85CCAD62B51D}" type="slidenum">
              <a:rPr lang="en-US">
                <a:solidFill>
                  <a:prstClr val="black"/>
                </a:solidFill>
              </a:rPr>
              <a:pPr>
                <a:defRPr/>
              </a:pPr>
              <a:t>32</a:t>
            </a:fld>
            <a:endParaRPr lang="en-US">
              <a:solidFill>
                <a:prstClr val="black"/>
              </a:solidFill>
            </a:endParaRPr>
          </a:p>
        </p:txBody>
      </p:sp>
      <p:sp>
        <p:nvSpPr>
          <p:cNvPr id="250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08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3CEC90-EF97-4004-8C58-32AB9EEF9947}" type="slidenum">
              <a:rPr lang="en-US">
                <a:solidFill>
                  <a:prstClr val="black"/>
                </a:solidFill>
              </a:rPr>
              <a:pPr>
                <a:defRPr/>
              </a:pPr>
              <a:t>33</a:t>
            </a:fld>
            <a:endParaRPr lang="en-US">
              <a:solidFill>
                <a:prstClr val="black"/>
              </a:solidFill>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19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19074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B0169C-D4A9-4580-8CC3-02EE4CCF6A98}" type="slidenum">
              <a:rPr lang="en-US">
                <a:solidFill>
                  <a:prstClr val="black"/>
                </a:solidFill>
              </a:rPr>
              <a:pPr>
                <a:defRPr/>
              </a:pPr>
              <a:t>39</a:t>
            </a:fld>
            <a:endParaRPr lang="en-US">
              <a:solidFill>
                <a:prstClr val="black"/>
              </a:solidFill>
            </a:endParaRPr>
          </a:p>
        </p:txBody>
      </p:sp>
      <p:sp>
        <p:nvSpPr>
          <p:cNvPr id="246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678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4869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A1BB1B-B592-4608-B3CA-F2E06AEFCCED}" type="slidenum">
              <a:rPr lang="fr-FR" smtClean="0"/>
              <a:pPr/>
              <a:t>43</a:t>
            </a:fld>
            <a:endParaRPr lang="fr-FR"/>
          </a:p>
        </p:txBody>
      </p:sp>
    </p:spTree>
    <p:extLst>
      <p:ext uri="{BB962C8B-B14F-4D97-AF65-F5344CB8AC3E}">
        <p14:creationId xmlns:p14="http://schemas.microsoft.com/office/powerpoint/2010/main" val="104869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206A499-460C-400D-B5B6-CE422D2A9207}"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3818854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206A499-460C-400D-B5B6-CE422D2A9207}"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427278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206A499-460C-400D-B5B6-CE422D2A9207}"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3903290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15828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206A499-460C-400D-B5B6-CE422D2A9207}"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32338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206A499-460C-400D-B5B6-CE422D2A9207}"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319964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206A499-460C-400D-B5B6-CE422D2A9207}" type="datetimeFigureOut">
              <a:rPr lang="fr-FR" smtClean="0"/>
              <a:t>14/02/2026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3293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206A499-460C-400D-B5B6-CE422D2A9207}" type="datetimeFigureOut">
              <a:rPr lang="fr-FR" smtClean="0"/>
              <a:t>14/02/2026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205758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206A499-460C-400D-B5B6-CE422D2A9207}" type="datetimeFigureOut">
              <a:rPr lang="fr-FR" smtClean="0"/>
              <a:t>14/02/2026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399877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206A499-460C-400D-B5B6-CE422D2A9207}" type="datetimeFigureOut">
              <a:rPr lang="fr-FR" smtClean="0"/>
              <a:t>14/02/2026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257322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206A499-460C-400D-B5B6-CE422D2A9207}" type="datetimeFigureOut">
              <a:rPr lang="fr-FR" smtClean="0"/>
              <a:t>14/02/2026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29595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206A499-460C-400D-B5B6-CE422D2A9207}" type="datetimeFigureOut">
              <a:rPr lang="fr-FR" smtClean="0"/>
              <a:t>14/02/2026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B8F0BF0-296A-48B6-A467-8B8913276AA0}" type="slidenum">
              <a:rPr lang="fr-FR" smtClean="0"/>
              <a:t>‹N°›</a:t>
            </a:fld>
            <a:endParaRPr lang="fr-FR"/>
          </a:p>
        </p:txBody>
      </p:sp>
    </p:spTree>
    <p:extLst>
      <p:ext uri="{BB962C8B-B14F-4D97-AF65-F5344CB8AC3E}">
        <p14:creationId xmlns:p14="http://schemas.microsoft.com/office/powerpoint/2010/main" val="718831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6A499-460C-400D-B5B6-CE422D2A9207}" type="datetimeFigureOut">
              <a:rPr lang="fr-FR" smtClean="0"/>
              <a:t>14/02/2026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F0BF0-296A-48B6-A467-8B8913276AA0}" type="slidenum">
              <a:rPr lang="fr-FR" smtClean="0"/>
              <a:t>‹N°›</a:t>
            </a:fld>
            <a:endParaRPr lang="fr-FR"/>
          </a:p>
        </p:txBody>
      </p:sp>
    </p:spTree>
    <p:extLst>
      <p:ext uri="{BB962C8B-B14F-4D97-AF65-F5344CB8AC3E}">
        <p14:creationId xmlns:p14="http://schemas.microsoft.com/office/powerpoint/2010/main" val="1621115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3880503"/>
          </a:xfrm>
        </p:spPr>
        <p:style>
          <a:lnRef idx="1">
            <a:schemeClr val="accent2"/>
          </a:lnRef>
          <a:fillRef idx="2">
            <a:schemeClr val="accent2"/>
          </a:fillRef>
          <a:effectRef idx="1">
            <a:schemeClr val="accent2"/>
          </a:effectRef>
          <a:fontRef idx="minor">
            <a:schemeClr val="dk1"/>
          </a:fontRef>
        </p:style>
        <p:txBody>
          <a:bodyPr>
            <a:normAutofit/>
          </a:bodyPr>
          <a:lstStyle/>
          <a:p>
            <a:r>
              <a:rPr lang="fr-FR" dirty="0" smtClean="0"/>
              <a:t>SIMPLE TISSUES</a:t>
            </a:r>
            <a:br>
              <a:rPr lang="fr-FR" dirty="0" smtClean="0"/>
            </a:br>
            <a:r>
              <a:rPr lang="fr-FR" dirty="0" smtClean="0"/>
              <a:t/>
            </a:r>
            <a:br>
              <a:rPr lang="fr-FR" dirty="0" smtClean="0"/>
            </a:br>
            <a:r>
              <a:rPr lang="fr-FR" b="1" dirty="0" smtClean="0">
                <a:solidFill>
                  <a:srgbClr val="FF0000"/>
                </a:solidFill>
              </a:rPr>
              <a:t>EPIDERMAL TISSUES</a:t>
            </a:r>
            <a:endParaRPr lang="fr-FR" b="1" dirty="0">
              <a:solidFill>
                <a:srgbClr val="FF0000"/>
              </a:solidFill>
            </a:endParaRPr>
          </a:p>
        </p:txBody>
      </p:sp>
    </p:spTree>
    <p:extLst>
      <p:ext uri="{BB962C8B-B14F-4D97-AF65-F5344CB8AC3E}">
        <p14:creationId xmlns:p14="http://schemas.microsoft.com/office/powerpoint/2010/main" val="1186070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636912"/>
            <a:ext cx="8229600" cy="1143000"/>
          </a:xfrm>
          <a:solidFill>
            <a:schemeClr val="accent1">
              <a:lumMod val="60000"/>
              <a:lumOff val="40000"/>
            </a:schemeClr>
          </a:solidFill>
        </p:spPr>
        <p:txBody>
          <a:bodyPr>
            <a:noAutofit/>
          </a:bodyPr>
          <a:lstStyle/>
          <a:p>
            <a:r>
              <a:rPr lang="fr-FR" sz="8000" b="1" dirty="0" err="1" smtClean="0">
                <a:solidFill>
                  <a:srgbClr val="FF0000"/>
                </a:solidFill>
              </a:rPr>
              <a:t>Complex</a:t>
            </a:r>
            <a:r>
              <a:rPr lang="fr-FR" sz="8000" b="1" dirty="0" smtClean="0">
                <a:solidFill>
                  <a:srgbClr val="FF0000"/>
                </a:solidFill>
              </a:rPr>
              <a:t> tissues</a:t>
            </a:r>
            <a:endParaRPr lang="fr-FR" sz="8000" b="1" dirty="0">
              <a:solidFill>
                <a:srgbClr val="FF0000"/>
              </a:solidFill>
            </a:endParaRPr>
          </a:p>
        </p:txBody>
      </p:sp>
    </p:spTree>
    <p:extLst>
      <p:ext uri="{BB962C8B-B14F-4D97-AF65-F5344CB8AC3E}">
        <p14:creationId xmlns:p14="http://schemas.microsoft.com/office/powerpoint/2010/main" val="969846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64" t="23713" r="20420" b="18566"/>
          <a:stretch/>
        </p:blipFill>
        <p:spPr bwMode="auto">
          <a:xfrm>
            <a:off x="467544" y="476672"/>
            <a:ext cx="842493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35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69" t="17280" r="36026" b="18566"/>
          <a:stretch/>
        </p:blipFill>
        <p:spPr bwMode="auto">
          <a:xfrm>
            <a:off x="0" y="188640"/>
            <a:ext cx="8964488"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900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80" t="23896" r="20420" b="18383"/>
          <a:stretch/>
        </p:blipFill>
        <p:spPr bwMode="auto">
          <a:xfrm>
            <a:off x="647056" y="0"/>
            <a:ext cx="84969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88794" y="3198167"/>
            <a:ext cx="115212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ar-DZ" sz="2400" dirty="0" smtClean="0"/>
              <a:t>القصيبات</a:t>
            </a:r>
            <a:endParaRPr lang="fr-FR" sz="2400" dirty="0"/>
          </a:p>
        </p:txBody>
      </p:sp>
      <p:sp>
        <p:nvSpPr>
          <p:cNvPr id="5" name="ZoneTexte 4"/>
          <p:cNvSpPr txBox="1"/>
          <p:nvPr/>
        </p:nvSpPr>
        <p:spPr>
          <a:xfrm>
            <a:off x="107504" y="3903441"/>
            <a:ext cx="115212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ar-DZ" sz="2400" dirty="0" smtClean="0"/>
              <a:t>الاوعية</a:t>
            </a:r>
            <a:endParaRPr lang="fr-FR" sz="2400" dirty="0"/>
          </a:p>
        </p:txBody>
      </p:sp>
      <p:sp>
        <p:nvSpPr>
          <p:cNvPr id="6" name="ZoneTexte 5"/>
          <p:cNvSpPr txBox="1"/>
          <p:nvPr/>
        </p:nvSpPr>
        <p:spPr>
          <a:xfrm>
            <a:off x="-216024" y="4667944"/>
            <a:ext cx="14756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400" dirty="0" smtClean="0"/>
              <a:t>الياف الخشب</a:t>
            </a:r>
            <a:endParaRPr lang="fr-FR" sz="2400" dirty="0"/>
          </a:p>
        </p:txBody>
      </p:sp>
      <p:sp>
        <p:nvSpPr>
          <p:cNvPr id="7" name="ZoneTexte 6"/>
          <p:cNvSpPr txBox="1"/>
          <p:nvPr/>
        </p:nvSpPr>
        <p:spPr>
          <a:xfrm>
            <a:off x="0" y="5229200"/>
            <a:ext cx="1259632"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ar-DZ" sz="2400" dirty="0" err="1" smtClean="0"/>
              <a:t>برانشيم</a:t>
            </a:r>
            <a:r>
              <a:rPr lang="ar-DZ" sz="2400" dirty="0" smtClean="0"/>
              <a:t> خشبي</a:t>
            </a:r>
            <a:endParaRPr lang="fr-FR" sz="2400" dirty="0"/>
          </a:p>
        </p:txBody>
      </p:sp>
    </p:spTree>
    <p:extLst>
      <p:ext uri="{BB962C8B-B14F-4D97-AF65-F5344CB8AC3E}">
        <p14:creationId xmlns:p14="http://schemas.microsoft.com/office/powerpoint/2010/main" val="2069292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916832"/>
            <a:ext cx="8229600" cy="2592288"/>
          </a:xfrm>
        </p:spPr>
        <p:style>
          <a:lnRef idx="1">
            <a:schemeClr val="accent3"/>
          </a:lnRef>
          <a:fillRef idx="2">
            <a:schemeClr val="accent3"/>
          </a:fillRef>
          <a:effectRef idx="1">
            <a:schemeClr val="accent3"/>
          </a:effectRef>
          <a:fontRef idx="minor">
            <a:schemeClr val="dk1"/>
          </a:fontRef>
        </p:style>
        <p:txBody>
          <a:bodyPr>
            <a:normAutofit/>
          </a:bodyPr>
          <a:lstStyle/>
          <a:p>
            <a:r>
              <a:rPr lang="fr-FR" b="1" dirty="0">
                <a:solidFill>
                  <a:srgbClr val="FF0000"/>
                </a:solidFill>
              </a:rPr>
              <a:t>VESSELS AND TRACHEIDS</a:t>
            </a:r>
            <a:r>
              <a:rPr lang="fr-FR" dirty="0" smtClean="0"/>
              <a:t/>
            </a:r>
            <a:br>
              <a:rPr lang="fr-FR" dirty="0" smtClean="0"/>
            </a:br>
            <a:r>
              <a:rPr lang="fr-FR" dirty="0" smtClean="0"/>
              <a:t/>
            </a:r>
            <a:br>
              <a:rPr lang="fr-FR" dirty="0" smtClean="0"/>
            </a:br>
            <a:r>
              <a:rPr lang="ar-DZ" dirty="0" smtClean="0"/>
              <a:t>الاوعية و القصيبات</a:t>
            </a:r>
            <a:endParaRPr lang="fr-FR" dirty="0"/>
          </a:p>
        </p:txBody>
      </p:sp>
    </p:spTree>
    <p:extLst>
      <p:ext uri="{BB962C8B-B14F-4D97-AF65-F5344CB8AC3E}">
        <p14:creationId xmlns:p14="http://schemas.microsoft.com/office/powerpoint/2010/main" val="3942924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6895" t="78479" r="36895" b="8252"/>
          <a:stretch/>
        </p:blipFill>
        <p:spPr>
          <a:xfrm>
            <a:off x="467544" y="1052736"/>
            <a:ext cx="8460431" cy="4536504"/>
          </a:xfrm>
          <a:prstGeom prst="rect">
            <a:avLst/>
          </a:prstGeom>
        </p:spPr>
      </p:pic>
    </p:spTree>
    <p:extLst>
      <p:ext uri="{BB962C8B-B14F-4D97-AF65-F5344CB8AC3E}">
        <p14:creationId xmlns:p14="http://schemas.microsoft.com/office/powerpoint/2010/main" val="3571004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29"/>
          <p:cNvPicPr>
            <a:picLocks noGrp="1" noChangeAspect="1" noChangeArrowheads="1"/>
          </p:cNvPicPr>
          <p:nvPr>
            <p:ph type="body" idx="1"/>
          </p:nvPr>
        </p:nvPicPr>
        <p:blipFill rotWithShape="1">
          <a:blip r:embed="rId3" cstate="print"/>
          <a:srcRect r="45678"/>
          <a:stretch/>
        </p:blipFill>
        <p:spPr>
          <a:xfrm>
            <a:off x="3635897" y="1424885"/>
            <a:ext cx="4320480" cy="5431954"/>
          </a:xfrm>
        </p:spPr>
      </p:pic>
      <p:sp>
        <p:nvSpPr>
          <p:cNvPr id="75779" name="Rectangle 3"/>
          <p:cNvSpPr>
            <a:spLocks noChangeArrowheads="1"/>
          </p:cNvSpPr>
          <p:nvPr/>
        </p:nvSpPr>
        <p:spPr bwMode="auto">
          <a:xfrm>
            <a:off x="4982254" y="404664"/>
            <a:ext cx="3118759"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fr-FR" sz="2400" b="1" dirty="0" err="1" smtClean="0">
                <a:solidFill>
                  <a:prstClr val="black"/>
                </a:solidFill>
                <a:effectLst>
                  <a:outerShdw blurRad="38100" dist="38100" dir="2700000" algn="tl">
                    <a:srgbClr val="000000"/>
                  </a:outerShdw>
                </a:effectLst>
              </a:rPr>
              <a:t>Vessels</a:t>
            </a:r>
            <a:r>
              <a:rPr lang="fr-FR" sz="2400" b="1" dirty="0" smtClean="0">
                <a:solidFill>
                  <a:prstClr val="black"/>
                </a:solidFill>
                <a:effectLst>
                  <a:outerShdw blurRad="38100" dist="38100" dir="2700000" algn="tl">
                    <a:srgbClr val="000000"/>
                  </a:outerShdw>
                </a:effectLst>
              </a:rPr>
              <a:t> </a:t>
            </a:r>
            <a:r>
              <a:rPr lang="ar-EG" sz="2400" b="1" dirty="0" smtClean="0">
                <a:solidFill>
                  <a:prstClr val="black"/>
                </a:solidFill>
                <a:effectLst>
                  <a:outerShdw blurRad="38100" dist="38100" dir="2700000" algn="tl">
                    <a:srgbClr val="000000"/>
                  </a:outerShdw>
                </a:effectLst>
              </a:rPr>
              <a:t>وعاء </a:t>
            </a:r>
            <a:r>
              <a:rPr lang="ar-EG" sz="2400" b="1" dirty="0" err="1">
                <a:solidFill>
                  <a:prstClr val="black"/>
                </a:solidFill>
                <a:effectLst>
                  <a:outerShdw blurRad="38100" dist="38100" dir="2700000" algn="tl">
                    <a:srgbClr val="000000"/>
                  </a:outerShdw>
                </a:effectLst>
              </a:rPr>
              <a:t>الخشبى</a:t>
            </a:r>
            <a:endParaRPr lang="fr-FR" sz="2400" b="1" dirty="0">
              <a:solidFill>
                <a:prstClr val="black"/>
              </a:solidFill>
              <a:effectLst>
                <a:outerShdw blurRad="38100" dist="38100" dir="2700000" algn="tl">
                  <a:srgbClr val="000000"/>
                </a:outerShdw>
              </a:effectLst>
            </a:endParaRPr>
          </a:p>
        </p:txBody>
      </p:sp>
      <p:sp>
        <p:nvSpPr>
          <p:cNvPr id="93189" name="Line 5"/>
          <p:cNvSpPr>
            <a:spLocks noChangeShapeType="1"/>
          </p:cNvSpPr>
          <p:nvPr/>
        </p:nvSpPr>
        <p:spPr bwMode="auto">
          <a:xfrm flipH="1">
            <a:off x="4647634" y="845223"/>
            <a:ext cx="720725" cy="935038"/>
          </a:xfrm>
          <a:prstGeom prst="line">
            <a:avLst/>
          </a:prstGeom>
          <a:noFill/>
          <a:ln w="57150">
            <a:solidFill>
              <a:schemeClr val="tx1"/>
            </a:solidFill>
            <a:round/>
            <a:headEnd/>
            <a:tailEnd type="triangle" w="med" len="med"/>
          </a:ln>
        </p:spPr>
        <p:txBody>
          <a:bodyPr/>
          <a:lstStyle/>
          <a:p>
            <a:endParaRPr lang="fr-FR">
              <a:solidFill>
                <a:prstClr val="black"/>
              </a:solidFill>
            </a:endParaRPr>
          </a:p>
        </p:txBody>
      </p:sp>
      <p:sp>
        <p:nvSpPr>
          <p:cNvPr id="93190" name="Rectangle 6"/>
          <p:cNvSpPr>
            <a:spLocks noChangeArrowheads="1"/>
          </p:cNvSpPr>
          <p:nvPr/>
        </p:nvSpPr>
        <p:spPr bwMode="auto">
          <a:xfrm>
            <a:off x="5083174" y="2651433"/>
            <a:ext cx="1287404"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r>
              <a:rPr lang="ar-DZ" sz="2800" b="1" dirty="0" smtClean="0">
                <a:solidFill>
                  <a:prstClr val="black"/>
                </a:solidFill>
              </a:rPr>
              <a:t> </a:t>
            </a:r>
            <a:r>
              <a:rPr lang="fr-FR" sz="2800" b="1" dirty="0" smtClean="0">
                <a:solidFill>
                  <a:prstClr val="black"/>
                </a:solidFill>
              </a:rPr>
              <a:t>PITS</a:t>
            </a:r>
            <a:r>
              <a:rPr lang="ar-EG" sz="2800" b="1" dirty="0" smtClean="0">
                <a:solidFill>
                  <a:prstClr val="black"/>
                </a:solidFill>
              </a:rPr>
              <a:t>نقر</a:t>
            </a:r>
            <a:endParaRPr lang="fr-FR" sz="2800" b="1" dirty="0">
              <a:solidFill>
                <a:prstClr val="black"/>
              </a:solidFill>
            </a:endParaRPr>
          </a:p>
        </p:txBody>
      </p:sp>
      <p:sp>
        <p:nvSpPr>
          <p:cNvPr id="93192" name="Line 8"/>
          <p:cNvSpPr>
            <a:spLocks noChangeShapeType="1"/>
          </p:cNvSpPr>
          <p:nvPr/>
        </p:nvSpPr>
        <p:spPr bwMode="auto">
          <a:xfrm flipH="1">
            <a:off x="4320382" y="2997200"/>
            <a:ext cx="792162" cy="360363"/>
          </a:xfrm>
          <a:prstGeom prst="line">
            <a:avLst/>
          </a:prstGeom>
          <a:noFill/>
          <a:ln w="57150">
            <a:solidFill>
              <a:schemeClr val="tx1"/>
            </a:solidFill>
            <a:round/>
            <a:headEnd/>
            <a:tailEnd type="triangle" w="med" len="med"/>
          </a:ln>
        </p:spPr>
        <p:txBody>
          <a:bodyPr/>
          <a:lstStyle/>
          <a:p>
            <a:endParaRPr lang="fr-FR">
              <a:solidFill>
                <a:prstClr val="black"/>
              </a:solidFill>
            </a:endParaRPr>
          </a:p>
        </p:txBody>
      </p:sp>
      <p:sp>
        <p:nvSpPr>
          <p:cNvPr id="93194" name="Line 10"/>
          <p:cNvSpPr>
            <a:spLocks noChangeShapeType="1"/>
          </p:cNvSpPr>
          <p:nvPr/>
        </p:nvSpPr>
        <p:spPr bwMode="auto">
          <a:xfrm flipH="1" flipV="1">
            <a:off x="7380287" y="2924174"/>
            <a:ext cx="720725" cy="303213"/>
          </a:xfrm>
          <a:prstGeom prst="line">
            <a:avLst/>
          </a:prstGeom>
          <a:noFill/>
          <a:ln w="57150">
            <a:solidFill>
              <a:schemeClr val="tx1"/>
            </a:solidFill>
            <a:round/>
            <a:headEnd/>
            <a:tailEnd type="triangle" w="med" len="med"/>
          </a:ln>
        </p:spPr>
        <p:txBody>
          <a:bodyPr/>
          <a:lstStyle/>
          <a:p>
            <a:endParaRPr lang="fr-FR">
              <a:solidFill>
                <a:prstClr val="black"/>
              </a:solidFill>
            </a:endParaRPr>
          </a:p>
        </p:txBody>
      </p:sp>
      <p:sp>
        <p:nvSpPr>
          <p:cNvPr id="93195" name="Line 11"/>
          <p:cNvSpPr>
            <a:spLocks noChangeShapeType="1"/>
          </p:cNvSpPr>
          <p:nvPr/>
        </p:nvSpPr>
        <p:spPr bwMode="auto">
          <a:xfrm flipH="1">
            <a:off x="7092950" y="3213100"/>
            <a:ext cx="1008063" cy="1439863"/>
          </a:xfrm>
          <a:prstGeom prst="line">
            <a:avLst/>
          </a:prstGeom>
          <a:noFill/>
          <a:ln w="57150">
            <a:solidFill>
              <a:schemeClr val="tx1"/>
            </a:solidFill>
            <a:round/>
            <a:headEnd/>
            <a:tailEnd type="triangle" w="med" len="med"/>
          </a:ln>
        </p:spPr>
        <p:txBody>
          <a:bodyPr/>
          <a:lstStyle/>
          <a:p>
            <a:endParaRPr lang="fr-FR">
              <a:solidFill>
                <a:prstClr val="black"/>
              </a:solidFill>
            </a:endParaRPr>
          </a:p>
        </p:txBody>
      </p:sp>
      <p:sp>
        <p:nvSpPr>
          <p:cNvPr id="93188" name="Rectangle 4"/>
          <p:cNvSpPr>
            <a:spLocks noChangeArrowheads="1"/>
          </p:cNvSpPr>
          <p:nvPr/>
        </p:nvSpPr>
        <p:spPr bwMode="auto">
          <a:xfrm>
            <a:off x="6895390" y="4941168"/>
            <a:ext cx="2258119" cy="83099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ar-EG" sz="2400" b="1" dirty="0">
                <a:solidFill>
                  <a:srgbClr val="FF0000"/>
                </a:solidFill>
              </a:rPr>
              <a:t>صفيحة مثقبة</a:t>
            </a:r>
          </a:p>
          <a:p>
            <a:pPr algn="ctr"/>
            <a:r>
              <a:rPr lang="fr-FR" sz="2400" b="1" dirty="0" err="1" smtClean="0">
                <a:solidFill>
                  <a:srgbClr val="FF0000"/>
                </a:solidFill>
              </a:rPr>
              <a:t>Perforated</a:t>
            </a:r>
            <a:r>
              <a:rPr lang="fr-FR" sz="2400" b="1" dirty="0" smtClean="0">
                <a:solidFill>
                  <a:srgbClr val="FF0000"/>
                </a:solidFill>
              </a:rPr>
              <a:t> </a:t>
            </a:r>
            <a:r>
              <a:rPr lang="fr-FR" sz="2400" b="1" dirty="0">
                <a:solidFill>
                  <a:srgbClr val="FF0000"/>
                </a:solidFill>
              </a:rPr>
              <a:t>Plate</a:t>
            </a:r>
          </a:p>
        </p:txBody>
      </p:sp>
      <p:sp>
        <p:nvSpPr>
          <p:cNvPr id="5" name="Flèche droite 4"/>
          <p:cNvSpPr/>
          <p:nvPr/>
        </p:nvSpPr>
        <p:spPr>
          <a:xfrm rot="10323324">
            <a:off x="6218233" y="5398601"/>
            <a:ext cx="64679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443" t="28308" r="20524" b="18051"/>
          <a:stretch/>
        </p:blipFill>
        <p:spPr bwMode="auto">
          <a:xfrm>
            <a:off x="107504" y="53515"/>
            <a:ext cx="3580892" cy="680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4195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29"/>
          <p:cNvPicPr>
            <a:picLocks noGrp="1" noChangeAspect="1" noChangeArrowheads="1"/>
          </p:cNvPicPr>
          <p:nvPr>
            <p:ph type="body" idx="1"/>
          </p:nvPr>
        </p:nvPicPr>
        <p:blipFill rotWithShape="1">
          <a:blip r:embed="rId3" cstate="print"/>
          <a:srcRect l="53097"/>
          <a:stretch/>
        </p:blipFill>
        <p:spPr>
          <a:xfrm>
            <a:off x="4644008" y="523220"/>
            <a:ext cx="4477770" cy="6333619"/>
          </a:xfrm>
        </p:spPr>
      </p:pic>
      <p:sp>
        <p:nvSpPr>
          <p:cNvPr id="93189" name="Line 5"/>
          <p:cNvSpPr>
            <a:spLocks noChangeShapeType="1"/>
          </p:cNvSpPr>
          <p:nvPr/>
        </p:nvSpPr>
        <p:spPr bwMode="auto">
          <a:xfrm flipH="1">
            <a:off x="7380288" y="432763"/>
            <a:ext cx="720725" cy="935038"/>
          </a:xfrm>
          <a:prstGeom prst="line">
            <a:avLst/>
          </a:prstGeom>
          <a:noFill/>
          <a:ln w="57150">
            <a:solidFill>
              <a:schemeClr val="tx1"/>
            </a:solidFill>
            <a:round/>
            <a:headEnd/>
            <a:tailEnd type="triangle" w="med" len="med"/>
          </a:ln>
        </p:spPr>
        <p:txBody>
          <a:bodyPr/>
          <a:lstStyle/>
          <a:p>
            <a:endParaRPr lang="fr-FR">
              <a:solidFill>
                <a:prstClr val="black"/>
              </a:solidFill>
            </a:endParaRPr>
          </a:p>
        </p:txBody>
      </p:sp>
      <p:sp>
        <p:nvSpPr>
          <p:cNvPr id="75785" name="Rectangle 9"/>
          <p:cNvSpPr>
            <a:spLocks noChangeArrowheads="1"/>
          </p:cNvSpPr>
          <p:nvPr/>
        </p:nvSpPr>
        <p:spPr bwMode="auto">
          <a:xfrm>
            <a:off x="5940152" y="0"/>
            <a:ext cx="2536400" cy="523220"/>
          </a:xfrm>
          <a:prstGeom prst="rect">
            <a:avLst/>
          </a:prstGeom>
          <a:solidFill>
            <a:schemeClr val="accent1">
              <a:lumMod val="20000"/>
              <a:lumOff val="80000"/>
            </a:schemeClr>
          </a:solidFill>
          <a:ln w="9525">
            <a:noFill/>
            <a:miter lim="800000"/>
            <a:headEnd/>
            <a:tailEnd/>
          </a:ln>
          <a:effectLst/>
        </p:spPr>
        <p:txBody>
          <a:bodyPr wrap="none">
            <a:spAutoFit/>
          </a:bodyPr>
          <a:lstStyle/>
          <a:p>
            <a:pPr>
              <a:defRPr/>
            </a:pPr>
            <a:r>
              <a:rPr lang="ar-EG" sz="2800" b="1" dirty="0" smtClean="0">
                <a:solidFill>
                  <a:prstClr val="black"/>
                </a:solidFill>
                <a:effectLst>
                  <a:outerShdw blurRad="38100" dist="38100" dir="2700000" algn="tl">
                    <a:srgbClr val="000000"/>
                  </a:outerShdw>
                </a:effectLst>
              </a:rPr>
              <a:t>قصيبات</a:t>
            </a:r>
            <a:r>
              <a:rPr lang="fr-FR" sz="2800" b="1" dirty="0" err="1" smtClean="0">
                <a:solidFill>
                  <a:prstClr val="black"/>
                </a:solidFill>
                <a:effectLst>
                  <a:outerShdw blurRad="38100" dist="38100" dir="2700000" algn="tl">
                    <a:srgbClr val="000000"/>
                  </a:outerShdw>
                </a:effectLst>
              </a:rPr>
              <a:t>tracheids</a:t>
            </a:r>
            <a:r>
              <a:rPr lang="fr-FR" sz="2800" b="1" dirty="0" smtClean="0">
                <a:solidFill>
                  <a:prstClr val="black"/>
                </a:solidFill>
                <a:effectLst>
                  <a:outerShdw blurRad="38100" dist="38100" dir="2700000" algn="tl">
                    <a:srgbClr val="000000"/>
                  </a:outerShdw>
                </a:effectLst>
              </a:rPr>
              <a:t> </a:t>
            </a:r>
            <a:endParaRPr lang="fr-FR" sz="2800" b="1" dirty="0">
              <a:solidFill>
                <a:prstClr val="black"/>
              </a:solidFill>
              <a:effectLst>
                <a:outerShdw blurRad="38100" dist="38100" dir="2700000" algn="tl">
                  <a:srgbClr val="000000"/>
                </a:outerShdw>
              </a:effectLst>
            </a:endParaRPr>
          </a:p>
        </p:txBody>
      </p:sp>
      <p:sp>
        <p:nvSpPr>
          <p:cNvPr id="93194" name="Line 10"/>
          <p:cNvSpPr>
            <a:spLocks noChangeShapeType="1"/>
          </p:cNvSpPr>
          <p:nvPr/>
        </p:nvSpPr>
        <p:spPr bwMode="auto">
          <a:xfrm flipH="1">
            <a:off x="8244407" y="3197255"/>
            <a:ext cx="720725" cy="375178"/>
          </a:xfrm>
          <a:prstGeom prst="line">
            <a:avLst/>
          </a:prstGeom>
          <a:noFill/>
          <a:ln w="57150">
            <a:solidFill>
              <a:schemeClr val="tx1"/>
            </a:solidFill>
            <a:round/>
            <a:headEnd/>
            <a:tailEnd type="triangle" w="med" len="med"/>
          </a:ln>
        </p:spPr>
        <p:txBody>
          <a:bodyPr/>
          <a:lstStyle/>
          <a:p>
            <a:endParaRPr lang="fr-FR">
              <a:solidFill>
                <a:prstClr val="black"/>
              </a:solidFill>
            </a:endParaRPr>
          </a:p>
        </p:txBody>
      </p:sp>
      <p:sp>
        <p:nvSpPr>
          <p:cNvPr id="93195" name="Line 11"/>
          <p:cNvSpPr>
            <a:spLocks noChangeShapeType="1"/>
          </p:cNvSpPr>
          <p:nvPr/>
        </p:nvSpPr>
        <p:spPr bwMode="auto">
          <a:xfrm flipH="1">
            <a:off x="5148063" y="3213101"/>
            <a:ext cx="2952949" cy="0"/>
          </a:xfrm>
          <a:prstGeom prst="line">
            <a:avLst/>
          </a:prstGeom>
          <a:noFill/>
          <a:ln w="57150">
            <a:solidFill>
              <a:schemeClr val="tx1"/>
            </a:solidFill>
            <a:round/>
            <a:headEnd/>
            <a:tailEnd type="triangle" w="med" len="med"/>
          </a:ln>
        </p:spPr>
        <p:txBody>
          <a:bodyPr/>
          <a:lstStyle/>
          <a:p>
            <a:endParaRPr lang="fr-FR">
              <a:solidFill>
                <a:prstClr val="black"/>
              </a:solidFill>
            </a:endParaRPr>
          </a:p>
        </p:txBody>
      </p:sp>
      <p:sp>
        <p:nvSpPr>
          <p:cNvPr id="15" name="Rectangle 6"/>
          <p:cNvSpPr>
            <a:spLocks noChangeArrowheads="1"/>
          </p:cNvSpPr>
          <p:nvPr/>
        </p:nvSpPr>
        <p:spPr bwMode="auto">
          <a:xfrm>
            <a:off x="7856596" y="2797145"/>
            <a:ext cx="1707775" cy="40011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r>
              <a:rPr lang="fr-FR" sz="2000" b="1" dirty="0" smtClean="0">
                <a:solidFill>
                  <a:prstClr val="black"/>
                </a:solidFill>
              </a:rPr>
              <a:t>PARENCHYMA</a:t>
            </a:r>
            <a:endParaRPr lang="fr-FR" sz="2000" b="1" dirty="0">
              <a:solidFill>
                <a:prstClr val="black"/>
              </a:solidFill>
            </a:endParaRPr>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801" t="31599" r="20523" b="25360"/>
          <a:stretch/>
        </p:blipFill>
        <p:spPr bwMode="auto">
          <a:xfrm>
            <a:off x="-22086" y="0"/>
            <a:ext cx="45220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38443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233688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6" t="25000" r="20318" b="15992"/>
          <a:stretch/>
        </p:blipFill>
        <p:spPr bwMode="auto">
          <a:xfrm>
            <a:off x="467544" y="548680"/>
            <a:ext cx="8352928"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638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7249" t="5882" r="6636" b="3726"/>
          <a:stretch/>
        </p:blipFill>
        <p:spPr>
          <a:xfrm>
            <a:off x="-53788" y="260648"/>
            <a:ext cx="9144000" cy="6485874"/>
          </a:xfrm>
          <a:prstGeom prst="rect">
            <a:avLst/>
          </a:prstGeom>
        </p:spPr>
      </p:pic>
    </p:spTree>
    <p:extLst>
      <p:ext uri="{BB962C8B-B14F-4D97-AF65-F5344CB8AC3E}">
        <p14:creationId xmlns:p14="http://schemas.microsoft.com/office/powerpoint/2010/main" val="2168470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hidden="1"/>
          <p:cNvSpPr>
            <a:spLocks noGrp="1" noChangeArrowheads="1"/>
          </p:cNvSpPr>
          <p:nvPr>
            <p:ph type="title"/>
          </p:nvPr>
        </p:nvSpPr>
        <p:spPr/>
        <p:txBody>
          <a:bodyPr/>
          <a:lstStyle/>
          <a:p>
            <a:pPr eaLnBrk="1" hangingPunct="1"/>
            <a:endParaRPr lang="fr-FR" smtClean="0"/>
          </a:p>
        </p:txBody>
      </p:sp>
      <p:sp>
        <p:nvSpPr>
          <p:cNvPr id="97283" name="Rectangle 3" descr="31COa"/>
          <p:cNvSpPr>
            <a:spLocks noChangeArrowheads="1"/>
          </p:cNvSpPr>
          <p:nvPr/>
        </p:nvSpPr>
        <p:spPr bwMode="auto">
          <a:xfrm>
            <a:off x="7888288" y="6577013"/>
            <a:ext cx="1268412" cy="274637"/>
          </a:xfrm>
          <a:prstGeom prst="rect">
            <a:avLst/>
          </a:prstGeom>
          <a:noFill/>
          <a:ln w="9525">
            <a:noFill/>
            <a:miter lim="800000"/>
            <a:headEnd/>
            <a:tailEnd/>
          </a:ln>
        </p:spPr>
        <p:txBody>
          <a:bodyPr wrap="none">
            <a:spAutoFit/>
          </a:bodyPr>
          <a:lstStyle/>
          <a:p>
            <a:pPr algn="r"/>
            <a:r>
              <a:rPr lang="en-US" sz="1200" b="1">
                <a:solidFill>
                  <a:prstClr val="black"/>
                </a:solidFill>
              </a:rPr>
              <a:t>Fig. 26.8, p.429</a:t>
            </a:r>
          </a:p>
        </p:txBody>
      </p:sp>
      <p:pic>
        <p:nvPicPr>
          <p:cNvPr id="97284" name="Picture 4" descr="2608"/>
          <p:cNvPicPr>
            <a:picLocks noChangeAspect="1" noChangeArrowheads="1"/>
          </p:cNvPicPr>
          <p:nvPr/>
        </p:nvPicPr>
        <p:blipFill>
          <a:blip r:embed="rId2" cstate="print"/>
          <a:srcRect/>
          <a:stretch>
            <a:fillRect/>
          </a:stretch>
        </p:blipFill>
        <p:spPr bwMode="auto">
          <a:xfrm>
            <a:off x="2284413" y="0"/>
            <a:ext cx="5216525" cy="6373813"/>
          </a:xfrm>
          <a:prstGeom prst="rect">
            <a:avLst/>
          </a:prstGeom>
          <a:noFill/>
          <a:ln w="9525">
            <a:noFill/>
            <a:miter lim="800000"/>
            <a:headEnd/>
            <a:tailEnd/>
          </a:ln>
        </p:spPr>
      </p:pic>
      <p:sp>
        <p:nvSpPr>
          <p:cNvPr id="105477" name="Rectangle 5"/>
          <p:cNvSpPr>
            <a:spLocks noChangeArrowheads="1"/>
          </p:cNvSpPr>
          <p:nvPr/>
        </p:nvSpPr>
        <p:spPr bwMode="auto">
          <a:xfrm>
            <a:off x="3373438" y="244475"/>
            <a:ext cx="700087" cy="1016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sz="2000" b="1" dirty="0">
                <a:solidFill>
                  <a:prstClr val="black"/>
                </a:solidFill>
              </a:rPr>
              <a:t>one</a:t>
            </a:r>
          </a:p>
          <a:p>
            <a:pPr>
              <a:defRPr/>
            </a:pPr>
            <a:r>
              <a:rPr lang="en-US" sz="2000" b="1" dirty="0">
                <a:solidFill>
                  <a:prstClr val="black"/>
                </a:solidFill>
              </a:rPr>
              <a:t>cell’s</a:t>
            </a:r>
          </a:p>
          <a:p>
            <a:pPr>
              <a:defRPr/>
            </a:pPr>
            <a:r>
              <a:rPr lang="en-US" sz="2000" b="1" dirty="0">
                <a:solidFill>
                  <a:prstClr val="black"/>
                </a:solidFill>
              </a:rPr>
              <a:t>wall</a:t>
            </a:r>
          </a:p>
        </p:txBody>
      </p:sp>
      <p:sp>
        <p:nvSpPr>
          <p:cNvPr id="105478" name="Rectangle 6"/>
          <p:cNvSpPr>
            <a:spLocks noChangeArrowheads="1"/>
          </p:cNvSpPr>
          <p:nvPr/>
        </p:nvSpPr>
        <p:spPr bwMode="auto">
          <a:xfrm>
            <a:off x="4724400" y="304800"/>
            <a:ext cx="1325563" cy="1016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sz="2000" b="1" dirty="0">
                <a:solidFill>
                  <a:prstClr val="black"/>
                </a:solidFill>
              </a:rPr>
              <a:t>sieve plate</a:t>
            </a:r>
          </a:p>
          <a:p>
            <a:pPr>
              <a:defRPr/>
            </a:pPr>
            <a:r>
              <a:rPr lang="en-US" sz="2000" b="1" dirty="0">
                <a:solidFill>
                  <a:prstClr val="black"/>
                </a:solidFill>
              </a:rPr>
              <a:t>of sieve</a:t>
            </a:r>
          </a:p>
          <a:p>
            <a:pPr>
              <a:defRPr/>
            </a:pPr>
            <a:r>
              <a:rPr lang="en-US" sz="2000" b="1" dirty="0">
                <a:solidFill>
                  <a:prstClr val="black"/>
                </a:solidFill>
              </a:rPr>
              <a:t>tube cell</a:t>
            </a:r>
          </a:p>
        </p:txBody>
      </p:sp>
      <p:sp>
        <p:nvSpPr>
          <p:cNvPr id="105479" name="Rectangle 7"/>
          <p:cNvSpPr>
            <a:spLocks noChangeArrowheads="1"/>
          </p:cNvSpPr>
          <p:nvPr/>
        </p:nvSpPr>
        <p:spPr bwMode="auto">
          <a:xfrm>
            <a:off x="3429000" y="1563688"/>
            <a:ext cx="731838" cy="7080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sz="2000" b="1" dirty="0">
                <a:solidFill>
                  <a:prstClr val="black"/>
                </a:solidFill>
              </a:rPr>
              <a:t>pit in</a:t>
            </a:r>
          </a:p>
          <a:p>
            <a:pPr>
              <a:defRPr/>
            </a:pPr>
            <a:r>
              <a:rPr lang="en-US" sz="2000" b="1" dirty="0">
                <a:solidFill>
                  <a:prstClr val="black"/>
                </a:solidFill>
              </a:rPr>
              <a:t>wall</a:t>
            </a:r>
          </a:p>
        </p:txBody>
      </p:sp>
      <p:sp>
        <p:nvSpPr>
          <p:cNvPr id="105480" name="Rectangle 8"/>
          <p:cNvSpPr>
            <a:spLocks noChangeArrowheads="1"/>
          </p:cNvSpPr>
          <p:nvPr/>
        </p:nvSpPr>
        <p:spPr bwMode="auto">
          <a:xfrm>
            <a:off x="4800600" y="2133600"/>
            <a:ext cx="1141413" cy="5842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defRPr/>
            </a:pPr>
            <a:r>
              <a:rPr lang="en-US" sz="1600" b="1" dirty="0">
                <a:solidFill>
                  <a:prstClr val="black"/>
                </a:solidFill>
              </a:rPr>
              <a:t>companion</a:t>
            </a:r>
          </a:p>
          <a:p>
            <a:pPr algn="ctr">
              <a:defRPr/>
            </a:pPr>
            <a:r>
              <a:rPr lang="en-US" sz="1600" b="1" dirty="0">
                <a:solidFill>
                  <a:prstClr val="black"/>
                </a:solidFill>
              </a:rPr>
              <a:t>cell</a:t>
            </a:r>
          </a:p>
        </p:txBody>
      </p:sp>
      <p:sp>
        <p:nvSpPr>
          <p:cNvPr id="97289" name="Line 9"/>
          <p:cNvSpPr>
            <a:spLocks noChangeShapeType="1"/>
          </p:cNvSpPr>
          <p:nvPr/>
        </p:nvSpPr>
        <p:spPr bwMode="auto">
          <a:xfrm flipH="1">
            <a:off x="3352800" y="685800"/>
            <a:ext cx="76200" cy="0"/>
          </a:xfrm>
          <a:prstGeom prst="line">
            <a:avLst/>
          </a:prstGeom>
          <a:noFill/>
          <a:ln w="19050">
            <a:solidFill>
              <a:schemeClr val="tx1"/>
            </a:solidFill>
            <a:round/>
            <a:headEnd/>
            <a:tailEnd/>
          </a:ln>
        </p:spPr>
        <p:txBody>
          <a:bodyPr wrap="none" anchor="ctr"/>
          <a:lstStyle/>
          <a:p>
            <a:endParaRPr lang="fr-FR">
              <a:solidFill>
                <a:prstClr val="black"/>
              </a:solidFill>
            </a:endParaRPr>
          </a:p>
        </p:txBody>
      </p:sp>
      <p:sp>
        <p:nvSpPr>
          <p:cNvPr id="97290" name="Line 10"/>
          <p:cNvSpPr>
            <a:spLocks noChangeShapeType="1"/>
          </p:cNvSpPr>
          <p:nvPr/>
        </p:nvSpPr>
        <p:spPr bwMode="auto">
          <a:xfrm flipH="1">
            <a:off x="4038600" y="1752600"/>
            <a:ext cx="381000" cy="0"/>
          </a:xfrm>
          <a:prstGeom prst="line">
            <a:avLst/>
          </a:prstGeom>
          <a:noFill/>
          <a:ln w="19050">
            <a:solidFill>
              <a:schemeClr val="tx1"/>
            </a:solidFill>
            <a:round/>
            <a:headEnd/>
            <a:tailEnd/>
          </a:ln>
        </p:spPr>
        <p:txBody>
          <a:bodyPr wrap="none" anchor="ctr"/>
          <a:lstStyle/>
          <a:p>
            <a:endParaRPr lang="fr-FR">
              <a:solidFill>
                <a:prstClr val="black"/>
              </a:solidFill>
            </a:endParaRPr>
          </a:p>
        </p:txBody>
      </p:sp>
      <p:sp>
        <p:nvSpPr>
          <p:cNvPr id="97291" name="Line 11"/>
          <p:cNvSpPr>
            <a:spLocks noChangeShapeType="1"/>
          </p:cNvSpPr>
          <p:nvPr/>
        </p:nvSpPr>
        <p:spPr bwMode="auto">
          <a:xfrm flipH="1">
            <a:off x="5867400" y="533400"/>
            <a:ext cx="381000" cy="0"/>
          </a:xfrm>
          <a:prstGeom prst="line">
            <a:avLst/>
          </a:prstGeom>
          <a:noFill/>
          <a:ln w="19050">
            <a:solidFill>
              <a:schemeClr val="tx1"/>
            </a:solidFill>
            <a:round/>
            <a:headEnd/>
            <a:tailEnd/>
          </a:ln>
        </p:spPr>
        <p:txBody>
          <a:bodyPr wrap="none" anchor="ctr"/>
          <a:lstStyle/>
          <a:p>
            <a:endParaRPr lang="fr-FR">
              <a:solidFill>
                <a:prstClr val="black"/>
              </a:solidFill>
            </a:endParaRPr>
          </a:p>
        </p:txBody>
      </p:sp>
      <p:sp>
        <p:nvSpPr>
          <p:cNvPr id="97292" name="Line 12"/>
          <p:cNvSpPr>
            <a:spLocks noChangeShapeType="1"/>
          </p:cNvSpPr>
          <p:nvPr/>
        </p:nvSpPr>
        <p:spPr bwMode="auto">
          <a:xfrm flipH="1">
            <a:off x="6019800" y="2325688"/>
            <a:ext cx="152400" cy="0"/>
          </a:xfrm>
          <a:prstGeom prst="line">
            <a:avLst/>
          </a:prstGeom>
          <a:noFill/>
          <a:ln w="19050">
            <a:solidFill>
              <a:schemeClr val="tx1"/>
            </a:solidFill>
            <a:round/>
            <a:headEnd/>
            <a:tailEnd/>
          </a:ln>
        </p:spPr>
        <p:txBody>
          <a:bodyPr wrap="none" anchor="ctr"/>
          <a:lstStyle/>
          <a:p>
            <a:endParaRPr lang="fr-FR">
              <a:solidFill>
                <a:prstClr val="black"/>
              </a:solidFill>
            </a:endParaRPr>
          </a:p>
        </p:txBody>
      </p:sp>
      <p:sp>
        <p:nvSpPr>
          <p:cNvPr id="105485" name="Rectangle 13"/>
          <p:cNvSpPr>
            <a:spLocks noChangeArrowheads="1"/>
          </p:cNvSpPr>
          <p:nvPr/>
        </p:nvSpPr>
        <p:spPr bwMode="auto">
          <a:xfrm>
            <a:off x="914400" y="4953000"/>
            <a:ext cx="1763713" cy="4619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sz="2400" b="1" dirty="0">
                <a:solidFill>
                  <a:prstClr val="black"/>
                </a:solidFill>
              </a:rPr>
              <a:t>parenchyma</a:t>
            </a:r>
          </a:p>
        </p:txBody>
      </p:sp>
      <p:sp>
        <p:nvSpPr>
          <p:cNvPr id="105486" name="Rectangle 14"/>
          <p:cNvSpPr>
            <a:spLocks noChangeArrowheads="1"/>
          </p:cNvSpPr>
          <p:nvPr/>
        </p:nvSpPr>
        <p:spPr bwMode="auto">
          <a:xfrm>
            <a:off x="3200400" y="6172200"/>
            <a:ext cx="1103313" cy="7080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defRPr/>
            </a:pPr>
            <a:r>
              <a:rPr lang="en-US" sz="2000" b="1" dirty="0">
                <a:solidFill>
                  <a:prstClr val="black"/>
                </a:solidFill>
              </a:rPr>
              <a:t>vessel</a:t>
            </a:r>
          </a:p>
          <a:p>
            <a:pPr algn="ctr">
              <a:defRPr/>
            </a:pPr>
            <a:r>
              <a:rPr lang="en-US" sz="2000" b="1" dirty="0">
                <a:solidFill>
                  <a:prstClr val="black"/>
                </a:solidFill>
              </a:rPr>
              <a:t>of xylem</a:t>
            </a:r>
          </a:p>
        </p:txBody>
      </p:sp>
      <p:sp>
        <p:nvSpPr>
          <p:cNvPr id="105487" name="Rectangle 15"/>
          <p:cNvSpPr>
            <a:spLocks noChangeArrowheads="1"/>
          </p:cNvSpPr>
          <p:nvPr/>
        </p:nvSpPr>
        <p:spPr bwMode="auto">
          <a:xfrm>
            <a:off x="4837113" y="6172200"/>
            <a:ext cx="1160462" cy="4619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sz="2400" b="1" dirty="0">
                <a:solidFill>
                  <a:prstClr val="black"/>
                </a:solidFill>
              </a:rPr>
              <a:t>phloem</a:t>
            </a:r>
          </a:p>
        </p:txBody>
      </p:sp>
      <p:sp>
        <p:nvSpPr>
          <p:cNvPr id="105488" name="Rectangle 16"/>
          <p:cNvSpPr>
            <a:spLocks noChangeArrowheads="1"/>
          </p:cNvSpPr>
          <p:nvPr/>
        </p:nvSpPr>
        <p:spPr bwMode="auto">
          <a:xfrm>
            <a:off x="6954838" y="5065713"/>
            <a:ext cx="1928812" cy="8302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defRPr/>
            </a:pPr>
            <a:r>
              <a:rPr lang="en-US" sz="2400" b="1" dirty="0">
                <a:solidFill>
                  <a:prstClr val="black"/>
                </a:solidFill>
              </a:rPr>
              <a:t>fibers of</a:t>
            </a:r>
          </a:p>
          <a:p>
            <a:pPr algn="ctr">
              <a:defRPr/>
            </a:pPr>
            <a:r>
              <a:rPr lang="en-US" sz="2400" b="1" dirty="0" err="1">
                <a:solidFill>
                  <a:prstClr val="black"/>
                </a:solidFill>
              </a:rPr>
              <a:t>sclerenchyma</a:t>
            </a:r>
            <a:endParaRPr lang="en-US" sz="2400" b="1" dirty="0">
              <a:solidFill>
                <a:prstClr val="black"/>
              </a:solidFill>
            </a:endParaRPr>
          </a:p>
        </p:txBody>
      </p:sp>
      <p:sp>
        <p:nvSpPr>
          <p:cNvPr id="97297" name="Line 17"/>
          <p:cNvSpPr>
            <a:spLocks noChangeShapeType="1"/>
          </p:cNvSpPr>
          <p:nvPr/>
        </p:nvSpPr>
        <p:spPr bwMode="auto">
          <a:xfrm flipH="1">
            <a:off x="2233613" y="5137150"/>
            <a:ext cx="381000" cy="0"/>
          </a:xfrm>
          <a:prstGeom prst="line">
            <a:avLst/>
          </a:prstGeom>
          <a:noFill/>
          <a:ln w="19050">
            <a:solidFill>
              <a:schemeClr val="tx1"/>
            </a:solidFill>
            <a:round/>
            <a:headEnd/>
            <a:tailEnd/>
          </a:ln>
        </p:spPr>
        <p:txBody>
          <a:bodyPr wrap="none" anchor="ctr"/>
          <a:lstStyle/>
          <a:p>
            <a:endParaRPr lang="fr-FR">
              <a:solidFill>
                <a:prstClr val="black"/>
              </a:solidFill>
            </a:endParaRPr>
          </a:p>
        </p:txBody>
      </p:sp>
      <p:sp>
        <p:nvSpPr>
          <p:cNvPr id="97298" name="Line 18"/>
          <p:cNvSpPr>
            <a:spLocks noChangeShapeType="1"/>
          </p:cNvSpPr>
          <p:nvPr/>
        </p:nvSpPr>
        <p:spPr bwMode="auto">
          <a:xfrm>
            <a:off x="3733800" y="5105400"/>
            <a:ext cx="0" cy="1143000"/>
          </a:xfrm>
          <a:prstGeom prst="line">
            <a:avLst/>
          </a:prstGeom>
          <a:noFill/>
          <a:ln w="19050">
            <a:solidFill>
              <a:schemeClr val="tx1"/>
            </a:solidFill>
            <a:round/>
            <a:headEnd/>
            <a:tailEnd/>
          </a:ln>
        </p:spPr>
        <p:txBody>
          <a:bodyPr wrap="none" anchor="ctr"/>
          <a:lstStyle/>
          <a:p>
            <a:endParaRPr lang="fr-FR">
              <a:solidFill>
                <a:prstClr val="black"/>
              </a:solidFill>
            </a:endParaRPr>
          </a:p>
        </p:txBody>
      </p:sp>
      <p:sp>
        <p:nvSpPr>
          <p:cNvPr id="97299" name="Line 19"/>
          <p:cNvSpPr>
            <a:spLocks noChangeShapeType="1"/>
          </p:cNvSpPr>
          <p:nvPr/>
        </p:nvSpPr>
        <p:spPr bwMode="auto">
          <a:xfrm>
            <a:off x="5257800" y="5105400"/>
            <a:ext cx="0" cy="1143000"/>
          </a:xfrm>
          <a:prstGeom prst="line">
            <a:avLst/>
          </a:prstGeom>
          <a:noFill/>
          <a:ln w="19050">
            <a:solidFill>
              <a:schemeClr val="tx1"/>
            </a:solidFill>
            <a:round/>
            <a:headEnd/>
            <a:tailEnd/>
          </a:ln>
        </p:spPr>
        <p:txBody>
          <a:bodyPr wrap="none" anchor="ctr"/>
          <a:lstStyle/>
          <a:p>
            <a:endParaRPr lang="fr-FR">
              <a:solidFill>
                <a:prstClr val="black"/>
              </a:solidFill>
            </a:endParaRPr>
          </a:p>
        </p:txBody>
      </p:sp>
      <p:sp>
        <p:nvSpPr>
          <p:cNvPr id="97300" name="Line 20"/>
          <p:cNvSpPr>
            <a:spLocks noChangeShapeType="1"/>
          </p:cNvSpPr>
          <p:nvPr/>
        </p:nvSpPr>
        <p:spPr bwMode="auto">
          <a:xfrm>
            <a:off x="6172200" y="5257800"/>
            <a:ext cx="838200" cy="0"/>
          </a:xfrm>
          <a:prstGeom prst="line">
            <a:avLst/>
          </a:prstGeom>
          <a:noFill/>
          <a:ln w="19050">
            <a:solidFill>
              <a:schemeClr val="tx1"/>
            </a:solidFill>
            <a:round/>
            <a:headEnd/>
            <a:tailEnd/>
          </a:ln>
        </p:spPr>
        <p:txBody>
          <a:bodyPr wrap="none" anchor="ctr"/>
          <a:lstStyle/>
          <a:p>
            <a:endParaRPr lang="fr-FR">
              <a:solidFill>
                <a:prstClr val="black"/>
              </a:solidFill>
            </a:endParaRPr>
          </a:p>
        </p:txBody>
      </p:sp>
    </p:spTree>
    <p:extLst>
      <p:ext uri="{BB962C8B-B14F-4D97-AF65-F5344CB8AC3E}">
        <p14:creationId xmlns:p14="http://schemas.microsoft.com/office/powerpoint/2010/main" val="3241016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ww.frontiersin.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6633"/>
            <a:ext cx="9252520"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44" y="4461192"/>
            <a:ext cx="8928992" cy="2246769"/>
          </a:xfrm>
          <a:prstGeom prst="rect">
            <a:avLst/>
          </a:prstGeom>
          <a:solidFill>
            <a:schemeClr val="bg1"/>
          </a:solidFill>
        </p:spPr>
        <p:txBody>
          <a:bodyPr wrap="square">
            <a:spAutoFit/>
          </a:bodyPr>
          <a:lstStyle/>
          <a:p>
            <a:r>
              <a:rPr lang="fr-FR" sz="2000" dirty="0" err="1">
                <a:solidFill>
                  <a:prstClr val="black"/>
                </a:solidFill>
              </a:rPr>
              <a:t>maize</a:t>
            </a:r>
            <a:r>
              <a:rPr lang="fr-FR" sz="2000" dirty="0">
                <a:solidFill>
                  <a:prstClr val="black"/>
                </a:solidFill>
              </a:rPr>
              <a:t> (</a:t>
            </a:r>
            <a:r>
              <a:rPr lang="fr-FR" sz="2000" dirty="0" err="1">
                <a:solidFill>
                  <a:prstClr val="black"/>
                </a:solidFill>
              </a:rPr>
              <a:t>Zea</a:t>
            </a:r>
            <a:r>
              <a:rPr lang="fr-FR" sz="2000" dirty="0">
                <a:solidFill>
                  <a:prstClr val="black"/>
                </a:solidFill>
              </a:rPr>
              <a:t> </a:t>
            </a:r>
            <a:r>
              <a:rPr lang="fr-FR" sz="2000" dirty="0" err="1">
                <a:solidFill>
                  <a:prstClr val="black"/>
                </a:solidFill>
              </a:rPr>
              <a:t>mays</a:t>
            </a:r>
            <a:r>
              <a:rPr lang="fr-FR" sz="2000" dirty="0">
                <a:solidFill>
                  <a:prstClr val="black"/>
                </a:solidFill>
              </a:rPr>
              <a:t> L.). (A) Transverse section of a </a:t>
            </a:r>
            <a:r>
              <a:rPr lang="fr-FR" sz="2000" dirty="0" err="1">
                <a:solidFill>
                  <a:prstClr val="black"/>
                </a:solidFill>
              </a:rPr>
              <a:t>maize</a:t>
            </a:r>
            <a:r>
              <a:rPr lang="fr-FR" sz="2000" dirty="0">
                <a:solidFill>
                  <a:prstClr val="black"/>
                </a:solidFill>
              </a:rPr>
              <a:t> </a:t>
            </a:r>
            <a:r>
              <a:rPr lang="fr-FR" sz="2000" dirty="0" err="1">
                <a:solidFill>
                  <a:prstClr val="black"/>
                </a:solidFill>
              </a:rPr>
              <a:t>sheath</a:t>
            </a:r>
            <a:r>
              <a:rPr lang="fr-FR" sz="2000" dirty="0">
                <a:solidFill>
                  <a:prstClr val="black"/>
                </a:solidFill>
              </a:rPr>
              <a:t>, </a:t>
            </a:r>
            <a:r>
              <a:rPr lang="fr-FR" sz="2000" dirty="0" err="1">
                <a:solidFill>
                  <a:prstClr val="black"/>
                </a:solidFill>
              </a:rPr>
              <a:t>showing</a:t>
            </a:r>
            <a:r>
              <a:rPr lang="fr-FR" sz="2000" dirty="0">
                <a:solidFill>
                  <a:prstClr val="black"/>
                </a:solidFill>
              </a:rPr>
              <a:t> a </a:t>
            </a:r>
            <a:r>
              <a:rPr lang="fr-FR" sz="2000" dirty="0" err="1">
                <a:solidFill>
                  <a:prstClr val="black"/>
                </a:solidFill>
              </a:rPr>
              <a:t>protoxylem</a:t>
            </a:r>
            <a:r>
              <a:rPr lang="fr-FR" sz="2000" dirty="0">
                <a:solidFill>
                  <a:prstClr val="black"/>
                </a:solidFill>
              </a:rPr>
              <a:t> (</a:t>
            </a:r>
            <a:r>
              <a:rPr lang="fr-FR" sz="2000" dirty="0">
                <a:solidFill>
                  <a:srgbClr val="FF0000"/>
                </a:solidFill>
              </a:rPr>
              <a:t>Px) </a:t>
            </a:r>
            <a:r>
              <a:rPr lang="fr-FR" sz="2000" dirty="0" err="1">
                <a:solidFill>
                  <a:srgbClr val="FF0000"/>
                </a:solidFill>
              </a:rPr>
              <a:t>vessel</a:t>
            </a:r>
            <a:r>
              <a:rPr lang="fr-FR" sz="2000" dirty="0">
                <a:solidFill>
                  <a:srgbClr val="FF0000"/>
                </a:solidFill>
              </a:rPr>
              <a:t> </a:t>
            </a:r>
            <a:r>
              <a:rPr lang="fr-FR" sz="2000" dirty="0" err="1">
                <a:solidFill>
                  <a:srgbClr val="FF0000"/>
                </a:solidFill>
              </a:rPr>
              <a:t>with</a:t>
            </a:r>
            <a:r>
              <a:rPr lang="fr-FR" sz="2000" dirty="0">
                <a:solidFill>
                  <a:srgbClr val="FF0000"/>
                </a:solidFill>
              </a:rPr>
              <a:t> </a:t>
            </a:r>
            <a:r>
              <a:rPr lang="fr-FR" sz="2000" dirty="0" err="1">
                <a:solidFill>
                  <a:srgbClr val="FF0000"/>
                </a:solidFill>
              </a:rPr>
              <a:t>secondary</a:t>
            </a:r>
            <a:r>
              <a:rPr lang="fr-FR" sz="2000" dirty="0">
                <a:solidFill>
                  <a:srgbClr val="FF0000"/>
                </a:solidFill>
              </a:rPr>
              <a:t> </a:t>
            </a:r>
            <a:r>
              <a:rPr lang="fr-FR" sz="2000" dirty="0" err="1">
                <a:solidFill>
                  <a:srgbClr val="FF0000"/>
                </a:solidFill>
              </a:rPr>
              <a:t>wall</a:t>
            </a:r>
            <a:r>
              <a:rPr lang="fr-FR" sz="2000" dirty="0">
                <a:solidFill>
                  <a:srgbClr val="FF0000"/>
                </a:solidFill>
              </a:rPr>
              <a:t> </a:t>
            </a:r>
            <a:r>
              <a:rPr lang="fr-FR" sz="2000" dirty="0" err="1">
                <a:solidFill>
                  <a:srgbClr val="FF0000"/>
                </a:solidFill>
              </a:rPr>
              <a:t>thickenings</a:t>
            </a:r>
            <a:r>
              <a:rPr lang="fr-FR" sz="2000" dirty="0">
                <a:solidFill>
                  <a:srgbClr val="FF0000"/>
                </a:solidFill>
              </a:rPr>
              <a:t> </a:t>
            </a:r>
            <a:r>
              <a:rPr lang="fr-FR" sz="2000" dirty="0">
                <a:solidFill>
                  <a:prstClr val="black"/>
                </a:solidFill>
              </a:rPr>
              <a:t>(</a:t>
            </a:r>
            <a:r>
              <a:rPr lang="fr-FR" sz="2000" dirty="0" err="1">
                <a:solidFill>
                  <a:prstClr val="black"/>
                </a:solidFill>
              </a:rPr>
              <a:t>filled</a:t>
            </a:r>
            <a:r>
              <a:rPr lang="fr-FR" sz="2000" dirty="0">
                <a:solidFill>
                  <a:prstClr val="black"/>
                </a:solidFill>
              </a:rPr>
              <a:t> </a:t>
            </a:r>
            <a:r>
              <a:rPr lang="fr-FR" sz="2000" dirty="0" err="1">
                <a:solidFill>
                  <a:prstClr val="black"/>
                </a:solidFill>
              </a:rPr>
              <a:t>arrowheads</a:t>
            </a:r>
            <a:r>
              <a:rPr lang="fr-FR" sz="2000" dirty="0">
                <a:solidFill>
                  <a:prstClr val="black"/>
                </a:solidFill>
              </a:rPr>
              <a:t>) and </a:t>
            </a:r>
            <a:r>
              <a:rPr lang="fr-FR" sz="2000" dirty="0" err="1">
                <a:solidFill>
                  <a:prstClr val="black"/>
                </a:solidFill>
              </a:rPr>
              <a:t>two</a:t>
            </a:r>
            <a:r>
              <a:rPr lang="fr-FR" sz="2000" dirty="0">
                <a:solidFill>
                  <a:prstClr val="black"/>
                </a:solidFill>
              </a:rPr>
              <a:t> </a:t>
            </a:r>
            <a:r>
              <a:rPr lang="fr-FR" sz="2000" dirty="0" err="1">
                <a:solidFill>
                  <a:srgbClr val="1F497D">
                    <a:lumMod val="60000"/>
                    <a:lumOff val="40000"/>
                  </a:srgbClr>
                </a:solidFill>
              </a:rPr>
              <a:t>metaxylem</a:t>
            </a:r>
            <a:r>
              <a:rPr lang="fr-FR" sz="2000" dirty="0">
                <a:solidFill>
                  <a:srgbClr val="1F497D">
                    <a:lumMod val="60000"/>
                    <a:lumOff val="40000"/>
                  </a:srgbClr>
                </a:solidFill>
              </a:rPr>
              <a:t> (</a:t>
            </a:r>
            <a:r>
              <a:rPr lang="fr-FR" sz="2000" dirty="0" err="1">
                <a:solidFill>
                  <a:srgbClr val="1F497D">
                    <a:lumMod val="60000"/>
                    <a:lumOff val="40000"/>
                  </a:srgbClr>
                </a:solidFill>
              </a:rPr>
              <a:t>Mx</a:t>
            </a:r>
            <a:r>
              <a:rPr lang="fr-FR" sz="2000" dirty="0">
                <a:solidFill>
                  <a:srgbClr val="1F497D">
                    <a:lumMod val="60000"/>
                    <a:lumOff val="40000"/>
                  </a:srgbClr>
                </a:solidFill>
              </a:rPr>
              <a:t>) </a:t>
            </a:r>
            <a:r>
              <a:rPr lang="fr-FR" sz="2000" dirty="0" err="1">
                <a:solidFill>
                  <a:srgbClr val="1F497D">
                    <a:lumMod val="60000"/>
                    <a:lumOff val="40000"/>
                  </a:srgbClr>
                </a:solidFill>
              </a:rPr>
              <a:t>vessels</a:t>
            </a:r>
            <a:r>
              <a:rPr lang="fr-FR" sz="2000" dirty="0">
                <a:solidFill>
                  <a:prstClr val="black"/>
                </a:solidFill>
              </a:rPr>
              <a:t> </a:t>
            </a:r>
            <a:r>
              <a:rPr lang="fr-FR" sz="2000" dirty="0" err="1">
                <a:solidFill>
                  <a:prstClr val="black"/>
                </a:solidFill>
              </a:rPr>
              <a:t>with</a:t>
            </a:r>
            <a:r>
              <a:rPr lang="fr-FR" sz="2000" dirty="0">
                <a:solidFill>
                  <a:prstClr val="black"/>
                </a:solidFill>
              </a:rPr>
              <a:t> </a:t>
            </a:r>
            <a:r>
              <a:rPr lang="fr-FR" sz="2000" dirty="0" err="1">
                <a:solidFill>
                  <a:prstClr val="black"/>
                </a:solidFill>
              </a:rPr>
              <a:t>pits</a:t>
            </a:r>
            <a:r>
              <a:rPr lang="fr-FR" sz="2000" dirty="0">
                <a:solidFill>
                  <a:prstClr val="black"/>
                </a:solidFill>
              </a:rPr>
              <a:t> </a:t>
            </a:r>
            <a:r>
              <a:rPr lang="fr-FR" sz="2000" dirty="0" err="1">
                <a:solidFill>
                  <a:prstClr val="black"/>
                </a:solidFill>
              </a:rPr>
              <a:t>distributed</a:t>
            </a:r>
            <a:r>
              <a:rPr lang="fr-FR" sz="2000" dirty="0">
                <a:solidFill>
                  <a:prstClr val="black"/>
                </a:solidFill>
              </a:rPr>
              <a:t> in a </a:t>
            </a:r>
            <a:r>
              <a:rPr lang="fr-FR" sz="2000" dirty="0" err="1">
                <a:solidFill>
                  <a:prstClr val="black"/>
                </a:solidFill>
              </a:rPr>
              <a:t>nonuniform</a:t>
            </a:r>
            <a:r>
              <a:rPr lang="fr-FR" sz="2000" dirty="0">
                <a:solidFill>
                  <a:prstClr val="black"/>
                </a:solidFill>
              </a:rPr>
              <a:t> </a:t>
            </a:r>
            <a:r>
              <a:rPr lang="fr-FR" sz="2000" dirty="0" err="1">
                <a:solidFill>
                  <a:prstClr val="black"/>
                </a:solidFill>
              </a:rPr>
              <a:t>manner</a:t>
            </a:r>
            <a:r>
              <a:rPr lang="fr-FR" sz="2000" dirty="0">
                <a:solidFill>
                  <a:prstClr val="black"/>
                </a:solidFill>
              </a:rPr>
              <a:t> (</a:t>
            </a:r>
            <a:r>
              <a:rPr lang="fr-FR" sz="2000" dirty="0" err="1">
                <a:solidFill>
                  <a:prstClr val="black"/>
                </a:solidFill>
              </a:rPr>
              <a:t>dashed</a:t>
            </a:r>
            <a:r>
              <a:rPr lang="fr-FR" sz="2000" dirty="0">
                <a:solidFill>
                  <a:prstClr val="black"/>
                </a:solidFill>
              </a:rPr>
              <a:t> box). (B) Longitudinal section of a </a:t>
            </a:r>
            <a:r>
              <a:rPr lang="fr-FR" sz="2000" dirty="0" err="1">
                <a:solidFill>
                  <a:prstClr val="black"/>
                </a:solidFill>
              </a:rPr>
              <a:t>maize</a:t>
            </a:r>
            <a:r>
              <a:rPr lang="fr-FR" sz="2000" dirty="0">
                <a:solidFill>
                  <a:prstClr val="black"/>
                </a:solidFill>
              </a:rPr>
              <a:t> </a:t>
            </a:r>
            <a:r>
              <a:rPr lang="fr-FR" sz="2000" dirty="0" err="1">
                <a:solidFill>
                  <a:prstClr val="black"/>
                </a:solidFill>
              </a:rPr>
              <a:t>leaf</a:t>
            </a:r>
            <a:r>
              <a:rPr lang="fr-FR" sz="2000" dirty="0">
                <a:solidFill>
                  <a:prstClr val="black"/>
                </a:solidFill>
              </a:rPr>
              <a:t>, </a:t>
            </a:r>
            <a:r>
              <a:rPr lang="fr-FR" sz="2000" dirty="0" err="1">
                <a:solidFill>
                  <a:prstClr val="black"/>
                </a:solidFill>
              </a:rPr>
              <a:t>showing</a:t>
            </a:r>
            <a:r>
              <a:rPr lang="fr-FR" sz="2000" dirty="0">
                <a:solidFill>
                  <a:prstClr val="black"/>
                </a:solidFill>
              </a:rPr>
              <a:t> </a:t>
            </a:r>
            <a:r>
              <a:rPr lang="fr-FR" sz="2000" dirty="0" err="1">
                <a:solidFill>
                  <a:prstClr val="black"/>
                </a:solidFill>
              </a:rPr>
              <a:t>protoxylem</a:t>
            </a:r>
            <a:r>
              <a:rPr lang="fr-FR" sz="2000" dirty="0">
                <a:solidFill>
                  <a:prstClr val="black"/>
                </a:solidFill>
              </a:rPr>
              <a:t> and </a:t>
            </a:r>
            <a:r>
              <a:rPr lang="fr-FR" sz="2000" dirty="0" err="1">
                <a:solidFill>
                  <a:prstClr val="black"/>
                </a:solidFill>
              </a:rPr>
              <a:t>metaxylem</a:t>
            </a:r>
            <a:r>
              <a:rPr lang="fr-FR" sz="2000" dirty="0">
                <a:solidFill>
                  <a:prstClr val="black"/>
                </a:solidFill>
              </a:rPr>
              <a:t> </a:t>
            </a:r>
            <a:r>
              <a:rPr lang="fr-FR" sz="2000" dirty="0" err="1">
                <a:solidFill>
                  <a:prstClr val="black"/>
                </a:solidFill>
              </a:rPr>
              <a:t>vessels</a:t>
            </a:r>
            <a:r>
              <a:rPr lang="fr-FR" sz="2000" dirty="0">
                <a:solidFill>
                  <a:prstClr val="black"/>
                </a:solidFill>
              </a:rPr>
              <a:t> </a:t>
            </a:r>
            <a:r>
              <a:rPr lang="fr-FR" sz="2000" dirty="0" err="1">
                <a:solidFill>
                  <a:prstClr val="black"/>
                </a:solidFill>
              </a:rPr>
              <a:t>with</a:t>
            </a:r>
            <a:r>
              <a:rPr lang="fr-FR" sz="2000" dirty="0">
                <a:solidFill>
                  <a:prstClr val="black"/>
                </a:solidFill>
              </a:rPr>
              <a:t> </a:t>
            </a:r>
            <a:r>
              <a:rPr lang="fr-FR" sz="2000" dirty="0">
                <a:solidFill>
                  <a:srgbClr val="1F497D">
                    <a:lumMod val="60000"/>
                    <a:lumOff val="40000"/>
                  </a:srgbClr>
                </a:solidFill>
              </a:rPr>
              <a:t>a single perforation plate (Pp</a:t>
            </a:r>
            <a:r>
              <a:rPr lang="fr-FR" sz="2000" dirty="0">
                <a:solidFill>
                  <a:prstClr val="black"/>
                </a:solidFill>
              </a:rPr>
              <a:t>). </a:t>
            </a:r>
            <a:r>
              <a:rPr lang="fr-FR" sz="2000" dirty="0" err="1">
                <a:solidFill>
                  <a:prstClr val="black"/>
                </a:solidFill>
              </a:rPr>
              <a:t>Ep</a:t>
            </a:r>
            <a:r>
              <a:rPr lang="fr-FR" sz="2000" dirty="0">
                <a:solidFill>
                  <a:prstClr val="black"/>
                </a:solidFill>
              </a:rPr>
              <a:t>, </a:t>
            </a:r>
            <a:r>
              <a:rPr lang="fr-FR" sz="2000" dirty="0" err="1">
                <a:solidFill>
                  <a:prstClr val="black"/>
                </a:solidFill>
              </a:rPr>
              <a:t>epidermis</a:t>
            </a:r>
            <a:r>
              <a:rPr lang="fr-FR" sz="2000" dirty="0">
                <a:solidFill>
                  <a:prstClr val="black"/>
                </a:solidFill>
              </a:rPr>
              <a:t>; </a:t>
            </a:r>
            <a:r>
              <a:rPr lang="fr-FR" sz="2000" dirty="0" err="1" smtClean="0">
                <a:solidFill>
                  <a:srgbClr val="F79646">
                    <a:lumMod val="75000"/>
                  </a:srgbClr>
                </a:solidFill>
              </a:rPr>
              <a:t>Bsf</a:t>
            </a:r>
            <a:r>
              <a:rPr lang="fr-FR" sz="2000" dirty="0" smtClean="0">
                <a:solidFill>
                  <a:srgbClr val="F79646">
                    <a:lumMod val="75000"/>
                  </a:srgbClr>
                </a:solidFill>
              </a:rPr>
              <a:t>, </a:t>
            </a:r>
            <a:r>
              <a:rPr lang="fr-FR" sz="2000" dirty="0">
                <a:solidFill>
                  <a:srgbClr val="F79646">
                    <a:lumMod val="75000"/>
                  </a:srgbClr>
                </a:solidFill>
              </a:rPr>
              <a:t>bundle </a:t>
            </a:r>
            <a:r>
              <a:rPr lang="fr-FR" sz="2000" dirty="0" err="1">
                <a:solidFill>
                  <a:srgbClr val="F79646">
                    <a:lumMod val="75000"/>
                  </a:srgbClr>
                </a:solidFill>
              </a:rPr>
              <a:t>sheath</a:t>
            </a:r>
            <a:r>
              <a:rPr lang="fr-FR" sz="2000" dirty="0">
                <a:solidFill>
                  <a:srgbClr val="F79646">
                    <a:lumMod val="75000"/>
                  </a:srgbClr>
                </a:solidFill>
              </a:rPr>
              <a:t> </a:t>
            </a:r>
            <a:r>
              <a:rPr lang="fr-FR" sz="2000" dirty="0" err="1">
                <a:solidFill>
                  <a:srgbClr val="F79646">
                    <a:lumMod val="75000"/>
                  </a:srgbClr>
                </a:solidFill>
              </a:rPr>
              <a:t>fiber</a:t>
            </a:r>
            <a:r>
              <a:rPr lang="fr-FR" sz="2000" dirty="0">
                <a:solidFill>
                  <a:prstClr val="black"/>
                </a:solidFill>
              </a:rPr>
              <a:t>; Ph, </a:t>
            </a:r>
            <a:r>
              <a:rPr lang="fr-FR" sz="2000" dirty="0" err="1">
                <a:solidFill>
                  <a:prstClr val="black"/>
                </a:solidFill>
              </a:rPr>
              <a:t>phloem</a:t>
            </a:r>
            <a:r>
              <a:rPr lang="fr-FR" sz="2000" dirty="0">
                <a:solidFill>
                  <a:prstClr val="black"/>
                </a:solidFill>
              </a:rPr>
              <a:t>; </a:t>
            </a:r>
            <a:r>
              <a:rPr lang="fr-FR" sz="2000" dirty="0" err="1">
                <a:solidFill>
                  <a:prstClr val="black"/>
                </a:solidFill>
              </a:rPr>
              <a:t>Mx</a:t>
            </a:r>
            <a:r>
              <a:rPr lang="fr-FR" sz="2000" dirty="0">
                <a:solidFill>
                  <a:prstClr val="black"/>
                </a:solidFill>
              </a:rPr>
              <a:t>, </a:t>
            </a:r>
            <a:r>
              <a:rPr lang="fr-FR" sz="2000" dirty="0" err="1">
                <a:solidFill>
                  <a:prstClr val="black"/>
                </a:solidFill>
              </a:rPr>
              <a:t>metaxylem</a:t>
            </a:r>
            <a:r>
              <a:rPr lang="fr-FR" sz="2000" dirty="0">
                <a:solidFill>
                  <a:prstClr val="black"/>
                </a:solidFill>
              </a:rPr>
              <a:t> </a:t>
            </a:r>
            <a:r>
              <a:rPr lang="fr-FR" sz="2000" dirty="0" err="1">
                <a:solidFill>
                  <a:prstClr val="black"/>
                </a:solidFill>
              </a:rPr>
              <a:t>vessel</a:t>
            </a:r>
            <a:r>
              <a:rPr lang="fr-FR" sz="2000" dirty="0">
                <a:solidFill>
                  <a:prstClr val="black"/>
                </a:solidFill>
              </a:rPr>
              <a:t>; Px, </a:t>
            </a:r>
            <a:r>
              <a:rPr lang="fr-FR" sz="2000" dirty="0" err="1">
                <a:solidFill>
                  <a:prstClr val="black"/>
                </a:solidFill>
              </a:rPr>
              <a:t>protoxylem</a:t>
            </a:r>
            <a:r>
              <a:rPr lang="fr-FR" sz="2000" dirty="0">
                <a:solidFill>
                  <a:prstClr val="black"/>
                </a:solidFill>
              </a:rPr>
              <a:t> </a:t>
            </a:r>
            <a:r>
              <a:rPr lang="fr-FR" sz="2000" dirty="0" err="1">
                <a:solidFill>
                  <a:prstClr val="black"/>
                </a:solidFill>
              </a:rPr>
              <a:t>vessel</a:t>
            </a:r>
            <a:r>
              <a:rPr lang="fr-FR" sz="2000" dirty="0">
                <a:solidFill>
                  <a:prstClr val="black"/>
                </a:solidFill>
              </a:rPr>
              <a:t>; </a:t>
            </a:r>
            <a:r>
              <a:rPr lang="fr-FR" sz="2000" dirty="0" err="1">
                <a:solidFill>
                  <a:srgbClr val="00B050"/>
                </a:solidFill>
              </a:rPr>
              <a:t>Xyp</a:t>
            </a:r>
            <a:r>
              <a:rPr lang="fr-FR" sz="2000" dirty="0">
                <a:solidFill>
                  <a:srgbClr val="00B050"/>
                </a:solidFill>
              </a:rPr>
              <a:t>, </a:t>
            </a:r>
            <a:r>
              <a:rPr lang="fr-FR" sz="2000" dirty="0" err="1">
                <a:solidFill>
                  <a:srgbClr val="00B050"/>
                </a:solidFill>
              </a:rPr>
              <a:t>xylem</a:t>
            </a:r>
            <a:r>
              <a:rPr lang="fr-FR" sz="2000" dirty="0">
                <a:solidFill>
                  <a:srgbClr val="00B050"/>
                </a:solidFill>
              </a:rPr>
              <a:t> </a:t>
            </a:r>
            <a:r>
              <a:rPr lang="fr-FR" sz="2000" dirty="0" err="1">
                <a:solidFill>
                  <a:srgbClr val="00B050"/>
                </a:solidFill>
              </a:rPr>
              <a:t>parenchyma</a:t>
            </a:r>
            <a:r>
              <a:rPr lang="fr-FR" sz="2000" dirty="0">
                <a:solidFill>
                  <a:srgbClr val="00B050"/>
                </a:solidFill>
              </a:rPr>
              <a:t> </a:t>
            </a:r>
            <a:r>
              <a:rPr lang="fr-FR" sz="2000" dirty="0" err="1">
                <a:solidFill>
                  <a:srgbClr val="00B050"/>
                </a:solidFill>
              </a:rPr>
              <a:t>cell</a:t>
            </a:r>
            <a:r>
              <a:rPr lang="fr-FR" sz="2000" dirty="0">
                <a:solidFill>
                  <a:prstClr val="black"/>
                </a:solidFill>
              </a:rPr>
              <a:t>; Pp, perforation plate. </a:t>
            </a:r>
            <a:r>
              <a:rPr lang="fr-FR" sz="2000" dirty="0" err="1">
                <a:solidFill>
                  <a:prstClr val="black"/>
                </a:solidFill>
              </a:rPr>
              <a:t>Scale</a:t>
            </a:r>
            <a:r>
              <a:rPr lang="fr-FR" sz="2000" dirty="0">
                <a:solidFill>
                  <a:prstClr val="black"/>
                </a:solidFill>
              </a:rPr>
              <a:t> bar = 20 </a:t>
            </a:r>
            <a:r>
              <a:rPr lang="el-GR" sz="2000" dirty="0">
                <a:solidFill>
                  <a:prstClr val="black"/>
                </a:solidFill>
              </a:rPr>
              <a:t>μ</a:t>
            </a:r>
            <a:r>
              <a:rPr lang="fr-FR" sz="2000" dirty="0">
                <a:solidFill>
                  <a:prstClr val="black"/>
                </a:solidFill>
              </a:rPr>
              <a:t>m</a:t>
            </a:r>
          </a:p>
        </p:txBody>
      </p:sp>
    </p:spTree>
    <p:extLst>
      <p:ext uri="{BB962C8B-B14F-4D97-AF65-F5344CB8AC3E}">
        <p14:creationId xmlns:p14="http://schemas.microsoft.com/office/powerpoint/2010/main" val="2527570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06081" y="48607"/>
            <a:ext cx="8229600" cy="1143000"/>
          </a:xfrm>
          <a:solidFill>
            <a:schemeClr val="accent1"/>
          </a:solidFill>
        </p:spPr>
        <p:txBody>
          <a:bodyPr/>
          <a:lstStyle/>
          <a:p>
            <a:pPr eaLnBrk="1" hangingPunct="1"/>
            <a:r>
              <a:rPr lang="en-US" sz="2800" b="1" dirty="0" smtClean="0">
                <a:solidFill>
                  <a:srgbClr val="FF0000"/>
                </a:solidFill>
              </a:rPr>
              <a:t>Xylem structure</a:t>
            </a:r>
          </a:p>
        </p:txBody>
      </p:sp>
      <p:pic>
        <p:nvPicPr>
          <p:cNvPr id="96259" name="Picture 5" descr="f25-06_xylem_structure_c"/>
          <p:cNvPicPr>
            <a:picLocks noGrp="1" noChangeAspect="1" noChangeArrowheads="1"/>
          </p:cNvPicPr>
          <p:nvPr>
            <p:ph idx="1"/>
          </p:nvPr>
        </p:nvPicPr>
        <p:blipFill>
          <a:blip r:embed="rId2" cstate="print"/>
          <a:srcRect/>
          <a:stretch>
            <a:fillRect/>
          </a:stretch>
        </p:blipFill>
        <p:spPr>
          <a:xfrm>
            <a:off x="0" y="1295400"/>
            <a:ext cx="9144000" cy="5205413"/>
          </a:xfrm>
        </p:spPr>
      </p:pic>
      <p:sp>
        <p:nvSpPr>
          <p:cNvPr id="2" name="ZoneTexte 1"/>
          <p:cNvSpPr txBox="1"/>
          <p:nvPr/>
        </p:nvSpPr>
        <p:spPr>
          <a:xfrm>
            <a:off x="1763688" y="3861048"/>
            <a:ext cx="936104" cy="369332"/>
          </a:xfrm>
          <a:prstGeom prst="rect">
            <a:avLst/>
          </a:prstGeom>
          <a:noFill/>
        </p:spPr>
        <p:txBody>
          <a:bodyPr wrap="square" rtlCol="0">
            <a:spAutoFit/>
          </a:bodyPr>
          <a:lstStyle/>
          <a:p>
            <a:r>
              <a:rPr lang="ar-DZ" dirty="0" smtClean="0">
                <a:solidFill>
                  <a:prstClr val="black"/>
                </a:solidFill>
              </a:rPr>
              <a:t>القصيبات</a:t>
            </a:r>
            <a:endParaRPr lang="fr-FR" dirty="0">
              <a:solidFill>
                <a:prstClr val="black"/>
              </a:solidFill>
            </a:endParaRPr>
          </a:p>
        </p:txBody>
      </p:sp>
      <p:sp>
        <p:nvSpPr>
          <p:cNvPr id="5" name="ZoneTexte 4"/>
          <p:cNvSpPr txBox="1"/>
          <p:nvPr/>
        </p:nvSpPr>
        <p:spPr>
          <a:xfrm>
            <a:off x="1793755" y="2206207"/>
            <a:ext cx="936104" cy="369332"/>
          </a:xfrm>
          <a:prstGeom prst="rect">
            <a:avLst/>
          </a:prstGeom>
          <a:noFill/>
        </p:spPr>
        <p:txBody>
          <a:bodyPr wrap="square" rtlCol="0">
            <a:spAutoFit/>
          </a:bodyPr>
          <a:lstStyle/>
          <a:p>
            <a:r>
              <a:rPr lang="ar-DZ" dirty="0" smtClean="0">
                <a:solidFill>
                  <a:prstClr val="black"/>
                </a:solidFill>
              </a:rPr>
              <a:t>الاوعية</a:t>
            </a:r>
            <a:endParaRPr lang="fr-FR" dirty="0">
              <a:solidFill>
                <a:prstClr val="black"/>
              </a:solidFill>
            </a:endParaRPr>
          </a:p>
        </p:txBody>
      </p:sp>
      <p:sp>
        <p:nvSpPr>
          <p:cNvPr id="6" name="ZoneTexte 5"/>
          <p:cNvSpPr txBox="1"/>
          <p:nvPr/>
        </p:nvSpPr>
        <p:spPr>
          <a:xfrm>
            <a:off x="1763688" y="5373216"/>
            <a:ext cx="936104" cy="369332"/>
          </a:xfrm>
          <a:prstGeom prst="rect">
            <a:avLst/>
          </a:prstGeom>
          <a:noFill/>
        </p:spPr>
        <p:txBody>
          <a:bodyPr wrap="square" rtlCol="0">
            <a:spAutoFit/>
          </a:bodyPr>
          <a:lstStyle/>
          <a:p>
            <a:r>
              <a:rPr lang="ar-DZ" dirty="0" err="1" smtClean="0">
                <a:solidFill>
                  <a:prstClr val="black"/>
                </a:solidFill>
              </a:rPr>
              <a:t>البرانشيم</a:t>
            </a:r>
            <a:endParaRPr lang="fr-FR" dirty="0">
              <a:solidFill>
                <a:prstClr val="black"/>
              </a:solidFill>
            </a:endParaRPr>
          </a:p>
        </p:txBody>
      </p:sp>
      <p:sp>
        <p:nvSpPr>
          <p:cNvPr id="7" name="ZoneTexte 6"/>
          <p:cNvSpPr txBox="1"/>
          <p:nvPr/>
        </p:nvSpPr>
        <p:spPr>
          <a:xfrm>
            <a:off x="7699577" y="2742137"/>
            <a:ext cx="936104" cy="369332"/>
          </a:xfrm>
          <a:prstGeom prst="rect">
            <a:avLst/>
          </a:prstGeom>
          <a:noFill/>
        </p:spPr>
        <p:txBody>
          <a:bodyPr wrap="square" rtlCol="0">
            <a:spAutoFit/>
          </a:bodyPr>
          <a:lstStyle/>
          <a:p>
            <a:r>
              <a:rPr lang="ar-DZ" dirty="0" smtClean="0">
                <a:solidFill>
                  <a:prstClr val="black"/>
                </a:solidFill>
              </a:rPr>
              <a:t>القصيبات</a:t>
            </a:r>
            <a:endParaRPr lang="fr-FR" dirty="0">
              <a:solidFill>
                <a:prstClr val="black"/>
              </a:solidFill>
            </a:endParaRPr>
          </a:p>
        </p:txBody>
      </p:sp>
      <p:sp>
        <p:nvSpPr>
          <p:cNvPr id="8" name="ZoneTexte 7"/>
          <p:cNvSpPr txBox="1"/>
          <p:nvPr/>
        </p:nvSpPr>
        <p:spPr>
          <a:xfrm>
            <a:off x="6444208" y="2390873"/>
            <a:ext cx="936104" cy="369332"/>
          </a:xfrm>
          <a:prstGeom prst="rect">
            <a:avLst/>
          </a:prstGeom>
          <a:noFill/>
        </p:spPr>
        <p:txBody>
          <a:bodyPr wrap="square" rtlCol="0">
            <a:spAutoFit/>
          </a:bodyPr>
          <a:lstStyle/>
          <a:p>
            <a:r>
              <a:rPr lang="ar-DZ" dirty="0" smtClean="0">
                <a:solidFill>
                  <a:prstClr val="black"/>
                </a:solidFill>
              </a:rPr>
              <a:t>الاوعية</a:t>
            </a:r>
            <a:endParaRPr lang="fr-FR" dirty="0">
              <a:solidFill>
                <a:prstClr val="black"/>
              </a:solidFill>
            </a:endParaRPr>
          </a:p>
        </p:txBody>
      </p:sp>
      <p:sp>
        <p:nvSpPr>
          <p:cNvPr id="9" name="ZoneTexte 8"/>
          <p:cNvSpPr txBox="1"/>
          <p:nvPr/>
        </p:nvSpPr>
        <p:spPr>
          <a:xfrm>
            <a:off x="5688124" y="5188550"/>
            <a:ext cx="756084" cy="369332"/>
          </a:xfrm>
          <a:prstGeom prst="rect">
            <a:avLst/>
          </a:prstGeom>
          <a:noFill/>
        </p:spPr>
        <p:txBody>
          <a:bodyPr wrap="square" rtlCol="0">
            <a:spAutoFit/>
          </a:bodyPr>
          <a:lstStyle/>
          <a:p>
            <a:r>
              <a:rPr lang="ar-DZ" dirty="0" smtClean="0">
                <a:solidFill>
                  <a:prstClr val="black"/>
                </a:solidFill>
              </a:rPr>
              <a:t>النقر</a:t>
            </a:r>
            <a:endParaRPr lang="fr-FR" dirty="0">
              <a:solidFill>
                <a:prstClr val="black"/>
              </a:solidFill>
            </a:endParaRPr>
          </a:p>
        </p:txBody>
      </p:sp>
      <p:sp>
        <p:nvSpPr>
          <p:cNvPr id="3" name="Rectangle 1"/>
          <p:cNvSpPr>
            <a:spLocks noChangeArrowheads="1"/>
          </p:cNvSpPr>
          <p:nvPr/>
        </p:nvSpPr>
        <p:spPr bwMode="auto">
          <a:xfrm>
            <a:off x="3330474" y="30784"/>
            <a:ext cx="2483052" cy="3956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smtClean="0">
                <a:ln>
                  <a:noFill/>
                </a:ln>
                <a:solidFill>
                  <a:srgbClr val="202124"/>
                </a:solidFill>
                <a:effectLst/>
                <a:latin typeface="inherit"/>
              </a:rPr>
              <a:t>longitudinal cut</a:t>
            </a:r>
            <a:r>
              <a:rPr kumimoji="0" lang="fr-FR" altLang="fr-FR" sz="2800" b="0" i="0" u="none" strike="noStrike" cap="none" normalizeH="0" baseline="0" smtClean="0">
                <a:ln>
                  <a:noFill/>
                </a:ln>
                <a:solidFill>
                  <a:schemeClr val="tx1"/>
                </a:solidFill>
                <a:effectLst/>
              </a:rPr>
              <a:t> </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7023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671" t="29275" r="20626" b="25305"/>
          <a:stretch/>
        </p:blipFill>
        <p:spPr bwMode="auto">
          <a:xfrm>
            <a:off x="5223992" y="0"/>
            <a:ext cx="3920008"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29"/>
          <p:cNvPicPr>
            <a:picLocks noChangeAspect="1" noChangeArrowheads="1"/>
          </p:cNvPicPr>
          <p:nvPr/>
        </p:nvPicPr>
        <p:blipFill>
          <a:blip r:embed="rId3" cstate="print"/>
          <a:srcRect/>
          <a:stretch>
            <a:fillRect/>
          </a:stretch>
        </p:blipFill>
        <p:spPr>
          <a:xfrm>
            <a:off x="-180528" y="692696"/>
            <a:ext cx="5485882" cy="5431954"/>
          </a:xfrm>
          <a:prstGeom prst="rect">
            <a:avLst/>
          </a:prstGeom>
        </p:spPr>
      </p:pic>
      <p:sp>
        <p:nvSpPr>
          <p:cNvPr id="2" name="Flèche droite 1"/>
          <p:cNvSpPr/>
          <p:nvPr/>
        </p:nvSpPr>
        <p:spPr>
          <a:xfrm rot="10562259">
            <a:off x="5218109" y="2549309"/>
            <a:ext cx="1058050" cy="631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14755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980" t="24632" r="20420" b="16728"/>
          <a:stretch/>
        </p:blipFill>
        <p:spPr bwMode="auto">
          <a:xfrm>
            <a:off x="323528" y="332656"/>
            <a:ext cx="849694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966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8" t="32905" r="20730" b="8824"/>
          <a:stretch/>
        </p:blipFill>
        <p:spPr bwMode="auto">
          <a:xfrm>
            <a:off x="395536" y="476672"/>
            <a:ext cx="8424936"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881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2492896"/>
            <a:ext cx="5984010" cy="1569660"/>
          </a:xfrm>
          <a:prstGeom prst="rect">
            <a:avLst/>
          </a:prstGeom>
          <a:solidFill>
            <a:schemeClr val="tx2">
              <a:lumMod val="40000"/>
              <a:lumOff val="60000"/>
            </a:schemeClr>
          </a:solidFill>
        </p:spPr>
        <p:txBody>
          <a:bodyPr wrap="none">
            <a:spAutoFit/>
          </a:bodyPr>
          <a:lstStyle/>
          <a:p>
            <a:pPr algn="ctr"/>
            <a:r>
              <a:rPr lang="fr-FR" sz="4800" b="1" dirty="0" err="1" smtClean="0"/>
              <a:t>Vascular</a:t>
            </a:r>
            <a:r>
              <a:rPr lang="fr-FR" sz="4800" b="1" dirty="0" smtClean="0"/>
              <a:t> bundles </a:t>
            </a:r>
            <a:r>
              <a:rPr lang="fr-FR" sz="4800" b="1" dirty="0" err="1" smtClean="0"/>
              <a:t>kinds</a:t>
            </a:r>
            <a:endParaRPr lang="fr-FR" sz="4800" b="1" dirty="0" smtClean="0"/>
          </a:p>
          <a:p>
            <a:pPr algn="ctr"/>
            <a:r>
              <a:rPr lang="ar-DZ" sz="4800" b="1" dirty="0" smtClean="0"/>
              <a:t>انواع الحزم الوعائية</a:t>
            </a:r>
            <a:endParaRPr lang="fr-FR" sz="4800" b="1" dirty="0"/>
          </a:p>
        </p:txBody>
      </p:sp>
    </p:spTree>
    <p:extLst>
      <p:ext uri="{BB962C8B-B14F-4D97-AF65-F5344CB8AC3E}">
        <p14:creationId xmlns:p14="http://schemas.microsoft.com/office/powerpoint/2010/main" val="3378091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0" t="27382" r="20798" b="18370"/>
          <a:stretch/>
        </p:blipFill>
        <p:spPr bwMode="auto">
          <a:xfrm>
            <a:off x="611560" y="188640"/>
            <a:ext cx="8208912"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415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a:xfrm>
            <a:off x="-17463" y="0"/>
            <a:ext cx="9151938" cy="765175"/>
          </a:xfrm>
        </p:spPr>
        <p:txBody>
          <a:bodyPr/>
          <a:lstStyle/>
          <a:p>
            <a:r>
              <a:rPr lang="en-US" altLang="fr-FR" b="1" smtClean="0">
                <a:latin typeface="Times New Roman" panose="02020603050405020304" pitchFamily="18" charset="0"/>
                <a:cs typeface="Times New Roman" panose="02020603050405020304" pitchFamily="18" charset="0"/>
              </a:rPr>
              <a:t>Types of vascular bundles in plants</a:t>
            </a:r>
            <a:endParaRPr lang="ru-RU" altLang="fr-FR" b="1" smtClean="0">
              <a:latin typeface="Times New Roman" panose="02020603050405020304" pitchFamily="18" charset="0"/>
              <a:cs typeface="Times New Roman" panose="02020603050405020304" pitchFamily="18" charset="0"/>
            </a:endParaRPr>
          </a:p>
        </p:txBody>
      </p:sp>
      <p:pic>
        <p:nvPicPr>
          <p:cNvPr id="54275" name="Picture 2" descr="Vascular bundles in Plants"/>
          <p:cNvPicPr>
            <a:picLocks noChangeAspect="1" noChangeArrowheads="1"/>
          </p:cNvPicPr>
          <p:nvPr/>
        </p:nvPicPr>
        <p:blipFill>
          <a:blip r:embed="rId2">
            <a:extLst>
              <a:ext uri="{28A0092B-C50C-407E-A947-70E740481C1C}">
                <a14:useLocalDpi xmlns:a14="http://schemas.microsoft.com/office/drawing/2010/main" val="0"/>
              </a:ext>
            </a:extLst>
          </a:blip>
          <a:srcRect l="2045" t="3781" r="2412" b="5820"/>
          <a:stretch>
            <a:fillRect/>
          </a:stretch>
        </p:blipFill>
        <p:spPr bwMode="auto">
          <a:xfrm>
            <a:off x="0" y="1052513"/>
            <a:ext cx="91344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609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79512" y="-61615"/>
            <a:ext cx="8856984" cy="6408712"/>
            <a:chOff x="179512" y="-61615"/>
            <a:chExt cx="8856984" cy="6408712"/>
          </a:xfrm>
        </p:grpSpPr>
        <p:pic>
          <p:nvPicPr>
            <p:cNvPr id="2" name="object 2"/>
            <p:cNvPicPr/>
            <p:nvPr/>
          </p:nvPicPr>
          <p:blipFill>
            <a:blip r:embed="rId2" cstate="print"/>
            <a:stretch>
              <a:fillRect/>
            </a:stretch>
          </p:blipFill>
          <p:spPr>
            <a:xfrm>
              <a:off x="179512" y="-61615"/>
              <a:ext cx="8856984" cy="6408712"/>
            </a:xfrm>
            <a:prstGeom prst="rect">
              <a:avLst/>
            </a:prstGeom>
          </p:spPr>
        </p:pic>
        <p:sp>
          <p:nvSpPr>
            <p:cNvPr id="3" name="ZoneTexte 2"/>
            <p:cNvSpPr txBox="1"/>
            <p:nvPr/>
          </p:nvSpPr>
          <p:spPr>
            <a:xfrm>
              <a:off x="1979712" y="1268760"/>
              <a:ext cx="1872208" cy="523220"/>
            </a:xfrm>
            <a:prstGeom prst="rect">
              <a:avLst/>
            </a:prstGeom>
            <a:solidFill>
              <a:schemeClr val="accent1"/>
            </a:solidFill>
          </p:spPr>
          <p:txBody>
            <a:bodyPr wrap="square" rtlCol="0">
              <a:spAutoFit/>
            </a:bodyPr>
            <a:lstStyle/>
            <a:p>
              <a:pPr algn="ctr"/>
              <a:r>
                <a:rPr lang="ar-DZ" sz="2800" b="1" dirty="0" smtClean="0">
                  <a:solidFill>
                    <a:srgbClr val="FF0000"/>
                  </a:solidFill>
                </a:rPr>
                <a:t>جانبية</a:t>
              </a:r>
              <a:endParaRPr lang="fr-FR" sz="2800" b="1" dirty="0">
                <a:solidFill>
                  <a:srgbClr val="FF0000"/>
                </a:solidFill>
              </a:endParaRPr>
            </a:p>
          </p:txBody>
        </p:sp>
        <p:sp>
          <p:nvSpPr>
            <p:cNvPr id="4" name="ZoneTexte 3"/>
            <p:cNvSpPr txBox="1"/>
            <p:nvPr/>
          </p:nvSpPr>
          <p:spPr>
            <a:xfrm>
              <a:off x="6948264" y="-27384"/>
              <a:ext cx="1872208" cy="523220"/>
            </a:xfrm>
            <a:prstGeom prst="rect">
              <a:avLst/>
            </a:prstGeom>
            <a:solidFill>
              <a:schemeClr val="accent1"/>
            </a:solidFill>
          </p:spPr>
          <p:txBody>
            <a:bodyPr wrap="square" rtlCol="0">
              <a:spAutoFit/>
            </a:bodyPr>
            <a:lstStyle/>
            <a:p>
              <a:pPr algn="ctr"/>
              <a:r>
                <a:rPr lang="ar-DZ" sz="2800" b="1" dirty="0" smtClean="0">
                  <a:solidFill>
                    <a:srgbClr val="FF0000"/>
                  </a:solidFill>
                </a:rPr>
                <a:t>جانبية مغلقة </a:t>
              </a:r>
              <a:endParaRPr lang="fr-FR" sz="2800" b="1" dirty="0">
                <a:solidFill>
                  <a:srgbClr val="FF0000"/>
                </a:solidFill>
              </a:endParaRPr>
            </a:p>
          </p:txBody>
        </p:sp>
        <p:sp>
          <p:nvSpPr>
            <p:cNvPr id="5" name="ZoneTexte 4"/>
            <p:cNvSpPr txBox="1"/>
            <p:nvPr/>
          </p:nvSpPr>
          <p:spPr>
            <a:xfrm>
              <a:off x="6804248" y="1187821"/>
              <a:ext cx="1872208" cy="523220"/>
            </a:xfrm>
            <a:prstGeom prst="rect">
              <a:avLst/>
            </a:prstGeom>
            <a:solidFill>
              <a:schemeClr val="accent1"/>
            </a:solidFill>
          </p:spPr>
          <p:txBody>
            <a:bodyPr wrap="square" rtlCol="0">
              <a:spAutoFit/>
            </a:bodyPr>
            <a:lstStyle/>
            <a:p>
              <a:pPr algn="ctr"/>
              <a:r>
                <a:rPr lang="ar-DZ" sz="2800" b="1" dirty="0" smtClean="0">
                  <a:solidFill>
                    <a:srgbClr val="FF0000"/>
                  </a:solidFill>
                </a:rPr>
                <a:t>جانبية مفتوحة</a:t>
              </a:r>
              <a:endParaRPr lang="fr-FR" sz="2800" b="1" dirty="0">
                <a:solidFill>
                  <a:srgbClr val="FF0000"/>
                </a:solidFill>
              </a:endParaRPr>
            </a:p>
          </p:txBody>
        </p:sp>
        <p:sp>
          <p:nvSpPr>
            <p:cNvPr id="6" name="ZoneTexte 5"/>
            <p:cNvSpPr txBox="1"/>
            <p:nvPr/>
          </p:nvSpPr>
          <p:spPr>
            <a:xfrm>
              <a:off x="1979712" y="2682083"/>
              <a:ext cx="1872208" cy="523220"/>
            </a:xfrm>
            <a:prstGeom prst="rect">
              <a:avLst/>
            </a:prstGeom>
            <a:solidFill>
              <a:schemeClr val="accent1"/>
            </a:solidFill>
          </p:spPr>
          <p:txBody>
            <a:bodyPr wrap="square" rtlCol="0">
              <a:spAutoFit/>
            </a:bodyPr>
            <a:lstStyle/>
            <a:p>
              <a:pPr algn="ctr"/>
              <a:r>
                <a:rPr lang="ar-DZ" sz="2800" b="1" dirty="0" smtClean="0">
                  <a:solidFill>
                    <a:srgbClr val="FF0000"/>
                  </a:solidFill>
                </a:rPr>
                <a:t>ثنائية الجانب</a:t>
              </a:r>
              <a:endParaRPr lang="fr-FR" sz="2800" b="1" dirty="0">
                <a:solidFill>
                  <a:srgbClr val="FF0000"/>
                </a:solidFill>
              </a:endParaRPr>
            </a:p>
          </p:txBody>
        </p:sp>
        <p:sp>
          <p:nvSpPr>
            <p:cNvPr id="7" name="ZoneTexte 6"/>
            <p:cNvSpPr txBox="1"/>
            <p:nvPr/>
          </p:nvSpPr>
          <p:spPr>
            <a:xfrm>
              <a:off x="1979712" y="3789040"/>
              <a:ext cx="1872208" cy="523220"/>
            </a:xfrm>
            <a:prstGeom prst="rect">
              <a:avLst/>
            </a:prstGeom>
            <a:solidFill>
              <a:schemeClr val="accent1"/>
            </a:solidFill>
          </p:spPr>
          <p:txBody>
            <a:bodyPr wrap="square" rtlCol="0">
              <a:spAutoFit/>
            </a:bodyPr>
            <a:lstStyle/>
            <a:p>
              <a:pPr algn="ctr"/>
              <a:r>
                <a:rPr lang="ar-DZ" sz="2800" b="1" dirty="0" smtClean="0">
                  <a:solidFill>
                    <a:srgbClr val="FF0000"/>
                  </a:solidFill>
                </a:rPr>
                <a:t>مركزية</a:t>
              </a:r>
              <a:endParaRPr lang="fr-FR" sz="2800" b="1" dirty="0">
                <a:solidFill>
                  <a:srgbClr val="FF0000"/>
                </a:solidFill>
              </a:endParaRPr>
            </a:p>
          </p:txBody>
        </p:sp>
        <p:sp>
          <p:nvSpPr>
            <p:cNvPr id="8" name="ZoneTexte 7"/>
            <p:cNvSpPr txBox="1"/>
            <p:nvPr/>
          </p:nvSpPr>
          <p:spPr>
            <a:xfrm>
              <a:off x="1619672" y="5210036"/>
              <a:ext cx="1872208" cy="523220"/>
            </a:xfrm>
            <a:prstGeom prst="rect">
              <a:avLst/>
            </a:prstGeom>
            <a:solidFill>
              <a:schemeClr val="accent1"/>
            </a:solidFill>
          </p:spPr>
          <p:txBody>
            <a:bodyPr wrap="square" rtlCol="0">
              <a:spAutoFit/>
            </a:bodyPr>
            <a:lstStyle/>
            <a:p>
              <a:pPr algn="ctr"/>
              <a:r>
                <a:rPr lang="ar-DZ" sz="2800" b="1" dirty="0" smtClean="0">
                  <a:solidFill>
                    <a:srgbClr val="FF0000"/>
                  </a:solidFill>
                </a:rPr>
                <a:t>القطرية</a:t>
              </a:r>
              <a:endParaRPr lang="fr-FR" sz="2800" b="1" dirty="0">
                <a:solidFill>
                  <a:srgbClr val="FF0000"/>
                </a:solidFill>
              </a:endParaRPr>
            </a:p>
          </p:txBody>
        </p:sp>
      </p:grpSp>
    </p:spTree>
    <p:extLst>
      <p:ext uri="{BB962C8B-B14F-4D97-AF65-F5344CB8AC3E}">
        <p14:creationId xmlns:p14="http://schemas.microsoft.com/office/powerpoint/2010/main" val="3990310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32341" r="20797" b="14015"/>
          <a:stretch/>
        </p:blipFill>
        <p:spPr bwMode="auto">
          <a:xfrm>
            <a:off x="251520" y="260648"/>
            <a:ext cx="849694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355976" y="5380565"/>
            <a:ext cx="100811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ar-DZ" sz="2400" b="1" dirty="0" smtClean="0"/>
              <a:t>الادمة</a:t>
            </a:r>
            <a:endParaRPr lang="fr-FR" sz="2400" b="1" dirty="0"/>
          </a:p>
        </p:txBody>
      </p:sp>
      <p:sp>
        <p:nvSpPr>
          <p:cNvPr id="4" name="ZoneTexte 3"/>
          <p:cNvSpPr txBox="1"/>
          <p:nvPr/>
        </p:nvSpPr>
        <p:spPr>
          <a:xfrm>
            <a:off x="1475656" y="2348880"/>
            <a:ext cx="100811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ar-DZ" sz="2400" b="1" dirty="0" smtClean="0"/>
              <a:t>الادمة</a:t>
            </a:r>
            <a:endParaRPr lang="fr-FR" sz="2400" b="1" dirty="0"/>
          </a:p>
        </p:txBody>
      </p:sp>
    </p:spTree>
    <p:extLst>
      <p:ext uri="{BB962C8B-B14F-4D97-AF65-F5344CB8AC3E}">
        <p14:creationId xmlns:p14="http://schemas.microsoft.com/office/powerpoint/2010/main" val="3610244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vc"/>
          <p:cNvPicPr>
            <a:picLocks noGrp="1" noChangeAspect="1" noChangeArrowheads="1"/>
          </p:cNvPicPr>
          <p:nvPr>
            <p:ph type="body" idx="1"/>
          </p:nvPr>
        </p:nvPicPr>
        <p:blipFill>
          <a:blip r:embed="rId3" cstate="print"/>
          <a:srcRect/>
          <a:stretch>
            <a:fillRect/>
          </a:stretch>
        </p:blipFill>
        <p:spPr>
          <a:xfrm>
            <a:off x="5364163" y="3429000"/>
            <a:ext cx="2811462" cy="2633663"/>
          </a:xfrm>
          <a:ln w="57150">
            <a:solidFill>
              <a:srgbClr val="003300"/>
            </a:solidFill>
          </a:ln>
          <a:effectLst>
            <a:prstShdw prst="shdw13" dist="53882" dir="13500000">
              <a:srgbClr val="808080">
                <a:alpha val="50000"/>
              </a:srgbClr>
            </a:prstShdw>
          </a:effectLst>
        </p:spPr>
      </p:pic>
      <p:pic>
        <p:nvPicPr>
          <p:cNvPr id="104451" name="Picture 5" descr="maiz root"/>
          <p:cNvPicPr>
            <a:picLocks noChangeAspect="1" noChangeArrowheads="1"/>
          </p:cNvPicPr>
          <p:nvPr/>
        </p:nvPicPr>
        <p:blipFill>
          <a:blip r:embed="rId4" cstate="print">
            <a:lum bright="-6000"/>
          </a:blip>
          <a:srcRect/>
          <a:stretch>
            <a:fillRect/>
          </a:stretch>
        </p:blipFill>
        <p:spPr bwMode="auto">
          <a:xfrm>
            <a:off x="684213" y="3356992"/>
            <a:ext cx="3167062" cy="2727896"/>
          </a:xfrm>
          <a:prstGeom prst="rect">
            <a:avLst/>
          </a:prstGeom>
          <a:noFill/>
          <a:ln w="57150">
            <a:solidFill>
              <a:srgbClr val="003300"/>
            </a:solidFill>
            <a:miter lim="800000"/>
            <a:headEnd/>
            <a:tailEnd/>
          </a:ln>
          <a:effectLst>
            <a:prstShdw prst="shdw13" dist="53882" dir="13500000">
              <a:srgbClr val="808080">
                <a:alpha val="50000"/>
              </a:srgbClr>
            </a:prstShdw>
          </a:effectLst>
        </p:spPr>
      </p:pic>
      <p:sp>
        <p:nvSpPr>
          <p:cNvPr id="104452" name="Rectangle 6"/>
          <p:cNvSpPr>
            <a:spLocks noChangeArrowheads="1"/>
          </p:cNvSpPr>
          <p:nvPr/>
        </p:nvSpPr>
        <p:spPr bwMode="auto">
          <a:xfrm>
            <a:off x="2562920" y="144373"/>
            <a:ext cx="3970338" cy="5143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spAutoFit/>
          </a:bodyPr>
          <a:lstStyle/>
          <a:p>
            <a:pPr algn="ctr">
              <a:tabLst>
                <a:tab pos="336550" algn="l"/>
              </a:tabLst>
            </a:pPr>
            <a:r>
              <a:rPr lang="ar-EG" sz="2400" b="1" dirty="0">
                <a:solidFill>
                  <a:srgbClr val="800080"/>
                </a:solidFill>
              </a:rPr>
              <a:t>الحزم الوعائية </a:t>
            </a:r>
            <a:r>
              <a:rPr lang="en-US" sz="2400" b="1" dirty="0">
                <a:solidFill>
                  <a:srgbClr val="800080"/>
                </a:solidFill>
              </a:rPr>
              <a:t>Vascular bundles</a:t>
            </a:r>
          </a:p>
        </p:txBody>
      </p:sp>
      <p:sp>
        <p:nvSpPr>
          <p:cNvPr id="104453" name="Rectangle 7"/>
          <p:cNvSpPr>
            <a:spLocks noChangeArrowheads="1"/>
          </p:cNvSpPr>
          <p:nvPr/>
        </p:nvSpPr>
        <p:spPr bwMode="auto">
          <a:xfrm>
            <a:off x="250825" y="474057"/>
            <a:ext cx="8621713" cy="1569660"/>
          </a:xfrm>
          <a:prstGeom prst="rect">
            <a:avLst/>
          </a:prstGeom>
          <a:noFill/>
          <a:ln w="9525">
            <a:noFill/>
            <a:miter lim="800000"/>
            <a:headEnd/>
            <a:tailEnd/>
          </a:ln>
        </p:spPr>
        <p:txBody>
          <a:bodyPr anchor="ctr">
            <a:spAutoFit/>
          </a:bodyPr>
          <a:lstStyle/>
          <a:p>
            <a:pPr algn="r"/>
            <a:r>
              <a:rPr lang="ar-EG" sz="2400" b="1" dirty="0">
                <a:solidFill>
                  <a:prstClr val="black"/>
                </a:solidFill>
              </a:rPr>
              <a:t> </a:t>
            </a:r>
            <a:r>
              <a:rPr lang="en-US" sz="2400" dirty="0"/>
              <a:t>The vascular bundle consists of a phloem mass and a xylem arm. There are three main types of vascular bundles that differ in the arrangement of xylem and phloem within the bundle. These types are </a:t>
            </a:r>
            <a:r>
              <a:rPr lang="ar-EG" sz="2400" b="1" dirty="0" smtClean="0">
                <a:solidFill>
                  <a:prstClr val="black"/>
                </a:solidFill>
              </a:rPr>
              <a:t>: </a:t>
            </a:r>
            <a:endParaRPr lang="ar-EG" sz="2400" b="1" dirty="0">
              <a:solidFill>
                <a:prstClr val="black"/>
              </a:solidFill>
            </a:endParaRPr>
          </a:p>
        </p:txBody>
      </p:sp>
      <p:sp>
        <p:nvSpPr>
          <p:cNvPr id="104454" name="Rectangle 8"/>
          <p:cNvSpPr>
            <a:spLocks noChangeArrowheads="1"/>
          </p:cNvSpPr>
          <p:nvPr/>
        </p:nvSpPr>
        <p:spPr bwMode="auto">
          <a:xfrm>
            <a:off x="251520" y="1686580"/>
            <a:ext cx="8593138" cy="1938992"/>
          </a:xfrm>
          <a:prstGeom prst="rect">
            <a:avLst/>
          </a:prstGeom>
          <a:noFill/>
          <a:ln w="57150">
            <a:solidFill>
              <a:srgbClr val="FFFFCC"/>
            </a:solidFill>
            <a:miter lim="800000"/>
            <a:headEnd/>
            <a:tailEnd/>
          </a:ln>
          <a:effectLst>
            <a:prstShdw prst="shdw13" dist="53882" dir="13500000">
              <a:schemeClr val="bg2">
                <a:alpha val="50000"/>
              </a:schemeClr>
            </a:prstShdw>
          </a:effectLst>
        </p:spPr>
        <p:txBody>
          <a:bodyPr anchor="ctr">
            <a:spAutoFit/>
          </a:bodyPr>
          <a:lstStyle/>
          <a:p>
            <a:pPr algn="r" rtl="1">
              <a:tabLst>
                <a:tab pos="107950" algn="l"/>
                <a:tab pos="222250" algn="l"/>
              </a:tabLst>
            </a:pPr>
            <a:r>
              <a:rPr lang="ar-EG" sz="2400" b="1" dirty="0">
                <a:solidFill>
                  <a:prstClr val="black"/>
                </a:solidFill>
              </a:rPr>
              <a:t>1- الحزم القطرية </a:t>
            </a:r>
            <a:r>
              <a:rPr lang="en-US" sz="2400" b="1" dirty="0">
                <a:solidFill>
                  <a:prstClr val="black"/>
                </a:solidFill>
              </a:rPr>
              <a:t>Radial bundles</a:t>
            </a:r>
            <a:r>
              <a:rPr lang="ar-EG" sz="2400" b="1" dirty="0">
                <a:solidFill>
                  <a:prstClr val="black"/>
                </a:solidFill>
              </a:rPr>
              <a:t>: </a:t>
            </a:r>
            <a:r>
              <a:rPr lang="en-US" sz="2400" dirty="0"/>
              <a:t>n this type of vascular bundle, the phloem masses and xylem arms are arranged on </a:t>
            </a:r>
            <a:r>
              <a:rPr lang="en-US" sz="2400" b="1" dirty="0">
                <a:solidFill>
                  <a:srgbClr val="FF0000"/>
                </a:solidFill>
              </a:rPr>
              <a:t>alternating radii</a:t>
            </a:r>
            <a:r>
              <a:rPr lang="en-US" sz="2400" dirty="0"/>
              <a:t>, similar to the vascular bundles in the roots of most flowering plants. The vascular bundle consists of a phloem mass on one radius and a xylem arm on the adjacent radius.</a:t>
            </a:r>
            <a:endParaRPr lang="ar-EG" sz="2400" b="1" dirty="0">
              <a:solidFill>
                <a:prstClr val="black"/>
              </a:solidFill>
            </a:endParaRPr>
          </a:p>
        </p:txBody>
      </p:sp>
      <p:sp>
        <p:nvSpPr>
          <p:cNvPr id="104455" name="Rectangle 9"/>
          <p:cNvSpPr>
            <a:spLocks noChangeArrowheads="1"/>
          </p:cNvSpPr>
          <p:nvPr/>
        </p:nvSpPr>
        <p:spPr bwMode="auto">
          <a:xfrm>
            <a:off x="5003800" y="6165850"/>
            <a:ext cx="3541713" cy="366713"/>
          </a:xfrm>
          <a:prstGeom prst="rect">
            <a:avLst/>
          </a:prstGeom>
          <a:noFill/>
          <a:ln w="9525">
            <a:noFill/>
            <a:miter lim="800000"/>
            <a:headEnd/>
            <a:tailEnd/>
          </a:ln>
        </p:spPr>
        <p:txBody>
          <a:bodyPr wrap="none">
            <a:spAutoFit/>
          </a:bodyPr>
          <a:lstStyle/>
          <a:p>
            <a:r>
              <a:rPr lang="ar-EG" b="1">
                <a:solidFill>
                  <a:srgbClr val="800080"/>
                </a:solidFill>
              </a:rPr>
              <a:t>الأسطوانة الوعائية فى جذر من ذوات الفلقتين</a:t>
            </a:r>
          </a:p>
        </p:txBody>
      </p:sp>
      <p:sp>
        <p:nvSpPr>
          <p:cNvPr id="104456" name="Rectangle 10"/>
          <p:cNvSpPr>
            <a:spLocks noChangeArrowheads="1"/>
          </p:cNvSpPr>
          <p:nvPr/>
        </p:nvSpPr>
        <p:spPr bwMode="auto">
          <a:xfrm>
            <a:off x="250825" y="6216650"/>
            <a:ext cx="3659188" cy="641350"/>
          </a:xfrm>
          <a:prstGeom prst="rect">
            <a:avLst/>
          </a:prstGeom>
          <a:noFill/>
          <a:ln w="9525">
            <a:noFill/>
            <a:miter lim="800000"/>
            <a:headEnd/>
            <a:tailEnd/>
          </a:ln>
        </p:spPr>
        <p:txBody>
          <a:bodyPr wrap="none">
            <a:spAutoFit/>
          </a:bodyPr>
          <a:lstStyle/>
          <a:p>
            <a:pPr algn="ctr"/>
            <a:r>
              <a:rPr lang="ar-EG" b="1">
                <a:solidFill>
                  <a:srgbClr val="800080"/>
                </a:solidFill>
              </a:rPr>
              <a:t>جزء من الأسطوانة الوعائية فى جذر من ذوات </a:t>
            </a:r>
          </a:p>
          <a:p>
            <a:pPr algn="ctr"/>
            <a:r>
              <a:rPr lang="ar-EG" b="1">
                <a:solidFill>
                  <a:srgbClr val="800080"/>
                </a:solidFill>
              </a:rPr>
              <a:t>الفلقة الواحدة</a:t>
            </a:r>
          </a:p>
        </p:txBody>
      </p:sp>
    </p:spTree>
    <p:extLst>
      <p:ext uri="{BB962C8B-B14F-4D97-AF65-F5344CB8AC3E}">
        <p14:creationId xmlns:p14="http://schemas.microsoft.com/office/powerpoint/2010/main" val="412678046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72" t="23215" r="20797" b="22619"/>
          <a:stretch/>
        </p:blipFill>
        <p:spPr bwMode="auto">
          <a:xfrm>
            <a:off x="683568" y="404664"/>
            <a:ext cx="8224529"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45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v"/>
          <p:cNvPicPr>
            <a:picLocks noChangeAspect="1" noChangeArrowheads="1"/>
          </p:cNvPicPr>
          <p:nvPr/>
        </p:nvPicPr>
        <p:blipFill>
          <a:blip r:embed="rId3" cstate="print">
            <a:lum bright="12000" contrast="30000"/>
          </a:blip>
          <a:srcRect/>
          <a:stretch>
            <a:fillRect/>
          </a:stretch>
        </p:blipFill>
        <p:spPr bwMode="auto">
          <a:xfrm>
            <a:off x="4284663" y="3861048"/>
            <a:ext cx="3887787" cy="2342902"/>
          </a:xfrm>
          <a:prstGeom prst="rect">
            <a:avLst/>
          </a:prstGeom>
          <a:noFill/>
          <a:ln w="57150">
            <a:solidFill>
              <a:srgbClr val="CCFF99"/>
            </a:solidFill>
            <a:miter lim="800000"/>
            <a:headEnd/>
            <a:tailEnd/>
          </a:ln>
          <a:effectLst>
            <a:outerShdw dist="107763" dir="18900000" algn="ctr" rotWithShape="0">
              <a:srgbClr val="808080">
                <a:alpha val="50000"/>
              </a:srgbClr>
            </a:outerShdw>
          </a:effectLst>
        </p:spPr>
      </p:pic>
      <p:pic>
        <p:nvPicPr>
          <p:cNvPr id="105475" name="Picture 7" descr="central"/>
          <p:cNvPicPr>
            <a:picLocks noChangeAspect="1" noChangeArrowheads="1"/>
          </p:cNvPicPr>
          <p:nvPr/>
        </p:nvPicPr>
        <p:blipFill>
          <a:blip r:embed="rId4" cstate="print">
            <a:lum bright="-12000" contrast="24000"/>
          </a:blip>
          <a:srcRect/>
          <a:stretch>
            <a:fillRect/>
          </a:stretch>
        </p:blipFill>
        <p:spPr bwMode="auto">
          <a:xfrm>
            <a:off x="755650" y="3717032"/>
            <a:ext cx="3143250" cy="2520256"/>
          </a:xfrm>
          <a:prstGeom prst="rect">
            <a:avLst/>
          </a:prstGeom>
          <a:noFill/>
          <a:ln w="57150">
            <a:solidFill>
              <a:srgbClr val="CCFF99"/>
            </a:solidFill>
            <a:miter lim="800000"/>
            <a:headEnd/>
            <a:tailEnd/>
          </a:ln>
          <a:effectLst>
            <a:prstShdw prst="shdw13" dist="53882" dir="13500000">
              <a:srgbClr val="808080">
                <a:alpha val="50000"/>
              </a:srgbClr>
            </a:prstShdw>
          </a:effectLst>
        </p:spPr>
      </p:pic>
      <p:sp>
        <p:nvSpPr>
          <p:cNvPr id="105476" name="Rectangle 8"/>
          <p:cNvSpPr>
            <a:spLocks noChangeArrowheads="1"/>
          </p:cNvSpPr>
          <p:nvPr/>
        </p:nvSpPr>
        <p:spPr bwMode="auto">
          <a:xfrm>
            <a:off x="323850" y="-883"/>
            <a:ext cx="8497888" cy="1200329"/>
          </a:xfrm>
          <a:prstGeom prst="rect">
            <a:avLst/>
          </a:prstGeom>
          <a:noFill/>
          <a:ln w="57150">
            <a:solidFill>
              <a:srgbClr val="CCFF99"/>
            </a:solidFill>
            <a:miter lim="800000"/>
            <a:headEnd/>
            <a:tailEnd/>
          </a:ln>
          <a:effectLst>
            <a:prstShdw prst="shdw13" dist="53882" dir="13500000">
              <a:schemeClr val="bg2">
                <a:alpha val="50000"/>
              </a:schemeClr>
            </a:prstShdw>
          </a:effectLst>
        </p:spPr>
        <p:txBody>
          <a:bodyPr anchor="ctr">
            <a:spAutoFit/>
          </a:bodyPr>
          <a:lstStyle/>
          <a:p>
            <a:pPr lvl="1" algn="r" rtl="1">
              <a:tabLst>
                <a:tab pos="222250" algn="l"/>
              </a:tabLst>
            </a:pPr>
            <a:r>
              <a:rPr lang="ar-EG" sz="2400" b="1" dirty="0">
                <a:solidFill>
                  <a:prstClr val="black"/>
                </a:solidFill>
              </a:rPr>
              <a:t>2- </a:t>
            </a:r>
            <a:r>
              <a:rPr lang="ar-EG" sz="2400" b="1" dirty="0">
                <a:solidFill>
                  <a:srgbClr val="FF0000"/>
                </a:solidFill>
              </a:rPr>
              <a:t>الحزم المركزية </a:t>
            </a:r>
            <a:r>
              <a:rPr lang="en-US" sz="2400" b="1" dirty="0">
                <a:solidFill>
                  <a:srgbClr val="FF0000"/>
                </a:solidFill>
              </a:rPr>
              <a:t>Concentric bundle</a:t>
            </a:r>
            <a:r>
              <a:rPr lang="en-US" sz="2400" b="1" dirty="0">
                <a:solidFill>
                  <a:prstClr val="black"/>
                </a:solidFill>
              </a:rPr>
              <a:t>s</a:t>
            </a:r>
            <a:r>
              <a:rPr lang="ar-EG" sz="2400" b="1" dirty="0">
                <a:solidFill>
                  <a:prstClr val="black"/>
                </a:solidFill>
              </a:rPr>
              <a:t> : </a:t>
            </a:r>
            <a:r>
              <a:rPr lang="en-US" sz="2400" dirty="0"/>
              <a:t>"In this type, one of the vascular tissues is located at the center of the bundle, while the other tissue completely surrounds it. There are two types</a:t>
            </a:r>
            <a:endParaRPr lang="ar-EG" sz="2400" b="1" dirty="0">
              <a:solidFill>
                <a:prstClr val="black"/>
              </a:solidFill>
            </a:endParaRPr>
          </a:p>
        </p:txBody>
      </p:sp>
      <p:sp>
        <p:nvSpPr>
          <p:cNvPr id="105477" name="Rectangle 9"/>
          <p:cNvSpPr>
            <a:spLocks noChangeArrowheads="1"/>
          </p:cNvSpPr>
          <p:nvPr/>
        </p:nvSpPr>
        <p:spPr bwMode="auto">
          <a:xfrm>
            <a:off x="468313" y="1148551"/>
            <a:ext cx="7878762" cy="1200329"/>
          </a:xfrm>
          <a:prstGeom prst="rect">
            <a:avLst/>
          </a:prstGeom>
          <a:noFill/>
          <a:ln w="9525">
            <a:noFill/>
            <a:miter lim="800000"/>
            <a:headEnd/>
            <a:tailEnd/>
          </a:ln>
        </p:spPr>
        <p:txBody>
          <a:bodyPr anchor="ctr">
            <a:spAutoFit/>
          </a:bodyPr>
          <a:lstStyle/>
          <a:p>
            <a:pPr algn="r" rtl="1"/>
            <a:r>
              <a:rPr lang="ar-EG" sz="2400" b="1" dirty="0">
                <a:solidFill>
                  <a:prstClr val="black"/>
                </a:solidFill>
              </a:rPr>
              <a:t>أ- </a:t>
            </a:r>
            <a:r>
              <a:rPr lang="ar-EG" sz="2400" b="1" dirty="0">
                <a:solidFill>
                  <a:srgbClr val="FF0000"/>
                </a:solidFill>
              </a:rPr>
              <a:t>حزم مركزية اللحاء </a:t>
            </a:r>
            <a:r>
              <a:rPr lang="en-US" sz="2400" b="1" dirty="0" err="1">
                <a:solidFill>
                  <a:srgbClr val="FF0000"/>
                </a:solidFill>
              </a:rPr>
              <a:t>Amphivasal</a:t>
            </a:r>
            <a:r>
              <a:rPr lang="ar-EG" sz="2400" b="1" dirty="0">
                <a:solidFill>
                  <a:prstClr val="black"/>
                </a:solidFill>
              </a:rPr>
              <a:t>:  </a:t>
            </a:r>
            <a:r>
              <a:rPr lang="en-US" sz="2400" dirty="0"/>
              <a:t>In this type, the phloem is at the center of the bundle, surrounded by the xylem from the outside, as seen in the stem of Dracaena."</a:t>
            </a:r>
            <a:endParaRPr lang="ar-EG" sz="2400" b="1" dirty="0">
              <a:solidFill>
                <a:prstClr val="black"/>
              </a:solidFill>
            </a:endParaRPr>
          </a:p>
        </p:txBody>
      </p:sp>
      <p:sp>
        <p:nvSpPr>
          <p:cNvPr id="105478" name="Rectangle 10"/>
          <p:cNvSpPr>
            <a:spLocks noChangeArrowheads="1"/>
          </p:cNvSpPr>
          <p:nvPr/>
        </p:nvSpPr>
        <p:spPr bwMode="auto">
          <a:xfrm>
            <a:off x="755650" y="6308725"/>
            <a:ext cx="3071813" cy="396875"/>
          </a:xfrm>
          <a:prstGeom prst="rect">
            <a:avLst/>
          </a:prstGeom>
          <a:noFill/>
          <a:ln w="9525">
            <a:noFill/>
            <a:miter lim="800000"/>
            <a:headEnd/>
            <a:tailEnd/>
          </a:ln>
        </p:spPr>
        <p:txBody>
          <a:bodyPr wrap="none">
            <a:spAutoFit/>
          </a:bodyPr>
          <a:lstStyle/>
          <a:p>
            <a:r>
              <a:rPr lang="ar-EG" sz="2000" b="1">
                <a:solidFill>
                  <a:srgbClr val="800080"/>
                </a:solidFill>
              </a:rPr>
              <a:t>حزم مركزية اللحاء </a:t>
            </a:r>
            <a:r>
              <a:rPr lang="en-US" sz="2000" b="1">
                <a:solidFill>
                  <a:srgbClr val="800080"/>
                </a:solidFill>
              </a:rPr>
              <a:t>Amphivasal</a:t>
            </a:r>
          </a:p>
        </p:txBody>
      </p:sp>
      <p:sp>
        <p:nvSpPr>
          <p:cNvPr id="105479" name="Rectangle 11"/>
          <p:cNvSpPr>
            <a:spLocks noChangeArrowheads="1"/>
          </p:cNvSpPr>
          <p:nvPr/>
        </p:nvSpPr>
        <p:spPr bwMode="auto">
          <a:xfrm>
            <a:off x="-31213" y="2282771"/>
            <a:ext cx="8388350" cy="1569660"/>
          </a:xfrm>
          <a:prstGeom prst="rect">
            <a:avLst/>
          </a:prstGeom>
          <a:noFill/>
          <a:ln w="9525">
            <a:noFill/>
            <a:miter lim="800000"/>
            <a:headEnd/>
            <a:tailEnd/>
          </a:ln>
        </p:spPr>
        <p:txBody>
          <a:bodyPr anchor="ctr">
            <a:spAutoFit/>
          </a:bodyPr>
          <a:lstStyle/>
          <a:p>
            <a:pPr algn="r" rtl="1"/>
            <a:r>
              <a:rPr lang="ar-EG" sz="2400" b="1" dirty="0">
                <a:solidFill>
                  <a:prstClr val="black"/>
                </a:solidFill>
              </a:rPr>
              <a:t>ب- </a:t>
            </a:r>
            <a:r>
              <a:rPr lang="ar-EG" sz="2400" b="1" dirty="0">
                <a:solidFill>
                  <a:srgbClr val="FF0000"/>
                </a:solidFill>
              </a:rPr>
              <a:t>حزم مركزية الخشب </a:t>
            </a:r>
            <a:r>
              <a:rPr lang="en-US" sz="2400" b="1" dirty="0" err="1">
                <a:solidFill>
                  <a:prstClr val="black"/>
                </a:solidFill>
              </a:rPr>
              <a:t>Amphicribal</a:t>
            </a:r>
            <a:r>
              <a:rPr lang="ar-EG" sz="2400" b="1" dirty="0">
                <a:solidFill>
                  <a:prstClr val="black"/>
                </a:solidFill>
              </a:rPr>
              <a:t>: </a:t>
            </a:r>
            <a:r>
              <a:rPr lang="en-US" sz="2400" dirty="0"/>
              <a:t>In this type, the xylem is at the center of the bundle, surrounded by the phloem from the outside, as seen in the rhizomatous stems of </a:t>
            </a:r>
            <a:r>
              <a:rPr lang="en-US" sz="2400" dirty="0" err="1"/>
              <a:t>Adiantum</a:t>
            </a:r>
            <a:r>
              <a:rPr lang="en-US" sz="2400" dirty="0"/>
              <a:t> (Maidenhair fern)."</a:t>
            </a:r>
            <a:r>
              <a:rPr lang="ar-EG" sz="2400" b="1" dirty="0" smtClean="0">
                <a:solidFill>
                  <a:prstClr val="black"/>
                </a:solidFill>
              </a:rPr>
              <a:t>.</a:t>
            </a:r>
            <a:endParaRPr lang="en-US" sz="2400" b="1" dirty="0">
              <a:solidFill>
                <a:prstClr val="black"/>
              </a:solidFill>
            </a:endParaRPr>
          </a:p>
        </p:txBody>
      </p:sp>
      <p:sp>
        <p:nvSpPr>
          <p:cNvPr id="105480" name="Rectangle 12"/>
          <p:cNvSpPr>
            <a:spLocks noChangeArrowheads="1"/>
          </p:cNvSpPr>
          <p:nvPr/>
        </p:nvSpPr>
        <p:spPr bwMode="auto">
          <a:xfrm>
            <a:off x="4643438" y="6308725"/>
            <a:ext cx="3224212" cy="396875"/>
          </a:xfrm>
          <a:prstGeom prst="rect">
            <a:avLst/>
          </a:prstGeom>
          <a:noFill/>
          <a:ln w="9525">
            <a:noFill/>
            <a:miter lim="800000"/>
            <a:headEnd/>
            <a:tailEnd/>
          </a:ln>
        </p:spPr>
        <p:txBody>
          <a:bodyPr wrap="none">
            <a:spAutoFit/>
          </a:bodyPr>
          <a:lstStyle/>
          <a:p>
            <a:r>
              <a:rPr lang="ar-EG" sz="2000" b="1">
                <a:solidFill>
                  <a:srgbClr val="800080"/>
                </a:solidFill>
              </a:rPr>
              <a:t>حزم مركزية الخشب </a:t>
            </a:r>
            <a:r>
              <a:rPr lang="en-US" sz="2000" b="1">
                <a:solidFill>
                  <a:srgbClr val="800080"/>
                </a:solidFill>
              </a:rPr>
              <a:t>Amphicribal</a:t>
            </a:r>
          </a:p>
        </p:txBody>
      </p:sp>
    </p:spTree>
    <p:extLst>
      <p:ext uri="{BB962C8B-B14F-4D97-AF65-F5344CB8AC3E}">
        <p14:creationId xmlns:p14="http://schemas.microsoft.com/office/powerpoint/2010/main" val="332646951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0030"/>
          <p:cNvPicPr>
            <a:picLocks noGrp="1" noChangeAspect="1" noChangeArrowheads="1"/>
          </p:cNvPicPr>
          <p:nvPr>
            <p:ph type="body" idx="1"/>
          </p:nvPr>
        </p:nvPicPr>
        <p:blipFill>
          <a:blip r:embed="rId3" cstate="print">
            <a:lum bright="12000" contrast="18000"/>
          </a:blip>
          <a:srcRect/>
          <a:stretch>
            <a:fillRect/>
          </a:stretch>
        </p:blipFill>
        <p:spPr>
          <a:xfrm>
            <a:off x="6885249" y="4451802"/>
            <a:ext cx="2043113" cy="2061096"/>
          </a:xfrm>
          <a:ln w="57150">
            <a:solidFill>
              <a:srgbClr val="CCFF99"/>
            </a:solidFill>
          </a:ln>
          <a:effectLst>
            <a:outerShdw dist="107763" dir="18900000" algn="ctr" rotWithShape="0">
              <a:srgbClr val="808080">
                <a:alpha val="50000"/>
              </a:srgbClr>
            </a:outerShdw>
          </a:effectLst>
        </p:spPr>
      </p:pic>
      <p:pic>
        <p:nvPicPr>
          <p:cNvPr id="106499" name="Picture 5" descr="closed v"/>
          <p:cNvPicPr>
            <a:picLocks noChangeAspect="1" noChangeArrowheads="1"/>
          </p:cNvPicPr>
          <p:nvPr/>
        </p:nvPicPr>
        <p:blipFill>
          <a:blip r:embed="rId4" cstate="print"/>
          <a:srcRect/>
          <a:stretch>
            <a:fillRect/>
          </a:stretch>
        </p:blipFill>
        <p:spPr bwMode="auto">
          <a:xfrm>
            <a:off x="2844084" y="4403204"/>
            <a:ext cx="3673475" cy="2088084"/>
          </a:xfrm>
          <a:prstGeom prst="rect">
            <a:avLst/>
          </a:prstGeom>
          <a:noFill/>
          <a:ln w="57150">
            <a:solidFill>
              <a:srgbClr val="CCFF99"/>
            </a:solidFill>
            <a:miter lim="800000"/>
            <a:headEnd/>
            <a:tailEnd/>
          </a:ln>
          <a:effectLst>
            <a:outerShdw dist="35921" dir="2700000" algn="ctr" rotWithShape="0">
              <a:srgbClr val="808080"/>
            </a:outerShdw>
          </a:effectLst>
        </p:spPr>
      </p:pic>
      <p:pic>
        <p:nvPicPr>
          <p:cNvPr id="106500" name="Picture 6" descr="003"/>
          <p:cNvPicPr>
            <a:picLocks noChangeAspect="1" noChangeArrowheads="1"/>
          </p:cNvPicPr>
          <p:nvPr/>
        </p:nvPicPr>
        <p:blipFill>
          <a:blip r:embed="rId5" cstate="print">
            <a:lum bright="6000" contrast="12000"/>
          </a:blip>
          <a:srcRect/>
          <a:stretch>
            <a:fillRect/>
          </a:stretch>
        </p:blipFill>
        <p:spPr bwMode="auto">
          <a:xfrm>
            <a:off x="209830" y="4644648"/>
            <a:ext cx="2324100" cy="1944068"/>
          </a:xfrm>
          <a:prstGeom prst="rect">
            <a:avLst/>
          </a:prstGeom>
          <a:noFill/>
          <a:ln w="57150">
            <a:solidFill>
              <a:srgbClr val="CCFF99"/>
            </a:solidFill>
            <a:miter lim="800000"/>
            <a:headEnd/>
            <a:tailEnd/>
          </a:ln>
          <a:effectLst>
            <a:prstShdw prst="shdw13" dist="53882" dir="13500000">
              <a:srgbClr val="808080">
                <a:alpha val="50000"/>
              </a:srgbClr>
            </a:prstShdw>
          </a:effectLst>
        </p:spPr>
      </p:pic>
      <p:sp>
        <p:nvSpPr>
          <p:cNvPr id="106501" name="Rectangle 7"/>
          <p:cNvSpPr>
            <a:spLocks noChangeArrowheads="1"/>
          </p:cNvSpPr>
          <p:nvPr/>
        </p:nvSpPr>
        <p:spPr bwMode="auto">
          <a:xfrm>
            <a:off x="209830" y="361226"/>
            <a:ext cx="8934169" cy="707886"/>
          </a:xfrm>
          <a:prstGeom prst="rect">
            <a:avLst/>
          </a:prstGeom>
          <a:noFill/>
          <a:ln w="57150">
            <a:solidFill>
              <a:srgbClr val="CCFF99"/>
            </a:solidFill>
            <a:miter lim="800000"/>
            <a:headEnd/>
            <a:tailEnd/>
          </a:ln>
          <a:effectLst>
            <a:prstShdw prst="shdw13" dist="53882" dir="13500000">
              <a:schemeClr val="bg2">
                <a:alpha val="50000"/>
              </a:schemeClr>
            </a:prstShdw>
          </a:effectLst>
        </p:spPr>
        <p:txBody>
          <a:bodyPr wrap="square" anchor="ctr">
            <a:spAutoFit/>
          </a:bodyPr>
          <a:lstStyle/>
          <a:p>
            <a:pPr algn="r" rtl="1">
              <a:tabLst>
                <a:tab pos="-6350" algn="l"/>
                <a:tab pos="222250" algn="l"/>
              </a:tabLst>
            </a:pPr>
            <a:r>
              <a:rPr lang="ar-EG" sz="2000" b="1" dirty="0">
                <a:solidFill>
                  <a:prstClr val="black"/>
                </a:solidFill>
              </a:rPr>
              <a:t>3- </a:t>
            </a:r>
            <a:r>
              <a:rPr lang="ar-EG" sz="2000" b="1" dirty="0">
                <a:solidFill>
                  <a:srgbClr val="FF0000"/>
                </a:solidFill>
              </a:rPr>
              <a:t>الحزم الجانبية </a:t>
            </a:r>
            <a:r>
              <a:rPr lang="en-US" sz="2000" b="1" dirty="0">
                <a:solidFill>
                  <a:srgbClr val="FF0000"/>
                </a:solidFill>
              </a:rPr>
              <a:t>Collateral bundl</a:t>
            </a:r>
            <a:r>
              <a:rPr lang="en-US" sz="2000" b="1" dirty="0">
                <a:solidFill>
                  <a:prstClr val="black"/>
                </a:solidFill>
              </a:rPr>
              <a:t>es</a:t>
            </a:r>
            <a:r>
              <a:rPr lang="ar-EG" sz="2000" b="1" dirty="0">
                <a:solidFill>
                  <a:prstClr val="black"/>
                </a:solidFill>
              </a:rPr>
              <a:t>: </a:t>
            </a:r>
            <a:r>
              <a:rPr lang="en-US" sz="2000" dirty="0"/>
              <a:t>"In this type, both the phloem and xylem are located on the same radius, as in stem bundles. There are three types </a:t>
            </a:r>
            <a:r>
              <a:rPr lang="ar-EG" sz="2000" b="1" dirty="0" smtClean="0">
                <a:solidFill>
                  <a:prstClr val="black"/>
                </a:solidFill>
              </a:rPr>
              <a:t>:- </a:t>
            </a:r>
            <a:endParaRPr lang="en-US" sz="2000" b="1" dirty="0">
              <a:solidFill>
                <a:prstClr val="black"/>
              </a:solidFill>
            </a:endParaRPr>
          </a:p>
        </p:txBody>
      </p:sp>
      <p:sp>
        <p:nvSpPr>
          <p:cNvPr id="106502" name="Rectangle 8"/>
          <p:cNvSpPr>
            <a:spLocks noChangeArrowheads="1"/>
          </p:cNvSpPr>
          <p:nvPr/>
        </p:nvSpPr>
        <p:spPr bwMode="auto">
          <a:xfrm>
            <a:off x="0" y="953463"/>
            <a:ext cx="9143999" cy="1015663"/>
          </a:xfrm>
          <a:prstGeom prst="rect">
            <a:avLst/>
          </a:prstGeom>
          <a:noFill/>
          <a:ln w="9525">
            <a:noFill/>
            <a:miter lim="800000"/>
            <a:headEnd/>
            <a:tailEnd/>
          </a:ln>
        </p:spPr>
        <p:txBody>
          <a:bodyPr wrap="square" anchor="ctr">
            <a:spAutoFit/>
          </a:bodyPr>
          <a:lstStyle/>
          <a:p>
            <a:pPr lvl="1" algn="r" rtl="1">
              <a:tabLst>
                <a:tab pos="222250" algn="l"/>
                <a:tab pos="336550" algn="l"/>
              </a:tabLst>
            </a:pPr>
            <a:r>
              <a:rPr lang="ar-EG" sz="2000" b="1" dirty="0">
                <a:solidFill>
                  <a:srgbClr val="FF0000"/>
                </a:solidFill>
              </a:rPr>
              <a:t>أ- حزم جانبية مفتوحة </a:t>
            </a:r>
            <a:r>
              <a:rPr lang="en-US" sz="2000" b="1" dirty="0">
                <a:solidFill>
                  <a:srgbClr val="FF0000"/>
                </a:solidFill>
              </a:rPr>
              <a:t>Opened collateral bundles</a:t>
            </a:r>
            <a:r>
              <a:rPr lang="ar-EG" sz="2000" b="1" dirty="0">
                <a:solidFill>
                  <a:srgbClr val="FF0000"/>
                </a:solidFill>
              </a:rPr>
              <a:t> </a:t>
            </a:r>
            <a:r>
              <a:rPr lang="ar-EG" sz="2000" b="1" dirty="0">
                <a:solidFill>
                  <a:prstClr val="black"/>
                </a:solidFill>
              </a:rPr>
              <a:t>: </a:t>
            </a:r>
            <a:r>
              <a:rPr lang="en-US" sz="2000" dirty="0"/>
              <a:t>In this type, a fascicular cambium tissue is present between the xylem and phloem, as seen in the stems of dicotyledonous plants</a:t>
            </a:r>
            <a:endParaRPr lang="ar-EG" sz="2000" b="1" dirty="0">
              <a:solidFill>
                <a:srgbClr val="FFFFCC"/>
              </a:solidFill>
            </a:endParaRPr>
          </a:p>
        </p:txBody>
      </p:sp>
      <p:sp>
        <p:nvSpPr>
          <p:cNvPr id="106503" name="Rectangle 9"/>
          <p:cNvSpPr>
            <a:spLocks noChangeArrowheads="1"/>
          </p:cNvSpPr>
          <p:nvPr/>
        </p:nvSpPr>
        <p:spPr bwMode="auto">
          <a:xfrm>
            <a:off x="250824" y="1700808"/>
            <a:ext cx="8785671" cy="1015663"/>
          </a:xfrm>
          <a:prstGeom prst="rect">
            <a:avLst/>
          </a:prstGeom>
          <a:noFill/>
          <a:ln w="9525">
            <a:noFill/>
            <a:miter lim="800000"/>
            <a:headEnd/>
            <a:tailEnd/>
          </a:ln>
        </p:spPr>
        <p:txBody>
          <a:bodyPr wrap="square" anchor="ctr">
            <a:spAutoFit/>
          </a:bodyPr>
          <a:lstStyle/>
          <a:p>
            <a:pPr algn="r" rtl="1"/>
            <a:r>
              <a:rPr lang="ar-EG" sz="2000" b="1" dirty="0">
                <a:solidFill>
                  <a:prstClr val="black"/>
                </a:solidFill>
              </a:rPr>
              <a:t>ب- </a:t>
            </a:r>
            <a:r>
              <a:rPr lang="ar-EG" sz="2000" b="1" dirty="0">
                <a:solidFill>
                  <a:srgbClr val="FF0000"/>
                </a:solidFill>
              </a:rPr>
              <a:t>حزم جانبية مقفولة </a:t>
            </a:r>
            <a:r>
              <a:rPr lang="en-US" sz="2000" b="1" dirty="0">
                <a:solidFill>
                  <a:srgbClr val="FF0000"/>
                </a:solidFill>
              </a:rPr>
              <a:t>Closed collateral bundles</a:t>
            </a:r>
            <a:r>
              <a:rPr lang="ar-EG" sz="2000" b="1" dirty="0">
                <a:solidFill>
                  <a:prstClr val="black"/>
                </a:solidFill>
              </a:rPr>
              <a:t>: </a:t>
            </a:r>
            <a:r>
              <a:rPr lang="en-US" sz="2000" dirty="0"/>
              <a:t>In this type, there is no fascicular cambium tissue separating the xylem and phloem, as seen in the stems of monocotyledonous plants.</a:t>
            </a:r>
            <a:r>
              <a:rPr lang="ar-EG" sz="2000" b="1" dirty="0" smtClean="0">
                <a:solidFill>
                  <a:prstClr val="black"/>
                </a:solidFill>
              </a:rPr>
              <a:t>.</a:t>
            </a:r>
            <a:r>
              <a:rPr lang="en-US" sz="2000" b="1" dirty="0" smtClean="0">
                <a:solidFill>
                  <a:prstClr val="black"/>
                </a:solidFill>
              </a:rPr>
              <a:t> </a:t>
            </a:r>
            <a:endParaRPr lang="en-US" sz="2000" b="1" dirty="0">
              <a:solidFill>
                <a:prstClr val="black"/>
              </a:solidFill>
            </a:endParaRPr>
          </a:p>
        </p:txBody>
      </p:sp>
      <p:sp>
        <p:nvSpPr>
          <p:cNvPr id="106504" name="Rectangle 10"/>
          <p:cNvSpPr>
            <a:spLocks noChangeArrowheads="1"/>
          </p:cNvSpPr>
          <p:nvPr/>
        </p:nvSpPr>
        <p:spPr bwMode="auto">
          <a:xfrm>
            <a:off x="220064" y="2580000"/>
            <a:ext cx="8923935" cy="1631216"/>
          </a:xfrm>
          <a:prstGeom prst="rect">
            <a:avLst/>
          </a:prstGeom>
          <a:noFill/>
          <a:ln w="9525">
            <a:noFill/>
            <a:miter lim="800000"/>
            <a:headEnd/>
            <a:tailEnd/>
          </a:ln>
        </p:spPr>
        <p:txBody>
          <a:bodyPr wrap="square" anchor="ctr">
            <a:spAutoFit/>
          </a:bodyPr>
          <a:lstStyle/>
          <a:p>
            <a:pPr algn="r" rtl="1"/>
            <a:r>
              <a:rPr lang="ar-EG" sz="2000" b="1" dirty="0">
                <a:solidFill>
                  <a:prstClr val="black"/>
                </a:solidFill>
              </a:rPr>
              <a:t>ج- </a:t>
            </a:r>
            <a:r>
              <a:rPr lang="ar-EG" sz="2000" b="1" dirty="0">
                <a:solidFill>
                  <a:srgbClr val="FF0000"/>
                </a:solidFill>
              </a:rPr>
              <a:t>حزم وعائية ذات </a:t>
            </a:r>
            <a:r>
              <a:rPr lang="ar-EG" sz="2000" b="1" dirty="0" err="1">
                <a:solidFill>
                  <a:srgbClr val="FF0000"/>
                </a:solidFill>
              </a:rPr>
              <a:t>جانبين </a:t>
            </a:r>
            <a:r>
              <a:rPr lang="ar-EG" sz="2000" b="1" dirty="0">
                <a:solidFill>
                  <a:srgbClr val="FF0000"/>
                </a:solidFill>
              </a:rPr>
              <a:t>(ذات </a:t>
            </a:r>
            <a:r>
              <a:rPr lang="ar-EG" sz="2000" b="1" dirty="0" err="1">
                <a:solidFill>
                  <a:srgbClr val="FF0000"/>
                </a:solidFill>
              </a:rPr>
              <a:t>لحائين)</a:t>
            </a:r>
            <a:r>
              <a:rPr lang="ar-EG" sz="2000" b="1" dirty="0">
                <a:solidFill>
                  <a:srgbClr val="FF0000"/>
                </a:solidFill>
              </a:rPr>
              <a:t> </a:t>
            </a:r>
            <a:r>
              <a:rPr lang="en-US" sz="2000" b="1" dirty="0" err="1">
                <a:solidFill>
                  <a:srgbClr val="FF0000"/>
                </a:solidFill>
              </a:rPr>
              <a:t>Bicollateral</a:t>
            </a:r>
            <a:r>
              <a:rPr lang="en-US" sz="2000" b="1" dirty="0">
                <a:solidFill>
                  <a:srgbClr val="FF0000"/>
                </a:solidFill>
              </a:rPr>
              <a:t> bundles</a:t>
            </a:r>
            <a:r>
              <a:rPr lang="ar-EG" sz="2000" b="1" dirty="0">
                <a:solidFill>
                  <a:prstClr val="black"/>
                </a:solidFill>
              </a:rPr>
              <a:t>: </a:t>
            </a:r>
            <a:r>
              <a:rPr lang="en-US" sz="2000" dirty="0"/>
              <a:t>In this type, the xylem is located between two phloem tissues—one external, which may be separated from the xylem by fascicular cambium, and one internal, which is not separated from the xylem by cambium. These bundles are found in the stems of pumpkin, </a:t>
            </a:r>
            <a:r>
              <a:rPr lang="en-US" sz="2000" dirty="0" err="1"/>
              <a:t>loofah</a:t>
            </a:r>
            <a:r>
              <a:rPr lang="en-US" sz="2000" dirty="0"/>
              <a:t>, and some plants from the </a:t>
            </a:r>
            <a:r>
              <a:rPr lang="en-US" sz="2000" dirty="0" err="1"/>
              <a:t>Cucurbitaceae</a:t>
            </a:r>
            <a:r>
              <a:rPr lang="en-US" sz="2000" dirty="0"/>
              <a:t> and </a:t>
            </a:r>
            <a:r>
              <a:rPr lang="en-US" sz="2000" dirty="0" err="1"/>
              <a:t>Solanaceae</a:t>
            </a:r>
            <a:r>
              <a:rPr lang="en-US" sz="2000" dirty="0"/>
              <a:t> families</a:t>
            </a:r>
            <a:endParaRPr lang="ar-EG" sz="2000" b="1" dirty="0">
              <a:solidFill>
                <a:prstClr val="black"/>
              </a:solidFill>
            </a:endParaRPr>
          </a:p>
        </p:txBody>
      </p:sp>
      <p:sp>
        <p:nvSpPr>
          <p:cNvPr id="106505" name="Rectangle 11"/>
          <p:cNvSpPr>
            <a:spLocks noChangeArrowheads="1"/>
          </p:cNvSpPr>
          <p:nvPr/>
        </p:nvSpPr>
        <p:spPr bwMode="auto">
          <a:xfrm>
            <a:off x="7164388" y="6491288"/>
            <a:ext cx="1614487" cy="366712"/>
          </a:xfrm>
          <a:prstGeom prst="rect">
            <a:avLst/>
          </a:prstGeom>
          <a:noFill/>
          <a:ln w="9525">
            <a:noFill/>
            <a:miter lim="800000"/>
            <a:headEnd/>
            <a:tailEnd/>
          </a:ln>
        </p:spPr>
        <p:txBody>
          <a:bodyPr wrap="none">
            <a:spAutoFit/>
          </a:bodyPr>
          <a:lstStyle/>
          <a:p>
            <a:r>
              <a:rPr lang="ar-EG" b="1">
                <a:solidFill>
                  <a:srgbClr val="FFFFCC"/>
                </a:solidFill>
              </a:rPr>
              <a:t>حزم جانبية مفتوحة</a:t>
            </a:r>
            <a:endParaRPr lang="fr-FR" b="1">
              <a:solidFill>
                <a:srgbClr val="FFFFCC"/>
              </a:solidFill>
            </a:endParaRPr>
          </a:p>
        </p:txBody>
      </p:sp>
      <p:sp>
        <p:nvSpPr>
          <p:cNvPr id="106506" name="Rectangle 12"/>
          <p:cNvSpPr>
            <a:spLocks noChangeArrowheads="1"/>
          </p:cNvSpPr>
          <p:nvPr/>
        </p:nvSpPr>
        <p:spPr bwMode="auto">
          <a:xfrm>
            <a:off x="3851275" y="6491288"/>
            <a:ext cx="1562100" cy="366712"/>
          </a:xfrm>
          <a:prstGeom prst="rect">
            <a:avLst/>
          </a:prstGeom>
          <a:noFill/>
          <a:ln w="9525">
            <a:noFill/>
            <a:miter lim="800000"/>
            <a:headEnd/>
            <a:tailEnd/>
          </a:ln>
        </p:spPr>
        <p:txBody>
          <a:bodyPr wrap="none">
            <a:spAutoFit/>
          </a:bodyPr>
          <a:lstStyle/>
          <a:p>
            <a:r>
              <a:rPr lang="ar-EG" b="1">
                <a:solidFill>
                  <a:srgbClr val="FFFFCC"/>
                </a:solidFill>
              </a:rPr>
              <a:t>حزم جانبية مقفولة</a:t>
            </a:r>
            <a:endParaRPr lang="fr-FR" b="1">
              <a:solidFill>
                <a:srgbClr val="FFFFCC"/>
              </a:solidFill>
            </a:endParaRPr>
          </a:p>
        </p:txBody>
      </p:sp>
      <p:sp>
        <p:nvSpPr>
          <p:cNvPr id="106507" name="Rectangle 13"/>
          <p:cNvSpPr>
            <a:spLocks noChangeArrowheads="1"/>
          </p:cNvSpPr>
          <p:nvPr/>
        </p:nvSpPr>
        <p:spPr bwMode="auto">
          <a:xfrm>
            <a:off x="250825" y="6491288"/>
            <a:ext cx="1997075" cy="366712"/>
          </a:xfrm>
          <a:prstGeom prst="rect">
            <a:avLst/>
          </a:prstGeom>
          <a:noFill/>
          <a:ln w="9525">
            <a:noFill/>
            <a:miter lim="800000"/>
            <a:headEnd/>
            <a:tailEnd/>
          </a:ln>
        </p:spPr>
        <p:txBody>
          <a:bodyPr wrap="none">
            <a:spAutoFit/>
          </a:bodyPr>
          <a:lstStyle/>
          <a:p>
            <a:r>
              <a:rPr lang="ar-EG" b="1">
                <a:solidFill>
                  <a:srgbClr val="FFFFCC"/>
                </a:solidFill>
              </a:rPr>
              <a:t>حزم وعائية ذات جانبين </a:t>
            </a:r>
            <a:endParaRPr lang="fr-FR" b="1">
              <a:solidFill>
                <a:srgbClr val="FFFFCC"/>
              </a:solidFill>
            </a:endParaRPr>
          </a:p>
        </p:txBody>
      </p:sp>
    </p:spTree>
    <p:extLst>
      <p:ext uri="{BB962C8B-B14F-4D97-AF65-F5344CB8AC3E}">
        <p14:creationId xmlns:p14="http://schemas.microsoft.com/office/powerpoint/2010/main" val="169496605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31944" r="20909" b="13826"/>
          <a:stretch/>
        </p:blipFill>
        <p:spPr bwMode="auto">
          <a:xfrm>
            <a:off x="755576" y="353290"/>
            <a:ext cx="7590972" cy="588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343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916832"/>
            <a:ext cx="8229600" cy="1431032"/>
          </a:xfrm>
          <a:solidFill>
            <a:schemeClr val="accent1">
              <a:lumMod val="60000"/>
              <a:lumOff val="40000"/>
            </a:schemeClr>
          </a:solidFill>
        </p:spPr>
        <p:txBody>
          <a:bodyPr>
            <a:noAutofit/>
          </a:bodyPr>
          <a:lstStyle/>
          <a:p>
            <a:r>
              <a:rPr lang="fr-FR" sz="5400" dirty="0" err="1" smtClean="0">
                <a:solidFill>
                  <a:srgbClr val="FF0000"/>
                </a:solidFill>
              </a:rPr>
              <a:t>Vessels</a:t>
            </a:r>
            <a:r>
              <a:rPr lang="fr-FR" sz="5400" dirty="0" smtClean="0">
                <a:solidFill>
                  <a:srgbClr val="FF0000"/>
                </a:solidFill>
              </a:rPr>
              <a:t> </a:t>
            </a:r>
            <a:r>
              <a:rPr lang="fr-FR" sz="5400" dirty="0" err="1" smtClean="0">
                <a:solidFill>
                  <a:srgbClr val="FF0000"/>
                </a:solidFill>
              </a:rPr>
              <a:t>differenciation</a:t>
            </a:r>
            <a:r>
              <a:rPr lang="fr-FR" sz="5400" dirty="0" smtClean="0">
                <a:solidFill>
                  <a:srgbClr val="FF0000"/>
                </a:solidFill>
              </a:rPr>
              <a:t> </a:t>
            </a:r>
            <a:r>
              <a:rPr lang="fr-FR" sz="5400" dirty="0" err="1" smtClean="0">
                <a:solidFill>
                  <a:srgbClr val="FF0000"/>
                </a:solidFill>
              </a:rPr>
              <a:t>from</a:t>
            </a:r>
            <a:r>
              <a:rPr lang="fr-FR" sz="5400" dirty="0" smtClean="0">
                <a:solidFill>
                  <a:srgbClr val="FF0000"/>
                </a:solidFill>
              </a:rPr>
              <a:t> cambium</a:t>
            </a:r>
            <a:endParaRPr lang="fr-FR" sz="5400" dirty="0">
              <a:solidFill>
                <a:srgbClr val="FF0000"/>
              </a:solidFill>
            </a:endParaRPr>
          </a:p>
        </p:txBody>
      </p:sp>
    </p:spTree>
    <p:extLst>
      <p:ext uri="{BB962C8B-B14F-4D97-AF65-F5344CB8AC3E}">
        <p14:creationId xmlns:p14="http://schemas.microsoft.com/office/powerpoint/2010/main" val="35068245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566738" y="514350"/>
            <a:ext cx="8010525" cy="5829300"/>
            <a:chOff x="566738" y="514350"/>
            <a:chExt cx="8010525" cy="5829300"/>
          </a:xfrm>
        </p:grpSpPr>
        <p:pic>
          <p:nvPicPr>
            <p:cNvPr id="82946" name="Picture 2"/>
            <p:cNvPicPr>
              <a:picLocks noChangeAspect="1" noChangeArrowheads="1"/>
            </p:cNvPicPr>
            <p:nvPr/>
          </p:nvPicPr>
          <p:blipFill>
            <a:blip r:embed="rId2" cstate="print"/>
            <a:srcRect/>
            <a:stretch>
              <a:fillRect/>
            </a:stretch>
          </p:blipFill>
          <p:spPr bwMode="auto">
            <a:xfrm>
              <a:off x="566738" y="514350"/>
              <a:ext cx="8010525" cy="5829300"/>
            </a:xfrm>
            <a:prstGeom prst="rect">
              <a:avLst/>
            </a:prstGeom>
            <a:noFill/>
            <a:ln w="9525">
              <a:noFill/>
              <a:miter lim="800000"/>
              <a:headEnd/>
              <a:tailEnd/>
            </a:ln>
          </p:spPr>
        </p:pic>
        <p:sp>
          <p:nvSpPr>
            <p:cNvPr id="2" name="ZoneTexte 1"/>
            <p:cNvSpPr txBox="1"/>
            <p:nvPr/>
          </p:nvSpPr>
          <p:spPr>
            <a:xfrm>
              <a:off x="971600" y="836712"/>
              <a:ext cx="1440160" cy="369332"/>
            </a:xfrm>
            <a:prstGeom prst="rect">
              <a:avLst/>
            </a:prstGeom>
            <a:noFill/>
          </p:spPr>
          <p:txBody>
            <a:bodyPr wrap="square" rtlCol="0">
              <a:spAutoFit/>
            </a:bodyPr>
            <a:lstStyle/>
            <a:p>
              <a:r>
                <a:rPr lang="ar-DZ" b="1" dirty="0" smtClean="0">
                  <a:solidFill>
                    <a:prstClr val="black"/>
                  </a:solidFill>
                </a:rPr>
                <a:t>تمايز </a:t>
              </a:r>
              <a:r>
                <a:rPr lang="ar-DZ" b="1" dirty="0" err="1" smtClean="0">
                  <a:solidFill>
                    <a:prstClr val="black"/>
                  </a:solidFill>
                </a:rPr>
                <a:t>الكامبيوم</a:t>
              </a:r>
              <a:r>
                <a:rPr lang="ar-DZ" b="1" dirty="0" smtClean="0">
                  <a:solidFill>
                    <a:prstClr val="black"/>
                  </a:solidFill>
                </a:rPr>
                <a:t> </a:t>
              </a:r>
              <a:endParaRPr lang="fr-FR" b="1" dirty="0">
                <a:solidFill>
                  <a:prstClr val="black"/>
                </a:solidFill>
              </a:endParaRPr>
            </a:p>
          </p:txBody>
        </p:sp>
        <p:sp>
          <p:nvSpPr>
            <p:cNvPr id="4" name="ZoneTexte 3"/>
            <p:cNvSpPr txBox="1"/>
            <p:nvPr/>
          </p:nvSpPr>
          <p:spPr>
            <a:xfrm>
              <a:off x="755576" y="2204864"/>
              <a:ext cx="1440160" cy="369332"/>
            </a:xfrm>
            <a:prstGeom prst="rect">
              <a:avLst/>
            </a:prstGeom>
            <a:noFill/>
          </p:spPr>
          <p:txBody>
            <a:bodyPr wrap="square" rtlCol="0">
              <a:spAutoFit/>
            </a:bodyPr>
            <a:lstStyle/>
            <a:p>
              <a:pPr algn="ctr"/>
              <a:r>
                <a:rPr lang="ar-DZ" b="1" dirty="0" smtClean="0">
                  <a:solidFill>
                    <a:prstClr val="black"/>
                  </a:solidFill>
                </a:rPr>
                <a:t>الخشب</a:t>
              </a:r>
              <a:endParaRPr lang="fr-FR" b="1" dirty="0">
                <a:solidFill>
                  <a:prstClr val="black"/>
                </a:solidFill>
              </a:endParaRPr>
            </a:p>
          </p:txBody>
        </p:sp>
        <p:sp>
          <p:nvSpPr>
            <p:cNvPr id="5" name="ZoneTexte 4"/>
            <p:cNvSpPr txBox="1"/>
            <p:nvPr/>
          </p:nvSpPr>
          <p:spPr>
            <a:xfrm>
              <a:off x="4067944" y="3244334"/>
              <a:ext cx="1080120" cy="646331"/>
            </a:xfrm>
            <a:prstGeom prst="rect">
              <a:avLst/>
            </a:prstGeom>
            <a:noFill/>
          </p:spPr>
          <p:txBody>
            <a:bodyPr wrap="square" rtlCol="0">
              <a:spAutoFit/>
            </a:bodyPr>
            <a:lstStyle/>
            <a:p>
              <a:pPr algn="ctr"/>
              <a:r>
                <a:rPr lang="ar-DZ" b="1" dirty="0" smtClean="0">
                  <a:solidFill>
                    <a:prstClr val="black"/>
                  </a:solidFill>
                </a:rPr>
                <a:t>ترسب الخشبين</a:t>
              </a:r>
              <a:endParaRPr lang="fr-FR" b="1" dirty="0">
                <a:solidFill>
                  <a:prstClr val="black"/>
                </a:solidFill>
              </a:endParaRPr>
            </a:p>
          </p:txBody>
        </p:sp>
        <p:sp>
          <p:nvSpPr>
            <p:cNvPr id="6" name="ZoneTexte 5"/>
            <p:cNvSpPr txBox="1"/>
            <p:nvPr/>
          </p:nvSpPr>
          <p:spPr>
            <a:xfrm>
              <a:off x="6588224" y="2066364"/>
              <a:ext cx="1728192" cy="646331"/>
            </a:xfrm>
            <a:prstGeom prst="rect">
              <a:avLst/>
            </a:prstGeom>
            <a:noFill/>
          </p:spPr>
          <p:txBody>
            <a:bodyPr wrap="square" rtlCol="0">
              <a:spAutoFit/>
            </a:bodyPr>
            <a:lstStyle/>
            <a:p>
              <a:pPr algn="ctr"/>
              <a:r>
                <a:rPr lang="ar-DZ" b="1" dirty="0" err="1" smtClean="0">
                  <a:solidFill>
                    <a:prstClr val="black"/>
                  </a:solidFill>
                </a:rPr>
                <a:t>ظهورثقوب</a:t>
              </a:r>
              <a:r>
                <a:rPr lang="ar-DZ" b="1" dirty="0" smtClean="0">
                  <a:solidFill>
                    <a:prstClr val="black"/>
                  </a:solidFill>
                </a:rPr>
                <a:t> في الجدر العرضية</a:t>
              </a:r>
              <a:endParaRPr lang="fr-FR" b="1" dirty="0">
                <a:solidFill>
                  <a:prstClr val="black"/>
                </a:solidFill>
              </a:endParaRPr>
            </a:p>
          </p:txBody>
        </p:sp>
        <p:sp>
          <p:nvSpPr>
            <p:cNvPr id="7" name="ZoneTexte 6"/>
            <p:cNvSpPr txBox="1"/>
            <p:nvPr/>
          </p:nvSpPr>
          <p:spPr>
            <a:xfrm>
              <a:off x="3851920" y="4850866"/>
              <a:ext cx="1296144" cy="646331"/>
            </a:xfrm>
            <a:prstGeom prst="rect">
              <a:avLst/>
            </a:prstGeom>
            <a:noFill/>
          </p:spPr>
          <p:txBody>
            <a:bodyPr wrap="square" rtlCol="0">
              <a:spAutoFit/>
            </a:bodyPr>
            <a:lstStyle/>
            <a:p>
              <a:pPr algn="ctr"/>
              <a:r>
                <a:rPr lang="ar-DZ" b="1" dirty="0">
                  <a:solidFill>
                    <a:prstClr val="black"/>
                  </a:solidFill>
                </a:rPr>
                <a:t>ز</a:t>
              </a:r>
              <a:r>
                <a:rPr lang="ar-DZ" b="1" dirty="0" smtClean="0">
                  <a:solidFill>
                    <a:prstClr val="black"/>
                  </a:solidFill>
                </a:rPr>
                <a:t>وال الفجوة و النواة</a:t>
              </a:r>
              <a:endParaRPr lang="fr-FR" b="1" dirty="0">
                <a:solidFill>
                  <a:prstClr val="black"/>
                </a:solidFill>
              </a:endParaRPr>
            </a:p>
          </p:txBody>
        </p:sp>
        <p:sp>
          <p:nvSpPr>
            <p:cNvPr id="8" name="ZoneTexte 7"/>
            <p:cNvSpPr txBox="1"/>
            <p:nvPr/>
          </p:nvSpPr>
          <p:spPr>
            <a:xfrm>
              <a:off x="3563888" y="2123564"/>
              <a:ext cx="1728192" cy="369332"/>
            </a:xfrm>
            <a:prstGeom prst="rect">
              <a:avLst/>
            </a:prstGeom>
            <a:noFill/>
          </p:spPr>
          <p:txBody>
            <a:bodyPr wrap="square" rtlCol="0">
              <a:spAutoFit/>
            </a:bodyPr>
            <a:lstStyle/>
            <a:p>
              <a:pPr algn="ctr"/>
              <a:r>
                <a:rPr lang="ar-DZ" b="1" dirty="0" smtClean="0">
                  <a:solidFill>
                    <a:prstClr val="black"/>
                  </a:solidFill>
                </a:rPr>
                <a:t>تغلظ الجدر الثانوية</a:t>
              </a:r>
              <a:endParaRPr lang="fr-FR" b="1" dirty="0">
                <a:solidFill>
                  <a:prstClr val="black"/>
                </a:solidFill>
              </a:endParaRPr>
            </a:p>
          </p:txBody>
        </p:sp>
      </p:grpSp>
      <p:sp>
        <p:nvSpPr>
          <p:cNvPr id="9" name="AutoShape 2" descr="Sclenrenchyma&#10;•This tissue is composed of&#10;long narrow dead thick walled&#10;cells.&#10;•The cell wall contains lignin&#10;which provide hardness to&#10;them.&#10;•No intercellular space is there&#10;in sclerenchyma.&#10;•This tissue provide hardness&#10;and strength to the parts of&#10;plant like wall of Wall-nut,&#10;seed coat etc.&#10;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grpSp>
        <p:nvGrpSpPr>
          <p:cNvPr id="14" name="Groupe 13"/>
          <p:cNvGrpSpPr/>
          <p:nvPr/>
        </p:nvGrpSpPr>
        <p:grpSpPr>
          <a:xfrm>
            <a:off x="3491880" y="1297391"/>
            <a:ext cx="5647855" cy="5236310"/>
            <a:chOff x="3491880" y="1297391"/>
            <a:chExt cx="5647855" cy="5236310"/>
          </a:xfrm>
        </p:grpSpPr>
        <p:sp>
          <p:nvSpPr>
            <p:cNvPr id="10" name="Rectangle 9"/>
            <p:cNvSpPr/>
            <p:nvPr/>
          </p:nvSpPr>
          <p:spPr>
            <a:xfrm>
              <a:off x="3491880" y="6010481"/>
              <a:ext cx="4057714" cy="523220"/>
            </a:xfrm>
            <a:prstGeom prst="rect">
              <a:avLst/>
            </a:prstGeom>
            <a:solidFill>
              <a:schemeClr val="tx2">
                <a:lumMod val="40000"/>
                <a:lumOff val="60000"/>
              </a:schemeClr>
            </a:solidFill>
          </p:spPr>
          <p:txBody>
            <a:bodyPr wrap="none">
              <a:spAutoFit/>
            </a:bodyPr>
            <a:lstStyle/>
            <a:p>
              <a:r>
                <a:rPr lang="fr-FR" sz="2800" dirty="0" err="1" smtClean="0"/>
                <a:t>Disappearance</a:t>
              </a:r>
              <a:r>
                <a:rPr lang="fr-FR" sz="2800" dirty="0" smtClean="0"/>
                <a:t> of vacuole</a:t>
              </a:r>
              <a:endParaRPr lang="fr-FR" sz="2800" dirty="0"/>
            </a:p>
          </p:txBody>
        </p:sp>
        <p:sp>
          <p:nvSpPr>
            <p:cNvPr id="11" name="Rectangle 1"/>
            <p:cNvSpPr>
              <a:spLocks noChangeArrowheads="1"/>
            </p:cNvSpPr>
            <p:nvPr/>
          </p:nvSpPr>
          <p:spPr bwMode="auto">
            <a:xfrm>
              <a:off x="3563887" y="1685258"/>
              <a:ext cx="3312369" cy="334077"/>
            </a:xfrm>
            <a:prstGeom prst="rect">
              <a:avLst/>
            </a:prstGeom>
            <a:solidFill>
              <a:schemeClr val="tx2">
                <a:lumMod val="40000"/>
                <a:lumOff val="60000"/>
              </a:schemeClr>
            </a:solid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err="1" smtClean="0">
                  <a:ln>
                    <a:noFill/>
                  </a:ln>
                  <a:solidFill>
                    <a:srgbClr val="202124"/>
                  </a:solidFill>
                  <a:effectLst/>
                  <a:latin typeface="inherit"/>
                </a:rPr>
                <a:t>Deposition</a:t>
              </a:r>
              <a:r>
                <a:rPr kumimoji="0" lang="ar-SA" altLang="fr-FR" sz="2400" b="0" i="0" u="none" strike="noStrike" cap="none" normalizeH="0" baseline="0" dirty="0" smtClean="0">
                  <a:ln>
                    <a:noFill/>
                  </a:ln>
                  <a:solidFill>
                    <a:srgbClr val="202124"/>
                  </a:solidFill>
                  <a:effectLst/>
                  <a:latin typeface="inherit"/>
                </a:rPr>
                <a:t> </a:t>
              </a:r>
              <a:r>
                <a:rPr kumimoji="0" lang="ar-SA" altLang="fr-FR" sz="2400" b="0" i="0" u="none" strike="noStrike" cap="none" normalizeH="0" dirty="0" smtClean="0">
                  <a:ln>
                    <a:noFill/>
                  </a:ln>
                  <a:solidFill>
                    <a:srgbClr val="202124"/>
                  </a:solidFill>
                  <a:effectLst/>
                  <a:latin typeface="inherit"/>
                </a:rPr>
                <a:t> </a:t>
              </a:r>
              <a:r>
                <a:rPr kumimoji="0" lang="ar-DZ" altLang="fr-FR" sz="2400" b="0" i="0" u="none" strike="noStrike" cap="none" normalizeH="0" dirty="0" smtClean="0">
                  <a:ln>
                    <a:noFill/>
                  </a:ln>
                  <a:solidFill>
                    <a:srgbClr val="202124"/>
                  </a:solidFill>
                  <a:effectLst/>
                  <a:latin typeface="inherit"/>
                </a:rPr>
                <a:t> </a:t>
              </a:r>
              <a:r>
                <a:rPr kumimoji="0" lang="fr-FR" altLang="fr-FR" sz="2400" b="0" i="0" u="none" strike="noStrike" cap="none" normalizeH="0" dirty="0" smtClean="0">
                  <a:ln>
                    <a:noFill/>
                  </a:ln>
                  <a:solidFill>
                    <a:srgbClr val="202124"/>
                  </a:solidFill>
                  <a:effectLst/>
                  <a:latin typeface="inherit"/>
                </a:rPr>
                <a:t> of lignine</a:t>
              </a:r>
              <a:r>
                <a:rPr kumimoji="0" lang="fr-FR" altLang="fr-FR" sz="2400" b="0" i="0" u="none" strike="noStrike" cap="none" normalizeH="0" baseline="0" dirty="0" smtClean="0">
                  <a:ln>
                    <a:noFill/>
                  </a:ln>
                  <a:solidFill>
                    <a:schemeClr val="tx1"/>
                  </a:solidFill>
                  <a:effectLst/>
                </a:rPr>
                <a:t> </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2"/>
            <p:cNvSpPr>
              <a:spLocks noChangeArrowheads="1"/>
            </p:cNvSpPr>
            <p:nvPr/>
          </p:nvSpPr>
          <p:spPr bwMode="auto">
            <a:xfrm>
              <a:off x="6583959" y="1297391"/>
              <a:ext cx="2555776" cy="395632"/>
            </a:xfrm>
            <a:prstGeom prst="rect">
              <a:avLst/>
            </a:prstGeom>
            <a:solidFill>
              <a:schemeClr val="tx2">
                <a:lumMod val="40000"/>
                <a:lumOff val="60000"/>
              </a:schemeClr>
            </a:solid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smtClean="0">
                  <a:ln>
                    <a:noFill/>
                  </a:ln>
                  <a:solidFill>
                    <a:srgbClr val="202124"/>
                  </a:solidFill>
                  <a:effectLst/>
                  <a:latin typeface="inherit"/>
                </a:rPr>
                <a:t>wall perforation</a:t>
              </a:r>
              <a:r>
                <a:rPr kumimoji="0" lang="fr-FR" altLang="fr-FR" sz="2800" b="0" i="0" u="none" strike="noStrike" cap="none" normalizeH="0" baseline="0" smtClean="0">
                  <a:ln>
                    <a:noFill/>
                  </a:ln>
                  <a:solidFill>
                    <a:schemeClr val="tx1"/>
                  </a:solidFill>
                  <a:effectLst/>
                </a:rPr>
                <a:t> </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13" name="Rectangle 3"/>
            <p:cNvSpPr>
              <a:spLocks noChangeArrowheads="1"/>
            </p:cNvSpPr>
            <p:nvPr/>
          </p:nvSpPr>
          <p:spPr bwMode="auto">
            <a:xfrm>
              <a:off x="3763170" y="1372126"/>
              <a:ext cx="2326622" cy="334077"/>
            </a:xfrm>
            <a:prstGeom prst="rect">
              <a:avLst/>
            </a:prstGeom>
            <a:solidFill>
              <a:schemeClr val="tx2">
                <a:lumMod val="40000"/>
                <a:lumOff val="60000"/>
              </a:schemeClr>
            </a:solid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err="1" smtClean="0">
                  <a:ln>
                    <a:noFill/>
                  </a:ln>
                  <a:solidFill>
                    <a:srgbClr val="202124"/>
                  </a:solidFill>
                  <a:effectLst/>
                  <a:latin typeface="inherit"/>
                </a:rPr>
                <a:t>wall</a:t>
              </a:r>
              <a:r>
                <a:rPr kumimoji="0" lang="fr-FR" altLang="fr-FR" sz="2400" b="0" i="0" u="none" strike="noStrike" cap="none" normalizeH="0" baseline="0" dirty="0" smtClean="0">
                  <a:ln>
                    <a:noFill/>
                  </a:ln>
                  <a:solidFill>
                    <a:srgbClr val="202124"/>
                  </a:solidFill>
                  <a:effectLst/>
                  <a:latin typeface="inherit"/>
                </a:rPr>
                <a:t> </a:t>
              </a:r>
              <a:r>
                <a:rPr kumimoji="0" lang="fr-FR" altLang="fr-FR" sz="2400" b="0" i="0" u="none" strike="noStrike" cap="none" normalizeH="0" baseline="0" dirty="0" err="1" smtClean="0">
                  <a:ln>
                    <a:noFill/>
                  </a:ln>
                  <a:solidFill>
                    <a:srgbClr val="202124"/>
                  </a:solidFill>
                  <a:effectLst/>
                  <a:latin typeface="inherit"/>
                </a:rPr>
                <a:t>thickening</a:t>
              </a:r>
              <a:r>
                <a:rPr kumimoji="0" lang="fr-FR" altLang="fr-FR" sz="2400" b="0" i="0" u="none" strike="noStrike" cap="none" normalizeH="0" baseline="0" dirty="0" smtClean="0">
                  <a:ln>
                    <a:noFill/>
                  </a:ln>
                  <a:solidFill>
                    <a:schemeClr val="tx1"/>
                  </a:solidFill>
                  <a:effectLst/>
                </a:rPr>
                <a:t> </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003748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11150" r="5113" b="17451"/>
          <a:stretch/>
        </p:blipFill>
        <p:spPr>
          <a:xfrm>
            <a:off x="0" y="116632"/>
            <a:ext cx="9144000" cy="6741368"/>
          </a:xfrm>
          <a:prstGeom prst="rect">
            <a:avLst/>
          </a:prstGeom>
        </p:spPr>
      </p:pic>
    </p:spTree>
    <p:extLst>
      <p:ext uri="{BB962C8B-B14F-4D97-AF65-F5344CB8AC3E}">
        <p14:creationId xmlns:p14="http://schemas.microsoft.com/office/powerpoint/2010/main" val="391907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sbs.utexas.edu/mauseth/weblab/webchap11stem/web1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3264"/>
            <a:ext cx="8892480"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549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0" y="0"/>
            <a:ext cx="9144000" cy="6858000"/>
          </a:xfrm>
        </p:spPr>
        <p:txBody>
          <a:bodyPr/>
          <a:lstStyle/>
          <a:p>
            <a:pPr algn="ctr">
              <a:buFont typeface="Wingdings" pitchFamily="2" charset="2"/>
              <a:buNone/>
            </a:pPr>
            <a:r>
              <a:rPr lang="ar-EG" sz="2000" b="1" smtClean="0"/>
              <a:t>.</a:t>
            </a:r>
            <a:endParaRPr lang="en-US" sz="2000" b="1" smtClean="0"/>
          </a:p>
        </p:txBody>
      </p:sp>
      <p:sp>
        <p:nvSpPr>
          <p:cNvPr id="69635" name="Rectangle 3"/>
          <p:cNvSpPr>
            <a:spLocks noChangeArrowheads="1"/>
          </p:cNvSpPr>
          <p:nvPr/>
        </p:nvSpPr>
        <p:spPr bwMode="auto">
          <a:xfrm>
            <a:off x="1701006" y="-155456"/>
            <a:ext cx="5453063" cy="5143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spcBef>
                <a:spcPct val="20000"/>
              </a:spcBef>
              <a:buClr>
                <a:srgbClr val="0000FF"/>
              </a:buClr>
              <a:buSzPct val="70000"/>
              <a:buFont typeface="Wingdings" pitchFamily="2" charset="2"/>
              <a:buNone/>
              <a:defRPr/>
            </a:pPr>
            <a:r>
              <a:rPr lang="ar-EG" sz="2400" b="1" dirty="0">
                <a:solidFill>
                  <a:srgbClr val="800080"/>
                </a:solidFill>
                <a:effectLst>
                  <a:outerShdw blurRad="38100" dist="38100" dir="2700000" algn="tl">
                    <a:srgbClr val="000000"/>
                  </a:outerShdw>
                </a:effectLst>
              </a:rPr>
              <a:t>تركيب الجدار </a:t>
            </a:r>
            <a:r>
              <a:rPr lang="ar-EG" sz="2400" b="1" dirty="0" err="1">
                <a:solidFill>
                  <a:srgbClr val="800080"/>
                </a:solidFill>
                <a:effectLst>
                  <a:outerShdw blurRad="38100" dist="38100" dir="2700000" algn="tl">
                    <a:srgbClr val="000000"/>
                  </a:outerShdw>
                </a:effectLst>
              </a:rPr>
              <a:t>الثانوى</a:t>
            </a:r>
            <a:r>
              <a:rPr lang="ar-EG" sz="2400" b="1" dirty="0">
                <a:solidFill>
                  <a:srgbClr val="800080"/>
                </a:solidFill>
                <a:effectLst>
                  <a:outerShdw blurRad="38100" dist="38100" dir="2700000" algn="tl">
                    <a:srgbClr val="000000"/>
                  </a:outerShdw>
                </a:effectLst>
              </a:rPr>
              <a:t> ونظم ترسيبه </a:t>
            </a:r>
            <a:r>
              <a:rPr lang="ar-EG" sz="2400" b="1" dirty="0" err="1">
                <a:solidFill>
                  <a:srgbClr val="800080"/>
                </a:solidFill>
                <a:effectLst>
                  <a:outerShdw blurRad="38100" dist="38100" dir="2700000" algn="tl">
                    <a:srgbClr val="000000"/>
                  </a:outerShdw>
                </a:effectLst>
              </a:rPr>
              <a:t>فى</a:t>
            </a:r>
            <a:r>
              <a:rPr lang="ar-EG" sz="2400" b="1" dirty="0">
                <a:solidFill>
                  <a:srgbClr val="800080"/>
                </a:solidFill>
                <a:effectLst>
                  <a:outerShdw blurRad="38100" dist="38100" dir="2700000" algn="tl">
                    <a:srgbClr val="000000"/>
                  </a:outerShdw>
                </a:effectLst>
              </a:rPr>
              <a:t> اوعية الخشب</a:t>
            </a:r>
            <a:endParaRPr lang="en-US" sz="2400" b="1" dirty="0">
              <a:solidFill>
                <a:srgbClr val="800080"/>
              </a:solidFill>
              <a:effectLst>
                <a:outerShdw blurRad="38100" dist="38100" dir="2700000" algn="tl">
                  <a:srgbClr val="000000"/>
                </a:outerShdw>
              </a:effectLst>
            </a:endParaRPr>
          </a:p>
        </p:txBody>
      </p:sp>
      <p:sp>
        <p:nvSpPr>
          <p:cNvPr id="86020" name="Rectangle 4"/>
          <p:cNvSpPr>
            <a:spLocks noChangeArrowheads="1"/>
          </p:cNvSpPr>
          <p:nvPr/>
        </p:nvSpPr>
        <p:spPr bwMode="auto">
          <a:xfrm>
            <a:off x="611188" y="908050"/>
            <a:ext cx="7777162" cy="5689600"/>
          </a:xfrm>
          <a:prstGeom prst="rect">
            <a:avLst/>
          </a:prstGeom>
          <a:gradFill rotWithShape="1">
            <a:gsLst>
              <a:gs pos="0">
                <a:srgbClr val="76765E"/>
              </a:gs>
              <a:gs pos="50000">
                <a:srgbClr val="FFFFCC"/>
              </a:gs>
              <a:gs pos="100000">
                <a:srgbClr val="76765E"/>
              </a:gs>
            </a:gsLst>
            <a:lin ang="2700000" scaled="1"/>
          </a:gradFill>
          <a:ln w="57150">
            <a:solidFill>
              <a:srgbClr val="FFFF00"/>
            </a:solidFill>
            <a:miter lim="800000"/>
            <a:headEnd/>
            <a:tailEnd/>
          </a:ln>
          <a:effectLst>
            <a:outerShdw dist="35921" dir="2700000" algn="ctr" rotWithShape="0">
              <a:schemeClr val="bg2">
                <a:alpha val="50000"/>
              </a:schemeClr>
            </a:outerShdw>
          </a:effectLst>
        </p:spPr>
        <p:txBody>
          <a:bodyPr wrap="none" anchor="ctr"/>
          <a:lstStyle/>
          <a:p>
            <a:pPr algn="ctr"/>
            <a:endParaRPr lang="en-US">
              <a:solidFill>
                <a:prstClr val="black"/>
              </a:solidFill>
            </a:endParaRPr>
          </a:p>
        </p:txBody>
      </p:sp>
      <p:sp>
        <p:nvSpPr>
          <p:cNvPr id="86022" name="Rectangle 6"/>
          <p:cNvSpPr>
            <a:spLocks noChangeArrowheads="1"/>
          </p:cNvSpPr>
          <p:nvPr/>
        </p:nvSpPr>
        <p:spPr bwMode="auto">
          <a:xfrm>
            <a:off x="3059113" y="6021388"/>
            <a:ext cx="2330450" cy="336550"/>
          </a:xfrm>
          <a:prstGeom prst="rect">
            <a:avLst/>
          </a:prstGeom>
          <a:noFill/>
          <a:ln w="9525">
            <a:noFill/>
            <a:miter lim="800000"/>
            <a:headEnd/>
            <a:tailEnd/>
          </a:ln>
        </p:spPr>
        <p:txBody>
          <a:bodyPr wrap="none">
            <a:spAutoFit/>
          </a:bodyPr>
          <a:lstStyle/>
          <a:p>
            <a:r>
              <a:rPr lang="en-US" sz="1600" b="1">
                <a:solidFill>
                  <a:srgbClr val="993300"/>
                </a:solidFill>
                <a:latin typeface="Verdana" pitchFamily="34" charset="0"/>
              </a:rPr>
              <a:t>Metaxylem vessels</a:t>
            </a:r>
          </a:p>
        </p:txBody>
      </p:sp>
      <p:sp>
        <p:nvSpPr>
          <p:cNvPr id="86023" name="Line 7"/>
          <p:cNvSpPr>
            <a:spLocks noChangeShapeType="1"/>
          </p:cNvSpPr>
          <p:nvPr/>
        </p:nvSpPr>
        <p:spPr bwMode="auto">
          <a:xfrm flipV="1">
            <a:off x="4211638" y="5445125"/>
            <a:ext cx="936625" cy="504825"/>
          </a:xfrm>
          <a:prstGeom prst="line">
            <a:avLst/>
          </a:prstGeom>
          <a:noFill/>
          <a:ln w="38100">
            <a:solidFill>
              <a:srgbClr val="CC0000"/>
            </a:solidFill>
            <a:round/>
            <a:headEnd/>
            <a:tailEnd type="triangle" w="med" len="med"/>
          </a:ln>
        </p:spPr>
        <p:txBody>
          <a:bodyPr/>
          <a:lstStyle/>
          <a:p>
            <a:endParaRPr lang="fr-FR">
              <a:solidFill>
                <a:prstClr val="black"/>
              </a:solidFill>
            </a:endParaRPr>
          </a:p>
        </p:txBody>
      </p:sp>
      <p:sp>
        <p:nvSpPr>
          <p:cNvPr id="86024" name="Line 8"/>
          <p:cNvSpPr>
            <a:spLocks noChangeShapeType="1"/>
          </p:cNvSpPr>
          <p:nvPr/>
        </p:nvSpPr>
        <p:spPr bwMode="auto">
          <a:xfrm flipV="1">
            <a:off x="4211638" y="5373688"/>
            <a:ext cx="431800" cy="576262"/>
          </a:xfrm>
          <a:prstGeom prst="line">
            <a:avLst/>
          </a:prstGeom>
          <a:noFill/>
          <a:ln w="38100">
            <a:solidFill>
              <a:srgbClr val="CC0000"/>
            </a:solidFill>
            <a:round/>
            <a:headEnd/>
            <a:tailEnd type="triangle" w="med" len="med"/>
          </a:ln>
        </p:spPr>
        <p:txBody>
          <a:bodyPr/>
          <a:lstStyle/>
          <a:p>
            <a:endParaRPr lang="fr-FR">
              <a:solidFill>
                <a:prstClr val="black"/>
              </a:solidFill>
            </a:endParaRPr>
          </a:p>
        </p:txBody>
      </p:sp>
      <p:sp>
        <p:nvSpPr>
          <p:cNvPr id="86025" name="Line 9"/>
          <p:cNvSpPr>
            <a:spLocks noChangeShapeType="1"/>
          </p:cNvSpPr>
          <p:nvPr/>
        </p:nvSpPr>
        <p:spPr bwMode="auto">
          <a:xfrm flipH="1" flipV="1">
            <a:off x="3924300" y="5300663"/>
            <a:ext cx="287338" cy="649287"/>
          </a:xfrm>
          <a:prstGeom prst="line">
            <a:avLst/>
          </a:prstGeom>
          <a:noFill/>
          <a:ln w="38100">
            <a:solidFill>
              <a:srgbClr val="CC0000"/>
            </a:solidFill>
            <a:round/>
            <a:headEnd/>
            <a:tailEnd type="triangle" w="med" len="med"/>
          </a:ln>
        </p:spPr>
        <p:txBody>
          <a:bodyPr/>
          <a:lstStyle/>
          <a:p>
            <a:endParaRPr lang="fr-FR">
              <a:solidFill>
                <a:prstClr val="black"/>
              </a:solidFill>
            </a:endParaRPr>
          </a:p>
        </p:txBody>
      </p:sp>
      <p:sp>
        <p:nvSpPr>
          <p:cNvPr id="86026" name="Line 10"/>
          <p:cNvSpPr>
            <a:spLocks noChangeShapeType="1"/>
          </p:cNvSpPr>
          <p:nvPr/>
        </p:nvSpPr>
        <p:spPr bwMode="auto">
          <a:xfrm flipH="1" flipV="1">
            <a:off x="3419475" y="5445125"/>
            <a:ext cx="792163" cy="504825"/>
          </a:xfrm>
          <a:prstGeom prst="line">
            <a:avLst/>
          </a:prstGeom>
          <a:noFill/>
          <a:ln w="57150">
            <a:solidFill>
              <a:srgbClr val="CC0000"/>
            </a:solidFill>
            <a:round/>
            <a:headEnd/>
            <a:tailEnd type="triangle" w="med" len="med"/>
          </a:ln>
        </p:spPr>
        <p:txBody>
          <a:bodyPr/>
          <a:lstStyle/>
          <a:p>
            <a:endParaRPr lang="fr-FR">
              <a:solidFill>
                <a:prstClr val="black"/>
              </a:solidFill>
            </a:endParaRPr>
          </a:p>
        </p:txBody>
      </p:sp>
      <p:sp>
        <p:nvSpPr>
          <p:cNvPr id="86027" name="Rectangle 11"/>
          <p:cNvSpPr>
            <a:spLocks noChangeArrowheads="1"/>
          </p:cNvSpPr>
          <p:nvPr/>
        </p:nvSpPr>
        <p:spPr bwMode="auto">
          <a:xfrm>
            <a:off x="611188" y="6021388"/>
            <a:ext cx="2397125" cy="336550"/>
          </a:xfrm>
          <a:prstGeom prst="rect">
            <a:avLst/>
          </a:prstGeom>
          <a:noFill/>
          <a:ln w="9525">
            <a:noFill/>
            <a:miter lim="800000"/>
            <a:headEnd/>
            <a:tailEnd/>
          </a:ln>
        </p:spPr>
        <p:txBody>
          <a:bodyPr wrap="none">
            <a:spAutoFit/>
          </a:bodyPr>
          <a:lstStyle/>
          <a:p>
            <a:r>
              <a:rPr lang="en-US" sz="1600" b="1">
                <a:solidFill>
                  <a:srgbClr val="993300"/>
                </a:solidFill>
                <a:latin typeface="Verdana" pitchFamily="34" charset="0"/>
              </a:rPr>
              <a:t>Protoxylem vessels</a:t>
            </a:r>
          </a:p>
        </p:txBody>
      </p:sp>
      <p:sp>
        <p:nvSpPr>
          <p:cNvPr id="86028" name="Line 12"/>
          <p:cNvSpPr>
            <a:spLocks noChangeShapeType="1"/>
          </p:cNvSpPr>
          <p:nvPr/>
        </p:nvSpPr>
        <p:spPr bwMode="auto">
          <a:xfrm flipV="1">
            <a:off x="1835150" y="5516563"/>
            <a:ext cx="649288" cy="433387"/>
          </a:xfrm>
          <a:prstGeom prst="line">
            <a:avLst/>
          </a:prstGeom>
          <a:noFill/>
          <a:ln w="38100">
            <a:solidFill>
              <a:srgbClr val="CC0000"/>
            </a:solidFill>
            <a:round/>
            <a:headEnd/>
            <a:tailEnd type="triangle" w="med" len="med"/>
          </a:ln>
        </p:spPr>
        <p:txBody>
          <a:bodyPr/>
          <a:lstStyle/>
          <a:p>
            <a:endParaRPr lang="fr-FR">
              <a:solidFill>
                <a:prstClr val="black"/>
              </a:solidFill>
            </a:endParaRPr>
          </a:p>
        </p:txBody>
      </p:sp>
      <p:sp>
        <p:nvSpPr>
          <p:cNvPr id="86029" name="Line 13"/>
          <p:cNvSpPr>
            <a:spLocks noChangeShapeType="1"/>
          </p:cNvSpPr>
          <p:nvPr/>
        </p:nvSpPr>
        <p:spPr bwMode="auto">
          <a:xfrm flipV="1">
            <a:off x="1835150" y="5373688"/>
            <a:ext cx="288925" cy="576262"/>
          </a:xfrm>
          <a:prstGeom prst="line">
            <a:avLst/>
          </a:prstGeom>
          <a:noFill/>
          <a:ln w="38100">
            <a:solidFill>
              <a:srgbClr val="CC0000"/>
            </a:solidFill>
            <a:round/>
            <a:headEnd/>
            <a:tailEnd type="triangle" w="med" len="med"/>
          </a:ln>
        </p:spPr>
        <p:txBody>
          <a:bodyPr/>
          <a:lstStyle/>
          <a:p>
            <a:endParaRPr lang="fr-FR">
              <a:solidFill>
                <a:prstClr val="black"/>
              </a:solidFill>
            </a:endParaRPr>
          </a:p>
        </p:txBody>
      </p:sp>
      <p:sp>
        <p:nvSpPr>
          <p:cNvPr id="86030" name="Line 14"/>
          <p:cNvSpPr>
            <a:spLocks noChangeShapeType="1"/>
          </p:cNvSpPr>
          <p:nvPr/>
        </p:nvSpPr>
        <p:spPr bwMode="auto">
          <a:xfrm flipH="1" flipV="1">
            <a:off x="1763713" y="5445125"/>
            <a:ext cx="71437" cy="504825"/>
          </a:xfrm>
          <a:prstGeom prst="line">
            <a:avLst/>
          </a:prstGeom>
          <a:noFill/>
          <a:ln w="38100">
            <a:solidFill>
              <a:srgbClr val="CC0000"/>
            </a:solidFill>
            <a:round/>
            <a:headEnd/>
            <a:tailEnd type="triangle" w="med" len="med"/>
          </a:ln>
        </p:spPr>
        <p:txBody>
          <a:bodyPr/>
          <a:lstStyle/>
          <a:p>
            <a:endParaRPr lang="fr-FR">
              <a:solidFill>
                <a:prstClr val="black"/>
              </a:solidFill>
            </a:endParaRPr>
          </a:p>
        </p:txBody>
      </p:sp>
      <p:sp>
        <p:nvSpPr>
          <p:cNvPr id="86031" name="Line 15"/>
          <p:cNvSpPr>
            <a:spLocks noChangeShapeType="1"/>
          </p:cNvSpPr>
          <p:nvPr/>
        </p:nvSpPr>
        <p:spPr bwMode="auto">
          <a:xfrm flipH="1" flipV="1">
            <a:off x="1476375" y="5445125"/>
            <a:ext cx="358775" cy="504825"/>
          </a:xfrm>
          <a:prstGeom prst="line">
            <a:avLst/>
          </a:prstGeom>
          <a:noFill/>
          <a:ln w="38100">
            <a:solidFill>
              <a:srgbClr val="CC0000"/>
            </a:solidFill>
            <a:round/>
            <a:headEnd/>
            <a:tailEnd type="triangle" w="med" len="med"/>
          </a:ln>
        </p:spPr>
        <p:txBody>
          <a:bodyPr/>
          <a:lstStyle/>
          <a:p>
            <a:endParaRPr lang="fr-FR">
              <a:solidFill>
                <a:prstClr val="black"/>
              </a:solidFill>
            </a:endParaRPr>
          </a:p>
        </p:txBody>
      </p:sp>
      <p:sp>
        <p:nvSpPr>
          <p:cNvPr id="86032" name="Rectangle 16"/>
          <p:cNvSpPr>
            <a:spLocks noChangeArrowheads="1"/>
          </p:cNvSpPr>
          <p:nvPr/>
        </p:nvSpPr>
        <p:spPr bwMode="auto">
          <a:xfrm>
            <a:off x="1042988" y="1844675"/>
            <a:ext cx="963612" cy="366713"/>
          </a:xfrm>
          <a:prstGeom prst="rect">
            <a:avLst/>
          </a:prstGeom>
          <a:noFill/>
          <a:ln w="9525">
            <a:noFill/>
            <a:miter lim="800000"/>
            <a:headEnd/>
            <a:tailEnd/>
          </a:ln>
        </p:spPr>
        <p:txBody>
          <a:bodyPr wrap="none">
            <a:spAutoFit/>
          </a:bodyPr>
          <a:lstStyle/>
          <a:p>
            <a:r>
              <a:rPr lang="en-US" b="1">
                <a:solidFill>
                  <a:srgbClr val="CC0000"/>
                </a:solidFill>
              </a:rPr>
              <a:t>Annular</a:t>
            </a:r>
          </a:p>
        </p:txBody>
      </p:sp>
      <p:sp>
        <p:nvSpPr>
          <p:cNvPr id="86033" name="Line 17"/>
          <p:cNvSpPr>
            <a:spLocks noChangeShapeType="1"/>
          </p:cNvSpPr>
          <p:nvPr/>
        </p:nvSpPr>
        <p:spPr bwMode="auto">
          <a:xfrm>
            <a:off x="1476375" y="2133600"/>
            <a:ext cx="0" cy="431800"/>
          </a:xfrm>
          <a:prstGeom prst="line">
            <a:avLst/>
          </a:prstGeom>
          <a:noFill/>
          <a:ln w="38100">
            <a:solidFill>
              <a:srgbClr val="993300"/>
            </a:solidFill>
            <a:round/>
            <a:headEnd/>
            <a:tailEnd type="triangle" w="med" len="med"/>
          </a:ln>
        </p:spPr>
        <p:txBody>
          <a:bodyPr/>
          <a:lstStyle/>
          <a:p>
            <a:endParaRPr lang="fr-FR">
              <a:solidFill>
                <a:prstClr val="black"/>
              </a:solidFill>
            </a:endParaRPr>
          </a:p>
        </p:txBody>
      </p:sp>
      <p:sp>
        <p:nvSpPr>
          <p:cNvPr id="86034" name="Rectangle 18"/>
          <p:cNvSpPr>
            <a:spLocks noChangeArrowheads="1"/>
          </p:cNvSpPr>
          <p:nvPr/>
        </p:nvSpPr>
        <p:spPr bwMode="auto">
          <a:xfrm>
            <a:off x="2051050" y="1844675"/>
            <a:ext cx="739775" cy="366713"/>
          </a:xfrm>
          <a:prstGeom prst="rect">
            <a:avLst/>
          </a:prstGeom>
          <a:noFill/>
          <a:ln w="9525">
            <a:noFill/>
            <a:miter lim="800000"/>
            <a:headEnd/>
            <a:tailEnd/>
          </a:ln>
        </p:spPr>
        <p:txBody>
          <a:bodyPr wrap="none">
            <a:spAutoFit/>
          </a:bodyPr>
          <a:lstStyle/>
          <a:p>
            <a:r>
              <a:rPr lang="en-US" b="1">
                <a:solidFill>
                  <a:srgbClr val="CC0000"/>
                </a:solidFill>
              </a:rPr>
              <a:t>Spiral</a:t>
            </a:r>
          </a:p>
        </p:txBody>
      </p:sp>
      <p:sp>
        <p:nvSpPr>
          <p:cNvPr id="86035" name="Line 19"/>
          <p:cNvSpPr>
            <a:spLocks noChangeShapeType="1"/>
          </p:cNvSpPr>
          <p:nvPr/>
        </p:nvSpPr>
        <p:spPr bwMode="auto">
          <a:xfrm flipH="1">
            <a:off x="2268538" y="2205038"/>
            <a:ext cx="142875" cy="431800"/>
          </a:xfrm>
          <a:prstGeom prst="line">
            <a:avLst/>
          </a:prstGeom>
          <a:noFill/>
          <a:ln w="38100">
            <a:solidFill>
              <a:srgbClr val="993300"/>
            </a:solidFill>
            <a:round/>
            <a:headEnd/>
            <a:tailEnd type="triangle" w="med" len="med"/>
          </a:ln>
        </p:spPr>
        <p:txBody>
          <a:bodyPr/>
          <a:lstStyle/>
          <a:p>
            <a:endParaRPr lang="fr-FR">
              <a:solidFill>
                <a:prstClr val="black"/>
              </a:solidFill>
            </a:endParaRPr>
          </a:p>
        </p:txBody>
      </p:sp>
      <p:sp>
        <p:nvSpPr>
          <p:cNvPr id="86036" name="Rectangle 20"/>
          <p:cNvSpPr>
            <a:spLocks noChangeArrowheads="1"/>
          </p:cNvSpPr>
          <p:nvPr/>
        </p:nvSpPr>
        <p:spPr bwMode="auto">
          <a:xfrm>
            <a:off x="2771775" y="1844675"/>
            <a:ext cx="1292225" cy="366713"/>
          </a:xfrm>
          <a:prstGeom prst="rect">
            <a:avLst/>
          </a:prstGeom>
          <a:noFill/>
          <a:ln w="9525">
            <a:noFill/>
            <a:miter lim="800000"/>
            <a:headEnd/>
            <a:tailEnd/>
          </a:ln>
        </p:spPr>
        <p:txBody>
          <a:bodyPr wrap="none">
            <a:spAutoFit/>
          </a:bodyPr>
          <a:lstStyle/>
          <a:p>
            <a:r>
              <a:rPr lang="en-US" b="1">
                <a:solidFill>
                  <a:srgbClr val="CC0000"/>
                </a:solidFill>
              </a:rPr>
              <a:t>Scalariform</a:t>
            </a:r>
          </a:p>
        </p:txBody>
      </p:sp>
      <p:sp>
        <p:nvSpPr>
          <p:cNvPr id="86037" name="Line 21"/>
          <p:cNvSpPr>
            <a:spLocks noChangeShapeType="1"/>
          </p:cNvSpPr>
          <p:nvPr/>
        </p:nvSpPr>
        <p:spPr bwMode="auto">
          <a:xfrm flipH="1">
            <a:off x="3276600" y="2205038"/>
            <a:ext cx="0" cy="360362"/>
          </a:xfrm>
          <a:prstGeom prst="line">
            <a:avLst/>
          </a:prstGeom>
          <a:noFill/>
          <a:ln w="38100">
            <a:solidFill>
              <a:srgbClr val="993300"/>
            </a:solidFill>
            <a:round/>
            <a:headEnd/>
            <a:tailEnd type="triangle" w="med" len="med"/>
          </a:ln>
        </p:spPr>
        <p:txBody>
          <a:bodyPr/>
          <a:lstStyle/>
          <a:p>
            <a:endParaRPr lang="fr-FR">
              <a:solidFill>
                <a:prstClr val="black"/>
              </a:solidFill>
            </a:endParaRPr>
          </a:p>
        </p:txBody>
      </p:sp>
      <p:sp>
        <p:nvSpPr>
          <p:cNvPr id="86038" name="Rectangle 22"/>
          <p:cNvSpPr>
            <a:spLocks noChangeArrowheads="1"/>
          </p:cNvSpPr>
          <p:nvPr/>
        </p:nvSpPr>
        <p:spPr bwMode="auto">
          <a:xfrm>
            <a:off x="5148263" y="1844675"/>
            <a:ext cx="768350" cy="366713"/>
          </a:xfrm>
          <a:prstGeom prst="rect">
            <a:avLst/>
          </a:prstGeom>
          <a:noFill/>
          <a:ln w="9525">
            <a:noFill/>
            <a:miter lim="800000"/>
            <a:headEnd/>
            <a:tailEnd/>
          </a:ln>
        </p:spPr>
        <p:txBody>
          <a:bodyPr wrap="none">
            <a:spAutoFit/>
          </a:bodyPr>
          <a:lstStyle/>
          <a:p>
            <a:r>
              <a:rPr lang="en-US" b="1">
                <a:solidFill>
                  <a:srgbClr val="CC0000"/>
                </a:solidFill>
              </a:rPr>
              <a:t>Pitted</a:t>
            </a:r>
          </a:p>
        </p:txBody>
      </p:sp>
      <p:sp>
        <p:nvSpPr>
          <p:cNvPr id="86039" name="Line 23"/>
          <p:cNvSpPr>
            <a:spLocks noChangeShapeType="1"/>
          </p:cNvSpPr>
          <p:nvPr/>
        </p:nvSpPr>
        <p:spPr bwMode="auto">
          <a:xfrm flipH="1">
            <a:off x="5292725" y="2205038"/>
            <a:ext cx="142875" cy="503237"/>
          </a:xfrm>
          <a:prstGeom prst="line">
            <a:avLst/>
          </a:prstGeom>
          <a:noFill/>
          <a:ln w="38100">
            <a:solidFill>
              <a:srgbClr val="993300"/>
            </a:solidFill>
            <a:round/>
            <a:headEnd/>
            <a:tailEnd type="triangle" w="med" len="med"/>
          </a:ln>
        </p:spPr>
        <p:txBody>
          <a:bodyPr/>
          <a:lstStyle/>
          <a:p>
            <a:endParaRPr lang="fr-FR">
              <a:solidFill>
                <a:prstClr val="black"/>
              </a:solidFill>
            </a:endParaRPr>
          </a:p>
        </p:txBody>
      </p:sp>
      <p:sp>
        <p:nvSpPr>
          <p:cNvPr id="86040" name="Rectangle 24"/>
          <p:cNvSpPr>
            <a:spLocks noChangeArrowheads="1"/>
          </p:cNvSpPr>
          <p:nvPr/>
        </p:nvSpPr>
        <p:spPr bwMode="auto">
          <a:xfrm>
            <a:off x="3995738" y="1844675"/>
            <a:ext cx="1169987" cy="366713"/>
          </a:xfrm>
          <a:prstGeom prst="rect">
            <a:avLst/>
          </a:prstGeom>
          <a:noFill/>
          <a:ln w="9525">
            <a:noFill/>
            <a:miter lim="800000"/>
            <a:headEnd/>
            <a:tailEnd/>
          </a:ln>
        </p:spPr>
        <p:txBody>
          <a:bodyPr wrap="none">
            <a:spAutoFit/>
          </a:bodyPr>
          <a:lstStyle/>
          <a:p>
            <a:r>
              <a:rPr lang="en-US" b="1">
                <a:solidFill>
                  <a:srgbClr val="CC0000"/>
                </a:solidFill>
              </a:rPr>
              <a:t>Reticulate</a:t>
            </a:r>
          </a:p>
        </p:txBody>
      </p:sp>
      <p:sp>
        <p:nvSpPr>
          <p:cNvPr id="86041" name="Line 25"/>
          <p:cNvSpPr>
            <a:spLocks noChangeShapeType="1"/>
          </p:cNvSpPr>
          <p:nvPr/>
        </p:nvSpPr>
        <p:spPr bwMode="auto">
          <a:xfrm>
            <a:off x="4572000" y="2205038"/>
            <a:ext cx="0" cy="503237"/>
          </a:xfrm>
          <a:prstGeom prst="line">
            <a:avLst/>
          </a:prstGeom>
          <a:noFill/>
          <a:ln w="38100">
            <a:solidFill>
              <a:srgbClr val="993300"/>
            </a:solidFill>
            <a:round/>
            <a:headEnd/>
            <a:tailEnd type="triangle" w="med" len="med"/>
          </a:ln>
        </p:spPr>
        <p:txBody>
          <a:bodyPr/>
          <a:lstStyle/>
          <a:p>
            <a:endParaRPr lang="fr-FR">
              <a:solidFill>
                <a:prstClr val="black"/>
              </a:solidFill>
            </a:endParaRPr>
          </a:p>
        </p:txBody>
      </p:sp>
      <p:sp>
        <p:nvSpPr>
          <p:cNvPr id="28" name="ZoneTexte 27"/>
          <p:cNvSpPr txBox="1"/>
          <p:nvPr/>
        </p:nvSpPr>
        <p:spPr>
          <a:xfrm>
            <a:off x="2878931" y="1475343"/>
            <a:ext cx="936625" cy="369332"/>
          </a:xfrm>
          <a:prstGeom prst="rect">
            <a:avLst/>
          </a:prstGeom>
          <a:noFill/>
        </p:spPr>
        <p:txBody>
          <a:bodyPr wrap="square" rtlCol="0">
            <a:spAutoFit/>
          </a:bodyPr>
          <a:lstStyle/>
          <a:p>
            <a:r>
              <a:rPr lang="ar-DZ" b="1" dirty="0" smtClean="0">
                <a:solidFill>
                  <a:prstClr val="black"/>
                </a:solidFill>
              </a:rPr>
              <a:t>السلمي</a:t>
            </a:r>
            <a:endParaRPr lang="fr-FR" b="1" dirty="0">
              <a:solidFill>
                <a:prstClr val="black"/>
              </a:solidFill>
            </a:endParaRPr>
          </a:p>
        </p:txBody>
      </p:sp>
      <p:sp>
        <p:nvSpPr>
          <p:cNvPr id="29" name="ZoneTexte 28"/>
          <p:cNvSpPr txBox="1"/>
          <p:nvPr/>
        </p:nvSpPr>
        <p:spPr>
          <a:xfrm>
            <a:off x="4106161" y="1523216"/>
            <a:ext cx="936625" cy="369332"/>
          </a:xfrm>
          <a:prstGeom prst="rect">
            <a:avLst/>
          </a:prstGeom>
          <a:noFill/>
        </p:spPr>
        <p:txBody>
          <a:bodyPr wrap="square" rtlCol="0">
            <a:spAutoFit/>
          </a:bodyPr>
          <a:lstStyle/>
          <a:p>
            <a:r>
              <a:rPr lang="ar-DZ" b="1" dirty="0" smtClean="0">
                <a:solidFill>
                  <a:prstClr val="black"/>
                </a:solidFill>
              </a:rPr>
              <a:t>الشبكي</a:t>
            </a:r>
            <a:endParaRPr lang="fr-FR" b="1" dirty="0">
              <a:solidFill>
                <a:prstClr val="black"/>
              </a:solidFill>
            </a:endParaRPr>
          </a:p>
        </p:txBody>
      </p:sp>
      <p:sp>
        <p:nvSpPr>
          <p:cNvPr id="30" name="ZoneTexte 29"/>
          <p:cNvSpPr txBox="1"/>
          <p:nvPr/>
        </p:nvSpPr>
        <p:spPr>
          <a:xfrm>
            <a:off x="5039722" y="1523216"/>
            <a:ext cx="936625" cy="369332"/>
          </a:xfrm>
          <a:prstGeom prst="rect">
            <a:avLst/>
          </a:prstGeom>
          <a:noFill/>
        </p:spPr>
        <p:txBody>
          <a:bodyPr wrap="square" rtlCol="0">
            <a:spAutoFit/>
          </a:bodyPr>
          <a:lstStyle/>
          <a:p>
            <a:r>
              <a:rPr lang="ar-DZ" b="1" dirty="0" smtClean="0">
                <a:solidFill>
                  <a:prstClr val="black"/>
                </a:solidFill>
              </a:rPr>
              <a:t>المنقر</a:t>
            </a:r>
            <a:endParaRPr lang="fr-FR" b="1" dirty="0">
              <a:solidFill>
                <a:prstClr val="black"/>
              </a:solidFill>
            </a:endParaRPr>
          </a:p>
        </p:txBody>
      </p:sp>
      <p:grpSp>
        <p:nvGrpSpPr>
          <p:cNvPr id="3" name="Groupe 2"/>
          <p:cNvGrpSpPr/>
          <p:nvPr/>
        </p:nvGrpSpPr>
        <p:grpSpPr>
          <a:xfrm>
            <a:off x="827088" y="1032809"/>
            <a:ext cx="7200900" cy="5360988"/>
            <a:chOff x="827088" y="1032809"/>
            <a:chExt cx="7200900" cy="5360988"/>
          </a:xfrm>
        </p:grpSpPr>
        <p:pic>
          <p:nvPicPr>
            <p:cNvPr id="86021" name="Picture 5" descr="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088" y="1032809"/>
              <a:ext cx="7200900" cy="5360988"/>
            </a:xfrm>
            <a:prstGeom prst="rect">
              <a:avLst/>
            </a:prstGeom>
            <a:noFill/>
            <a:ln w="9525">
              <a:noFill/>
              <a:miter lim="800000"/>
              <a:headEnd/>
              <a:tailEnd/>
            </a:ln>
          </p:spPr>
        </p:pic>
        <p:sp>
          <p:nvSpPr>
            <p:cNvPr id="2" name="ZoneTexte 1"/>
            <p:cNvSpPr txBox="1"/>
            <p:nvPr/>
          </p:nvSpPr>
          <p:spPr>
            <a:xfrm>
              <a:off x="1068314" y="1565176"/>
              <a:ext cx="936625" cy="369332"/>
            </a:xfrm>
            <a:prstGeom prst="rect">
              <a:avLst/>
            </a:prstGeom>
            <a:noFill/>
          </p:spPr>
          <p:txBody>
            <a:bodyPr wrap="square" rtlCol="0">
              <a:spAutoFit/>
            </a:bodyPr>
            <a:lstStyle/>
            <a:p>
              <a:r>
                <a:rPr lang="ar-DZ" b="1" dirty="0" smtClean="0">
                  <a:solidFill>
                    <a:prstClr val="black"/>
                  </a:solidFill>
                </a:rPr>
                <a:t>الحلقي</a:t>
              </a:r>
              <a:endParaRPr lang="fr-FR" b="1" dirty="0">
                <a:solidFill>
                  <a:prstClr val="black"/>
                </a:solidFill>
              </a:endParaRPr>
            </a:p>
          </p:txBody>
        </p:sp>
        <p:sp>
          <p:nvSpPr>
            <p:cNvPr id="27" name="ZoneTexte 26"/>
            <p:cNvSpPr txBox="1"/>
            <p:nvPr/>
          </p:nvSpPr>
          <p:spPr>
            <a:xfrm>
              <a:off x="2027995" y="1475343"/>
              <a:ext cx="936625" cy="369332"/>
            </a:xfrm>
            <a:prstGeom prst="rect">
              <a:avLst/>
            </a:prstGeom>
            <a:noFill/>
          </p:spPr>
          <p:txBody>
            <a:bodyPr wrap="square" rtlCol="0">
              <a:spAutoFit/>
            </a:bodyPr>
            <a:lstStyle/>
            <a:p>
              <a:r>
                <a:rPr lang="ar-DZ" b="1" dirty="0" smtClean="0">
                  <a:solidFill>
                    <a:prstClr val="black"/>
                  </a:solidFill>
                </a:rPr>
                <a:t>الحلزوني</a:t>
              </a:r>
              <a:endParaRPr lang="fr-FR" b="1" dirty="0">
                <a:solidFill>
                  <a:prstClr val="black"/>
                </a:solidFill>
              </a:endParaRPr>
            </a:p>
          </p:txBody>
        </p:sp>
        <p:sp>
          <p:nvSpPr>
            <p:cNvPr id="31" name="ZoneTexte 30"/>
            <p:cNvSpPr txBox="1"/>
            <p:nvPr/>
          </p:nvSpPr>
          <p:spPr>
            <a:xfrm>
              <a:off x="1785417" y="5791204"/>
              <a:ext cx="1418431" cy="369332"/>
            </a:xfrm>
            <a:prstGeom prst="rect">
              <a:avLst/>
            </a:prstGeom>
            <a:noFill/>
          </p:spPr>
          <p:txBody>
            <a:bodyPr wrap="square" rtlCol="0">
              <a:spAutoFit/>
            </a:bodyPr>
            <a:lstStyle/>
            <a:p>
              <a:r>
                <a:rPr lang="ar-DZ" b="1" dirty="0" smtClean="0">
                  <a:solidFill>
                    <a:prstClr val="black"/>
                  </a:solidFill>
                </a:rPr>
                <a:t>الخشب الاول</a:t>
              </a:r>
              <a:endParaRPr lang="fr-FR" b="1" dirty="0">
                <a:solidFill>
                  <a:prstClr val="black"/>
                </a:solidFill>
              </a:endParaRPr>
            </a:p>
          </p:txBody>
        </p:sp>
        <p:sp>
          <p:nvSpPr>
            <p:cNvPr id="32" name="ZoneTexte 31"/>
            <p:cNvSpPr txBox="1"/>
            <p:nvPr/>
          </p:nvSpPr>
          <p:spPr>
            <a:xfrm>
              <a:off x="4305697" y="5805264"/>
              <a:ext cx="1418431" cy="369332"/>
            </a:xfrm>
            <a:prstGeom prst="rect">
              <a:avLst/>
            </a:prstGeom>
            <a:noFill/>
          </p:spPr>
          <p:txBody>
            <a:bodyPr wrap="square" rtlCol="0">
              <a:spAutoFit/>
            </a:bodyPr>
            <a:lstStyle/>
            <a:p>
              <a:r>
                <a:rPr lang="ar-DZ" b="1" dirty="0" smtClean="0">
                  <a:solidFill>
                    <a:prstClr val="black"/>
                  </a:solidFill>
                </a:rPr>
                <a:t>الخشب التالي</a:t>
              </a:r>
              <a:endParaRPr lang="fr-FR" b="1" dirty="0">
                <a:solidFill>
                  <a:prstClr val="black"/>
                </a:solidFill>
              </a:endParaRPr>
            </a:p>
          </p:txBody>
        </p:sp>
        <p:sp>
          <p:nvSpPr>
            <p:cNvPr id="34" name="ZoneTexte 33"/>
            <p:cNvSpPr txBox="1"/>
            <p:nvPr/>
          </p:nvSpPr>
          <p:spPr>
            <a:xfrm>
              <a:off x="2901968" y="1523216"/>
              <a:ext cx="936625" cy="369332"/>
            </a:xfrm>
            <a:prstGeom prst="rect">
              <a:avLst/>
            </a:prstGeom>
            <a:noFill/>
          </p:spPr>
          <p:txBody>
            <a:bodyPr wrap="square" rtlCol="0">
              <a:spAutoFit/>
            </a:bodyPr>
            <a:lstStyle/>
            <a:p>
              <a:r>
                <a:rPr lang="ar-DZ" b="1" dirty="0" smtClean="0">
                  <a:solidFill>
                    <a:prstClr val="black"/>
                  </a:solidFill>
                </a:rPr>
                <a:t>السلمي</a:t>
              </a:r>
              <a:endParaRPr lang="fr-FR" b="1" dirty="0">
                <a:solidFill>
                  <a:prstClr val="black"/>
                </a:solidFill>
              </a:endParaRPr>
            </a:p>
          </p:txBody>
        </p:sp>
        <p:sp>
          <p:nvSpPr>
            <p:cNvPr id="35" name="ZoneTexte 34"/>
            <p:cNvSpPr txBox="1"/>
            <p:nvPr/>
          </p:nvSpPr>
          <p:spPr>
            <a:xfrm>
              <a:off x="4129198" y="1571089"/>
              <a:ext cx="936625" cy="369332"/>
            </a:xfrm>
            <a:prstGeom prst="rect">
              <a:avLst/>
            </a:prstGeom>
            <a:noFill/>
          </p:spPr>
          <p:txBody>
            <a:bodyPr wrap="square" rtlCol="0">
              <a:spAutoFit/>
            </a:bodyPr>
            <a:lstStyle/>
            <a:p>
              <a:r>
                <a:rPr lang="ar-DZ" b="1" dirty="0" smtClean="0">
                  <a:solidFill>
                    <a:prstClr val="black"/>
                  </a:solidFill>
                </a:rPr>
                <a:t>الشبكي</a:t>
              </a:r>
              <a:endParaRPr lang="fr-FR" b="1" dirty="0">
                <a:solidFill>
                  <a:prstClr val="black"/>
                </a:solidFill>
              </a:endParaRPr>
            </a:p>
          </p:txBody>
        </p:sp>
        <p:sp>
          <p:nvSpPr>
            <p:cNvPr id="36" name="ZoneTexte 35"/>
            <p:cNvSpPr txBox="1"/>
            <p:nvPr/>
          </p:nvSpPr>
          <p:spPr>
            <a:xfrm>
              <a:off x="5062759" y="1571089"/>
              <a:ext cx="936625" cy="369332"/>
            </a:xfrm>
            <a:prstGeom prst="rect">
              <a:avLst/>
            </a:prstGeom>
            <a:noFill/>
          </p:spPr>
          <p:txBody>
            <a:bodyPr wrap="square" rtlCol="0">
              <a:spAutoFit/>
            </a:bodyPr>
            <a:lstStyle/>
            <a:p>
              <a:r>
                <a:rPr lang="ar-DZ" b="1" dirty="0" smtClean="0">
                  <a:solidFill>
                    <a:prstClr val="black"/>
                  </a:solidFill>
                </a:rPr>
                <a:t>المنقر</a:t>
              </a:r>
              <a:endParaRPr lang="fr-FR" b="1" dirty="0">
                <a:solidFill>
                  <a:prstClr val="black"/>
                </a:solidFill>
              </a:endParaRPr>
            </a:p>
          </p:txBody>
        </p:sp>
      </p:grpSp>
      <p:sp>
        <p:nvSpPr>
          <p:cNvPr id="4" name="Rectangle 1"/>
          <p:cNvSpPr>
            <a:spLocks noChangeArrowheads="1"/>
          </p:cNvSpPr>
          <p:nvPr/>
        </p:nvSpPr>
        <p:spPr bwMode="auto">
          <a:xfrm>
            <a:off x="-72231" y="421335"/>
            <a:ext cx="9216231" cy="703409"/>
          </a:xfrm>
          <a:prstGeom prst="rect">
            <a:avLst/>
          </a:prstGeom>
          <a:solidFill>
            <a:schemeClr val="tx2">
              <a:lumMod val="40000"/>
              <a:lumOff val="60000"/>
            </a:schemeClr>
          </a:solidFill>
          <a:ln>
            <a:noFill/>
          </a:ln>
          <a:effec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rgbClr val="FF0000"/>
                </a:solidFill>
                <a:effectLst/>
                <a:latin typeface="inherit"/>
              </a:rPr>
              <a:t>composition of the </a:t>
            </a:r>
            <a:r>
              <a:rPr kumimoji="0" lang="fr-FR" altLang="fr-FR" sz="2400" b="1" i="0" u="none" strike="noStrike" cap="none" normalizeH="0" baseline="0" dirty="0" err="1" smtClean="0">
                <a:ln>
                  <a:noFill/>
                </a:ln>
                <a:solidFill>
                  <a:srgbClr val="FF0000"/>
                </a:solidFill>
                <a:effectLst/>
                <a:latin typeface="inherit"/>
              </a:rPr>
              <a:t>secondary</a:t>
            </a:r>
            <a:r>
              <a:rPr kumimoji="0" lang="fr-FR" altLang="fr-FR" sz="2400" b="1" i="0" u="none" strike="noStrike" cap="none" normalizeH="0" baseline="0" dirty="0" smtClean="0">
                <a:ln>
                  <a:noFill/>
                </a:ln>
                <a:solidFill>
                  <a:srgbClr val="FF0000"/>
                </a:solidFill>
                <a:effectLst/>
                <a:latin typeface="inherit"/>
              </a:rPr>
              <a:t> </a:t>
            </a:r>
            <a:r>
              <a:rPr kumimoji="0" lang="fr-FR" altLang="fr-FR" sz="2400" b="1" i="0" u="none" strike="noStrike" cap="none" normalizeH="0" baseline="0" dirty="0" err="1" smtClean="0">
                <a:ln>
                  <a:noFill/>
                </a:ln>
                <a:solidFill>
                  <a:srgbClr val="FF0000"/>
                </a:solidFill>
                <a:effectLst/>
                <a:latin typeface="inherit"/>
              </a:rPr>
              <a:t>wall</a:t>
            </a:r>
            <a:r>
              <a:rPr kumimoji="0" lang="fr-FR" altLang="fr-FR" sz="2400" b="1" i="0" u="none" strike="noStrike" cap="none" normalizeH="0" baseline="0" dirty="0" smtClean="0">
                <a:ln>
                  <a:noFill/>
                </a:ln>
                <a:solidFill>
                  <a:srgbClr val="FF0000"/>
                </a:solidFill>
                <a:effectLst/>
                <a:latin typeface="inherit"/>
              </a:rPr>
              <a:t> and </a:t>
            </a:r>
            <a:r>
              <a:rPr kumimoji="0" lang="fr-FR" altLang="fr-FR" sz="2400" b="1" i="0" u="none" strike="noStrike" cap="none" normalizeH="0" baseline="0" dirty="0" err="1" smtClean="0">
                <a:ln>
                  <a:noFill/>
                </a:ln>
                <a:solidFill>
                  <a:srgbClr val="FF0000"/>
                </a:solidFill>
                <a:effectLst/>
                <a:latin typeface="inherit"/>
              </a:rPr>
              <a:t>its</a:t>
            </a:r>
            <a:r>
              <a:rPr kumimoji="0" lang="fr-FR" altLang="fr-FR" sz="2400" b="1" i="0" u="none" strike="noStrike" cap="none" normalizeH="0" baseline="0" dirty="0" smtClean="0">
                <a:ln>
                  <a:noFill/>
                </a:ln>
                <a:solidFill>
                  <a:srgbClr val="FF0000"/>
                </a:solidFill>
                <a:effectLst/>
                <a:latin typeface="inherit"/>
              </a:rPr>
              <a:t> </a:t>
            </a:r>
            <a:r>
              <a:rPr kumimoji="0" lang="fr-FR" altLang="fr-FR" sz="2400" b="1" i="0" u="none" strike="noStrike" cap="none" normalizeH="0" baseline="0" dirty="0" err="1" smtClean="0">
                <a:ln>
                  <a:noFill/>
                </a:ln>
                <a:solidFill>
                  <a:srgbClr val="FF0000"/>
                </a:solidFill>
                <a:effectLst/>
                <a:latin typeface="inherit"/>
              </a:rPr>
              <a:t>deposition</a:t>
            </a:r>
            <a:r>
              <a:rPr kumimoji="0" lang="fr-FR" altLang="fr-FR" sz="2400" b="1" i="0" u="none" strike="noStrike" cap="none" normalizeH="0" baseline="0" dirty="0" smtClean="0">
                <a:ln>
                  <a:noFill/>
                </a:ln>
                <a:solidFill>
                  <a:srgbClr val="FF0000"/>
                </a:solidFill>
                <a:effectLst/>
                <a:latin typeface="inherit"/>
              </a:rPr>
              <a:t> </a:t>
            </a:r>
            <a:r>
              <a:rPr kumimoji="0" lang="fr-FR" altLang="fr-FR" sz="2400" b="1" i="0" u="none" strike="noStrike" cap="none" normalizeH="0" baseline="0" dirty="0" err="1" smtClean="0">
                <a:ln>
                  <a:noFill/>
                </a:ln>
                <a:solidFill>
                  <a:srgbClr val="FF0000"/>
                </a:solidFill>
                <a:effectLst/>
                <a:latin typeface="inherit"/>
              </a:rPr>
              <a:t>systems</a:t>
            </a:r>
            <a:r>
              <a:rPr kumimoji="0" lang="fr-FR" altLang="fr-FR" sz="2400" b="1" i="0" u="none" strike="noStrike" cap="none" normalizeH="0" baseline="0" dirty="0" smtClean="0">
                <a:ln>
                  <a:noFill/>
                </a:ln>
                <a:solidFill>
                  <a:srgbClr val="FF0000"/>
                </a:solidFill>
                <a:effectLst/>
                <a:latin typeface="inherit"/>
              </a:rPr>
              <a:t> in </a:t>
            </a:r>
            <a:r>
              <a:rPr kumimoji="0" lang="fr-FR" altLang="fr-FR" sz="2400" b="1" i="0" u="none" strike="noStrike" cap="none" normalizeH="0" baseline="0" dirty="0" err="1" smtClean="0">
                <a:ln>
                  <a:noFill/>
                </a:ln>
                <a:solidFill>
                  <a:srgbClr val="FF0000"/>
                </a:solidFill>
                <a:effectLst/>
                <a:latin typeface="inherit"/>
              </a:rPr>
              <a:t>wood</a:t>
            </a:r>
            <a:r>
              <a:rPr kumimoji="0" lang="fr-FR" altLang="fr-FR" sz="2400" b="1" i="0" u="none" strike="noStrike" cap="none" normalizeH="0" baseline="0" dirty="0" smtClean="0">
                <a:ln>
                  <a:noFill/>
                </a:ln>
                <a:solidFill>
                  <a:srgbClr val="FF0000"/>
                </a:solidFill>
                <a:effectLst/>
                <a:latin typeface="inherit"/>
              </a:rPr>
              <a:t> </a:t>
            </a:r>
            <a:r>
              <a:rPr kumimoji="0" lang="fr-FR" altLang="fr-FR" sz="2400" b="1" i="0" u="none" strike="noStrike" cap="none" normalizeH="0" baseline="0" dirty="0" err="1" smtClean="0">
                <a:ln>
                  <a:noFill/>
                </a:ln>
                <a:solidFill>
                  <a:srgbClr val="FF0000"/>
                </a:solidFill>
                <a:effectLst/>
                <a:latin typeface="inherit"/>
              </a:rPr>
              <a:t>vessels</a:t>
            </a:r>
            <a:r>
              <a:rPr kumimoji="0" lang="fr-FR" altLang="fr-FR" sz="2400" b="1" i="0" u="none" strike="noStrike" cap="none" normalizeH="0" baseline="0" dirty="0" smtClean="0">
                <a:ln>
                  <a:noFill/>
                </a:ln>
                <a:solidFill>
                  <a:srgbClr val="FF0000"/>
                </a:solidFill>
                <a:effectLst/>
                <a:latin typeface="inherit"/>
              </a:rPr>
              <a:t> in long</a:t>
            </a:r>
            <a:r>
              <a:rPr lang="fr-FR" altLang="fr-FR" sz="2400" b="1" dirty="0" smtClean="0">
                <a:solidFill>
                  <a:srgbClr val="FF0000"/>
                </a:solidFill>
                <a:latin typeface="inherit"/>
              </a:rPr>
              <a:t>itudinal</a:t>
            </a:r>
            <a:r>
              <a:rPr kumimoji="0" lang="fr-FR" altLang="fr-FR" sz="2400" b="1" i="0" u="none" strike="noStrike" cap="none" normalizeH="0" baseline="0" dirty="0" smtClean="0">
                <a:ln>
                  <a:noFill/>
                </a:ln>
                <a:solidFill>
                  <a:srgbClr val="FF0000"/>
                </a:solidFill>
                <a:effectLst/>
                <a:latin typeface="inherit"/>
              </a:rPr>
              <a:t> section</a:t>
            </a:r>
            <a:r>
              <a:rPr kumimoji="0" lang="fr-FR" altLang="fr-FR" sz="2400" b="1" i="0" u="none" strike="noStrike" cap="none" normalizeH="0" baseline="0" dirty="0" smtClean="0">
                <a:ln>
                  <a:noFill/>
                </a:ln>
                <a:solidFill>
                  <a:srgbClr val="FF0000"/>
                </a:solidFill>
                <a:effectLst/>
              </a:rPr>
              <a:t> </a:t>
            </a:r>
            <a:endParaRPr kumimoji="0" lang="fr-FR" altLang="fr-FR" sz="2400" b="1" i="0" u="none" strike="noStrike" cap="none" normalizeH="0" baseline="0" dirty="0" smtClean="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549402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6963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457200" y="0"/>
            <a:ext cx="8229600" cy="1143000"/>
          </a:xfrm>
        </p:spPr>
        <p:txBody>
          <a:bodyPr/>
          <a:lstStyle/>
          <a:p>
            <a:r>
              <a:rPr lang="en-US" dirty="0"/>
              <a:t>Epidermis</a:t>
            </a:r>
          </a:p>
        </p:txBody>
      </p:sp>
      <p:sp>
        <p:nvSpPr>
          <p:cNvPr id="201731" name="Rectangle 3" descr="2609 typical plant cuticle"/>
          <p:cNvSpPr>
            <a:spLocks noGrp="1" noChangeAspect="1" noChangeArrowheads="1"/>
          </p:cNvSpPr>
          <p:nvPr/>
        </p:nvSpPr>
        <p:spPr bwMode="auto">
          <a:xfrm>
            <a:off x="0" y="1231900"/>
            <a:ext cx="9144000" cy="4864100"/>
          </a:xfrm>
          <a:prstGeom prst="rect">
            <a:avLst/>
          </a:prstGeom>
          <a:blipFill dpi="0" rotWithShape="1">
            <a:blip r:embed="rId2" cstate="print"/>
            <a:srcRect/>
            <a:stretch>
              <a:fillRect b="-10"/>
            </a:stretch>
          </a:blipFill>
          <a:ln w="9525">
            <a:noFill/>
            <a:miter lim="800000"/>
            <a:headEnd/>
            <a:tailEnd/>
          </a:ln>
          <a:effectLst/>
        </p:spPr>
        <p:txBody>
          <a:bodyPr/>
          <a:lstStyle/>
          <a:p>
            <a:endParaRPr lang="fr-FR"/>
          </a:p>
        </p:txBody>
      </p:sp>
      <p:sp>
        <p:nvSpPr>
          <p:cNvPr id="2" name="ZoneTexte 1"/>
          <p:cNvSpPr txBox="1"/>
          <p:nvPr/>
        </p:nvSpPr>
        <p:spPr>
          <a:xfrm>
            <a:off x="2339752" y="1691516"/>
            <a:ext cx="111612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ar-DZ" sz="2400" b="1" dirty="0" smtClean="0"/>
              <a:t>الادمة</a:t>
            </a:r>
            <a:endParaRPr lang="fr-FR" sz="2400" b="1" dirty="0"/>
          </a:p>
        </p:txBody>
      </p:sp>
      <p:sp>
        <p:nvSpPr>
          <p:cNvPr id="5" name="ZoneTexte 4"/>
          <p:cNvSpPr txBox="1"/>
          <p:nvPr/>
        </p:nvSpPr>
        <p:spPr>
          <a:xfrm>
            <a:off x="4139952" y="1628800"/>
            <a:ext cx="14401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ar-DZ" sz="2400" b="1" dirty="0" smtClean="0"/>
              <a:t>خلايا البشرة</a:t>
            </a:r>
            <a:endParaRPr lang="fr-FR" sz="2400" b="1" dirty="0"/>
          </a:p>
        </p:txBody>
      </p:sp>
      <p:sp>
        <p:nvSpPr>
          <p:cNvPr id="6" name="ZoneTexte 5"/>
          <p:cNvSpPr txBox="1"/>
          <p:nvPr/>
        </p:nvSpPr>
        <p:spPr>
          <a:xfrm>
            <a:off x="395536" y="1628800"/>
            <a:ext cx="14401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ar-DZ" sz="2400" b="1" dirty="0" smtClean="0"/>
              <a:t>سطح الورقة</a:t>
            </a:r>
            <a:endParaRPr lang="fr-FR" sz="2400" b="1" dirty="0"/>
          </a:p>
        </p:txBody>
      </p:sp>
      <p:sp>
        <p:nvSpPr>
          <p:cNvPr id="7" name="ZoneTexte 6"/>
          <p:cNvSpPr txBox="1"/>
          <p:nvPr/>
        </p:nvSpPr>
        <p:spPr>
          <a:xfrm>
            <a:off x="6444208" y="1634731"/>
            <a:ext cx="172819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ar-DZ" sz="2400" b="1" dirty="0" smtClean="0"/>
              <a:t>خلايا </a:t>
            </a:r>
            <a:r>
              <a:rPr lang="ar-DZ" sz="2400" b="1" dirty="0" err="1" smtClean="0"/>
              <a:t>يخضورية</a:t>
            </a:r>
            <a:endParaRPr lang="fr-FR" sz="2400" b="1" dirty="0"/>
          </a:p>
        </p:txBody>
      </p:sp>
    </p:spTree>
    <p:extLst>
      <p:ext uri="{BB962C8B-B14F-4D97-AF65-F5344CB8AC3E}">
        <p14:creationId xmlns:p14="http://schemas.microsoft.com/office/powerpoint/2010/main" val="3352855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p:cNvPicPr>
            <a:picLocks noChangeAspect="1" noChangeArrowheads="1"/>
          </p:cNvPicPr>
          <p:nvPr/>
        </p:nvPicPr>
        <p:blipFill>
          <a:blip r:embed="rId2"/>
          <a:srcRect/>
          <a:stretch>
            <a:fillRect/>
          </a:stretch>
        </p:blipFill>
        <p:spPr bwMode="auto">
          <a:xfrm>
            <a:off x="0" y="0"/>
            <a:ext cx="9429784" cy="6857999"/>
          </a:xfrm>
          <a:prstGeom prst="rect">
            <a:avLst/>
          </a:prstGeom>
          <a:noFill/>
          <a:ln w="9525">
            <a:noFill/>
            <a:miter lim="800000"/>
            <a:headEnd/>
            <a:tailEnd/>
          </a:ln>
          <a:effectLst/>
        </p:spPr>
      </p:pic>
    </p:spTree>
    <p:extLst>
      <p:ext uri="{BB962C8B-B14F-4D97-AF65-F5344CB8AC3E}">
        <p14:creationId xmlns:p14="http://schemas.microsoft.com/office/powerpoint/2010/main" val="476800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3: Vascular tissues and cell types - Biology LibreTex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12968"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941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204864"/>
            <a:ext cx="8229600" cy="1143000"/>
          </a:xfrm>
          <a:solidFill>
            <a:schemeClr val="tx2">
              <a:lumMod val="60000"/>
              <a:lumOff val="40000"/>
            </a:schemeClr>
          </a:solidFill>
        </p:spPr>
        <p:txBody>
          <a:bodyPr>
            <a:normAutofit/>
          </a:bodyPr>
          <a:lstStyle/>
          <a:p>
            <a:r>
              <a:rPr lang="fr-FR" sz="6600" b="1" dirty="0" smtClean="0">
                <a:solidFill>
                  <a:srgbClr val="FF0000"/>
                </a:solidFill>
              </a:rPr>
              <a:t>2-Phloem</a:t>
            </a:r>
            <a:endParaRPr lang="fr-FR" sz="6600" b="1" dirty="0">
              <a:solidFill>
                <a:srgbClr val="FF0000"/>
              </a:solidFill>
            </a:endParaRPr>
          </a:p>
        </p:txBody>
      </p:sp>
    </p:spTree>
    <p:extLst>
      <p:ext uri="{BB962C8B-B14F-4D97-AF65-F5344CB8AC3E}">
        <p14:creationId xmlns:p14="http://schemas.microsoft.com/office/powerpoint/2010/main" val="4245716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73" t="28678" r="20524" b="12866"/>
          <a:stretch/>
        </p:blipFill>
        <p:spPr bwMode="auto">
          <a:xfrm>
            <a:off x="107504" y="260648"/>
            <a:ext cx="885698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803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67" t="24448" r="20937" b="17415"/>
          <a:stretch/>
        </p:blipFill>
        <p:spPr bwMode="auto">
          <a:xfrm>
            <a:off x="323528" y="332656"/>
            <a:ext cx="864096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893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66" t="24632" r="20524" b="16361"/>
          <a:stretch/>
        </p:blipFill>
        <p:spPr bwMode="auto">
          <a:xfrm>
            <a:off x="395536" y="620688"/>
            <a:ext cx="849694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324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74638"/>
            <a:ext cx="9144000" cy="1143000"/>
          </a:xfrm>
        </p:spPr>
        <p:style>
          <a:lnRef idx="1">
            <a:schemeClr val="accent5"/>
          </a:lnRef>
          <a:fillRef idx="2">
            <a:schemeClr val="accent5"/>
          </a:fillRef>
          <a:effectRef idx="1">
            <a:schemeClr val="accent5"/>
          </a:effectRef>
          <a:fontRef idx="minor">
            <a:schemeClr val="dk1"/>
          </a:fontRef>
        </p:style>
        <p:txBody>
          <a:bodyPr rtlCol="0">
            <a:normAutofit/>
          </a:bodyPr>
          <a:lstStyle/>
          <a:p>
            <a:pPr eaLnBrk="1" fontAlgn="auto" hangingPunct="1">
              <a:spcAft>
                <a:spcPts val="0"/>
              </a:spcAft>
              <a:defRPr/>
            </a:pPr>
            <a:r>
              <a:rPr lang="en-US" sz="4800" b="1" dirty="0" smtClean="0"/>
              <a:t>Phloem structure</a:t>
            </a:r>
          </a:p>
        </p:txBody>
      </p:sp>
      <p:pic>
        <p:nvPicPr>
          <p:cNvPr id="99331" name="Picture 5" descr="f25-07_phloem_structure_c"/>
          <p:cNvPicPr>
            <a:picLocks noGrp="1" noChangeAspect="1" noChangeArrowheads="1"/>
          </p:cNvPicPr>
          <p:nvPr>
            <p:ph idx="1"/>
          </p:nvPr>
        </p:nvPicPr>
        <p:blipFill>
          <a:blip r:embed="rId2" cstate="print"/>
          <a:srcRect/>
          <a:stretch>
            <a:fillRect/>
          </a:stretch>
        </p:blipFill>
        <p:spPr>
          <a:xfrm>
            <a:off x="0" y="1289050"/>
            <a:ext cx="9144000" cy="5040313"/>
          </a:xfrm>
        </p:spPr>
      </p:pic>
      <p:sp>
        <p:nvSpPr>
          <p:cNvPr id="2" name="ZoneTexte 1"/>
          <p:cNvSpPr txBox="1"/>
          <p:nvPr/>
        </p:nvSpPr>
        <p:spPr>
          <a:xfrm>
            <a:off x="2123728" y="2132856"/>
            <a:ext cx="1368152" cy="307777"/>
          </a:xfrm>
          <a:prstGeom prst="rect">
            <a:avLst/>
          </a:prstGeom>
          <a:noFill/>
        </p:spPr>
        <p:txBody>
          <a:bodyPr wrap="square" rtlCol="0">
            <a:spAutoFit/>
          </a:bodyPr>
          <a:lstStyle/>
          <a:p>
            <a:pPr algn="ctr"/>
            <a:r>
              <a:rPr lang="ar-DZ" sz="1400" b="1" dirty="0" smtClean="0">
                <a:solidFill>
                  <a:prstClr val="black"/>
                </a:solidFill>
              </a:rPr>
              <a:t>الحواجز </a:t>
            </a:r>
            <a:r>
              <a:rPr lang="ar-DZ" sz="1400" b="1" dirty="0" err="1" smtClean="0">
                <a:solidFill>
                  <a:prstClr val="black"/>
                </a:solidFill>
              </a:rPr>
              <a:t>الغربالية</a:t>
            </a:r>
            <a:endParaRPr lang="fr-FR" sz="1400" b="1" dirty="0">
              <a:solidFill>
                <a:prstClr val="black"/>
              </a:solidFill>
            </a:endParaRPr>
          </a:p>
        </p:txBody>
      </p:sp>
      <p:sp>
        <p:nvSpPr>
          <p:cNvPr id="5" name="ZoneTexte 4"/>
          <p:cNvSpPr txBox="1"/>
          <p:nvPr/>
        </p:nvSpPr>
        <p:spPr>
          <a:xfrm>
            <a:off x="2297796" y="3068960"/>
            <a:ext cx="1368152" cy="307777"/>
          </a:xfrm>
          <a:prstGeom prst="rect">
            <a:avLst/>
          </a:prstGeom>
          <a:noFill/>
        </p:spPr>
        <p:txBody>
          <a:bodyPr wrap="square" rtlCol="0">
            <a:spAutoFit/>
          </a:bodyPr>
          <a:lstStyle/>
          <a:p>
            <a:pPr algn="ctr"/>
            <a:r>
              <a:rPr lang="ar-DZ" sz="1400" b="1" dirty="0" smtClean="0">
                <a:solidFill>
                  <a:prstClr val="black"/>
                </a:solidFill>
              </a:rPr>
              <a:t>الانبوب </a:t>
            </a:r>
            <a:r>
              <a:rPr lang="ar-DZ" sz="1400" b="1" dirty="0" err="1" smtClean="0">
                <a:solidFill>
                  <a:prstClr val="black"/>
                </a:solidFill>
              </a:rPr>
              <a:t>الغربالي</a:t>
            </a:r>
            <a:endParaRPr lang="fr-FR" sz="1400" b="1" dirty="0">
              <a:solidFill>
                <a:prstClr val="black"/>
              </a:solidFill>
            </a:endParaRPr>
          </a:p>
        </p:txBody>
      </p:sp>
      <p:sp>
        <p:nvSpPr>
          <p:cNvPr id="6" name="ZoneTexte 5"/>
          <p:cNvSpPr txBox="1"/>
          <p:nvPr/>
        </p:nvSpPr>
        <p:spPr>
          <a:xfrm>
            <a:off x="2306017" y="3861048"/>
            <a:ext cx="1368152" cy="307777"/>
          </a:xfrm>
          <a:prstGeom prst="rect">
            <a:avLst/>
          </a:prstGeom>
          <a:noFill/>
        </p:spPr>
        <p:txBody>
          <a:bodyPr wrap="square" rtlCol="0">
            <a:spAutoFit/>
          </a:bodyPr>
          <a:lstStyle/>
          <a:p>
            <a:pPr algn="ctr"/>
            <a:r>
              <a:rPr lang="ar-DZ" sz="1400" b="1" dirty="0" smtClean="0">
                <a:solidFill>
                  <a:prstClr val="black"/>
                </a:solidFill>
              </a:rPr>
              <a:t>الخلايا المرافقة</a:t>
            </a:r>
            <a:endParaRPr lang="fr-FR" sz="1400" b="1" dirty="0">
              <a:solidFill>
                <a:prstClr val="black"/>
              </a:solidFill>
            </a:endParaRPr>
          </a:p>
        </p:txBody>
      </p:sp>
      <p:sp>
        <p:nvSpPr>
          <p:cNvPr id="7" name="ZoneTexte 6"/>
          <p:cNvSpPr txBox="1"/>
          <p:nvPr/>
        </p:nvSpPr>
        <p:spPr>
          <a:xfrm>
            <a:off x="2306017" y="4365104"/>
            <a:ext cx="1368152" cy="307777"/>
          </a:xfrm>
          <a:prstGeom prst="rect">
            <a:avLst/>
          </a:prstGeom>
          <a:noFill/>
        </p:spPr>
        <p:txBody>
          <a:bodyPr wrap="square" rtlCol="0">
            <a:spAutoFit/>
          </a:bodyPr>
          <a:lstStyle/>
          <a:p>
            <a:pPr algn="ctr"/>
            <a:r>
              <a:rPr lang="ar-DZ" sz="1400" b="1" dirty="0" err="1" smtClean="0">
                <a:solidFill>
                  <a:prstClr val="black"/>
                </a:solidFill>
              </a:rPr>
              <a:t>برونشيم</a:t>
            </a:r>
            <a:r>
              <a:rPr lang="ar-DZ" sz="1400" b="1" dirty="0" smtClean="0">
                <a:solidFill>
                  <a:prstClr val="black"/>
                </a:solidFill>
              </a:rPr>
              <a:t> لحائي</a:t>
            </a:r>
            <a:endParaRPr lang="fr-FR" sz="1400" b="1" dirty="0">
              <a:solidFill>
                <a:prstClr val="black"/>
              </a:solidFill>
            </a:endParaRPr>
          </a:p>
        </p:txBody>
      </p:sp>
      <p:sp>
        <p:nvSpPr>
          <p:cNvPr id="8" name="ZoneTexte 7"/>
          <p:cNvSpPr txBox="1"/>
          <p:nvPr/>
        </p:nvSpPr>
        <p:spPr>
          <a:xfrm>
            <a:off x="7380312" y="2564904"/>
            <a:ext cx="1368152" cy="307777"/>
          </a:xfrm>
          <a:prstGeom prst="rect">
            <a:avLst/>
          </a:prstGeom>
          <a:noFill/>
        </p:spPr>
        <p:txBody>
          <a:bodyPr wrap="square" rtlCol="0">
            <a:spAutoFit/>
          </a:bodyPr>
          <a:lstStyle/>
          <a:p>
            <a:pPr algn="ctr"/>
            <a:r>
              <a:rPr lang="ar-DZ" sz="1400" b="1" dirty="0" smtClean="0">
                <a:solidFill>
                  <a:prstClr val="black"/>
                </a:solidFill>
              </a:rPr>
              <a:t>الانبوب </a:t>
            </a:r>
            <a:r>
              <a:rPr lang="ar-DZ" sz="1400" b="1" dirty="0" err="1" smtClean="0">
                <a:solidFill>
                  <a:prstClr val="black"/>
                </a:solidFill>
              </a:rPr>
              <a:t>الغربالي</a:t>
            </a:r>
            <a:endParaRPr lang="fr-FR" sz="1400" b="1" dirty="0">
              <a:solidFill>
                <a:prstClr val="black"/>
              </a:solidFill>
            </a:endParaRPr>
          </a:p>
        </p:txBody>
      </p:sp>
      <p:sp>
        <p:nvSpPr>
          <p:cNvPr id="9" name="ZoneTexte 8"/>
          <p:cNvSpPr txBox="1"/>
          <p:nvPr/>
        </p:nvSpPr>
        <p:spPr>
          <a:xfrm>
            <a:off x="7596336" y="3068959"/>
            <a:ext cx="1368152" cy="307777"/>
          </a:xfrm>
          <a:prstGeom prst="rect">
            <a:avLst/>
          </a:prstGeom>
          <a:noFill/>
        </p:spPr>
        <p:txBody>
          <a:bodyPr wrap="square" rtlCol="0">
            <a:spAutoFit/>
          </a:bodyPr>
          <a:lstStyle/>
          <a:p>
            <a:pPr algn="ctr"/>
            <a:r>
              <a:rPr lang="ar-DZ" sz="1400" b="1" dirty="0" smtClean="0">
                <a:solidFill>
                  <a:prstClr val="black"/>
                </a:solidFill>
              </a:rPr>
              <a:t>الخلايا المرافقة</a:t>
            </a:r>
            <a:endParaRPr lang="fr-FR" sz="1400" b="1" dirty="0">
              <a:solidFill>
                <a:prstClr val="black"/>
              </a:solidFill>
            </a:endParaRPr>
          </a:p>
        </p:txBody>
      </p:sp>
      <p:sp>
        <p:nvSpPr>
          <p:cNvPr id="10" name="ZoneTexte 9"/>
          <p:cNvSpPr txBox="1"/>
          <p:nvPr/>
        </p:nvSpPr>
        <p:spPr>
          <a:xfrm>
            <a:off x="7538192" y="4057327"/>
            <a:ext cx="1368152" cy="307777"/>
          </a:xfrm>
          <a:prstGeom prst="rect">
            <a:avLst/>
          </a:prstGeom>
          <a:noFill/>
        </p:spPr>
        <p:txBody>
          <a:bodyPr wrap="square" rtlCol="0">
            <a:spAutoFit/>
          </a:bodyPr>
          <a:lstStyle/>
          <a:p>
            <a:pPr algn="ctr"/>
            <a:r>
              <a:rPr lang="ar-DZ" sz="1400" b="1" dirty="0" smtClean="0">
                <a:solidFill>
                  <a:prstClr val="black"/>
                </a:solidFill>
              </a:rPr>
              <a:t>نواة الخلية المرافقة</a:t>
            </a:r>
            <a:endParaRPr lang="fr-FR" sz="1400" b="1" dirty="0">
              <a:solidFill>
                <a:prstClr val="black"/>
              </a:solidFill>
            </a:endParaRPr>
          </a:p>
        </p:txBody>
      </p:sp>
    </p:spTree>
    <p:extLst>
      <p:ext uri="{BB962C8B-B14F-4D97-AF65-F5344CB8AC3E}">
        <p14:creationId xmlns:p14="http://schemas.microsoft.com/office/powerpoint/2010/main" val="32551011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80" t="28677" r="20420" b="12684"/>
          <a:stretch/>
        </p:blipFill>
        <p:spPr bwMode="auto">
          <a:xfrm>
            <a:off x="467544" y="476672"/>
            <a:ext cx="8424936"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886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4" t="23530" r="20420" b="16912"/>
          <a:stretch/>
        </p:blipFill>
        <p:spPr bwMode="auto">
          <a:xfrm>
            <a:off x="395536" y="404664"/>
            <a:ext cx="835292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084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73" t="27573" r="20524" b="13787"/>
          <a:stretch/>
        </p:blipFill>
        <p:spPr bwMode="auto">
          <a:xfrm>
            <a:off x="323528" y="548680"/>
            <a:ext cx="842493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692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37" t="28220" r="20574" b="18056"/>
          <a:stretch/>
        </p:blipFill>
        <p:spPr bwMode="auto">
          <a:xfrm>
            <a:off x="179512" y="332656"/>
            <a:ext cx="885698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5262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03848" y="500063"/>
            <a:ext cx="4176464" cy="400110"/>
          </a:xfrm>
          <a:prstGeom prst="rect">
            <a:avLst/>
          </a:prstGeom>
          <a:noFill/>
        </p:spPr>
        <p:txBody>
          <a:bodyPr wrap="square" rtlCol="0">
            <a:spAutoFit/>
          </a:bodyPr>
          <a:lstStyle/>
          <a:p>
            <a:pPr algn="ctr"/>
            <a:r>
              <a:rPr lang="ar-DZ" sz="2000" b="1" dirty="0" smtClean="0">
                <a:solidFill>
                  <a:prstClr val="black"/>
                </a:solidFill>
              </a:rPr>
              <a:t>تمايز العناصر </a:t>
            </a:r>
            <a:r>
              <a:rPr lang="ar-DZ" sz="2000" b="1" dirty="0" err="1" smtClean="0">
                <a:solidFill>
                  <a:prstClr val="black"/>
                </a:solidFill>
              </a:rPr>
              <a:t>الغربالية</a:t>
            </a:r>
            <a:endParaRPr lang="fr-FR" sz="2000" b="1" dirty="0">
              <a:solidFill>
                <a:prstClr val="black"/>
              </a:solidFill>
            </a:endParaRPr>
          </a:p>
        </p:txBody>
      </p:sp>
      <p:grpSp>
        <p:nvGrpSpPr>
          <p:cNvPr id="12" name="Groupe 11"/>
          <p:cNvGrpSpPr/>
          <p:nvPr/>
        </p:nvGrpSpPr>
        <p:grpSpPr>
          <a:xfrm>
            <a:off x="557063" y="332656"/>
            <a:ext cx="8029575" cy="5857875"/>
            <a:chOff x="557063" y="332656"/>
            <a:chExt cx="8029575" cy="5857875"/>
          </a:xfrm>
        </p:grpSpPr>
        <p:grpSp>
          <p:nvGrpSpPr>
            <p:cNvPr id="10" name="Groupe 9"/>
            <p:cNvGrpSpPr/>
            <p:nvPr/>
          </p:nvGrpSpPr>
          <p:grpSpPr>
            <a:xfrm>
              <a:off x="557063" y="332656"/>
              <a:ext cx="8029575" cy="5857875"/>
              <a:chOff x="557213" y="500063"/>
              <a:chExt cx="8029575" cy="5857875"/>
            </a:xfrm>
          </p:grpSpPr>
          <p:pic>
            <p:nvPicPr>
              <p:cNvPr id="87042" name="Picture 2"/>
              <p:cNvPicPr>
                <a:picLocks noChangeAspect="1" noChangeArrowheads="1"/>
              </p:cNvPicPr>
              <p:nvPr/>
            </p:nvPicPr>
            <p:blipFill>
              <a:blip r:embed="rId2" cstate="print"/>
              <a:srcRect/>
              <a:stretch>
                <a:fillRect/>
              </a:stretch>
            </p:blipFill>
            <p:spPr bwMode="auto">
              <a:xfrm>
                <a:off x="557213" y="500063"/>
                <a:ext cx="8029575" cy="5857875"/>
              </a:xfrm>
              <a:prstGeom prst="rect">
                <a:avLst/>
              </a:prstGeom>
              <a:noFill/>
              <a:ln w="9525">
                <a:noFill/>
                <a:miter lim="800000"/>
                <a:headEnd/>
                <a:tailEnd/>
              </a:ln>
            </p:spPr>
          </p:pic>
          <p:grpSp>
            <p:nvGrpSpPr>
              <p:cNvPr id="6" name="Groupe 5"/>
              <p:cNvGrpSpPr/>
              <p:nvPr/>
            </p:nvGrpSpPr>
            <p:grpSpPr>
              <a:xfrm>
                <a:off x="755576" y="2032074"/>
                <a:ext cx="7831062" cy="3082727"/>
                <a:chOff x="755576" y="2032074"/>
                <a:chExt cx="7831062" cy="3082727"/>
              </a:xfrm>
            </p:grpSpPr>
            <p:sp>
              <p:nvSpPr>
                <p:cNvPr id="3" name="ZoneTexte 2"/>
                <p:cNvSpPr txBox="1"/>
                <p:nvPr/>
              </p:nvSpPr>
              <p:spPr>
                <a:xfrm>
                  <a:off x="1835696" y="4149179"/>
                  <a:ext cx="1080120" cy="646331"/>
                </a:xfrm>
                <a:prstGeom prst="rect">
                  <a:avLst/>
                </a:prstGeom>
                <a:noFill/>
              </p:spPr>
              <p:txBody>
                <a:bodyPr wrap="square" rtlCol="0">
                  <a:spAutoFit/>
                </a:bodyPr>
                <a:lstStyle/>
                <a:p>
                  <a:r>
                    <a:rPr lang="ar-DZ" b="1" dirty="0" smtClean="0">
                      <a:solidFill>
                        <a:prstClr val="black"/>
                      </a:solidFill>
                    </a:rPr>
                    <a:t>الخلية المرافقة</a:t>
                  </a:r>
                  <a:endParaRPr lang="fr-FR" b="1" dirty="0">
                    <a:solidFill>
                      <a:prstClr val="black"/>
                    </a:solidFill>
                  </a:endParaRPr>
                </a:p>
              </p:txBody>
            </p:sp>
            <p:sp>
              <p:nvSpPr>
                <p:cNvPr id="5" name="ZoneTexte 4"/>
                <p:cNvSpPr txBox="1"/>
                <p:nvPr/>
              </p:nvSpPr>
              <p:spPr>
                <a:xfrm>
                  <a:off x="7002462" y="2032074"/>
                  <a:ext cx="1584176" cy="369332"/>
                </a:xfrm>
                <a:prstGeom prst="rect">
                  <a:avLst/>
                </a:prstGeom>
                <a:noFill/>
              </p:spPr>
              <p:txBody>
                <a:bodyPr wrap="square" rtlCol="0">
                  <a:spAutoFit/>
                </a:bodyPr>
                <a:lstStyle/>
                <a:p>
                  <a:r>
                    <a:rPr lang="ar-DZ" b="1" dirty="0" smtClean="0">
                      <a:solidFill>
                        <a:prstClr val="black"/>
                      </a:solidFill>
                    </a:rPr>
                    <a:t>الخلية </a:t>
                  </a:r>
                  <a:r>
                    <a:rPr lang="ar-DZ" b="1" dirty="0" err="1" smtClean="0">
                      <a:solidFill>
                        <a:prstClr val="black"/>
                      </a:solidFill>
                    </a:rPr>
                    <a:t>الغربالية</a:t>
                  </a:r>
                  <a:endParaRPr lang="fr-FR" b="1" dirty="0">
                    <a:solidFill>
                      <a:prstClr val="black"/>
                    </a:solidFill>
                  </a:endParaRPr>
                </a:p>
              </p:txBody>
            </p:sp>
            <p:sp>
              <p:nvSpPr>
                <p:cNvPr id="4" name="ZoneTexte 3"/>
                <p:cNvSpPr txBox="1"/>
                <p:nvPr/>
              </p:nvSpPr>
              <p:spPr>
                <a:xfrm>
                  <a:off x="4031940" y="4468470"/>
                  <a:ext cx="1080120" cy="646331"/>
                </a:xfrm>
                <a:prstGeom prst="rect">
                  <a:avLst/>
                </a:prstGeom>
                <a:noFill/>
              </p:spPr>
              <p:txBody>
                <a:bodyPr wrap="square" rtlCol="0">
                  <a:spAutoFit/>
                </a:bodyPr>
                <a:lstStyle/>
                <a:p>
                  <a:r>
                    <a:rPr lang="ar-DZ" dirty="0" smtClean="0">
                      <a:solidFill>
                        <a:prstClr val="black"/>
                      </a:solidFill>
                    </a:rPr>
                    <a:t> </a:t>
                  </a:r>
                  <a:r>
                    <a:rPr lang="ar-DZ" dirty="0">
                      <a:solidFill>
                        <a:prstClr val="black"/>
                      </a:solidFill>
                    </a:rPr>
                    <a:t>زوال </a:t>
                  </a:r>
                  <a:r>
                    <a:rPr lang="ar-DZ" dirty="0" smtClean="0">
                      <a:solidFill>
                        <a:prstClr val="black"/>
                      </a:solidFill>
                    </a:rPr>
                    <a:t>النواة و الفجوات</a:t>
                  </a:r>
                  <a:endParaRPr lang="fr-FR" dirty="0">
                    <a:solidFill>
                      <a:prstClr val="black"/>
                    </a:solidFill>
                  </a:endParaRPr>
                </a:p>
              </p:txBody>
            </p:sp>
            <p:sp>
              <p:nvSpPr>
                <p:cNvPr id="7" name="ZoneTexte 6"/>
                <p:cNvSpPr txBox="1"/>
                <p:nvPr/>
              </p:nvSpPr>
              <p:spPr>
                <a:xfrm>
                  <a:off x="6300192" y="3244334"/>
                  <a:ext cx="1080120" cy="646331"/>
                </a:xfrm>
                <a:prstGeom prst="rect">
                  <a:avLst/>
                </a:prstGeom>
                <a:noFill/>
              </p:spPr>
              <p:txBody>
                <a:bodyPr wrap="square" rtlCol="0">
                  <a:spAutoFit/>
                </a:bodyPr>
                <a:lstStyle/>
                <a:p>
                  <a:pPr algn="ctr"/>
                  <a:r>
                    <a:rPr lang="ar-DZ" dirty="0" smtClean="0">
                      <a:solidFill>
                        <a:prstClr val="black"/>
                      </a:solidFill>
                    </a:rPr>
                    <a:t>زوال البروتينات</a:t>
                  </a:r>
                  <a:endParaRPr lang="fr-FR" dirty="0">
                    <a:solidFill>
                      <a:prstClr val="black"/>
                    </a:solidFill>
                  </a:endParaRPr>
                </a:p>
              </p:txBody>
            </p:sp>
            <p:sp>
              <p:nvSpPr>
                <p:cNvPr id="8" name="ZoneTexte 7"/>
                <p:cNvSpPr txBox="1"/>
                <p:nvPr/>
              </p:nvSpPr>
              <p:spPr>
                <a:xfrm>
                  <a:off x="971600" y="2631015"/>
                  <a:ext cx="1944215" cy="369332"/>
                </a:xfrm>
                <a:prstGeom prst="rect">
                  <a:avLst/>
                </a:prstGeom>
                <a:noFill/>
              </p:spPr>
              <p:txBody>
                <a:bodyPr wrap="square" rtlCol="0">
                  <a:spAutoFit/>
                </a:bodyPr>
                <a:lstStyle/>
                <a:p>
                  <a:r>
                    <a:rPr lang="ar-DZ" dirty="0" smtClean="0">
                      <a:solidFill>
                        <a:prstClr val="black"/>
                      </a:solidFill>
                    </a:rPr>
                    <a:t>الوصلات </a:t>
                  </a:r>
                  <a:r>
                    <a:rPr lang="ar-DZ" dirty="0" err="1" smtClean="0">
                      <a:solidFill>
                        <a:prstClr val="black"/>
                      </a:solidFill>
                    </a:rPr>
                    <a:t>السيتوبلازمية</a:t>
                  </a:r>
                  <a:endParaRPr lang="fr-FR" dirty="0">
                    <a:solidFill>
                      <a:prstClr val="black"/>
                    </a:solidFill>
                  </a:endParaRPr>
                </a:p>
              </p:txBody>
            </p:sp>
            <p:sp>
              <p:nvSpPr>
                <p:cNvPr id="9" name="ZoneTexte 8"/>
                <p:cNvSpPr txBox="1"/>
                <p:nvPr/>
              </p:nvSpPr>
              <p:spPr>
                <a:xfrm>
                  <a:off x="755576" y="4365104"/>
                  <a:ext cx="873670" cy="646331"/>
                </a:xfrm>
                <a:prstGeom prst="rect">
                  <a:avLst/>
                </a:prstGeom>
                <a:noFill/>
              </p:spPr>
              <p:txBody>
                <a:bodyPr wrap="square" rtlCol="0">
                  <a:spAutoFit/>
                </a:bodyPr>
                <a:lstStyle/>
                <a:p>
                  <a:r>
                    <a:rPr lang="ar-DZ" dirty="0" smtClean="0">
                      <a:solidFill>
                        <a:prstClr val="black"/>
                      </a:solidFill>
                    </a:rPr>
                    <a:t>انقسام  النواة</a:t>
                  </a:r>
                  <a:endParaRPr lang="fr-FR" dirty="0">
                    <a:solidFill>
                      <a:prstClr val="black"/>
                    </a:solidFill>
                  </a:endParaRPr>
                </a:p>
              </p:txBody>
            </p:sp>
          </p:grpSp>
        </p:grpSp>
        <p:sp>
          <p:nvSpPr>
            <p:cNvPr id="11" name="ZoneTexte 10"/>
            <p:cNvSpPr txBox="1"/>
            <p:nvPr/>
          </p:nvSpPr>
          <p:spPr>
            <a:xfrm>
              <a:off x="791429" y="689589"/>
              <a:ext cx="2304256" cy="400110"/>
            </a:xfrm>
            <a:prstGeom prst="rect">
              <a:avLst/>
            </a:prstGeom>
            <a:noFill/>
          </p:spPr>
          <p:txBody>
            <a:bodyPr wrap="square" rtlCol="0">
              <a:spAutoFit/>
            </a:bodyPr>
            <a:lstStyle/>
            <a:p>
              <a:r>
                <a:rPr lang="ar-DZ" sz="2000" b="1" dirty="0" smtClean="0">
                  <a:solidFill>
                    <a:prstClr val="black"/>
                  </a:solidFill>
                </a:rPr>
                <a:t>تمايز خلايا </a:t>
              </a:r>
              <a:r>
                <a:rPr lang="ar-DZ" sz="2000" b="1" dirty="0" err="1" smtClean="0">
                  <a:solidFill>
                    <a:prstClr val="black"/>
                  </a:solidFill>
                </a:rPr>
                <a:t>الكامبيوم</a:t>
              </a:r>
              <a:endParaRPr lang="fr-FR" sz="2000" b="1" dirty="0">
                <a:solidFill>
                  <a:prstClr val="black"/>
                </a:solidFill>
              </a:endParaRPr>
            </a:p>
          </p:txBody>
        </p:sp>
      </p:grpSp>
      <p:grpSp>
        <p:nvGrpSpPr>
          <p:cNvPr id="14" name="Groupe 13"/>
          <p:cNvGrpSpPr/>
          <p:nvPr/>
        </p:nvGrpSpPr>
        <p:grpSpPr>
          <a:xfrm>
            <a:off x="3491880" y="1297391"/>
            <a:ext cx="5647855" cy="5236310"/>
            <a:chOff x="3491880" y="1297391"/>
            <a:chExt cx="5647855" cy="5236310"/>
          </a:xfrm>
        </p:grpSpPr>
        <p:sp>
          <p:nvSpPr>
            <p:cNvPr id="15" name="Rectangle 14"/>
            <p:cNvSpPr/>
            <p:nvPr/>
          </p:nvSpPr>
          <p:spPr>
            <a:xfrm>
              <a:off x="3491880" y="6010481"/>
              <a:ext cx="4057714" cy="523220"/>
            </a:xfrm>
            <a:prstGeom prst="rect">
              <a:avLst/>
            </a:prstGeom>
            <a:solidFill>
              <a:schemeClr val="tx2">
                <a:lumMod val="40000"/>
                <a:lumOff val="60000"/>
              </a:schemeClr>
            </a:solidFill>
          </p:spPr>
          <p:txBody>
            <a:bodyPr wrap="none">
              <a:spAutoFit/>
            </a:bodyPr>
            <a:lstStyle/>
            <a:p>
              <a:r>
                <a:rPr lang="fr-FR" sz="2800" dirty="0" err="1" smtClean="0"/>
                <a:t>Disappearance</a:t>
              </a:r>
              <a:r>
                <a:rPr lang="fr-FR" sz="2800" dirty="0" smtClean="0"/>
                <a:t> of vacuole</a:t>
              </a:r>
              <a:endParaRPr lang="fr-FR" sz="2800" dirty="0"/>
            </a:p>
          </p:txBody>
        </p:sp>
        <p:sp>
          <p:nvSpPr>
            <p:cNvPr id="17" name="Rectangle 2"/>
            <p:cNvSpPr>
              <a:spLocks noChangeArrowheads="1"/>
            </p:cNvSpPr>
            <p:nvPr/>
          </p:nvSpPr>
          <p:spPr bwMode="auto">
            <a:xfrm>
              <a:off x="6583959" y="1297391"/>
              <a:ext cx="2555776" cy="395632"/>
            </a:xfrm>
            <a:prstGeom prst="rect">
              <a:avLst/>
            </a:prstGeom>
            <a:solidFill>
              <a:schemeClr val="tx2">
                <a:lumMod val="40000"/>
                <a:lumOff val="60000"/>
              </a:schemeClr>
            </a:solid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smtClean="0">
                  <a:ln>
                    <a:noFill/>
                  </a:ln>
                  <a:solidFill>
                    <a:srgbClr val="202124"/>
                  </a:solidFill>
                  <a:effectLst/>
                  <a:latin typeface="inherit"/>
                </a:rPr>
                <a:t>wall perforation</a:t>
              </a:r>
              <a:r>
                <a:rPr kumimoji="0" lang="fr-FR" altLang="fr-FR" sz="2800" b="0" i="0" u="none" strike="noStrike" cap="none" normalizeH="0" baseline="0" smtClean="0">
                  <a:ln>
                    <a:noFill/>
                  </a:ln>
                  <a:solidFill>
                    <a:schemeClr val="tx1"/>
                  </a:solidFill>
                  <a:effectLst/>
                </a:rPr>
                <a:t> </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7889752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fr-FR" dirty="0" smtClean="0"/>
              <a:t>CAMBIUM ACTIVITY</a:t>
            </a:r>
            <a:endParaRPr lang="fr-FR"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60" t="22794" r="40367" b="25368"/>
          <a:stretch/>
        </p:blipFill>
        <p:spPr bwMode="auto">
          <a:xfrm>
            <a:off x="4716016" y="1124744"/>
            <a:ext cx="4427984" cy="379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06" t="15257" r="31398" b="9743"/>
          <a:stretch/>
        </p:blipFill>
        <p:spPr bwMode="auto">
          <a:xfrm>
            <a:off x="-334544" y="1344706"/>
            <a:ext cx="505056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022" t="15376" r="37059" b="15257"/>
          <a:stretch/>
        </p:blipFill>
        <p:spPr bwMode="auto">
          <a:xfrm>
            <a:off x="4680219" y="4681283"/>
            <a:ext cx="4356277" cy="226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0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8" t="14891" r="28378" b="15808"/>
          <a:stretch/>
        </p:blipFill>
        <p:spPr bwMode="auto">
          <a:xfrm>
            <a:off x="179512" y="10834"/>
            <a:ext cx="8964488" cy="506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86" y="5373216"/>
            <a:ext cx="9324528" cy="1200329"/>
          </a:xfrm>
          <a:prstGeom prst="rect">
            <a:avLst/>
          </a:prstGeom>
        </p:spPr>
        <p:txBody>
          <a:bodyPr wrap="square">
            <a:spAutoFit/>
          </a:bodyPr>
          <a:lstStyle/>
          <a:p>
            <a:pPr algn="ctr"/>
            <a:r>
              <a:rPr lang="en-US" sz="2400" b="1" dirty="0">
                <a:solidFill>
                  <a:srgbClr val="FF0000"/>
                </a:solidFill>
              </a:rPr>
              <a:t>The cambium is a layer of </a:t>
            </a:r>
            <a:r>
              <a:rPr lang="en-US" sz="2400" b="1" dirty="0" err="1">
                <a:solidFill>
                  <a:srgbClr val="FF0000"/>
                </a:solidFill>
              </a:rPr>
              <a:t>meristematic</a:t>
            </a:r>
            <a:r>
              <a:rPr lang="en-US" sz="2400" b="1" dirty="0">
                <a:solidFill>
                  <a:srgbClr val="FF0000"/>
                </a:solidFill>
              </a:rPr>
              <a:t> tissue (actively dividing cells) located between the xylem and phloem in the stem or root of a plant.</a:t>
            </a:r>
          </a:p>
          <a:p>
            <a:pPr algn="ctr"/>
            <a:r>
              <a:rPr lang="en-US" sz="2400" b="1" dirty="0">
                <a:solidFill>
                  <a:srgbClr val="FF0000"/>
                </a:solidFill>
              </a:rPr>
              <a:t>It divides </a:t>
            </a:r>
            <a:r>
              <a:rPr lang="en-US" sz="2400" b="1" dirty="0" err="1">
                <a:solidFill>
                  <a:srgbClr val="FF0000"/>
                </a:solidFill>
              </a:rPr>
              <a:t>periclinally</a:t>
            </a:r>
            <a:r>
              <a:rPr lang="en-US" sz="2400" b="1" dirty="0">
                <a:solidFill>
                  <a:srgbClr val="FF0000"/>
                </a:solidFill>
              </a:rPr>
              <a:t> (parallel to the surface) to produce new cells.</a:t>
            </a:r>
          </a:p>
        </p:txBody>
      </p:sp>
    </p:spTree>
    <p:extLst>
      <p:ext uri="{BB962C8B-B14F-4D97-AF65-F5344CB8AC3E}">
        <p14:creationId xmlns:p14="http://schemas.microsoft.com/office/powerpoint/2010/main" val="1086003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44" y="1124744"/>
            <a:ext cx="9110555" cy="39703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800" b="1" i="1" dirty="0">
                <a:solidFill>
                  <a:srgbClr val="FF0000"/>
                </a:solidFill>
                <a:latin typeface="Inter"/>
              </a:rPr>
              <a:t>Cell Division and </a:t>
            </a:r>
            <a:r>
              <a:rPr lang="en-US" sz="2800" b="1" i="1" dirty="0" smtClean="0">
                <a:solidFill>
                  <a:srgbClr val="FF0000"/>
                </a:solidFill>
                <a:latin typeface="Inter"/>
              </a:rPr>
              <a:t>Differentiation</a:t>
            </a:r>
          </a:p>
          <a:p>
            <a:pPr algn="ctr"/>
            <a:endParaRPr lang="en-US" sz="2800" b="1" dirty="0">
              <a:solidFill>
                <a:srgbClr val="404040"/>
              </a:solidFill>
              <a:latin typeface="Inter"/>
            </a:endParaRPr>
          </a:p>
          <a:p>
            <a:pPr algn="ctr">
              <a:buFont typeface="Arial"/>
              <a:buChar char="•"/>
            </a:pPr>
            <a:r>
              <a:rPr lang="en-US" sz="2800" b="1" dirty="0">
                <a:solidFill>
                  <a:srgbClr val="404040"/>
                </a:solidFill>
                <a:latin typeface="Inter"/>
              </a:rPr>
              <a:t>Inward Cell Production</a:t>
            </a:r>
            <a:r>
              <a:rPr lang="en-US" sz="2800" dirty="0">
                <a:solidFill>
                  <a:srgbClr val="404040"/>
                </a:solidFill>
                <a:latin typeface="Inter"/>
              </a:rPr>
              <a:t>: Cells produced toward the </a:t>
            </a:r>
            <a:r>
              <a:rPr lang="en-US" sz="2800" b="1" dirty="0">
                <a:solidFill>
                  <a:srgbClr val="404040"/>
                </a:solidFill>
                <a:latin typeface="Inter"/>
              </a:rPr>
              <a:t>inside</a:t>
            </a:r>
            <a:r>
              <a:rPr lang="en-US" sz="2800" dirty="0">
                <a:solidFill>
                  <a:srgbClr val="404040"/>
                </a:solidFill>
                <a:latin typeface="Inter"/>
              </a:rPr>
              <a:t> of the cambium differentiate into </a:t>
            </a:r>
            <a:r>
              <a:rPr lang="en-US" sz="2800" b="1" dirty="0">
                <a:solidFill>
                  <a:srgbClr val="404040"/>
                </a:solidFill>
                <a:latin typeface="Inter"/>
              </a:rPr>
              <a:t>secondary </a:t>
            </a:r>
            <a:r>
              <a:rPr lang="en-US" sz="2800" b="1" dirty="0">
                <a:solidFill>
                  <a:srgbClr val="FF0000"/>
                </a:solidFill>
                <a:latin typeface="Inter"/>
              </a:rPr>
              <a:t>xylem</a:t>
            </a:r>
            <a:r>
              <a:rPr lang="en-US" sz="2800" dirty="0">
                <a:solidFill>
                  <a:srgbClr val="404040"/>
                </a:solidFill>
                <a:latin typeface="Inter"/>
              </a:rPr>
              <a:t> (wood</a:t>
            </a:r>
            <a:r>
              <a:rPr lang="en-US" sz="2800" dirty="0" smtClean="0">
                <a:solidFill>
                  <a:srgbClr val="404040"/>
                </a:solidFill>
                <a:latin typeface="Inter"/>
              </a:rPr>
              <a:t>).</a:t>
            </a:r>
          </a:p>
          <a:p>
            <a:pPr algn="ctr"/>
            <a:endParaRPr lang="en-US" sz="2800" dirty="0">
              <a:solidFill>
                <a:srgbClr val="404040"/>
              </a:solidFill>
              <a:latin typeface="Inter"/>
            </a:endParaRPr>
          </a:p>
          <a:p>
            <a:pPr algn="ctr">
              <a:buFont typeface="Arial"/>
              <a:buChar char="•"/>
            </a:pPr>
            <a:r>
              <a:rPr lang="en-US" sz="2800" b="1" dirty="0">
                <a:solidFill>
                  <a:srgbClr val="404040"/>
                </a:solidFill>
                <a:latin typeface="Inter"/>
              </a:rPr>
              <a:t>Outward Cell Production</a:t>
            </a:r>
            <a:r>
              <a:rPr lang="en-US" sz="2800" dirty="0">
                <a:solidFill>
                  <a:srgbClr val="404040"/>
                </a:solidFill>
                <a:latin typeface="Inter"/>
              </a:rPr>
              <a:t>: Cells produced toward the </a:t>
            </a:r>
            <a:r>
              <a:rPr lang="en-US" sz="2800" b="1" dirty="0">
                <a:solidFill>
                  <a:srgbClr val="404040"/>
                </a:solidFill>
                <a:latin typeface="Inter"/>
              </a:rPr>
              <a:t>outside</a:t>
            </a:r>
            <a:r>
              <a:rPr lang="en-US" sz="2800" dirty="0">
                <a:solidFill>
                  <a:srgbClr val="404040"/>
                </a:solidFill>
                <a:latin typeface="Inter"/>
              </a:rPr>
              <a:t> of the cambium differentiate into </a:t>
            </a:r>
            <a:r>
              <a:rPr lang="en-US" sz="2800" b="1" dirty="0">
                <a:solidFill>
                  <a:srgbClr val="404040"/>
                </a:solidFill>
                <a:latin typeface="Inter"/>
              </a:rPr>
              <a:t>secondary </a:t>
            </a:r>
            <a:r>
              <a:rPr lang="en-US" sz="2800" b="1" dirty="0">
                <a:solidFill>
                  <a:srgbClr val="FF0000"/>
                </a:solidFill>
                <a:latin typeface="Inter"/>
              </a:rPr>
              <a:t>phloem</a:t>
            </a:r>
            <a:r>
              <a:rPr lang="en-US" sz="2800" dirty="0">
                <a:solidFill>
                  <a:srgbClr val="FF0000"/>
                </a:solidFill>
                <a:latin typeface="Inter"/>
              </a:rPr>
              <a:t> </a:t>
            </a:r>
            <a:r>
              <a:rPr lang="en-US" sz="2800" dirty="0">
                <a:solidFill>
                  <a:srgbClr val="404040"/>
                </a:solidFill>
                <a:latin typeface="Inter"/>
              </a:rPr>
              <a:t>(</a:t>
            </a:r>
            <a:r>
              <a:rPr lang="en-US" sz="2800" dirty="0" err="1">
                <a:solidFill>
                  <a:srgbClr val="404040"/>
                </a:solidFill>
                <a:latin typeface="Inter"/>
              </a:rPr>
              <a:t>bast</a:t>
            </a:r>
            <a:r>
              <a:rPr lang="en-US" sz="2800" dirty="0">
                <a:solidFill>
                  <a:srgbClr val="404040"/>
                </a:solidFill>
                <a:latin typeface="Inter"/>
              </a:rPr>
              <a:t>).</a:t>
            </a:r>
            <a:endParaRPr lang="en-US" sz="2800" b="0" i="0" dirty="0">
              <a:solidFill>
                <a:srgbClr val="404040"/>
              </a:solidFill>
              <a:effectLst/>
              <a:latin typeface="Inter"/>
            </a:endParaRPr>
          </a:p>
        </p:txBody>
      </p:sp>
    </p:spTree>
    <p:extLst>
      <p:ext uri="{BB962C8B-B14F-4D97-AF65-F5344CB8AC3E}">
        <p14:creationId xmlns:p14="http://schemas.microsoft.com/office/powerpoint/2010/main" val="1813198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06" t="14890" r="39230" b="15441"/>
          <a:stretch/>
        </p:blipFill>
        <p:spPr bwMode="auto">
          <a:xfrm>
            <a:off x="539552" y="260648"/>
            <a:ext cx="8604448"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910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19" t="25735" r="37059" b="26736"/>
          <a:stretch/>
        </p:blipFill>
        <p:spPr bwMode="auto">
          <a:xfrm>
            <a:off x="1" y="0"/>
            <a:ext cx="9144000"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00899" y="3356992"/>
            <a:ext cx="199929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ar-DZ" sz="2400" dirty="0"/>
              <a:t>الاصول </a:t>
            </a:r>
            <a:r>
              <a:rPr lang="ar-DZ" sz="2400" dirty="0" err="1"/>
              <a:t>المغزلية</a:t>
            </a:r>
            <a:r>
              <a:rPr lang="ar-DZ" sz="2400" dirty="0"/>
              <a:t> </a:t>
            </a:r>
            <a:endParaRPr lang="fr-FR" sz="2400" dirty="0"/>
          </a:p>
        </p:txBody>
      </p:sp>
      <p:sp>
        <p:nvSpPr>
          <p:cNvPr id="3" name="Rectangle 2"/>
          <p:cNvSpPr/>
          <p:nvPr/>
        </p:nvSpPr>
        <p:spPr>
          <a:xfrm>
            <a:off x="4183371" y="839215"/>
            <a:ext cx="1885453" cy="46166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r" rtl="1"/>
            <a:r>
              <a:rPr lang="ar-DZ" sz="2400" dirty="0" smtClean="0"/>
              <a:t>الأصول الشعاعية</a:t>
            </a:r>
            <a:endParaRPr lang="fr-FR" sz="2400" dirty="0"/>
          </a:p>
        </p:txBody>
      </p:sp>
      <p:sp>
        <p:nvSpPr>
          <p:cNvPr id="4" name="Rectangle 3"/>
          <p:cNvSpPr/>
          <p:nvPr/>
        </p:nvSpPr>
        <p:spPr>
          <a:xfrm>
            <a:off x="1043608" y="245839"/>
            <a:ext cx="5550494" cy="46166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ar-DZ" sz="2400" dirty="0"/>
              <a:t>مسؤولة عن تكوين الأشعة النخاعية (</a:t>
            </a:r>
            <a:r>
              <a:rPr lang="fr-FR" sz="2400" dirty="0" err="1"/>
              <a:t>Medullary</a:t>
            </a:r>
            <a:r>
              <a:rPr lang="fr-FR" sz="2400" dirty="0"/>
              <a:t> Ray</a:t>
            </a:r>
          </a:p>
        </p:txBody>
      </p:sp>
      <p:sp>
        <p:nvSpPr>
          <p:cNvPr id="5" name="Rectangle 4"/>
          <p:cNvSpPr/>
          <p:nvPr/>
        </p:nvSpPr>
        <p:spPr>
          <a:xfrm>
            <a:off x="755576" y="5013176"/>
            <a:ext cx="504056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ar-DZ" sz="2400" dirty="0"/>
              <a:t>تعطي خلايا أوعية الخشب، القصيبات، ألياف اللحاء، والخلايا </a:t>
            </a:r>
            <a:r>
              <a:rPr lang="ar-DZ" sz="2400" dirty="0" err="1"/>
              <a:t>الغربالية</a:t>
            </a:r>
            <a:endParaRPr lang="fr-FR" sz="2400" dirty="0"/>
          </a:p>
        </p:txBody>
      </p:sp>
    </p:spTree>
    <p:extLst>
      <p:ext uri="{BB962C8B-B14F-4D97-AF65-F5344CB8AC3E}">
        <p14:creationId xmlns:p14="http://schemas.microsoft.com/office/powerpoint/2010/main" val="3837282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0"/>
            <a:ext cx="9144000" cy="500063"/>
          </a:xfrm>
        </p:spPr>
        <p:style>
          <a:lnRef idx="3">
            <a:schemeClr val="lt1"/>
          </a:lnRef>
          <a:fillRef idx="1">
            <a:schemeClr val="accent3"/>
          </a:fillRef>
          <a:effectRef idx="1">
            <a:schemeClr val="accent3"/>
          </a:effectRef>
          <a:fontRef idx="minor">
            <a:schemeClr val="lt1"/>
          </a:fontRef>
        </p:style>
        <p:txBody>
          <a:bodyPr rtlCol="0">
            <a:normAutofit fontScale="90000"/>
          </a:bodyPr>
          <a:lstStyle/>
          <a:p>
            <a:pPr>
              <a:defRPr/>
            </a:pPr>
            <a:r>
              <a:rPr lang="fr-FR" sz="2800" b="1" dirty="0" err="1"/>
              <a:t>wood</a:t>
            </a:r>
            <a:r>
              <a:rPr lang="fr-FR" sz="2800" b="1" dirty="0"/>
              <a:t> formation</a:t>
            </a:r>
            <a:endParaRPr lang="fr-FR" sz="3200" b="1" dirty="0"/>
          </a:p>
        </p:txBody>
      </p:sp>
      <p:pic>
        <p:nvPicPr>
          <p:cNvPr id="88067" name="Picture 2"/>
          <p:cNvPicPr>
            <a:picLocks noChangeAspect="1" noChangeArrowheads="1"/>
          </p:cNvPicPr>
          <p:nvPr/>
        </p:nvPicPr>
        <p:blipFill>
          <a:blip r:embed="rId2" cstate="print"/>
          <a:srcRect/>
          <a:stretch>
            <a:fillRect/>
          </a:stretch>
        </p:blipFill>
        <p:spPr bwMode="auto">
          <a:xfrm>
            <a:off x="0" y="4869160"/>
            <a:ext cx="9144000" cy="1988840"/>
          </a:xfrm>
          <a:prstGeom prst="rect">
            <a:avLst/>
          </a:prstGeom>
          <a:noFill/>
          <a:ln w="9525">
            <a:noFill/>
            <a:miter lim="800000"/>
            <a:headEnd/>
            <a:tailEnd/>
          </a:ln>
        </p:spPr>
      </p:pic>
      <p:sp>
        <p:nvSpPr>
          <p:cNvPr id="6" name="Rectangle 5"/>
          <p:cNvSpPr/>
          <p:nvPr/>
        </p:nvSpPr>
        <p:spPr>
          <a:xfrm>
            <a:off x="0" y="571500"/>
            <a:ext cx="9144000" cy="2677656"/>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2400" dirty="0"/>
              <a:t>The cells of the </a:t>
            </a:r>
            <a:r>
              <a:rPr lang="en-US" sz="2400" b="1" dirty="0"/>
              <a:t>cambium</a:t>
            </a:r>
            <a:r>
              <a:rPr lang="en-US" sz="2400" dirty="0"/>
              <a:t> (</a:t>
            </a:r>
            <a:r>
              <a:rPr lang="en-US" sz="2400" dirty="0">
                <a:solidFill>
                  <a:srgbClr val="FF0000"/>
                </a:solidFill>
              </a:rPr>
              <a:t>in yellow</a:t>
            </a:r>
            <a:r>
              <a:rPr lang="en-US" sz="2400" dirty="0"/>
              <a:t>) divide and produce cells that differentiate </a:t>
            </a:r>
            <a:r>
              <a:rPr lang="en-US" sz="2400" b="1" dirty="0"/>
              <a:t>inwardly</a:t>
            </a:r>
            <a:r>
              <a:rPr lang="en-US" sz="2400" dirty="0"/>
              <a:t> into </a:t>
            </a:r>
            <a:r>
              <a:rPr lang="en-US" sz="2400" b="1" dirty="0">
                <a:solidFill>
                  <a:srgbClr val="FF0000"/>
                </a:solidFill>
              </a:rPr>
              <a:t>secondary xylem</a:t>
            </a:r>
            <a:r>
              <a:rPr lang="en-US" sz="2400" dirty="0"/>
              <a:t> (or wood) and </a:t>
            </a:r>
            <a:r>
              <a:rPr lang="en-US" sz="2400" b="1" dirty="0"/>
              <a:t>outwardly</a:t>
            </a:r>
            <a:r>
              <a:rPr lang="en-US" sz="2400" dirty="0"/>
              <a:t> into </a:t>
            </a:r>
            <a:r>
              <a:rPr lang="en-US" sz="2400" b="1" dirty="0"/>
              <a:t>secondary phloem</a:t>
            </a:r>
            <a:r>
              <a:rPr lang="en-US" sz="2400" dirty="0"/>
              <a:t> (or </a:t>
            </a:r>
            <a:r>
              <a:rPr lang="en-US" sz="2400" dirty="0" err="1"/>
              <a:t>bast</a:t>
            </a:r>
            <a:r>
              <a:rPr lang="en-US" sz="2400" dirty="0"/>
              <a:t>). The </a:t>
            </a:r>
            <a:r>
              <a:rPr lang="en-US" sz="2400" b="1" dirty="0">
                <a:solidFill>
                  <a:srgbClr val="FF0000"/>
                </a:solidFill>
              </a:rPr>
              <a:t>primary xylem</a:t>
            </a:r>
            <a:r>
              <a:rPr lang="en-US" sz="2400" dirty="0"/>
              <a:t> is located toward the center of the stem, and its position remains fixed. As a result of its activity, the cambium is gradually pushed outward. In general, the production of </a:t>
            </a:r>
            <a:r>
              <a:rPr lang="en-US" sz="2400" b="1" dirty="0">
                <a:solidFill>
                  <a:srgbClr val="FF0000"/>
                </a:solidFill>
              </a:rPr>
              <a:t>wood (X2</a:t>
            </a:r>
            <a:r>
              <a:rPr lang="en-US" sz="2400" b="1" dirty="0"/>
              <a:t>)</a:t>
            </a:r>
            <a:r>
              <a:rPr lang="en-US" sz="2400" dirty="0"/>
              <a:t> is greater than the production of </a:t>
            </a:r>
            <a:r>
              <a:rPr lang="en-US" sz="2400" b="1" dirty="0" err="1">
                <a:solidFill>
                  <a:srgbClr val="FF0000"/>
                </a:solidFill>
              </a:rPr>
              <a:t>bast</a:t>
            </a:r>
            <a:r>
              <a:rPr lang="en-US" sz="2400" b="1" dirty="0">
                <a:solidFill>
                  <a:srgbClr val="FF0000"/>
                </a:solidFill>
              </a:rPr>
              <a:t> (P2)</a:t>
            </a:r>
            <a:r>
              <a:rPr lang="en-US" sz="2400" dirty="0">
                <a:solidFill>
                  <a:srgbClr val="FF0000"/>
                </a:solidFill>
              </a:rPr>
              <a:t>.</a:t>
            </a:r>
            <a:endParaRPr lang="fr-FR" sz="2400" b="1" dirty="0">
              <a:solidFill>
                <a:srgbClr val="FF0000"/>
              </a:solidFill>
              <a:cs typeface="Arial" charset="0"/>
            </a:endParaRPr>
          </a:p>
        </p:txBody>
      </p:sp>
    </p:spTree>
    <p:extLst>
      <p:ext uri="{BB962C8B-B14F-4D97-AF65-F5344CB8AC3E}">
        <p14:creationId xmlns:p14="http://schemas.microsoft.com/office/powerpoint/2010/main" val="2608501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4" t="14891" r="35201" b="5585"/>
          <a:stretch/>
        </p:blipFill>
        <p:spPr bwMode="auto">
          <a:xfrm>
            <a:off x="539552" y="260647"/>
            <a:ext cx="8203087" cy="633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58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964487" cy="6408712"/>
          </a:xfrm>
          <a:prstGeom prst="rect">
            <a:avLst/>
          </a:prstGeom>
        </p:spPr>
      </p:pic>
    </p:spTree>
    <p:extLst>
      <p:ext uri="{BB962C8B-B14F-4D97-AF65-F5344CB8AC3E}">
        <p14:creationId xmlns:p14="http://schemas.microsoft.com/office/powerpoint/2010/main" val="3421016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7460704" y="1378804"/>
            <a:ext cx="1368152" cy="377507"/>
          </a:xfrm>
          <a:prstGeom prst="rect">
            <a:avLst/>
          </a:prstGeom>
          <a:noFill/>
        </p:spPr>
        <p:txBody>
          <a:bodyPr wrap="square" rtlCol="0">
            <a:spAutoFit/>
          </a:bodyPr>
          <a:lstStyle/>
          <a:p>
            <a:endParaRPr lang="fr-FR" dirty="0"/>
          </a:p>
        </p:txBody>
      </p:sp>
      <p:grpSp>
        <p:nvGrpSpPr>
          <p:cNvPr id="20" name="Groupe 19"/>
          <p:cNvGrpSpPr/>
          <p:nvPr/>
        </p:nvGrpSpPr>
        <p:grpSpPr>
          <a:xfrm>
            <a:off x="642910" y="477052"/>
            <a:ext cx="6121018" cy="2666195"/>
            <a:chOff x="642910" y="285728"/>
            <a:chExt cx="6121018" cy="3500462"/>
          </a:xfrm>
        </p:grpSpPr>
        <p:pic>
          <p:nvPicPr>
            <p:cNvPr id="75778" name="Picture 2"/>
            <p:cNvPicPr>
              <a:picLocks noChangeAspect="1" noChangeArrowheads="1"/>
            </p:cNvPicPr>
            <p:nvPr/>
          </p:nvPicPr>
          <p:blipFill>
            <a:blip r:embed="rId2" cstate="print"/>
            <a:srcRect/>
            <a:stretch>
              <a:fillRect/>
            </a:stretch>
          </p:blipFill>
          <p:spPr bwMode="auto">
            <a:xfrm>
              <a:off x="642910" y="285728"/>
              <a:ext cx="4357718" cy="3500462"/>
            </a:xfrm>
            <a:prstGeom prst="rect">
              <a:avLst/>
            </a:prstGeom>
            <a:noFill/>
            <a:ln w="9525">
              <a:noFill/>
              <a:miter lim="800000"/>
              <a:headEnd/>
              <a:tailEnd/>
            </a:ln>
            <a:effectLst/>
          </p:spPr>
        </p:pic>
        <p:grpSp>
          <p:nvGrpSpPr>
            <p:cNvPr id="19" name="Groupe 18"/>
            <p:cNvGrpSpPr/>
            <p:nvPr/>
          </p:nvGrpSpPr>
          <p:grpSpPr>
            <a:xfrm>
              <a:off x="2821770" y="889925"/>
              <a:ext cx="3942158" cy="2863111"/>
              <a:chOff x="2821770" y="889925"/>
              <a:chExt cx="3942158" cy="2863111"/>
            </a:xfrm>
          </p:grpSpPr>
          <p:cxnSp>
            <p:nvCxnSpPr>
              <p:cNvPr id="3" name="Connecteur droit avec flèche 2"/>
              <p:cNvCxnSpPr/>
              <p:nvPr/>
            </p:nvCxnSpPr>
            <p:spPr>
              <a:xfrm flipH="1" flipV="1">
                <a:off x="3059832" y="1603912"/>
                <a:ext cx="2055403" cy="4320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H="1" flipV="1">
                <a:off x="2821770" y="2923203"/>
                <a:ext cx="2398302" cy="460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flipV="1">
                <a:off x="4427984" y="889925"/>
                <a:ext cx="1374502" cy="3364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151543" y="3383704"/>
                <a:ext cx="1571476" cy="369332"/>
              </a:xfrm>
              <a:prstGeom prst="rect">
                <a:avLst/>
              </a:prstGeom>
              <a:noFill/>
            </p:spPr>
            <p:txBody>
              <a:bodyPr wrap="square" rtlCol="0">
                <a:spAutoFit/>
              </a:bodyPr>
              <a:lstStyle/>
              <a:p>
                <a:r>
                  <a:rPr lang="ar-DZ" b="1" dirty="0" smtClean="0"/>
                  <a:t>الخلايا المساعدة</a:t>
                </a:r>
                <a:endParaRPr lang="fr-FR" b="1" dirty="0"/>
              </a:p>
            </p:txBody>
          </p:sp>
          <p:sp>
            <p:nvSpPr>
              <p:cNvPr id="14" name="ZoneTexte 13"/>
              <p:cNvSpPr txBox="1"/>
              <p:nvPr/>
            </p:nvSpPr>
            <p:spPr>
              <a:xfrm>
                <a:off x="5044367" y="2035959"/>
                <a:ext cx="1719561" cy="646331"/>
              </a:xfrm>
              <a:prstGeom prst="rect">
                <a:avLst/>
              </a:prstGeom>
              <a:noFill/>
            </p:spPr>
            <p:txBody>
              <a:bodyPr wrap="square" rtlCol="0">
                <a:spAutoFit/>
              </a:bodyPr>
              <a:lstStyle/>
              <a:p>
                <a:r>
                  <a:rPr lang="ar-DZ" b="1" dirty="0" smtClean="0"/>
                  <a:t>الخلايا الحارسة بداخلها صانعات </a:t>
                </a:r>
                <a:endParaRPr lang="fr-FR" b="1" dirty="0"/>
              </a:p>
            </p:txBody>
          </p:sp>
          <p:sp>
            <p:nvSpPr>
              <p:cNvPr id="15" name="ZoneTexte 14"/>
              <p:cNvSpPr txBox="1"/>
              <p:nvPr/>
            </p:nvSpPr>
            <p:spPr>
              <a:xfrm>
                <a:off x="4942705" y="1295287"/>
                <a:ext cx="1719561" cy="369332"/>
              </a:xfrm>
              <a:prstGeom prst="rect">
                <a:avLst/>
              </a:prstGeom>
              <a:noFill/>
            </p:spPr>
            <p:txBody>
              <a:bodyPr wrap="square" rtlCol="0">
                <a:spAutoFit/>
              </a:bodyPr>
              <a:lstStyle/>
              <a:p>
                <a:pPr algn="r"/>
                <a:r>
                  <a:rPr lang="ar-DZ" b="1" dirty="0" smtClean="0"/>
                  <a:t>خلايا البشرة</a:t>
                </a:r>
                <a:endParaRPr lang="fr-FR" b="1" dirty="0"/>
              </a:p>
            </p:txBody>
          </p:sp>
        </p:grpSp>
      </p:grpSp>
      <p:pic>
        <p:nvPicPr>
          <p:cNvPr id="275458" name="Picture 2" descr="Différence entre les stomates de monocotylédones et de plantes dicotylédones  / Science | La différence entre des objets et des termes similaires."/>
          <p:cNvPicPr>
            <a:picLocks noChangeAspect="1" noChangeArrowheads="1"/>
          </p:cNvPicPr>
          <p:nvPr/>
        </p:nvPicPr>
        <p:blipFill>
          <a:blip r:embed="rId3" cstate="print"/>
          <a:srcRect/>
          <a:stretch>
            <a:fillRect/>
          </a:stretch>
        </p:blipFill>
        <p:spPr bwMode="auto">
          <a:xfrm>
            <a:off x="2730635" y="3286100"/>
            <a:ext cx="6067425" cy="3571900"/>
          </a:xfrm>
          <a:prstGeom prst="rect">
            <a:avLst/>
          </a:prstGeom>
          <a:noFill/>
        </p:spPr>
      </p:pic>
      <p:sp>
        <p:nvSpPr>
          <p:cNvPr id="16" name="Rectangle 15"/>
          <p:cNvSpPr/>
          <p:nvPr/>
        </p:nvSpPr>
        <p:spPr>
          <a:xfrm>
            <a:off x="0" y="5857892"/>
            <a:ext cx="6588224" cy="523220"/>
          </a:xfrm>
          <a:prstGeom prst="rect">
            <a:avLst/>
          </a:prstGeom>
        </p:spPr>
        <p:txBody>
          <a:bodyPr wrap="square">
            <a:spAutoFit/>
          </a:bodyPr>
          <a:lstStyle/>
          <a:p>
            <a:r>
              <a:rPr lang="fr-FR" sz="2800" b="1" dirty="0" err="1">
                <a:solidFill>
                  <a:srgbClr val="FF0000"/>
                </a:solidFill>
              </a:rPr>
              <a:t>dumbbell-shaped</a:t>
            </a:r>
            <a:r>
              <a:rPr lang="fr-FR" sz="2800" b="1" dirty="0"/>
              <a:t> </a:t>
            </a:r>
            <a:r>
              <a:rPr lang="fr-FR" sz="2800" b="1" dirty="0" err="1"/>
              <a:t>guard</a:t>
            </a:r>
            <a:r>
              <a:rPr lang="fr-FR" sz="2800" b="1" dirty="0"/>
              <a:t> </a:t>
            </a:r>
            <a:r>
              <a:rPr lang="fr-FR" sz="2800" b="1" dirty="0" err="1" smtClean="0"/>
              <a:t>cells</a:t>
            </a:r>
            <a:r>
              <a:rPr lang="ar-DZ" sz="2800" b="1" dirty="0" err="1" smtClean="0"/>
              <a:t>الصولجاني</a:t>
            </a:r>
            <a:r>
              <a:rPr lang="ar-DZ" sz="2800" b="1" dirty="0" smtClean="0"/>
              <a:t> </a:t>
            </a:r>
            <a:endParaRPr lang="fr-FR" sz="2800" dirty="0">
              <a:solidFill>
                <a:srgbClr val="FF0000"/>
              </a:solidFill>
            </a:endParaRPr>
          </a:p>
        </p:txBody>
      </p:sp>
      <p:sp>
        <p:nvSpPr>
          <p:cNvPr id="17" name="Rectangle 16"/>
          <p:cNvSpPr/>
          <p:nvPr/>
        </p:nvSpPr>
        <p:spPr>
          <a:xfrm>
            <a:off x="0" y="0"/>
            <a:ext cx="9144001" cy="954107"/>
          </a:xfrm>
          <a:prstGeom prst="rect">
            <a:avLst/>
          </a:prstGeom>
        </p:spPr>
        <p:txBody>
          <a:bodyPr wrap="square">
            <a:spAutoFit/>
          </a:bodyPr>
          <a:lstStyle/>
          <a:p>
            <a:pPr algn="ctr"/>
            <a:r>
              <a:rPr lang="en-US" sz="2800" dirty="0"/>
              <a:t>The stomata of </a:t>
            </a:r>
            <a:r>
              <a:rPr lang="en-US" sz="2800" b="1" dirty="0" err="1"/>
              <a:t>dicotyledons</a:t>
            </a:r>
            <a:r>
              <a:rPr lang="en-US" sz="2800" dirty="0"/>
              <a:t> (dicots) are described as </a:t>
            </a:r>
            <a:r>
              <a:rPr lang="en-US" sz="2800" b="1" dirty="0" smtClean="0">
                <a:solidFill>
                  <a:srgbClr val="FF0000"/>
                </a:solidFill>
              </a:rPr>
              <a:t>bean-shaped OR       </a:t>
            </a:r>
            <a:r>
              <a:rPr lang="fr-FR" sz="2800" b="1" dirty="0" err="1" smtClean="0">
                <a:solidFill>
                  <a:srgbClr val="FF0000"/>
                </a:solidFill>
                <a:latin typeface="Inter"/>
              </a:rPr>
              <a:t>reniform</a:t>
            </a:r>
            <a:r>
              <a:rPr lang="ar-DZ" sz="2800" b="1" dirty="0" smtClean="0">
                <a:solidFill>
                  <a:srgbClr val="FF0000"/>
                </a:solidFill>
                <a:latin typeface="Inter"/>
              </a:rPr>
              <a:t> كلوي </a:t>
            </a:r>
            <a:endParaRPr lang="fr-FR" sz="2800" b="1" dirty="0">
              <a:solidFill>
                <a:srgbClr val="FF0000"/>
              </a:solidFill>
            </a:endParaRPr>
          </a:p>
        </p:txBody>
      </p:sp>
      <p:sp>
        <p:nvSpPr>
          <p:cNvPr id="2" name="Rectangle 1"/>
          <p:cNvSpPr/>
          <p:nvPr/>
        </p:nvSpPr>
        <p:spPr>
          <a:xfrm>
            <a:off x="6662267" y="404664"/>
            <a:ext cx="2374230" cy="267765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r-FR" sz="2400" b="1" dirty="0" err="1">
                <a:solidFill>
                  <a:schemeClr val="bg1"/>
                </a:solidFill>
              </a:rPr>
              <a:t>hypostomatic</a:t>
            </a:r>
            <a:r>
              <a:rPr lang="fr-FR" sz="2400" b="1" dirty="0">
                <a:solidFill>
                  <a:schemeClr val="bg1"/>
                </a:solidFill>
              </a:rPr>
              <a:t> distribution, </a:t>
            </a:r>
            <a:r>
              <a:rPr lang="en-US" sz="2400" b="1" dirty="0">
                <a:solidFill>
                  <a:schemeClr val="bg1"/>
                </a:solidFill>
                <a:latin typeface="Inter"/>
              </a:rPr>
              <a:t>with most stomata located on the lower surface of leaves, </a:t>
            </a:r>
            <a:endParaRPr lang="fr-FR" sz="2400" b="1" dirty="0">
              <a:solidFill>
                <a:schemeClr val="bg1"/>
              </a:solidFill>
            </a:endParaRPr>
          </a:p>
        </p:txBody>
      </p:sp>
      <p:sp>
        <p:nvSpPr>
          <p:cNvPr id="4" name="Rectangle 3"/>
          <p:cNvSpPr/>
          <p:nvPr/>
        </p:nvSpPr>
        <p:spPr>
          <a:xfrm>
            <a:off x="107504" y="3645024"/>
            <a:ext cx="2483768" cy="230832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err="1"/>
              <a:t>amphistomatic</a:t>
            </a:r>
            <a:r>
              <a:rPr lang="en-US" sz="2400" b="1" dirty="0"/>
              <a:t>, meaning they are found on both the upper and lower epidermis of leaves.</a:t>
            </a:r>
            <a:endParaRPr lang="fr-FR" sz="2400" b="1" dirty="0"/>
          </a:p>
        </p:txBody>
      </p:sp>
      <p:sp>
        <p:nvSpPr>
          <p:cNvPr id="5" name="Rectangle 4"/>
          <p:cNvSpPr/>
          <p:nvPr/>
        </p:nvSpPr>
        <p:spPr>
          <a:xfrm>
            <a:off x="2203428" y="2773915"/>
            <a:ext cx="294811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b="1" dirty="0"/>
              <a:t> الخلايا الثانوية (</a:t>
            </a:r>
            <a:r>
              <a:rPr lang="fr-FR" b="1" dirty="0" err="1"/>
              <a:t>Subsidiary</a:t>
            </a:r>
            <a:r>
              <a:rPr lang="fr-FR" b="1" dirty="0"/>
              <a:t> </a:t>
            </a:r>
            <a:r>
              <a:rPr lang="fr-FR" b="1" dirty="0" err="1"/>
              <a:t>Cells</a:t>
            </a:r>
            <a:endParaRPr lang="fr-FR" b="1" dirty="0"/>
          </a:p>
        </p:txBody>
      </p:sp>
      <p:sp>
        <p:nvSpPr>
          <p:cNvPr id="6" name="Rectangle 5"/>
          <p:cNvSpPr/>
          <p:nvPr/>
        </p:nvSpPr>
        <p:spPr>
          <a:xfrm>
            <a:off x="3901235" y="1923254"/>
            <a:ext cx="126547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b="1" dirty="0" err="1"/>
              <a:t>Guard</a:t>
            </a:r>
            <a:r>
              <a:rPr lang="fr-FR" b="1" dirty="0"/>
              <a:t> </a:t>
            </a:r>
            <a:r>
              <a:rPr lang="fr-FR" b="1" dirty="0" err="1"/>
              <a:t>Cells</a:t>
            </a:r>
            <a:endParaRPr lang="fr-FR" b="1" dirty="0"/>
          </a:p>
        </p:txBody>
      </p:sp>
    </p:spTree>
    <p:extLst>
      <p:ext uri="{BB962C8B-B14F-4D97-AF65-F5344CB8AC3E}">
        <p14:creationId xmlns:p14="http://schemas.microsoft.com/office/powerpoint/2010/main" val="3789098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0" t="23611" r="21132" b="21826"/>
          <a:stretch/>
        </p:blipFill>
        <p:spPr bwMode="auto">
          <a:xfrm>
            <a:off x="179512" y="260648"/>
            <a:ext cx="885698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64088" y="5764959"/>
            <a:ext cx="1293944"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b="1" dirty="0">
                <a:solidFill>
                  <a:srgbClr val="404040"/>
                </a:solidFill>
                <a:latin typeface="Inter"/>
              </a:rPr>
              <a:t> الجهاز </a:t>
            </a:r>
            <a:r>
              <a:rPr lang="ar-DZ" b="1" dirty="0" err="1">
                <a:solidFill>
                  <a:srgbClr val="404040"/>
                </a:solidFill>
                <a:latin typeface="Inter"/>
              </a:rPr>
              <a:t>الثغري</a:t>
            </a:r>
            <a:endParaRPr lang="ar-DZ" b="1" i="0" dirty="0">
              <a:solidFill>
                <a:srgbClr val="404040"/>
              </a:solidFill>
              <a:effectLst/>
              <a:latin typeface="Inter"/>
            </a:endParaRPr>
          </a:p>
        </p:txBody>
      </p:sp>
      <p:sp>
        <p:nvSpPr>
          <p:cNvPr id="3" name="Rectangle 2"/>
          <p:cNvSpPr/>
          <p:nvPr/>
        </p:nvSpPr>
        <p:spPr>
          <a:xfrm>
            <a:off x="6732240" y="4581128"/>
            <a:ext cx="1393330"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r>
              <a:rPr lang="ar-DZ" b="1" dirty="0">
                <a:solidFill>
                  <a:prstClr val="black"/>
                </a:solidFill>
              </a:rPr>
              <a:t>الخلايا المساعدة</a:t>
            </a:r>
            <a:endParaRPr lang="fr-FR" b="1" dirty="0">
              <a:solidFill>
                <a:prstClr val="black"/>
              </a:solidFill>
            </a:endParaRPr>
          </a:p>
        </p:txBody>
      </p:sp>
    </p:spTree>
    <p:extLst>
      <p:ext uri="{BB962C8B-B14F-4D97-AF65-F5344CB8AC3E}">
        <p14:creationId xmlns:p14="http://schemas.microsoft.com/office/powerpoint/2010/main" val="2431517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1" t="27381" r="20909" b="18254"/>
          <a:stretch/>
        </p:blipFill>
        <p:spPr bwMode="auto">
          <a:xfrm>
            <a:off x="395536" y="260648"/>
            <a:ext cx="842493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693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stem_750"/>
          <p:cNvPicPr>
            <a:picLocks noChangeAspect="1" noChangeArrowheads="1"/>
          </p:cNvPicPr>
          <p:nvPr/>
        </p:nvPicPr>
        <p:blipFill>
          <a:blip r:embed="rId2" cstate="print"/>
          <a:srcRect/>
          <a:stretch>
            <a:fillRect/>
          </a:stretch>
        </p:blipFill>
        <p:spPr bwMode="auto">
          <a:xfrm>
            <a:off x="4219575" y="241300"/>
            <a:ext cx="4659313" cy="3490913"/>
          </a:xfrm>
          <a:prstGeom prst="rect">
            <a:avLst/>
          </a:prstGeom>
          <a:noFill/>
          <a:ln w="9525">
            <a:noFill/>
            <a:miter lim="800000"/>
            <a:headEnd/>
            <a:tailEnd/>
          </a:ln>
        </p:spPr>
      </p:pic>
      <p:pic>
        <p:nvPicPr>
          <p:cNvPr id="112644" name="Picture 8" descr="trichomes"/>
          <p:cNvPicPr>
            <a:picLocks noChangeAspect="1" noChangeArrowheads="1"/>
          </p:cNvPicPr>
          <p:nvPr/>
        </p:nvPicPr>
        <p:blipFill>
          <a:blip r:embed="rId3" cstate="print">
            <a:lum contrast="6000"/>
          </a:blip>
          <a:srcRect t="9238"/>
          <a:stretch>
            <a:fillRect/>
          </a:stretch>
        </p:blipFill>
        <p:spPr bwMode="auto">
          <a:xfrm>
            <a:off x="339725" y="173038"/>
            <a:ext cx="2089150" cy="2667000"/>
          </a:xfrm>
          <a:prstGeom prst="rect">
            <a:avLst/>
          </a:prstGeom>
          <a:noFill/>
          <a:ln w="9525">
            <a:noFill/>
            <a:miter lim="800000"/>
            <a:headEnd/>
            <a:tailEnd/>
          </a:ln>
        </p:spPr>
      </p:pic>
      <p:sp>
        <p:nvSpPr>
          <p:cNvPr id="37897" name="Text Box 9"/>
          <p:cNvSpPr txBox="1">
            <a:spLocks noChangeArrowheads="1"/>
          </p:cNvSpPr>
          <p:nvPr/>
        </p:nvSpPr>
        <p:spPr bwMode="auto">
          <a:xfrm>
            <a:off x="268288" y="2855913"/>
            <a:ext cx="6391944" cy="1323439"/>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defRPr/>
            </a:pPr>
            <a:r>
              <a:rPr lang="en-US" sz="2000" b="1" dirty="0" err="1"/>
              <a:t>Trichomes</a:t>
            </a:r>
            <a:r>
              <a:rPr lang="en-US" sz="2000" b="1" dirty="0"/>
              <a:t> are small outgrowths that emerge from the epidermis of plants, formed by modified epidermal cells. They can be either unicellular or multicellular and vary in their shapes and functions</a:t>
            </a:r>
            <a:r>
              <a:rPr lang="en-US" sz="2000" b="1" dirty="0" smtClean="0"/>
              <a:t>.</a:t>
            </a:r>
            <a:endParaRPr lang="en-US" sz="2000" b="1" dirty="0"/>
          </a:p>
        </p:txBody>
      </p:sp>
      <p:pic>
        <p:nvPicPr>
          <p:cNvPr id="112646" name="Picture 10" descr="trichd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51100" y="846138"/>
            <a:ext cx="1612900" cy="1400175"/>
          </a:xfrm>
          <a:prstGeom prst="rect">
            <a:avLst/>
          </a:prstGeom>
          <a:noFill/>
          <a:ln w="9525">
            <a:noFill/>
            <a:miter lim="800000"/>
            <a:headEnd/>
            <a:tailEnd/>
          </a:ln>
        </p:spPr>
      </p:pic>
      <p:pic>
        <p:nvPicPr>
          <p:cNvPr id="112647" name="Picture 12" descr="medicago_marina"/>
          <p:cNvPicPr>
            <a:picLocks noChangeAspect="1" noChangeArrowheads="1"/>
          </p:cNvPicPr>
          <p:nvPr/>
        </p:nvPicPr>
        <p:blipFill>
          <a:blip r:embed="rId5" cstate="print"/>
          <a:srcRect/>
          <a:stretch>
            <a:fillRect/>
          </a:stretch>
        </p:blipFill>
        <p:spPr bwMode="auto">
          <a:xfrm>
            <a:off x="365125" y="4111625"/>
            <a:ext cx="3432175" cy="2576513"/>
          </a:xfrm>
          <a:prstGeom prst="rect">
            <a:avLst/>
          </a:prstGeom>
          <a:noFill/>
          <a:ln w="9525">
            <a:noFill/>
            <a:miter lim="800000"/>
            <a:headEnd/>
            <a:tailEnd/>
          </a:ln>
        </p:spPr>
      </p:pic>
      <p:pic>
        <p:nvPicPr>
          <p:cNvPr id="112648" name="Picture 13" descr="tomato_leaf_section"/>
          <p:cNvPicPr>
            <a:picLocks noChangeAspect="1" noChangeArrowheads="1"/>
          </p:cNvPicPr>
          <p:nvPr/>
        </p:nvPicPr>
        <p:blipFill>
          <a:blip r:embed="rId6" cstate="print"/>
          <a:srcRect/>
          <a:stretch>
            <a:fillRect/>
          </a:stretch>
        </p:blipFill>
        <p:spPr bwMode="auto">
          <a:xfrm>
            <a:off x="3709988" y="4792663"/>
            <a:ext cx="2673350" cy="1781175"/>
          </a:xfrm>
          <a:prstGeom prst="rect">
            <a:avLst/>
          </a:prstGeom>
          <a:noFill/>
          <a:ln w="9525">
            <a:noFill/>
            <a:miter lim="800000"/>
            <a:headEnd/>
            <a:tailEnd/>
          </a:ln>
        </p:spPr>
      </p:pic>
      <p:pic>
        <p:nvPicPr>
          <p:cNvPr id="112649" name="Picture 11" descr="hairs"/>
          <p:cNvPicPr>
            <a:picLocks noChangeAspect="1" noChangeArrowheads="1"/>
          </p:cNvPicPr>
          <p:nvPr/>
        </p:nvPicPr>
        <p:blipFill>
          <a:blip r:embed="rId7" cstate="print"/>
          <a:srcRect/>
          <a:stretch>
            <a:fillRect/>
          </a:stretch>
        </p:blipFill>
        <p:spPr bwMode="auto">
          <a:xfrm>
            <a:off x="6770688" y="3044825"/>
            <a:ext cx="2062162" cy="30432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29471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876</Words>
  <Application>Microsoft Office PowerPoint</Application>
  <PresentationFormat>Affichage à l'écran (4:3)</PresentationFormat>
  <Paragraphs>157</Paragraphs>
  <Slides>58</Slides>
  <Notes>8</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Thème Office</vt:lpstr>
      <vt:lpstr>SIMPLE TISSUES  EPIDERMAL TISSUES</vt:lpstr>
      <vt:lpstr>Présentation PowerPoint</vt:lpstr>
      <vt:lpstr>Présentation PowerPoint</vt:lpstr>
      <vt:lpstr>Epidermis</vt:lpstr>
      <vt:lpstr>Présentation PowerPoint</vt:lpstr>
      <vt:lpstr>Présentation PowerPoint</vt:lpstr>
      <vt:lpstr>Présentation PowerPoint</vt:lpstr>
      <vt:lpstr>Présentation PowerPoint</vt:lpstr>
      <vt:lpstr>Présentation PowerPoint</vt:lpstr>
      <vt:lpstr>Complex tissues</vt:lpstr>
      <vt:lpstr>Présentation PowerPoint</vt:lpstr>
      <vt:lpstr>Présentation PowerPoint</vt:lpstr>
      <vt:lpstr>Présentation PowerPoint</vt:lpstr>
      <vt:lpstr>VESSELS AND TRACHEIDS  الاوعية و القصيبات</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Xylem structure</vt:lpstr>
      <vt:lpstr>Présentation PowerPoint</vt:lpstr>
      <vt:lpstr>Présentation PowerPoint</vt:lpstr>
      <vt:lpstr>Présentation PowerPoint</vt:lpstr>
      <vt:lpstr>Présentation PowerPoint</vt:lpstr>
      <vt:lpstr>Présentation PowerPoint</vt:lpstr>
      <vt:lpstr>Types of vascular bundles in plants</vt:lpstr>
      <vt:lpstr>Présentation PowerPoint</vt:lpstr>
      <vt:lpstr>Présentation PowerPoint</vt:lpstr>
      <vt:lpstr>Présentation PowerPoint</vt:lpstr>
      <vt:lpstr>Présentation PowerPoint</vt:lpstr>
      <vt:lpstr>Présentation PowerPoint</vt:lpstr>
      <vt:lpstr>Présentation PowerPoint</vt:lpstr>
      <vt:lpstr>Vessels differenciation from cambium</vt:lpstr>
      <vt:lpstr>Présentation PowerPoint</vt:lpstr>
      <vt:lpstr>Présentation PowerPoint</vt:lpstr>
      <vt:lpstr>Présentation PowerPoint</vt:lpstr>
      <vt:lpstr>Présentation PowerPoint</vt:lpstr>
      <vt:lpstr>Présentation PowerPoint</vt:lpstr>
      <vt:lpstr>Présentation PowerPoint</vt:lpstr>
      <vt:lpstr>2-Phloem</vt:lpstr>
      <vt:lpstr>Présentation PowerPoint</vt:lpstr>
      <vt:lpstr>Présentation PowerPoint</vt:lpstr>
      <vt:lpstr>Présentation PowerPoint</vt:lpstr>
      <vt:lpstr>Phloem structure</vt:lpstr>
      <vt:lpstr>Présentation PowerPoint</vt:lpstr>
      <vt:lpstr>Présentation PowerPoint</vt:lpstr>
      <vt:lpstr>Présentation PowerPoint</vt:lpstr>
      <vt:lpstr>Présentation PowerPoint</vt:lpstr>
      <vt:lpstr>CAMBIUM ACTIVITY</vt:lpstr>
      <vt:lpstr>Présentation PowerPoint</vt:lpstr>
      <vt:lpstr>Présentation PowerPoint</vt:lpstr>
      <vt:lpstr>Présentation PowerPoint</vt:lpstr>
      <vt:lpstr>Présentation PowerPoint</vt:lpstr>
      <vt:lpstr>wood formation</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TISSUES  EPIDERMAL TISSUES</dc:title>
  <dc:creator>lenovo</dc:creator>
  <cp:lastModifiedBy>lenovo</cp:lastModifiedBy>
  <cp:revision>1</cp:revision>
  <dcterms:created xsi:type="dcterms:W3CDTF">2026-02-14T21:41:28Z</dcterms:created>
  <dcterms:modified xsi:type="dcterms:W3CDTF">2026-02-14T21:42:07Z</dcterms:modified>
</cp:coreProperties>
</file>