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7" r:id="rId2"/>
    <p:sldId id="256" r:id="rId3"/>
    <p:sldId id="257" r:id="rId4"/>
    <p:sldId id="258" r:id="rId5"/>
    <p:sldId id="259" r:id="rId6"/>
    <p:sldId id="260" r:id="rId7"/>
    <p:sldId id="261" r:id="rId8"/>
    <p:sldId id="282" r:id="rId9"/>
    <p:sldId id="285" r:id="rId10"/>
    <p:sldId id="262" r:id="rId11"/>
    <p:sldId id="263" r:id="rId12"/>
    <p:sldId id="264" r:id="rId13"/>
    <p:sldId id="273" r:id="rId14"/>
    <p:sldId id="286" r:id="rId15"/>
    <p:sldId id="266" r:id="rId16"/>
    <p:sldId id="267" r:id="rId17"/>
    <p:sldId id="268" r:id="rId18"/>
    <p:sldId id="278" r:id="rId19"/>
    <p:sldId id="279" r:id="rId20"/>
    <p:sldId id="271" r:id="rId21"/>
    <p:sldId id="290" r:id="rId22"/>
    <p:sldId id="291" r:id="rId23"/>
    <p:sldId id="288" r:id="rId24"/>
    <p:sldId id="289" r:id="rId25"/>
    <p:sldId id="292" r:id="rId26"/>
    <p:sldId id="276" r:id="rId27"/>
    <p:sldId id="277" r:id="rId28"/>
    <p:sldId id="281" r:id="rId29"/>
    <p:sldId id="283" r:id="rId30"/>
    <p:sldId id="284" r:id="rId3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DDAD1A88-D1B5-431C-9BC3-10737D4AD6DF}" type="datetimeFigureOut">
              <a:rPr lang="fr-FR" smtClean="0"/>
              <a:t>21/02/2026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4F50F90-63EF-4A2A-B100-DE2A18AA89B7}" type="slidenum">
              <a:rPr lang="fr-FR" smtClean="0"/>
              <a:t>‹N°›</a:t>
            </a:fld>
            <a:endParaRPr lang="fr-FR"/>
          </a:p>
        </p:txBody>
      </p:sp>
    </p:spTree>
    <p:extLst>
      <p:ext uri="{BB962C8B-B14F-4D97-AF65-F5344CB8AC3E}">
        <p14:creationId xmlns:p14="http://schemas.microsoft.com/office/powerpoint/2010/main" val="38336336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DAD1A88-D1B5-431C-9BC3-10737D4AD6DF}" type="datetimeFigureOut">
              <a:rPr lang="fr-FR" smtClean="0"/>
              <a:t>21/02/2026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4F50F90-63EF-4A2A-B100-DE2A18AA89B7}" type="slidenum">
              <a:rPr lang="fr-FR" smtClean="0"/>
              <a:t>‹N°›</a:t>
            </a:fld>
            <a:endParaRPr lang="fr-FR"/>
          </a:p>
        </p:txBody>
      </p:sp>
    </p:spTree>
    <p:extLst>
      <p:ext uri="{BB962C8B-B14F-4D97-AF65-F5344CB8AC3E}">
        <p14:creationId xmlns:p14="http://schemas.microsoft.com/office/powerpoint/2010/main" val="1503451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DAD1A88-D1B5-431C-9BC3-10737D4AD6DF}" type="datetimeFigureOut">
              <a:rPr lang="fr-FR" smtClean="0"/>
              <a:t>21/02/2026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4F50F90-63EF-4A2A-B100-DE2A18AA89B7}" type="slidenum">
              <a:rPr lang="fr-FR" smtClean="0"/>
              <a:t>‹N°›</a:t>
            </a:fld>
            <a:endParaRPr lang="fr-FR"/>
          </a:p>
        </p:txBody>
      </p:sp>
    </p:spTree>
    <p:extLst>
      <p:ext uri="{BB962C8B-B14F-4D97-AF65-F5344CB8AC3E}">
        <p14:creationId xmlns:p14="http://schemas.microsoft.com/office/powerpoint/2010/main" val="20200356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DAD1A88-D1B5-431C-9BC3-10737D4AD6DF}" type="datetimeFigureOut">
              <a:rPr lang="fr-FR" smtClean="0"/>
              <a:t>21/02/2026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4F50F90-63EF-4A2A-B100-DE2A18AA89B7}" type="slidenum">
              <a:rPr lang="fr-FR" smtClean="0"/>
              <a:t>‹N°›</a:t>
            </a:fld>
            <a:endParaRPr lang="fr-FR"/>
          </a:p>
        </p:txBody>
      </p:sp>
    </p:spTree>
    <p:extLst>
      <p:ext uri="{BB962C8B-B14F-4D97-AF65-F5344CB8AC3E}">
        <p14:creationId xmlns:p14="http://schemas.microsoft.com/office/powerpoint/2010/main" val="111806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DDAD1A88-D1B5-431C-9BC3-10737D4AD6DF}" type="datetimeFigureOut">
              <a:rPr lang="fr-FR" smtClean="0"/>
              <a:t>21/02/2026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4F50F90-63EF-4A2A-B100-DE2A18AA89B7}" type="slidenum">
              <a:rPr lang="fr-FR" smtClean="0"/>
              <a:t>‹N°›</a:t>
            </a:fld>
            <a:endParaRPr lang="fr-FR"/>
          </a:p>
        </p:txBody>
      </p:sp>
    </p:spTree>
    <p:extLst>
      <p:ext uri="{BB962C8B-B14F-4D97-AF65-F5344CB8AC3E}">
        <p14:creationId xmlns:p14="http://schemas.microsoft.com/office/powerpoint/2010/main" val="21891844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DDAD1A88-D1B5-431C-9BC3-10737D4AD6DF}" type="datetimeFigureOut">
              <a:rPr lang="fr-FR" smtClean="0"/>
              <a:t>21/02/2026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4F50F90-63EF-4A2A-B100-DE2A18AA89B7}" type="slidenum">
              <a:rPr lang="fr-FR" smtClean="0"/>
              <a:t>‹N°›</a:t>
            </a:fld>
            <a:endParaRPr lang="fr-FR"/>
          </a:p>
        </p:txBody>
      </p:sp>
    </p:spTree>
    <p:extLst>
      <p:ext uri="{BB962C8B-B14F-4D97-AF65-F5344CB8AC3E}">
        <p14:creationId xmlns:p14="http://schemas.microsoft.com/office/powerpoint/2010/main" val="2309464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DDAD1A88-D1B5-431C-9BC3-10737D4AD6DF}" type="datetimeFigureOut">
              <a:rPr lang="fr-FR" smtClean="0"/>
              <a:t>21/02/2026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F4F50F90-63EF-4A2A-B100-DE2A18AA89B7}" type="slidenum">
              <a:rPr lang="fr-FR" smtClean="0"/>
              <a:t>‹N°›</a:t>
            </a:fld>
            <a:endParaRPr lang="fr-FR"/>
          </a:p>
        </p:txBody>
      </p:sp>
    </p:spTree>
    <p:extLst>
      <p:ext uri="{BB962C8B-B14F-4D97-AF65-F5344CB8AC3E}">
        <p14:creationId xmlns:p14="http://schemas.microsoft.com/office/powerpoint/2010/main" val="11552343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DDAD1A88-D1B5-431C-9BC3-10737D4AD6DF}" type="datetimeFigureOut">
              <a:rPr lang="fr-FR" smtClean="0"/>
              <a:t>21/02/2026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F4F50F90-63EF-4A2A-B100-DE2A18AA89B7}" type="slidenum">
              <a:rPr lang="fr-FR" smtClean="0"/>
              <a:t>‹N°›</a:t>
            </a:fld>
            <a:endParaRPr lang="fr-FR"/>
          </a:p>
        </p:txBody>
      </p:sp>
    </p:spTree>
    <p:extLst>
      <p:ext uri="{BB962C8B-B14F-4D97-AF65-F5344CB8AC3E}">
        <p14:creationId xmlns:p14="http://schemas.microsoft.com/office/powerpoint/2010/main" val="2845204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DAD1A88-D1B5-431C-9BC3-10737D4AD6DF}" type="datetimeFigureOut">
              <a:rPr lang="fr-FR" smtClean="0"/>
              <a:t>21/02/2026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F4F50F90-63EF-4A2A-B100-DE2A18AA89B7}" type="slidenum">
              <a:rPr lang="fr-FR" smtClean="0"/>
              <a:t>‹N°›</a:t>
            </a:fld>
            <a:endParaRPr lang="fr-FR"/>
          </a:p>
        </p:txBody>
      </p:sp>
    </p:spTree>
    <p:extLst>
      <p:ext uri="{BB962C8B-B14F-4D97-AF65-F5344CB8AC3E}">
        <p14:creationId xmlns:p14="http://schemas.microsoft.com/office/powerpoint/2010/main" val="87837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DDAD1A88-D1B5-431C-9BC3-10737D4AD6DF}" type="datetimeFigureOut">
              <a:rPr lang="fr-FR" smtClean="0"/>
              <a:t>21/02/2026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4F50F90-63EF-4A2A-B100-DE2A18AA89B7}" type="slidenum">
              <a:rPr lang="fr-FR" smtClean="0"/>
              <a:t>‹N°›</a:t>
            </a:fld>
            <a:endParaRPr lang="fr-FR"/>
          </a:p>
        </p:txBody>
      </p:sp>
    </p:spTree>
    <p:extLst>
      <p:ext uri="{BB962C8B-B14F-4D97-AF65-F5344CB8AC3E}">
        <p14:creationId xmlns:p14="http://schemas.microsoft.com/office/powerpoint/2010/main" val="35884079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DDAD1A88-D1B5-431C-9BC3-10737D4AD6DF}" type="datetimeFigureOut">
              <a:rPr lang="fr-FR" smtClean="0"/>
              <a:t>21/02/2026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4F50F90-63EF-4A2A-B100-DE2A18AA89B7}" type="slidenum">
              <a:rPr lang="fr-FR" smtClean="0"/>
              <a:t>‹N°›</a:t>
            </a:fld>
            <a:endParaRPr lang="fr-FR"/>
          </a:p>
        </p:txBody>
      </p:sp>
    </p:spTree>
    <p:extLst>
      <p:ext uri="{BB962C8B-B14F-4D97-AF65-F5344CB8AC3E}">
        <p14:creationId xmlns:p14="http://schemas.microsoft.com/office/powerpoint/2010/main" val="3084913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AD1A88-D1B5-431C-9BC3-10737D4AD6DF}" type="datetimeFigureOut">
              <a:rPr lang="fr-FR" smtClean="0"/>
              <a:t>21/02/2026</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F50F90-63EF-4A2A-B100-DE2A18AA89B7}" type="slidenum">
              <a:rPr lang="fr-FR" smtClean="0"/>
              <a:t>‹N°›</a:t>
            </a:fld>
            <a:endParaRPr lang="fr-FR"/>
          </a:p>
        </p:txBody>
      </p:sp>
    </p:spTree>
    <p:extLst>
      <p:ext uri="{BB962C8B-B14F-4D97-AF65-F5344CB8AC3E}">
        <p14:creationId xmlns:p14="http://schemas.microsoft.com/office/powerpoint/2010/main" val="6798478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2" Type="http://schemas.openxmlformats.org/officeDocument/2006/relationships/image" Target="../media/image25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0.png"/><Relationship Id="rId2" Type="http://schemas.openxmlformats.org/officeDocument/2006/relationships/image" Target="../media/image26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953038" y="1122363"/>
            <a:ext cx="10058400" cy="1517806"/>
          </a:xfrm>
        </p:spPr>
        <p:style>
          <a:lnRef idx="2">
            <a:schemeClr val="accent1"/>
          </a:lnRef>
          <a:fillRef idx="1">
            <a:schemeClr val="lt1"/>
          </a:fillRef>
          <a:effectRef idx="0">
            <a:schemeClr val="accent1"/>
          </a:effectRef>
          <a:fontRef idx="minor">
            <a:schemeClr val="dk1"/>
          </a:fontRef>
        </p:style>
        <p:txBody>
          <a:bodyPr>
            <a:normAutofit/>
          </a:bodyPr>
          <a:lstStyle/>
          <a:p>
            <a:r>
              <a:rPr lang="fr-FR" sz="4800" b="1" dirty="0" smtClean="0"/>
              <a:t>Partie II: Bio-Statistique II</a:t>
            </a:r>
            <a:br>
              <a:rPr lang="fr-FR" sz="4800" b="1" dirty="0" smtClean="0"/>
            </a:br>
            <a:r>
              <a:rPr lang="fr-FR" sz="4800" b="1" dirty="0" smtClean="0"/>
              <a:t>Probabilités et statistique </a:t>
            </a:r>
            <a:r>
              <a:rPr lang="fr-FR" sz="4800" b="1" dirty="0" err="1" smtClean="0"/>
              <a:t>inférentielle</a:t>
            </a:r>
            <a:endParaRPr lang="fr-FR" sz="4800" b="1" dirty="0"/>
          </a:p>
        </p:txBody>
      </p:sp>
      <p:sp>
        <p:nvSpPr>
          <p:cNvPr id="3" name="Sous-titre 2"/>
          <p:cNvSpPr>
            <a:spLocks noGrp="1"/>
          </p:cNvSpPr>
          <p:nvPr>
            <p:ph type="subTitle" idx="1"/>
          </p:nvPr>
        </p:nvSpPr>
        <p:spPr>
          <a:xfrm>
            <a:off x="953038" y="2640169"/>
            <a:ext cx="10058400" cy="3606085"/>
          </a:xfrm>
        </p:spPr>
        <p:style>
          <a:lnRef idx="1">
            <a:schemeClr val="accent1"/>
          </a:lnRef>
          <a:fillRef idx="2">
            <a:schemeClr val="accent1"/>
          </a:fillRef>
          <a:effectRef idx="1">
            <a:schemeClr val="accent1"/>
          </a:effectRef>
          <a:fontRef idx="minor">
            <a:schemeClr val="dk1"/>
          </a:fontRef>
        </p:style>
        <p:txBody>
          <a:bodyPr>
            <a:normAutofit fontScale="92500" lnSpcReduction="20000"/>
          </a:bodyPr>
          <a:lstStyle/>
          <a:p>
            <a:endParaRPr lang="fr-FR" sz="4800" b="1" dirty="0" smtClean="0">
              <a:solidFill>
                <a:srgbClr val="FF0000"/>
              </a:solidFill>
              <a:latin typeface="Algerian" panose="04020705040A02060702" pitchFamily="82" charset="0"/>
              <a:ea typeface="+mj-ea"/>
              <a:cs typeface="+mj-cs"/>
            </a:endParaRPr>
          </a:p>
          <a:p>
            <a:endParaRPr lang="fr-FR" sz="4800" b="1" dirty="0">
              <a:solidFill>
                <a:srgbClr val="FF0000"/>
              </a:solidFill>
              <a:latin typeface="Algerian" panose="04020705040A02060702" pitchFamily="82" charset="0"/>
              <a:ea typeface="+mj-ea"/>
              <a:cs typeface="+mj-cs"/>
            </a:endParaRPr>
          </a:p>
          <a:p>
            <a:r>
              <a:rPr lang="fr-FR" sz="4800" b="1" dirty="0" smtClean="0">
                <a:solidFill>
                  <a:srgbClr val="FF0000"/>
                </a:solidFill>
                <a:latin typeface="Algerian" panose="04020705040A02060702" pitchFamily="82" charset="0"/>
                <a:ea typeface="+mj-ea"/>
                <a:cs typeface="+mj-cs"/>
              </a:rPr>
              <a:t>Chapitre 5:</a:t>
            </a:r>
            <a:r>
              <a:rPr lang="fr-FR" sz="4800" b="1" dirty="0" smtClean="0"/>
              <a:t> </a:t>
            </a:r>
            <a:r>
              <a:rPr lang="fr-FR" sz="4800" b="1" dirty="0">
                <a:solidFill>
                  <a:srgbClr val="FF0000"/>
                </a:solidFill>
                <a:latin typeface="Algerian" panose="04020705040A02060702" pitchFamily="82" charset="0"/>
                <a:ea typeface="+mj-ea"/>
                <a:cs typeface="+mj-cs"/>
              </a:rPr>
              <a:t>Théorie de l’échantillonnage</a:t>
            </a:r>
          </a:p>
          <a:p>
            <a:pPr algn="l"/>
            <a:endParaRPr lang="fr-FR" sz="4800" b="1" dirty="0">
              <a:solidFill>
                <a:schemeClr val="tx1"/>
              </a:solidFill>
              <a:latin typeface="+mj-lt"/>
              <a:ea typeface="+mj-ea"/>
              <a:cs typeface="+mj-cs"/>
            </a:endParaRPr>
          </a:p>
          <a:p>
            <a:pPr algn="r"/>
            <a:r>
              <a:rPr lang="fr-FR" sz="3200" b="1" dirty="0" smtClean="0">
                <a:solidFill>
                  <a:schemeClr val="bg2">
                    <a:lumMod val="10000"/>
                  </a:schemeClr>
                </a:solidFill>
                <a:latin typeface="+mj-lt"/>
                <a:ea typeface="+mj-ea"/>
                <a:cs typeface="+mj-cs"/>
              </a:rPr>
              <a:t>Chargé du Module: Dr </a:t>
            </a:r>
            <a:r>
              <a:rPr lang="fr-FR" sz="3200" b="1" dirty="0" err="1" smtClean="0">
                <a:solidFill>
                  <a:schemeClr val="bg2">
                    <a:lumMod val="10000"/>
                  </a:schemeClr>
                </a:solidFill>
                <a:latin typeface="+mj-lt"/>
                <a:ea typeface="+mj-ea"/>
                <a:cs typeface="+mj-cs"/>
              </a:rPr>
              <a:t>Cheraitia</a:t>
            </a:r>
            <a:r>
              <a:rPr lang="fr-FR" sz="3200" b="1" dirty="0" smtClean="0">
                <a:solidFill>
                  <a:schemeClr val="bg2">
                    <a:lumMod val="10000"/>
                  </a:schemeClr>
                </a:solidFill>
                <a:latin typeface="+mj-lt"/>
                <a:ea typeface="+mj-ea"/>
                <a:cs typeface="+mj-cs"/>
              </a:rPr>
              <a:t> Hassen  </a:t>
            </a:r>
            <a:endParaRPr lang="fr-FR" sz="3200" b="1" dirty="0">
              <a:solidFill>
                <a:schemeClr val="bg2">
                  <a:lumMod val="10000"/>
                </a:schemeClr>
              </a:solidFill>
              <a:latin typeface="+mj-lt"/>
              <a:ea typeface="+mj-ea"/>
              <a:cs typeface="+mj-cs"/>
            </a:endParaRPr>
          </a:p>
        </p:txBody>
      </p:sp>
    </p:spTree>
    <p:extLst>
      <p:ext uri="{BB962C8B-B14F-4D97-AF65-F5344CB8AC3E}">
        <p14:creationId xmlns:p14="http://schemas.microsoft.com/office/powerpoint/2010/main" val="19341165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Espace réservé du contenu 2"/>
              <p:cNvSpPr>
                <a:spLocks noGrp="1"/>
              </p:cNvSpPr>
              <p:nvPr>
                <p:ph idx="1"/>
              </p:nvPr>
            </p:nvSpPr>
            <p:spPr>
              <a:xfrm>
                <a:off x="838200" y="785611"/>
                <a:ext cx="10515600" cy="5391352"/>
              </a:xfrm>
            </p:spPr>
            <p:txBody>
              <a:bodyPr>
                <a:normAutofit/>
              </a:bodyPr>
              <a:lstStyle/>
              <a:p>
                <a:pPr marL="0" indent="0">
                  <a:lnSpc>
                    <a:spcPct val="150000"/>
                  </a:lnSpc>
                  <a:buNone/>
                </a:pPr>
                <a:r>
                  <a:rPr lang="fr-FR" sz="2400" dirty="0" smtClean="0"/>
                  <a:t>Elle est inconnue puisqu’on n’a pas procédé à un recensement</a:t>
                </a:r>
              </a:p>
              <a:p>
                <a:pPr marL="0" indent="0">
                  <a:lnSpc>
                    <a:spcPct val="150000"/>
                  </a:lnSpc>
                  <a:buNone/>
                </a:pPr>
                <a:r>
                  <a:rPr lang="fr-FR" sz="2400" dirty="0" smtClean="0"/>
                  <a:t>La variance de X dans la population est </a:t>
                </a:r>
              </a:p>
              <a:p>
                <a:pPr marL="0" indent="0">
                  <a:lnSpc>
                    <a:spcPct val="150000"/>
                  </a:lnSpc>
                  <a:buNone/>
                </a:pPr>
                <a14:m>
                  <m:oMathPara xmlns:m="http://schemas.openxmlformats.org/officeDocument/2006/math">
                    <m:oMathParaPr>
                      <m:jc m:val="centerGroup"/>
                    </m:oMathParaPr>
                    <m:oMath xmlns:m="http://schemas.openxmlformats.org/officeDocument/2006/math">
                      <m:sSup>
                        <m:sSupPr>
                          <m:ctrlPr>
                            <a:rPr lang="fr-FR" sz="2400" i="1" smtClean="0">
                              <a:latin typeface="Cambria Math" panose="02040503050406030204" pitchFamily="18" charset="0"/>
                            </a:rPr>
                          </m:ctrlPr>
                        </m:sSupPr>
                        <m:e>
                          <m:r>
                            <a:rPr lang="fr-FR" sz="2400" i="1" smtClean="0">
                              <a:latin typeface="Cambria Math" panose="02040503050406030204" pitchFamily="18" charset="0"/>
                              <a:ea typeface="Cambria Math" panose="02040503050406030204" pitchFamily="18" charset="0"/>
                            </a:rPr>
                            <m:t>𝜎</m:t>
                          </m:r>
                        </m:e>
                        <m:sup>
                          <m:r>
                            <a:rPr lang="fr-FR" sz="2400" b="0" i="1" smtClean="0">
                              <a:latin typeface="Cambria Math" panose="02040503050406030204" pitchFamily="18" charset="0"/>
                            </a:rPr>
                            <m:t>2</m:t>
                          </m:r>
                        </m:sup>
                      </m:sSup>
                      <m:r>
                        <a:rPr lang="fr-FR" sz="2400" b="0" i="1" smtClean="0">
                          <a:latin typeface="Cambria Math" panose="02040503050406030204" pitchFamily="18" charset="0"/>
                        </a:rPr>
                        <m:t>=</m:t>
                      </m:r>
                      <m:f>
                        <m:fPr>
                          <m:ctrlPr>
                            <a:rPr lang="fr-FR" sz="2400" b="0" i="1" smtClean="0">
                              <a:latin typeface="Cambria Math" panose="02040503050406030204" pitchFamily="18" charset="0"/>
                            </a:rPr>
                          </m:ctrlPr>
                        </m:fPr>
                        <m:num>
                          <m:r>
                            <a:rPr lang="fr-FR" sz="2400" b="0" i="1" smtClean="0">
                              <a:latin typeface="Cambria Math" panose="02040503050406030204" pitchFamily="18" charset="0"/>
                            </a:rPr>
                            <m:t>1</m:t>
                          </m:r>
                        </m:num>
                        <m:den>
                          <m:r>
                            <a:rPr lang="fr-FR" sz="2400" b="0" i="1" smtClean="0">
                              <a:latin typeface="Cambria Math" panose="02040503050406030204" pitchFamily="18" charset="0"/>
                            </a:rPr>
                            <m:t>𝑁</m:t>
                          </m:r>
                        </m:den>
                      </m:f>
                      <m:nary>
                        <m:naryPr>
                          <m:chr m:val="∑"/>
                          <m:ctrlPr>
                            <a:rPr lang="fr-FR" sz="2400" b="0" i="1" smtClean="0">
                              <a:latin typeface="Cambria Math" panose="02040503050406030204" pitchFamily="18" charset="0"/>
                            </a:rPr>
                          </m:ctrlPr>
                        </m:naryPr>
                        <m:sub>
                          <m:r>
                            <m:rPr>
                              <m:brk m:alnAt="23"/>
                            </m:rPr>
                            <a:rPr lang="fr-FR" sz="2400" b="0" i="1" smtClean="0">
                              <a:latin typeface="Cambria Math" panose="02040503050406030204" pitchFamily="18" charset="0"/>
                            </a:rPr>
                            <m:t>𝑖</m:t>
                          </m:r>
                          <m:r>
                            <a:rPr lang="fr-FR" sz="2400" b="0" i="1" smtClean="0">
                              <a:latin typeface="Cambria Math" panose="02040503050406030204" pitchFamily="18" charset="0"/>
                            </a:rPr>
                            <m:t>=</m:t>
                          </m:r>
                          <m:r>
                            <m:rPr>
                              <m:brk m:alnAt="23"/>
                            </m:rPr>
                            <a:rPr lang="fr-FR" sz="2400" b="0" i="1" smtClean="0">
                              <a:latin typeface="Cambria Math" panose="02040503050406030204" pitchFamily="18" charset="0"/>
                            </a:rPr>
                            <m:t>1</m:t>
                          </m:r>
                        </m:sub>
                        <m:sup>
                          <m:r>
                            <a:rPr lang="fr-FR" sz="2400" b="0" i="1" smtClean="0">
                              <a:latin typeface="Cambria Math" panose="02040503050406030204" pitchFamily="18" charset="0"/>
                            </a:rPr>
                            <m:t>𝑁</m:t>
                          </m:r>
                        </m:sup>
                        <m:e>
                          <m:sSup>
                            <m:sSupPr>
                              <m:ctrlPr>
                                <a:rPr lang="fr-FR" sz="2400" b="0" i="1" smtClean="0">
                                  <a:latin typeface="Cambria Math" panose="02040503050406030204" pitchFamily="18" charset="0"/>
                                </a:rPr>
                              </m:ctrlPr>
                            </m:sSupPr>
                            <m:e>
                              <m:d>
                                <m:dPr>
                                  <m:ctrlPr>
                                    <a:rPr lang="fr-FR" sz="2400" b="0" i="1" smtClean="0">
                                      <a:latin typeface="Cambria Math" panose="02040503050406030204" pitchFamily="18" charset="0"/>
                                    </a:rPr>
                                  </m:ctrlPr>
                                </m:dPr>
                                <m:e>
                                  <m:sSub>
                                    <m:sSubPr>
                                      <m:ctrlPr>
                                        <a:rPr lang="fr-FR" sz="2400" b="0" i="1" smtClean="0">
                                          <a:latin typeface="Cambria Math" panose="02040503050406030204" pitchFamily="18" charset="0"/>
                                        </a:rPr>
                                      </m:ctrlPr>
                                    </m:sSubPr>
                                    <m:e>
                                      <m:r>
                                        <a:rPr lang="fr-FR" sz="2400" b="0" i="1" smtClean="0">
                                          <a:latin typeface="Cambria Math" panose="02040503050406030204" pitchFamily="18" charset="0"/>
                                        </a:rPr>
                                        <m:t>𝑥</m:t>
                                      </m:r>
                                    </m:e>
                                    <m:sub>
                                      <m:r>
                                        <a:rPr lang="fr-FR" sz="2400" b="0" i="1" smtClean="0">
                                          <a:latin typeface="Cambria Math" panose="02040503050406030204" pitchFamily="18" charset="0"/>
                                        </a:rPr>
                                        <m:t>𝑖</m:t>
                                      </m:r>
                                    </m:sub>
                                  </m:sSub>
                                  <m:r>
                                    <a:rPr lang="fr-FR" sz="2400" b="0" i="1" smtClean="0">
                                      <a:latin typeface="Cambria Math" panose="02040503050406030204" pitchFamily="18" charset="0"/>
                                    </a:rPr>
                                    <m:t>−</m:t>
                                  </m:r>
                                  <m:r>
                                    <a:rPr lang="fr-FR" sz="2400" b="0" i="1" smtClean="0">
                                      <a:latin typeface="Cambria Math" panose="02040503050406030204" pitchFamily="18" charset="0"/>
                                    </a:rPr>
                                    <m:t>𝑚</m:t>
                                  </m:r>
                                </m:e>
                              </m:d>
                            </m:e>
                            <m:sup>
                              <m:r>
                                <a:rPr lang="fr-FR" sz="2400" b="0" i="1" smtClean="0">
                                  <a:latin typeface="Cambria Math" panose="02040503050406030204" pitchFamily="18" charset="0"/>
                                </a:rPr>
                                <m:t>2</m:t>
                              </m:r>
                            </m:sup>
                          </m:sSup>
                          <m:r>
                            <a:rPr lang="fr-FR" sz="2400" b="0" i="1" smtClean="0">
                              <a:latin typeface="Cambria Math" panose="02040503050406030204" pitchFamily="18" charset="0"/>
                            </a:rPr>
                            <m:t>=</m:t>
                          </m:r>
                          <m:d>
                            <m:dPr>
                              <m:ctrlPr>
                                <a:rPr lang="fr-FR" sz="2400" b="0" i="1" smtClean="0">
                                  <a:latin typeface="Cambria Math" panose="02040503050406030204" pitchFamily="18" charset="0"/>
                                </a:rPr>
                              </m:ctrlPr>
                            </m:dPr>
                            <m:e>
                              <m:f>
                                <m:fPr>
                                  <m:ctrlPr>
                                    <a:rPr lang="fr-FR" sz="2400" b="0" i="1" smtClean="0">
                                      <a:latin typeface="Cambria Math" panose="02040503050406030204" pitchFamily="18" charset="0"/>
                                    </a:rPr>
                                  </m:ctrlPr>
                                </m:fPr>
                                <m:num>
                                  <m:r>
                                    <a:rPr lang="fr-FR" sz="2400" b="0" i="1" smtClean="0">
                                      <a:latin typeface="Cambria Math" panose="02040503050406030204" pitchFamily="18" charset="0"/>
                                    </a:rPr>
                                    <m:t>1</m:t>
                                  </m:r>
                                </m:num>
                                <m:den>
                                  <m:r>
                                    <a:rPr lang="fr-FR" sz="2400" b="0" i="1" smtClean="0">
                                      <a:latin typeface="Cambria Math" panose="02040503050406030204" pitchFamily="18" charset="0"/>
                                    </a:rPr>
                                    <m:t>𝑁</m:t>
                                  </m:r>
                                </m:den>
                              </m:f>
                              <m:nary>
                                <m:naryPr>
                                  <m:chr m:val="∑"/>
                                  <m:ctrlPr>
                                    <a:rPr lang="fr-FR" sz="2400" b="0" i="1" smtClean="0">
                                      <a:latin typeface="Cambria Math" panose="02040503050406030204" pitchFamily="18" charset="0"/>
                                    </a:rPr>
                                  </m:ctrlPr>
                                </m:naryPr>
                                <m:sub>
                                  <m:r>
                                    <m:rPr>
                                      <m:brk m:alnAt="23"/>
                                    </m:rPr>
                                    <a:rPr lang="fr-FR" sz="2400" b="0" i="1" smtClean="0">
                                      <a:latin typeface="Cambria Math" panose="02040503050406030204" pitchFamily="18" charset="0"/>
                                    </a:rPr>
                                    <m:t>𝑖</m:t>
                                  </m:r>
                                  <m:r>
                                    <a:rPr lang="fr-FR" sz="2400" b="0" i="1" smtClean="0">
                                      <a:latin typeface="Cambria Math" panose="02040503050406030204" pitchFamily="18" charset="0"/>
                                    </a:rPr>
                                    <m:t>=</m:t>
                                  </m:r>
                                  <m:r>
                                    <m:rPr>
                                      <m:brk m:alnAt="23"/>
                                    </m:rPr>
                                    <a:rPr lang="fr-FR" sz="2400" b="0" i="1" smtClean="0">
                                      <a:latin typeface="Cambria Math" panose="02040503050406030204" pitchFamily="18" charset="0"/>
                                    </a:rPr>
                                    <m:t>1</m:t>
                                  </m:r>
                                </m:sub>
                                <m:sup>
                                  <m:r>
                                    <a:rPr lang="fr-FR" sz="2400" b="0" i="1" smtClean="0">
                                      <a:latin typeface="Cambria Math" panose="02040503050406030204" pitchFamily="18" charset="0"/>
                                    </a:rPr>
                                    <m:t>𝑁</m:t>
                                  </m:r>
                                </m:sup>
                                <m:e>
                                  <m:sSubSup>
                                    <m:sSubSupPr>
                                      <m:ctrlPr>
                                        <a:rPr lang="fr-FR" sz="2400" b="0" i="1" smtClean="0">
                                          <a:latin typeface="Cambria Math" panose="02040503050406030204" pitchFamily="18" charset="0"/>
                                        </a:rPr>
                                      </m:ctrlPr>
                                    </m:sSubSupPr>
                                    <m:e>
                                      <m:r>
                                        <a:rPr lang="fr-FR" sz="2400" b="0" i="1" smtClean="0">
                                          <a:latin typeface="Cambria Math" panose="02040503050406030204" pitchFamily="18" charset="0"/>
                                        </a:rPr>
                                        <m:t>𝑥</m:t>
                                      </m:r>
                                    </m:e>
                                    <m:sub>
                                      <m:r>
                                        <a:rPr lang="fr-FR" sz="2400" b="0" i="1" smtClean="0">
                                          <a:latin typeface="Cambria Math" panose="02040503050406030204" pitchFamily="18" charset="0"/>
                                        </a:rPr>
                                        <m:t>𝑖</m:t>
                                      </m:r>
                                    </m:sub>
                                    <m:sup>
                                      <m:r>
                                        <a:rPr lang="fr-FR" sz="2400" b="0" i="1" smtClean="0">
                                          <a:latin typeface="Cambria Math" panose="02040503050406030204" pitchFamily="18" charset="0"/>
                                        </a:rPr>
                                        <m:t>2</m:t>
                                      </m:r>
                                    </m:sup>
                                  </m:sSubSup>
                                </m:e>
                              </m:nary>
                            </m:e>
                          </m:d>
                          <m:r>
                            <a:rPr lang="fr-FR" sz="2400" b="0" i="1" smtClean="0">
                              <a:latin typeface="Cambria Math" panose="02040503050406030204" pitchFamily="18" charset="0"/>
                            </a:rPr>
                            <m:t>−</m:t>
                          </m:r>
                          <m:sSup>
                            <m:sSupPr>
                              <m:ctrlPr>
                                <a:rPr lang="fr-FR" sz="2400" b="0" i="1" smtClean="0">
                                  <a:latin typeface="Cambria Math" panose="02040503050406030204" pitchFamily="18" charset="0"/>
                                </a:rPr>
                              </m:ctrlPr>
                            </m:sSupPr>
                            <m:e>
                              <m:r>
                                <a:rPr lang="fr-FR" sz="2400" b="0" i="1" smtClean="0">
                                  <a:latin typeface="Cambria Math" panose="02040503050406030204" pitchFamily="18" charset="0"/>
                                </a:rPr>
                                <m:t>𝑚</m:t>
                              </m:r>
                            </m:e>
                            <m:sup>
                              <m:r>
                                <a:rPr lang="fr-FR" sz="2400" b="0" i="1" smtClean="0">
                                  <a:latin typeface="Cambria Math" panose="02040503050406030204" pitchFamily="18" charset="0"/>
                                </a:rPr>
                                <m:t>2</m:t>
                              </m:r>
                            </m:sup>
                          </m:sSup>
                        </m:e>
                      </m:nary>
                    </m:oMath>
                  </m:oMathPara>
                </a14:m>
                <a:endParaRPr lang="fr-FR" sz="2400" dirty="0" smtClean="0"/>
              </a:p>
              <a:p>
                <a:pPr marL="0" indent="0">
                  <a:lnSpc>
                    <a:spcPct val="150000"/>
                  </a:lnSpc>
                  <a:buNone/>
                </a:pPr>
                <a:r>
                  <a:rPr lang="fr-FR" sz="2400" dirty="0" smtClean="0"/>
                  <a:t>Ce nombre est également inconnue</a:t>
                </a:r>
              </a:p>
              <a:p>
                <a:pPr marL="0" indent="0">
                  <a:lnSpc>
                    <a:spcPct val="150000"/>
                  </a:lnSpc>
                  <a:buNone/>
                </a:pPr>
                <a:r>
                  <a:rPr lang="fr-FR" sz="2400" dirty="0" smtClean="0"/>
                  <a:t>La proportion dans la population « p » est donnée par : </a:t>
                </a:r>
                <a14:m>
                  <m:oMath xmlns:m="http://schemas.openxmlformats.org/officeDocument/2006/math">
                    <m:f>
                      <m:fPr>
                        <m:ctrlPr>
                          <a:rPr lang="fr-FR" sz="2400" i="1" smtClean="0">
                            <a:latin typeface="Cambria Math" panose="02040503050406030204" pitchFamily="18" charset="0"/>
                          </a:rPr>
                        </m:ctrlPr>
                      </m:fPr>
                      <m:num>
                        <m:sSub>
                          <m:sSubPr>
                            <m:ctrlPr>
                              <a:rPr lang="fr-FR" sz="2400" i="1" smtClean="0">
                                <a:latin typeface="Cambria Math" panose="02040503050406030204" pitchFamily="18" charset="0"/>
                              </a:rPr>
                            </m:ctrlPr>
                          </m:sSubPr>
                          <m:e>
                            <m:r>
                              <a:rPr lang="fr-FR" sz="2400" b="0" i="1" smtClean="0">
                                <a:latin typeface="Cambria Math" panose="02040503050406030204" pitchFamily="18" charset="0"/>
                              </a:rPr>
                              <m:t>𝑁</m:t>
                            </m:r>
                          </m:e>
                          <m:sub>
                            <m:r>
                              <a:rPr lang="fr-FR" sz="2400" b="0" i="1" smtClean="0">
                                <a:latin typeface="Cambria Math" panose="02040503050406030204" pitchFamily="18" charset="0"/>
                              </a:rPr>
                              <m:t>𝐴</m:t>
                            </m:r>
                          </m:sub>
                        </m:sSub>
                      </m:num>
                      <m:den>
                        <m:r>
                          <a:rPr lang="fr-FR" sz="2400" b="0" i="1" smtClean="0">
                            <a:latin typeface="Cambria Math" panose="02040503050406030204" pitchFamily="18" charset="0"/>
                          </a:rPr>
                          <m:t>𝑁</m:t>
                        </m:r>
                      </m:den>
                    </m:f>
                  </m:oMath>
                </a14:m>
                <a:r>
                  <a:rPr lang="fr-FR" sz="2400" dirty="0" smtClean="0"/>
                  <a:t> il est aussi inconnue</a:t>
                </a:r>
                <a:endParaRPr lang="fr-FR" sz="2400" dirty="0"/>
              </a:p>
            </p:txBody>
          </p:sp>
        </mc:Choice>
        <mc:Fallback xmlns="">
          <p:sp>
            <p:nvSpPr>
              <p:cNvPr id="3" name="Espace réservé du contenu 2"/>
              <p:cNvSpPr>
                <a:spLocks noGrp="1" noRot="1" noChangeAspect="1" noMove="1" noResize="1" noEditPoints="1" noAdjustHandles="1" noChangeArrowheads="1" noChangeShapeType="1" noTextEdit="1"/>
              </p:cNvSpPr>
              <p:nvPr>
                <p:ph idx="1"/>
              </p:nvPr>
            </p:nvSpPr>
            <p:spPr>
              <a:xfrm>
                <a:off x="838200" y="785611"/>
                <a:ext cx="10515600" cy="5391352"/>
              </a:xfrm>
              <a:blipFill rotWithShape="0">
                <a:blip r:embed="rId2"/>
                <a:stretch>
                  <a:fillRect l="-928"/>
                </a:stretch>
              </a:blipFill>
            </p:spPr>
            <p:txBody>
              <a:bodyPr/>
              <a:lstStyle/>
              <a:p>
                <a:r>
                  <a:rPr lang="fr-FR">
                    <a:noFill/>
                  </a:rPr>
                  <a:t> </a:t>
                </a:r>
              </a:p>
            </p:txBody>
          </p:sp>
        </mc:Fallback>
      </mc:AlternateContent>
    </p:spTree>
    <p:extLst>
      <p:ext uri="{BB962C8B-B14F-4D97-AF65-F5344CB8AC3E}">
        <p14:creationId xmlns:p14="http://schemas.microsoft.com/office/powerpoint/2010/main" val="8766099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Espace réservé du contenu 2"/>
              <p:cNvSpPr>
                <a:spLocks noGrp="1"/>
              </p:cNvSpPr>
              <p:nvPr>
                <p:ph idx="1"/>
              </p:nvPr>
            </p:nvSpPr>
            <p:spPr>
              <a:xfrm>
                <a:off x="838200" y="386366"/>
                <a:ext cx="10515600" cy="5790597"/>
              </a:xfrm>
            </p:spPr>
            <p:txBody>
              <a:bodyPr>
                <a:normAutofit/>
              </a:bodyPr>
              <a:lstStyle/>
              <a:p>
                <a:pPr marL="0" indent="0">
                  <a:lnSpc>
                    <a:spcPct val="150000"/>
                  </a:lnSpc>
                  <a:buNone/>
                </a:pPr>
                <a:r>
                  <a:rPr lang="fr-FR" sz="2400" dirty="0" smtClean="0"/>
                  <a:t>Par contre, les caractéristiques de l’échantillon sont calculable et données par</a:t>
                </a:r>
              </a:p>
              <a:p>
                <a:pPr marL="0" indent="0">
                  <a:lnSpc>
                    <a:spcPct val="100000"/>
                  </a:lnSpc>
                  <a:buNone/>
                </a:pPr>
                <a14:m>
                  <m:oMathPara xmlns:m="http://schemas.openxmlformats.org/officeDocument/2006/math">
                    <m:oMathParaPr>
                      <m:jc m:val="centerGroup"/>
                    </m:oMathParaPr>
                    <m:oMath xmlns:m="http://schemas.openxmlformats.org/officeDocument/2006/math">
                      <m:acc>
                        <m:accPr>
                          <m:chr m:val="̅"/>
                          <m:ctrlPr>
                            <a:rPr lang="fr-FR" sz="2200" i="1" smtClean="0">
                              <a:latin typeface="Cambria Math" panose="02040503050406030204" pitchFamily="18" charset="0"/>
                            </a:rPr>
                          </m:ctrlPr>
                        </m:accPr>
                        <m:e>
                          <m:r>
                            <a:rPr lang="fr-FR" sz="2200" b="0" i="1" smtClean="0">
                              <a:latin typeface="Cambria Math" panose="02040503050406030204" pitchFamily="18" charset="0"/>
                            </a:rPr>
                            <m:t>𝑥</m:t>
                          </m:r>
                        </m:e>
                      </m:acc>
                      <m:r>
                        <a:rPr lang="fr-FR" sz="2200" b="0" i="1" smtClean="0">
                          <a:latin typeface="Cambria Math" panose="02040503050406030204" pitchFamily="18" charset="0"/>
                        </a:rPr>
                        <m:t>=</m:t>
                      </m:r>
                      <m:f>
                        <m:fPr>
                          <m:ctrlPr>
                            <a:rPr lang="fr-FR" sz="2200" b="0" i="1" smtClean="0">
                              <a:latin typeface="Cambria Math" panose="02040503050406030204" pitchFamily="18" charset="0"/>
                            </a:rPr>
                          </m:ctrlPr>
                        </m:fPr>
                        <m:num>
                          <m:r>
                            <a:rPr lang="fr-FR" sz="2200" b="0" i="1" smtClean="0">
                              <a:latin typeface="Cambria Math" panose="02040503050406030204" pitchFamily="18" charset="0"/>
                            </a:rPr>
                            <m:t>1</m:t>
                          </m:r>
                        </m:num>
                        <m:den>
                          <m:r>
                            <a:rPr lang="fr-FR" sz="2200" b="0" i="1" smtClean="0">
                              <a:latin typeface="Cambria Math" panose="02040503050406030204" pitchFamily="18" charset="0"/>
                            </a:rPr>
                            <m:t>𝑛</m:t>
                          </m:r>
                        </m:den>
                      </m:f>
                      <m:nary>
                        <m:naryPr>
                          <m:chr m:val="∑"/>
                          <m:ctrlPr>
                            <a:rPr lang="fr-FR" sz="2200" b="0" i="1" smtClean="0">
                              <a:latin typeface="Cambria Math" panose="02040503050406030204" pitchFamily="18" charset="0"/>
                            </a:rPr>
                          </m:ctrlPr>
                        </m:naryPr>
                        <m:sub>
                          <m:r>
                            <m:rPr>
                              <m:brk m:alnAt="23"/>
                            </m:rPr>
                            <a:rPr lang="fr-FR" sz="2200" b="0" i="1" smtClean="0">
                              <a:latin typeface="Cambria Math" panose="02040503050406030204" pitchFamily="18" charset="0"/>
                            </a:rPr>
                            <m:t>𝑖</m:t>
                          </m:r>
                          <m:r>
                            <a:rPr lang="fr-FR" sz="2200" b="0" i="1" smtClean="0">
                              <a:latin typeface="Cambria Math" panose="02040503050406030204" pitchFamily="18" charset="0"/>
                            </a:rPr>
                            <m:t>=</m:t>
                          </m:r>
                          <m:r>
                            <m:rPr>
                              <m:brk m:alnAt="23"/>
                            </m:rPr>
                            <a:rPr lang="fr-FR" sz="2200" b="0" i="1" smtClean="0">
                              <a:latin typeface="Cambria Math" panose="02040503050406030204" pitchFamily="18" charset="0"/>
                            </a:rPr>
                            <m:t>1</m:t>
                          </m:r>
                        </m:sub>
                        <m:sup>
                          <m:r>
                            <a:rPr lang="fr-FR" sz="2200" b="0" i="1" smtClean="0">
                              <a:latin typeface="Cambria Math" panose="02040503050406030204" pitchFamily="18" charset="0"/>
                            </a:rPr>
                            <m:t>𝑛</m:t>
                          </m:r>
                        </m:sup>
                        <m:e>
                          <m:sSub>
                            <m:sSubPr>
                              <m:ctrlPr>
                                <a:rPr lang="fr-FR" sz="2200" b="0" i="1" smtClean="0">
                                  <a:latin typeface="Cambria Math" panose="02040503050406030204" pitchFamily="18" charset="0"/>
                                </a:rPr>
                              </m:ctrlPr>
                            </m:sSubPr>
                            <m:e>
                              <m:r>
                                <a:rPr lang="fr-FR" sz="2200" b="0" i="1" smtClean="0">
                                  <a:latin typeface="Cambria Math" panose="02040503050406030204" pitchFamily="18" charset="0"/>
                                </a:rPr>
                                <m:t>𝑥</m:t>
                              </m:r>
                            </m:e>
                            <m:sub>
                              <m:r>
                                <a:rPr lang="fr-FR" sz="2200" b="0" i="1" smtClean="0">
                                  <a:latin typeface="Cambria Math" panose="02040503050406030204" pitchFamily="18" charset="0"/>
                                </a:rPr>
                                <m:t>𝑖</m:t>
                              </m:r>
                            </m:sub>
                          </m:sSub>
                        </m:e>
                      </m:nary>
                    </m:oMath>
                  </m:oMathPara>
                </a14:m>
                <a:endParaRPr lang="fr-FR" sz="2200" dirty="0" smtClean="0"/>
              </a:p>
              <a:p>
                <a:pPr marL="0" indent="0">
                  <a:lnSpc>
                    <a:spcPct val="100000"/>
                  </a:lnSpc>
                  <a:buNone/>
                </a:pPr>
                <a14:m>
                  <m:oMathPara xmlns:m="http://schemas.openxmlformats.org/officeDocument/2006/math">
                    <m:oMathParaPr>
                      <m:jc m:val="centerGroup"/>
                    </m:oMathParaPr>
                    <m:oMath xmlns:m="http://schemas.openxmlformats.org/officeDocument/2006/math">
                      <m:sSubSup>
                        <m:sSubSupPr>
                          <m:ctrlPr>
                            <a:rPr lang="fr-FR" sz="2200" i="1" smtClean="0">
                              <a:latin typeface="Cambria Math" panose="02040503050406030204" pitchFamily="18" charset="0"/>
                            </a:rPr>
                          </m:ctrlPr>
                        </m:sSubSupPr>
                        <m:e>
                          <m:r>
                            <a:rPr lang="fr-FR" sz="2200" i="1" smtClean="0">
                              <a:latin typeface="Cambria Math" panose="02040503050406030204" pitchFamily="18" charset="0"/>
                              <a:ea typeface="Cambria Math" panose="02040503050406030204" pitchFamily="18" charset="0"/>
                            </a:rPr>
                            <m:t>𝜎</m:t>
                          </m:r>
                        </m:e>
                        <m:sub>
                          <m:r>
                            <a:rPr lang="fr-FR" sz="2200" b="0" i="1" smtClean="0">
                              <a:latin typeface="Cambria Math" panose="02040503050406030204" pitchFamily="18" charset="0"/>
                            </a:rPr>
                            <m:t>𝑒</m:t>
                          </m:r>
                        </m:sub>
                        <m:sup>
                          <m:r>
                            <a:rPr lang="fr-FR" sz="2200" b="0" i="1" smtClean="0">
                              <a:latin typeface="Cambria Math" panose="02040503050406030204" pitchFamily="18" charset="0"/>
                            </a:rPr>
                            <m:t>2</m:t>
                          </m:r>
                        </m:sup>
                      </m:sSubSup>
                      <m:r>
                        <a:rPr lang="fr-FR" sz="2200" b="0" i="1" smtClean="0">
                          <a:latin typeface="Cambria Math" panose="02040503050406030204" pitchFamily="18" charset="0"/>
                        </a:rPr>
                        <m:t>=</m:t>
                      </m:r>
                      <m:f>
                        <m:fPr>
                          <m:ctrlPr>
                            <a:rPr lang="fr-FR" sz="2200" b="0" i="1" smtClean="0">
                              <a:latin typeface="Cambria Math" panose="02040503050406030204" pitchFamily="18" charset="0"/>
                            </a:rPr>
                          </m:ctrlPr>
                        </m:fPr>
                        <m:num>
                          <m:r>
                            <a:rPr lang="fr-FR" sz="2200" b="0" i="1" smtClean="0">
                              <a:latin typeface="Cambria Math" panose="02040503050406030204" pitchFamily="18" charset="0"/>
                            </a:rPr>
                            <m:t>1</m:t>
                          </m:r>
                        </m:num>
                        <m:den>
                          <m:r>
                            <a:rPr lang="fr-FR" sz="2200" b="0" i="1" smtClean="0">
                              <a:latin typeface="Cambria Math" panose="02040503050406030204" pitchFamily="18" charset="0"/>
                            </a:rPr>
                            <m:t>𝑛</m:t>
                          </m:r>
                        </m:den>
                      </m:f>
                      <m:nary>
                        <m:naryPr>
                          <m:chr m:val="∑"/>
                          <m:ctrlPr>
                            <a:rPr lang="fr-FR" sz="2200" b="0" i="1" smtClean="0">
                              <a:latin typeface="Cambria Math" panose="02040503050406030204" pitchFamily="18" charset="0"/>
                            </a:rPr>
                          </m:ctrlPr>
                        </m:naryPr>
                        <m:sub>
                          <m:r>
                            <m:rPr>
                              <m:brk m:alnAt="23"/>
                            </m:rPr>
                            <a:rPr lang="fr-FR" sz="2200" b="0" i="1" smtClean="0">
                              <a:latin typeface="Cambria Math" panose="02040503050406030204" pitchFamily="18" charset="0"/>
                            </a:rPr>
                            <m:t>𝑖</m:t>
                          </m:r>
                          <m:r>
                            <a:rPr lang="fr-FR" sz="2200" b="0" i="1" smtClean="0">
                              <a:latin typeface="Cambria Math" panose="02040503050406030204" pitchFamily="18" charset="0"/>
                            </a:rPr>
                            <m:t>=</m:t>
                          </m:r>
                          <m:r>
                            <m:rPr>
                              <m:brk m:alnAt="23"/>
                            </m:rPr>
                            <a:rPr lang="fr-FR" sz="2200" b="0" i="1" smtClean="0">
                              <a:latin typeface="Cambria Math" panose="02040503050406030204" pitchFamily="18" charset="0"/>
                            </a:rPr>
                            <m:t>1</m:t>
                          </m:r>
                        </m:sub>
                        <m:sup>
                          <m:r>
                            <a:rPr lang="fr-FR" sz="2200" b="0" i="1" smtClean="0">
                              <a:latin typeface="Cambria Math" panose="02040503050406030204" pitchFamily="18" charset="0"/>
                            </a:rPr>
                            <m:t>𝑛</m:t>
                          </m:r>
                        </m:sup>
                        <m:e>
                          <m:sSup>
                            <m:sSupPr>
                              <m:ctrlPr>
                                <a:rPr lang="fr-FR" sz="2200" b="0" i="1" smtClean="0">
                                  <a:latin typeface="Cambria Math" panose="02040503050406030204" pitchFamily="18" charset="0"/>
                                </a:rPr>
                              </m:ctrlPr>
                            </m:sSupPr>
                            <m:e>
                              <m:d>
                                <m:dPr>
                                  <m:ctrlPr>
                                    <a:rPr lang="fr-FR" sz="2200" b="0" i="1" smtClean="0">
                                      <a:latin typeface="Cambria Math" panose="02040503050406030204" pitchFamily="18" charset="0"/>
                                    </a:rPr>
                                  </m:ctrlPr>
                                </m:dPr>
                                <m:e>
                                  <m:sSub>
                                    <m:sSubPr>
                                      <m:ctrlPr>
                                        <a:rPr lang="fr-FR" sz="2200" b="0" i="1" smtClean="0">
                                          <a:latin typeface="Cambria Math" panose="02040503050406030204" pitchFamily="18" charset="0"/>
                                        </a:rPr>
                                      </m:ctrlPr>
                                    </m:sSubPr>
                                    <m:e>
                                      <m:r>
                                        <a:rPr lang="fr-FR" sz="2200" b="0" i="1" smtClean="0">
                                          <a:latin typeface="Cambria Math" panose="02040503050406030204" pitchFamily="18" charset="0"/>
                                        </a:rPr>
                                        <m:t>𝑥</m:t>
                                      </m:r>
                                    </m:e>
                                    <m:sub>
                                      <m:r>
                                        <a:rPr lang="fr-FR" sz="2200" b="0" i="1" smtClean="0">
                                          <a:latin typeface="Cambria Math" panose="02040503050406030204" pitchFamily="18" charset="0"/>
                                        </a:rPr>
                                        <m:t>𝑖</m:t>
                                      </m:r>
                                    </m:sub>
                                  </m:sSub>
                                  <m:r>
                                    <a:rPr lang="fr-FR" sz="2200" b="0" i="1" smtClean="0">
                                      <a:latin typeface="Cambria Math" panose="02040503050406030204" pitchFamily="18" charset="0"/>
                                    </a:rPr>
                                    <m:t>−</m:t>
                                  </m:r>
                                  <m:acc>
                                    <m:accPr>
                                      <m:chr m:val="̅"/>
                                      <m:ctrlPr>
                                        <a:rPr lang="fr-FR" sz="2200" i="1" smtClean="0">
                                          <a:latin typeface="Cambria Math" panose="02040503050406030204" pitchFamily="18" charset="0"/>
                                        </a:rPr>
                                      </m:ctrlPr>
                                    </m:accPr>
                                    <m:e>
                                      <m:r>
                                        <a:rPr lang="fr-FR" sz="2200" b="0" i="1" smtClean="0">
                                          <a:latin typeface="Cambria Math" panose="02040503050406030204" pitchFamily="18" charset="0"/>
                                        </a:rPr>
                                        <m:t>𝑥</m:t>
                                      </m:r>
                                    </m:e>
                                  </m:acc>
                                </m:e>
                              </m:d>
                            </m:e>
                            <m:sup>
                              <m:r>
                                <a:rPr lang="fr-FR" sz="2200" b="0" i="1" smtClean="0">
                                  <a:latin typeface="Cambria Math" panose="02040503050406030204" pitchFamily="18" charset="0"/>
                                </a:rPr>
                                <m:t>2</m:t>
                              </m:r>
                            </m:sup>
                          </m:sSup>
                          <m:r>
                            <a:rPr lang="fr-FR" sz="2200" b="0" i="1" smtClean="0">
                              <a:latin typeface="Cambria Math" panose="02040503050406030204" pitchFamily="18" charset="0"/>
                            </a:rPr>
                            <m:t>=</m:t>
                          </m:r>
                          <m:d>
                            <m:dPr>
                              <m:ctrlPr>
                                <a:rPr lang="fr-FR" sz="2200" b="0" i="1" smtClean="0">
                                  <a:latin typeface="Cambria Math" panose="02040503050406030204" pitchFamily="18" charset="0"/>
                                </a:rPr>
                              </m:ctrlPr>
                            </m:dPr>
                            <m:e>
                              <m:f>
                                <m:fPr>
                                  <m:ctrlPr>
                                    <a:rPr lang="fr-FR" sz="2200" b="0" i="1" smtClean="0">
                                      <a:latin typeface="Cambria Math" panose="02040503050406030204" pitchFamily="18" charset="0"/>
                                    </a:rPr>
                                  </m:ctrlPr>
                                </m:fPr>
                                <m:num>
                                  <m:r>
                                    <a:rPr lang="fr-FR" sz="2200" b="0" i="1" smtClean="0">
                                      <a:latin typeface="Cambria Math" panose="02040503050406030204" pitchFamily="18" charset="0"/>
                                    </a:rPr>
                                    <m:t>1</m:t>
                                  </m:r>
                                </m:num>
                                <m:den>
                                  <m:r>
                                    <a:rPr lang="fr-FR" sz="2200" b="0" i="1" smtClean="0">
                                      <a:latin typeface="Cambria Math" panose="02040503050406030204" pitchFamily="18" charset="0"/>
                                    </a:rPr>
                                    <m:t>𝑛</m:t>
                                  </m:r>
                                </m:den>
                              </m:f>
                              <m:nary>
                                <m:naryPr>
                                  <m:chr m:val="∑"/>
                                  <m:ctrlPr>
                                    <a:rPr lang="fr-FR" sz="2200" b="0" i="1" smtClean="0">
                                      <a:latin typeface="Cambria Math" panose="02040503050406030204" pitchFamily="18" charset="0"/>
                                    </a:rPr>
                                  </m:ctrlPr>
                                </m:naryPr>
                                <m:sub>
                                  <m:r>
                                    <m:rPr>
                                      <m:brk m:alnAt="23"/>
                                    </m:rPr>
                                    <a:rPr lang="fr-FR" sz="2200" b="0" i="1" smtClean="0">
                                      <a:latin typeface="Cambria Math" panose="02040503050406030204" pitchFamily="18" charset="0"/>
                                    </a:rPr>
                                    <m:t>𝑖</m:t>
                                  </m:r>
                                  <m:r>
                                    <a:rPr lang="fr-FR" sz="2200" b="0" i="1" smtClean="0">
                                      <a:latin typeface="Cambria Math" panose="02040503050406030204" pitchFamily="18" charset="0"/>
                                    </a:rPr>
                                    <m:t>=</m:t>
                                  </m:r>
                                  <m:r>
                                    <m:rPr>
                                      <m:brk m:alnAt="23"/>
                                    </m:rPr>
                                    <a:rPr lang="fr-FR" sz="2200" b="0" i="1" smtClean="0">
                                      <a:latin typeface="Cambria Math" panose="02040503050406030204" pitchFamily="18" charset="0"/>
                                    </a:rPr>
                                    <m:t>1</m:t>
                                  </m:r>
                                </m:sub>
                                <m:sup>
                                  <m:r>
                                    <a:rPr lang="fr-FR" sz="2200" b="0" i="1" smtClean="0">
                                      <a:latin typeface="Cambria Math" panose="02040503050406030204" pitchFamily="18" charset="0"/>
                                    </a:rPr>
                                    <m:t>𝑛</m:t>
                                  </m:r>
                                </m:sup>
                                <m:e>
                                  <m:sSubSup>
                                    <m:sSubSupPr>
                                      <m:ctrlPr>
                                        <a:rPr lang="fr-FR" sz="2200" b="0" i="1" smtClean="0">
                                          <a:latin typeface="Cambria Math" panose="02040503050406030204" pitchFamily="18" charset="0"/>
                                        </a:rPr>
                                      </m:ctrlPr>
                                    </m:sSubSupPr>
                                    <m:e>
                                      <m:r>
                                        <a:rPr lang="fr-FR" sz="2200" b="0" i="1" smtClean="0">
                                          <a:latin typeface="Cambria Math" panose="02040503050406030204" pitchFamily="18" charset="0"/>
                                        </a:rPr>
                                        <m:t>𝑥</m:t>
                                      </m:r>
                                    </m:e>
                                    <m:sub>
                                      <m:r>
                                        <a:rPr lang="fr-FR" sz="2200" b="0" i="1" smtClean="0">
                                          <a:latin typeface="Cambria Math" panose="02040503050406030204" pitchFamily="18" charset="0"/>
                                        </a:rPr>
                                        <m:t>𝑖</m:t>
                                      </m:r>
                                    </m:sub>
                                    <m:sup>
                                      <m:r>
                                        <a:rPr lang="fr-FR" sz="2200" b="0" i="1" smtClean="0">
                                          <a:latin typeface="Cambria Math" panose="02040503050406030204" pitchFamily="18" charset="0"/>
                                        </a:rPr>
                                        <m:t>2</m:t>
                                      </m:r>
                                    </m:sup>
                                  </m:sSubSup>
                                </m:e>
                              </m:nary>
                            </m:e>
                          </m:d>
                          <m:r>
                            <a:rPr lang="fr-FR" sz="2200" b="0" i="1" smtClean="0">
                              <a:latin typeface="Cambria Math" panose="02040503050406030204" pitchFamily="18" charset="0"/>
                            </a:rPr>
                            <m:t>−</m:t>
                          </m:r>
                          <m:sSup>
                            <m:sSupPr>
                              <m:ctrlPr>
                                <a:rPr lang="fr-FR" sz="2200" b="0" i="1" smtClean="0">
                                  <a:latin typeface="Cambria Math" panose="02040503050406030204" pitchFamily="18" charset="0"/>
                                </a:rPr>
                              </m:ctrlPr>
                            </m:sSupPr>
                            <m:e>
                              <m:acc>
                                <m:accPr>
                                  <m:chr m:val="̅"/>
                                  <m:ctrlPr>
                                    <a:rPr lang="fr-FR" sz="2200" i="1" smtClean="0">
                                      <a:latin typeface="Cambria Math" panose="02040503050406030204" pitchFamily="18" charset="0"/>
                                    </a:rPr>
                                  </m:ctrlPr>
                                </m:accPr>
                                <m:e>
                                  <m:r>
                                    <a:rPr lang="fr-FR" sz="2200" b="0" i="1" smtClean="0">
                                      <a:latin typeface="Cambria Math" panose="02040503050406030204" pitchFamily="18" charset="0"/>
                                    </a:rPr>
                                    <m:t>𝑥</m:t>
                                  </m:r>
                                </m:e>
                              </m:acc>
                            </m:e>
                            <m:sup>
                              <m:r>
                                <a:rPr lang="fr-FR" sz="2200" b="0" i="1" smtClean="0">
                                  <a:latin typeface="Cambria Math" panose="02040503050406030204" pitchFamily="18" charset="0"/>
                                </a:rPr>
                                <m:t>2</m:t>
                              </m:r>
                            </m:sup>
                          </m:sSup>
                        </m:e>
                      </m:nary>
                    </m:oMath>
                  </m:oMathPara>
                </a14:m>
                <a:endParaRPr lang="fr-FR" sz="2200" dirty="0" smtClean="0"/>
              </a:p>
              <a:p>
                <a:pPr marL="0" indent="0">
                  <a:lnSpc>
                    <a:spcPct val="100000"/>
                  </a:lnSpc>
                  <a:buNone/>
                </a:pPr>
                <a14:m>
                  <m:oMathPara xmlns:m="http://schemas.openxmlformats.org/officeDocument/2006/math">
                    <m:oMathParaPr>
                      <m:jc m:val="centerGroup"/>
                    </m:oMathParaPr>
                    <m:oMath xmlns:m="http://schemas.openxmlformats.org/officeDocument/2006/math">
                      <m:r>
                        <a:rPr lang="fr-FR" sz="2200" b="0" i="1" smtClean="0">
                          <a:latin typeface="Cambria Math" panose="02040503050406030204" pitchFamily="18" charset="0"/>
                        </a:rPr>
                        <m:t>𝑓</m:t>
                      </m:r>
                      <m:r>
                        <a:rPr lang="fr-FR" sz="2200" b="0" i="1" smtClean="0">
                          <a:latin typeface="Cambria Math" panose="02040503050406030204" pitchFamily="18" charset="0"/>
                        </a:rPr>
                        <m:t>=</m:t>
                      </m:r>
                      <m:f>
                        <m:fPr>
                          <m:ctrlPr>
                            <a:rPr lang="fr-FR" sz="2200" b="0" i="1" smtClean="0">
                              <a:latin typeface="Cambria Math" panose="02040503050406030204" pitchFamily="18" charset="0"/>
                            </a:rPr>
                          </m:ctrlPr>
                        </m:fPr>
                        <m:num>
                          <m:sSub>
                            <m:sSubPr>
                              <m:ctrlPr>
                                <a:rPr lang="fr-FR" sz="2200" b="0" i="1" smtClean="0">
                                  <a:latin typeface="Cambria Math" panose="02040503050406030204" pitchFamily="18" charset="0"/>
                                </a:rPr>
                              </m:ctrlPr>
                            </m:sSubPr>
                            <m:e>
                              <m:r>
                                <a:rPr lang="fr-FR" sz="2200" b="0" i="1" smtClean="0">
                                  <a:latin typeface="Cambria Math" panose="02040503050406030204" pitchFamily="18" charset="0"/>
                                </a:rPr>
                                <m:t>𝑛</m:t>
                              </m:r>
                            </m:e>
                            <m:sub>
                              <m:r>
                                <a:rPr lang="fr-FR" sz="2200" b="0" i="1" smtClean="0">
                                  <a:latin typeface="Cambria Math" panose="02040503050406030204" pitchFamily="18" charset="0"/>
                                </a:rPr>
                                <m:t>𝐴</m:t>
                              </m:r>
                            </m:sub>
                          </m:sSub>
                        </m:num>
                        <m:den>
                          <m:r>
                            <a:rPr lang="fr-FR" sz="2200" b="0" i="1" smtClean="0">
                              <a:latin typeface="Cambria Math" panose="02040503050406030204" pitchFamily="18" charset="0"/>
                            </a:rPr>
                            <m:t>𝑛</m:t>
                          </m:r>
                        </m:den>
                      </m:f>
                    </m:oMath>
                  </m:oMathPara>
                </a14:m>
                <a:endParaRPr lang="fr-FR" sz="2400" dirty="0" smtClean="0"/>
              </a:p>
              <a:p>
                <a:pPr marL="0" indent="0">
                  <a:lnSpc>
                    <a:spcPct val="150000"/>
                  </a:lnSpc>
                  <a:buNone/>
                </a:pPr>
                <a:r>
                  <a:rPr lang="fr-FR" sz="2400" dirty="0" smtClean="0"/>
                  <a:t>Problème: connaissant </a:t>
                </a:r>
                <a14:m>
                  <m:oMath xmlns:m="http://schemas.openxmlformats.org/officeDocument/2006/math">
                    <m:acc>
                      <m:accPr>
                        <m:chr m:val="̅"/>
                        <m:ctrlPr>
                          <a:rPr lang="fr-FR" sz="2400" i="1" smtClean="0">
                            <a:latin typeface="Cambria Math" panose="02040503050406030204" pitchFamily="18" charset="0"/>
                          </a:rPr>
                        </m:ctrlPr>
                      </m:accPr>
                      <m:e>
                        <m:r>
                          <a:rPr lang="fr-FR" sz="2400" b="0" i="1" smtClean="0">
                            <a:latin typeface="Cambria Math" panose="02040503050406030204" pitchFamily="18" charset="0"/>
                          </a:rPr>
                          <m:t>𝑥</m:t>
                        </m:r>
                      </m:e>
                    </m:acc>
                  </m:oMath>
                </a14:m>
                <a:r>
                  <a:rPr lang="fr-FR" sz="2400" dirty="0" smtClean="0"/>
                  <a:t> , </a:t>
                </a:r>
                <a14:m>
                  <m:oMath xmlns:m="http://schemas.openxmlformats.org/officeDocument/2006/math">
                    <m:sSubSup>
                      <m:sSubSupPr>
                        <m:ctrlPr>
                          <a:rPr lang="fr-FR" sz="2400" i="1" smtClean="0">
                            <a:latin typeface="Cambria Math" panose="02040503050406030204" pitchFamily="18" charset="0"/>
                          </a:rPr>
                        </m:ctrlPr>
                      </m:sSubSupPr>
                      <m:e>
                        <m:r>
                          <a:rPr lang="fr-FR" sz="2400" i="1" smtClean="0">
                            <a:latin typeface="Cambria Math" panose="02040503050406030204" pitchFamily="18" charset="0"/>
                            <a:ea typeface="Cambria Math" panose="02040503050406030204" pitchFamily="18" charset="0"/>
                          </a:rPr>
                          <m:t>𝜎</m:t>
                        </m:r>
                      </m:e>
                      <m:sub>
                        <m:r>
                          <a:rPr lang="fr-FR" sz="2400" b="0" i="1" smtClean="0">
                            <a:latin typeface="Cambria Math" panose="02040503050406030204" pitchFamily="18" charset="0"/>
                          </a:rPr>
                          <m:t>𝑒</m:t>
                        </m:r>
                      </m:sub>
                      <m:sup>
                        <m:r>
                          <a:rPr lang="fr-FR" sz="2400" b="0" i="1" smtClean="0">
                            <a:latin typeface="Cambria Math" panose="02040503050406030204" pitchFamily="18" charset="0"/>
                          </a:rPr>
                          <m:t>2</m:t>
                        </m:r>
                      </m:sup>
                    </m:sSubSup>
                  </m:oMath>
                </a14:m>
                <a:r>
                  <a:rPr lang="fr-FR" sz="2400" dirty="0" smtClean="0"/>
                  <a:t> et </a:t>
                </a:r>
                <a14:m>
                  <m:oMath xmlns:m="http://schemas.openxmlformats.org/officeDocument/2006/math">
                    <m:r>
                      <a:rPr lang="fr-FR" sz="2400" i="1">
                        <a:latin typeface="Cambria Math" panose="02040503050406030204" pitchFamily="18" charset="0"/>
                      </a:rPr>
                      <m:t>𝑓</m:t>
                    </m:r>
                  </m:oMath>
                </a14:m>
                <a:r>
                  <a:rPr lang="fr-FR" sz="2400" dirty="0" smtClean="0"/>
                  <a:t> , que peut on dire de la moyenne m, de la variance </a:t>
                </a:r>
                <a14:m>
                  <m:oMath xmlns:m="http://schemas.openxmlformats.org/officeDocument/2006/math">
                    <m:sSup>
                      <m:sSupPr>
                        <m:ctrlPr>
                          <a:rPr lang="fr-FR" sz="2400" i="1" smtClean="0">
                            <a:latin typeface="Cambria Math" panose="02040503050406030204" pitchFamily="18" charset="0"/>
                          </a:rPr>
                        </m:ctrlPr>
                      </m:sSupPr>
                      <m:e>
                        <m:r>
                          <a:rPr lang="fr-FR" sz="2400" i="1" smtClean="0">
                            <a:latin typeface="Cambria Math" panose="02040503050406030204" pitchFamily="18" charset="0"/>
                            <a:ea typeface="Cambria Math" panose="02040503050406030204" pitchFamily="18" charset="0"/>
                          </a:rPr>
                          <m:t>𝜎</m:t>
                        </m:r>
                      </m:e>
                      <m:sup>
                        <m:r>
                          <a:rPr lang="fr-FR" sz="2400" b="0" i="1" smtClean="0">
                            <a:latin typeface="Cambria Math" panose="02040503050406030204" pitchFamily="18" charset="0"/>
                          </a:rPr>
                          <m:t>2</m:t>
                        </m:r>
                      </m:sup>
                    </m:sSup>
                  </m:oMath>
                </a14:m>
                <a:r>
                  <a:rPr lang="fr-FR" sz="2400" dirty="0" smtClean="0"/>
                  <a:t>  et  de la proportion P de la population PP? en particulier, </a:t>
                </a:r>
                <a14:m>
                  <m:oMath xmlns:m="http://schemas.openxmlformats.org/officeDocument/2006/math">
                    <m:acc>
                      <m:accPr>
                        <m:chr m:val="̅"/>
                        <m:ctrlPr>
                          <a:rPr lang="fr-FR" sz="2400" i="1" smtClean="0">
                            <a:latin typeface="Cambria Math" panose="02040503050406030204" pitchFamily="18" charset="0"/>
                          </a:rPr>
                        </m:ctrlPr>
                      </m:accPr>
                      <m:e>
                        <m:r>
                          <a:rPr lang="fr-FR" sz="2400" b="0" i="1" smtClean="0">
                            <a:latin typeface="Cambria Math" panose="02040503050406030204" pitchFamily="18" charset="0"/>
                          </a:rPr>
                          <m:t>𝑥</m:t>
                        </m:r>
                      </m:e>
                    </m:acc>
                    <m:r>
                      <a:rPr lang="fr-FR" sz="2400" b="0" i="0" smtClean="0">
                        <a:latin typeface="Cambria Math" panose="02040503050406030204" pitchFamily="18" charset="0"/>
                      </a:rPr>
                      <m:t>,</m:t>
                    </m:r>
                  </m:oMath>
                </a14:m>
                <a:r>
                  <a:rPr lang="fr-FR" sz="2400" dirty="0" smtClean="0"/>
                  <a:t> </a:t>
                </a:r>
                <a14:m>
                  <m:oMath xmlns:m="http://schemas.openxmlformats.org/officeDocument/2006/math">
                    <m:sSubSup>
                      <m:sSubSupPr>
                        <m:ctrlPr>
                          <a:rPr lang="fr-FR" sz="2400" i="1" smtClean="0">
                            <a:latin typeface="Cambria Math" panose="02040503050406030204" pitchFamily="18" charset="0"/>
                          </a:rPr>
                        </m:ctrlPr>
                      </m:sSubSupPr>
                      <m:e>
                        <m:r>
                          <a:rPr lang="fr-FR" sz="2400" i="1" smtClean="0">
                            <a:latin typeface="Cambria Math" panose="02040503050406030204" pitchFamily="18" charset="0"/>
                            <a:ea typeface="Cambria Math" panose="02040503050406030204" pitchFamily="18" charset="0"/>
                          </a:rPr>
                          <m:t>𝜎</m:t>
                        </m:r>
                      </m:e>
                      <m:sub>
                        <m:r>
                          <a:rPr lang="fr-FR" sz="2400" b="0" i="1" smtClean="0">
                            <a:latin typeface="Cambria Math" panose="02040503050406030204" pitchFamily="18" charset="0"/>
                          </a:rPr>
                          <m:t>𝑒</m:t>
                        </m:r>
                      </m:sub>
                      <m:sup>
                        <m:r>
                          <a:rPr lang="fr-FR" sz="2400" b="0" i="1" smtClean="0">
                            <a:latin typeface="Cambria Math" panose="02040503050406030204" pitchFamily="18" charset="0"/>
                          </a:rPr>
                          <m:t>2</m:t>
                        </m:r>
                      </m:sup>
                    </m:sSubSup>
                  </m:oMath>
                </a14:m>
                <a:r>
                  <a:rPr lang="fr-FR" sz="2400" dirty="0" smtClean="0"/>
                  <a:t> et </a:t>
                </a:r>
                <a14:m>
                  <m:oMath xmlns:m="http://schemas.openxmlformats.org/officeDocument/2006/math">
                    <m:r>
                      <a:rPr lang="fr-FR" sz="2400" i="1">
                        <a:latin typeface="Cambria Math" panose="02040503050406030204" pitchFamily="18" charset="0"/>
                      </a:rPr>
                      <m:t>𝑓</m:t>
                    </m:r>
                    <m:r>
                      <a:rPr lang="fr-FR" sz="2400" i="1">
                        <a:latin typeface="Cambria Math" panose="02040503050406030204" pitchFamily="18" charset="0"/>
                      </a:rPr>
                      <m:t> </m:t>
                    </m:r>
                  </m:oMath>
                </a14:m>
                <a:r>
                  <a:rPr lang="fr-FR" sz="2400" dirty="0" smtClean="0"/>
                  <a:t>constituent-elles des estimations de m , </a:t>
                </a:r>
                <a14:m>
                  <m:oMath xmlns:m="http://schemas.openxmlformats.org/officeDocument/2006/math">
                    <m:sSup>
                      <m:sSupPr>
                        <m:ctrlPr>
                          <a:rPr lang="fr-FR" sz="2400" i="1" smtClean="0">
                            <a:latin typeface="Cambria Math" panose="02040503050406030204" pitchFamily="18" charset="0"/>
                          </a:rPr>
                        </m:ctrlPr>
                      </m:sSupPr>
                      <m:e>
                        <m:r>
                          <a:rPr lang="fr-FR" sz="2400" i="1" smtClean="0">
                            <a:latin typeface="Cambria Math" panose="02040503050406030204" pitchFamily="18" charset="0"/>
                            <a:ea typeface="Cambria Math" panose="02040503050406030204" pitchFamily="18" charset="0"/>
                          </a:rPr>
                          <m:t>𝜎</m:t>
                        </m:r>
                      </m:e>
                      <m:sup>
                        <m:r>
                          <a:rPr lang="fr-FR" sz="2400" b="0" i="1" smtClean="0">
                            <a:latin typeface="Cambria Math" panose="02040503050406030204" pitchFamily="18" charset="0"/>
                          </a:rPr>
                          <m:t>2</m:t>
                        </m:r>
                      </m:sup>
                    </m:sSup>
                  </m:oMath>
                </a14:m>
                <a:r>
                  <a:rPr lang="fr-FR" sz="2400" dirty="0" smtClean="0"/>
                  <a:t> et P ?</a:t>
                </a:r>
              </a:p>
              <a:p>
                <a:pPr marL="0" indent="0">
                  <a:buNone/>
                </a:pPr>
                <a:endParaRPr lang="fr-FR" dirty="0"/>
              </a:p>
            </p:txBody>
          </p:sp>
        </mc:Choice>
        <mc:Fallback xmlns="">
          <p:sp>
            <p:nvSpPr>
              <p:cNvPr id="3" name="Espace réservé du contenu 2"/>
              <p:cNvSpPr>
                <a:spLocks noGrp="1" noRot="1" noChangeAspect="1" noMove="1" noResize="1" noEditPoints="1" noAdjustHandles="1" noChangeArrowheads="1" noChangeShapeType="1" noTextEdit="1"/>
              </p:cNvSpPr>
              <p:nvPr>
                <p:ph idx="1"/>
              </p:nvPr>
            </p:nvSpPr>
            <p:spPr>
              <a:xfrm>
                <a:off x="838200" y="386366"/>
                <a:ext cx="10515600" cy="5790597"/>
              </a:xfrm>
              <a:blipFill rotWithShape="0">
                <a:blip r:embed="rId2"/>
                <a:stretch>
                  <a:fillRect l="-928"/>
                </a:stretch>
              </a:blipFill>
            </p:spPr>
            <p:txBody>
              <a:bodyPr/>
              <a:lstStyle/>
              <a:p>
                <a:r>
                  <a:rPr lang="fr-FR">
                    <a:noFill/>
                  </a:rPr>
                  <a:t> </a:t>
                </a:r>
              </a:p>
            </p:txBody>
          </p:sp>
        </mc:Fallback>
      </mc:AlternateContent>
    </p:spTree>
    <p:extLst>
      <p:ext uri="{BB962C8B-B14F-4D97-AF65-F5344CB8AC3E}">
        <p14:creationId xmlns:p14="http://schemas.microsoft.com/office/powerpoint/2010/main" val="7604816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476518"/>
            <a:ext cx="10515600" cy="5700445"/>
          </a:xfrm>
        </p:spPr>
        <p:txBody>
          <a:bodyPr/>
          <a:lstStyle/>
          <a:p>
            <a:pPr marL="0" indent="0" algn="just">
              <a:lnSpc>
                <a:spcPct val="150000"/>
              </a:lnSpc>
              <a:buNone/>
            </a:pPr>
            <a:r>
              <a:rPr lang="fr-FR" sz="2400" dirty="0" smtClean="0"/>
              <a:t>On suppose que l’on extrait tous les échantillons possibles de taille «n » d’une population de taille « N ». On sait que chaque échantillon possède une moyenne, une variance, une proportion</a:t>
            </a:r>
          </a:p>
          <a:p>
            <a:pPr marL="0" indent="0" algn="just">
              <a:lnSpc>
                <a:spcPct val="150000"/>
              </a:lnSpc>
              <a:buNone/>
            </a:pPr>
            <a:r>
              <a:rPr lang="fr-FR" sz="2400" dirty="0" smtClean="0"/>
              <a:t>L’ensemble des moyennes, des variances et proportions ainsi obtenus constituent des distribution appelées distributions d’échantillonnage des moyennes, des variances et proportions consécutivement.</a:t>
            </a:r>
          </a:p>
          <a:p>
            <a:pPr marL="0" indent="0">
              <a:lnSpc>
                <a:spcPct val="150000"/>
              </a:lnSpc>
              <a:buNone/>
            </a:pPr>
            <a:r>
              <a:rPr lang="fr-FR" sz="2400" dirty="0" smtClean="0">
                <a:solidFill>
                  <a:srgbClr val="FF0000"/>
                </a:solidFill>
              </a:rPr>
              <a:t>3.1. distribution d’échantillonnage des  moyennes</a:t>
            </a:r>
          </a:p>
          <a:p>
            <a:pPr marL="0" indent="0">
              <a:buNone/>
            </a:pPr>
            <a:endParaRPr lang="fr-FR" dirty="0" smtClean="0"/>
          </a:p>
          <a:p>
            <a:pPr marL="0" indent="0">
              <a:buNone/>
            </a:pPr>
            <a:endParaRPr lang="fr-FR" dirty="0"/>
          </a:p>
        </p:txBody>
      </p:sp>
      <mc:AlternateContent xmlns:mc="http://schemas.openxmlformats.org/markup-compatibility/2006" xmlns:a14="http://schemas.microsoft.com/office/drawing/2010/main">
        <mc:Choice Requires="a14">
          <p:graphicFrame>
            <p:nvGraphicFramePr>
              <p:cNvPr id="4" name="Tableau 3"/>
              <p:cNvGraphicFramePr>
                <a:graphicFrameLocks noGrp="1"/>
              </p:cNvGraphicFramePr>
              <p:nvPr>
                <p:extLst>
                  <p:ext uri="{D42A27DB-BD31-4B8C-83A1-F6EECF244321}">
                    <p14:modId xmlns:p14="http://schemas.microsoft.com/office/powerpoint/2010/main" val="399900801"/>
                  </p:ext>
                </p:extLst>
              </p:nvPr>
            </p:nvGraphicFramePr>
            <p:xfrm>
              <a:off x="2032000" y="4763641"/>
              <a:ext cx="8128000" cy="1250188"/>
            </p:xfrm>
            <a:graphic>
              <a:graphicData uri="http://schemas.openxmlformats.org/drawingml/2006/table">
                <a:tbl>
                  <a:tblPr firstRow="1" bandRow="1">
                    <a:tableStyleId>{5C22544A-7EE6-4342-B048-85BDC9FD1C3A}</a:tableStyleId>
                  </a:tblPr>
                  <a:tblGrid>
                    <a:gridCol w="1239234"/>
                    <a:gridCol w="792766"/>
                    <a:gridCol w="1016000"/>
                    <a:gridCol w="1016000"/>
                    <a:gridCol w="1016000"/>
                    <a:gridCol w="1016000"/>
                    <a:gridCol w="1016000"/>
                    <a:gridCol w="1016000"/>
                  </a:tblGrid>
                  <a:tr h="370840">
                    <a:tc>
                      <a:txBody>
                        <a:bodyPr/>
                        <a:lstStyle/>
                        <a:p>
                          <a:pPr/>
                          <a14:m>
                            <m:oMathPara xmlns:m="http://schemas.openxmlformats.org/officeDocument/2006/math">
                              <m:oMathParaPr>
                                <m:jc m:val="centerGroup"/>
                              </m:oMathParaPr>
                              <m:oMath xmlns:m="http://schemas.openxmlformats.org/officeDocument/2006/math">
                                <m:sSub>
                                  <m:sSubPr>
                                    <m:ctrlPr>
                                      <a:rPr lang="fr-FR" i="1" smtClean="0">
                                        <a:latin typeface="Cambria Math" panose="02040503050406030204" pitchFamily="18" charset="0"/>
                                      </a:rPr>
                                    </m:ctrlPr>
                                  </m:sSubPr>
                                  <m:e>
                                    <m:r>
                                      <a:rPr lang="fr-FR" b="1" i="1" smtClean="0">
                                        <a:latin typeface="Cambria Math" panose="02040503050406030204" pitchFamily="18" charset="0"/>
                                      </a:rPr>
                                      <m:t>𝒙</m:t>
                                    </m:r>
                                  </m:e>
                                  <m:sub>
                                    <m:r>
                                      <a:rPr lang="fr-FR" b="1" i="1" smtClean="0">
                                        <a:latin typeface="Cambria Math" panose="02040503050406030204" pitchFamily="18" charset="0"/>
                                      </a:rPr>
                                      <m:t>𝒊</m:t>
                                    </m:r>
                                  </m:sub>
                                </m:sSub>
                              </m:oMath>
                            </m:oMathPara>
                          </a14:m>
                          <a:endParaRPr lang="fr-FR"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fr-FR" i="1" smtClean="0">
                                        <a:latin typeface="Cambria Math" panose="02040503050406030204" pitchFamily="18" charset="0"/>
                                      </a:rPr>
                                    </m:ctrlPr>
                                  </m:sSubPr>
                                  <m:e>
                                    <m:r>
                                      <a:rPr lang="fr-FR" b="1" i="1" smtClean="0">
                                        <a:latin typeface="Cambria Math" panose="02040503050406030204" pitchFamily="18" charset="0"/>
                                      </a:rPr>
                                      <m:t>𝒙</m:t>
                                    </m:r>
                                  </m:e>
                                  <m:sub>
                                    <m:r>
                                      <a:rPr lang="fr-FR" b="1" i="1" smtClean="0">
                                        <a:latin typeface="Cambria Math" panose="02040503050406030204" pitchFamily="18" charset="0"/>
                                      </a:rPr>
                                      <m:t>𝟏</m:t>
                                    </m:r>
                                  </m:sub>
                                </m:sSub>
                              </m:oMath>
                            </m:oMathPara>
                          </a14:m>
                          <a:endParaRPr lang="fr-FR"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fr-FR" i="1" smtClean="0">
                                        <a:latin typeface="Cambria Math" panose="02040503050406030204" pitchFamily="18" charset="0"/>
                                      </a:rPr>
                                    </m:ctrlPr>
                                  </m:sSubPr>
                                  <m:e>
                                    <m:r>
                                      <a:rPr lang="fr-FR" b="1" i="1" smtClean="0">
                                        <a:latin typeface="Cambria Math" panose="02040503050406030204" pitchFamily="18" charset="0"/>
                                      </a:rPr>
                                      <m:t>𝒙</m:t>
                                    </m:r>
                                  </m:e>
                                  <m:sub>
                                    <m:r>
                                      <a:rPr lang="fr-FR" b="1" i="1" smtClean="0">
                                        <a:latin typeface="Cambria Math" panose="02040503050406030204" pitchFamily="18" charset="0"/>
                                      </a:rPr>
                                      <m:t>𝟐</m:t>
                                    </m:r>
                                  </m:sub>
                                </m:sSub>
                              </m:oMath>
                            </m:oMathPara>
                          </a14:m>
                          <a:endParaRPr lang="fr-FR"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fr-FR" i="1" smtClean="0">
                                        <a:latin typeface="Cambria Math" panose="02040503050406030204" pitchFamily="18" charset="0"/>
                                      </a:rPr>
                                    </m:ctrlPr>
                                  </m:sSubPr>
                                  <m:e>
                                    <m:r>
                                      <a:rPr lang="fr-FR" b="1" i="1" smtClean="0">
                                        <a:latin typeface="Cambria Math" panose="02040503050406030204" pitchFamily="18" charset="0"/>
                                      </a:rPr>
                                      <m:t>𝒙</m:t>
                                    </m:r>
                                  </m:e>
                                  <m:sub>
                                    <m:r>
                                      <a:rPr lang="fr-FR" b="1" i="1" smtClean="0">
                                        <a:latin typeface="Cambria Math" panose="02040503050406030204" pitchFamily="18" charset="0"/>
                                      </a:rPr>
                                      <m:t>𝟑</m:t>
                                    </m:r>
                                  </m:sub>
                                </m:sSub>
                              </m:oMath>
                            </m:oMathPara>
                          </a14:m>
                          <a:endParaRPr lang="fr-FR"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fr-FR" i="1" smtClean="0">
                                        <a:latin typeface="Cambria Math" panose="02040503050406030204" pitchFamily="18" charset="0"/>
                                      </a:rPr>
                                    </m:ctrlPr>
                                  </m:sSubPr>
                                  <m:e>
                                    <m:r>
                                      <a:rPr lang="fr-FR" b="1" i="1" smtClean="0">
                                        <a:latin typeface="Cambria Math" panose="02040503050406030204" pitchFamily="18" charset="0"/>
                                      </a:rPr>
                                      <m:t>𝒙</m:t>
                                    </m:r>
                                  </m:e>
                                  <m:sub>
                                    <m:r>
                                      <a:rPr lang="fr-FR" b="1" i="1" smtClean="0">
                                        <a:latin typeface="Cambria Math" panose="02040503050406030204" pitchFamily="18" charset="0"/>
                                      </a:rPr>
                                      <m:t>𝟒</m:t>
                                    </m:r>
                                  </m:sub>
                                </m:sSub>
                              </m:oMath>
                            </m:oMathPara>
                          </a14:m>
                          <a:endParaRPr lang="fr-FR" dirty="0"/>
                        </a:p>
                      </a:txBody>
                      <a:tcPr/>
                    </a:tc>
                    <a:tc>
                      <a:txBody>
                        <a:bodyPr/>
                        <a:lstStyle/>
                        <a:p>
                          <a:r>
                            <a:rPr lang="fr-FR" dirty="0" smtClean="0"/>
                            <a:t>….</a:t>
                          </a:r>
                          <a:endParaRPr lang="fr-FR" dirty="0"/>
                        </a:p>
                      </a:txBody>
                      <a:tcPr/>
                    </a:tc>
                    <a:tc>
                      <a:txBody>
                        <a:bodyPr/>
                        <a:lstStyle/>
                        <a:p>
                          <a:r>
                            <a:rPr lang="fr-FR" dirty="0" smtClean="0"/>
                            <a:t>….</a:t>
                          </a:r>
                          <a:endParaRPr lang="fr-FR"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fr-FR" i="1" smtClean="0">
                                        <a:latin typeface="Cambria Math" panose="02040503050406030204" pitchFamily="18" charset="0"/>
                                      </a:rPr>
                                    </m:ctrlPr>
                                  </m:sSubPr>
                                  <m:e>
                                    <m:r>
                                      <a:rPr lang="fr-FR" b="1" i="1" smtClean="0">
                                        <a:latin typeface="Cambria Math" panose="02040503050406030204" pitchFamily="18" charset="0"/>
                                      </a:rPr>
                                      <m:t>𝒙</m:t>
                                    </m:r>
                                  </m:e>
                                  <m:sub>
                                    <m:r>
                                      <a:rPr lang="fr-FR" b="1" i="1" smtClean="0">
                                        <a:latin typeface="Cambria Math" panose="02040503050406030204" pitchFamily="18" charset="0"/>
                                      </a:rPr>
                                      <m:t>𝑵</m:t>
                                    </m:r>
                                  </m:sub>
                                </m:sSub>
                              </m:oMath>
                            </m:oMathPara>
                          </a14:m>
                          <a:endParaRPr lang="fr-FR" dirty="0"/>
                        </a:p>
                      </a:txBody>
                      <a:tcPr/>
                    </a:tc>
                  </a:tr>
                  <a:tr h="370840">
                    <a:tc>
                      <a:txBody>
                        <a:bodyPr/>
                        <a:lstStyle/>
                        <a:p>
                          <a:pPr/>
                          <a14:m>
                            <m:oMathPara xmlns:m="http://schemas.openxmlformats.org/officeDocument/2006/math">
                              <m:oMathParaPr>
                                <m:jc m:val="centerGroup"/>
                              </m:oMathParaPr>
                              <m:oMath xmlns:m="http://schemas.openxmlformats.org/officeDocument/2006/math">
                                <m:r>
                                  <a:rPr lang="fr-FR" b="0" i="1" smtClean="0">
                                    <a:latin typeface="Cambria Math" panose="02040503050406030204" pitchFamily="18" charset="0"/>
                                  </a:rPr>
                                  <m:t>𝑃</m:t>
                                </m:r>
                                <m:d>
                                  <m:dPr>
                                    <m:ctrlPr>
                                      <a:rPr lang="fr-FR" b="0" i="1" smtClean="0">
                                        <a:latin typeface="Cambria Math" panose="02040503050406030204" pitchFamily="18" charset="0"/>
                                      </a:rPr>
                                    </m:ctrlPr>
                                  </m:dPr>
                                  <m:e>
                                    <m:r>
                                      <a:rPr lang="fr-FR" b="0" i="1" smtClean="0">
                                        <a:latin typeface="Cambria Math" panose="02040503050406030204" pitchFamily="18" charset="0"/>
                                      </a:rPr>
                                      <m:t>𝑋</m:t>
                                    </m:r>
                                    <m:r>
                                      <a:rPr lang="fr-FR" b="0" i="1" smtClean="0">
                                        <a:latin typeface="Cambria Math" panose="02040503050406030204" pitchFamily="18" charset="0"/>
                                      </a:rPr>
                                      <m:t>=</m:t>
                                    </m:r>
                                    <m:sSub>
                                      <m:sSubPr>
                                        <m:ctrlPr>
                                          <a:rPr lang="fr-FR" i="1" smtClean="0">
                                            <a:latin typeface="Cambria Math" panose="02040503050406030204" pitchFamily="18" charset="0"/>
                                          </a:rPr>
                                        </m:ctrlPr>
                                      </m:sSubPr>
                                      <m:e>
                                        <m:r>
                                          <a:rPr lang="fr-FR" b="1" i="1" smtClean="0">
                                            <a:latin typeface="Cambria Math" panose="02040503050406030204" pitchFamily="18" charset="0"/>
                                          </a:rPr>
                                          <m:t>𝒙</m:t>
                                        </m:r>
                                      </m:e>
                                      <m:sub>
                                        <m:r>
                                          <a:rPr lang="fr-FR" b="1" i="1" smtClean="0">
                                            <a:latin typeface="Cambria Math" panose="02040503050406030204" pitchFamily="18" charset="0"/>
                                          </a:rPr>
                                          <m:t>𝒊</m:t>
                                        </m:r>
                                      </m:sub>
                                    </m:sSub>
                                  </m:e>
                                </m:d>
                              </m:oMath>
                            </m:oMathPara>
                          </a14:m>
                          <a:endParaRPr lang="fr-FR" dirty="0"/>
                        </a:p>
                      </a:txBody>
                      <a:tcPr/>
                    </a:tc>
                    <a:tc>
                      <a:txBody>
                        <a:bodyPr/>
                        <a:lstStyle/>
                        <a:p>
                          <a:pPr/>
                          <a14:m>
                            <m:oMathPara xmlns:m="http://schemas.openxmlformats.org/officeDocument/2006/math">
                              <m:oMathParaPr>
                                <m:jc m:val="centerGroup"/>
                              </m:oMathParaPr>
                              <m:oMath xmlns:m="http://schemas.openxmlformats.org/officeDocument/2006/math">
                                <m:f>
                                  <m:fPr>
                                    <m:ctrlPr>
                                      <a:rPr lang="fr-FR" i="1" smtClean="0">
                                        <a:latin typeface="Cambria Math" panose="02040503050406030204" pitchFamily="18" charset="0"/>
                                      </a:rPr>
                                    </m:ctrlPr>
                                  </m:fPr>
                                  <m:num>
                                    <m:r>
                                      <a:rPr lang="fr-FR" b="0" i="1" smtClean="0">
                                        <a:latin typeface="Cambria Math" panose="02040503050406030204" pitchFamily="18" charset="0"/>
                                      </a:rPr>
                                      <m:t>1</m:t>
                                    </m:r>
                                  </m:num>
                                  <m:den>
                                    <m:r>
                                      <a:rPr lang="fr-FR" b="0" i="1" smtClean="0">
                                        <a:latin typeface="Cambria Math" panose="02040503050406030204" pitchFamily="18" charset="0"/>
                                      </a:rPr>
                                      <m:t>𝑁</m:t>
                                    </m:r>
                                  </m:den>
                                </m:f>
                              </m:oMath>
                            </m:oMathPara>
                          </a14:m>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lang="fr-FR" i="1" smtClean="0">
                                        <a:latin typeface="Cambria Math" panose="02040503050406030204" pitchFamily="18" charset="0"/>
                                      </a:rPr>
                                    </m:ctrlPr>
                                  </m:fPr>
                                  <m:num>
                                    <m:r>
                                      <a:rPr lang="fr-FR" b="0" i="1" smtClean="0">
                                        <a:latin typeface="Cambria Math" panose="02040503050406030204" pitchFamily="18" charset="0"/>
                                      </a:rPr>
                                      <m:t>1</m:t>
                                    </m:r>
                                  </m:num>
                                  <m:den>
                                    <m:r>
                                      <a:rPr lang="fr-FR" b="0" i="1" smtClean="0">
                                        <a:latin typeface="Cambria Math" panose="02040503050406030204" pitchFamily="18" charset="0"/>
                                      </a:rPr>
                                      <m:t>𝑁</m:t>
                                    </m:r>
                                  </m:den>
                                </m:f>
                              </m:oMath>
                            </m:oMathPara>
                          </a14:m>
                          <a:endParaRPr lang="fr-FR" dirty="0"/>
                        </a:p>
                        <a:p>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lang="fr-FR" i="1" smtClean="0">
                                        <a:latin typeface="Cambria Math" panose="02040503050406030204" pitchFamily="18" charset="0"/>
                                      </a:rPr>
                                    </m:ctrlPr>
                                  </m:fPr>
                                  <m:num>
                                    <m:r>
                                      <a:rPr lang="fr-FR" b="0" i="1" smtClean="0">
                                        <a:latin typeface="Cambria Math" panose="02040503050406030204" pitchFamily="18" charset="0"/>
                                      </a:rPr>
                                      <m:t>1</m:t>
                                    </m:r>
                                  </m:num>
                                  <m:den>
                                    <m:r>
                                      <a:rPr lang="fr-FR" b="0" i="1" smtClean="0">
                                        <a:latin typeface="Cambria Math" panose="02040503050406030204" pitchFamily="18" charset="0"/>
                                      </a:rPr>
                                      <m:t>𝑁</m:t>
                                    </m:r>
                                  </m:den>
                                </m:f>
                              </m:oMath>
                            </m:oMathPara>
                          </a14:m>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lang="fr-FR" i="1" smtClean="0">
                                        <a:latin typeface="Cambria Math" panose="02040503050406030204" pitchFamily="18" charset="0"/>
                                      </a:rPr>
                                    </m:ctrlPr>
                                  </m:fPr>
                                  <m:num>
                                    <m:r>
                                      <a:rPr lang="fr-FR" b="0" i="1" smtClean="0">
                                        <a:latin typeface="Cambria Math" panose="02040503050406030204" pitchFamily="18" charset="0"/>
                                      </a:rPr>
                                      <m:t>1</m:t>
                                    </m:r>
                                  </m:num>
                                  <m:den>
                                    <m:r>
                                      <a:rPr lang="fr-FR" b="0" i="1" smtClean="0">
                                        <a:latin typeface="Cambria Math" panose="02040503050406030204" pitchFamily="18" charset="0"/>
                                      </a:rPr>
                                      <m:t>𝑁</m:t>
                                    </m:r>
                                  </m:den>
                                </m:f>
                              </m:oMath>
                            </m:oMathPara>
                          </a14:m>
                          <a:endParaRPr lang="fr-FR" dirty="0"/>
                        </a:p>
                        <a:p>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lang="fr-FR" i="1" smtClean="0">
                                        <a:latin typeface="Cambria Math" panose="02040503050406030204" pitchFamily="18" charset="0"/>
                                      </a:rPr>
                                    </m:ctrlPr>
                                  </m:fPr>
                                  <m:num>
                                    <m:r>
                                      <a:rPr lang="fr-FR" b="0" i="1" smtClean="0">
                                        <a:latin typeface="Cambria Math" panose="02040503050406030204" pitchFamily="18" charset="0"/>
                                      </a:rPr>
                                      <m:t>1</m:t>
                                    </m:r>
                                  </m:num>
                                  <m:den>
                                    <m:r>
                                      <a:rPr lang="fr-FR" b="0" i="1" smtClean="0">
                                        <a:latin typeface="Cambria Math" panose="02040503050406030204" pitchFamily="18" charset="0"/>
                                      </a:rPr>
                                      <m:t>𝑁</m:t>
                                    </m:r>
                                  </m:den>
                                </m:f>
                              </m:oMath>
                            </m:oMathPara>
                          </a14:m>
                          <a:endParaRPr lang="fr-FR" dirty="0"/>
                        </a:p>
                        <a:p>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lang="fr-FR" i="1" smtClean="0">
                                        <a:latin typeface="Cambria Math" panose="02040503050406030204" pitchFamily="18" charset="0"/>
                                      </a:rPr>
                                    </m:ctrlPr>
                                  </m:fPr>
                                  <m:num>
                                    <m:r>
                                      <a:rPr lang="fr-FR" b="0" i="1" smtClean="0">
                                        <a:latin typeface="Cambria Math" panose="02040503050406030204" pitchFamily="18" charset="0"/>
                                      </a:rPr>
                                      <m:t>1</m:t>
                                    </m:r>
                                  </m:num>
                                  <m:den>
                                    <m:r>
                                      <a:rPr lang="fr-FR" b="0" i="1" smtClean="0">
                                        <a:latin typeface="Cambria Math" panose="02040503050406030204" pitchFamily="18" charset="0"/>
                                      </a:rPr>
                                      <m:t>𝑁</m:t>
                                    </m:r>
                                  </m:den>
                                </m:f>
                              </m:oMath>
                            </m:oMathPara>
                          </a14:m>
                          <a:endParaRPr lang="fr-FR" dirty="0"/>
                        </a:p>
                        <a:p>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lang="fr-FR" i="1" smtClean="0">
                                        <a:latin typeface="Cambria Math" panose="02040503050406030204" pitchFamily="18" charset="0"/>
                                      </a:rPr>
                                    </m:ctrlPr>
                                  </m:fPr>
                                  <m:num>
                                    <m:r>
                                      <a:rPr lang="fr-FR" b="0" i="1" smtClean="0">
                                        <a:latin typeface="Cambria Math" panose="02040503050406030204" pitchFamily="18" charset="0"/>
                                      </a:rPr>
                                      <m:t>1</m:t>
                                    </m:r>
                                  </m:num>
                                  <m:den>
                                    <m:r>
                                      <a:rPr lang="fr-FR" b="0" i="1" smtClean="0">
                                        <a:latin typeface="Cambria Math" panose="02040503050406030204" pitchFamily="18" charset="0"/>
                                      </a:rPr>
                                      <m:t>𝑁</m:t>
                                    </m:r>
                                  </m:den>
                                </m:f>
                              </m:oMath>
                            </m:oMathPara>
                          </a14:m>
                          <a:endParaRPr lang="fr-FR" dirty="0"/>
                        </a:p>
                        <a:p>
                          <a:endParaRPr lang="fr-FR" dirty="0"/>
                        </a:p>
                      </a:txBody>
                      <a:tcPr/>
                    </a:tc>
                  </a:tr>
                </a:tbl>
              </a:graphicData>
            </a:graphic>
          </p:graphicFrame>
        </mc:Choice>
        <mc:Fallback xmlns="">
          <p:graphicFrame>
            <p:nvGraphicFramePr>
              <p:cNvPr id="4" name="Tableau 3"/>
              <p:cNvGraphicFramePr>
                <a:graphicFrameLocks noGrp="1"/>
              </p:cNvGraphicFramePr>
              <p:nvPr>
                <p:extLst>
                  <p:ext uri="{D42A27DB-BD31-4B8C-83A1-F6EECF244321}">
                    <p14:modId xmlns:p14="http://schemas.microsoft.com/office/powerpoint/2010/main" val="399900801"/>
                  </p:ext>
                </p:extLst>
              </p:nvPr>
            </p:nvGraphicFramePr>
            <p:xfrm>
              <a:off x="2032000" y="4763641"/>
              <a:ext cx="8128000" cy="1250188"/>
            </p:xfrm>
            <a:graphic>
              <a:graphicData uri="http://schemas.openxmlformats.org/drawingml/2006/table">
                <a:tbl>
                  <a:tblPr firstRow="1" bandRow="1">
                    <a:tableStyleId>{5C22544A-7EE6-4342-B048-85BDC9FD1C3A}</a:tableStyleId>
                  </a:tblPr>
                  <a:tblGrid>
                    <a:gridCol w="1239234"/>
                    <a:gridCol w="792766"/>
                    <a:gridCol w="1016000"/>
                    <a:gridCol w="1016000"/>
                    <a:gridCol w="1016000"/>
                    <a:gridCol w="1016000"/>
                    <a:gridCol w="1016000"/>
                    <a:gridCol w="1016000"/>
                  </a:tblGrid>
                  <a:tr h="370840">
                    <a:tc>
                      <a:txBody>
                        <a:bodyPr/>
                        <a:lstStyle/>
                        <a:p>
                          <a:endParaRPr lang="fr-FR"/>
                        </a:p>
                      </a:txBody>
                      <a:tcPr>
                        <a:blipFill rotWithShape="0">
                          <a:blip r:embed="rId2"/>
                          <a:stretch>
                            <a:fillRect l="-493" t="-8197" r="-559113" b="-240984"/>
                          </a:stretch>
                        </a:blipFill>
                      </a:tcPr>
                    </a:tc>
                    <a:tc>
                      <a:txBody>
                        <a:bodyPr/>
                        <a:lstStyle/>
                        <a:p>
                          <a:endParaRPr lang="fr-FR"/>
                        </a:p>
                      </a:txBody>
                      <a:tcPr>
                        <a:blipFill rotWithShape="0">
                          <a:blip r:embed="rId2"/>
                          <a:stretch>
                            <a:fillRect l="-155725" t="-8197" r="-766412" b="-240984"/>
                          </a:stretch>
                        </a:blipFill>
                      </a:tcPr>
                    </a:tc>
                    <a:tc>
                      <a:txBody>
                        <a:bodyPr/>
                        <a:lstStyle/>
                        <a:p>
                          <a:endParaRPr lang="fr-FR"/>
                        </a:p>
                      </a:txBody>
                      <a:tcPr>
                        <a:blipFill rotWithShape="0">
                          <a:blip r:embed="rId2"/>
                          <a:stretch>
                            <a:fillRect l="-201807" t="-8197" r="-504819" b="-240984"/>
                          </a:stretch>
                        </a:blipFill>
                      </a:tcPr>
                    </a:tc>
                    <a:tc>
                      <a:txBody>
                        <a:bodyPr/>
                        <a:lstStyle/>
                        <a:p>
                          <a:endParaRPr lang="fr-FR"/>
                        </a:p>
                      </a:txBody>
                      <a:tcPr>
                        <a:blipFill rotWithShape="0">
                          <a:blip r:embed="rId2"/>
                          <a:stretch>
                            <a:fillRect l="-300000" t="-8197" r="-401796" b="-240984"/>
                          </a:stretch>
                        </a:blipFill>
                      </a:tcPr>
                    </a:tc>
                    <a:tc>
                      <a:txBody>
                        <a:bodyPr/>
                        <a:lstStyle/>
                        <a:p>
                          <a:endParaRPr lang="fr-FR"/>
                        </a:p>
                      </a:txBody>
                      <a:tcPr>
                        <a:blipFill rotWithShape="0">
                          <a:blip r:embed="rId2"/>
                          <a:stretch>
                            <a:fillRect l="-400000" t="-8197" r="-301796" b="-240984"/>
                          </a:stretch>
                        </a:blipFill>
                      </a:tcPr>
                    </a:tc>
                    <a:tc>
                      <a:txBody>
                        <a:bodyPr/>
                        <a:lstStyle/>
                        <a:p>
                          <a:r>
                            <a:rPr lang="fr-FR" dirty="0" smtClean="0"/>
                            <a:t>….</a:t>
                          </a:r>
                          <a:endParaRPr lang="fr-FR" dirty="0"/>
                        </a:p>
                      </a:txBody>
                      <a:tcPr/>
                    </a:tc>
                    <a:tc>
                      <a:txBody>
                        <a:bodyPr/>
                        <a:lstStyle/>
                        <a:p>
                          <a:r>
                            <a:rPr lang="fr-FR" dirty="0" smtClean="0"/>
                            <a:t>….</a:t>
                          </a:r>
                          <a:endParaRPr lang="fr-FR" dirty="0"/>
                        </a:p>
                      </a:txBody>
                      <a:tcPr/>
                    </a:tc>
                    <a:tc>
                      <a:txBody>
                        <a:bodyPr/>
                        <a:lstStyle/>
                        <a:p>
                          <a:endParaRPr lang="fr-FR"/>
                        </a:p>
                      </a:txBody>
                      <a:tcPr>
                        <a:blipFill rotWithShape="0">
                          <a:blip r:embed="rId2"/>
                          <a:stretch>
                            <a:fillRect l="-699401" t="-8197" r="-2395" b="-240984"/>
                          </a:stretch>
                        </a:blipFill>
                      </a:tcPr>
                    </a:tc>
                  </a:tr>
                  <a:tr h="879348">
                    <a:tc>
                      <a:txBody>
                        <a:bodyPr/>
                        <a:lstStyle/>
                        <a:p>
                          <a:endParaRPr lang="fr-FR"/>
                        </a:p>
                      </a:txBody>
                      <a:tcPr>
                        <a:blipFill rotWithShape="0">
                          <a:blip r:embed="rId2"/>
                          <a:stretch>
                            <a:fillRect l="-493" t="-45517" r="-559113" b="-1379"/>
                          </a:stretch>
                        </a:blipFill>
                      </a:tcPr>
                    </a:tc>
                    <a:tc>
                      <a:txBody>
                        <a:bodyPr/>
                        <a:lstStyle/>
                        <a:p>
                          <a:endParaRPr lang="fr-FR"/>
                        </a:p>
                      </a:txBody>
                      <a:tcPr>
                        <a:blipFill rotWithShape="0">
                          <a:blip r:embed="rId2"/>
                          <a:stretch>
                            <a:fillRect l="-155725" t="-45517" r="-766412" b="-1379"/>
                          </a:stretch>
                        </a:blipFill>
                      </a:tcPr>
                    </a:tc>
                    <a:tc>
                      <a:txBody>
                        <a:bodyPr/>
                        <a:lstStyle/>
                        <a:p>
                          <a:endParaRPr lang="fr-FR"/>
                        </a:p>
                      </a:txBody>
                      <a:tcPr>
                        <a:blipFill rotWithShape="0">
                          <a:blip r:embed="rId2"/>
                          <a:stretch>
                            <a:fillRect l="-201807" t="-45517" r="-504819" b="-1379"/>
                          </a:stretch>
                        </a:blipFill>
                      </a:tcPr>
                    </a:tc>
                    <a:tc>
                      <a:txBody>
                        <a:bodyPr/>
                        <a:lstStyle/>
                        <a:p>
                          <a:endParaRPr lang="fr-FR"/>
                        </a:p>
                      </a:txBody>
                      <a:tcPr>
                        <a:blipFill rotWithShape="0">
                          <a:blip r:embed="rId2"/>
                          <a:stretch>
                            <a:fillRect l="-300000" t="-45517" r="-401796" b="-1379"/>
                          </a:stretch>
                        </a:blipFill>
                      </a:tcPr>
                    </a:tc>
                    <a:tc>
                      <a:txBody>
                        <a:bodyPr/>
                        <a:lstStyle/>
                        <a:p>
                          <a:endParaRPr lang="fr-FR"/>
                        </a:p>
                      </a:txBody>
                      <a:tcPr>
                        <a:blipFill rotWithShape="0">
                          <a:blip r:embed="rId2"/>
                          <a:stretch>
                            <a:fillRect l="-400000" t="-45517" r="-301796" b="-1379"/>
                          </a:stretch>
                        </a:blipFill>
                      </a:tcPr>
                    </a:tc>
                    <a:tc>
                      <a:txBody>
                        <a:bodyPr/>
                        <a:lstStyle/>
                        <a:p>
                          <a:endParaRPr lang="fr-FR"/>
                        </a:p>
                      </a:txBody>
                      <a:tcPr>
                        <a:blipFill rotWithShape="0">
                          <a:blip r:embed="rId2"/>
                          <a:stretch>
                            <a:fillRect l="-500000" t="-45517" r="-201796" b="-1379"/>
                          </a:stretch>
                        </a:blipFill>
                      </a:tcPr>
                    </a:tc>
                    <a:tc>
                      <a:txBody>
                        <a:bodyPr/>
                        <a:lstStyle/>
                        <a:p>
                          <a:endParaRPr lang="fr-FR"/>
                        </a:p>
                      </a:txBody>
                      <a:tcPr>
                        <a:blipFill rotWithShape="0">
                          <a:blip r:embed="rId2"/>
                          <a:stretch>
                            <a:fillRect l="-603614" t="-45517" r="-103012" b="-1379"/>
                          </a:stretch>
                        </a:blipFill>
                      </a:tcPr>
                    </a:tc>
                    <a:tc>
                      <a:txBody>
                        <a:bodyPr/>
                        <a:lstStyle/>
                        <a:p>
                          <a:endParaRPr lang="fr-FR"/>
                        </a:p>
                      </a:txBody>
                      <a:tcPr>
                        <a:blipFill rotWithShape="0">
                          <a:blip r:embed="rId2"/>
                          <a:stretch>
                            <a:fillRect l="-699401" t="-45517" r="-2395" b="-1379"/>
                          </a:stretch>
                        </a:blipFill>
                      </a:tcPr>
                    </a:tc>
                  </a:tr>
                </a:tbl>
              </a:graphicData>
            </a:graphic>
          </p:graphicFrame>
        </mc:Fallback>
      </mc:AlternateContent>
    </p:spTree>
    <p:extLst>
      <p:ext uri="{BB962C8B-B14F-4D97-AF65-F5344CB8AC3E}">
        <p14:creationId xmlns:p14="http://schemas.microsoft.com/office/powerpoint/2010/main" val="40784522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Espace réservé du contenu 2"/>
              <p:cNvSpPr>
                <a:spLocks noGrp="1"/>
              </p:cNvSpPr>
              <p:nvPr>
                <p:ph idx="1"/>
              </p:nvPr>
            </p:nvSpPr>
            <p:spPr>
              <a:xfrm>
                <a:off x="838200" y="489397"/>
                <a:ext cx="10515600" cy="5687566"/>
              </a:xfrm>
            </p:spPr>
            <p:txBody>
              <a:bodyPr/>
              <a:lstStyle/>
              <a:p>
                <a:pPr marL="0" indent="0">
                  <a:lnSpc>
                    <a:spcPct val="150000"/>
                  </a:lnSpc>
                  <a:buNone/>
                </a:pPr>
                <a14:m>
                  <m:oMathPara xmlns:m="http://schemas.openxmlformats.org/officeDocument/2006/math">
                    <m:oMathParaPr>
                      <m:jc m:val="left"/>
                    </m:oMathParaPr>
                    <m:oMath xmlns:m="http://schemas.openxmlformats.org/officeDocument/2006/math">
                      <m:r>
                        <a:rPr lang="fr-FR" sz="2400" i="1">
                          <a:latin typeface="Cambria Math" panose="02040503050406030204" pitchFamily="18" charset="0"/>
                        </a:rPr>
                        <m:t>𝐸</m:t>
                      </m:r>
                      <m:d>
                        <m:dPr>
                          <m:ctrlPr>
                            <a:rPr lang="fr-FR" sz="2400" i="1">
                              <a:latin typeface="Cambria Math" panose="02040503050406030204" pitchFamily="18" charset="0"/>
                            </a:rPr>
                          </m:ctrlPr>
                        </m:dPr>
                        <m:e>
                          <m:r>
                            <a:rPr lang="fr-FR" sz="2400" i="1">
                              <a:latin typeface="Cambria Math" panose="02040503050406030204" pitchFamily="18" charset="0"/>
                            </a:rPr>
                            <m:t>𝑋</m:t>
                          </m:r>
                        </m:e>
                      </m:d>
                      <m:r>
                        <a:rPr lang="fr-FR" sz="2400" i="1">
                          <a:latin typeface="Cambria Math" panose="02040503050406030204" pitchFamily="18" charset="0"/>
                        </a:rPr>
                        <m:t>=</m:t>
                      </m:r>
                      <m:f>
                        <m:fPr>
                          <m:ctrlPr>
                            <a:rPr lang="fr-FR" sz="2400" i="1">
                              <a:latin typeface="Cambria Math" panose="02040503050406030204" pitchFamily="18" charset="0"/>
                            </a:rPr>
                          </m:ctrlPr>
                        </m:fPr>
                        <m:num>
                          <m:r>
                            <a:rPr lang="fr-FR" sz="2400" i="1">
                              <a:latin typeface="Cambria Math" panose="02040503050406030204" pitchFamily="18" charset="0"/>
                            </a:rPr>
                            <m:t>1</m:t>
                          </m:r>
                        </m:num>
                        <m:den>
                          <m:r>
                            <a:rPr lang="fr-FR" sz="2400" i="1">
                              <a:latin typeface="Cambria Math" panose="02040503050406030204" pitchFamily="18" charset="0"/>
                            </a:rPr>
                            <m:t>𝑁</m:t>
                          </m:r>
                        </m:den>
                      </m:f>
                      <m:sSub>
                        <m:sSubPr>
                          <m:ctrlPr>
                            <a:rPr lang="fr-FR" sz="2400" i="1">
                              <a:latin typeface="Cambria Math" panose="02040503050406030204" pitchFamily="18" charset="0"/>
                            </a:rPr>
                          </m:ctrlPr>
                        </m:sSubPr>
                        <m:e>
                          <m:r>
                            <a:rPr lang="fr-FR" sz="2400" i="1">
                              <a:latin typeface="Cambria Math" panose="02040503050406030204" pitchFamily="18" charset="0"/>
                            </a:rPr>
                            <m:t>𝑥</m:t>
                          </m:r>
                        </m:e>
                        <m:sub>
                          <m:r>
                            <a:rPr lang="fr-FR" sz="2400" i="1">
                              <a:latin typeface="Cambria Math" panose="02040503050406030204" pitchFamily="18" charset="0"/>
                            </a:rPr>
                            <m:t>1</m:t>
                          </m:r>
                        </m:sub>
                      </m:sSub>
                      <m:r>
                        <a:rPr lang="fr-FR" sz="2400" i="1">
                          <a:latin typeface="Cambria Math" panose="02040503050406030204" pitchFamily="18" charset="0"/>
                        </a:rPr>
                        <m:t>+</m:t>
                      </m:r>
                      <m:f>
                        <m:fPr>
                          <m:ctrlPr>
                            <a:rPr lang="fr-FR" sz="2400" i="1">
                              <a:latin typeface="Cambria Math" panose="02040503050406030204" pitchFamily="18" charset="0"/>
                            </a:rPr>
                          </m:ctrlPr>
                        </m:fPr>
                        <m:num>
                          <m:r>
                            <a:rPr lang="fr-FR" sz="2400" i="1">
                              <a:latin typeface="Cambria Math" panose="02040503050406030204" pitchFamily="18" charset="0"/>
                            </a:rPr>
                            <m:t>1</m:t>
                          </m:r>
                        </m:num>
                        <m:den>
                          <m:r>
                            <a:rPr lang="fr-FR" sz="2400" i="1">
                              <a:latin typeface="Cambria Math" panose="02040503050406030204" pitchFamily="18" charset="0"/>
                            </a:rPr>
                            <m:t>𝑁</m:t>
                          </m:r>
                        </m:den>
                      </m:f>
                      <m:sSub>
                        <m:sSubPr>
                          <m:ctrlPr>
                            <a:rPr lang="fr-FR" sz="2400" i="1">
                              <a:latin typeface="Cambria Math" panose="02040503050406030204" pitchFamily="18" charset="0"/>
                            </a:rPr>
                          </m:ctrlPr>
                        </m:sSubPr>
                        <m:e>
                          <m:r>
                            <a:rPr lang="fr-FR" sz="2400" i="1">
                              <a:latin typeface="Cambria Math" panose="02040503050406030204" pitchFamily="18" charset="0"/>
                            </a:rPr>
                            <m:t>𝑥</m:t>
                          </m:r>
                        </m:e>
                        <m:sub>
                          <m:r>
                            <a:rPr lang="fr-FR" sz="2400" i="1">
                              <a:latin typeface="Cambria Math" panose="02040503050406030204" pitchFamily="18" charset="0"/>
                            </a:rPr>
                            <m:t>2</m:t>
                          </m:r>
                        </m:sub>
                      </m:sSub>
                      <m:r>
                        <a:rPr lang="fr-FR" sz="2400" i="1">
                          <a:latin typeface="Cambria Math" panose="02040503050406030204" pitchFamily="18" charset="0"/>
                        </a:rPr>
                        <m:t>+</m:t>
                      </m:r>
                      <m:f>
                        <m:fPr>
                          <m:ctrlPr>
                            <a:rPr lang="fr-FR" sz="2400" i="1">
                              <a:latin typeface="Cambria Math" panose="02040503050406030204" pitchFamily="18" charset="0"/>
                            </a:rPr>
                          </m:ctrlPr>
                        </m:fPr>
                        <m:num>
                          <m:r>
                            <a:rPr lang="fr-FR" sz="2400" i="1">
                              <a:latin typeface="Cambria Math" panose="02040503050406030204" pitchFamily="18" charset="0"/>
                            </a:rPr>
                            <m:t>1</m:t>
                          </m:r>
                        </m:num>
                        <m:den>
                          <m:r>
                            <a:rPr lang="fr-FR" sz="2400" i="1">
                              <a:latin typeface="Cambria Math" panose="02040503050406030204" pitchFamily="18" charset="0"/>
                            </a:rPr>
                            <m:t>𝑁</m:t>
                          </m:r>
                        </m:den>
                      </m:f>
                      <m:sSub>
                        <m:sSubPr>
                          <m:ctrlPr>
                            <a:rPr lang="fr-FR" sz="2400" i="1">
                              <a:latin typeface="Cambria Math" panose="02040503050406030204" pitchFamily="18" charset="0"/>
                            </a:rPr>
                          </m:ctrlPr>
                        </m:sSubPr>
                        <m:e>
                          <m:r>
                            <a:rPr lang="fr-FR" sz="2400" i="1">
                              <a:latin typeface="Cambria Math" panose="02040503050406030204" pitchFamily="18" charset="0"/>
                            </a:rPr>
                            <m:t>𝑥</m:t>
                          </m:r>
                        </m:e>
                        <m:sub>
                          <m:r>
                            <a:rPr lang="fr-FR" sz="2400" i="1">
                              <a:latin typeface="Cambria Math" panose="02040503050406030204" pitchFamily="18" charset="0"/>
                            </a:rPr>
                            <m:t>3</m:t>
                          </m:r>
                        </m:sub>
                      </m:sSub>
                      <m:r>
                        <a:rPr lang="fr-FR" sz="2400" i="1">
                          <a:latin typeface="Cambria Math" panose="02040503050406030204" pitchFamily="18" charset="0"/>
                        </a:rPr>
                        <m:t>+…+</m:t>
                      </m:r>
                      <m:f>
                        <m:fPr>
                          <m:ctrlPr>
                            <a:rPr lang="fr-FR" sz="2400" i="1">
                              <a:latin typeface="Cambria Math" panose="02040503050406030204" pitchFamily="18" charset="0"/>
                            </a:rPr>
                          </m:ctrlPr>
                        </m:fPr>
                        <m:num>
                          <m:r>
                            <a:rPr lang="fr-FR" sz="2400" i="1">
                              <a:latin typeface="Cambria Math" panose="02040503050406030204" pitchFamily="18" charset="0"/>
                            </a:rPr>
                            <m:t>1</m:t>
                          </m:r>
                        </m:num>
                        <m:den>
                          <m:r>
                            <a:rPr lang="fr-FR" sz="2400" i="1">
                              <a:latin typeface="Cambria Math" panose="02040503050406030204" pitchFamily="18" charset="0"/>
                            </a:rPr>
                            <m:t>𝑁</m:t>
                          </m:r>
                        </m:den>
                      </m:f>
                      <m:sSub>
                        <m:sSubPr>
                          <m:ctrlPr>
                            <a:rPr lang="fr-FR" sz="2400" i="1">
                              <a:latin typeface="Cambria Math" panose="02040503050406030204" pitchFamily="18" charset="0"/>
                            </a:rPr>
                          </m:ctrlPr>
                        </m:sSubPr>
                        <m:e>
                          <m:r>
                            <a:rPr lang="fr-FR" sz="2400" i="1">
                              <a:latin typeface="Cambria Math" panose="02040503050406030204" pitchFamily="18" charset="0"/>
                            </a:rPr>
                            <m:t>𝑥</m:t>
                          </m:r>
                        </m:e>
                        <m:sub>
                          <m:r>
                            <a:rPr lang="fr-FR" sz="2400" i="1">
                              <a:latin typeface="Cambria Math" panose="02040503050406030204" pitchFamily="18" charset="0"/>
                            </a:rPr>
                            <m:t>4</m:t>
                          </m:r>
                        </m:sub>
                      </m:sSub>
                      <m:r>
                        <a:rPr lang="fr-FR" sz="2400" i="1">
                          <a:latin typeface="Cambria Math" panose="02040503050406030204" pitchFamily="18" charset="0"/>
                        </a:rPr>
                        <m:t>=</m:t>
                      </m:r>
                      <m:f>
                        <m:fPr>
                          <m:ctrlPr>
                            <a:rPr lang="fr-FR" sz="2400" i="1">
                              <a:latin typeface="Cambria Math" panose="02040503050406030204" pitchFamily="18" charset="0"/>
                            </a:rPr>
                          </m:ctrlPr>
                        </m:fPr>
                        <m:num>
                          <m:r>
                            <a:rPr lang="fr-FR" sz="2400" i="1">
                              <a:latin typeface="Cambria Math" panose="02040503050406030204" pitchFamily="18" charset="0"/>
                            </a:rPr>
                            <m:t>1</m:t>
                          </m:r>
                        </m:num>
                        <m:den>
                          <m:r>
                            <a:rPr lang="fr-FR" sz="2400" i="1">
                              <a:latin typeface="Cambria Math" panose="02040503050406030204" pitchFamily="18" charset="0"/>
                            </a:rPr>
                            <m:t>𝑁</m:t>
                          </m:r>
                        </m:den>
                      </m:f>
                      <m:nary>
                        <m:naryPr>
                          <m:chr m:val="∑"/>
                          <m:ctrlPr>
                            <a:rPr lang="fr-FR" sz="2400" i="1">
                              <a:latin typeface="Cambria Math" panose="02040503050406030204" pitchFamily="18" charset="0"/>
                            </a:rPr>
                          </m:ctrlPr>
                        </m:naryPr>
                        <m:sub>
                          <m:r>
                            <m:rPr>
                              <m:brk m:alnAt="23"/>
                            </m:rPr>
                            <a:rPr lang="fr-FR" sz="2400" i="1">
                              <a:latin typeface="Cambria Math" panose="02040503050406030204" pitchFamily="18" charset="0"/>
                            </a:rPr>
                            <m:t>𝑖</m:t>
                          </m:r>
                          <m:r>
                            <a:rPr lang="fr-FR" sz="2400" i="1">
                              <a:latin typeface="Cambria Math" panose="02040503050406030204" pitchFamily="18" charset="0"/>
                            </a:rPr>
                            <m:t>=</m:t>
                          </m:r>
                          <m:r>
                            <m:rPr>
                              <m:brk m:alnAt="23"/>
                            </m:rPr>
                            <a:rPr lang="fr-FR" sz="2400" i="1">
                              <a:latin typeface="Cambria Math" panose="02040503050406030204" pitchFamily="18" charset="0"/>
                            </a:rPr>
                            <m:t>1</m:t>
                          </m:r>
                        </m:sub>
                        <m:sup>
                          <m:r>
                            <a:rPr lang="fr-FR" sz="2400" i="1">
                              <a:latin typeface="Cambria Math" panose="02040503050406030204" pitchFamily="18" charset="0"/>
                            </a:rPr>
                            <m:t>𝑁</m:t>
                          </m:r>
                        </m:sup>
                        <m:e>
                          <m:sSub>
                            <m:sSubPr>
                              <m:ctrlPr>
                                <a:rPr lang="fr-FR" sz="2400" i="1">
                                  <a:latin typeface="Cambria Math" panose="02040503050406030204" pitchFamily="18" charset="0"/>
                                </a:rPr>
                              </m:ctrlPr>
                            </m:sSubPr>
                            <m:e>
                              <m:r>
                                <a:rPr lang="fr-FR" sz="2400" i="1">
                                  <a:latin typeface="Cambria Math" panose="02040503050406030204" pitchFamily="18" charset="0"/>
                                </a:rPr>
                                <m:t>𝑥</m:t>
                              </m:r>
                            </m:e>
                            <m:sub>
                              <m:r>
                                <a:rPr lang="fr-FR" sz="2400" i="1">
                                  <a:latin typeface="Cambria Math" panose="02040503050406030204" pitchFamily="18" charset="0"/>
                                </a:rPr>
                                <m:t>𝑖</m:t>
                              </m:r>
                            </m:sub>
                          </m:sSub>
                        </m:e>
                      </m:nary>
                      <m:r>
                        <a:rPr lang="fr-FR" sz="2400" i="1">
                          <a:latin typeface="Cambria Math" panose="02040503050406030204" pitchFamily="18" charset="0"/>
                        </a:rPr>
                        <m:t>=</m:t>
                      </m:r>
                      <m:r>
                        <a:rPr lang="fr-FR" sz="2400" i="1">
                          <a:latin typeface="Cambria Math" panose="02040503050406030204" pitchFamily="18" charset="0"/>
                        </a:rPr>
                        <m:t>𝑚</m:t>
                      </m:r>
                    </m:oMath>
                  </m:oMathPara>
                </a14:m>
                <a:endParaRPr lang="fr-FR" sz="2400" dirty="0"/>
              </a:p>
              <a:p>
                <a:pPr marL="0" indent="0">
                  <a:lnSpc>
                    <a:spcPct val="150000"/>
                  </a:lnSpc>
                  <a:buNone/>
                </a:pPr>
                <a14:m>
                  <m:oMath xmlns:m="http://schemas.openxmlformats.org/officeDocument/2006/math">
                    <m:r>
                      <a:rPr lang="fr-FR" sz="2400" i="1">
                        <a:latin typeface="Cambria Math" panose="02040503050406030204" pitchFamily="18" charset="0"/>
                      </a:rPr>
                      <m:t>𝑉</m:t>
                    </m:r>
                    <m:d>
                      <m:dPr>
                        <m:ctrlPr>
                          <a:rPr lang="fr-FR" sz="2400" i="1">
                            <a:latin typeface="Cambria Math" panose="02040503050406030204" pitchFamily="18" charset="0"/>
                          </a:rPr>
                        </m:ctrlPr>
                      </m:dPr>
                      <m:e>
                        <m:r>
                          <a:rPr lang="fr-FR" sz="2400" i="1">
                            <a:latin typeface="Cambria Math" panose="02040503050406030204" pitchFamily="18" charset="0"/>
                          </a:rPr>
                          <m:t>𝑋</m:t>
                        </m:r>
                      </m:e>
                    </m:d>
                    <m:r>
                      <a:rPr lang="fr-FR" sz="2400" i="1">
                        <a:latin typeface="Cambria Math" panose="02040503050406030204" pitchFamily="18" charset="0"/>
                      </a:rPr>
                      <m:t>=</m:t>
                    </m:r>
                    <m:r>
                      <a:rPr lang="fr-FR" sz="2400" i="1">
                        <a:latin typeface="Cambria Math" panose="02040503050406030204" pitchFamily="18" charset="0"/>
                      </a:rPr>
                      <m:t>𝐸</m:t>
                    </m:r>
                    <m:sSup>
                      <m:sSupPr>
                        <m:ctrlPr>
                          <a:rPr lang="fr-FR" sz="2400" i="1">
                            <a:latin typeface="Cambria Math" panose="02040503050406030204" pitchFamily="18" charset="0"/>
                          </a:rPr>
                        </m:ctrlPr>
                      </m:sSupPr>
                      <m:e>
                        <m:d>
                          <m:dPr>
                            <m:ctrlPr>
                              <a:rPr lang="fr-FR" sz="2400" i="1">
                                <a:latin typeface="Cambria Math" panose="02040503050406030204" pitchFamily="18" charset="0"/>
                              </a:rPr>
                            </m:ctrlPr>
                          </m:dPr>
                          <m:e>
                            <m:r>
                              <a:rPr lang="fr-FR" sz="2400" i="1">
                                <a:latin typeface="Cambria Math" panose="02040503050406030204" pitchFamily="18" charset="0"/>
                              </a:rPr>
                              <m:t>𝑋</m:t>
                            </m:r>
                            <m:r>
                              <a:rPr lang="fr-FR" sz="2400" i="1">
                                <a:latin typeface="Cambria Math" panose="02040503050406030204" pitchFamily="18" charset="0"/>
                              </a:rPr>
                              <m:t>−</m:t>
                            </m:r>
                            <m:r>
                              <a:rPr lang="fr-FR" sz="2400" i="1">
                                <a:latin typeface="Cambria Math" panose="02040503050406030204" pitchFamily="18" charset="0"/>
                              </a:rPr>
                              <m:t>𝑚</m:t>
                            </m:r>
                          </m:e>
                        </m:d>
                      </m:e>
                      <m:sup>
                        <m:r>
                          <a:rPr lang="fr-FR" sz="2400" i="1">
                            <a:latin typeface="Cambria Math" panose="02040503050406030204" pitchFamily="18" charset="0"/>
                          </a:rPr>
                          <m:t>2</m:t>
                        </m:r>
                      </m:sup>
                    </m:sSup>
                    <m:r>
                      <a:rPr lang="fr-FR" sz="2400" i="1">
                        <a:latin typeface="Cambria Math" panose="02040503050406030204" pitchFamily="18" charset="0"/>
                      </a:rPr>
                      <m:t>=</m:t>
                    </m:r>
                    <m:f>
                      <m:fPr>
                        <m:ctrlPr>
                          <a:rPr lang="fr-FR" sz="2400" i="1">
                            <a:latin typeface="Cambria Math" panose="02040503050406030204" pitchFamily="18" charset="0"/>
                          </a:rPr>
                        </m:ctrlPr>
                      </m:fPr>
                      <m:num>
                        <m:r>
                          <a:rPr lang="fr-FR" sz="2400" i="1">
                            <a:latin typeface="Cambria Math" panose="02040503050406030204" pitchFamily="18" charset="0"/>
                          </a:rPr>
                          <m:t>1</m:t>
                        </m:r>
                      </m:num>
                      <m:den>
                        <m:r>
                          <a:rPr lang="fr-FR" sz="2400" i="1">
                            <a:latin typeface="Cambria Math" panose="02040503050406030204" pitchFamily="18" charset="0"/>
                          </a:rPr>
                          <m:t>𝑁</m:t>
                        </m:r>
                      </m:den>
                    </m:f>
                    <m:nary>
                      <m:naryPr>
                        <m:chr m:val="∑"/>
                        <m:ctrlPr>
                          <a:rPr lang="fr-FR" sz="2400" i="1">
                            <a:latin typeface="Cambria Math" panose="02040503050406030204" pitchFamily="18" charset="0"/>
                          </a:rPr>
                        </m:ctrlPr>
                      </m:naryPr>
                      <m:sub>
                        <m:r>
                          <m:rPr>
                            <m:brk m:alnAt="23"/>
                          </m:rPr>
                          <a:rPr lang="fr-FR" sz="2400" i="1">
                            <a:latin typeface="Cambria Math" panose="02040503050406030204" pitchFamily="18" charset="0"/>
                          </a:rPr>
                          <m:t>𝑖</m:t>
                        </m:r>
                        <m:r>
                          <a:rPr lang="fr-FR" sz="2400" i="1">
                            <a:latin typeface="Cambria Math" panose="02040503050406030204" pitchFamily="18" charset="0"/>
                          </a:rPr>
                          <m:t>=</m:t>
                        </m:r>
                        <m:r>
                          <m:rPr>
                            <m:brk m:alnAt="23"/>
                          </m:rPr>
                          <a:rPr lang="fr-FR" sz="2400" i="1">
                            <a:latin typeface="Cambria Math" panose="02040503050406030204" pitchFamily="18" charset="0"/>
                          </a:rPr>
                          <m:t>1</m:t>
                        </m:r>
                      </m:sub>
                      <m:sup>
                        <m:r>
                          <a:rPr lang="fr-FR" sz="2400" i="1">
                            <a:latin typeface="Cambria Math" panose="02040503050406030204" pitchFamily="18" charset="0"/>
                          </a:rPr>
                          <m:t>𝑁</m:t>
                        </m:r>
                      </m:sup>
                      <m:e>
                        <m:sSup>
                          <m:sSupPr>
                            <m:ctrlPr>
                              <a:rPr lang="fr-FR" sz="2400" i="1">
                                <a:latin typeface="Cambria Math" panose="02040503050406030204" pitchFamily="18" charset="0"/>
                              </a:rPr>
                            </m:ctrlPr>
                          </m:sSupPr>
                          <m:e>
                            <m:d>
                              <m:dPr>
                                <m:ctrlPr>
                                  <a:rPr lang="fr-FR" sz="2400" i="1">
                                    <a:latin typeface="Cambria Math" panose="02040503050406030204" pitchFamily="18" charset="0"/>
                                  </a:rPr>
                                </m:ctrlPr>
                              </m:dPr>
                              <m:e>
                                <m:sSub>
                                  <m:sSubPr>
                                    <m:ctrlPr>
                                      <a:rPr lang="fr-FR" sz="2400" i="1">
                                        <a:latin typeface="Cambria Math" panose="02040503050406030204" pitchFamily="18" charset="0"/>
                                      </a:rPr>
                                    </m:ctrlPr>
                                  </m:sSubPr>
                                  <m:e>
                                    <m:r>
                                      <a:rPr lang="fr-FR" sz="2400" i="1">
                                        <a:latin typeface="Cambria Math" panose="02040503050406030204" pitchFamily="18" charset="0"/>
                                      </a:rPr>
                                      <m:t>𝑥</m:t>
                                    </m:r>
                                  </m:e>
                                  <m:sub>
                                    <m:r>
                                      <a:rPr lang="fr-FR" sz="2400" i="1">
                                        <a:latin typeface="Cambria Math" panose="02040503050406030204" pitchFamily="18" charset="0"/>
                                      </a:rPr>
                                      <m:t>𝑖</m:t>
                                    </m:r>
                                  </m:sub>
                                </m:sSub>
                                <m:r>
                                  <a:rPr lang="fr-FR" sz="2400" i="1">
                                    <a:latin typeface="Cambria Math" panose="02040503050406030204" pitchFamily="18" charset="0"/>
                                  </a:rPr>
                                  <m:t>−</m:t>
                                </m:r>
                                <m:r>
                                  <a:rPr lang="fr-FR" sz="2400" i="1">
                                    <a:latin typeface="Cambria Math" panose="02040503050406030204" pitchFamily="18" charset="0"/>
                                  </a:rPr>
                                  <m:t>𝑚</m:t>
                                </m:r>
                              </m:e>
                            </m:d>
                          </m:e>
                          <m:sup>
                            <m:r>
                              <a:rPr lang="fr-FR" sz="2400" i="1">
                                <a:latin typeface="Cambria Math" panose="02040503050406030204" pitchFamily="18" charset="0"/>
                              </a:rPr>
                              <m:t>2</m:t>
                            </m:r>
                          </m:sup>
                        </m:sSup>
                        <m:r>
                          <a:rPr lang="fr-FR" sz="2400" i="1">
                            <a:latin typeface="Cambria Math" panose="02040503050406030204" pitchFamily="18" charset="0"/>
                          </a:rPr>
                          <m:t>=</m:t>
                        </m:r>
                        <m:d>
                          <m:dPr>
                            <m:ctrlPr>
                              <a:rPr lang="fr-FR" sz="2400" i="1">
                                <a:latin typeface="Cambria Math" panose="02040503050406030204" pitchFamily="18" charset="0"/>
                              </a:rPr>
                            </m:ctrlPr>
                          </m:dPr>
                          <m:e>
                            <m:f>
                              <m:fPr>
                                <m:ctrlPr>
                                  <a:rPr lang="fr-FR" sz="2400" i="1">
                                    <a:latin typeface="Cambria Math" panose="02040503050406030204" pitchFamily="18" charset="0"/>
                                  </a:rPr>
                                </m:ctrlPr>
                              </m:fPr>
                              <m:num>
                                <m:r>
                                  <a:rPr lang="fr-FR" sz="2400" i="1">
                                    <a:latin typeface="Cambria Math" panose="02040503050406030204" pitchFamily="18" charset="0"/>
                                  </a:rPr>
                                  <m:t>1</m:t>
                                </m:r>
                              </m:num>
                              <m:den>
                                <m:r>
                                  <a:rPr lang="fr-FR" sz="2400" i="1">
                                    <a:latin typeface="Cambria Math" panose="02040503050406030204" pitchFamily="18" charset="0"/>
                                  </a:rPr>
                                  <m:t>𝑁</m:t>
                                </m:r>
                              </m:den>
                            </m:f>
                            <m:nary>
                              <m:naryPr>
                                <m:chr m:val="∑"/>
                                <m:ctrlPr>
                                  <a:rPr lang="fr-FR" sz="2400" i="1">
                                    <a:latin typeface="Cambria Math" panose="02040503050406030204" pitchFamily="18" charset="0"/>
                                  </a:rPr>
                                </m:ctrlPr>
                              </m:naryPr>
                              <m:sub>
                                <m:r>
                                  <m:rPr>
                                    <m:brk m:alnAt="23"/>
                                  </m:rPr>
                                  <a:rPr lang="fr-FR" sz="2400" i="1">
                                    <a:latin typeface="Cambria Math" panose="02040503050406030204" pitchFamily="18" charset="0"/>
                                  </a:rPr>
                                  <m:t>𝑖</m:t>
                                </m:r>
                                <m:r>
                                  <a:rPr lang="fr-FR" sz="2400" i="1">
                                    <a:latin typeface="Cambria Math" panose="02040503050406030204" pitchFamily="18" charset="0"/>
                                  </a:rPr>
                                  <m:t>=</m:t>
                                </m:r>
                                <m:r>
                                  <m:rPr>
                                    <m:brk m:alnAt="23"/>
                                  </m:rPr>
                                  <a:rPr lang="fr-FR" sz="2400" i="1">
                                    <a:latin typeface="Cambria Math" panose="02040503050406030204" pitchFamily="18" charset="0"/>
                                  </a:rPr>
                                  <m:t>1</m:t>
                                </m:r>
                              </m:sub>
                              <m:sup>
                                <m:r>
                                  <a:rPr lang="fr-FR" sz="2400" i="1">
                                    <a:latin typeface="Cambria Math" panose="02040503050406030204" pitchFamily="18" charset="0"/>
                                  </a:rPr>
                                  <m:t>𝑁</m:t>
                                </m:r>
                              </m:sup>
                              <m:e>
                                <m:sSubSup>
                                  <m:sSubSupPr>
                                    <m:ctrlPr>
                                      <a:rPr lang="fr-FR" sz="2400" i="1">
                                        <a:latin typeface="Cambria Math" panose="02040503050406030204" pitchFamily="18" charset="0"/>
                                      </a:rPr>
                                    </m:ctrlPr>
                                  </m:sSubSupPr>
                                  <m:e>
                                    <m:r>
                                      <a:rPr lang="fr-FR" sz="2400" i="1">
                                        <a:latin typeface="Cambria Math" panose="02040503050406030204" pitchFamily="18" charset="0"/>
                                      </a:rPr>
                                      <m:t>𝑥</m:t>
                                    </m:r>
                                  </m:e>
                                  <m:sub>
                                    <m:r>
                                      <a:rPr lang="fr-FR" sz="2400" i="1">
                                        <a:latin typeface="Cambria Math" panose="02040503050406030204" pitchFamily="18" charset="0"/>
                                      </a:rPr>
                                      <m:t>𝑖</m:t>
                                    </m:r>
                                  </m:sub>
                                  <m:sup>
                                    <m:r>
                                      <a:rPr lang="fr-FR" sz="2400" i="1">
                                        <a:latin typeface="Cambria Math" panose="02040503050406030204" pitchFamily="18" charset="0"/>
                                      </a:rPr>
                                      <m:t>2</m:t>
                                    </m:r>
                                  </m:sup>
                                </m:sSubSup>
                              </m:e>
                            </m:nary>
                          </m:e>
                        </m:d>
                        <m:r>
                          <a:rPr lang="fr-FR" sz="2400" i="1">
                            <a:latin typeface="Cambria Math" panose="02040503050406030204" pitchFamily="18" charset="0"/>
                          </a:rPr>
                          <m:t>−</m:t>
                        </m:r>
                        <m:sSup>
                          <m:sSupPr>
                            <m:ctrlPr>
                              <a:rPr lang="fr-FR" sz="2400" i="1">
                                <a:latin typeface="Cambria Math" panose="02040503050406030204" pitchFamily="18" charset="0"/>
                              </a:rPr>
                            </m:ctrlPr>
                          </m:sSupPr>
                          <m:e>
                            <m:r>
                              <a:rPr lang="fr-FR" sz="2400" i="1">
                                <a:latin typeface="Cambria Math" panose="02040503050406030204" pitchFamily="18" charset="0"/>
                              </a:rPr>
                              <m:t>𝑚</m:t>
                            </m:r>
                          </m:e>
                          <m:sup>
                            <m:r>
                              <a:rPr lang="fr-FR" sz="2400" i="1">
                                <a:latin typeface="Cambria Math" panose="02040503050406030204" pitchFamily="18" charset="0"/>
                              </a:rPr>
                              <m:t>2</m:t>
                            </m:r>
                          </m:sup>
                        </m:sSup>
                      </m:e>
                    </m:nary>
                  </m:oMath>
                </a14:m>
                <a:r>
                  <a:rPr lang="fr-FR" sz="2400" dirty="0"/>
                  <a:t>=</a:t>
                </a:r>
                <a14:m>
                  <m:oMath xmlns:m="http://schemas.openxmlformats.org/officeDocument/2006/math">
                    <m:sSup>
                      <m:sSupPr>
                        <m:ctrlPr>
                          <a:rPr lang="fr-FR" sz="2400" i="1" dirty="0">
                            <a:latin typeface="Cambria Math" panose="02040503050406030204" pitchFamily="18" charset="0"/>
                          </a:rPr>
                        </m:ctrlPr>
                      </m:sSupPr>
                      <m:e>
                        <m:r>
                          <a:rPr lang="fr-FR" sz="2400" i="1" dirty="0">
                            <a:latin typeface="Cambria Math" panose="02040503050406030204" pitchFamily="18" charset="0"/>
                            <a:ea typeface="Cambria Math" panose="02040503050406030204" pitchFamily="18" charset="0"/>
                          </a:rPr>
                          <m:t>𝜎</m:t>
                        </m:r>
                      </m:e>
                      <m:sup>
                        <m:r>
                          <a:rPr lang="fr-FR" sz="2400" i="1" dirty="0">
                            <a:latin typeface="Cambria Math" panose="02040503050406030204" pitchFamily="18" charset="0"/>
                          </a:rPr>
                          <m:t>2</m:t>
                        </m:r>
                      </m:sup>
                    </m:sSup>
                  </m:oMath>
                </a14:m>
                <a:endParaRPr lang="fr-FR" sz="2400" dirty="0"/>
              </a:p>
              <a:p>
                <a:pPr marL="0" indent="0" algn="just">
                  <a:lnSpc>
                    <a:spcPct val="150000"/>
                  </a:lnSpc>
                  <a:buNone/>
                </a:pPr>
                <a:r>
                  <a:rPr lang="fr-FR" sz="2400" dirty="0"/>
                  <a:t>Si on effectue maintenant « n » tirages au hasard avec remise dans la population mère, les tirages sont indépendants et ont pour résultats les réalisations de « n » variables aléatoires indépendantes </a:t>
                </a:r>
                <a14:m>
                  <m:oMath xmlns:m="http://schemas.openxmlformats.org/officeDocument/2006/math">
                    <m:sSub>
                      <m:sSubPr>
                        <m:ctrlPr>
                          <a:rPr lang="fr-FR" sz="2400" i="1">
                            <a:latin typeface="Cambria Math" panose="02040503050406030204" pitchFamily="18" charset="0"/>
                          </a:rPr>
                        </m:ctrlPr>
                      </m:sSubPr>
                      <m:e>
                        <m:r>
                          <a:rPr lang="fr-FR" sz="2400" i="1">
                            <a:latin typeface="Cambria Math" panose="02040503050406030204" pitchFamily="18" charset="0"/>
                          </a:rPr>
                          <m:t>𝑋</m:t>
                        </m:r>
                      </m:e>
                      <m:sub>
                        <m:r>
                          <a:rPr lang="fr-FR" sz="2400" i="1">
                            <a:latin typeface="Cambria Math" panose="02040503050406030204" pitchFamily="18" charset="0"/>
                          </a:rPr>
                          <m:t>1</m:t>
                        </m:r>
                      </m:sub>
                    </m:sSub>
                    <m:r>
                      <a:rPr lang="fr-FR" sz="2400" i="1">
                        <a:latin typeface="Cambria Math" panose="02040503050406030204" pitchFamily="18" charset="0"/>
                      </a:rPr>
                      <m:t>,</m:t>
                    </m:r>
                    <m:sSub>
                      <m:sSubPr>
                        <m:ctrlPr>
                          <a:rPr lang="fr-FR" sz="2400" i="1">
                            <a:latin typeface="Cambria Math" panose="02040503050406030204" pitchFamily="18" charset="0"/>
                          </a:rPr>
                        </m:ctrlPr>
                      </m:sSubPr>
                      <m:e>
                        <m:r>
                          <a:rPr lang="fr-FR" sz="2400" i="1">
                            <a:latin typeface="Cambria Math" panose="02040503050406030204" pitchFamily="18" charset="0"/>
                          </a:rPr>
                          <m:t>𝑋</m:t>
                        </m:r>
                      </m:e>
                      <m:sub>
                        <m:r>
                          <a:rPr lang="fr-FR" sz="2400" i="1">
                            <a:latin typeface="Cambria Math" panose="02040503050406030204" pitchFamily="18" charset="0"/>
                          </a:rPr>
                          <m:t>2</m:t>
                        </m:r>
                      </m:sub>
                    </m:sSub>
                    <m:r>
                      <a:rPr lang="fr-FR" sz="2400" i="1">
                        <a:latin typeface="Cambria Math" panose="02040503050406030204" pitchFamily="18" charset="0"/>
                      </a:rPr>
                      <m:t>,…</m:t>
                    </m:r>
                    <m:sSub>
                      <m:sSubPr>
                        <m:ctrlPr>
                          <a:rPr lang="fr-FR" sz="2400" i="1">
                            <a:latin typeface="Cambria Math" panose="02040503050406030204" pitchFamily="18" charset="0"/>
                          </a:rPr>
                        </m:ctrlPr>
                      </m:sSubPr>
                      <m:e>
                        <m:r>
                          <a:rPr lang="fr-FR" sz="2400" i="1">
                            <a:latin typeface="Cambria Math" panose="02040503050406030204" pitchFamily="18" charset="0"/>
                          </a:rPr>
                          <m:t>𝑋</m:t>
                        </m:r>
                      </m:e>
                      <m:sub>
                        <m:r>
                          <a:rPr lang="fr-FR" sz="2400" i="1">
                            <a:latin typeface="Cambria Math" panose="02040503050406030204" pitchFamily="18" charset="0"/>
                          </a:rPr>
                          <m:t>𝑛</m:t>
                        </m:r>
                      </m:sub>
                    </m:sSub>
                  </m:oMath>
                </a14:m>
                <a:r>
                  <a:rPr lang="fr-FR" sz="2400" dirty="0"/>
                  <a:t> de même lois de probabilité que X définie ci-dessus</a:t>
                </a:r>
              </a:p>
              <a:p>
                <a:pPr>
                  <a:lnSpc>
                    <a:spcPct val="150000"/>
                  </a:lnSpc>
                  <a:buFontTx/>
                  <a:buChar char="-"/>
                </a:pPr>
                <a:endParaRPr lang="fr-FR" sz="2400" dirty="0"/>
              </a:p>
              <a:p>
                <a:pPr marL="0" indent="0">
                  <a:lnSpc>
                    <a:spcPct val="150000"/>
                  </a:lnSpc>
                  <a:buNone/>
                </a:pPr>
                <a:endParaRPr lang="fr-FR" sz="2400" dirty="0"/>
              </a:p>
              <a:p>
                <a:pPr marL="0" indent="0">
                  <a:buNone/>
                </a:pPr>
                <a:endParaRPr lang="fr-FR" dirty="0"/>
              </a:p>
            </p:txBody>
          </p:sp>
        </mc:Choice>
        <mc:Fallback xmlns="">
          <p:sp>
            <p:nvSpPr>
              <p:cNvPr id="3" name="Espace réservé du contenu 2"/>
              <p:cNvSpPr>
                <a:spLocks noGrp="1" noRot="1" noChangeAspect="1" noMove="1" noResize="1" noEditPoints="1" noAdjustHandles="1" noChangeArrowheads="1" noChangeShapeType="1" noTextEdit="1"/>
              </p:cNvSpPr>
              <p:nvPr>
                <p:ph idx="1"/>
              </p:nvPr>
            </p:nvSpPr>
            <p:spPr>
              <a:xfrm>
                <a:off x="838200" y="489397"/>
                <a:ext cx="10515600" cy="5687566"/>
              </a:xfrm>
              <a:blipFill rotWithShape="0">
                <a:blip r:embed="rId2"/>
                <a:stretch>
                  <a:fillRect l="-928" r="-870"/>
                </a:stretch>
              </a:blipFill>
            </p:spPr>
            <p:txBody>
              <a:bodyPr/>
              <a:lstStyle/>
              <a:p>
                <a:r>
                  <a:rPr lang="fr-FR">
                    <a:noFill/>
                  </a:rPr>
                  <a:t> </a:t>
                </a:r>
              </a:p>
            </p:txBody>
          </p:sp>
        </mc:Fallback>
      </mc:AlternateContent>
    </p:spTree>
    <p:extLst>
      <p:ext uri="{BB962C8B-B14F-4D97-AF65-F5344CB8AC3E}">
        <p14:creationId xmlns:p14="http://schemas.microsoft.com/office/powerpoint/2010/main" val="841521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Espace réservé du contenu 2"/>
              <p:cNvSpPr>
                <a:spLocks noGrp="1"/>
              </p:cNvSpPr>
              <p:nvPr>
                <p:ph idx="1"/>
              </p:nvPr>
            </p:nvSpPr>
            <p:spPr>
              <a:xfrm>
                <a:off x="838200" y="631065"/>
                <a:ext cx="10515600" cy="5545898"/>
              </a:xfrm>
            </p:spPr>
            <p:txBody>
              <a:bodyPr>
                <a:normAutofit/>
              </a:bodyPr>
              <a:lstStyle/>
              <a:p>
                <a:pPr>
                  <a:lnSpc>
                    <a:spcPct val="150000"/>
                  </a:lnSpc>
                  <a:buFontTx/>
                  <a:buChar char="-"/>
                </a:pPr>
                <a:r>
                  <a:rPr lang="fr-FR" sz="2400" dirty="0"/>
                  <a:t>On prélève le premier échantillon aléatoire de taille « n », on obtient une suite de valeurs </a:t>
                </a:r>
                <a14:m>
                  <m:oMath xmlns:m="http://schemas.openxmlformats.org/officeDocument/2006/math">
                    <m:sSub>
                      <m:sSubPr>
                        <m:ctrlPr>
                          <a:rPr lang="fr-FR" sz="2400" i="1">
                            <a:latin typeface="Cambria Math" panose="02040503050406030204" pitchFamily="18" charset="0"/>
                          </a:rPr>
                        </m:ctrlPr>
                      </m:sSubPr>
                      <m:e>
                        <m:r>
                          <a:rPr lang="fr-FR" sz="2400" i="1">
                            <a:latin typeface="Cambria Math" panose="02040503050406030204" pitchFamily="18" charset="0"/>
                          </a:rPr>
                          <m:t>𝑥</m:t>
                        </m:r>
                      </m:e>
                      <m:sub>
                        <m:r>
                          <a:rPr lang="fr-FR" sz="2400" i="1">
                            <a:latin typeface="Cambria Math" panose="02040503050406030204" pitchFamily="18" charset="0"/>
                          </a:rPr>
                          <m:t>1</m:t>
                        </m:r>
                      </m:sub>
                    </m:sSub>
                    <m:r>
                      <a:rPr lang="fr-FR" sz="2400" i="1">
                        <a:latin typeface="Cambria Math" panose="02040503050406030204" pitchFamily="18" charset="0"/>
                      </a:rPr>
                      <m:t>,</m:t>
                    </m:r>
                    <m:sSub>
                      <m:sSubPr>
                        <m:ctrlPr>
                          <a:rPr lang="fr-FR" sz="2400" i="1">
                            <a:latin typeface="Cambria Math" panose="02040503050406030204" pitchFamily="18" charset="0"/>
                          </a:rPr>
                        </m:ctrlPr>
                      </m:sSubPr>
                      <m:e>
                        <m:r>
                          <a:rPr lang="fr-FR" sz="2400" i="1">
                            <a:latin typeface="Cambria Math" panose="02040503050406030204" pitchFamily="18" charset="0"/>
                          </a:rPr>
                          <m:t>𝑥</m:t>
                        </m:r>
                      </m:e>
                      <m:sub>
                        <m:r>
                          <a:rPr lang="fr-FR" sz="2400" i="1">
                            <a:latin typeface="Cambria Math" panose="02040503050406030204" pitchFamily="18" charset="0"/>
                          </a:rPr>
                          <m:t>2</m:t>
                        </m:r>
                      </m:sub>
                    </m:sSub>
                    <m:r>
                      <a:rPr lang="fr-FR" sz="2400" i="1">
                        <a:latin typeface="Cambria Math" panose="02040503050406030204" pitchFamily="18" charset="0"/>
                      </a:rPr>
                      <m:t>,…,</m:t>
                    </m:r>
                    <m:sSub>
                      <m:sSubPr>
                        <m:ctrlPr>
                          <a:rPr lang="fr-FR" sz="2400" i="1">
                            <a:latin typeface="Cambria Math" panose="02040503050406030204" pitchFamily="18" charset="0"/>
                          </a:rPr>
                        </m:ctrlPr>
                      </m:sSubPr>
                      <m:e>
                        <m:r>
                          <a:rPr lang="fr-FR" sz="2400" i="1">
                            <a:latin typeface="Cambria Math" panose="02040503050406030204" pitchFamily="18" charset="0"/>
                          </a:rPr>
                          <m:t>𝑥</m:t>
                        </m:r>
                      </m:e>
                      <m:sub>
                        <m:r>
                          <a:rPr lang="fr-FR" sz="2400" i="1">
                            <a:latin typeface="Cambria Math" panose="02040503050406030204" pitchFamily="18" charset="0"/>
                          </a:rPr>
                          <m:t>𝑛</m:t>
                        </m:r>
                      </m:sub>
                    </m:sSub>
                  </m:oMath>
                </a14:m>
                <a:endParaRPr lang="fr-FR" sz="2400" dirty="0"/>
              </a:p>
              <a:p>
                <a:pPr>
                  <a:lnSpc>
                    <a:spcPct val="150000"/>
                  </a:lnSpc>
                  <a:buFontTx/>
                  <a:buChar char="-"/>
                </a:pPr>
                <a:r>
                  <a:rPr lang="fr-FR" sz="2400" dirty="0"/>
                  <a:t>On prélève le deuxième échantillon aléatoire de taille « n », on obtient une suite de valeurs </a:t>
                </a:r>
                <a14:m>
                  <m:oMath xmlns:m="http://schemas.openxmlformats.org/officeDocument/2006/math">
                    <m:sSub>
                      <m:sSubPr>
                        <m:ctrlPr>
                          <a:rPr lang="fr-FR" sz="2400" i="1">
                            <a:latin typeface="Cambria Math" panose="02040503050406030204" pitchFamily="18" charset="0"/>
                          </a:rPr>
                        </m:ctrlPr>
                      </m:sSubPr>
                      <m:e>
                        <m:r>
                          <a:rPr lang="fr-FR" sz="2400" i="1">
                            <a:latin typeface="Cambria Math" panose="02040503050406030204" pitchFamily="18" charset="0"/>
                          </a:rPr>
                          <m:t>𝑥</m:t>
                        </m:r>
                        <m:r>
                          <a:rPr lang="fr-FR" sz="2400" i="1">
                            <a:latin typeface="Cambria Math" panose="02040503050406030204" pitchFamily="18" charset="0"/>
                          </a:rPr>
                          <m:t>′</m:t>
                        </m:r>
                      </m:e>
                      <m:sub>
                        <m:r>
                          <a:rPr lang="fr-FR" sz="2400" i="1">
                            <a:latin typeface="Cambria Math" panose="02040503050406030204" pitchFamily="18" charset="0"/>
                          </a:rPr>
                          <m:t>1</m:t>
                        </m:r>
                      </m:sub>
                    </m:sSub>
                    <m:r>
                      <a:rPr lang="fr-FR" sz="2400" i="1">
                        <a:latin typeface="Cambria Math" panose="02040503050406030204" pitchFamily="18" charset="0"/>
                      </a:rPr>
                      <m:t>,</m:t>
                    </m:r>
                    <m:sSub>
                      <m:sSubPr>
                        <m:ctrlPr>
                          <a:rPr lang="fr-FR" sz="2400" i="1">
                            <a:latin typeface="Cambria Math" panose="02040503050406030204" pitchFamily="18" charset="0"/>
                          </a:rPr>
                        </m:ctrlPr>
                      </m:sSubPr>
                      <m:e>
                        <m:r>
                          <a:rPr lang="fr-FR" sz="2400" i="1">
                            <a:latin typeface="Cambria Math" panose="02040503050406030204" pitchFamily="18" charset="0"/>
                          </a:rPr>
                          <m:t>𝑥</m:t>
                        </m:r>
                        <m:r>
                          <a:rPr lang="fr-FR" sz="2400" i="1">
                            <a:latin typeface="Cambria Math" panose="02040503050406030204" pitchFamily="18" charset="0"/>
                          </a:rPr>
                          <m:t>′</m:t>
                        </m:r>
                      </m:e>
                      <m:sub>
                        <m:r>
                          <a:rPr lang="fr-FR" sz="2400" i="1">
                            <a:latin typeface="Cambria Math" panose="02040503050406030204" pitchFamily="18" charset="0"/>
                          </a:rPr>
                          <m:t>2</m:t>
                        </m:r>
                      </m:sub>
                    </m:sSub>
                    <m:r>
                      <a:rPr lang="fr-FR" sz="2400" i="1">
                        <a:latin typeface="Cambria Math" panose="02040503050406030204" pitchFamily="18" charset="0"/>
                      </a:rPr>
                      <m:t>,…,</m:t>
                    </m:r>
                    <m:sSub>
                      <m:sSubPr>
                        <m:ctrlPr>
                          <a:rPr lang="fr-FR" sz="2400" i="1">
                            <a:latin typeface="Cambria Math" panose="02040503050406030204" pitchFamily="18" charset="0"/>
                          </a:rPr>
                        </m:ctrlPr>
                      </m:sSubPr>
                      <m:e>
                        <m:r>
                          <a:rPr lang="fr-FR" sz="2400" i="1">
                            <a:latin typeface="Cambria Math" panose="02040503050406030204" pitchFamily="18" charset="0"/>
                          </a:rPr>
                          <m:t>𝑥</m:t>
                        </m:r>
                        <m:r>
                          <a:rPr lang="fr-FR" sz="2400" i="1">
                            <a:latin typeface="Cambria Math" panose="02040503050406030204" pitchFamily="18" charset="0"/>
                          </a:rPr>
                          <m:t>′</m:t>
                        </m:r>
                      </m:e>
                      <m:sub>
                        <m:r>
                          <a:rPr lang="fr-FR" sz="2400" i="1">
                            <a:latin typeface="Cambria Math" panose="02040503050406030204" pitchFamily="18" charset="0"/>
                          </a:rPr>
                          <m:t>𝑛</m:t>
                        </m:r>
                      </m:sub>
                    </m:sSub>
                  </m:oMath>
                </a14:m>
                <a:endParaRPr lang="fr-FR" sz="2400" dirty="0" smtClean="0"/>
              </a:p>
              <a:p>
                <a:pPr>
                  <a:lnSpc>
                    <a:spcPct val="150000"/>
                  </a:lnSpc>
                  <a:buFontTx/>
                  <a:buChar char="-"/>
                </a:pPr>
                <a:r>
                  <a:rPr lang="fr-FR" sz="2400" dirty="0"/>
                  <a:t>On prélève le troisième échantillon aléatoire de taille « n », on obtient une suite de valeurs </a:t>
                </a:r>
                <a14:m>
                  <m:oMath xmlns:m="http://schemas.openxmlformats.org/officeDocument/2006/math">
                    <m:sSub>
                      <m:sSubPr>
                        <m:ctrlPr>
                          <a:rPr lang="fr-FR" sz="2400" i="1">
                            <a:latin typeface="Cambria Math" panose="02040503050406030204" pitchFamily="18" charset="0"/>
                          </a:rPr>
                        </m:ctrlPr>
                      </m:sSubPr>
                      <m:e>
                        <m:r>
                          <a:rPr lang="fr-FR" sz="2400" i="1">
                            <a:latin typeface="Cambria Math" panose="02040503050406030204" pitchFamily="18" charset="0"/>
                          </a:rPr>
                          <m:t>𝑥</m:t>
                        </m:r>
                        <m:r>
                          <a:rPr lang="fr-FR" sz="2400" i="1">
                            <a:latin typeface="Cambria Math" panose="02040503050406030204" pitchFamily="18" charset="0"/>
                          </a:rPr>
                          <m:t>′′</m:t>
                        </m:r>
                      </m:e>
                      <m:sub>
                        <m:r>
                          <a:rPr lang="fr-FR" sz="2400" i="1">
                            <a:latin typeface="Cambria Math" panose="02040503050406030204" pitchFamily="18" charset="0"/>
                          </a:rPr>
                          <m:t>1</m:t>
                        </m:r>
                      </m:sub>
                    </m:sSub>
                    <m:r>
                      <a:rPr lang="fr-FR" sz="2400" i="1">
                        <a:latin typeface="Cambria Math" panose="02040503050406030204" pitchFamily="18" charset="0"/>
                      </a:rPr>
                      <m:t>,</m:t>
                    </m:r>
                    <m:sSub>
                      <m:sSubPr>
                        <m:ctrlPr>
                          <a:rPr lang="fr-FR" sz="2400" i="1">
                            <a:latin typeface="Cambria Math" panose="02040503050406030204" pitchFamily="18" charset="0"/>
                          </a:rPr>
                        </m:ctrlPr>
                      </m:sSubPr>
                      <m:e>
                        <m:r>
                          <a:rPr lang="fr-FR" sz="2400" i="1">
                            <a:latin typeface="Cambria Math" panose="02040503050406030204" pitchFamily="18" charset="0"/>
                          </a:rPr>
                          <m:t>𝑥</m:t>
                        </m:r>
                        <m:r>
                          <a:rPr lang="fr-FR" sz="2400" i="1">
                            <a:latin typeface="Cambria Math" panose="02040503050406030204" pitchFamily="18" charset="0"/>
                          </a:rPr>
                          <m:t>′′</m:t>
                        </m:r>
                      </m:e>
                      <m:sub>
                        <m:r>
                          <a:rPr lang="fr-FR" sz="2400" i="1">
                            <a:latin typeface="Cambria Math" panose="02040503050406030204" pitchFamily="18" charset="0"/>
                          </a:rPr>
                          <m:t>2</m:t>
                        </m:r>
                      </m:sub>
                    </m:sSub>
                    <m:r>
                      <a:rPr lang="fr-FR" sz="2400" i="1">
                        <a:latin typeface="Cambria Math" panose="02040503050406030204" pitchFamily="18" charset="0"/>
                      </a:rPr>
                      <m:t>,…,</m:t>
                    </m:r>
                    <m:sSub>
                      <m:sSubPr>
                        <m:ctrlPr>
                          <a:rPr lang="fr-FR" sz="2400" i="1">
                            <a:latin typeface="Cambria Math" panose="02040503050406030204" pitchFamily="18" charset="0"/>
                          </a:rPr>
                        </m:ctrlPr>
                      </m:sSubPr>
                      <m:e>
                        <m:r>
                          <a:rPr lang="fr-FR" sz="2400" i="1">
                            <a:latin typeface="Cambria Math" panose="02040503050406030204" pitchFamily="18" charset="0"/>
                          </a:rPr>
                          <m:t>𝑥</m:t>
                        </m:r>
                        <m:r>
                          <a:rPr lang="fr-FR" sz="2400" i="1">
                            <a:latin typeface="Cambria Math" panose="02040503050406030204" pitchFamily="18" charset="0"/>
                          </a:rPr>
                          <m:t>′′</m:t>
                        </m:r>
                      </m:e>
                      <m:sub>
                        <m:r>
                          <a:rPr lang="fr-FR" sz="2400" i="1">
                            <a:latin typeface="Cambria Math" panose="02040503050406030204" pitchFamily="18" charset="0"/>
                          </a:rPr>
                          <m:t>𝑛</m:t>
                        </m:r>
                      </m:sub>
                    </m:sSub>
                  </m:oMath>
                </a14:m>
                <a:endParaRPr lang="fr-FR" sz="2400" dirty="0"/>
              </a:p>
              <a:p>
                <a:pPr marL="0" indent="0">
                  <a:lnSpc>
                    <a:spcPct val="150000"/>
                  </a:lnSpc>
                  <a:buNone/>
                </a:pPr>
                <a:r>
                  <a:rPr lang="fr-FR" sz="2400" dirty="0" smtClean="0"/>
                  <a:t>-   </a:t>
                </a:r>
                <a14:m>
                  <m:oMath xmlns:m="http://schemas.openxmlformats.org/officeDocument/2006/math">
                    <m:d>
                      <m:dPr>
                        <m:begChr m:val="{"/>
                        <m:endChr m:val="}"/>
                        <m:ctrlPr>
                          <a:rPr lang="fr-FR" sz="2400" i="1">
                            <a:latin typeface="Cambria Math" panose="02040503050406030204" pitchFamily="18" charset="0"/>
                          </a:rPr>
                        </m:ctrlPr>
                      </m:dPr>
                      <m:e>
                        <m:sSub>
                          <m:sSubPr>
                            <m:ctrlPr>
                              <a:rPr lang="fr-FR" sz="2400" i="1">
                                <a:latin typeface="Cambria Math" panose="02040503050406030204" pitchFamily="18" charset="0"/>
                              </a:rPr>
                            </m:ctrlPr>
                          </m:sSubPr>
                          <m:e>
                            <m:r>
                              <a:rPr lang="fr-FR" sz="2400" i="1">
                                <a:latin typeface="Cambria Math" panose="02040503050406030204" pitchFamily="18" charset="0"/>
                              </a:rPr>
                              <m:t>𝑥</m:t>
                            </m:r>
                          </m:e>
                          <m:sub>
                            <m:r>
                              <a:rPr lang="fr-FR" sz="2400" i="1">
                                <a:latin typeface="Cambria Math" panose="02040503050406030204" pitchFamily="18" charset="0"/>
                              </a:rPr>
                              <m:t>1</m:t>
                            </m:r>
                          </m:sub>
                        </m:sSub>
                        <m:r>
                          <a:rPr lang="fr-FR" sz="2400" i="1">
                            <a:latin typeface="Cambria Math" panose="02040503050406030204" pitchFamily="18" charset="0"/>
                          </a:rPr>
                          <m:t>,</m:t>
                        </m:r>
                        <m:sSub>
                          <m:sSubPr>
                            <m:ctrlPr>
                              <a:rPr lang="fr-FR" sz="2400" i="1">
                                <a:latin typeface="Cambria Math" panose="02040503050406030204" pitchFamily="18" charset="0"/>
                              </a:rPr>
                            </m:ctrlPr>
                          </m:sSubPr>
                          <m:e>
                            <m:r>
                              <a:rPr lang="fr-FR" sz="2400" i="1">
                                <a:latin typeface="Cambria Math" panose="02040503050406030204" pitchFamily="18" charset="0"/>
                              </a:rPr>
                              <m:t>𝑥</m:t>
                            </m:r>
                            <m:r>
                              <a:rPr lang="fr-FR" sz="2400" i="1">
                                <a:latin typeface="Cambria Math" panose="02040503050406030204" pitchFamily="18" charset="0"/>
                              </a:rPr>
                              <m:t>′</m:t>
                            </m:r>
                          </m:e>
                          <m:sub>
                            <m:r>
                              <a:rPr lang="fr-FR" sz="2400" i="1">
                                <a:latin typeface="Cambria Math" panose="02040503050406030204" pitchFamily="18" charset="0"/>
                              </a:rPr>
                              <m:t>1</m:t>
                            </m:r>
                          </m:sub>
                        </m:sSub>
                        <m:r>
                          <a:rPr lang="fr-FR" sz="2400" i="1">
                            <a:latin typeface="Cambria Math" panose="02040503050406030204" pitchFamily="18" charset="0"/>
                          </a:rPr>
                          <m:t>,</m:t>
                        </m:r>
                        <m:sSub>
                          <m:sSubPr>
                            <m:ctrlPr>
                              <a:rPr lang="fr-FR" sz="2400" i="1">
                                <a:latin typeface="Cambria Math" panose="02040503050406030204" pitchFamily="18" charset="0"/>
                              </a:rPr>
                            </m:ctrlPr>
                          </m:sSubPr>
                          <m:e>
                            <m:r>
                              <a:rPr lang="fr-FR" sz="2400" i="1">
                                <a:latin typeface="Cambria Math" panose="02040503050406030204" pitchFamily="18" charset="0"/>
                              </a:rPr>
                              <m:t>𝑥</m:t>
                            </m:r>
                            <m:r>
                              <a:rPr lang="fr-FR" sz="2400" i="1">
                                <a:latin typeface="Cambria Math" panose="02040503050406030204" pitchFamily="18" charset="0"/>
                              </a:rPr>
                              <m:t>′′</m:t>
                            </m:r>
                          </m:e>
                          <m:sub>
                            <m:r>
                              <a:rPr lang="fr-FR" sz="2400" i="1">
                                <a:latin typeface="Cambria Math" panose="02040503050406030204" pitchFamily="18" charset="0"/>
                              </a:rPr>
                              <m:t>1</m:t>
                            </m:r>
                          </m:sub>
                        </m:sSub>
                        <m:r>
                          <a:rPr lang="fr-FR" sz="2400" i="1">
                            <a:latin typeface="Cambria Math" panose="02040503050406030204" pitchFamily="18" charset="0"/>
                          </a:rPr>
                          <m:t>,….</m:t>
                        </m:r>
                      </m:e>
                    </m:d>
                  </m:oMath>
                </a14:m>
                <a:r>
                  <a:rPr lang="fr-FR" sz="2400" dirty="0"/>
                  <a:t> peuvent être considérées comme les valeurs d’une variable aléatoire </a:t>
                </a:r>
                <a14:m>
                  <m:oMath xmlns:m="http://schemas.openxmlformats.org/officeDocument/2006/math">
                    <m:sSub>
                      <m:sSubPr>
                        <m:ctrlPr>
                          <a:rPr lang="fr-FR" sz="2400" i="1">
                            <a:latin typeface="Cambria Math" panose="02040503050406030204" pitchFamily="18" charset="0"/>
                          </a:rPr>
                        </m:ctrlPr>
                      </m:sSubPr>
                      <m:e>
                        <m:r>
                          <a:rPr lang="fr-FR" sz="2400" i="1">
                            <a:latin typeface="Cambria Math" panose="02040503050406030204" pitchFamily="18" charset="0"/>
                          </a:rPr>
                          <m:t>𝑋</m:t>
                        </m:r>
                      </m:e>
                      <m:sub>
                        <m:r>
                          <a:rPr lang="fr-FR" sz="2400" i="1">
                            <a:latin typeface="Cambria Math" panose="02040503050406030204" pitchFamily="18" charset="0"/>
                          </a:rPr>
                          <m:t>1</m:t>
                        </m:r>
                      </m:sub>
                    </m:sSub>
                    <m:r>
                      <a:rPr lang="fr-FR" sz="2400" i="1">
                        <a:latin typeface="Cambria Math" panose="02040503050406030204" pitchFamily="18" charset="0"/>
                      </a:rPr>
                      <m:t> </m:t>
                    </m:r>
                  </m:oMath>
                </a14:m>
                <a:r>
                  <a:rPr lang="fr-FR" sz="2400" dirty="0"/>
                  <a:t>qui suit la loi de X (valeur du premier élément)</a:t>
                </a:r>
              </a:p>
              <a:p>
                <a:pPr>
                  <a:lnSpc>
                    <a:spcPct val="150000"/>
                  </a:lnSpc>
                  <a:buFontTx/>
                  <a:buChar char="-"/>
                </a:pPr>
                <a:endParaRPr lang="fr-FR" sz="2400" dirty="0"/>
              </a:p>
            </p:txBody>
          </p:sp>
        </mc:Choice>
        <mc:Fallback xmlns="">
          <p:sp>
            <p:nvSpPr>
              <p:cNvPr id="3" name="Espace réservé du contenu 2"/>
              <p:cNvSpPr>
                <a:spLocks noGrp="1" noRot="1" noChangeAspect="1" noMove="1" noResize="1" noEditPoints="1" noAdjustHandles="1" noChangeArrowheads="1" noChangeShapeType="1" noTextEdit="1"/>
              </p:cNvSpPr>
              <p:nvPr>
                <p:ph idx="1"/>
              </p:nvPr>
            </p:nvSpPr>
            <p:spPr>
              <a:xfrm>
                <a:off x="838200" y="631065"/>
                <a:ext cx="10515600" cy="5545898"/>
              </a:xfrm>
              <a:blipFill rotWithShape="0">
                <a:blip r:embed="rId2"/>
                <a:stretch>
                  <a:fillRect l="-928" r="-1159"/>
                </a:stretch>
              </a:blipFill>
            </p:spPr>
            <p:txBody>
              <a:bodyPr/>
              <a:lstStyle/>
              <a:p>
                <a:r>
                  <a:rPr lang="fr-FR">
                    <a:noFill/>
                  </a:rPr>
                  <a:t> </a:t>
                </a:r>
              </a:p>
            </p:txBody>
          </p:sp>
        </mc:Fallback>
      </mc:AlternateContent>
    </p:spTree>
    <p:extLst>
      <p:ext uri="{BB962C8B-B14F-4D97-AF65-F5344CB8AC3E}">
        <p14:creationId xmlns:p14="http://schemas.microsoft.com/office/powerpoint/2010/main" val="41442352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Espace réservé du contenu 2"/>
              <p:cNvSpPr>
                <a:spLocks noGrp="1"/>
              </p:cNvSpPr>
              <p:nvPr>
                <p:ph idx="1"/>
              </p:nvPr>
            </p:nvSpPr>
            <p:spPr>
              <a:xfrm>
                <a:off x="838200" y="502276"/>
                <a:ext cx="10515600" cy="5674687"/>
              </a:xfrm>
            </p:spPr>
            <p:txBody>
              <a:bodyPr/>
              <a:lstStyle/>
              <a:p>
                <a:pPr marL="0" indent="0">
                  <a:lnSpc>
                    <a:spcPct val="150000"/>
                  </a:lnSpc>
                  <a:buNone/>
                </a:pPr>
                <a14:m>
                  <m:oMath xmlns:m="http://schemas.openxmlformats.org/officeDocument/2006/math">
                    <m:d>
                      <m:dPr>
                        <m:begChr m:val="{"/>
                        <m:endChr m:val="}"/>
                        <m:ctrlPr>
                          <a:rPr lang="fr-FR" sz="2400" b="0" i="1" smtClean="0">
                            <a:latin typeface="Cambria Math" panose="02040503050406030204" pitchFamily="18" charset="0"/>
                          </a:rPr>
                        </m:ctrlPr>
                      </m:dPr>
                      <m:e>
                        <m:sSub>
                          <m:sSubPr>
                            <m:ctrlPr>
                              <a:rPr lang="fr-FR" sz="2400" b="0" i="1" smtClean="0">
                                <a:latin typeface="Cambria Math" panose="02040503050406030204" pitchFamily="18" charset="0"/>
                              </a:rPr>
                            </m:ctrlPr>
                          </m:sSubPr>
                          <m:e>
                            <m:r>
                              <a:rPr lang="fr-FR" sz="2400" b="0" i="1" smtClean="0">
                                <a:latin typeface="Cambria Math" panose="02040503050406030204" pitchFamily="18" charset="0"/>
                              </a:rPr>
                              <m:t>𝑥</m:t>
                            </m:r>
                          </m:e>
                          <m:sub>
                            <m:r>
                              <a:rPr lang="fr-FR" sz="2400" b="0" i="1" smtClean="0">
                                <a:latin typeface="Cambria Math" panose="02040503050406030204" pitchFamily="18" charset="0"/>
                              </a:rPr>
                              <m:t>2</m:t>
                            </m:r>
                          </m:sub>
                        </m:sSub>
                        <m:r>
                          <a:rPr lang="fr-FR" sz="2400" b="0" i="1" smtClean="0">
                            <a:latin typeface="Cambria Math" panose="02040503050406030204" pitchFamily="18" charset="0"/>
                          </a:rPr>
                          <m:t>,</m:t>
                        </m:r>
                        <m:sSub>
                          <m:sSubPr>
                            <m:ctrlPr>
                              <a:rPr lang="fr-FR" sz="2400" b="0" i="1" smtClean="0">
                                <a:latin typeface="Cambria Math" panose="02040503050406030204" pitchFamily="18" charset="0"/>
                              </a:rPr>
                            </m:ctrlPr>
                          </m:sSubPr>
                          <m:e>
                            <m:r>
                              <a:rPr lang="fr-FR" sz="2400" b="0" i="1" smtClean="0">
                                <a:latin typeface="Cambria Math" panose="02040503050406030204" pitchFamily="18" charset="0"/>
                              </a:rPr>
                              <m:t>𝑥</m:t>
                            </m:r>
                            <m:r>
                              <a:rPr lang="fr-FR" sz="2400" b="0" i="1" smtClean="0">
                                <a:latin typeface="Cambria Math" panose="02040503050406030204" pitchFamily="18" charset="0"/>
                              </a:rPr>
                              <m:t>′</m:t>
                            </m:r>
                          </m:e>
                          <m:sub>
                            <m:r>
                              <a:rPr lang="fr-FR" sz="2400" b="0" i="1" smtClean="0">
                                <a:latin typeface="Cambria Math" panose="02040503050406030204" pitchFamily="18" charset="0"/>
                              </a:rPr>
                              <m:t>2</m:t>
                            </m:r>
                          </m:sub>
                        </m:sSub>
                        <m:r>
                          <a:rPr lang="fr-FR" sz="2400" b="0" i="1" smtClean="0">
                            <a:latin typeface="Cambria Math" panose="02040503050406030204" pitchFamily="18" charset="0"/>
                          </a:rPr>
                          <m:t>,</m:t>
                        </m:r>
                        <m:sSub>
                          <m:sSubPr>
                            <m:ctrlPr>
                              <a:rPr lang="fr-FR" sz="2400" b="0" i="1" smtClean="0">
                                <a:latin typeface="Cambria Math" panose="02040503050406030204" pitchFamily="18" charset="0"/>
                              </a:rPr>
                            </m:ctrlPr>
                          </m:sSubPr>
                          <m:e>
                            <m:r>
                              <a:rPr lang="fr-FR" sz="2400" b="0" i="1" smtClean="0">
                                <a:latin typeface="Cambria Math" panose="02040503050406030204" pitchFamily="18" charset="0"/>
                              </a:rPr>
                              <m:t>𝑥</m:t>
                            </m:r>
                            <m:r>
                              <a:rPr lang="fr-FR" sz="2400" b="0" i="1" smtClean="0">
                                <a:latin typeface="Cambria Math" panose="02040503050406030204" pitchFamily="18" charset="0"/>
                              </a:rPr>
                              <m:t>′′</m:t>
                            </m:r>
                          </m:e>
                          <m:sub>
                            <m:r>
                              <a:rPr lang="fr-FR" sz="2400" b="0" i="1" smtClean="0">
                                <a:latin typeface="Cambria Math" panose="02040503050406030204" pitchFamily="18" charset="0"/>
                              </a:rPr>
                              <m:t>2</m:t>
                            </m:r>
                          </m:sub>
                        </m:sSub>
                        <m:r>
                          <a:rPr lang="fr-FR" sz="2400" b="0" i="1" smtClean="0">
                            <a:latin typeface="Cambria Math" panose="02040503050406030204" pitchFamily="18" charset="0"/>
                          </a:rPr>
                          <m:t>,….</m:t>
                        </m:r>
                      </m:e>
                    </m:d>
                  </m:oMath>
                </a14:m>
                <a:r>
                  <a:rPr lang="fr-FR" sz="2400" dirty="0" smtClean="0"/>
                  <a:t> peuvent être considérées comme les valeurs d’une variable aléatoire </a:t>
                </a:r>
                <a14:m>
                  <m:oMath xmlns:m="http://schemas.openxmlformats.org/officeDocument/2006/math">
                    <m:sSub>
                      <m:sSubPr>
                        <m:ctrlPr>
                          <a:rPr lang="fr-FR" sz="2400" i="1" smtClean="0">
                            <a:latin typeface="Cambria Math" panose="02040503050406030204" pitchFamily="18" charset="0"/>
                          </a:rPr>
                        </m:ctrlPr>
                      </m:sSubPr>
                      <m:e>
                        <m:r>
                          <a:rPr lang="fr-FR" sz="2400" b="0" i="1" smtClean="0">
                            <a:latin typeface="Cambria Math" panose="02040503050406030204" pitchFamily="18" charset="0"/>
                          </a:rPr>
                          <m:t>𝑋</m:t>
                        </m:r>
                      </m:e>
                      <m:sub>
                        <m:r>
                          <a:rPr lang="fr-FR" sz="2400" b="0" i="1" smtClean="0">
                            <a:latin typeface="Cambria Math" panose="02040503050406030204" pitchFamily="18" charset="0"/>
                          </a:rPr>
                          <m:t>2</m:t>
                        </m:r>
                      </m:sub>
                    </m:sSub>
                    <m:r>
                      <a:rPr lang="fr-FR" sz="2400" b="0" i="1" smtClean="0">
                        <a:latin typeface="Cambria Math" panose="02040503050406030204" pitchFamily="18" charset="0"/>
                      </a:rPr>
                      <m:t> </m:t>
                    </m:r>
                  </m:oMath>
                </a14:m>
                <a:r>
                  <a:rPr lang="fr-FR" sz="2400" dirty="0" smtClean="0"/>
                  <a:t>qui suit la loi de X (valeur du deuxième élément)</a:t>
                </a:r>
              </a:p>
              <a:p>
                <a:pPr marL="0" indent="0">
                  <a:lnSpc>
                    <a:spcPct val="150000"/>
                  </a:lnSpc>
                  <a:buNone/>
                </a:pPr>
                <a14:m>
                  <m:oMath xmlns:m="http://schemas.openxmlformats.org/officeDocument/2006/math">
                    <m:d>
                      <m:dPr>
                        <m:begChr m:val="{"/>
                        <m:endChr m:val="}"/>
                        <m:ctrlPr>
                          <a:rPr lang="fr-FR" sz="2400" b="0" i="1" smtClean="0">
                            <a:latin typeface="Cambria Math" panose="02040503050406030204" pitchFamily="18" charset="0"/>
                          </a:rPr>
                        </m:ctrlPr>
                      </m:dPr>
                      <m:e>
                        <m:sSub>
                          <m:sSubPr>
                            <m:ctrlPr>
                              <a:rPr lang="fr-FR" sz="2400" b="0" i="1" smtClean="0">
                                <a:latin typeface="Cambria Math" panose="02040503050406030204" pitchFamily="18" charset="0"/>
                              </a:rPr>
                            </m:ctrlPr>
                          </m:sSubPr>
                          <m:e>
                            <m:r>
                              <a:rPr lang="fr-FR" sz="2400" b="0" i="1" smtClean="0">
                                <a:latin typeface="Cambria Math" panose="02040503050406030204" pitchFamily="18" charset="0"/>
                              </a:rPr>
                              <m:t>𝑥</m:t>
                            </m:r>
                          </m:e>
                          <m:sub>
                            <m:r>
                              <a:rPr lang="fr-FR" sz="2400" b="0" i="1" smtClean="0">
                                <a:latin typeface="Cambria Math" panose="02040503050406030204" pitchFamily="18" charset="0"/>
                              </a:rPr>
                              <m:t>𝑛</m:t>
                            </m:r>
                          </m:sub>
                        </m:sSub>
                        <m:r>
                          <a:rPr lang="fr-FR" sz="2400" b="0" i="1" smtClean="0">
                            <a:latin typeface="Cambria Math" panose="02040503050406030204" pitchFamily="18" charset="0"/>
                          </a:rPr>
                          <m:t>,</m:t>
                        </m:r>
                        <m:sSub>
                          <m:sSubPr>
                            <m:ctrlPr>
                              <a:rPr lang="fr-FR" sz="2400" b="0" i="1" smtClean="0">
                                <a:latin typeface="Cambria Math" panose="02040503050406030204" pitchFamily="18" charset="0"/>
                              </a:rPr>
                            </m:ctrlPr>
                          </m:sSubPr>
                          <m:e>
                            <m:r>
                              <a:rPr lang="fr-FR" sz="2400" b="0" i="1" smtClean="0">
                                <a:latin typeface="Cambria Math" panose="02040503050406030204" pitchFamily="18" charset="0"/>
                              </a:rPr>
                              <m:t>𝑥</m:t>
                            </m:r>
                            <m:r>
                              <a:rPr lang="fr-FR" sz="2400" b="0" i="1" smtClean="0">
                                <a:latin typeface="Cambria Math" panose="02040503050406030204" pitchFamily="18" charset="0"/>
                              </a:rPr>
                              <m:t>′</m:t>
                            </m:r>
                          </m:e>
                          <m:sub>
                            <m:r>
                              <a:rPr lang="fr-FR" sz="2400" b="0" i="1" smtClean="0">
                                <a:latin typeface="Cambria Math" panose="02040503050406030204" pitchFamily="18" charset="0"/>
                              </a:rPr>
                              <m:t>𝑛</m:t>
                            </m:r>
                          </m:sub>
                        </m:sSub>
                        <m:r>
                          <a:rPr lang="fr-FR" sz="2400" b="0" i="1" smtClean="0">
                            <a:latin typeface="Cambria Math" panose="02040503050406030204" pitchFamily="18" charset="0"/>
                          </a:rPr>
                          <m:t>,</m:t>
                        </m:r>
                        <m:sSub>
                          <m:sSubPr>
                            <m:ctrlPr>
                              <a:rPr lang="fr-FR" sz="2400" b="0" i="1" smtClean="0">
                                <a:latin typeface="Cambria Math" panose="02040503050406030204" pitchFamily="18" charset="0"/>
                              </a:rPr>
                            </m:ctrlPr>
                          </m:sSubPr>
                          <m:e>
                            <m:r>
                              <a:rPr lang="fr-FR" sz="2400" b="0" i="1" smtClean="0">
                                <a:latin typeface="Cambria Math" panose="02040503050406030204" pitchFamily="18" charset="0"/>
                              </a:rPr>
                              <m:t>𝑥</m:t>
                            </m:r>
                            <m:r>
                              <a:rPr lang="fr-FR" sz="2400" b="0" i="1" smtClean="0">
                                <a:latin typeface="Cambria Math" panose="02040503050406030204" pitchFamily="18" charset="0"/>
                              </a:rPr>
                              <m:t>′′</m:t>
                            </m:r>
                          </m:e>
                          <m:sub>
                            <m:r>
                              <a:rPr lang="fr-FR" sz="2400" b="0" i="1" smtClean="0">
                                <a:latin typeface="Cambria Math" panose="02040503050406030204" pitchFamily="18" charset="0"/>
                              </a:rPr>
                              <m:t>𝑛</m:t>
                            </m:r>
                          </m:sub>
                        </m:sSub>
                        <m:r>
                          <a:rPr lang="fr-FR" sz="2400" b="0" i="1" smtClean="0">
                            <a:latin typeface="Cambria Math" panose="02040503050406030204" pitchFamily="18" charset="0"/>
                          </a:rPr>
                          <m:t>,….</m:t>
                        </m:r>
                      </m:e>
                    </m:d>
                  </m:oMath>
                </a14:m>
                <a:r>
                  <a:rPr lang="fr-FR" sz="2400" dirty="0" smtClean="0"/>
                  <a:t> peuvent être considérées comme les valeurs d’une variable aléatoire </a:t>
                </a:r>
                <a14:m>
                  <m:oMath xmlns:m="http://schemas.openxmlformats.org/officeDocument/2006/math">
                    <m:sSub>
                      <m:sSubPr>
                        <m:ctrlPr>
                          <a:rPr lang="fr-FR" sz="2400" i="1" smtClean="0">
                            <a:latin typeface="Cambria Math" panose="02040503050406030204" pitchFamily="18" charset="0"/>
                          </a:rPr>
                        </m:ctrlPr>
                      </m:sSubPr>
                      <m:e>
                        <m:r>
                          <a:rPr lang="fr-FR" sz="2400" b="0" i="1" smtClean="0">
                            <a:latin typeface="Cambria Math" panose="02040503050406030204" pitchFamily="18" charset="0"/>
                          </a:rPr>
                          <m:t>𝑋</m:t>
                        </m:r>
                      </m:e>
                      <m:sub>
                        <m:r>
                          <a:rPr lang="fr-FR" sz="2400" b="0" i="1" smtClean="0">
                            <a:latin typeface="Cambria Math" panose="02040503050406030204" pitchFamily="18" charset="0"/>
                          </a:rPr>
                          <m:t>𝑛</m:t>
                        </m:r>
                      </m:sub>
                    </m:sSub>
                    <m:r>
                      <a:rPr lang="fr-FR" sz="2400" b="0" i="1" smtClean="0">
                        <a:latin typeface="Cambria Math" panose="02040503050406030204" pitchFamily="18" charset="0"/>
                      </a:rPr>
                      <m:t> </m:t>
                    </m:r>
                  </m:oMath>
                </a14:m>
                <a:r>
                  <a:rPr lang="fr-FR" sz="2400" dirty="0" smtClean="0"/>
                  <a:t>qui suit la loi de X (valeur de n </a:t>
                </a:r>
                <a:r>
                  <a:rPr lang="fr-FR" sz="2400" dirty="0" err="1" smtClean="0"/>
                  <a:t>ième</a:t>
                </a:r>
                <a:r>
                  <a:rPr lang="fr-FR" sz="2400" dirty="0" smtClean="0"/>
                  <a:t> élément)</a:t>
                </a:r>
              </a:p>
              <a:p>
                <a:pPr>
                  <a:lnSpc>
                    <a:spcPct val="150000"/>
                  </a:lnSpc>
                  <a:buFontTx/>
                  <a:buChar char="-"/>
                </a:pPr>
                <a:r>
                  <a:rPr lang="fr-FR" sz="2400" dirty="0" smtClean="0"/>
                  <a:t>Pour l’échantillon 1, la moyenne </a:t>
                </a:r>
                <a14:m>
                  <m:oMath xmlns:m="http://schemas.openxmlformats.org/officeDocument/2006/math">
                    <m:sSub>
                      <m:sSubPr>
                        <m:ctrlPr>
                          <a:rPr lang="fr-FR" sz="2400" b="0" i="1" smtClean="0">
                            <a:latin typeface="Cambria Math" panose="02040503050406030204" pitchFamily="18" charset="0"/>
                          </a:rPr>
                        </m:ctrlPr>
                      </m:sSubPr>
                      <m:e>
                        <m:acc>
                          <m:accPr>
                            <m:chr m:val="̅"/>
                            <m:ctrlPr>
                              <a:rPr lang="fr-FR" sz="2400" b="0" i="1" smtClean="0">
                                <a:latin typeface="Cambria Math" panose="02040503050406030204" pitchFamily="18" charset="0"/>
                              </a:rPr>
                            </m:ctrlPr>
                          </m:accPr>
                          <m:e>
                            <m:r>
                              <a:rPr lang="fr-FR" sz="2400" b="0" i="1" smtClean="0">
                                <a:latin typeface="Cambria Math" panose="02040503050406030204" pitchFamily="18" charset="0"/>
                              </a:rPr>
                              <m:t>𝑥</m:t>
                            </m:r>
                          </m:e>
                        </m:acc>
                      </m:e>
                      <m:sub>
                        <m:r>
                          <a:rPr lang="fr-FR" sz="2400" b="0" i="1" smtClean="0">
                            <a:latin typeface="Cambria Math" panose="02040503050406030204" pitchFamily="18" charset="0"/>
                          </a:rPr>
                          <m:t>1</m:t>
                        </m:r>
                      </m:sub>
                    </m:sSub>
                    <m:r>
                      <a:rPr lang="fr-FR" sz="2400" b="0" i="1" smtClean="0">
                        <a:latin typeface="Cambria Math" panose="02040503050406030204" pitchFamily="18" charset="0"/>
                      </a:rPr>
                      <m:t>=</m:t>
                    </m:r>
                    <m:f>
                      <m:fPr>
                        <m:ctrlPr>
                          <a:rPr lang="fr-FR" sz="2400" b="0" i="1" smtClean="0">
                            <a:latin typeface="Cambria Math" panose="02040503050406030204" pitchFamily="18" charset="0"/>
                          </a:rPr>
                        </m:ctrlPr>
                      </m:fPr>
                      <m:num>
                        <m:r>
                          <a:rPr lang="fr-FR" sz="2400" b="0" i="1" smtClean="0">
                            <a:latin typeface="Cambria Math" panose="02040503050406030204" pitchFamily="18" charset="0"/>
                          </a:rPr>
                          <m:t>1</m:t>
                        </m:r>
                      </m:num>
                      <m:den>
                        <m:r>
                          <a:rPr lang="fr-FR" sz="2400" b="0" i="1" smtClean="0">
                            <a:latin typeface="Cambria Math" panose="02040503050406030204" pitchFamily="18" charset="0"/>
                          </a:rPr>
                          <m:t>𝑛</m:t>
                        </m:r>
                      </m:den>
                    </m:f>
                    <m:d>
                      <m:dPr>
                        <m:ctrlPr>
                          <a:rPr lang="fr-FR" sz="2400" b="0" i="1" smtClean="0">
                            <a:latin typeface="Cambria Math" panose="02040503050406030204" pitchFamily="18" charset="0"/>
                          </a:rPr>
                        </m:ctrlPr>
                      </m:dPr>
                      <m:e>
                        <m:sSub>
                          <m:sSubPr>
                            <m:ctrlPr>
                              <a:rPr lang="fr-FR" sz="2400" b="0" i="1" smtClean="0">
                                <a:latin typeface="Cambria Math" panose="02040503050406030204" pitchFamily="18" charset="0"/>
                              </a:rPr>
                            </m:ctrlPr>
                          </m:sSubPr>
                          <m:e>
                            <m:r>
                              <a:rPr lang="fr-FR" sz="2400" b="0" i="1" smtClean="0">
                                <a:latin typeface="Cambria Math" panose="02040503050406030204" pitchFamily="18" charset="0"/>
                              </a:rPr>
                              <m:t>𝑥</m:t>
                            </m:r>
                          </m:e>
                          <m:sub>
                            <m:r>
                              <a:rPr lang="fr-FR" sz="2400" b="0" i="1" smtClean="0">
                                <a:latin typeface="Cambria Math" panose="02040503050406030204" pitchFamily="18" charset="0"/>
                              </a:rPr>
                              <m:t>1</m:t>
                            </m:r>
                          </m:sub>
                        </m:sSub>
                        <m:r>
                          <a:rPr lang="fr-FR" sz="2400" b="0" i="1" smtClean="0">
                            <a:latin typeface="Cambria Math" panose="02040503050406030204" pitchFamily="18" charset="0"/>
                          </a:rPr>
                          <m:t>+</m:t>
                        </m:r>
                        <m:sSub>
                          <m:sSubPr>
                            <m:ctrlPr>
                              <a:rPr lang="fr-FR" sz="2400" b="0" i="1" smtClean="0">
                                <a:latin typeface="Cambria Math" panose="02040503050406030204" pitchFamily="18" charset="0"/>
                              </a:rPr>
                            </m:ctrlPr>
                          </m:sSubPr>
                          <m:e>
                            <m:r>
                              <a:rPr lang="fr-FR" sz="2400" b="0" i="1" smtClean="0">
                                <a:latin typeface="Cambria Math" panose="02040503050406030204" pitchFamily="18" charset="0"/>
                              </a:rPr>
                              <m:t>𝑥</m:t>
                            </m:r>
                          </m:e>
                          <m:sub>
                            <m:r>
                              <a:rPr lang="fr-FR" sz="2400" b="0" i="1" smtClean="0">
                                <a:latin typeface="Cambria Math" panose="02040503050406030204" pitchFamily="18" charset="0"/>
                              </a:rPr>
                              <m:t>2</m:t>
                            </m:r>
                          </m:sub>
                        </m:sSub>
                        <m:r>
                          <a:rPr lang="fr-FR" sz="2400" b="0" i="1" smtClean="0">
                            <a:latin typeface="Cambria Math" panose="02040503050406030204" pitchFamily="18" charset="0"/>
                          </a:rPr>
                          <m:t>+…+</m:t>
                        </m:r>
                        <m:sSub>
                          <m:sSubPr>
                            <m:ctrlPr>
                              <a:rPr lang="fr-FR" sz="2400" b="0" i="1" smtClean="0">
                                <a:latin typeface="Cambria Math" panose="02040503050406030204" pitchFamily="18" charset="0"/>
                              </a:rPr>
                            </m:ctrlPr>
                          </m:sSubPr>
                          <m:e>
                            <m:r>
                              <a:rPr lang="fr-FR" sz="2400" b="0" i="1" smtClean="0">
                                <a:latin typeface="Cambria Math" panose="02040503050406030204" pitchFamily="18" charset="0"/>
                              </a:rPr>
                              <m:t>𝑥</m:t>
                            </m:r>
                          </m:e>
                          <m:sub>
                            <m:r>
                              <a:rPr lang="fr-FR" sz="2400" b="0" i="1" smtClean="0">
                                <a:latin typeface="Cambria Math" panose="02040503050406030204" pitchFamily="18" charset="0"/>
                              </a:rPr>
                              <m:t>𝑛</m:t>
                            </m:r>
                          </m:sub>
                        </m:sSub>
                      </m:e>
                    </m:d>
                  </m:oMath>
                </a14:m>
                <a:endParaRPr lang="fr-FR" sz="2400" dirty="0" smtClean="0"/>
              </a:p>
              <a:p>
                <a:pPr>
                  <a:lnSpc>
                    <a:spcPct val="150000"/>
                  </a:lnSpc>
                  <a:buFontTx/>
                  <a:buChar char="-"/>
                </a:pPr>
                <a:r>
                  <a:rPr lang="fr-FR" sz="2400" dirty="0" smtClean="0"/>
                  <a:t>Pour l’échantillon 2, la moyenne </a:t>
                </a:r>
                <a14:m>
                  <m:oMath xmlns:m="http://schemas.openxmlformats.org/officeDocument/2006/math">
                    <m:sSub>
                      <m:sSubPr>
                        <m:ctrlPr>
                          <a:rPr lang="fr-FR" sz="2400" b="0" i="1" smtClean="0">
                            <a:latin typeface="Cambria Math" panose="02040503050406030204" pitchFamily="18" charset="0"/>
                          </a:rPr>
                        </m:ctrlPr>
                      </m:sSubPr>
                      <m:e>
                        <m:acc>
                          <m:accPr>
                            <m:chr m:val="̅"/>
                            <m:ctrlPr>
                              <a:rPr lang="fr-FR" sz="2400" b="0" i="1" smtClean="0">
                                <a:latin typeface="Cambria Math" panose="02040503050406030204" pitchFamily="18" charset="0"/>
                              </a:rPr>
                            </m:ctrlPr>
                          </m:accPr>
                          <m:e>
                            <m:r>
                              <a:rPr lang="fr-FR" sz="2400" b="0" i="1" smtClean="0">
                                <a:latin typeface="Cambria Math" panose="02040503050406030204" pitchFamily="18" charset="0"/>
                              </a:rPr>
                              <m:t>𝑥</m:t>
                            </m:r>
                          </m:e>
                        </m:acc>
                      </m:e>
                      <m:sub>
                        <m:r>
                          <a:rPr lang="fr-FR" sz="2400" b="0" i="1" smtClean="0">
                            <a:latin typeface="Cambria Math" panose="02040503050406030204" pitchFamily="18" charset="0"/>
                          </a:rPr>
                          <m:t>2</m:t>
                        </m:r>
                      </m:sub>
                    </m:sSub>
                    <m:r>
                      <a:rPr lang="fr-FR" sz="2400" b="0" i="1" smtClean="0">
                        <a:latin typeface="Cambria Math" panose="02040503050406030204" pitchFamily="18" charset="0"/>
                      </a:rPr>
                      <m:t>=</m:t>
                    </m:r>
                    <m:f>
                      <m:fPr>
                        <m:ctrlPr>
                          <a:rPr lang="fr-FR" sz="2400" b="0" i="1" smtClean="0">
                            <a:latin typeface="Cambria Math" panose="02040503050406030204" pitchFamily="18" charset="0"/>
                          </a:rPr>
                        </m:ctrlPr>
                      </m:fPr>
                      <m:num>
                        <m:r>
                          <a:rPr lang="fr-FR" sz="2400" b="0" i="1" smtClean="0">
                            <a:latin typeface="Cambria Math" panose="02040503050406030204" pitchFamily="18" charset="0"/>
                          </a:rPr>
                          <m:t>1</m:t>
                        </m:r>
                      </m:num>
                      <m:den>
                        <m:r>
                          <a:rPr lang="fr-FR" sz="2400" b="0" i="1" smtClean="0">
                            <a:latin typeface="Cambria Math" panose="02040503050406030204" pitchFamily="18" charset="0"/>
                          </a:rPr>
                          <m:t>𝑛</m:t>
                        </m:r>
                      </m:den>
                    </m:f>
                    <m:d>
                      <m:dPr>
                        <m:ctrlPr>
                          <a:rPr lang="fr-FR" sz="2400" b="0" i="1" smtClean="0">
                            <a:latin typeface="Cambria Math" panose="02040503050406030204" pitchFamily="18" charset="0"/>
                          </a:rPr>
                        </m:ctrlPr>
                      </m:dPr>
                      <m:e>
                        <m:sSub>
                          <m:sSubPr>
                            <m:ctrlPr>
                              <a:rPr lang="fr-FR" sz="2400" b="0" i="1" smtClean="0">
                                <a:latin typeface="Cambria Math" panose="02040503050406030204" pitchFamily="18" charset="0"/>
                              </a:rPr>
                            </m:ctrlPr>
                          </m:sSubPr>
                          <m:e>
                            <m:r>
                              <a:rPr lang="fr-FR" sz="2400" b="0" i="1" smtClean="0">
                                <a:latin typeface="Cambria Math" panose="02040503050406030204" pitchFamily="18" charset="0"/>
                              </a:rPr>
                              <m:t>𝑥</m:t>
                            </m:r>
                            <m:r>
                              <a:rPr lang="fr-FR" sz="2400" b="0" i="1" smtClean="0">
                                <a:latin typeface="Cambria Math" panose="02040503050406030204" pitchFamily="18" charset="0"/>
                              </a:rPr>
                              <m:t>′</m:t>
                            </m:r>
                          </m:e>
                          <m:sub>
                            <m:r>
                              <a:rPr lang="fr-FR" sz="2400" b="0" i="1" smtClean="0">
                                <a:latin typeface="Cambria Math" panose="02040503050406030204" pitchFamily="18" charset="0"/>
                              </a:rPr>
                              <m:t>1</m:t>
                            </m:r>
                          </m:sub>
                        </m:sSub>
                        <m:r>
                          <a:rPr lang="fr-FR" sz="2400" b="0" i="1" smtClean="0">
                            <a:latin typeface="Cambria Math" panose="02040503050406030204" pitchFamily="18" charset="0"/>
                          </a:rPr>
                          <m:t>+</m:t>
                        </m:r>
                        <m:sSub>
                          <m:sSubPr>
                            <m:ctrlPr>
                              <a:rPr lang="fr-FR" sz="2400" b="0" i="1" smtClean="0">
                                <a:latin typeface="Cambria Math" panose="02040503050406030204" pitchFamily="18" charset="0"/>
                              </a:rPr>
                            </m:ctrlPr>
                          </m:sSubPr>
                          <m:e>
                            <m:r>
                              <a:rPr lang="fr-FR" sz="2400" b="0" i="1" smtClean="0">
                                <a:latin typeface="Cambria Math" panose="02040503050406030204" pitchFamily="18" charset="0"/>
                              </a:rPr>
                              <m:t>𝑥</m:t>
                            </m:r>
                            <m:r>
                              <a:rPr lang="fr-FR" sz="2400" b="0" i="1" smtClean="0">
                                <a:latin typeface="Cambria Math" panose="02040503050406030204" pitchFamily="18" charset="0"/>
                              </a:rPr>
                              <m:t>′</m:t>
                            </m:r>
                          </m:e>
                          <m:sub>
                            <m:r>
                              <a:rPr lang="fr-FR" sz="2400" b="0" i="1" smtClean="0">
                                <a:latin typeface="Cambria Math" panose="02040503050406030204" pitchFamily="18" charset="0"/>
                              </a:rPr>
                              <m:t>2</m:t>
                            </m:r>
                          </m:sub>
                        </m:sSub>
                        <m:r>
                          <a:rPr lang="fr-FR" sz="2400" b="0" i="1" smtClean="0">
                            <a:latin typeface="Cambria Math" panose="02040503050406030204" pitchFamily="18" charset="0"/>
                          </a:rPr>
                          <m:t>+…+</m:t>
                        </m:r>
                        <m:sSub>
                          <m:sSubPr>
                            <m:ctrlPr>
                              <a:rPr lang="fr-FR" sz="2400" b="0" i="1" smtClean="0">
                                <a:latin typeface="Cambria Math" panose="02040503050406030204" pitchFamily="18" charset="0"/>
                              </a:rPr>
                            </m:ctrlPr>
                          </m:sSubPr>
                          <m:e>
                            <m:r>
                              <a:rPr lang="fr-FR" sz="2400" b="0" i="1" smtClean="0">
                                <a:latin typeface="Cambria Math" panose="02040503050406030204" pitchFamily="18" charset="0"/>
                              </a:rPr>
                              <m:t>𝑥</m:t>
                            </m:r>
                            <m:r>
                              <a:rPr lang="fr-FR" sz="2400" b="0" i="1" smtClean="0">
                                <a:latin typeface="Cambria Math" panose="02040503050406030204" pitchFamily="18" charset="0"/>
                              </a:rPr>
                              <m:t>′</m:t>
                            </m:r>
                          </m:e>
                          <m:sub>
                            <m:r>
                              <a:rPr lang="fr-FR" sz="2400" b="0" i="1" smtClean="0">
                                <a:latin typeface="Cambria Math" panose="02040503050406030204" pitchFamily="18" charset="0"/>
                              </a:rPr>
                              <m:t>𝑛</m:t>
                            </m:r>
                          </m:sub>
                        </m:sSub>
                      </m:e>
                    </m:d>
                  </m:oMath>
                </a14:m>
                <a:endParaRPr lang="fr-FR" sz="2400" dirty="0" smtClean="0"/>
              </a:p>
              <a:p>
                <a:pPr>
                  <a:lnSpc>
                    <a:spcPct val="150000"/>
                  </a:lnSpc>
                  <a:buFontTx/>
                  <a:buChar char="-"/>
                </a:pPr>
                <a:r>
                  <a:rPr lang="fr-FR" sz="2400" dirty="0" smtClean="0"/>
                  <a:t>Pour l’échantillon 3, la moyenne </a:t>
                </a:r>
                <a14:m>
                  <m:oMath xmlns:m="http://schemas.openxmlformats.org/officeDocument/2006/math">
                    <m:sSub>
                      <m:sSubPr>
                        <m:ctrlPr>
                          <a:rPr lang="fr-FR" sz="2400" b="0" i="1" smtClean="0">
                            <a:latin typeface="Cambria Math" panose="02040503050406030204" pitchFamily="18" charset="0"/>
                          </a:rPr>
                        </m:ctrlPr>
                      </m:sSubPr>
                      <m:e>
                        <m:acc>
                          <m:accPr>
                            <m:chr m:val="̅"/>
                            <m:ctrlPr>
                              <a:rPr lang="fr-FR" sz="2400" b="0" i="1" smtClean="0">
                                <a:latin typeface="Cambria Math" panose="02040503050406030204" pitchFamily="18" charset="0"/>
                              </a:rPr>
                            </m:ctrlPr>
                          </m:accPr>
                          <m:e>
                            <m:r>
                              <a:rPr lang="fr-FR" sz="2400" b="0" i="1" smtClean="0">
                                <a:latin typeface="Cambria Math" panose="02040503050406030204" pitchFamily="18" charset="0"/>
                              </a:rPr>
                              <m:t>𝑥</m:t>
                            </m:r>
                          </m:e>
                        </m:acc>
                      </m:e>
                      <m:sub>
                        <m:r>
                          <a:rPr lang="fr-FR" sz="2400" b="0" i="1" smtClean="0">
                            <a:latin typeface="Cambria Math" panose="02040503050406030204" pitchFamily="18" charset="0"/>
                          </a:rPr>
                          <m:t>3</m:t>
                        </m:r>
                      </m:sub>
                    </m:sSub>
                    <m:r>
                      <a:rPr lang="fr-FR" sz="2400" b="0" i="1" smtClean="0">
                        <a:latin typeface="Cambria Math" panose="02040503050406030204" pitchFamily="18" charset="0"/>
                      </a:rPr>
                      <m:t>=</m:t>
                    </m:r>
                    <m:f>
                      <m:fPr>
                        <m:ctrlPr>
                          <a:rPr lang="fr-FR" sz="2400" b="0" i="1" smtClean="0">
                            <a:latin typeface="Cambria Math" panose="02040503050406030204" pitchFamily="18" charset="0"/>
                          </a:rPr>
                        </m:ctrlPr>
                      </m:fPr>
                      <m:num>
                        <m:r>
                          <a:rPr lang="fr-FR" sz="2400" b="0" i="1" smtClean="0">
                            <a:latin typeface="Cambria Math" panose="02040503050406030204" pitchFamily="18" charset="0"/>
                          </a:rPr>
                          <m:t>1</m:t>
                        </m:r>
                      </m:num>
                      <m:den>
                        <m:r>
                          <a:rPr lang="fr-FR" sz="2400" b="0" i="1" smtClean="0">
                            <a:latin typeface="Cambria Math" panose="02040503050406030204" pitchFamily="18" charset="0"/>
                          </a:rPr>
                          <m:t>𝑛</m:t>
                        </m:r>
                      </m:den>
                    </m:f>
                    <m:d>
                      <m:dPr>
                        <m:ctrlPr>
                          <a:rPr lang="fr-FR" sz="2400" b="0" i="1" smtClean="0">
                            <a:latin typeface="Cambria Math" panose="02040503050406030204" pitchFamily="18" charset="0"/>
                          </a:rPr>
                        </m:ctrlPr>
                      </m:dPr>
                      <m:e>
                        <m:sSub>
                          <m:sSubPr>
                            <m:ctrlPr>
                              <a:rPr lang="fr-FR" sz="2400" b="0" i="1" smtClean="0">
                                <a:latin typeface="Cambria Math" panose="02040503050406030204" pitchFamily="18" charset="0"/>
                              </a:rPr>
                            </m:ctrlPr>
                          </m:sSubPr>
                          <m:e>
                            <m:r>
                              <a:rPr lang="fr-FR" sz="2400" b="0" i="1" smtClean="0">
                                <a:latin typeface="Cambria Math" panose="02040503050406030204" pitchFamily="18" charset="0"/>
                              </a:rPr>
                              <m:t>𝑥</m:t>
                            </m:r>
                            <m:r>
                              <a:rPr lang="fr-FR" sz="2400" b="0" i="1" smtClean="0">
                                <a:latin typeface="Cambria Math" panose="02040503050406030204" pitchFamily="18" charset="0"/>
                              </a:rPr>
                              <m:t>"</m:t>
                            </m:r>
                          </m:e>
                          <m:sub>
                            <m:r>
                              <a:rPr lang="fr-FR" sz="2400" b="0" i="1" smtClean="0">
                                <a:latin typeface="Cambria Math" panose="02040503050406030204" pitchFamily="18" charset="0"/>
                              </a:rPr>
                              <m:t>1</m:t>
                            </m:r>
                          </m:sub>
                        </m:sSub>
                        <m:r>
                          <a:rPr lang="fr-FR" sz="2400" b="0" i="1" smtClean="0">
                            <a:latin typeface="Cambria Math" panose="02040503050406030204" pitchFamily="18" charset="0"/>
                          </a:rPr>
                          <m:t>+</m:t>
                        </m:r>
                        <m:sSub>
                          <m:sSubPr>
                            <m:ctrlPr>
                              <a:rPr lang="fr-FR" sz="2400" b="0" i="1" smtClean="0">
                                <a:latin typeface="Cambria Math" panose="02040503050406030204" pitchFamily="18" charset="0"/>
                              </a:rPr>
                            </m:ctrlPr>
                          </m:sSubPr>
                          <m:e>
                            <m:r>
                              <a:rPr lang="fr-FR" sz="2400" b="0" i="1" smtClean="0">
                                <a:latin typeface="Cambria Math" panose="02040503050406030204" pitchFamily="18" charset="0"/>
                              </a:rPr>
                              <m:t>𝑥</m:t>
                            </m:r>
                            <m:r>
                              <a:rPr lang="fr-FR" sz="2400" b="0" i="1" smtClean="0">
                                <a:latin typeface="Cambria Math" panose="02040503050406030204" pitchFamily="18" charset="0"/>
                              </a:rPr>
                              <m:t>"</m:t>
                            </m:r>
                          </m:e>
                          <m:sub>
                            <m:r>
                              <a:rPr lang="fr-FR" sz="2400" b="0" i="1" smtClean="0">
                                <a:latin typeface="Cambria Math" panose="02040503050406030204" pitchFamily="18" charset="0"/>
                              </a:rPr>
                              <m:t>2</m:t>
                            </m:r>
                          </m:sub>
                        </m:sSub>
                        <m:r>
                          <a:rPr lang="fr-FR" sz="2400" b="0" i="1" smtClean="0">
                            <a:latin typeface="Cambria Math" panose="02040503050406030204" pitchFamily="18" charset="0"/>
                          </a:rPr>
                          <m:t>+…+</m:t>
                        </m:r>
                        <m:sSub>
                          <m:sSubPr>
                            <m:ctrlPr>
                              <a:rPr lang="fr-FR" sz="2400" b="0" i="1" smtClean="0">
                                <a:latin typeface="Cambria Math" panose="02040503050406030204" pitchFamily="18" charset="0"/>
                              </a:rPr>
                            </m:ctrlPr>
                          </m:sSubPr>
                          <m:e>
                            <m:r>
                              <a:rPr lang="fr-FR" sz="2400" b="0" i="1" smtClean="0">
                                <a:latin typeface="Cambria Math" panose="02040503050406030204" pitchFamily="18" charset="0"/>
                              </a:rPr>
                              <m:t>𝑥</m:t>
                            </m:r>
                            <m:r>
                              <a:rPr lang="fr-FR" sz="2400" b="0" i="1" smtClean="0">
                                <a:latin typeface="Cambria Math" panose="02040503050406030204" pitchFamily="18" charset="0"/>
                              </a:rPr>
                              <m:t>"</m:t>
                            </m:r>
                          </m:e>
                          <m:sub>
                            <m:r>
                              <a:rPr lang="fr-FR" sz="2400" b="0" i="1" smtClean="0">
                                <a:latin typeface="Cambria Math" panose="02040503050406030204" pitchFamily="18" charset="0"/>
                              </a:rPr>
                              <m:t>𝑛</m:t>
                            </m:r>
                          </m:sub>
                        </m:sSub>
                      </m:e>
                    </m:d>
                  </m:oMath>
                </a14:m>
                <a:endParaRPr lang="fr-FR" dirty="0" smtClean="0"/>
              </a:p>
              <a:p>
                <a:pPr marL="0" indent="0">
                  <a:buNone/>
                </a:pPr>
                <a:endParaRPr lang="fr-FR" dirty="0" smtClean="0"/>
              </a:p>
              <a:p>
                <a:pPr marL="0" indent="0">
                  <a:buNone/>
                </a:pPr>
                <a:endParaRPr lang="fr-FR" dirty="0" smtClean="0"/>
              </a:p>
              <a:p>
                <a:pPr marL="0" indent="0">
                  <a:buNone/>
                </a:pPr>
                <a:endParaRPr lang="fr-FR" dirty="0"/>
              </a:p>
            </p:txBody>
          </p:sp>
        </mc:Choice>
        <mc:Fallback xmlns="">
          <p:sp>
            <p:nvSpPr>
              <p:cNvPr id="3" name="Espace réservé du contenu 2"/>
              <p:cNvSpPr>
                <a:spLocks noGrp="1" noRot="1" noChangeAspect="1" noMove="1" noResize="1" noEditPoints="1" noAdjustHandles="1" noChangeArrowheads="1" noChangeShapeType="1" noTextEdit="1"/>
              </p:cNvSpPr>
              <p:nvPr>
                <p:ph idx="1"/>
              </p:nvPr>
            </p:nvSpPr>
            <p:spPr>
              <a:xfrm>
                <a:off x="838200" y="502276"/>
                <a:ext cx="10515600" cy="5674687"/>
              </a:xfrm>
              <a:blipFill rotWithShape="0">
                <a:blip r:embed="rId2"/>
                <a:stretch>
                  <a:fillRect l="-928"/>
                </a:stretch>
              </a:blipFill>
            </p:spPr>
            <p:txBody>
              <a:bodyPr/>
              <a:lstStyle/>
              <a:p>
                <a:r>
                  <a:rPr lang="fr-FR">
                    <a:noFill/>
                  </a:rPr>
                  <a:t> </a:t>
                </a:r>
              </a:p>
            </p:txBody>
          </p:sp>
        </mc:Fallback>
      </mc:AlternateContent>
    </p:spTree>
    <p:extLst>
      <p:ext uri="{BB962C8B-B14F-4D97-AF65-F5344CB8AC3E}">
        <p14:creationId xmlns:p14="http://schemas.microsoft.com/office/powerpoint/2010/main" val="8101450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Espace réservé du contenu 2"/>
              <p:cNvSpPr>
                <a:spLocks noGrp="1"/>
              </p:cNvSpPr>
              <p:nvPr>
                <p:ph idx="1"/>
              </p:nvPr>
            </p:nvSpPr>
            <p:spPr>
              <a:xfrm>
                <a:off x="838200" y="643944"/>
                <a:ext cx="10515600" cy="5533019"/>
              </a:xfrm>
            </p:spPr>
            <p:txBody>
              <a:bodyPr>
                <a:normAutofit/>
              </a:bodyPr>
              <a:lstStyle/>
              <a:p>
                <a:pPr marL="0" indent="0">
                  <a:buNone/>
                </a:pPr>
                <a:r>
                  <a:rPr lang="fr-FR" sz="2400" dirty="0" smtClean="0"/>
                  <a:t>La moyenne des moyenne </a:t>
                </a:r>
              </a:p>
              <a:p>
                <a:pPr marL="0" indent="0">
                  <a:buNone/>
                </a:pPr>
                <a14:m>
                  <m:oMathPara xmlns:m="http://schemas.openxmlformats.org/officeDocument/2006/math">
                    <m:oMathParaPr>
                      <m:jc m:val="centerGroup"/>
                    </m:oMathParaPr>
                    <m:oMath xmlns:m="http://schemas.openxmlformats.org/officeDocument/2006/math">
                      <m:r>
                        <a:rPr lang="fr-FR" sz="2400" b="0" i="1" smtClean="0">
                          <a:latin typeface="Cambria Math" panose="02040503050406030204" pitchFamily="18" charset="0"/>
                        </a:rPr>
                        <m:t>𝐸</m:t>
                      </m:r>
                      <m:d>
                        <m:dPr>
                          <m:ctrlPr>
                            <a:rPr lang="fr-FR" sz="2400" b="0" i="1" smtClean="0">
                              <a:latin typeface="Cambria Math" panose="02040503050406030204" pitchFamily="18" charset="0"/>
                            </a:rPr>
                          </m:ctrlPr>
                        </m:dPr>
                        <m:e>
                          <m:acc>
                            <m:accPr>
                              <m:chr m:val="̅"/>
                              <m:ctrlPr>
                                <a:rPr lang="fr-FR" sz="2400" b="0" i="1" smtClean="0">
                                  <a:latin typeface="Cambria Math" panose="02040503050406030204" pitchFamily="18" charset="0"/>
                                </a:rPr>
                              </m:ctrlPr>
                            </m:accPr>
                            <m:e>
                              <m:r>
                                <a:rPr lang="fr-FR" sz="2400" b="0" i="1" smtClean="0">
                                  <a:latin typeface="Cambria Math" panose="02040503050406030204" pitchFamily="18" charset="0"/>
                                </a:rPr>
                                <m:t>𝑋</m:t>
                              </m:r>
                            </m:e>
                          </m:acc>
                        </m:e>
                      </m:d>
                      <m:r>
                        <a:rPr lang="fr-FR" sz="2400" b="0" i="1" smtClean="0">
                          <a:latin typeface="Cambria Math" panose="02040503050406030204" pitchFamily="18" charset="0"/>
                        </a:rPr>
                        <m:t>=</m:t>
                      </m:r>
                      <m:r>
                        <a:rPr lang="fr-FR" sz="2400" b="0" i="1" smtClean="0">
                          <a:latin typeface="Cambria Math" panose="02040503050406030204" pitchFamily="18" charset="0"/>
                        </a:rPr>
                        <m:t>𝑚</m:t>
                      </m:r>
                    </m:oMath>
                  </m:oMathPara>
                </a14:m>
                <a:endParaRPr lang="fr-FR" sz="2400" dirty="0" smtClean="0"/>
              </a:p>
              <a:p>
                <a:pPr marL="0" indent="0">
                  <a:buNone/>
                </a:pPr>
                <a:endParaRPr lang="fr-FR" sz="2400" dirty="0"/>
              </a:p>
            </p:txBody>
          </p:sp>
        </mc:Choice>
        <mc:Fallback xmlns="">
          <p:sp>
            <p:nvSpPr>
              <p:cNvPr id="3" name="Espace réservé du contenu 2"/>
              <p:cNvSpPr>
                <a:spLocks noGrp="1" noRot="1" noChangeAspect="1" noMove="1" noResize="1" noEditPoints="1" noAdjustHandles="1" noChangeArrowheads="1" noChangeShapeType="1" noTextEdit="1"/>
              </p:cNvSpPr>
              <p:nvPr>
                <p:ph idx="1"/>
              </p:nvPr>
            </p:nvSpPr>
            <p:spPr>
              <a:xfrm>
                <a:off x="838200" y="643944"/>
                <a:ext cx="10515600" cy="5533019"/>
              </a:xfrm>
              <a:blipFill rotWithShape="0">
                <a:blip r:embed="rId2"/>
                <a:stretch>
                  <a:fillRect l="-928" t="-1544"/>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graphicFrame>
            <p:nvGraphicFramePr>
              <p:cNvPr id="4" name="Tableau 3"/>
              <p:cNvGraphicFramePr>
                <a:graphicFrameLocks noGrp="1"/>
              </p:cNvGraphicFramePr>
              <p:nvPr>
                <p:extLst>
                  <p:ext uri="{D42A27DB-BD31-4B8C-83A1-F6EECF244321}">
                    <p14:modId xmlns:p14="http://schemas.microsoft.com/office/powerpoint/2010/main" val="388236976"/>
                  </p:ext>
                </p:extLst>
              </p:nvPr>
            </p:nvGraphicFramePr>
            <p:xfrm>
              <a:off x="2032000" y="1634069"/>
              <a:ext cx="8128000" cy="741680"/>
            </p:xfrm>
            <a:graphic>
              <a:graphicData uri="http://schemas.openxmlformats.org/drawingml/2006/table">
                <a:tbl>
                  <a:tblPr firstRow="1" bandRow="1">
                    <a:tableStyleId>{5C22544A-7EE6-4342-B048-85BDC9FD1C3A}</a:tableStyleId>
                  </a:tblPr>
                  <a:tblGrid>
                    <a:gridCol w="1625600"/>
                    <a:gridCol w="1625600"/>
                    <a:gridCol w="1625600"/>
                    <a:gridCol w="1625600"/>
                    <a:gridCol w="1625600"/>
                  </a:tblGrid>
                  <a:tr h="370840">
                    <a:tc>
                      <a:txBody>
                        <a:bodyPr/>
                        <a:lstStyle/>
                        <a:p>
                          <a:pPr/>
                          <a14:m>
                            <m:oMathPara xmlns:m="http://schemas.openxmlformats.org/officeDocument/2006/math">
                              <m:oMathParaPr>
                                <m:jc m:val="centerGroup"/>
                              </m:oMathParaPr>
                              <m:oMath xmlns:m="http://schemas.openxmlformats.org/officeDocument/2006/math">
                                <m:sSub>
                                  <m:sSubPr>
                                    <m:ctrlPr>
                                      <a:rPr lang="fr-FR" i="1" smtClean="0">
                                        <a:latin typeface="Cambria Math" panose="02040503050406030204" pitchFamily="18" charset="0"/>
                                      </a:rPr>
                                    </m:ctrlPr>
                                  </m:sSubPr>
                                  <m:e>
                                    <m:acc>
                                      <m:accPr>
                                        <m:chr m:val="̅"/>
                                        <m:ctrlPr>
                                          <a:rPr lang="fr-FR" i="1" smtClean="0">
                                            <a:latin typeface="Cambria Math" panose="02040503050406030204" pitchFamily="18" charset="0"/>
                                          </a:rPr>
                                        </m:ctrlPr>
                                      </m:accPr>
                                      <m:e>
                                        <m:r>
                                          <a:rPr lang="fr-FR" b="1" i="1" smtClean="0">
                                            <a:latin typeface="Cambria Math" panose="02040503050406030204" pitchFamily="18" charset="0"/>
                                          </a:rPr>
                                          <m:t>𝒙</m:t>
                                        </m:r>
                                      </m:e>
                                    </m:acc>
                                  </m:e>
                                  <m:sub>
                                    <m:r>
                                      <a:rPr lang="fr-FR" b="1" i="1" smtClean="0">
                                        <a:latin typeface="Cambria Math" panose="02040503050406030204" pitchFamily="18" charset="0"/>
                                      </a:rPr>
                                      <m:t>𝒊</m:t>
                                    </m:r>
                                  </m:sub>
                                </m:sSub>
                              </m:oMath>
                            </m:oMathPara>
                          </a14:m>
                          <a:endParaRPr lang="fr-FR" dirty="0"/>
                        </a:p>
                      </a:txBody>
                      <a:tcPr/>
                    </a:tc>
                    <a:tc>
                      <a:txBody>
                        <a:bodyPr/>
                        <a:lstStyle/>
                        <a:p>
                          <a:endParaRPr lang="fr-FR" dirty="0"/>
                        </a:p>
                      </a:txBody>
                      <a:tcPr/>
                    </a:tc>
                    <a:tc>
                      <a:txBody>
                        <a:bodyPr/>
                        <a:lstStyle/>
                        <a:p>
                          <a:endParaRPr lang="fr-FR"/>
                        </a:p>
                      </a:txBody>
                      <a:tcPr/>
                    </a:tc>
                    <a:tc>
                      <a:txBody>
                        <a:bodyPr/>
                        <a:lstStyle/>
                        <a:p>
                          <a:endParaRPr lang="fr-FR"/>
                        </a:p>
                      </a:txBody>
                      <a:tcPr/>
                    </a:tc>
                    <a:tc>
                      <a:txBody>
                        <a:bodyPr/>
                        <a:lstStyle/>
                        <a:p>
                          <a:endParaRPr lang="fr-FR"/>
                        </a:p>
                      </a:txBody>
                      <a:tcPr/>
                    </a:tc>
                  </a:tr>
                  <a:tr h="370840">
                    <a:tc>
                      <a:txBody>
                        <a:bodyPr/>
                        <a:lstStyle/>
                        <a:p>
                          <a:pPr/>
                          <a14:m>
                            <m:oMathPara xmlns:m="http://schemas.openxmlformats.org/officeDocument/2006/math">
                              <m:oMathParaPr>
                                <m:jc m:val="centerGroup"/>
                              </m:oMathParaPr>
                              <m:oMath xmlns:m="http://schemas.openxmlformats.org/officeDocument/2006/math">
                                <m:r>
                                  <a:rPr lang="fr-FR" b="0" i="1" smtClean="0">
                                    <a:latin typeface="Cambria Math" panose="02040503050406030204" pitchFamily="18" charset="0"/>
                                  </a:rPr>
                                  <m:t>𝑃</m:t>
                                </m:r>
                                <m:d>
                                  <m:dPr>
                                    <m:ctrlPr>
                                      <a:rPr lang="fr-FR" b="0" i="1" smtClean="0">
                                        <a:latin typeface="Cambria Math" panose="02040503050406030204" pitchFamily="18" charset="0"/>
                                      </a:rPr>
                                    </m:ctrlPr>
                                  </m:dPr>
                                  <m:e>
                                    <m:acc>
                                      <m:accPr>
                                        <m:chr m:val="̅"/>
                                        <m:ctrlPr>
                                          <a:rPr lang="fr-FR" b="0" i="1" smtClean="0">
                                            <a:latin typeface="Cambria Math" panose="02040503050406030204" pitchFamily="18" charset="0"/>
                                          </a:rPr>
                                        </m:ctrlPr>
                                      </m:accPr>
                                      <m:e>
                                        <m:r>
                                          <a:rPr lang="fr-FR" b="0" i="1" smtClean="0">
                                            <a:latin typeface="Cambria Math" panose="02040503050406030204" pitchFamily="18" charset="0"/>
                                          </a:rPr>
                                          <m:t>𝑋</m:t>
                                        </m:r>
                                      </m:e>
                                    </m:acc>
                                    <m:r>
                                      <a:rPr lang="fr-FR" b="0" i="1" smtClean="0">
                                        <a:latin typeface="Cambria Math" panose="02040503050406030204" pitchFamily="18" charset="0"/>
                                      </a:rPr>
                                      <m:t>=</m:t>
                                    </m:r>
                                    <m:sSub>
                                      <m:sSubPr>
                                        <m:ctrlPr>
                                          <a:rPr lang="fr-FR" i="1" smtClean="0">
                                            <a:latin typeface="Cambria Math" panose="02040503050406030204" pitchFamily="18" charset="0"/>
                                          </a:rPr>
                                        </m:ctrlPr>
                                      </m:sSubPr>
                                      <m:e>
                                        <m:acc>
                                          <m:accPr>
                                            <m:chr m:val="̅"/>
                                            <m:ctrlPr>
                                              <a:rPr lang="fr-FR" i="1" smtClean="0">
                                                <a:latin typeface="Cambria Math" panose="02040503050406030204" pitchFamily="18" charset="0"/>
                                              </a:rPr>
                                            </m:ctrlPr>
                                          </m:accPr>
                                          <m:e>
                                            <m:r>
                                              <a:rPr lang="fr-FR" b="1" i="1" smtClean="0">
                                                <a:latin typeface="Cambria Math" panose="02040503050406030204" pitchFamily="18" charset="0"/>
                                              </a:rPr>
                                              <m:t>𝒙</m:t>
                                            </m:r>
                                          </m:e>
                                        </m:acc>
                                      </m:e>
                                      <m:sub>
                                        <m:r>
                                          <a:rPr lang="fr-FR" b="1" i="1" smtClean="0">
                                            <a:latin typeface="Cambria Math" panose="02040503050406030204" pitchFamily="18" charset="0"/>
                                          </a:rPr>
                                          <m:t>𝒊</m:t>
                                        </m:r>
                                      </m:sub>
                                    </m:sSub>
                                  </m:e>
                                </m:d>
                              </m:oMath>
                            </m:oMathPara>
                          </a14:m>
                          <a:endParaRPr lang="fr-FR" dirty="0"/>
                        </a:p>
                      </a:txBody>
                      <a:tcPr/>
                    </a:tc>
                    <a:tc>
                      <a:txBody>
                        <a:bodyPr/>
                        <a:lstStyle/>
                        <a:p>
                          <a:endParaRPr lang="fr-FR" dirty="0"/>
                        </a:p>
                      </a:txBody>
                      <a:tcPr/>
                    </a:tc>
                    <a:tc>
                      <a:txBody>
                        <a:bodyPr/>
                        <a:lstStyle/>
                        <a:p>
                          <a:endParaRPr lang="fr-FR"/>
                        </a:p>
                      </a:txBody>
                      <a:tcPr/>
                    </a:tc>
                    <a:tc>
                      <a:txBody>
                        <a:bodyPr/>
                        <a:lstStyle/>
                        <a:p>
                          <a:endParaRPr lang="fr-FR"/>
                        </a:p>
                      </a:txBody>
                      <a:tcPr/>
                    </a:tc>
                    <a:tc>
                      <a:txBody>
                        <a:bodyPr/>
                        <a:lstStyle/>
                        <a:p>
                          <a:endParaRPr lang="fr-FR" dirty="0"/>
                        </a:p>
                      </a:txBody>
                      <a:tcPr/>
                    </a:tc>
                  </a:tr>
                </a:tbl>
              </a:graphicData>
            </a:graphic>
          </p:graphicFrame>
        </mc:Choice>
        <mc:Fallback xmlns="">
          <p:graphicFrame>
            <p:nvGraphicFramePr>
              <p:cNvPr id="4" name="Tableau 3"/>
              <p:cNvGraphicFramePr>
                <a:graphicFrameLocks noGrp="1"/>
              </p:cNvGraphicFramePr>
              <p:nvPr>
                <p:extLst>
                  <p:ext uri="{D42A27DB-BD31-4B8C-83A1-F6EECF244321}">
                    <p14:modId xmlns:p14="http://schemas.microsoft.com/office/powerpoint/2010/main" val="388236976"/>
                  </p:ext>
                </p:extLst>
              </p:nvPr>
            </p:nvGraphicFramePr>
            <p:xfrm>
              <a:off x="2032000" y="1634069"/>
              <a:ext cx="8128000" cy="741680"/>
            </p:xfrm>
            <a:graphic>
              <a:graphicData uri="http://schemas.openxmlformats.org/drawingml/2006/table">
                <a:tbl>
                  <a:tblPr firstRow="1" bandRow="1">
                    <a:tableStyleId>{5C22544A-7EE6-4342-B048-85BDC9FD1C3A}</a:tableStyleId>
                  </a:tblPr>
                  <a:tblGrid>
                    <a:gridCol w="1625600"/>
                    <a:gridCol w="1625600"/>
                    <a:gridCol w="1625600"/>
                    <a:gridCol w="1625600"/>
                    <a:gridCol w="1625600"/>
                  </a:tblGrid>
                  <a:tr h="370840">
                    <a:tc>
                      <a:txBody>
                        <a:bodyPr/>
                        <a:lstStyle/>
                        <a:p>
                          <a:endParaRPr lang="fr-FR"/>
                        </a:p>
                      </a:txBody>
                      <a:tcPr>
                        <a:blipFill rotWithShape="0">
                          <a:blip r:embed="rId3"/>
                          <a:stretch>
                            <a:fillRect l="-375" t="-1639" r="-401124" b="-103279"/>
                          </a:stretch>
                        </a:blipFill>
                      </a:tcPr>
                    </a:tc>
                    <a:tc>
                      <a:txBody>
                        <a:bodyPr/>
                        <a:lstStyle/>
                        <a:p>
                          <a:endParaRPr lang="fr-FR" dirty="0"/>
                        </a:p>
                      </a:txBody>
                      <a:tcPr/>
                    </a:tc>
                    <a:tc>
                      <a:txBody>
                        <a:bodyPr/>
                        <a:lstStyle/>
                        <a:p>
                          <a:endParaRPr lang="fr-FR"/>
                        </a:p>
                      </a:txBody>
                      <a:tcPr/>
                    </a:tc>
                    <a:tc>
                      <a:txBody>
                        <a:bodyPr/>
                        <a:lstStyle/>
                        <a:p>
                          <a:endParaRPr lang="fr-FR"/>
                        </a:p>
                      </a:txBody>
                      <a:tcPr/>
                    </a:tc>
                    <a:tc>
                      <a:txBody>
                        <a:bodyPr/>
                        <a:lstStyle/>
                        <a:p>
                          <a:endParaRPr lang="fr-FR"/>
                        </a:p>
                      </a:txBody>
                      <a:tcPr/>
                    </a:tc>
                  </a:tr>
                  <a:tr h="370840">
                    <a:tc>
                      <a:txBody>
                        <a:bodyPr/>
                        <a:lstStyle/>
                        <a:p>
                          <a:endParaRPr lang="fr-FR"/>
                        </a:p>
                      </a:txBody>
                      <a:tcPr>
                        <a:blipFill rotWithShape="0">
                          <a:blip r:embed="rId3"/>
                          <a:stretch>
                            <a:fillRect l="-375" t="-101639" r="-401124" b="-3279"/>
                          </a:stretch>
                        </a:blipFill>
                      </a:tcPr>
                    </a:tc>
                    <a:tc>
                      <a:txBody>
                        <a:bodyPr/>
                        <a:lstStyle/>
                        <a:p>
                          <a:endParaRPr lang="fr-FR" dirty="0"/>
                        </a:p>
                      </a:txBody>
                      <a:tcPr/>
                    </a:tc>
                    <a:tc>
                      <a:txBody>
                        <a:bodyPr/>
                        <a:lstStyle/>
                        <a:p>
                          <a:endParaRPr lang="fr-FR"/>
                        </a:p>
                      </a:txBody>
                      <a:tcPr/>
                    </a:tc>
                    <a:tc>
                      <a:txBody>
                        <a:bodyPr/>
                        <a:lstStyle/>
                        <a:p>
                          <a:endParaRPr lang="fr-FR"/>
                        </a:p>
                      </a:txBody>
                      <a:tcPr/>
                    </a:tc>
                    <a:tc>
                      <a:txBody>
                        <a:bodyPr/>
                        <a:lstStyle/>
                        <a:p>
                          <a:endParaRPr lang="fr-FR" dirty="0"/>
                        </a:p>
                      </a:txBody>
                      <a:tcPr/>
                    </a:tc>
                  </a:tr>
                </a:tbl>
              </a:graphicData>
            </a:graphic>
          </p:graphicFrame>
        </mc:Fallback>
      </mc:AlternateContent>
      <mc:AlternateContent xmlns:mc="http://schemas.openxmlformats.org/markup-compatibility/2006" xmlns:a14="http://schemas.microsoft.com/office/drawing/2010/main">
        <mc:Choice Requires="a14">
          <p:sp>
            <p:nvSpPr>
              <p:cNvPr id="5" name="ZoneTexte 4"/>
              <p:cNvSpPr txBox="1"/>
              <p:nvPr/>
            </p:nvSpPr>
            <p:spPr>
              <a:xfrm>
                <a:off x="838200" y="2897746"/>
                <a:ext cx="10353541" cy="279114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fr-FR" sz="2400" b="0" i="1" smtClean="0">
                          <a:latin typeface="Cambria Math" panose="02040503050406030204" pitchFamily="18" charset="0"/>
                        </a:rPr>
                        <m:t>𝐸</m:t>
                      </m:r>
                      <m:d>
                        <m:dPr>
                          <m:ctrlPr>
                            <a:rPr lang="fr-FR" sz="2400" b="0" i="1" smtClean="0">
                              <a:latin typeface="Cambria Math" panose="02040503050406030204" pitchFamily="18" charset="0"/>
                            </a:rPr>
                          </m:ctrlPr>
                        </m:dPr>
                        <m:e>
                          <m:acc>
                            <m:accPr>
                              <m:chr m:val="̅"/>
                              <m:ctrlPr>
                                <a:rPr lang="fr-FR" sz="2400" b="0" i="1" smtClean="0">
                                  <a:latin typeface="Cambria Math" panose="02040503050406030204" pitchFamily="18" charset="0"/>
                                </a:rPr>
                              </m:ctrlPr>
                            </m:accPr>
                            <m:e>
                              <m:r>
                                <a:rPr lang="fr-FR" sz="2400" b="0" i="1" smtClean="0">
                                  <a:latin typeface="Cambria Math" panose="02040503050406030204" pitchFamily="18" charset="0"/>
                                </a:rPr>
                                <m:t>𝑋</m:t>
                              </m:r>
                            </m:e>
                          </m:acc>
                        </m:e>
                      </m:d>
                      <m:r>
                        <a:rPr lang="fr-FR" sz="2400" b="0" i="1" smtClean="0">
                          <a:latin typeface="Cambria Math" panose="02040503050406030204" pitchFamily="18" charset="0"/>
                        </a:rPr>
                        <m:t>=</m:t>
                      </m:r>
                      <m:r>
                        <a:rPr lang="fr-FR" sz="2400" b="0" i="1" smtClean="0">
                          <a:latin typeface="Cambria Math" panose="02040503050406030204" pitchFamily="18" charset="0"/>
                        </a:rPr>
                        <m:t>𝐸</m:t>
                      </m:r>
                      <m:d>
                        <m:dPr>
                          <m:ctrlPr>
                            <a:rPr lang="fr-FR" sz="2400" b="0" i="1" smtClean="0">
                              <a:latin typeface="Cambria Math" panose="02040503050406030204" pitchFamily="18" charset="0"/>
                            </a:rPr>
                          </m:ctrlPr>
                        </m:dPr>
                        <m:e>
                          <m:f>
                            <m:fPr>
                              <m:ctrlPr>
                                <a:rPr lang="fr-FR" sz="2400" b="0" i="1" smtClean="0">
                                  <a:latin typeface="Cambria Math" panose="02040503050406030204" pitchFamily="18" charset="0"/>
                                </a:rPr>
                              </m:ctrlPr>
                            </m:fPr>
                            <m:num>
                              <m:r>
                                <a:rPr lang="fr-FR" sz="2400" b="0" i="1" smtClean="0">
                                  <a:latin typeface="Cambria Math" panose="02040503050406030204" pitchFamily="18" charset="0"/>
                                </a:rPr>
                                <m:t>1</m:t>
                              </m:r>
                            </m:num>
                            <m:den>
                              <m:r>
                                <a:rPr lang="fr-FR" sz="2400" b="0" i="1" smtClean="0">
                                  <a:latin typeface="Cambria Math" panose="02040503050406030204" pitchFamily="18" charset="0"/>
                                </a:rPr>
                                <m:t>𝑛</m:t>
                              </m:r>
                            </m:den>
                          </m:f>
                          <m:nary>
                            <m:naryPr>
                              <m:chr m:val="∑"/>
                              <m:subHide m:val="on"/>
                              <m:supHide m:val="on"/>
                              <m:ctrlPr>
                                <a:rPr lang="fr-FR" sz="2400" b="0" i="1" smtClean="0">
                                  <a:latin typeface="Cambria Math" panose="02040503050406030204" pitchFamily="18" charset="0"/>
                                </a:rPr>
                              </m:ctrlPr>
                            </m:naryPr>
                            <m:sub/>
                            <m:sup/>
                            <m:e>
                              <m:sSub>
                                <m:sSubPr>
                                  <m:ctrlPr>
                                    <a:rPr lang="fr-FR" sz="2400" b="0" i="1" smtClean="0">
                                      <a:latin typeface="Cambria Math" panose="02040503050406030204" pitchFamily="18" charset="0"/>
                                    </a:rPr>
                                  </m:ctrlPr>
                                </m:sSubPr>
                                <m:e>
                                  <m:r>
                                    <a:rPr lang="fr-FR" sz="2400" b="0" i="1" smtClean="0">
                                      <a:latin typeface="Cambria Math" panose="02040503050406030204" pitchFamily="18" charset="0"/>
                                    </a:rPr>
                                    <m:t>𝑋</m:t>
                                  </m:r>
                                </m:e>
                                <m:sub>
                                  <m:r>
                                    <a:rPr lang="fr-FR" sz="2400" b="0" i="1" smtClean="0">
                                      <a:latin typeface="Cambria Math" panose="02040503050406030204" pitchFamily="18" charset="0"/>
                                    </a:rPr>
                                    <m:t>𝑖</m:t>
                                  </m:r>
                                </m:sub>
                              </m:sSub>
                            </m:e>
                          </m:nary>
                        </m:e>
                      </m:d>
                      <m:r>
                        <a:rPr lang="fr-FR" sz="2400" b="0" i="1" smtClean="0">
                          <a:latin typeface="Cambria Math" panose="02040503050406030204" pitchFamily="18" charset="0"/>
                        </a:rPr>
                        <m:t>=</m:t>
                      </m:r>
                      <m:f>
                        <m:fPr>
                          <m:ctrlPr>
                            <a:rPr lang="fr-FR" sz="2400" b="0" i="1" smtClean="0">
                              <a:latin typeface="Cambria Math" panose="02040503050406030204" pitchFamily="18" charset="0"/>
                            </a:rPr>
                          </m:ctrlPr>
                        </m:fPr>
                        <m:num>
                          <m:r>
                            <a:rPr lang="fr-FR" sz="2400" b="0" i="1" smtClean="0">
                              <a:latin typeface="Cambria Math" panose="02040503050406030204" pitchFamily="18" charset="0"/>
                            </a:rPr>
                            <m:t>1</m:t>
                          </m:r>
                        </m:num>
                        <m:den>
                          <m:r>
                            <a:rPr lang="fr-FR" sz="2400" b="0" i="1" smtClean="0">
                              <a:latin typeface="Cambria Math" panose="02040503050406030204" pitchFamily="18" charset="0"/>
                            </a:rPr>
                            <m:t>𝑛</m:t>
                          </m:r>
                        </m:den>
                      </m:f>
                      <m:nary>
                        <m:naryPr>
                          <m:chr m:val="∑"/>
                          <m:subHide m:val="on"/>
                          <m:supHide m:val="on"/>
                          <m:ctrlPr>
                            <a:rPr lang="fr-FR" sz="2400" b="0" i="1" smtClean="0">
                              <a:latin typeface="Cambria Math" panose="02040503050406030204" pitchFamily="18" charset="0"/>
                            </a:rPr>
                          </m:ctrlPr>
                        </m:naryPr>
                        <m:sub/>
                        <m:sup/>
                        <m:e>
                          <m:r>
                            <a:rPr lang="fr-FR" sz="2400" b="0" i="1" smtClean="0">
                              <a:latin typeface="Cambria Math" panose="02040503050406030204" pitchFamily="18" charset="0"/>
                            </a:rPr>
                            <m:t>𝐸</m:t>
                          </m:r>
                          <m:d>
                            <m:dPr>
                              <m:ctrlPr>
                                <a:rPr lang="fr-FR" sz="2400" b="0" i="1" smtClean="0">
                                  <a:latin typeface="Cambria Math" panose="02040503050406030204" pitchFamily="18" charset="0"/>
                                </a:rPr>
                              </m:ctrlPr>
                            </m:dPr>
                            <m:e>
                              <m:sSub>
                                <m:sSubPr>
                                  <m:ctrlPr>
                                    <a:rPr lang="fr-FR" sz="2400" b="0" i="1" smtClean="0">
                                      <a:latin typeface="Cambria Math" panose="02040503050406030204" pitchFamily="18" charset="0"/>
                                    </a:rPr>
                                  </m:ctrlPr>
                                </m:sSubPr>
                                <m:e>
                                  <m:r>
                                    <a:rPr lang="fr-FR" sz="2400" b="0" i="1" smtClean="0">
                                      <a:latin typeface="Cambria Math" panose="02040503050406030204" pitchFamily="18" charset="0"/>
                                    </a:rPr>
                                    <m:t>𝑋</m:t>
                                  </m:r>
                                </m:e>
                                <m:sub>
                                  <m:r>
                                    <a:rPr lang="fr-FR" sz="2400" b="0" i="1" smtClean="0">
                                      <a:latin typeface="Cambria Math" panose="02040503050406030204" pitchFamily="18" charset="0"/>
                                    </a:rPr>
                                    <m:t>𝑖</m:t>
                                  </m:r>
                                </m:sub>
                              </m:sSub>
                            </m:e>
                          </m:d>
                          <m:r>
                            <a:rPr lang="fr-FR" sz="2400" b="0" i="1" smtClean="0">
                              <a:latin typeface="Cambria Math" panose="02040503050406030204" pitchFamily="18" charset="0"/>
                            </a:rPr>
                            <m:t>=</m:t>
                          </m:r>
                          <m:f>
                            <m:fPr>
                              <m:ctrlPr>
                                <a:rPr lang="fr-FR" sz="2400" b="0" i="1" smtClean="0">
                                  <a:latin typeface="Cambria Math" panose="02040503050406030204" pitchFamily="18" charset="0"/>
                                </a:rPr>
                              </m:ctrlPr>
                            </m:fPr>
                            <m:num>
                              <m:r>
                                <a:rPr lang="fr-FR" sz="2400" b="0" i="1" smtClean="0">
                                  <a:latin typeface="Cambria Math" panose="02040503050406030204" pitchFamily="18" charset="0"/>
                                </a:rPr>
                                <m:t>1</m:t>
                              </m:r>
                            </m:num>
                            <m:den>
                              <m:r>
                                <a:rPr lang="fr-FR" sz="2400" b="0" i="1" smtClean="0">
                                  <a:latin typeface="Cambria Math" panose="02040503050406030204" pitchFamily="18" charset="0"/>
                                </a:rPr>
                                <m:t>𝑛</m:t>
                              </m:r>
                            </m:den>
                          </m:f>
                          <m:r>
                            <a:rPr lang="fr-FR" sz="2400" b="0" i="1" smtClean="0">
                              <a:latin typeface="Cambria Math" panose="02040503050406030204" pitchFamily="18" charset="0"/>
                            </a:rPr>
                            <m:t>𝑛𝑚</m:t>
                          </m:r>
                          <m:r>
                            <a:rPr lang="fr-FR" sz="2400" b="0" i="1" smtClean="0">
                              <a:latin typeface="Cambria Math" panose="02040503050406030204" pitchFamily="18" charset="0"/>
                            </a:rPr>
                            <m:t>=</m:t>
                          </m:r>
                          <m:r>
                            <a:rPr lang="fr-FR" sz="2400" b="0" i="1" smtClean="0">
                              <a:latin typeface="Cambria Math" panose="02040503050406030204" pitchFamily="18" charset="0"/>
                            </a:rPr>
                            <m:t>𝑚</m:t>
                          </m:r>
                          <m:r>
                            <a:rPr lang="fr-FR" sz="2400" b="0" i="1" smtClean="0">
                              <a:latin typeface="Cambria Math" panose="02040503050406030204" pitchFamily="18" charset="0"/>
                            </a:rPr>
                            <m:t>=</m:t>
                          </m:r>
                          <m:r>
                            <a:rPr lang="fr-FR" sz="2400" b="0" i="1" smtClean="0">
                              <a:latin typeface="Cambria Math" panose="02040503050406030204" pitchFamily="18" charset="0"/>
                            </a:rPr>
                            <m:t>𝐸</m:t>
                          </m:r>
                          <m:r>
                            <a:rPr lang="fr-FR" sz="2400" b="0" i="1" smtClean="0">
                              <a:latin typeface="Cambria Math" panose="02040503050406030204" pitchFamily="18" charset="0"/>
                            </a:rPr>
                            <m:t>(</m:t>
                          </m:r>
                          <m:r>
                            <a:rPr lang="fr-FR" sz="2400" b="0" i="1" smtClean="0">
                              <a:latin typeface="Cambria Math" panose="02040503050406030204" pitchFamily="18" charset="0"/>
                            </a:rPr>
                            <m:t>𝑋</m:t>
                          </m:r>
                          <m:r>
                            <a:rPr lang="fr-FR" sz="2400" b="0" i="1" smtClean="0">
                              <a:latin typeface="Cambria Math" panose="02040503050406030204" pitchFamily="18" charset="0"/>
                            </a:rPr>
                            <m:t>)</m:t>
                          </m:r>
                        </m:e>
                      </m:nary>
                    </m:oMath>
                  </m:oMathPara>
                </a14:m>
                <a:endParaRPr lang="fr-FR" sz="2400" dirty="0" smtClean="0"/>
              </a:p>
              <a:p>
                <a:endParaRPr lang="fr-FR" sz="2400" dirty="0"/>
              </a:p>
              <a:p>
                <a:endParaRPr lang="fr-FR" sz="2400" dirty="0" smtClean="0"/>
              </a:p>
              <a:p>
                <a:pPr/>
                <a14:m>
                  <m:oMathPara xmlns:m="http://schemas.openxmlformats.org/officeDocument/2006/math">
                    <m:oMathParaPr>
                      <m:jc m:val="centerGroup"/>
                    </m:oMathParaPr>
                    <m:oMath xmlns:m="http://schemas.openxmlformats.org/officeDocument/2006/math">
                      <m:r>
                        <a:rPr lang="fr-FR" sz="2400" b="0" i="1" smtClean="0">
                          <a:latin typeface="Cambria Math" panose="02040503050406030204" pitchFamily="18" charset="0"/>
                        </a:rPr>
                        <m:t>𝑉</m:t>
                      </m:r>
                      <m:d>
                        <m:dPr>
                          <m:ctrlPr>
                            <a:rPr lang="fr-FR" sz="2400" b="0" i="1" smtClean="0">
                              <a:latin typeface="Cambria Math" panose="02040503050406030204" pitchFamily="18" charset="0"/>
                            </a:rPr>
                          </m:ctrlPr>
                        </m:dPr>
                        <m:e>
                          <m:acc>
                            <m:accPr>
                              <m:chr m:val="̅"/>
                              <m:ctrlPr>
                                <a:rPr lang="fr-FR" sz="2400" b="0" i="1" smtClean="0">
                                  <a:latin typeface="Cambria Math" panose="02040503050406030204" pitchFamily="18" charset="0"/>
                                </a:rPr>
                              </m:ctrlPr>
                            </m:accPr>
                            <m:e>
                              <m:r>
                                <a:rPr lang="fr-FR" sz="2400" b="0" i="1" smtClean="0">
                                  <a:latin typeface="Cambria Math" panose="02040503050406030204" pitchFamily="18" charset="0"/>
                                </a:rPr>
                                <m:t>𝑋</m:t>
                              </m:r>
                            </m:e>
                          </m:acc>
                        </m:e>
                      </m:d>
                      <m:r>
                        <a:rPr lang="fr-FR" sz="2400" b="0" i="1" smtClean="0">
                          <a:latin typeface="Cambria Math" panose="02040503050406030204" pitchFamily="18" charset="0"/>
                        </a:rPr>
                        <m:t>=</m:t>
                      </m:r>
                      <m:r>
                        <a:rPr lang="fr-FR" sz="2400" b="0" i="1" smtClean="0">
                          <a:latin typeface="Cambria Math" panose="02040503050406030204" pitchFamily="18" charset="0"/>
                        </a:rPr>
                        <m:t>𝑉</m:t>
                      </m:r>
                      <m:d>
                        <m:dPr>
                          <m:ctrlPr>
                            <a:rPr lang="fr-FR" sz="2400" b="0" i="1" smtClean="0">
                              <a:latin typeface="Cambria Math" panose="02040503050406030204" pitchFamily="18" charset="0"/>
                            </a:rPr>
                          </m:ctrlPr>
                        </m:dPr>
                        <m:e>
                          <m:f>
                            <m:fPr>
                              <m:ctrlPr>
                                <a:rPr lang="fr-FR" sz="2400" b="0" i="1" smtClean="0">
                                  <a:latin typeface="Cambria Math" panose="02040503050406030204" pitchFamily="18" charset="0"/>
                                </a:rPr>
                              </m:ctrlPr>
                            </m:fPr>
                            <m:num>
                              <m:r>
                                <a:rPr lang="fr-FR" sz="2400" b="0" i="1" smtClean="0">
                                  <a:latin typeface="Cambria Math" panose="02040503050406030204" pitchFamily="18" charset="0"/>
                                </a:rPr>
                                <m:t>1</m:t>
                              </m:r>
                            </m:num>
                            <m:den>
                              <m:r>
                                <a:rPr lang="fr-FR" sz="2400" b="0" i="1" smtClean="0">
                                  <a:latin typeface="Cambria Math" panose="02040503050406030204" pitchFamily="18" charset="0"/>
                                </a:rPr>
                                <m:t>𝑛</m:t>
                              </m:r>
                            </m:den>
                          </m:f>
                          <m:nary>
                            <m:naryPr>
                              <m:chr m:val="∑"/>
                              <m:subHide m:val="on"/>
                              <m:supHide m:val="on"/>
                              <m:ctrlPr>
                                <a:rPr lang="fr-FR" sz="2400" b="0" i="1" smtClean="0">
                                  <a:latin typeface="Cambria Math" panose="02040503050406030204" pitchFamily="18" charset="0"/>
                                </a:rPr>
                              </m:ctrlPr>
                            </m:naryPr>
                            <m:sub/>
                            <m:sup/>
                            <m:e>
                              <m:sSub>
                                <m:sSubPr>
                                  <m:ctrlPr>
                                    <a:rPr lang="fr-FR" sz="2400" b="0" i="1" smtClean="0">
                                      <a:latin typeface="Cambria Math" panose="02040503050406030204" pitchFamily="18" charset="0"/>
                                    </a:rPr>
                                  </m:ctrlPr>
                                </m:sSubPr>
                                <m:e>
                                  <m:r>
                                    <a:rPr lang="fr-FR" sz="2400" b="0" i="1" smtClean="0">
                                      <a:latin typeface="Cambria Math" panose="02040503050406030204" pitchFamily="18" charset="0"/>
                                    </a:rPr>
                                    <m:t>𝑋</m:t>
                                  </m:r>
                                </m:e>
                                <m:sub>
                                  <m:r>
                                    <a:rPr lang="fr-FR" sz="2400" b="0" i="1" smtClean="0">
                                      <a:latin typeface="Cambria Math" panose="02040503050406030204" pitchFamily="18" charset="0"/>
                                    </a:rPr>
                                    <m:t>𝑖</m:t>
                                  </m:r>
                                </m:sub>
                              </m:sSub>
                            </m:e>
                          </m:nary>
                        </m:e>
                      </m:d>
                      <m:r>
                        <a:rPr lang="fr-FR" sz="2400" b="0" i="1" smtClean="0">
                          <a:latin typeface="Cambria Math" panose="02040503050406030204" pitchFamily="18" charset="0"/>
                        </a:rPr>
                        <m:t>=</m:t>
                      </m:r>
                      <m:f>
                        <m:fPr>
                          <m:ctrlPr>
                            <a:rPr lang="fr-FR" sz="2400" b="0" i="1" smtClean="0">
                              <a:latin typeface="Cambria Math" panose="02040503050406030204" pitchFamily="18" charset="0"/>
                            </a:rPr>
                          </m:ctrlPr>
                        </m:fPr>
                        <m:num>
                          <m:r>
                            <a:rPr lang="fr-FR" sz="2400" b="0" i="1" smtClean="0">
                              <a:latin typeface="Cambria Math" panose="02040503050406030204" pitchFamily="18" charset="0"/>
                            </a:rPr>
                            <m:t>1</m:t>
                          </m:r>
                        </m:num>
                        <m:den>
                          <m:sSup>
                            <m:sSupPr>
                              <m:ctrlPr>
                                <a:rPr lang="fr-FR" sz="2400" b="0" i="1" smtClean="0">
                                  <a:latin typeface="Cambria Math" panose="02040503050406030204" pitchFamily="18" charset="0"/>
                                </a:rPr>
                              </m:ctrlPr>
                            </m:sSupPr>
                            <m:e>
                              <m:r>
                                <a:rPr lang="fr-FR" sz="2400" b="0" i="1" smtClean="0">
                                  <a:latin typeface="Cambria Math" panose="02040503050406030204" pitchFamily="18" charset="0"/>
                                </a:rPr>
                                <m:t>𝑛</m:t>
                              </m:r>
                            </m:e>
                            <m:sup>
                              <m:r>
                                <a:rPr lang="fr-FR" sz="2400" b="0" i="1" smtClean="0">
                                  <a:latin typeface="Cambria Math" panose="02040503050406030204" pitchFamily="18" charset="0"/>
                                </a:rPr>
                                <m:t>2</m:t>
                              </m:r>
                            </m:sup>
                          </m:sSup>
                        </m:den>
                      </m:f>
                      <m:nary>
                        <m:naryPr>
                          <m:chr m:val="∑"/>
                          <m:subHide m:val="on"/>
                          <m:supHide m:val="on"/>
                          <m:ctrlPr>
                            <a:rPr lang="fr-FR" sz="2400" b="0" i="1" smtClean="0">
                              <a:latin typeface="Cambria Math" panose="02040503050406030204" pitchFamily="18" charset="0"/>
                            </a:rPr>
                          </m:ctrlPr>
                        </m:naryPr>
                        <m:sub/>
                        <m:sup/>
                        <m:e>
                          <m:r>
                            <a:rPr lang="fr-FR" sz="2400" b="0" i="1" smtClean="0">
                              <a:latin typeface="Cambria Math" panose="02040503050406030204" pitchFamily="18" charset="0"/>
                            </a:rPr>
                            <m:t>𝑉</m:t>
                          </m:r>
                          <m:d>
                            <m:dPr>
                              <m:ctrlPr>
                                <a:rPr lang="fr-FR" sz="2400" b="0" i="1" smtClean="0">
                                  <a:latin typeface="Cambria Math" panose="02040503050406030204" pitchFamily="18" charset="0"/>
                                </a:rPr>
                              </m:ctrlPr>
                            </m:dPr>
                            <m:e>
                              <m:sSub>
                                <m:sSubPr>
                                  <m:ctrlPr>
                                    <a:rPr lang="fr-FR" sz="2400" b="0" i="1" smtClean="0">
                                      <a:latin typeface="Cambria Math" panose="02040503050406030204" pitchFamily="18" charset="0"/>
                                    </a:rPr>
                                  </m:ctrlPr>
                                </m:sSubPr>
                                <m:e>
                                  <m:r>
                                    <a:rPr lang="fr-FR" sz="2400" b="0" i="1" smtClean="0">
                                      <a:latin typeface="Cambria Math" panose="02040503050406030204" pitchFamily="18" charset="0"/>
                                    </a:rPr>
                                    <m:t>𝑋</m:t>
                                  </m:r>
                                </m:e>
                                <m:sub>
                                  <m:r>
                                    <a:rPr lang="fr-FR" sz="2400" b="0" i="1" smtClean="0">
                                      <a:latin typeface="Cambria Math" panose="02040503050406030204" pitchFamily="18" charset="0"/>
                                    </a:rPr>
                                    <m:t>𝑖</m:t>
                                  </m:r>
                                </m:sub>
                              </m:sSub>
                            </m:e>
                          </m:d>
                          <m:r>
                            <a:rPr lang="fr-FR" sz="2400" b="0" i="1" smtClean="0">
                              <a:latin typeface="Cambria Math" panose="02040503050406030204" pitchFamily="18" charset="0"/>
                            </a:rPr>
                            <m:t>=</m:t>
                          </m:r>
                          <m:f>
                            <m:fPr>
                              <m:ctrlPr>
                                <a:rPr lang="fr-FR" sz="2400" b="0" i="1" smtClean="0">
                                  <a:latin typeface="Cambria Math" panose="02040503050406030204" pitchFamily="18" charset="0"/>
                                </a:rPr>
                              </m:ctrlPr>
                            </m:fPr>
                            <m:num>
                              <m:r>
                                <a:rPr lang="fr-FR" sz="2400" b="0" i="1" smtClean="0">
                                  <a:latin typeface="Cambria Math" panose="02040503050406030204" pitchFamily="18" charset="0"/>
                                </a:rPr>
                                <m:t>1</m:t>
                              </m:r>
                            </m:num>
                            <m:den>
                              <m:sSup>
                                <m:sSupPr>
                                  <m:ctrlPr>
                                    <a:rPr lang="fr-FR" sz="2400" b="0" i="1" smtClean="0">
                                      <a:latin typeface="Cambria Math" panose="02040503050406030204" pitchFamily="18" charset="0"/>
                                    </a:rPr>
                                  </m:ctrlPr>
                                </m:sSupPr>
                                <m:e>
                                  <m:r>
                                    <a:rPr lang="fr-FR" sz="2400" b="0" i="1" smtClean="0">
                                      <a:latin typeface="Cambria Math" panose="02040503050406030204" pitchFamily="18" charset="0"/>
                                    </a:rPr>
                                    <m:t>𝑛</m:t>
                                  </m:r>
                                </m:e>
                                <m:sup>
                                  <m:r>
                                    <a:rPr lang="fr-FR" sz="2400" b="0" i="1" smtClean="0">
                                      <a:latin typeface="Cambria Math" panose="02040503050406030204" pitchFamily="18" charset="0"/>
                                    </a:rPr>
                                    <m:t>2</m:t>
                                  </m:r>
                                </m:sup>
                              </m:sSup>
                            </m:den>
                          </m:f>
                          <m:r>
                            <a:rPr lang="fr-FR" sz="2400" b="0" i="1" smtClean="0">
                              <a:latin typeface="Cambria Math" panose="02040503050406030204" pitchFamily="18" charset="0"/>
                            </a:rPr>
                            <m:t>𝑛</m:t>
                          </m:r>
                          <m:sSup>
                            <m:sSupPr>
                              <m:ctrlPr>
                                <a:rPr lang="fr-FR" sz="2400" b="0" i="1" smtClean="0">
                                  <a:latin typeface="Cambria Math" panose="02040503050406030204" pitchFamily="18" charset="0"/>
                                </a:rPr>
                              </m:ctrlPr>
                            </m:sSupPr>
                            <m:e>
                              <m:r>
                                <a:rPr lang="fr-FR" sz="2400" b="0" i="1" smtClean="0">
                                  <a:latin typeface="Cambria Math" panose="02040503050406030204" pitchFamily="18" charset="0"/>
                                  <a:ea typeface="Cambria Math" panose="02040503050406030204" pitchFamily="18" charset="0"/>
                                </a:rPr>
                                <m:t>𝜎</m:t>
                              </m:r>
                            </m:e>
                            <m:sup>
                              <m:r>
                                <a:rPr lang="fr-FR" sz="2400" b="0" i="1" smtClean="0">
                                  <a:latin typeface="Cambria Math" panose="02040503050406030204" pitchFamily="18" charset="0"/>
                                </a:rPr>
                                <m:t>2</m:t>
                              </m:r>
                            </m:sup>
                          </m:sSup>
                          <m:r>
                            <a:rPr lang="fr-FR" sz="2400" b="0" i="1" smtClean="0">
                              <a:latin typeface="Cambria Math" panose="02040503050406030204" pitchFamily="18" charset="0"/>
                            </a:rPr>
                            <m:t>=</m:t>
                          </m:r>
                          <m:f>
                            <m:fPr>
                              <m:ctrlPr>
                                <a:rPr lang="fr-FR" sz="2400" b="0" i="1" smtClean="0">
                                  <a:latin typeface="Cambria Math" panose="02040503050406030204" pitchFamily="18" charset="0"/>
                                </a:rPr>
                              </m:ctrlPr>
                            </m:fPr>
                            <m:num>
                              <m:r>
                                <a:rPr lang="fr-FR" sz="2400" b="0" i="1" smtClean="0">
                                  <a:latin typeface="Cambria Math" panose="02040503050406030204" pitchFamily="18" charset="0"/>
                                </a:rPr>
                                <m:t>𝑉</m:t>
                              </m:r>
                              <m:r>
                                <a:rPr lang="fr-FR" sz="2400" b="0" i="1" smtClean="0">
                                  <a:latin typeface="Cambria Math" panose="02040503050406030204" pitchFamily="18" charset="0"/>
                                </a:rPr>
                                <m:t>(</m:t>
                              </m:r>
                              <m:r>
                                <a:rPr lang="fr-FR" sz="2400" b="0" i="1" smtClean="0">
                                  <a:latin typeface="Cambria Math" panose="02040503050406030204" pitchFamily="18" charset="0"/>
                                </a:rPr>
                                <m:t>𝑋</m:t>
                              </m:r>
                              <m:r>
                                <a:rPr lang="fr-FR" sz="2400" b="0" i="1" smtClean="0">
                                  <a:latin typeface="Cambria Math" panose="02040503050406030204" pitchFamily="18" charset="0"/>
                                </a:rPr>
                                <m:t>)</m:t>
                              </m:r>
                            </m:num>
                            <m:den>
                              <m:r>
                                <a:rPr lang="fr-FR" sz="2400" b="0" i="1" smtClean="0">
                                  <a:latin typeface="Cambria Math" panose="02040503050406030204" pitchFamily="18" charset="0"/>
                                </a:rPr>
                                <m:t>𝑛</m:t>
                              </m:r>
                            </m:den>
                          </m:f>
                          <m:r>
                            <a:rPr lang="fr-FR" sz="2400" b="0" i="1" smtClean="0">
                              <a:latin typeface="Cambria Math" panose="02040503050406030204" pitchFamily="18" charset="0"/>
                            </a:rPr>
                            <m:t>=</m:t>
                          </m:r>
                          <m:f>
                            <m:fPr>
                              <m:ctrlPr>
                                <a:rPr lang="fr-FR" sz="2400" b="0" i="1" smtClean="0">
                                  <a:latin typeface="Cambria Math" panose="02040503050406030204" pitchFamily="18" charset="0"/>
                                </a:rPr>
                              </m:ctrlPr>
                            </m:fPr>
                            <m:num>
                              <m:sSup>
                                <m:sSupPr>
                                  <m:ctrlPr>
                                    <a:rPr lang="fr-FR" sz="2400" b="0" i="1" smtClean="0">
                                      <a:latin typeface="Cambria Math" panose="02040503050406030204" pitchFamily="18" charset="0"/>
                                    </a:rPr>
                                  </m:ctrlPr>
                                </m:sSupPr>
                                <m:e>
                                  <m:r>
                                    <a:rPr lang="fr-FR" sz="2400" b="0" i="1" smtClean="0">
                                      <a:latin typeface="Cambria Math" panose="02040503050406030204" pitchFamily="18" charset="0"/>
                                      <a:ea typeface="Cambria Math" panose="02040503050406030204" pitchFamily="18" charset="0"/>
                                    </a:rPr>
                                    <m:t>𝜎</m:t>
                                  </m:r>
                                </m:e>
                                <m:sup>
                                  <m:r>
                                    <a:rPr lang="fr-FR" sz="2400" b="0" i="1" smtClean="0">
                                      <a:latin typeface="Cambria Math" panose="02040503050406030204" pitchFamily="18" charset="0"/>
                                    </a:rPr>
                                    <m:t>2</m:t>
                                  </m:r>
                                </m:sup>
                              </m:sSup>
                            </m:num>
                            <m:den>
                              <m:r>
                                <a:rPr lang="fr-FR" sz="2400" b="0" i="1" smtClean="0">
                                  <a:latin typeface="Cambria Math" panose="02040503050406030204" pitchFamily="18" charset="0"/>
                                </a:rPr>
                                <m:t>𝑛</m:t>
                              </m:r>
                            </m:den>
                          </m:f>
                        </m:e>
                      </m:nary>
                    </m:oMath>
                  </m:oMathPara>
                </a14:m>
                <a:endParaRPr lang="fr-FR" sz="2400" dirty="0"/>
              </a:p>
            </p:txBody>
          </p:sp>
        </mc:Choice>
        <mc:Fallback xmlns="">
          <p:sp>
            <p:nvSpPr>
              <p:cNvPr id="5" name="ZoneTexte 4"/>
              <p:cNvSpPr txBox="1">
                <a:spLocks noRot="1" noChangeAspect="1" noMove="1" noResize="1" noEditPoints="1" noAdjustHandles="1" noChangeArrowheads="1" noChangeShapeType="1" noTextEdit="1"/>
              </p:cNvSpPr>
              <p:nvPr/>
            </p:nvSpPr>
            <p:spPr>
              <a:xfrm>
                <a:off x="838200" y="2897746"/>
                <a:ext cx="10353541" cy="2791149"/>
              </a:xfrm>
              <a:prstGeom prst="rect">
                <a:avLst/>
              </a:prstGeom>
              <a:blipFill rotWithShape="0">
                <a:blip r:embed="rId4"/>
                <a:stretch>
                  <a:fillRect/>
                </a:stretch>
              </a:blipFill>
            </p:spPr>
            <p:txBody>
              <a:bodyPr/>
              <a:lstStyle/>
              <a:p>
                <a:r>
                  <a:rPr lang="fr-FR">
                    <a:noFill/>
                  </a:rPr>
                  <a:t> </a:t>
                </a:r>
              </a:p>
            </p:txBody>
          </p:sp>
        </mc:Fallback>
      </mc:AlternateContent>
    </p:spTree>
    <p:extLst>
      <p:ext uri="{BB962C8B-B14F-4D97-AF65-F5344CB8AC3E}">
        <p14:creationId xmlns:p14="http://schemas.microsoft.com/office/powerpoint/2010/main" val="33957918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Espace réservé du contenu 2"/>
              <p:cNvSpPr>
                <a:spLocks noGrp="1"/>
              </p:cNvSpPr>
              <p:nvPr>
                <p:ph idx="1"/>
              </p:nvPr>
            </p:nvSpPr>
            <p:spPr>
              <a:xfrm>
                <a:off x="838200" y="631065"/>
                <a:ext cx="10515600" cy="5545898"/>
              </a:xfrm>
            </p:spPr>
            <p:txBody>
              <a:bodyPr>
                <a:normAutofit/>
              </a:bodyPr>
              <a:lstStyle/>
              <a:p>
                <a:pPr marL="0" indent="0">
                  <a:lnSpc>
                    <a:spcPct val="150000"/>
                  </a:lnSpc>
                  <a:buNone/>
                </a:pPr>
                <a:r>
                  <a:rPr lang="fr-FR" sz="2400" dirty="0" smtClean="0">
                    <a:solidFill>
                      <a:srgbClr val="00B050"/>
                    </a:solidFill>
                  </a:rPr>
                  <a:t>Résultat1:</a:t>
                </a:r>
              </a:p>
              <a:p>
                <a:pPr marL="0" indent="0">
                  <a:lnSpc>
                    <a:spcPct val="150000"/>
                  </a:lnSpc>
                  <a:buNone/>
                </a:pPr>
                <a:r>
                  <a:rPr lang="fr-FR" sz="2400" dirty="0" smtClean="0"/>
                  <a:t>Étant donnée un échantillon aléatoire, avec remise dans une population PP dont le caractère étudié X a pour moyenne m et pour variance </a:t>
                </a:r>
                <a14:m>
                  <m:oMath xmlns:m="http://schemas.openxmlformats.org/officeDocument/2006/math">
                    <m:sSup>
                      <m:sSupPr>
                        <m:ctrlPr>
                          <a:rPr lang="fr-FR" sz="2400" i="1" smtClean="0">
                            <a:latin typeface="Cambria Math" panose="02040503050406030204" pitchFamily="18" charset="0"/>
                          </a:rPr>
                        </m:ctrlPr>
                      </m:sSupPr>
                      <m:e>
                        <m:r>
                          <a:rPr lang="fr-FR" sz="2400" i="1" smtClean="0">
                            <a:latin typeface="Cambria Math" panose="02040503050406030204" pitchFamily="18" charset="0"/>
                            <a:ea typeface="Cambria Math" panose="02040503050406030204" pitchFamily="18" charset="0"/>
                          </a:rPr>
                          <m:t>𝜎</m:t>
                        </m:r>
                      </m:e>
                      <m:sup>
                        <m:r>
                          <a:rPr lang="fr-FR" sz="2400" b="0" i="1" smtClean="0">
                            <a:latin typeface="Cambria Math" panose="02040503050406030204" pitchFamily="18" charset="0"/>
                          </a:rPr>
                          <m:t>2</m:t>
                        </m:r>
                      </m:sup>
                    </m:sSup>
                  </m:oMath>
                </a14:m>
                <a:r>
                  <a:rPr lang="fr-FR" sz="2400" dirty="0" smtClean="0"/>
                  <a:t>, la moyenne </a:t>
                </a:r>
                <a14:m>
                  <m:oMath xmlns:m="http://schemas.openxmlformats.org/officeDocument/2006/math">
                    <m:acc>
                      <m:accPr>
                        <m:chr m:val="̅"/>
                        <m:ctrlPr>
                          <a:rPr lang="fr-FR" sz="2400" i="1" smtClean="0">
                            <a:latin typeface="Cambria Math" panose="02040503050406030204" pitchFamily="18" charset="0"/>
                          </a:rPr>
                        </m:ctrlPr>
                      </m:accPr>
                      <m:e>
                        <m:r>
                          <a:rPr lang="fr-FR" sz="2400" b="0" i="1" smtClean="0">
                            <a:latin typeface="Cambria Math" panose="02040503050406030204" pitchFamily="18" charset="0"/>
                          </a:rPr>
                          <m:t>𝑥</m:t>
                        </m:r>
                      </m:e>
                    </m:acc>
                  </m:oMath>
                </a14:m>
                <a:r>
                  <a:rPr lang="fr-FR" sz="2400" dirty="0" smtClean="0"/>
                  <a:t> du caractère dans l’échantillon est la réalisation d’une variable aléatoire </a:t>
                </a:r>
                <a14:m>
                  <m:oMath xmlns:m="http://schemas.openxmlformats.org/officeDocument/2006/math">
                    <m:acc>
                      <m:accPr>
                        <m:chr m:val="̅"/>
                        <m:ctrlPr>
                          <a:rPr lang="fr-FR" sz="2400" i="1" smtClean="0">
                            <a:latin typeface="Cambria Math" panose="02040503050406030204" pitchFamily="18" charset="0"/>
                          </a:rPr>
                        </m:ctrlPr>
                      </m:accPr>
                      <m:e>
                        <m:r>
                          <a:rPr lang="fr-FR" sz="2400" b="0" i="1" smtClean="0">
                            <a:latin typeface="Cambria Math" panose="02040503050406030204" pitchFamily="18" charset="0"/>
                          </a:rPr>
                          <m:t>𝑋</m:t>
                        </m:r>
                      </m:e>
                    </m:acc>
                  </m:oMath>
                </a14:m>
                <a:r>
                  <a:rPr lang="fr-FR" sz="2400" dirty="0" smtClean="0"/>
                  <a:t> d’espérance mathématique m et de variance </a:t>
                </a:r>
                <a14:m>
                  <m:oMath xmlns:m="http://schemas.openxmlformats.org/officeDocument/2006/math">
                    <m:f>
                      <m:fPr>
                        <m:type m:val="lin"/>
                        <m:ctrlPr>
                          <a:rPr lang="fr-FR" sz="2400" i="1" smtClean="0">
                            <a:latin typeface="Cambria Math" panose="02040503050406030204" pitchFamily="18" charset="0"/>
                          </a:rPr>
                        </m:ctrlPr>
                      </m:fPr>
                      <m:num>
                        <m:sSup>
                          <m:sSupPr>
                            <m:ctrlPr>
                              <a:rPr lang="fr-FR" sz="2400" i="1" smtClean="0">
                                <a:latin typeface="Cambria Math" panose="02040503050406030204" pitchFamily="18" charset="0"/>
                              </a:rPr>
                            </m:ctrlPr>
                          </m:sSupPr>
                          <m:e>
                            <m:r>
                              <a:rPr lang="fr-FR" sz="2400" i="1" smtClean="0">
                                <a:latin typeface="Cambria Math" panose="02040503050406030204" pitchFamily="18" charset="0"/>
                                <a:ea typeface="Cambria Math" panose="02040503050406030204" pitchFamily="18" charset="0"/>
                              </a:rPr>
                              <m:t>𝜎</m:t>
                            </m:r>
                          </m:e>
                          <m:sup>
                            <m:r>
                              <a:rPr lang="fr-FR" sz="2400" b="0" i="1" smtClean="0">
                                <a:latin typeface="Cambria Math" panose="02040503050406030204" pitchFamily="18" charset="0"/>
                              </a:rPr>
                              <m:t>2</m:t>
                            </m:r>
                          </m:sup>
                        </m:sSup>
                      </m:num>
                      <m:den>
                        <m:r>
                          <a:rPr lang="fr-FR" sz="2400" b="0" i="1" smtClean="0">
                            <a:latin typeface="Cambria Math" panose="02040503050406030204" pitchFamily="18" charset="0"/>
                          </a:rPr>
                          <m:t>𝑛</m:t>
                        </m:r>
                      </m:den>
                    </m:f>
                  </m:oMath>
                </a14:m>
                <a:endParaRPr lang="fr-FR" sz="2400" dirty="0" smtClean="0"/>
              </a:p>
              <a:p>
                <a:pPr marL="0" indent="0">
                  <a:lnSpc>
                    <a:spcPct val="150000"/>
                  </a:lnSpc>
                  <a:buNone/>
                </a:pPr>
                <a:r>
                  <a:rPr lang="fr-FR" sz="2400" dirty="0" smtClean="0">
                    <a:solidFill>
                      <a:srgbClr val="00B050"/>
                    </a:solidFill>
                  </a:rPr>
                  <a:t>Résultat 2: </a:t>
                </a:r>
                <a:r>
                  <a:rPr lang="fr-FR" sz="2400" dirty="0" smtClean="0"/>
                  <a:t>La variable aléatoire </a:t>
                </a:r>
              </a:p>
              <a:p>
                <a:pPr marL="0" indent="0">
                  <a:lnSpc>
                    <a:spcPct val="150000"/>
                  </a:lnSpc>
                  <a:buNone/>
                </a:pPr>
                <a14:m>
                  <m:oMathPara xmlns:m="http://schemas.openxmlformats.org/officeDocument/2006/math">
                    <m:oMathParaPr>
                      <m:jc m:val="centerGroup"/>
                    </m:oMathParaPr>
                    <m:oMath xmlns:m="http://schemas.openxmlformats.org/officeDocument/2006/math">
                      <m:r>
                        <a:rPr lang="fr-FR" sz="2400" b="0" i="1" smtClean="0">
                          <a:latin typeface="Cambria Math" panose="02040503050406030204" pitchFamily="18" charset="0"/>
                        </a:rPr>
                        <m:t>𝑋</m:t>
                      </m:r>
                      <m:r>
                        <a:rPr lang="fr-FR" sz="2400" b="0" i="1" smtClean="0">
                          <a:latin typeface="Cambria Math" panose="02040503050406030204" pitchFamily="18" charset="0"/>
                        </a:rPr>
                        <m:t>=</m:t>
                      </m:r>
                      <m:f>
                        <m:fPr>
                          <m:ctrlPr>
                            <a:rPr lang="fr-FR" sz="2400" b="0" i="1" smtClean="0">
                              <a:latin typeface="Cambria Math" panose="02040503050406030204" pitchFamily="18" charset="0"/>
                            </a:rPr>
                          </m:ctrlPr>
                        </m:fPr>
                        <m:num>
                          <m:acc>
                            <m:accPr>
                              <m:chr m:val="̅"/>
                              <m:ctrlPr>
                                <a:rPr lang="fr-FR" sz="2400" b="0" i="1" smtClean="0">
                                  <a:latin typeface="Cambria Math" panose="02040503050406030204" pitchFamily="18" charset="0"/>
                                </a:rPr>
                              </m:ctrlPr>
                            </m:accPr>
                            <m:e>
                              <m:r>
                                <a:rPr lang="fr-FR" sz="2400" b="0" i="1" smtClean="0">
                                  <a:latin typeface="Cambria Math" panose="02040503050406030204" pitchFamily="18" charset="0"/>
                                </a:rPr>
                                <m:t>𝑋</m:t>
                              </m:r>
                            </m:e>
                          </m:acc>
                          <m:r>
                            <a:rPr lang="fr-FR" sz="2400" b="0" i="1" smtClean="0">
                              <a:latin typeface="Cambria Math" panose="02040503050406030204" pitchFamily="18" charset="0"/>
                            </a:rPr>
                            <m:t>−</m:t>
                          </m:r>
                          <m:r>
                            <a:rPr lang="fr-FR" sz="2400" b="0" i="1" smtClean="0">
                              <a:latin typeface="Cambria Math" panose="02040503050406030204" pitchFamily="18" charset="0"/>
                            </a:rPr>
                            <m:t>𝑚</m:t>
                          </m:r>
                        </m:num>
                        <m:den>
                          <m:f>
                            <m:fPr>
                              <m:ctrlPr>
                                <a:rPr lang="fr-FR" sz="2400" b="0" i="1" smtClean="0">
                                  <a:latin typeface="Cambria Math" panose="02040503050406030204" pitchFamily="18" charset="0"/>
                                </a:rPr>
                              </m:ctrlPr>
                            </m:fPr>
                            <m:num>
                              <m:r>
                                <a:rPr lang="fr-FR" sz="2400" b="0" i="1" smtClean="0">
                                  <a:latin typeface="Cambria Math" panose="02040503050406030204" pitchFamily="18" charset="0"/>
                                  <a:ea typeface="Cambria Math" panose="02040503050406030204" pitchFamily="18" charset="0"/>
                                </a:rPr>
                                <m:t>𝜎</m:t>
                              </m:r>
                            </m:num>
                            <m:den>
                              <m:rad>
                                <m:radPr>
                                  <m:degHide m:val="on"/>
                                  <m:ctrlPr>
                                    <a:rPr lang="fr-FR" sz="2400" b="0" i="1" smtClean="0">
                                      <a:latin typeface="Cambria Math" panose="02040503050406030204" pitchFamily="18" charset="0"/>
                                    </a:rPr>
                                  </m:ctrlPr>
                                </m:radPr>
                                <m:deg/>
                                <m:e>
                                  <m:r>
                                    <a:rPr lang="fr-FR" sz="2400" b="0" i="1" smtClean="0">
                                      <a:latin typeface="Cambria Math" panose="02040503050406030204" pitchFamily="18" charset="0"/>
                                    </a:rPr>
                                    <m:t>𝑛</m:t>
                                  </m:r>
                                </m:e>
                              </m:rad>
                            </m:den>
                          </m:f>
                        </m:den>
                      </m:f>
                    </m:oMath>
                  </m:oMathPara>
                </a14:m>
                <a:endParaRPr lang="fr-FR" dirty="0" smtClean="0"/>
              </a:p>
            </p:txBody>
          </p:sp>
        </mc:Choice>
        <mc:Fallback xmlns="">
          <p:sp>
            <p:nvSpPr>
              <p:cNvPr id="3" name="Espace réservé du contenu 2"/>
              <p:cNvSpPr>
                <a:spLocks noGrp="1" noRot="1" noChangeAspect="1" noMove="1" noResize="1" noEditPoints="1" noAdjustHandles="1" noChangeArrowheads="1" noChangeShapeType="1" noTextEdit="1"/>
              </p:cNvSpPr>
              <p:nvPr>
                <p:ph idx="1"/>
              </p:nvPr>
            </p:nvSpPr>
            <p:spPr>
              <a:xfrm>
                <a:off x="838200" y="631065"/>
                <a:ext cx="10515600" cy="5545898"/>
              </a:xfrm>
              <a:blipFill rotWithShape="0">
                <a:blip r:embed="rId2"/>
                <a:stretch>
                  <a:fillRect l="-928" r="-986"/>
                </a:stretch>
              </a:blipFill>
            </p:spPr>
            <p:txBody>
              <a:bodyPr/>
              <a:lstStyle/>
              <a:p>
                <a:r>
                  <a:rPr lang="fr-FR">
                    <a:noFill/>
                  </a:rPr>
                  <a:t> </a:t>
                </a:r>
              </a:p>
            </p:txBody>
          </p:sp>
        </mc:Fallback>
      </mc:AlternateContent>
    </p:spTree>
    <p:extLst>
      <p:ext uri="{BB962C8B-B14F-4D97-AF65-F5344CB8AC3E}">
        <p14:creationId xmlns:p14="http://schemas.microsoft.com/office/powerpoint/2010/main" val="23919977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Espace réservé du contenu 2"/>
              <p:cNvSpPr>
                <a:spLocks noGrp="1"/>
              </p:cNvSpPr>
              <p:nvPr>
                <p:ph idx="1"/>
              </p:nvPr>
            </p:nvSpPr>
            <p:spPr>
              <a:xfrm>
                <a:off x="838200" y="412124"/>
                <a:ext cx="10515600" cy="5764839"/>
              </a:xfrm>
            </p:spPr>
            <p:txBody>
              <a:bodyPr/>
              <a:lstStyle/>
              <a:p>
                <a:pPr marL="0" indent="0">
                  <a:lnSpc>
                    <a:spcPct val="150000"/>
                  </a:lnSpc>
                  <a:buNone/>
                </a:pPr>
                <a:r>
                  <a:rPr lang="fr-FR" sz="2400" dirty="0"/>
                  <a:t>Converge en probabilité vers une variable aléatoire normale standard lorsque « n » augmente infiniment (en pratique dès que </a:t>
                </a:r>
                <a14:m>
                  <m:oMath xmlns:m="http://schemas.openxmlformats.org/officeDocument/2006/math">
                    <m:r>
                      <a:rPr lang="fr-FR" sz="2400" i="1">
                        <a:latin typeface="Cambria Math" panose="02040503050406030204" pitchFamily="18" charset="0"/>
                      </a:rPr>
                      <m:t>𝑛</m:t>
                    </m:r>
                    <m:r>
                      <a:rPr lang="fr-FR" sz="2400" i="1">
                        <a:latin typeface="Cambria Math" panose="02040503050406030204" pitchFamily="18" charset="0"/>
                        <a:ea typeface="Cambria Math" panose="02040503050406030204" pitchFamily="18" charset="0"/>
                      </a:rPr>
                      <m:t>≥</m:t>
                    </m:r>
                    <m:r>
                      <a:rPr lang="fr-FR" sz="2400" i="1">
                        <a:latin typeface="Cambria Math" panose="02040503050406030204" pitchFamily="18" charset="0"/>
                        <a:ea typeface="Cambria Math" panose="02040503050406030204" pitchFamily="18" charset="0"/>
                      </a:rPr>
                      <m:t>30</m:t>
                    </m:r>
                  </m:oMath>
                </a14:m>
                <a:r>
                  <a:rPr lang="fr-FR" sz="2400" dirty="0" smtClean="0"/>
                  <a:t>).</a:t>
                </a:r>
              </a:p>
              <a:p>
                <a:pPr marL="0" indent="0">
                  <a:buNone/>
                </a:pPr>
                <a:endParaRPr lang="fr-FR" dirty="0" smtClean="0"/>
              </a:p>
              <a:p>
                <a:pPr marL="0" indent="0">
                  <a:buNone/>
                </a:pPr>
                <a:endParaRPr lang="fr-FR" dirty="0"/>
              </a:p>
            </p:txBody>
          </p:sp>
        </mc:Choice>
        <mc:Fallback xmlns="">
          <p:sp>
            <p:nvSpPr>
              <p:cNvPr id="3" name="Espace réservé du contenu 2"/>
              <p:cNvSpPr>
                <a:spLocks noGrp="1" noRot="1" noChangeAspect="1" noMove="1" noResize="1" noEditPoints="1" noAdjustHandles="1" noChangeArrowheads="1" noChangeShapeType="1" noTextEdit="1"/>
              </p:cNvSpPr>
              <p:nvPr>
                <p:ph idx="1"/>
              </p:nvPr>
            </p:nvSpPr>
            <p:spPr>
              <a:xfrm>
                <a:off x="838200" y="412124"/>
                <a:ext cx="10515600" cy="5764839"/>
              </a:xfrm>
              <a:blipFill rotWithShape="0">
                <a:blip r:embed="rId2"/>
                <a:stretch>
                  <a:fillRect l="-928" r="-464"/>
                </a:stretch>
              </a:blipFill>
            </p:spPr>
            <p:txBody>
              <a:bodyPr/>
              <a:lstStyle/>
              <a:p>
                <a:r>
                  <a:rPr lang="fr-FR">
                    <a:noFill/>
                  </a:rPr>
                  <a:t> </a:t>
                </a:r>
              </a:p>
            </p:txBody>
          </p:sp>
        </mc:Fallback>
      </mc:AlternateContent>
    </p:spTree>
    <p:extLst>
      <p:ext uri="{BB962C8B-B14F-4D97-AF65-F5344CB8AC3E}">
        <p14:creationId xmlns:p14="http://schemas.microsoft.com/office/powerpoint/2010/main" val="23989200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endParaRPr lang="fr-FR"/>
          </a:p>
        </p:txBody>
      </p:sp>
    </p:spTree>
    <p:extLst>
      <p:ext uri="{BB962C8B-B14F-4D97-AF65-F5344CB8AC3E}">
        <p14:creationId xmlns:p14="http://schemas.microsoft.com/office/powerpoint/2010/main" val="24541304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150512" y="837127"/>
            <a:ext cx="10182896" cy="5177305"/>
          </a:xfrm>
        </p:spPr>
        <p:txBody>
          <a:bodyPr>
            <a:normAutofit/>
          </a:bodyPr>
          <a:lstStyle/>
          <a:p>
            <a:pPr algn="l"/>
            <a:r>
              <a:rPr lang="fr-FR" b="1" dirty="0" smtClean="0"/>
              <a:t>Exemple 1.</a:t>
            </a:r>
          </a:p>
          <a:p>
            <a:pPr algn="just"/>
            <a:r>
              <a:rPr lang="fr-FR" dirty="0" smtClean="0"/>
              <a:t>Un biologiste qui s’intéresse à l’effet d’une drogue sur le métabolisme du rat, administre cette drogue à quelques rats et utilise les résultats obtenus pour déterminer l’effet de la drogue sur les rats en général. Pour cela, il utilise un concept statistique important : l’induction statistique ou l’inférence statistique </a:t>
            </a:r>
          </a:p>
          <a:p>
            <a:pPr algn="l"/>
            <a:r>
              <a:rPr lang="fr-FR" b="1" dirty="0" smtClean="0"/>
              <a:t>Exemple 2.</a:t>
            </a:r>
          </a:p>
          <a:p>
            <a:pPr algn="just"/>
            <a:r>
              <a:rPr lang="fr-FR" dirty="0" smtClean="0"/>
              <a:t>Nous disposons de deux types de médicaments pour le traitement d’une certaine maladie, supposons que nous voulons connaitre celui qui est le plus efficace. le problème est de trouver une réponse satisfaisante à cette question après avoir observé deux groupes de malades traités chacun par l’un des deux médicaments. Nous supposons que l’effet d’un médicament diffère d’une façon aléatoire d’une personne à une autre.</a:t>
            </a:r>
          </a:p>
          <a:p>
            <a:pPr algn="l"/>
            <a:endParaRPr lang="fr-FR" dirty="0"/>
          </a:p>
        </p:txBody>
      </p:sp>
    </p:spTree>
    <p:extLst>
      <p:ext uri="{BB962C8B-B14F-4D97-AF65-F5344CB8AC3E}">
        <p14:creationId xmlns:p14="http://schemas.microsoft.com/office/powerpoint/2010/main" val="24018963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618186"/>
            <a:ext cx="10958848" cy="5558777"/>
          </a:xfrm>
        </p:spPr>
        <p:txBody>
          <a:bodyPr/>
          <a:lstStyle/>
          <a:p>
            <a:pPr marL="0" indent="0">
              <a:buNone/>
            </a:pPr>
            <a:r>
              <a:rPr lang="en-US" sz="2400" b="1" u="sng" dirty="0" smtClean="0">
                <a:solidFill>
                  <a:srgbClr val="00B050"/>
                </a:solidFill>
              </a:rPr>
              <a:t>Exe</a:t>
            </a:r>
            <a:r>
              <a:rPr lang="fr-FR" sz="2400" b="1" u="sng" dirty="0" err="1" smtClean="0">
                <a:solidFill>
                  <a:srgbClr val="00B050"/>
                </a:solidFill>
              </a:rPr>
              <a:t>mple</a:t>
            </a:r>
            <a:endParaRPr lang="fr-FR" sz="2400" b="1" u="sng" dirty="0" smtClean="0">
              <a:solidFill>
                <a:srgbClr val="00B050"/>
              </a:solidFill>
            </a:endParaRPr>
          </a:p>
          <a:p>
            <a:pPr marL="0" indent="0">
              <a:lnSpc>
                <a:spcPct val="150000"/>
              </a:lnSpc>
              <a:buNone/>
            </a:pPr>
            <a:r>
              <a:rPr lang="fr-FR" sz="2400" dirty="0" smtClean="0"/>
              <a:t>Soit une population de 5 étudiants dont les notes à un examen de statistique sont les suivantes: 1, 2, 5, 7, 10</a:t>
            </a:r>
          </a:p>
          <a:p>
            <a:pPr marL="0" indent="0">
              <a:lnSpc>
                <a:spcPct val="150000"/>
              </a:lnSpc>
              <a:buNone/>
            </a:pPr>
            <a:r>
              <a:rPr lang="fr-FR" sz="2400" dirty="0" smtClean="0"/>
              <a:t>Considérons l’expérience aléatoire qui consiste à prélever un échantillon aléatoire de taille n=2 </a:t>
            </a:r>
          </a:p>
        </p:txBody>
      </p:sp>
    </p:spTree>
    <p:extLst>
      <p:ext uri="{BB962C8B-B14F-4D97-AF65-F5344CB8AC3E}">
        <p14:creationId xmlns:p14="http://schemas.microsoft.com/office/powerpoint/2010/main" val="4003621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Espace réservé du contenu 2"/>
              <p:cNvSpPr>
                <a:spLocks noGrp="1"/>
              </p:cNvSpPr>
              <p:nvPr>
                <p:ph idx="1"/>
              </p:nvPr>
            </p:nvSpPr>
            <p:spPr>
              <a:xfrm>
                <a:off x="838200" y="489397"/>
                <a:ext cx="10515600" cy="5687566"/>
              </a:xfrm>
            </p:spPr>
            <p:txBody>
              <a:bodyPr/>
              <a:lstStyle/>
              <a:p>
                <a:pPr marL="0" indent="0">
                  <a:lnSpc>
                    <a:spcPct val="150000"/>
                  </a:lnSpc>
                  <a:buNone/>
                </a:pPr>
                <a:r>
                  <a:rPr lang="fr-FR" sz="2400" b="1" dirty="0" smtClean="0"/>
                  <a:t>cas1: avec </a:t>
                </a:r>
                <a:r>
                  <a:rPr lang="fr-FR" sz="2400" b="1" dirty="0" err="1" smtClean="0"/>
                  <a:t>remise</a:t>
                </a:r>
                <a:r>
                  <a:rPr lang="fr-FR" sz="2400" dirty="0" err="1" smtClean="0"/>
                  <a:t>:</a:t>
                </a:r>
                <a:r>
                  <a:rPr lang="fr-FR" sz="2400" dirty="0" err="1" smtClean="0"/>
                  <a:t>Il</a:t>
                </a:r>
                <a:r>
                  <a:rPr lang="fr-FR" sz="2400" dirty="0" smtClean="0"/>
                  <a:t> </a:t>
                </a:r>
                <a:r>
                  <a:rPr lang="fr-FR" sz="2400" dirty="0"/>
                  <a:t>y a </a:t>
                </a:r>
                <a14:m>
                  <m:oMath xmlns:m="http://schemas.openxmlformats.org/officeDocument/2006/math">
                    <m:sSup>
                      <m:sSupPr>
                        <m:ctrlPr>
                          <a:rPr lang="fr-FR" sz="2400" i="1" smtClean="0">
                            <a:latin typeface="Cambria Math" panose="02040503050406030204" pitchFamily="18" charset="0"/>
                          </a:rPr>
                        </m:ctrlPr>
                      </m:sSupPr>
                      <m:e>
                        <m:r>
                          <a:rPr lang="fr-FR" sz="2400" b="0" i="1" smtClean="0">
                            <a:latin typeface="Cambria Math" panose="02040503050406030204" pitchFamily="18" charset="0"/>
                          </a:rPr>
                          <m:t>5</m:t>
                        </m:r>
                      </m:e>
                      <m:sup>
                        <m:r>
                          <a:rPr lang="fr-FR" sz="2400" b="0" i="1" smtClean="0">
                            <a:latin typeface="Cambria Math" panose="02040503050406030204" pitchFamily="18" charset="0"/>
                          </a:rPr>
                          <m:t>2</m:t>
                        </m:r>
                      </m:sup>
                    </m:sSup>
                    <m:r>
                      <a:rPr lang="fr-FR" sz="2400" i="1">
                        <a:latin typeface="Cambria Math" panose="02040503050406030204" pitchFamily="18" charset="0"/>
                      </a:rPr>
                      <m:t>=</m:t>
                    </m:r>
                    <m:r>
                      <a:rPr lang="fr-FR" sz="2400" i="1">
                        <a:latin typeface="Cambria Math" panose="02040503050406030204" pitchFamily="18" charset="0"/>
                      </a:rPr>
                      <m:t>25</m:t>
                    </m:r>
                  </m:oMath>
                </a14:m>
                <a:r>
                  <a:rPr lang="fr-FR" sz="2400" dirty="0"/>
                  <a:t> échantillons de taille 2 ayant tous la même probabilité </a:t>
                </a:r>
                <a:r>
                  <a:rPr lang="fr-FR" sz="2400" dirty="0" smtClean="0"/>
                  <a:t>1/25 </a:t>
                </a:r>
                <a:r>
                  <a:rPr lang="fr-FR" sz="2400" dirty="0"/>
                  <a:t>d’être </a:t>
                </a:r>
                <a:r>
                  <a:rPr lang="fr-FR" sz="2400" dirty="0" smtClean="0"/>
                  <a:t>choisis (si on prend pas l’ordre en compte, il y a </a:t>
                </a:r>
                <a14:m>
                  <m:oMath xmlns:m="http://schemas.openxmlformats.org/officeDocument/2006/math">
                    <m:sSubSup>
                      <m:sSubSupPr>
                        <m:ctrlPr>
                          <a:rPr lang="fr-FR" sz="2400" i="1" smtClean="0">
                            <a:latin typeface="Cambria Math" panose="02040503050406030204" pitchFamily="18" charset="0"/>
                          </a:rPr>
                        </m:ctrlPr>
                      </m:sSubSupPr>
                      <m:e>
                        <m:r>
                          <a:rPr lang="fr-FR" sz="2400" b="0" i="1" smtClean="0">
                            <a:latin typeface="Cambria Math" panose="02040503050406030204" pitchFamily="18" charset="0"/>
                          </a:rPr>
                          <m:t>𝐶</m:t>
                        </m:r>
                      </m:e>
                      <m:sub>
                        <m:r>
                          <a:rPr lang="fr-FR" sz="2400" b="0" i="1" smtClean="0">
                            <a:latin typeface="Cambria Math" panose="02040503050406030204" pitchFamily="18" charset="0"/>
                          </a:rPr>
                          <m:t>𝑁</m:t>
                        </m:r>
                        <m:r>
                          <a:rPr lang="fr-FR" sz="2400" b="0" i="1" smtClean="0">
                            <a:latin typeface="Cambria Math" panose="02040503050406030204" pitchFamily="18" charset="0"/>
                          </a:rPr>
                          <m:t>+</m:t>
                        </m:r>
                        <m:r>
                          <a:rPr lang="fr-FR" sz="2400" b="0" i="1" smtClean="0">
                            <a:latin typeface="Cambria Math" panose="02040503050406030204" pitchFamily="18" charset="0"/>
                          </a:rPr>
                          <m:t>𝑛</m:t>
                        </m:r>
                        <m:r>
                          <a:rPr lang="fr-FR" sz="2400" b="0" i="1" smtClean="0">
                            <a:latin typeface="Cambria Math" panose="02040503050406030204" pitchFamily="18" charset="0"/>
                          </a:rPr>
                          <m:t>−</m:t>
                        </m:r>
                        <m:r>
                          <a:rPr lang="fr-FR" sz="2400" b="0" i="1" smtClean="0">
                            <a:latin typeface="Cambria Math" panose="02040503050406030204" pitchFamily="18" charset="0"/>
                          </a:rPr>
                          <m:t>1</m:t>
                        </m:r>
                      </m:sub>
                      <m:sup>
                        <m:r>
                          <a:rPr lang="fr-FR" sz="2400" b="0" i="1" smtClean="0">
                            <a:latin typeface="Cambria Math" panose="02040503050406030204" pitchFamily="18" charset="0"/>
                          </a:rPr>
                          <m:t>𝑛</m:t>
                        </m:r>
                      </m:sup>
                    </m:sSubSup>
                  </m:oMath>
                </a14:m>
                <a:r>
                  <a:rPr lang="fr-FR" sz="2400" dirty="0" smtClean="0"/>
                  <a:t> échantillons possibles)</a:t>
                </a:r>
                <a:endParaRPr lang="fr-FR" sz="2400" dirty="0" smtClean="0"/>
              </a:p>
              <a:p>
                <a:pPr marL="0" indent="0">
                  <a:buNone/>
                </a:pPr>
                <a:endParaRPr lang="fr-FR" dirty="0"/>
              </a:p>
              <a:p>
                <a:pPr marL="0" indent="0">
                  <a:buNone/>
                </a:pPr>
                <a:endParaRPr lang="fr-FR" dirty="0"/>
              </a:p>
            </p:txBody>
          </p:sp>
        </mc:Choice>
        <mc:Fallback>
          <p:sp>
            <p:nvSpPr>
              <p:cNvPr id="3" name="Espace réservé du contenu 2"/>
              <p:cNvSpPr>
                <a:spLocks noGrp="1" noRot="1" noChangeAspect="1" noMove="1" noResize="1" noEditPoints="1" noAdjustHandles="1" noChangeArrowheads="1" noChangeShapeType="1" noTextEdit="1"/>
              </p:cNvSpPr>
              <p:nvPr>
                <p:ph idx="1"/>
              </p:nvPr>
            </p:nvSpPr>
            <p:spPr>
              <a:xfrm>
                <a:off x="838200" y="489397"/>
                <a:ext cx="10515600" cy="5687566"/>
              </a:xfrm>
              <a:blipFill rotWithShape="0">
                <a:blip r:embed="rId2"/>
                <a:stretch>
                  <a:fillRect l="-928"/>
                </a:stretch>
              </a:blipFill>
            </p:spPr>
            <p:txBody>
              <a:bodyPr/>
              <a:lstStyle/>
              <a:p>
                <a:r>
                  <a:rPr lang="fr-FR">
                    <a:noFill/>
                  </a:rPr>
                  <a:t> </a:t>
                </a:r>
              </a:p>
            </p:txBody>
          </p:sp>
        </mc:Fallback>
      </mc:AlternateContent>
      <mc:AlternateContent xmlns:mc="http://schemas.openxmlformats.org/markup-compatibility/2006">
        <mc:Choice xmlns:a14="http://schemas.microsoft.com/office/drawing/2010/main" Requires="a14">
          <p:graphicFrame>
            <p:nvGraphicFramePr>
              <p:cNvPr id="4" name="Tableau 3"/>
              <p:cNvGraphicFramePr>
                <a:graphicFrameLocks noGrp="1"/>
              </p:cNvGraphicFramePr>
              <p:nvPr>
                <p:extLst>
                  <p:ext uri="{D42A27DB-BD31-4B8C-83A1-F6EECF244321}">
                    <p14:modId xmlns:p14="http://schemas.microsoft.com/office/powerpoint/2010/main" val="1603679923"/>
                  </p:ext>
                </p:extLst>
              </p:nvPr>
            </p:nvGraphicFramePr>
            <p:xfrm>
              <a:off x="1210617" y="2393928"/>
              <a:ext cx="10426518" cy="2035807"/>
            </p:xfrm>
            <a:graphic>
              <a:graphicData uri="http://schemas.openxmlformats.org/drawingml/2006/table">
                <a:tbl>
                  <a:tblPr firstRow="1" bandRow="1">
                    <a:tableStyleId>{5C22544A-7EE6-4342-B048-85BDC9FD1C3A}</a:tableStyleId>
                  </a:tblPr>
                  <a:tblGrid>
                    <a:gridCol w="1893194"/>
                    <a:gridCol w="1293581"/>
                    <a:gridCol w="858935"/>
                    <a:gridCol w="809142"/>
                    <a:gridCol w="784245"/>
                    <a:gridCol w="809142"/>
                    <a:gridCol w="746900"/>
                    <a:gridCol w="846488"/>
                    <a:gridCol w="784245"/>
                    <a:gridCol w="858935"/>
                    <a:gridCol w="741711"/>
                  </a:tblGrid>
                  <a:tr h="481327">
                    <a:tc>
                      <a:txBody>
                        <a:bodyPr/>
                        <a:lstStyle/>
                        <a:p>
                          <a:r>
                            <a:rPr lang="fr-FR" dirty="0" smtClean="0"/>
                            <a:t>Échantillons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(1;2)</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(2;1)</a:t>
                          </a:r>
                        </a:p>
                        <a:p>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(1;5)</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(5;1)</a:t>
                          </a:r>
                        </a:p>
                        <a:p>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(1;7)</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(7;1)</a:t>
                          </a:r>
                        </a:p>
                        <a:p>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(1;10)</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(10;1)</a:t>
                          </a:r>
                        </a:p>
                        <a:p>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(2;5)</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(5;2)</a:t>
                          </a:r>
                        </a:p>
                        <a:p>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(2;7)</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(7;2)</a:t>
                          </a:r>
                        </a:p>
                        <a:p>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(2;10)</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(10;2)</a:t>
                          </a:r>
                        </a:p>
                        <a:p>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(5;7)</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(7;5)</a:t>
                          </a:r>
                        </a:p>
                        <a:p>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(5;10)</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(10;5)</a:t>
                          </a:r>
                        </a:p>
                        <a:p>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(7;10)</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(10;7)</a:t>
                          </a:r>
                        </a:p>
                        <a:p>
                          <a:endParaRPr lang="fr-FR" dirty="0"/>
                        </a:p>
                      </a:txBody>
                      <a:tcPr/>
                    </a:tc>
                  </a:tr>
                  <a:tr h="481327">
                    <a:tc>
                      <a:txBody>
                        <a:bodyPr/>
                        <a:lstStyle/>
                        <a:p>
                          <a:pPr/>
                          <a14:m>
                            <m:oMathPara xmlns:m="http://schemas.openxmlformats.org/officeDocument/2006/math">
                              <m:oMathParaPr>
                                <m:jc m:val="centerGroup"/>
                              </m:oMathParaPr>
                              <m:oMath xmlns:m="http://schemas.openxmlformats.org/officeDocument/2006/math">
                                <m:sSub>
                                  <m:sSubPr>
                                    <m:ctrlPr>
                                      <a:rPr lang="fr-FR" i="1" smtClean="0">
                                        <a:latin typeface="Cambria Math" panose="02040503050406030204" pitchFamily="18" charset="0"/>
                                      </a:rPr>
                                    </m:ctrlPr>
                                  </m:sSubPr>
                                  <m:e>
                                    <m:acc>
                                      <m:accPr>
                                        <m:chr m:val="̅"/>
                                        <m:ctrlPr>
                                          <a:rPr lang="fr-FR" i="1" smtClean="0">
                                            <a:latin typeface="Cambria Math" panose="02040503050406030204" pitchFamily="18" charset="0"/>
                                          </a:rPr>
                                        </m:ctrlPr>
                                      </m:accPr>
                                      <m:e>
                                        <m:r>
                                          <a:rPr lang="fr-FR" b="1" i="1" smtClean="0">
                                            <a:latin typeface="Cambria Math" panose="02040503050406030204" pitchFamily="18" charset="0"/>
                                          </a:rPr>
                                          <m:t>𝒙</m:t>
                                        </m:r>
                                      </m:e>
                                    </m:acc>
                                  </m:e>
                                  <m:sub>
                                    <m:r>
                                      <a:rPr lang="fr-FR" b="1" i="1" smtClean="0">
                                        <a:latin typeface="Cambria Math" panose="02040503050406030204" pitchFamily="18" charset="0"/>
                                      </a:rPr>
                                      <m:t>𝒊</m:t>
                                    </m:r>
                                  </m:sub>
                                </m:sSub>
                              </m:oMath>
                            </m:oMathPara>
                          </a14:m>
                          <a:endParaRPr lang="fr-FR" dirty="0"/>
                        </a:p>
                      </a:txBody>
                      <a:tcPr/>
                    </a:tc>
                    <a:tc>
                      <a:txBody>
                        <a:bodyPr/>
                        <a:lstStyle/>
                        <a:p>
                          <a:r>
                            <a:rPr lang="fr-FR" dirty="0" smtClean="0"/>
                            <a:t>1.5</a:t>
                          </a:r>
                          <a:endParaRPr lang="fr-FR" dirty="0"/>
                        </a:p>
                      </a:txBody>
                      <a:tcPr/>
                    </a:tc>
                    <a:tc>
                      <a:txBody>
                        <a:bodyPr/>
                        <a:lstStyle/>
                        <a:p>
                          <a:r>
                            <a:rPr lang="fr-FR" dirty="0" smtClean="0"/>
                            <a:t>3</a:t>
                          </a:r>
                          <a:endParaRPr lang="fr-FR" dirty="0"/>
                        </a:p>
                      </a:txBody>
                      <a:tcPr/>
                    </a:tc>
                    <a:tc>
                      <a:txBody>
                        <a:bodyPr/>
                        <a:lstStyle/>
                        <a:p>
                          <a:r>
                            <a:rPr lang="fr-FR" dirty="0" smtClean="0"/>
                            <a:t>4</a:t>
                          </a:r>
                          <a:endParaRPr lang="fr-FR" dirty="0"/>
                        </a:p>
                      </a:txBody>
                      <a:tcPr/>
                    </a:tc>
                    <a:tc>
                      <a:txBody>
                        <a:bodyPr/>
                        <a:lstStyle/>
                        <a:p>
                          <a:r>
                            <a:rPr lang="fr-FR" dirty="0" smtClean="0"/>
                            <a:t>5.5</a:t>
                          </a:r>
                          <a:endParaRPr lang="fr-FR" dirty="0"/>
                        </a:p>
                      </a:txBody>
                      <a:tcPr/>
                    </a:tc>
                    <a:tc>
                      <a:txBody>
                        <a:bodyPr/>
                        <a:lstStyle/>
                        <a:p>
                          <a:r>
                            <a:rPr lang="fr-FR" dirty="0" smtClean="0"/>
                            <a:t>3.5</a:t>
                          </a:r>
                          <a:endParaRPr lang="fr-FR" dirty="0"/>
                        </a:p>
                      </a:txBody>
                      <a:tcPr/>
                    </a:tc>
                    <a:tc>
                      <a:txBody>
                        <a:bodyPr/>
                        <a:lstStyle/>
                        <a:p>
                          <a:r>
                            <a:rPr lang="fr-FR" dirty="0" smtClean="0"/>
                            <a:t>4.5</a:t>
                          </a:r>
                          <a:endParaRPr lang="fr-FR" dirty="0"/>
                        </a:p>
                      </a:txBody>
                      <a:tcPr/>
                    </a:tc>
                    <a:tc>
                      <a:txBody>
                        <a:bodyPr/>
                        <a:lstStyle/>
                        <a:p>
                          <a:r>
                            <a:rPr lang="fr-FR" dirty="0" smtClean="0"/>
                            <a:t>6</a:t>
                          </a:r>
                          <a:endParaRPr lang="fr-FR" dirty="0"/>
                        </a:p>
                      </a:txBody>
                      <a:tcPr/>
                    </a:tc>
                    <a:tc>
                      <a:txBody>
                        <a:bodyPr/>
                        <a:lstStyle/>
                        <a:p>
                          <a:r>
                            <a:rPr lang="fr-FR" dirty="0" smtClean="0"/>
                            <a:t>6</a:t>
                          </a:r>
                          <a:endParaRPr lang="fr-FR" dirty="0"/>
                        </a:p>
                      </a:txBody>
                      <a:tcPr/>
                    </a:tc>
                    <a:tc>
                      <a:txBody>
                        <a:bodyPr/>
                        <a:lstStyle/>
                        <a:p>
                          <a:r>
                            <a:rPr lang="fr-FR" dirty="0" smtClean="0"/>
                            <a:t>7.5</a:t>
                          </a:r>
                          <a:endParaRPr lang="fr-FR" dirty="0"/>
                        </a:p>
                      </a:txBody>
                      <a:tcPr/>
                    </a:tc>
                    <a:tc>
                      <a:txBody>
                        <a:bodyPr/>
                        <a:lstStyle/>
                        <a:p>
                          <a:r>
                            <a:rPr lang="fr-FR" dirty="0" smtClean="0"/>
                            <a:t>8.5</a:t>
                          </a:r>
                          <a:endParaRPr lang="fr-FR" dirty="0"/>
                        </a:p>
                      </a:txBody>
                      <a:tcPr/>
                    </a:tc>
                  </a:tr>
                  <a:tr h="481327">
                    <a:tc>
                      <a:txBody>
                        <a:bodyPr/>
                        <a:lstStyle/>
                        <a:p>
                          <a:pPr/>
                          <a14:m>
                            <m:oMathPara xmlns:m="http://schemas.openxmlformats.org/officeDocument/2006/math">
                              <m:oMathParaPr>
                                <m:jc m:val="centerGroup"/>
                              </m:oMathParaPr>
                              <m:oMath xmlns:m="http://schemas.openxmlformats.org/officeDocument/2006/math">
                                <m:r>
                                  <a:rPr lang="fr-FR" b="0" i="1" smtClean="0">
                                    <a:latin typeface="Cambria Math" panose="02040503050406030204" pitchFamily="18" charset="0"/>
                                  </a:rPr>
                                  <m:t>𝑃</m:t>
                                </m:r>
                                <m:d>
                                  <m:dPr>
                                    <m:ctrlPr>
                                      <a:rPr lang="fr-FR" b="0" i="1" smtClean="0">
                                        <a:latin typeface="Cambria Math" panose="02040503050406030204" pitchFamily="18" charset="0"/>
                                      </a:rPr>
                                    </m:ctrlPr>
                                  </m:dPr>
                                  <m:e>
                                    <m:acc>
                                      <m:accPr>
                                        <m:chr m:val="̅"/>
                                        <m:ctrlPr>
                                          <a:rPr lang="fr-FR" b="0" i="1" smtClean="0">
                                            <a:latin typeface="Cambria Math" panose="02040503050406030204" pitchFamily="18" charset="0"/>
                                          </a:rPr>
                                        </m:ctrlPr>
                                      </m:accPr>
                                      <m:e>
                                        <m:r>
                                          <a:rPr lang="fr-FR" b="0" i="1" smtClean="0">
                                            <a:latin typeface="Cambria Math" panose="02040503050406030204" pitchFamily="18" charset="0"/>
                                          </a:rPr>
                                          <m:t>𝑋</m:t>
                                        </m:r>
                                      </m:e>
                                    </m:acc>
                                    <m:r>
                                      <a:rPr lang="fr-FR" b="0" i="1" smtClean="0">
                                        <a:latin typeface="Cambria Math" panose="02040503050406030204" pitchFamily="18" charset="0"/>
                                      </a:rPr>
                                      <m:t>=</m:t>
                                    </m:r>
                                    <m:sSub>
                                      <m:sSubPr>
                                        <m:ctrlPr>
                                          <a:rPr lang="fr-FR" i="1" smtClean="0">
                                            <a:latin typeface="Cambria Math" panose="02040503050406030204" pitchFamily="18" charset="0"/>
                                          </a:rPr>
                                        </m:ctrlPr>
                                      </m:sSubPr>
                                      <m:e>
                                        <m:acc>
                                          <m:accPr>
                                            <m:chr m:val="̅"/>
                                            <m:ctrlPr>
                                              <a:rPr lang="fr-FR" i="1" smtClean="0">
                                                <a:latin typeface="Cambria Math" panose="02040503050406030204" pitchFamily="18" charset="0"/>
                                              </a:rPr>
                                            </m:ctrlPr>
                                          </m:accPr>
                                          <m:e>
                                            <m:r>
                                              <a:rPr lang="fr-FR" b="1" i="1" smtClean="0">
                                                <a:latin typeface="Cambria Math" panose="02040503050406030204" pitchFamily="18" charset="0"/>
                                              </a:rPr>
                                              <m:t>𝒙</m:t>
                                            </m:r>
                                          </m:e>
                                        </m:acc>
                                      </m:e>
                                      <m:sub>
                                        <m:r>
                                          <a:rPr lang="fr-FR" b="1" i="1" smtClean="0">
                                            <a:latin typeface="Cambria Math" panose="02040503050406030204" pitchFamily="18" charset="0"/>
                                          </a:rPr>
                                          <m:t>𝒊</m:t>
                                        </m:r>
                                      </m:sub>
                                    </m:sSub>
                                  </m:e>
                                </m:d>
                              </m:oMath>
                            </m:oMathPara>
                          </a14:m>
                          <a:endParaRPr lang="fr-FR" dirty="0"/>
                        </a:p>
                      </a:txBody>
                      <a:tcPr/>
                    </a:tc>
                    <a:tc>
                      <a:txBody>
                        <a:bodyPr/>
                        <a:lstStyle/>
                        <a:p>
                          <a:r>
                            <a:rPr lang="fr-FR" dirty="0" smtClean="0"/>
                            <a:t>2/25</a:t>
                          </a:r>
                          <a:endParaRPr lang="fr-FR" dirty="0"/>
                        </a:p>
                      </a:txBody>
                      <a:tcPr/>
                    </a:tc>
                    <a:tc>
                      <a:txBody>
                        <a:bodyPr/>
                        <a:lstStyle/>
                        <a:p>
                          <a:r>
                            <a:rPr lang="fr-FR" dirty="0" smtClean="0"/>
                            <a:t>2/25</a:t>
                          </a:r>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2/25</a:t>
                          </a:r>
                        </a:p>
                        <a:p>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2/25</a:t>
                          </a:r>
                        </a:p>
                        <a:p>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2/25</a:t>
                          </a:r>
                        </a:p>
                        <a:p>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2/25</a:t>
                          </a:r>
                        </a:p>
                        <a:p>
                          <a:endParaRPr lang="fr-FR" dirty="0"/>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dirty="0" smtClean="0"/>
                            <a:t>4/25</a:t>
                          </a:r>
                        </a:p>
                        <a:p>
                          <a:pPr algn="ctr"/>
                          <a:endParaRPr lang="fr-FR" dirty="0"/>
                        </a:p>
                      </a:txBody>
                      <a:tcPr/>
                    </a:tc>
                    <a:tc hMerge="1">
                      <a:txBody>
                        <a:bodyPr/>
                        <a:lstStyle/>
                        <a:p>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2/25</a:t>
                          </a:r>
                        </a:p>
                        <a:p>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2/25</a:t>
                          </a:r>
                        </a:p>
                      </a:txBody>
                      <a:tcPr/>
                    </a:tc>
                  </a:tr>
                </a:tbl>
              </a:graphicData>
            </a:graphic>
          </p:graphicFrame>
        </mc:Choice>
        <mc:Fallback>
          <p:graphicFrame>
            <p:nvGraphicFramePr>
              <p:cNvPr id="4" name="Tableau 3"/>
              <p:cNvGraphicFramePr>
                <a:graphicFrameLocks noGrp="1"/>
              </p:cNvGraphicFramePr>
              <p:nvPr>
                <p:extLst>
                  <p:ext uri="{D42A27DB-BD31-4B8C-83A1-F6EECF244321}">
                    <p14:modId xmlns:p14="http://schemas.microsoft.com/office/powerpoint/2010/main" val="1603679923"/>
                  </p:ext>
                </p:extLst>
              </p:nvPr>
            </p:nvGraphicFramePr>
            <p:xfrm>
              <a:off x="1210617" y="2393928"/>
              <a:ext cx="10426518" cy="2035807"/>
            </p:xfrm>
            <a:graphic>
              <a:graphicData uri="http://schemas.openxmlformats.org/drawingml/2006/table">
                <a:tbl>
                  <a:tblPr firstRow="1" bandRow="1">
                    <a:tableStyleId>{5C22544A-7EE6-4342-B048-85BDC9FD1C3A}</a:tableStyleId>
                  </a:tblPr>
                  <a:tblGrid>
                    <a:gridCol w="1893194"/>
                    <a:gridCol w="1293581"/>
                    <a:gridCol w="858935"/>
                    <a:gridCol w="809142"/>
                    <a:gridCol w="784245"/>
                    <a:gridCol w="809142"/>
                    <a:gridCol w="746900"/>
                    <a:gridCol w="846488"/>
                    <a:gridCol w="784245"/>
                    <a:gridCol w="858935"/>
                    <a:gridCol w="741711"/>
                  </a:tblGrid>
                  <a:tr h="914400">
                    <a:tc>
                      <a:txBody>
                        <a:bodyPr/>
                        <a:lstStyle/>
                        <a:p>
                          <a:r>
                            <a:rPr lang="fr-FR" dirty="0" smtClean="0"/>
                            <a:t>Échantillons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(1;2)</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(2;1)</a:t>
                          </a:r>
                        </a:p>
                        <a:p>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(1;5)</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(5;1)</a:t>
                          </a:r>
                        </a:p>
                        <a:p>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(1;7)</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(7;1)</a:t>
                          </a:r>
                        </a:p>
                        <a:p>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(1;10)</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(10;1)</a:t>
                          </a:r>
                        </a:p>
                        <a:p>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(2;5)</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(5;2)</a:t>
                          </a:r>
                        </a:p>
                        <a:p>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(2;7)</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(7;2)</a:t>
                          </a:r>
                        </a:p>
                        <a:p>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(2;10)</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(10;2)</a:t>
                          </a:r>
                        </a:p>
                        <a:p>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(5;7)</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(7;5)</a:t>
                          </a:r>
                        </a:p>
                        <a:p>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(5;10)</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(10;5)</a:t>
                          </a:r>
                        </a:p>
                        <a:p>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(7;10)</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(10;7)</a:t>
                          </a:r>
                        </a:p>
                        <a:p>
                          <a:endParaRPr lang="fr-FR" dirty="0"/>
                        </a:p>
                      </a:txBody>
                      <a:tcPr/>
                    </a:tc>
                  </a:tr>
                  <a:tr h="481327">
                    <a:tc>
                      <a:txBody>
                        <a:bodyPr/>
                        <a:lstStyle/>
                        <a:p>
                          <a:endParaRPr lang="fr-FR"/>
                        </a:p>
                      </a:txBody>
                      <a:tcPr>
                        <a:blipFill rotWithShape="0">
                          <a:blip r:embed="rId3"/>
                          <a:stretch>
                            <a:fillRect l="-322" t="-193750" r="-451768" b="-133750"/>
                          </a:stretch>
                        </a:blipFill>
                      </a:tcPr>
                    </a:tc>
                    <a:tc>
                      <a:txBody>
                        <a:bodyPr/>
                        <a:lstStyle/>
                        <a:p>
                          <a:r>
                            <a:rPr lang="fr-FR" dirty="0" smtClean="0"/>
                            <a:t>1.5</a:t>
                          </a:r>
                          <a:endParaRPr lang="fr-FR" dirty="0"/>
                        </a:p>
                      </a:txBody>
                      <a:tcPr/>
                    </a:tc>
                    <a:tc>
                      <a:txBody>
                        <a:bodyPr/>
                        <a:lstStyle/>
                        <a:p>
                          <a:r>
                            <a:rPr lang="fr-FR" dirty="0" smtClean="0"/>
                            <a:t>3</a:t>
                          </a:r>
                          <a:endParaRPr lang="fr-FR" dirty="0"/>
                        </a:p>
                      </a:txBody>
                      <a:tcPr/>
                    </a:tc>
                    <a:tc>
                      <a:txBody>
                        <a:bodyPr/>
                        <a:lstStyle/>
                        <a:p>
                          <a:r>
                            <a:rPr lang="fr-FR" dirty="0" smtClean="0"/>
                            <a:t>4</a:t>
                          </a:r>
                          <a:endParaRPr lang="fr-FR" dirty="0"/>
                        </a:p>
                      </a:txBody>
                      <a:tcPr/>
                    </a:tc>
                    <a:tc>
                      <a:txBody>
                        <a:bodyPr/>
                        <a:lstStyle/>
                        <a:p>
                          <a:r>
                            <a:rPr lang="fr-FR" dirty="0" smtClean="0"/>
                            <a:t>5.5</a:t>
                          </a:r>
                          <a:endParaRPr lang="fr-FR" dirty="0"/>
                        </a:p>
                      </a:txBody>
                      <a:tcPr/>
                    </a:tc>
                    <a:tc>
                      <a:txBody>
                        <a:bodyPr/>
                        <a:lstStyle/>
                        <a:p>
                          <a:r>
                            <a:rPr lang="fr-FR" dirty="0" smtClean="0"/>
                            <a:t>3.5</a:t>
                          </a:r>
                          <a:endParaRPr lang="fr-FR" dirty="0"/>
                        </a:p>
                      </a:txBody>
                      <a:tcPr/>
                    </a:tc>
                    <a:tc>
                      <a:txBody>
                        <a:bodyPr/>
                        <a:lstStyle/>
                        <a:p>
                          <a:r>
                            <a:rPr lang="fr-FR" dirty="0" smtClean="0"/>
                            <a:t>4.5</a:t>
                          </a:r>
                          <a:endParaRPr lang="fr-FR" dirty="0"/>
                        </a:p>
                      </a:txBody>
                      <a:tcPr/>
                    </a:tc>
                    <a:tc>
                      <a:txBody>
                        <a:bodyPr/>
                        <a:lstStyle/>
                        <a:p>
                          <a:r>
                            <a:rPr lang="fr-FR" dirty="0" smtClean="0"/>
                            <a:t>6</a:t>
                          </a:r>
                          <a:endParaRPr lang="fr-FR" dirty="0"/>
                        </a:p>
                      </a:txBody>
                      <a:tcPr/>
                    </a:tc>
                    <a:tc>
                      <a:txBody>
                        <a:bodyPr/>
                        <a:lstStyle/>
                        <a:p>
                          <a:r>
                            <a:rPr lang="fr-FR" dirty="0" smtClean="0"/>
                            <a:t>6</a:t>
                          </a:r>
                          <a:endParaRPr lang="fr-FR" dirty="0"/>
                        </a:p>
                      </a:txBody>
                      <a:tcPr/>
                    </a:tc>
                    <a:tc>
                      <a:txBody>
                        <a:bodyPr/>
                        <a:lstStyle/>
                        <a:p>
                          <a:r>
                            <a:rPr lang="fr-FR" dirty="0" smtClean="0"/>
                            <a:t>7.5</a:t>
                          </a:r>
                          <a:endParaRPr lang="fr-FR" dirty="0"/>
                        </a:p>
                      </a:txBody>
                      <a:tcPr/>
                    </a:tc>
                    <a:tc>
                      <a:txBody>
                        <a:bodyPr/>
                        <a:lstStyle/>
                        <a:p>
                          <a:r>
                            <a:rPr lang="fr-FR" dirty="0" smtClean="0"/>
                            <a:t>8.5</a:t>
                          </a:r>
                          <a:endParaRPr lang="fr-FR" dirty="0"/>
                        </a:p>
                      </a:txBody>
                      <a:tcPr/>
                    </a:tc>
                  </a:tr>
                  <a:tr h="640080">
                    <a:tc>
                      <a:txBody>
                        <a:bodyPr/>
                        <a:lstStyle/>
                        <a:p>
                          <a:endParaRPr lang="fr-FR"/>
                        </a:p>
                      </a:txBody>
                      <a:tcPr>
                        <a:blipFill rotWithShape="0">
                          <a:blip r:embed="rId3"/>
                          <a:stretch>
                            <a:fillRect l="-322" t="-223810" r="-451768" b="-1905"/>
                          </a:stretch>
                        </a:blipFill>
                      </a:tcPr>
                    </a:tc>
                    <a:tc>
                      <a:txBody>
                        <a:bodyPr/>
                        <a:lstStyle/>
                        <a:p>
                          <a:r>
                            <a:rPr lang="fr-FR" dirty="0" smtClean="0"/>
                            <a:t>2/25</a:t>
                          </a:r>
                          <a:endParaRPr lang="fr-FR" dirty="0"/>
                        </a:p>
                      </a:txBody>
                      <a:tcPr/>
                    </a:tc>
                    <a:tc>
                      <a:txBody>
                        <a:bodyPr/>
                        <a:lstStyle/>
                        <a:p>
                          <a:r>
                            <a:rPr lang="fr-FR" dirty="0" smtClean="0"/>
                            <a:t>2/25</a:t>
                          </a:r>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2/25</a:t>
                          </a:r>
                        </a:p>
                        <a:p>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2/25</a:t>
                          </a:r>
                        </a:p>
                        <a:p>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2/25</a:t>
                          </a:r>
                        </a:p>
                        <a:p>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2/25</a:t>
                          </a:r>
                        </a:p>
                        <a:p>
                          <a:endParaRPr lang="fr-FR" dirty="0"/>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dirty="0" smtClean="0"/>
                            <a:t>4/25</a:t>
                          </a:r>
                        </a:p>
                        <a:p>
                          <a:pPr algn="ctr"/>
                          <a:endParaRPr lang="fr-FR" dirty="0"/>
                        </a:p>
                      </a:txBody>
                      <a:tcPr/>
                    </a:tc>
                    <a:tc hMerge="1">
                      <a:txBody>
                        <a:bodyPr/>
                        <a:lstStyle/>
                        <a:p>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2/25</a:t>
                          </a:r>
                        </a:p>
                        <a:p>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2/25</a:t>
                          </a:r>
                        </a:p>
                      </a:txBody>
                      <a:tcPr/>
                    </a:tc>
                  </a:tr>
                </a:tbl>
              </a:graphicData>
            </a:graphic>
          </p:graphicFrame>
        </mc:Fallback>
      </mc:AlternateContent>
      <mc:AlternateContent xmlns:mc="http://schemas.openxmlformats.org/markup-compatibility/2006">
        <mc:Choice xmlns:a14="http://schemas.microsoft.com/office/drawing/2010/main" Requires="a14">
          <p:graphicFrame>
            <p:nvGraphicFramePr>
              <p:cNvPr id="5" name="Tableau 4"/>
              <p:cNvGraphicFramePr>
                <a:graphicFrameLocks noGrp="1"/>
              </p:cNvGraphicFramePr>
              <p:nvPr>
                <p:extLst>
                  <p:ext uri="{D42A27DB-BD31-4B8C-83A1-F6EECF244321}">
                    <p14:modId xmlns:p14="http://schemas.microsoft.com/office/powerpoint/2010/main" val="2157045068"/>
                  </p:ext>
                </p:extLst>
              </p:nvPr>
            </p:nvGraphicFramePr>
            <p:xfrm>
              <a:off x="1250320" y="4510823"/>
              <a:ext cx="6889126" cy="1933199"/>
            </p:xfrm>
            <a:graphic>
              <a:graphicData uri="http://schemas.openxmlformats.org/drawingml/2006/table">
                <a:tbl>
                  <a:tblPr firstRow="1" bandRow="1">
                    <a:tableStyleId>{5C22544A-7EE6-4342-B048-85BDC9FD1C3A}</a:tableStyleId>
                  </a:tblPr>
                  <a:tblGrid>
                    <a:gridCol w="2022638"/>
                    <a:gridCol w="1382027"/>
                    <a:gridCol w="917663"/>
                    <a:gridCol w="864466"/>
                    <a:gridCol w="837866"/>
                    <a:gridCol w="864466"/>
                  </a:tblGrid>
                  <a:tr h="576334">
                    <a:tc>
                      <a:txBody>
                        <a:bodyPr/>
                        <a:lstStyle/>
                        <a:p>
                          <a:r>
                            <a:rPr lang="fr-FR" dirty="0" smtClean="0"/>
                            <a:t>Échantillons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(1;1)</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(2;2)</a:t>
                          </a:r>
                        </a:p>
                        <a:p>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(5;5)</a:t>
                          </a:r>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smtClean="0"/>
                        </a:p>
                        <a:p>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(7;7)</a:t>
                          </a:r>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smtClean="0"/>
                        </a:p>
                        <a:p>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(10;10)</a:t>
                          </a:r>
                        </a:p>
                      </a:txBody>
                      <a:tcPr/>
                    </a:tc>
                  </a:tr>
                  <a:tr h="378719">
                    <a:tc>
                      <a:txBody>
                        <a:bodyPr/>
                        <a:lstStyle/>
                        <a:p>
                          <a:pPr/>
                          <a14:m>
                            <m:oMathPara xmlns:m="http://schemas.openxmlformats.org/officeDocument/2006/math">
                              <m:oMathParaPr>
                                <m:jc m:val="centerGroup"/>
                              </m:oMathParaPr>
                              <m:oMath xmlns:m="http://schemas.openxmlformats.org/officeDocument/2006/math">
                                <m:sSub>
                                  <m:sSubPr>
                                    <m:ctrlPr>
                                      <a:rPr lang="fr-FR" i="1" smtClean="0">
                                        <a:latin typeface="Cambria Math" panose="02040503050406030204" pitchFamily="18" charset="0"/>
                                      </a:rPr>
                                    </m:ctrlPr>
                                  </m:sSubPr>
                                  <m:e>
                                    <m:acc>
                                      <m:accPr>
                                        <m:chr m:val="̅"/>
                                        <m:ctrlPr>
                                          <a:rPr lang="fr-FR" i="1" smtClean="0">
                                            <a:latin typeface="Cambria Math" panose="02040503050406030204" pitchFamily="18" charset="0"/>
                                          </a:rPr>
                                        </m:ctrlPr>
                                      </m:accPr>
                                      <m:e>
                                        <m:r>
                                          <a:rPr lang="fr-FR" b="1" i="1" smtClean="0">
                                            <a:latin typeface="Cambria Math" panose="02040503050406030204" pitchFamily="18" charset="0"/>
                                          </a:rPr>
                                          <m:t>𝒙</m:t>
                                        </m:r>
                                      </m:e>
                                    </m:acc>
                                  </m:e>
                                  <m:sub>
                                    <m:r>
                                      <a:rPr lang="fr-FR" b="1" i="1" smtClean="0">
                                        <a:latin typeface="Cambria Math" panose="02040503050406030204" pitchFamily="18" charset="0"/>
                                      </a:rPr>
                                      <m:t>𝒊</m:t>
                                    </m:r>
                                  </m:sub>
                                </m:sSub>
                              </m:oMath>
                            </m:oMathPara>
                          </a14:m>
                          <a:endParaRPr lang="fr-FR" dirty="0"/>
                        </a:p>
                      </a:txBody>
                      <a:tcPr/>
                    </a:tc>
                    <a:tc>
                      <a:txBody>
                        <a:bodyPr/>
                        <a:lstStyle/>
                        <a:p>
                          <a:r>
                            <a:rPr lang="fr-FR" dirty="0" smtClean="0"/>
                            <a:t>1</a:t>
                          </a:r>
                          <a:endParaRPr lang="fr-FR" dirty="0"/>
                        </a:p>
                      </a:txBody>
                      <a:tcPr/>
                    </a:tc>
                    <a:tc>
                      <a:txBody>
                        <a:bodyPr/>
                        <a:lstStyle/>
                        <a:p>
                          <a:r>
                            <a:rPr lang="fr-FR" dirty="0" smtClean="0"/>
                            <a:t>2</a:t>
                          </a:r>
                          <a:endParaRPr lang="fr-FR" dirty="0"/>
                        </a:p>
                      </a:txBody>
                      <a:tcPr/>
                    </a:tc>
                    <a:tc>
                      <a:txBody>
                        <a:bodyPr/>
                        <a:lstStyle/>
                        <a:p>
                          <a:r>
                            <a:rPr lang="fr-FR" dirty="0" smtClean="0"/>
                            <a:t>5</a:t>
                          </a:r>
                          <a:endParaRPr lang="fr-FR" dirty="0"/>
                        </a:p>
                      </a:txBody>
                      <a:tcPr/>
                    </a:tc>
                    <a:tc>
                      <a:txBody>
                        <a:bodyPr/>
                        <a:lstStyle/>
                        <a:p>
                          <a:r>
                            <a:rPr lang="fr-FR" dirty="0" smtClean="0"/>
                            <a:t>7</a:t>
                          </a:r>
                          <a:endParaRPr lang="fr-FR" dirty="0"/>
                        </a:p>
                      </a:txBody>
                      <a:tcPr/>
                    </a:tc>
                    <a:tc>
                      <a:txBody>
                        <a:bodyPr/>
                        <a:lstStyle/>
                        <a:p>
                          <a:r>
                            <a:rPr lang="fr-FR" dirty="0" smtClean="0"/>
                            <a:t>10</a:t>
                          </a:r>
                          <a:endParaRPr lang="fr-FR" dirty="0"/>
                        </a:p>
                      </a:txBody>
                      <a:tcPr/>
                    </a:tc>
                  </a:tr>
                  <a:tr h="590465">
                    <a:tc>
                      <a:txBody>
                        <a:bodyPr/>
                        <a:lstStyle/>
                        <a:p>
                          <a:pPr/>
                          <a14:m>
                            <m:oMathPara xmlns:m="http://schemas.openxmlformats.org/officeDocument/2006/math">
                              <m:oMathParaPr>
                                <m:jc m:val="centerGroup"/>
                              </m:oMathParaPr>
                              <m:oMath xmlns:m="http://schemas.openxmlformats.org/officeDocument/2006/math">
                                <m:r>
                                  <a:rPr lang="fr-FR" b="0" i="1" smtClean="0">
                                    <a:latin typeface="Cambria Math" panose="02040503050406030204" pitchFamily="18" charset="0"/>
                                  </a:rPr>
                                  <m:t>𝑃</m:t>
                                </m:r>
                                <m:d>
                                  <m:dPr>
                                    <m:ctrlPr>
                                      <a:rPr lang="fr-FR" b="0" i="1" smtClean="0">
                                        <a:latin typeface="Cambria Math" panose="02040503050406030204" pitchFamily="18" charset="0"/>
                                      </a:rPr>
                                    </m:ctrlPr>
                                  </m:dPr>
                                  <m:e>
                                    <m:acc>
                                      <m:accPr>
                                        <m:chr m:val="̅"/>
                                        <m:ctrlPr>
                                          <a:rPr lang="fr-FR" b="0" i="1" smtClean="0">
                                            <a:latin typeface="Cambria Math" panose="02040503050406030204" pitchFamily="18" charset="0"/>
                                          </a:rPr>
                                        </m:ctrlPr>
                                      </m:accPr>
                                      <m:e>
                                        <m:r>
                                          <a:rPr lang="fr-FR" b="0" i="1" smtClean="0">
                                            <a:latin typeface="Cambria Math" panose="02040503050406030204" pitchFamily="18" charset="0"/>
                                          </a:rPr>
                                          <m:t>𝑋</m:t>
                                        </m:r>
                                      </m:e>
                                    </m:acc>
                                    <m:r>
                                      <a:rPr lang="fr-FR" b="0" i="1" smtClean="0">
                                        <a:latin typeface="Cambria Math" panose="02040503050406030204" pitchFamily="18" charset="0"/>
                                      </a:rPr>
                                      <m:t>=</m:t>
                                    </m:r>
                                    <m:sSub>
                                      <m:sSubPr>
                                        <m:ctrlPr>
                                          <a:rPr lang="fr-FR" i="1" smtClean="0">
                                            <a:latin typeface="Cambria Math" panose="02040503050406030204" pitchFamily="18" charset="0"/>
                                          </a:rPr>
                                        </m:ctrlPr>
                                      </m:sSubPr>
                                      <m:e>
                                        <m:acc>
                                          <m:accPr>
                                            <m:chr m:val="̅"/>
                                            <m:ctrlPr>
                                              <a:rPr lang="fr-FR" i="1" smtClean="0">
                                                <a:latin typeface="Cambria Math" panose="02040503050406030204" pitchFamily="18" charset="0"/>
                                              </a:rPr>
                                            </m:ctrlPr>
                                          </m:accPr>
                                          <m:e>
                                            <m:r>
                                              <a:rPr lang="fr-FR" b="1" i="1" smtClean="0">
                                                <a:latin typeface="Cambria Math" panose="02040503050406030204" pitchFamily="18" charset="0"/>
                                              </a:rPr>
                                              <m:t>𝒙</m:t>
                                            </m:r>
                                          </m:e>
                                        </m:acc>
                                      </m:e>
                                      <m:sub>
                                        <m:r>
                                          <a:rPr lang="fr-FR" b="1" i="1" smtClean="0">
                                            <a:latin typeface="Cambria Math" panose="02040503050406030204" pitchFamily="18" charset="0"/>
                                          </a:rPr>
                                          <m:t>𝒊</m:t>
                                        </m:r>
                                      </m:sub>
                                    </m:sSub>
                                  </m:e>
                                </m:d>
                              </m:oMath>
                            </m:oMathPara>
                          </a14:m>
                          <a:endParaRPr lang="fr-FR" dirty="0"/>
                        </a:p>
                      </a:txBody>
                      <a:tcPr/>
                    </a:tc>
                    <a:tc>
                      <a:txBody>
                        <a:bodyPr/>
                        <a:lstStyle/>
                        <a:p>
                          <a:r>
                            <a:rPr lang="fr-FR" dirty="0" smtClean="0"/>
                            <a:t>1/25</a:t>
                          </a:r>
                          <a:endParaRPr lang="fr-FR" dirty="0"/>
                        </a:p>
                      </a:txBody>
                      <a:tcPr/>
                    </a:tc>
                    <a:tc>
                      <a:txBody>
                        <a:bodyPr/>
                        <a:lstStyle/>
                        <a:p>
                          <a:r>
                            <a:rPr lang="fr-FR" dirty="0" smtClean="0"/>
                            <a:t>1/25</a:t>
                          </a:r>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1/25</a:t>
                          </a:r>
                        </a:p>
                        <a:p>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1/25</a:t>
                          </a:r>
                        </a:p>
                        <a:p>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1/25</a:t>
                          </a:r>
                        </a:p>
                        <a:p>
                          <a:endParaRPr lang="fr-FR" dirty="0"/>
                        </a:p>
                      </a:txBody>
                      <a:tcPr/>
                    </a:tc>
                  </a:tr>
                </a:tbl>
              </a:graphicData>
            </a:graphic>
          </p:graphicFrame>
        </mc:Choice>
        <mc:Fallback>
          <p:graphicFrame>
            <p:nvGraphicFramePr>
              <p:cNvPr id="5" name="Tableau 4"/>
              <p:cNvGraphicFramePr>
                <a:graphicFrameLocks noGrp="1"/>
              </p:cNvGraphicFramePr>
              <p:nvPr>
                <p:extLst>
                  <p:ext uri="{D42A27DB-BD31-4B8C-83A1-F6EECF244321}">
                    <p14:modId xmlns:p14="http://schemas.microsoft.com/office/powerpoint/2010/main" val="2157045068"/>
                  </p:ext>
                </p:extLst>
              </p:nvPr>
            </p:nvGraphicFramePr>
            <p:xfrm>
              <a:off x="1250320" y="4510823"/>
              <a:ext cx="6889126" cy="1933199"/>
            </p:xfrm>
            <a:graphic>
              <a:graphicData uri="http://schemas.openxmlformats.org/drawingml/2006/table">
                <a:tbl>
                  <a:tblPr firstRow="1" bandRow="1">
                    <a:tableStyleId>{5C22544A-7EE6-4342-B048-85BDC9FD1C3A}</a:tableStyleId>
                  </a:tblPr>
                  <a:tblGrid>
                    <a:gridCol w="2022638"/>
                    <a:gridCol w="1382027"/>
                    <a:gridCol w="917663"/>
                    <a:gridCol w="864466"/>
                    <a:gridCol w="837866"/>
                    <a:gridCol w="864466"/>
                  </a:tblGrid>
                  <a:tr h="914400">
                    <a:tc>
                      <a:txBody>
                        <a:bodyPr/>
                        <a:lstStyle/>
                        <a:p>
                          <a:r>
                            <a:rPr lang="fr-FR" dirty="0" smtClean="0"/>
                            <a:t>Échantillons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(1;1)</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(2;2)</a:t>
                          </a:r>
                        </a:p>
                        <a:p>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(5;5)</a:t>
                          </a:r>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smtClean="0"/>
                        </a:p>
                        <a:p>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(7;7)</a:t>
                          </a:r>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smtClean="0"/>
                        </a:p>
                        <a:p>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(10;10)</a:t>
                          </a:r>
                        </a:p>
                      </a:txBody>
                      <a:tcPr/>
                    </a:tc>
                  </a:tr>
                  <a:tr h="378719">
                    <a:tc>
                      <a:txBody>
                        <a:bodyPr/>
                        <a:lstStyle/>
                        <a:p>
                          <a:endParaRPr lang="fr-FR"/>
                        </a:p>
                      </a:txBody>
                      <a:tcPr>
                        <a:blipFill rotWithShape="0">
                          <a:blip r:embed="rId4"/>
                          <a:stretch>
                            <a:fillRect l="-301" t="-251613" r="-241867" b="-174194"/>
                          </a:stretch>
                        </a:blipFill>
                      </a:tcPr>
                    </a:tc>
                    <a:tc>
                      <a:txBody>
                        <a:bodyPr/>
                        <a:lstStyle/>
                        <a:p>
                          <a:r>
                            <a:rPr lang="fr-FR" dirty="0" smtClean="0"/>
                            <a:t>1</a:t>
                          </a:r>
                          <a:endParaRPr lang="fr-FR" dirty="0"/>
                        </a:p>
                      </a:txBody>
                      <a:tcPr/>
                    </a:tc>
                    <a:tc>
                      <a:txBody>
                        <a:bodyPr/>
                        <a:lstStyle/>
                        <a:p>
                          <a:r>
                            <a:rPr lang="fr-FR" dirty="0" smtClean="0"/>
                            <a:t>2</a:t>
                          </a:r>
                          <a:endParaRPr lang="fr-FR" dirty="0"/>
                        </a:p>
                      </a:txBody>
                      <a:tcPr/>
                    </a:tc>
                    <a:tc>
                      <a:txBody>
                        <a:bodyPr/>
                        <a:lstStyle/>
                        <a:p>
                          <a:r>
                            <a:rPr lang="fr-FR" dirty="0" smtClean="0"/>
                            <a:t>5</a:t>
                          </a:r>
                          <a:endParaRPr lang="fr-FR" dirty="0"/>
                        </a:p>
                      </a:txBody>
                      <a:tcPr/>
                    </a:tc>
                    <a:tc>
                      <a:txBody>
                        <a:bodyPr/>
                        <a:lstStyle/>
                        <a:p>
                          <a:r>
                            <a:rPr lang="fr-FR" dirty="0" smtClean="0"/>
                            <a:t>7</a:t>
                          </a:r>
                          <a:endParaRPr lang="fr-FR" dirty="0"/>
                        </a:p>
                      </a:txBody>
                      <a:tcPr/>
                    </a:tc>
                    <a:tc>
                      <a:txBody>
                        <a:bodyPr/>
                        <a:lstStyle/>
                        <a:p>
                          <a:r>
                            <a:rPr lang="fr-FR" dirty="0" smtClean="0"/>
                            <a:t>10</a:t>
                          </a:r>
                          <a:endParaRPr lang="fr-FR" dirty="0"/>
                        </a:p>
                      </a:txBody>
                      <a:tcPr/>
                    </a:tc>
                  </a:tr>
                  <a:tr h="640080">
                    <a:tc>
                      <a:txBody>
                        <a:bodyPr/>
                        <a:lstStyle/>
                        <a:p>
                          <a:endParaRPr lang="fr-FR"/>
                        </a:p>
                      </a:txBody>
                      <a:tcPr>
                        <a:blipFill rotWithShape="0">
                          <a:blip r:embed="rId4"/>
                          <a:stretch>
                            <a:fillRect l="-301" t="-205660" r="-241867" b="-1887"/>
                          </a:stretch>
                        </a:blipFill>
                      </a:tcPr>
                    </a:tc>
                    <a:tc>
                      <a:txBody>
                        <a:bodyPr/>
                        <a:lstStyle/>
                        <a:p>
                          <a:r>
                            <a:rPr lang="fr-FR" dirty="0" smtClean="0"/>
                            <a:t>1/25</a:t>
                          </a:r>
                          <a:endParaRPr lang="fr-FR" dirty="0"/>
                        </a:p>
                      </a:txBody>
                      <a:tcPr/>
                    </a:tc>
                    <a:tc>
                      <a:txBody>
                        <a:bodyPr/>
                        <a:lstStyle/>
                        <a:p>
                          <a:r>
                            <a:rPr lang="fr-FR" dirty="0" smtClean="0"/>
                            <a:t>1/25</a:t>
                          </a:r>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1/25</a:t>
                          </a:r>
                        </a:p>
                        <a:p>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1/25</a:t>
                          </a:r>
                        </a:p>
                        <a:p>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1/25</a:t>
                          </a:r>
                        </a:p>
                        <a:p>
                          <a:endParaRPr lang="fr-FR" dirty="0"/>
                        </a:p>
                      </a:txBody>
                      <a:tcPr/>
                    </a:tc>
                  </a:tr>
                </a:tbl>
              </a:graphicData>
            </a:graphic>
          </p:graphicFrame>
        </mc:Fallback>
      </mc:AlternateContent>
    </p:spTree>
    <p:extLst>
      <p:ext uri="{BB962C8B-B14F-4D97-AF65-F5344CB8AC3E}">
        <p14:creationId xmlns:p14="http://schemas.microsoft.com/office/powerpoint/2010/main" val="15896942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Espace réservé du contenu 2"/>
              <p:cNvSpPr>
                <a:spLocks noGrp="1"/>
              </p:cNvSpPr>
              <p:nvPr>
                <p:ph idx="1"/>
              </p:nvPr>
            </p:nvSpPr>
            <p:spPr>
              <a:xfrm>
                <a:off x="838200" y="566670"/>
                <a:ext cx="10515600" cy="5610293"/>
              </a:xfrm>
            </p:spPr>
            <p:txBody>
              <a:bodyPr/>
              <a:lstStyle/>
              <a:p>
                <a:pPr marL="0" indent="0">
                  <a:buNone/>
                </a:pPr>
                <a14:m>
                  <m:oMathPara xmlns:m="http://schemas.openxmlformats.org/officeDocument/2006/math">
                    <m:oMathParaPr>
                      <m:jc m:val="left"/>
                    </m:oMathParaPr>
                    <m:oMath xmlns:m="http://schemas.openxmlformats.org/officeDocument/2006/math">
                      <m:r>
                        <a:rPr lang="fr-FR" sz="2400" i="1" smtClean="0">
                          <a:latin typeface="Cambria Math" panose="02040503050406030204" pitchFamily="18" charset="0"/>
                        </a:rPr>
                        <m:t>𝑚</m:t>
                      </m:r>
                      <m:r>
                        <a:rPr lang="fr-FR" sz="2400" i="1" smtClean="0">
                          <a:latin typeface="Cambria Math" panose="02040503050406030204" pitchFamily="18" charset="0"/>
                        </a:rPr>
                        <m:t>=</m:t>
                      </m:r>
                      <m:f>
                        <m:fPr>
                          <m:ctrlPr>
                            <a:rPr lang="fr-FR" sz="2400" i="1">
                              <a:latin typeface="Cambria Math" panose="02040503050406030204" pitchFamily="18" charset="0"/>
                            </a:rPr>
                          </m:ctrlPr>
                        </m:fPr>
                        <m:num>
                          <m:r>
                            <a:rPr lang="fr-FR" sz="2400" i="1">
                              <a:latin typeface="Cambria Math" panose="02040503050406030204" pitchFamily="18" charset="0"/>
                            </a:rPr>
                            <m:t>1</m:t>
                          </m:r>
                        </m:num>
                        <m:den>
                          <m:r>
                            <a:rPr lang="fr-FR" sz="2400" i="1">
                              <a:latin typeface="Cambria Math" panose="02040503050406030204" pitchFamily="18" charset="0"/>
                            </a:rPr>
                            <m:t>𝑁</m:t>
                          </m:r>
                        </m:den>
                      </m:f>
                      <m:nary>
                        <m:naryPr>
                          <m:chr m:val="∑"/>
                          <m:ctrlPr>
                            <a:rPr lang="fr-FR" sz="2400" i="1">
                              <a:latin typeface="Cambria Math" panose="02040503050406030204" pitchFamily="18" charset="0"/>
                            </a:rPr>
                          </m:ctrlPr>
                        </m:naryPr>
                        <m:sub>
                          <m:r>
                            <m:rPr>
                              <m:brk m:alnAt="23"/>
                            </m:rPr>
                            <a:rPr lang="fr-FR" sz="2400" i="1">
                              <a:latin typeface="Cambria Math" panose="02040503050406030204" pitchFamily="18" charset="0"/>
                            </a:rPr>
                            <m:t>𝑖</m:t>
                          </m:r>
                          <m:r>
                            <a:rPr lang="fr-FR" sz="2400" i="1">
                              <a:latin typeface="Cambria Math" panose="02040503050406030204" pitchFamily="18" charset="0"/>
                            </a:rPr>
                            <m:t>=</m:t>
                          </m:r>
                          <m:r>
                            <m:rPr>
                              <m:brk m:alnAt="23"/>
                            </m:rPr>
                            <a:rPr lang="fr-FR" sz="2400" i="1">
                              <a:latin typeface="Cambria Math" panose="02040503050406030204" pitchFamily="18" charset="0"/>
                            </a:rPr>
                            <m:t>1</m:t>
                          </m:r>
                        </m:sub>
                        <m:sup>
                          <m:r>
                            <a:rPr lang="fr-FR" sz="2400" i="1">
                              <a:latin typeface="Cambria Math" panose="02040503050406030204" pitchFamily="18" charset="0"/>
                            </a:rPr>
                            <m:t>𝑁</m:t>
                          </m:r>
                        </m:sup>
                        <m:e>
                          <m:sSub>
                            <m:sSubPr>
                              <m:ctrlPr>
                                <a:rPr lang="fr-FR" sz="2400" i="1">
                                  <a:latin typeface="Cambria Math" panose="02040503050406030204" pitchFamily="18" charset="0"/>
                                </a:rPr>
                              </m:ctrlPr>
                            </m:sSubPr>
                            <m:e>
                              <m:r>
                                <a:rPr lang="fr-FR" sz="2400" i="1">
                                  <a:latin typeface="Cambria Math" panose="02040503050406030204" pitchFamily="18" charset="0"/>
                                </a:rPr>
                                <m:t>𝑥</m:t>
                              </m:r>
                            </m:e>
                            <m:sub>
                              <m:r>
                                <a:rPr lang="fr-FR" sz="2400" i="1">
                                  <a:latin typeface="Cambria Math" panose="02040503050406030204" pitchFamily="18" charset="0"/>
                                </a:rPr>
                                <m:t>𝑖</m:t>
                              </m:r>
                            </m:sub>
                          </m:sSub>
                        </m:e>
                      </m:nary>
                      <m:r>
                        <a:rPr lang="fr-FR" sz="2400" i="1">
                          <a:latin typeface="Cambria Math" panose="02040503050406030204" pitchFamily="18" charset="0"/>
                        </a:rPr>
                        <m:t>=</m:t>
                      </m:r>
                      <m:f>
                        <m:fPr>
                          <m:ctrlPr>
                            <a:rPr lang="fr-FR" sz="2400" i="1">
                              <a:latin typeface="Cambria Math" panose="02040503050406030204" pitchFamily="18" charset="0"/>
                            </a:rPr>
                          </m:ctrlPr>
                        </m:fPr>
                        <m:num>
                          <m:r>
                            <a:rPr lang="fr-FR" sz="2400" i="1">
                              <a:latin typeface="Cambria Math" panose="02040503050406030204" pitchFamily="18" charset="0"/>
                            </a:rPr>
                            <m:t>1</m:t>
                          </m:r>
                          <m:r>
                            <a:rPr lang="fr-FR" sz="2400" i="1">
                              <a:latin typeface="Cambria Math" panose="02040503050406030204" pitchFamily="18" charset="0"/>
                            </a:rPr>
                            <m:t>+</m:t>
                          </m:r>
                          <m:r>
                            <a:rPr lang="fr-FR" sz="2400" i="1">
                              <a:latin typeface="Cambria Math" panose="02040503050406030204" pitchFamily="18" charset="0"/>
                            </a:rPr>
                            <m:t>2</m:t>
                          </m:r>
                          <m:r>
                            <a:rPr lang="fr-FR" sz="2400" i="1">
                              <a:latin typeface="Cambria Math" panose="02040503050406030204" pitchFamily="18" charset="0"/>
                            </a:rPr>
                            <m:t>+</m:t>
                          </m:r>
                          <m:r>
                            <a:rPr lang="fr-FR" sz="2400" i="1">
                              <a:latin typeface="Cambria Math" panose="02040503050406030204" pitchFamily="18" charset="0"/>
                            </a:rPr>
                            <m:t>5</m:t>
                          </m:r>
                          <m:r>
                            <a:rPr lang="fr-FR" sz="2400" i="1">
                              <a:latin typeface="Cambria Math" panose="02040503050406030204" pitchFamily="18" charset="0"/>
                            </a:rPr>
                            <m:t>+</m:t>
                          </m:r>
                          <m:r>
                            <a:rPr lang="fr-FR" sz="2400" i="1">
                              <a:latin typeface="Cambria Math" panose="02040503050406030204" pitchFamily="18" charset="0"/>
                            </a:rPr>
                            <m:t>7</m:t>
                          </m:r>
                          <m:r>
                            <a:rPr lang="fr-FR" sz="2400" i="1">
                              <a:latin typeface="Cambria Math" panose="02040503050406030204" pitchFamily="18" charset="0"/>
                            </a:rPr>
                            <m:t>+</m:t>
                          </m:r>
                          <m:r>
                            <a:rPr lang="fr-FR" sz="2400" i="1">
                              <a:latin typeface="Cambria Math" panose="02040503050406030204" pitchFamily="18" charset="0"/>
                            </a:rPr>
                            <m:t>10</m:t>
                          </m:r>
                        </m:num>
                        <m:den>
                          <m:r>
                            <a:rPr lang="fr-FR" sz="2400" i="1">
                              <a:latin typeface="Cambria Math" panose="02040503050406030204" pitchFamily="18" charset="0"/>
                            </a:rPr>
                            <m:t>5</m:t>
                          </m:r>
                        </m:den>
                      </m:f>
                      <m:r>
                        <a:rPr lang="fr-FR" sz="2400" i="1">
                          <a:latin typeface="Cambria Math" panose="02040503050406030204" pitchFamily="18" charset="0"/>
                        </a:rPr>
                        <m:t>=</m:t>
                      </m:r>
                      <m:r>
                        <a:rPr lang="fr-FR" sz="2400" i="1">
                          <a:latin typeface="Cambria Math" panose="02040503050406030204" pitchFamily="18" charset="0"/>
                        </a:rPr>
                        <m:t>5</m:t>
                      </m:r>
                    </m:oMath>
                  </m:oMathPara>
                </a14:m>
                <a:endParaRPr lang="fr-FR" sz="2400" dirty="0"/>
              </a:p>
              <a:p>
                <a:pPr marL="0" indent="0">
                  <a:buNone/>
                </a:pPr>
                <a:endParaRPr lang="fr-FR" sz="2400" dirty="0"/>
              </a:p>
              <a:p>
                <a:pPr marL="0" indent="0">
                  <a:buNone/>
                </a:pPr>
                <a14:m>
                  <m:oMathPara xmlns:m="http://schemas.openxmlformats.org/officeDocument/2006/math">
                    <m:oMathParaPr>
                      <m:jc m:val="left"/>
                    </m:oMathParaPr>
                    <m:oMath xmlns:m="http://schemas.openxmlformats.org/officeDocument/2006/math">
                      <m:sSup>
                        <m:sSupPr>
                          <m:ctrlPr>
                            <a:rPr lang="fr-FR" sz="2400" i="1">
                              <a:latin typeface="Cambria Math" panose="02040503050406030204" pitchFamily="18" charset="0"/>
                            </a:rPr>
                          </m:ctrlPr>
                        </m:sSupPr>
                        <m:e>
                          <m:r>
                            <a:rPr lang="fr-FR" sz="2400" i="1">
                              <a:latin typeface="Cambria Math" panose="02040503050406030204" pitchFamily="18" charset="0"/>
                              <a:ea typeface="Cambria Math" panose="02040503050406030204" pitchFamily="18" charset="0"/>
                            </a:rPr>
                            <m:t>𝜎</m:t>
                          </m:r>
                        </m:e>
                        <m:sup>
                          <m:r>
                            <a:rPr lang="fr-FR" sz="2400" i="1">
                              <a:latin typeface="Cambria Math" panose="02040503050406030204" pitchFamily="18" charset="0"/>
                            </a:rPr>
                            <m:t>2</m:t>
                          </m:r>
                        </m:sup>
                      </m:sSup>
                      <m:r>
                        <a:rPr lang="fr-FR" sz="2400" i="1">
                          <a:latin typeface="Cambria Math" panose="02040503050406030204" pitchFamily="18" charset="0"/>
                        </a:rPr>
                        <m:t>=</m:t>
                      </m:r>
                      <m:f>
                        <m:fPr>
                          <m:ctrlPr>
                            <a:rPr lang="fr-FR" sz="2400" i="1">
                              <a:latin typeface="Cambria Math" panose="02040503050406030204" pitchFamily="18" charset="0"/>
                            </a:rPr>
                          </m:ctrlPr>
                        </m:fPr>
                        <m:num>
                          <m:r>
                            <a:rPr lang="fr-FR" sz="2400" i="1">
                              <a:latin typeface="Cambria Math" panose="02040503050406030204" pitchFamily="18" charset="0"/>
                            </a:rPr>
                            <m:t>1</m:t>
                          </m:r>
                        </m:num>
                        <m:den>
                          <m:r>
                            <a:rPr lang="fr-FR" sz="2400" i="1">
                              <a:latin typeface="Cambria Math" panose="02040503050406030204" pitchFamily="18" charset="0"/>
                            </a:rPr>
                            <m:t>𝑁</m:t>
                          </m:r>
                        </m:den>
                      </m:f>
                      <m:nary>
                        <m:naryPr>
                          <m:chr m:val="∑"/>
                          <m:ctrlPr>
                            <a:rPr lang="fr-FR" sz="2400" i="1">
                              <a:latin typeface="Cambria Math" panose="02040503050406030204" pitchFamily="18" charset="0"/>
                            </a:rPr>
                          </m:ctrlPr>
                        </m:naryPr>
                        <m:sub>
                          <m:r>
                            <m:rPr>
                              <m:brk m:alnAt="23"/>
                            </m:rPr>
                            <a:rPr lang="fr-FR" sz="2400" i="1">
                              <a:latin typeface="Cambria Math" panose="02040503050406030204" pitchFamily="18" charset="0"/>
                            </a:rPr>
                            <m:t>𝑖</m:t>
                          </m:r>
                          <m:r>
                            <a:rPr lang="fr-FR" sz="2400" i="1">
                              <a:latin typeface="Cambria Math" panose="02040503050406030204" pitchFamily="18" charset="0"/>
                            </a:rPr>
                            <m:t>=</m:t>
                          </m:r>
                          <m:r>
                            <m:rPr>
                              <m:brk m:alnAt="23"/>
                            </m:rPr>
                            <a:rPr lang="fr-FR" sz="2400" i="1">
                              <a:latin typeface="Cambria Math" panose="02040503050406030204" pitchFamily="18" charset="0"/>
                            </a:rPr>
                            <m:t>1</m:t>
                          </m:r>
                        </m:sub>
                        <m:sup>
                          <m:r>
                            <a:rPr lang="fr-FR" sz="2400" i="1">
                              <a:latin typeface="Cambria Math" panose="02040503050406030204" pitchFamily="18" charset="0"/>
                            </a:rPr>
                            <m:t>𝑁</m:t>
                          </m:r>
                        </m:sup>
                        <m:e>
                          <m:sSup>
                            <m:sSupPr>
                              <m:ctrlPr>
                                <a:rPr lang="fr-FR" sz="2400" i="1">
                                  <a:latin typeface="Cambria Math" panose="02040503050406030204" pitchFamily="18" charset="0"/>
                                </a:rPr>
                              </m:ctrlPr>
                            </m:sSupPr>
                            <m:e>
                              <m:d>
                                <m:dPr>
                                  <m:ctrlPr>
                                    <a:rPr lang="fr-FR" sz="2400" i="1">
                                      <a:latin typeface="Cambria Math" panose="02040503050406030204" pitchFamily="18" charset="0"/>
                                    </a:rPr>
                                  </m:ctrlPr>
                                </m:dPr>
                                <m:e>
                                  <m:sSub>
                                    <m:sSubPr>
                                      <m:ctrlPr>
                                        <a:rPr lang="fr-FR" sz="2400" i="1">
                                          <a:latin typeface="Cambria Math" panose="02040503050406030204" pitchFamily="18" charset="0"/>
                                        </a:rPr>
                                      </m:ctrlPr>
                                    </m:sSubPr>
                                    <m:e>
                                      <m:r>
                                        <a:rPr lang="fr-FR" sz="2400" i="1">
                                          <a:latin typeface="Cambria Math" panose="02040503050406030204" pitchFamily="18" charset="0"/>
                                        </a:rPr>
                                        <m:t>𝑥</m:t>
                                      </m:r>
                                    </m:e>
                                    <m:sub>
                                      <m:r>
                                        <a:rPr lang="fr-FR" sz="2400" i="1">
                                          <a:latin typeface="Cambria Math" panose="02040503050406030204" pitchFamily="18" charset="0"/>
                                        </a:rPr>
                                        <m:t>𝑖</m:t>
                                      </m:r>
                                    </m:sub>
                                  </m:sSub>
                                  <m:r>
                                    <a:rPr lang="fr-FR" sz="2400" i="1">
                                      <a:latin typeface="Cambria Math" panose="02040503050406030204" pitchFamily="18" charset="0"/>
                                    </a:rPr>
                                    <m:t>−</m:t>
                                  </m:r>
                                  <m:r>
                                    <a:rPr lang="fr-FR" sz="2400" i="1">
                                      <a:latin typeface="Cambria Math" panose="02040503050406030204" pitchFamily="18" charset="0"/>
                                    </a:rPr>
                                    <m:t>𝑚</m:t>
                                  </m:r>
                                </m:e>
                              </m:d>
                            </m:e>
                            <m:sup>
                              <m:r>
                                <a:rPr lang="fr-FR" sz="2400" i="1">
                                  <a:latin typeface="Cambria Math" panose="02040503050406030204" pitchFamily="18" charset="0"/>
                                </a:rPr>
                                <m:t>2</m:t>
                              </m:r>
                            </m:sup>
                          </m:sSup>
                          <m:r>
                            <a:rPr lang="fr-FR" sz="2400" i="1">
                              <a:latin typeface="Cambria Math" panose="02040503050406030204" pitchFamily="18" charset="0"/>
                            </a:rPr>
                            <m:t>=</m:t>
                          </m:r>
                          <m:d>
                            <m:dPr>
                              <m:ctrlPr>
                                <a:rPr lang="fr-FR" sz="2400" i="1">
                                  <a:latin typeface="Cambria Math" panose="02040503050406030204" pitchFamily="18" charset="0"/>
                                </a:rPr>
                              </m:ctrlPr>
                            </m:dPr>
                            <m:e>
                              <m:f>
                                <m:fPr>
                                  <m:ctrlPr>
                                    <a:rPr lang="fr-FR" sz="2400" i="1">
                                      <a:latin typeface="Cambria Math" panose="02040503050406030204" pitchFamily="18" charset="0"/>
                                    </a:rPr>
                                  </m:ctrlPr>
                                </m:fPr>
                                <m:num>
                                  <m:r>
                                    <a:rPr lang="fr-FR" sz="2400" i="1">
                                      <a:latin typeface="Cambria Math" panose="02040503050406030204" pitchFamily="18" charset="0"/>
                                    </a:rPr>
                                    <m:t>1</m:t>
                                  </m:r>
                                </m:num>
                                <m:den>
                                  <m:r>
                                    <a:rPr lang="fr-FR" sz="2400" i="1">
                                      <a:latin typeface="Cambria Math" panose="02040503050406030204" pitchFamily="18" charset="0"/>
                                    </a:rPr>
                                    <m:t>𝑁</m:t>
                                  </m:r>
                                </m:den>
                              </m:f>
                              <m:nary>
                                <m:naryPr>
                                  <m:chr m:val="∑"/>
                                  <m:ctrlPr>
                                    <a:rPr lang="fr-FR" sz="2400" i="1">
                                      <a:latin typeface="Cambria Math" panose="02040503050406030204" pitchFamily="18" charset="0"/>
                                    </a:rPr>
                                  </m:ctrlPr>
                                </m:naryPr>
                                <m:sub>
                                  <m:r>
                                    <m:rPr>
                                      <m:brk m:alnAt="23"/>
                                    </m:rPr>
                                    <a:rPr lang="fr-FR" sz="2400" i="1">
                                      <a:latin typeface="Cambria Math" panose="02040503050406030204" pitchFamily="18" charset="0"/>
                                    </a:rPr>
                                    <m:t>𝑖</m:t>
                                  </m:r>
                                  <m:r>
                                    <a:rPr lang="fr-FR" sz="2400" i="1">
                                      <a:latin typeface="Cambria Math" panose="02040503050406030204" pitchFamily="18" charset="0"/>
                                    </a:rPr>
                                    <m:t>=</m:t>
                                  </m:r>
                                  <m:r>
                                    <m:rPr>
                                      <m:brk m:alnAt="23"/>
                                    </m:rPr>
                                    <a:rPr lang="fr-FR" sz="2400" i="1">
                                      <a:latin typeface="Cambria Math" panose="02040503050406030204" pitchFamily="18" charset="0"/>
                                    </a:rPr>
                                    <m:t>1</m:t>
                                  </m:r>
                                </m:sub>
                                <m:sup>
                                  <m:r>
                                    <a:rPr lang="fr-FR" sz="2400" i="1">
                                      <a:latin typeface="Cambria Math" panose="02040503050406030204" pitchFamily="18" charset="0"/>
                                    </a:rPr>
                                    <m:t>𝑁</m:t>
                                  </m:r>
                                </m:sup>
                                <m:e>
                                  <m:sSubSup>
                                    <m:sSubSupPr>
                                      <m:ctrlPr>
                                        <a:rPr lang="fr-FR" sz="2400" i="1">
                                          <a:latin typeface="Cambria Math" panose="02040503050406030204" pitchFamily="18" charset="0"/>
                                        </a:rPr>
                                      </m:ctrlPr>
                                    </m:sSubSupPr>
                                    <m:e>
                                      <m:r>
                                        <a:rPr lang="fr-FR" sz="2400" i="1">
                                          <a:latin typeface="Cambria Math" panose="02040503050406030204" pitchFamily="18" charset="0"/>
                                        </a:rPr>
                                        <m:t>𝑥</m:t>
                                      </m:r>
                                    </m:e>
                                    <m:sub>
                                      <m:r>
                                        <a:rPr lang="fr-FR" sz="2400" i="1">
                                          <a:latin typeface="Cambria Math" panose="02040503050406030204" pitchFamily="18" charset="0"/>
                                        </a:rPr>
                                        <m:t>𝑖</m:t>
                                      </m:r>
                                    </m:sub>
                                    <m:sup>
                                      <m:r>
                                        <a:rPr lang="fr-FR" sz="2400" i="1">
                                          <a:latin typeface="Cambria Math" panose="02040503050406030204" pitchFamily="18" charset="0"/>
                                        </a:rPr>
                                        <m:t>2</m:t>
                                      </m:r>
                                    </m:sup>
                                  </m:sSubSup>
                                </m:e>
                              </m:nary>
                            </m:e>
                          </m:d>
                          <m:r>
                            <a:rPr lang="fr-FR" sz="2400" i="1">
                              <a:latin typeface="Cambria Math" panose="02040503050406030204" pitchFamily="18" charset="0"/>
                            </a:rPr>
                            <m:t>−</m:t>
                          </m:r>
                          <m:sSup>
                            <m:sSupPr>
                              <m:ctrlPr>
                                <a:rPr lang="fr-FR" sz="2400" i="1">
                                  <a:latin typeface="Cambria Math" panose="02040503050406030204" pitchFamily="18" charset="0"/>
                                </a:rPr>
                              </m:ctrlPr>
                            </m:sSupPr>
                            <m:e>
                              <m:r>
                                <a:rPr lang="fr-FR" sz="2400" i="1">
                                  <a:latin typeface="Cambria Math" panose="02040503050406030204" pitchFamily="18" charset="0"/>
                                </a:rPr>
                                <m:t>𝑚</m:t>
                              </m:r>
                            </m:e>
                            <m:sup>
                              <m:r>
                                <a:rPr lang="fr-FR" sz="2400" i="1">
                                  <a:latin typeface="Cambria Math" panose="02040503050406030204" pitchFamily="18" charset="0"/>
                                </a:rPr>
                                <m:t>2</m:t>
                              </m:r>
                            </m:sup>
                          </m:sSup>
                        </m:e>
                      </m:nary>
                      <m:r>
                        <a:rPr lang="fr-FR" sz="2400" i="1">
                          <a:latin typeface="Cambria Math" panose="02040503050406030204" pitchFamily="18" charset="0"/>
                        </a:rPr>
                        <m:t>=</m:t>
                      </m:r>
                      <m:r>
                        <a:rPr lang="fr-FR" sz="2400" i="1">
                          <a:latin typeface="Cambria Math" panose="02040503050406030204" pitchFamily="18" charset="0"/>
                        </a:rPr>
                        <m:t>10</m:t>
                      </m:r>
                      <m:r>
                        <a:rPr lang="fr-FR" sz="2400" i="1">
                          <a:latin typeface="Cambria Math" panose="02040503050406030204" pitchFamily="18" charset="0"/>
                        </a:rPr>
                        <m:t>.</m:t>
                      </m:r>
                      <m:r>
                        <a:rPr lang="fr-FR" sz="2400" i="1">
                          <a:latin typeface="Cambria Math" panose="02040503050406030204" pitchFamily="18" charset="0"/>
                        </a:rPr>
                        <m:t>8</m:t>
                      </m:r>
                    </m:oMath>
                  </m:oMathPara>
                </a14:m>
                <a:endParaRPr lang="fr-FR" sz="2400" dirty="0"/>
              </a:p>
              <a:p>
                <a:pPr marL="0" indent="0">
                  <a:buNone/>
                </a:pPr>
                <a14:m>
                  <m:oMathPara xmlns:m="http://schemas.openxmlformats.org/officeDocument/2006/math">
                    <m:oMathParaPr>
                      <m:jc m:val="left"/>
                    </m:oMathParaPr>
                    <m:oMath xmlns:m="http://schemas.openxmlformats.org/officeDocument/2006/math">
                      <m:r>
                        <a:rPr lang="fr-FR" sz="2400" i="1">
                          <a:latin typeface="Cambria Math" panose="02040503050406030204" pitchFamily="18" charset="0"/>
                        </a:rPr>
                        <m:t>𝐸</m:t>
                      </m:r>
                      <m:d>
                        <m:dPr>
                          <m:ctrlPr>
                            <a:rPr lang="fr-FR" sz="2400" i="1">
                              <a:latin typeface="Cambria Math" panose="02040503050406030204" pitchFamily="18" charset="0"/>
                            </a:rPr>
                          </m:ctrlPr>
                        </m:dPr>
                        <m:e>
                          <m:acc>
                            <m:accPr>
                              <m:chr m:val="̅"/>
                              <m:ctrlPr>
                                <a:rPr lang="fr-FR" sz="2400" i="1">
                                  <a:latin typeface="Cambria Math" panose="02040503050406030204" pitchFamily="18" charset="0"/>
                                </a:rPr>
                              </m:ctrlPr>
                            </m:accPr>
                            <m:e>
                              <m:r>
                                <a:rPr lang="fr-FR" sz="2400" i="1">
                                  <a:latin typeface="Cambria Math" panose="02040503050406030204" pitchFamily="18" charset="0"/>
                                </a:rPr>
                                <m:t>𝑋</m:t>
                              </m:r>
                            </m:e>
                          </m:acc>
                        </m:e>
                      </m:d>
                      <m:r>
                        <a:rPr lang="fr-FR" sz="2400" i="1">
                          <a:latin typeface="Cambria Math" panose="02040503050406030204" pitchFamily="18" charset="0"/>
                        </a:rPr>
                        <m:t>=</m:t>
                      </m:r>
                      <m:nary>
                        <m:naryPr>
                          <m:chr m:val="∑"/>
                          <m:subHide m:val="on"/>
                          <m:supHide m:val="on"/>
                          <m:ctrlPr>
                            <a:rPr lang="fr-FR" sz="2400" i="1">
                              <a:latin typeface="Cambria Math" panose="02040503050406030204" pitchFamily="18" charset="0"/>
                            </a:rPr>
                          </m:ctrlPr>
                        </m:naryPr>
                        <m:sub/>
                        <m:sup/>
                        <m:e>
                          <m:sSub>
                            <m:sSubPr>
                              <m:ctrlPr>
                                <a:rPr lang="fr-FR" sz="2400" i="1">
                                  <a:latin typeface="Cambria Math" panose="02040503050406030204" pitchFamily="18" charset="0"/>
                                </a:rPr>
                              </m:ctrlPr>
                            </m:sSubPr>
                            <m:e>
                              <m:acc>
                                <m:accPr>
                                  <m:chr m:val="̅"/>
                                  <m:ctrlPr>
                                    <a:rPr lang="fr-FR" sz="2400" i="1">
                                      <a:latin typeface="Cambria Math" panose="02040503050406030204" pitchFamily="18" charset="0"/>
                                    </a:rPr>
                                  </m:ctrlPr>
                                </m:accPr>
                                <m:e>
                                  <m:r>
                                    <a:rPr lang="fr-FR" sz="2400" b="1" i="1">
                                      <a:latin typeface="Cambria Math" panose="02040503050406030204" pitchFamily="18" charset="0"/>
                                    </a:rPr>
                                    <m:t>𝒙</m:t>
                                  </m:r>
                                </m:e>
                              </m:acc>
                            </m:e>
                            <m:sub>
                              <m:r>
                                <a:rPr lang="fr-FR" sz="2400" b="1" i="1">
                                  <a:latin typeface="Cambria Math" panose="02040503050406030204" pitchFamily="18" charset="0"/>
                                </a:rPr>
                                <m:t>𝒊</m:t>
                              </m:r>
                            </m:sub>
                          </m:sSub>
                        </m:e>
                      </m:nary>
                      <m:r>
                        <a:rPr lang="fr-FR" sz="2400" i="1">
                          <a:latin typeface="Cambria Math" panose="02040503050406030204" pitchFamily="18" charset="0"/>
                        </a:rPr>
                        <m:t>𝑃</m:t>
                      </m:r>
                      <m:d>
                        <m:dPr>
                          <m:ctrlPr>
                            <a:rPr lang="fr-FR" sz="2400" i="1">
                              <a:latin typeface="Cambria Math" panose="02040503050406030204" pitchFamily="18" charset="0"/>
                            </a:rPr>
                          </m:ctrlPr>
                        </m:dPr>
                        <m:e>
                          <m:acc>
                            <m:accPr>
                              <m:chr m:val="̅"/>
                              <m:ctrlPr>
                                <a:rPr lang="fr-FR" sz="2400" i="1">
                                  <a:latin typeface="Cambria Math" panose="02040503050406030204" pitchFamily="18" charset="0"/>
                                </a:rPr>
                              </m:ctrlPr>
                            </m:accPr>
                            <m:e>
                              <m:r>
                                <a:rPr lang="fr-FR" sz="2400" i="1">
                                  <a:latin typeface="Cambria Math" panose="02040503050406030204" pitchFamily="18" charset="0"/>
                                </a:rPr>
                                <m:t>𝑋</m:t>
                              </m:r>
                            </m:e>
                          </m:acc>
                          <m:r>
                            <a:rPr lang="fr-FR" sz="2400" i="1">
                              <a:latin typeface="Cambria Math" panose="02040503050406030204" pitchFamily="18" charset="0"/>
                            </a:rPr>
                            <m:t>=</m:t>
                          </m:r>
                          <m:sSub>
                            <m:sSubPr>
                              <m:ctrlPr>
                                <a:rPr lang="fr-FR" sz="2400" i="1">
                                  <a:latin typeface="Cambria Math" panose="02040503050406030204" pitchFamily="18" charset="0"/>
                                </a:rPr>
                              </m:ctrlPr>
                            </m:sSubPr>
                            <m:e>
                              <m:acc>
                                <m:accPr>
                                  <m:chr m:val="̅"/>
                                  <m:ctrlPr>
                                    <a:rPr lang="fr-FR" sz="2400" i="1">
                                      <a:latin typeface="Cambria Math" panose="02040503050406030204" pitchFamily="18" charset="0"/>
                                    </a:rPr>
                                  </m:ctrlPr>
                                </m:accPr>
                                <m:e>
                                  <m:r>
                                    <a:rPr lang="fr-FR" sz="2400" b="1" i="1">
                                      <a:latin typeface="Cambria Math" panose="02040503050406030204" pitchFamily="18" charset="0"/>
                                    </a:rPr>
                                    <m:t>𝒙</m:t>
                                  </m:r>
                                </m:e>
                              </m:acc>
                            </m:e>
                            <m:sub>
                              <m:r>
                                <a:rPr lang="fr-FR" sz="2400" b="1" i="1">
                                  <a:latin typeface="Cambria Math" panose="02040503050406030204" pitchFamily="18" charset="0"/>
                                </a:rPr>
                                <m:t>𝒊</m:t>
                              </m:r>
                            </m:sub>
                          </m:sSub>
                        </m:e>
                      </m:d>
                      <m:r>
                        <a:rPr lang="fr-FR" sz="2400">
                          <a:latin typeface="Cambria Math" panose="02040503050406030204" pitchFamily="18" charset="0"/>
                        </a:rPr>
                        <m:t>=</m:t>
                      </m:r>
                      <m:r>
                        <a:rPr lang="fr-FR" sz="2400">
                          <a:latin typeface="Cambria Math" panose="02040503050406030204" pitchFamily="18" charset="0"/>
                        </a:rPr>
                        <m:t>5</m:t>
                      </m:r>
                      <m:r>
                        <a:rPr lang="fr-FR" sz="2400">
                          <a:latin typeface="Cambria Math" panose="02040503050406030204" pitchFamily="18" charset="0"/>
                        </a:rPr>
                        <m:t>=</m:t>
                      </m:r>
                      <m:r>
                        <m:rPr>
                          <m:sty m:val="p"/>
                        </m:rPr>
                        <a:rPr lang="fr-FR" sz="2400">
                          <a:latin typeface="Cambria Math" panose="02040503050406030204" pitchFamily="18" charset="0"/>
                        </a:rPr>
                        <m:t>m</m:t>
                      </m:r>
                    </m:oMath>
                  </m:oMathPara>
                </a14:m>
                <a:endParaRPr lang="fr-FR" sz="2400" dirty="0"/>
              </a:p>
              <a:p>
                <a:pPr marL="0" indent="0">
                  <a:buNone/>
                </a:pPr>
                <a14:m>
                  <m:oMathPara xmlns:m="http://schemas.openxmlformats.org/officeDocument/2006/math">
                    <m:oMathParaPr>
                      <m:jc m:val="left"/>
                    </m:oMathParaPr>
                    <m:oMath xmlns:m="http://schemas.openxmlformats.org/officeDocument/2006/math">
                      <m:r>
                        <a:rPr lang="fr-FR" sz="2400" i="1">
                          <a:latin typeface="Cambria Math" panose="02040503050406030204" pitchFamily="18" charset="0"/>
                        </a:rPr>
                        <m:t>𝑉</m:t>
                      </m:r>
                      <m:d>
                        <m:dPr>
                          <m:ctrlPr>
                            <a:rPr lang="fr-FR" sz="2400" i="1">
                              <a:latin typeface="Cambria Math" panose="02040503050406030204" pitchFamily="18" charset="0"/>
                            </a:rPr>
                          </m:ctrlPr>
                        </m:dPr>
                        <m:e>
                          <m:acc>
                            <m:accPr>
                              <m:chr m:val="̅"/>
                              <m:ctrlPr>
                                <a:rPr lang="fr-FR" sz="2400" i="1">
                                  <a:latin typeface="Cambria Math" panose="02040503050406030204" pitchFamily="18" charset="0"/>
                                </a:rPr>
                              </m:ctrlPr>
                            </m:accPr>
                            <m:e>
                              <m:r>
                                <a:rPr lang="fr-FR" sz="2400" i="1">
                                  <a:latin typeface="Cambria Math" panose="02040503050406030204" pitchFamily="18" charset="0"/>
                                </a:rPr>
                                <m:t>𝑋</m:t>
                              </m:r>
                            </m:e>
                          </m:acc>
                        </m:e>
                      </m:d>
                      <m:r>
                        <a:rPr lang="fr-FR" sz="2400" i="1">
                          <a:latin typeface="Cambria Math" panose="02040503050406030204" pitchFamily="18" charset="0"/>
                        </a:rPr>
                        <m:t>=</m:t>
                      </m:r>
                      <m:nary>
                        <m:naryPr>
                          <m:chr m:val="∑"/>
                          <m:subHide m:val="on"/>
                          <m:supHide m:val="on"/>
                          <m:ctrlPr>
                            <a:rPr lang="fr-FR" sz="2400" i="1">
                              <a:latin typeface="Cambria Math" panose="02040503050406030204" pitchFamily="18" charset="0"/>
                            </a:rPr>
                          </m:ctrlPr>
                        </m:naryPr>
                        <m:sub/>
                        <m:sup/>
                        <m:e>
                          <m:sSup>
                            <m:sSupPr>
                              <m:ctrlPr>
                                <a:rPr lang="fr-FR" sz="2400" i="1">
                                  <a:latin typeface="Cambria Math" panose="02040503050406030204" pitchFamily="18" charset="0"/>
                                </a:rPr>
                              </m:ctrlPr>
                            </m:sSupPr>
                            <m:e>
                              <m:sSub>
                                <m:sSubPr>
                                  <m:ctrlPr>
                                    <a:rPr lang="fr-FR" sz="2400" i="1">
                                      <a:latin typeface="Cambria Math" panose="02040503050406030204" pitchFamily="18" charset="0"/>
                                    </a:rPr>
                                  </m:ctrlPr>
                                </m:sSubPr>
                                <m:e>
                                  <m:acc>
                                    <m:accPr>
                                      <m:chr m:val="̅"/>
                                      <m:ctrlPr>
                                        <a:rPr lang="fr-FR" sz="2400" i="1">
                                          <a:latin typeface="Cambria Math" panose="02040503050406030204" pitchFamily="18" charset="0"/>
                                        </a:rPr>
                                      </m:ctrlPr>
                                    </m:accPr>
                                    <m:e>
                                      <m:r>
                                        <a:rPr lang="fr-FR" sz="2400" b="1" i="1">
                                          <a:latin typeface="Cambria Math" panose="02040503050406030204" pitchFamily="18" charset="0"/>
                                        </a:rPr>
                                        <m:t>𝒙</m:t>
                                      </m:r>
                                    </m:e>
                                  </m:acc>
                                </m:e>
                                <m:sub>
                                  <m:r>
                                    <a:rPr lang="fr-FR" sz="2400" b="1" i="1">
                                      <a:latin typeface="Cambria Math" panose="02040503050406030204" pitchFamily="18" charset="0"/>
                                    </a:rPr>
                                    <m:t>𝒊</m:t>
                                  </m:r>
                                </m:sub>
                              </m:sSub>
                            </m:e>
                            <m:sup>
                              <m:r>
                                <a:rPr lang="fr-FR" sz="2400" i="1">
                                  <a:latin typeface="Cambria Math" panose="02040503050406030204" pitchFamily="18" charset="0"/>
                                </a:rPr>
                                <m:t>2</m:t>
                              </m:r>
                            </m:sup>
                          </m:sSup>
                        </m:e>
                      </m:nary>
                      <m:r>
                        <a:rPr lang="fr-FR" sz="2400" i="1">
                          <a:latin typeface="Cambria Math" panose="02040503050406030204" pitchFamily="18" charset="0"/>
                        </a:rPr>
                        <m:t>𝑃</m:t>
                      </m:r>
                      <m:d>
                        <m:dPr>
                          <m:ctrlPr>
                            <a:rPr lang="fr-FR" sz="2400" i="1">
                              <a:latin typeface="Cambria Math" panose="02040503050406030204" pitchFamily="18" charset="0"/>
                            </a:rPr>
                          </m:ctrlPr>
                        </m:dPr>
                        <m:e>
                          <m:acc>
                            <m:accPr>
                              <m:chr m:val="̅"/>
                              <m:ctrlPr>
                                <a:rPr lang="fr-FR" sz="2400" i="1">
                                  <a:latin typeface="Cambria Math" panose="02040503050406030204" pitchFamily="18" charset="0"/>
                                </a:rPr>
                              </m:ctrlPr>
                            </m:accPr>
                            <m:e>
                              <m:r>
                                <a:rPr lang="fr-FR" sz="2400" i="1">
                                  <a:latin typeface="Cambria Math" panose="02040503050406030204" pitchFamily="18" charset="0"/>
                                </a:rPr>
                                <m:t>𝑋</m:t>
                              </m:r>
                            </m:e>
                          </m:acc>
                          <m:r>
                            <a:rPr lang="fr-FR" sz="2400" i="1">
                              <a:latin typeface="Cambria Math" panose="02040503050406030204" pitchFamily="18" charset="0"/>
                            </a:rPr>
                            <m:t>=</m:t>
                          </m:r>
                          <m:sSub>
                            <m:sSubPr>
                              <m:ctrlPr>
                                <a:rPr lang="fr-FR" sz="2400" i="1">
                                  <a:latin typeface="Cambria Math" panose="02040503050406030204" pitchFamily="18" charset="0"/>
                                </a:rPr>
                              </m:ctrlPr>
                            </m:sSubPr>
                            <m:e>
                              <m:acc>
                                <m:accPr>
                                  <m:chr m:val="̅"/>
                                  <m:ctrlPr>
                                    <a:rPr lang="fr-FR" sz="2400" i="1">
                                      <a:latin typeface="Cambria Math" panose="02040503050406030204" pitchFamily="18" charset="0"/>
                                    </a:rPr>
                                  </m:ctrlPr>
                                </m:accPr>
                                <m:e>
                                  <m:r>
                                    <a:rPr lang="fr-FR" sz="2400" b="1" i="1">
                                      <a:latin typeface="Cambria Math" panose="02040503050406030204" pitchFamily="18" charset="0"/>
                                    </a:rPr>
                                    <m:t>𝒙</m:t>
                                  </m:r>
                                </m:e>
                              </m:acc>
                            </m:e>
                            <m:sub>
                              <m:r>
                                <a:rPr lang="fr-FR" sz="2400" b="1" i="1">
                                  <a:latin typeface="Cambria Math" panose="02040503050406030204" pitchFamily="18" charset="0"/>
                                </a:rPr>
                                <m:t>𝒊</m:t>
                              </m:r>
                            </m:sub>
                          </m:sSub>
                        </m:e>
                      </m:d>
                      <m:r>
                        <a:rPr lang="fr-FR" sz="2400" b="1" i="1">
                          <a:latin typeface="Cambria Math" panose="02040503050406030204" pitchFamily="18" charset="0"/>
                        </a:rPr>
                        <m:t>−</m:t>
                      </m:r>
                      <m:sSup>
                        <m:sSupPr>
                          <m:ctrlPr>
                            <a:rPr lang="fr-FR" sz="2400" b="1" i="1">
                              <a:latin typeface="Cambria Math" panose="02040503050406030204" pitchFamily="18" charset="0"/>
                            </a:rPr>
                          </m:ctrlPr>
                        </m:sSupPr>
                        <m:e>
                          <m:d>
                            <m:dPr>
                              <m:ctrlPr>
                                <a:rPr lang="fr-FR" sz="2400" b="1" i="1">
                                  <a:latin typeface="Cambria Math" panose="02040503050406030204" pitchFamily="18" charset="0"/>
                                </a:rPr>
                              </m:ctrlPr>
                            </m:dPr>
                            <m:e>
                              <m:r>
                                <a:rPr lang="fr-FR" sz="2400" i="1">
                                  <a:latin typeface="Cambria Math" panose="02040503050406030204" pitchFamily="18" charset="0"/>
                                </a:rPr>
                                <m:t>𝐸</m:t>
                              </m:r>
                              <m:d>
                                <m:dPr>
                                  <m:ctrlPr>
                                    <a:rPr lang="fr-FR" sz="2400" i="1">
                                      <a:latin typeface="Cambria Math" panose="02040503050406030204" pitchFamily="18" charset="0"/>
                                    </a:rPr>
                                  </m:ctrlPr>
                                </m:dPr>
                                <m:e>
                                  <m:acc>
                                    <m:accPr>
                                      <m:chr m:val="̅"/>
                                      <m:ctrlPr>
                                        <a:rPr lang="fr-FR" sz="2400" i="1">
                                          <a:latin typeface="Cambria Math" panose="02040503050406030204" pitchFamily="18" charset="0"/>
                                        </a:rPr>
                                      </m:ctrlPr>
                                    </m:accPr>
                                    <m:e>
                                      <m:r>
                                        <a:rPr lang="fr-FR" sz="2400" i="1">
                                          <a:latin typeface="Cambria Math" panose="02040503050406030204" pitchFamily="18" charset="0"/>
                                        </a:rPr>
                                        <m:t>𝑋</m:t>
                                      </m:r>
                                    </m:e>
                                  </m:acc>
                                </m:e>
                              </m:d>
                            </m:e>
                          </m:d>
                        </m:e>
                        <m:sup>
                          <m:r>
                            <a:rPr lang="fr-FR" sz="2400" b="1" i="1">
                              <a:latin typeface="Cambria Math" panose="02040503050406030204" pitchFamily="18" charset="0"/>
                            </a:rPr>
                            <m:t>𝟐</m:t>
                          </m:r>
                        </m:sup>
                      </m:sSup>
                      <m:r>
                        <a:rPr lang="fr-FR" sz="2400" b="1" i="1">
                          <a:latin typeface="Cambria Math" panose="02040503050406030204" pitchFamily="18" charset="0"/>
                        </a:rPr>
                        <m:t>=</m:t>
                      </m:r>
                      <m:r>
                        <a:rPr lang="fr-FR" sz="2400" b="1" i="1" smtClean="0">
                          <a:latin typeface="Cambria Math" panose="02040503050406030204" pitchFamily="18" charset="0"/>
                        </a:rPr>
                        <m:t>𝟓</m:t>
                      </m:r>
                      <m:r>
                        <a:rPr lang="fr-FR" sz="2400" b="1" i="1" smtClean="0">
                          <a:latin typeface="Cambria Math" panose="02040503050406030204" pitchFamily="18" charset="0"/>
                        </a:rPr>
                        <m:t>.</m:t>
                      </m:r>
                      <m:r>
                        <a:rPr lang="fr-FR" sz="2400" b="1" i="1" smtClean="0">
                          <a:latin typeface="Cambria Math" panose="02040503050406030204" pitchFamily="18" charset="0"/>
                        </a:rPr>
                        <m:t>𝟒</m:t>
                      </m:r>
                      <m:r>
                        <a:rPr lang="fr-FR" sz="2400" b="1" i="1">
                          <a:latin typeface="Cambria Math" panose="02040503050406030204" pitchFamily="18" charset="0"/>
                        </a:rPr>
                        <m:t>=</m:t>
                      </m:r>
                      <m:f>
                        <m:fPr>
                          <m:ctrlPr>
                            <a:rPr lang="fr-FR" sz="2400" b="1" i="1">
                              <a:latin typeface="Cambria Math" panose="02040503050406030204" pitchFamily="18" charset="0"/>
                            </a:rPr>
                          </m:ctrlPr>
                        </m:fPr>
                        <m:num>
                          <m:sSup>
                            <m:sSupPr>
                              <m:ctrlPr>
                                <a:rPr lang="fr-FR" sz="2400" i="1">
                                  <a:latin typeface="Cambria Math" panose="02040503050406030204" pitchFamily="18" charset="0"/>
                                </a:rPr>
                              </m:ctrlPr>
                            </m:sSupPr>
                            <m:e>
                              <m:r>
                                <a:rPr lang="fr-FR" sz="2400" i="1">
                                  <a:latin typeface="Cambria Math" panose="02040503050406030204" pitchFamily="18" charset="0"/>
                                  <a:ea typeface="Cambria Math" panose="02040503050406030204" pitchFamily="18" charset="0"/>
                                </a:rPr>
                                <m:t>𝜎</m:t>
                              </m:r>
                            </m:e>
                            <m:sup>
                              <m:r>
                                <a:rPr lang="fr-FR" sz="2400" i="1">
                                  <a:latin typeface="Cambria Math" panose="02040503050406030204" pitchFamily="18" charset="0"/>
                                </a:rPr>
                                <m:t>2</m:t>
                              </m:r>
                            </m:sup>
                          </m:sSup>
                        </m:num>
                        <m:den>
                          <m:r>
                            <a:rPr lang="fr-FR" sz="2400" b="1" i="1">
                              <a:latin typeface="Cambria Math" panose="02040503050406030204" pitchFamily="18" charset="0"/>
                            </a:rPr>
                            <m:t>𝒏</m:t>
                          </m:r>
                        </m:den>
                      </m:f>
                    </m:oMath>
                  </m:oMathPara>
                </a14:m>
                <a:endParaRPr lang="fr-FR" dirty="0"/>
              </a:p>
            </p:txBody>
          </p:sp>
        </mc:Choice>
        <mc:Fallback xmlns="">
          <p:sp>
            <p:nvSpPr>
              <p:cNvPr id="3" name="Espace réservé du contenu 2"/>
              <p:cNvSpPr>
                <a:spLocks noGrp="1" noRot="1" noChangeAspect="1" noMove="1" noResize="1" noEditPoints="1" noAdjustHandles="1" noChangeArrowheads="1" noChangeShapeType="1" noTextEdit="1"/>
              </p:cNvSpPr>
              <p:nvPr>
                <p:ph idx="1"/>
              </p:nvPr>
            </p:nvSpPr>
            <p:spPr>
              <a:xfrm>
                <a:off x="838200" y="566670"/>
                <a:ext cx="10515600" cy="5610293"/>
              </a:xfrm>
              <a:blipFill rotWithShape="0">
                <a:blip r:embed="rId2"/>
                <a:stretch>
                  <a:fillRect/>
                </a:stretch>
              </a:blipFill>
            </p:spPr>
            <p:txBody>
              <a:bodyPr/>
              <a:lstStyle/>
              <a:p>
                <a:r>
                  <a:rPr lang="fr-FR">
                    <a:noFill/>
                  </a:rPr>
                  <a:t> </a:t>
                </a:r>
              </a:p>
            </p:txBody>
          </p:sp>
        </mc:Fallback>
      </mc:AlternateContent>
    </p:spTree>
    <p:extLst>
      <p:ext uri="{BB962C8B-B14F-4D97-AF65-F5344CB8AC3E}">
        <p14:creationId xmlns:p14="http://schemas.microsoft.com/office/powerpoint/2010/main" val="20014479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Espace réservé du contenu 2"/>
              <p:cNvSpPr>
                <a:spLocks noGrp="1"/>
              </p:cNvSpPr>
              <p:nvPr>
                <p:ph idx="1"/>
              </p:nvPr>
            </p:nvSpPr>
            <p:spPr>
              <a:xfrm>
                <a:off x="838200" y="631065"/>
                <a:ext cx="10515600" cy="5545898"/>
              </a:xfrm>
            </p:spPr>
            <p:txBody>
              <a:bodyPr/>
              <a:lstStyle/>
              <a:p>
                <a:pPr marL="0" indent="0">
                  <a:lnSpc>
                    <a:spcPct val="150000"/>
                  </a:lnSpc>
                  <a:buNone/>
                </a:pPr>
                <a:r>
                  <a:rPr lang="fr-FR" b="1" dirty="0"/>
                  <a:t>Cas 1: sans remise</a:t>
                </a:r>
                <a:r>
                  <a:rPr lang="fr-FR" dirty="0"/>
                  <a:t>; Il y a </a:t>
                </a:r>
                <a14:m>
                  <m:oMath xmlns:m="http://schemas.openxmlformats.org/officeDocument/2006/math">
                    <m:sSubSup>
                      <m:sSubSupPr>
                        <m:ctrlPr>
                          <a:rPr lang="fr-FR" i="1">
                            <a:latin typeface="Cambria Math" panose="02040503050406030204" pitchFamily="18" charset="0"/>
                          </a:rPr>
                        </m:ctrlPr>
                      </m:sSubSupPr>
                      <m:e>
                        <m:r>
                          <a:rPr lang="fr-FR" i="1">
                            <a:latin typeface="Cambria Math" panose="02040503050406030204" pitchFamily="18" charset="0"/>
                          </a:rPr>
                          <m:t>𝐴</m:t>
                        </m:r>
                      </m:e>
                      <m:sub>
                        <m:r>
                          <a:rPr lang="fr-FR" i="1">
                            <a:latin typeface="Cambria Math" panose="02040503050406030204" pitchFamily="18" charset="0"/>
                          </a:rPr>
                          <m:t>5</m:t>
                        </m:r>
                      </m:sub>
                      <m:sup>
                        <m:r>
                          <a:rPr lang="fr-FR" i="1">
                            <a:latin typeface="Cambria Math" panose="02040503050406030204" pitchFamily="18" charset="0"/>
                          </a:rPr>
                          <m:t>2</m:t>
                        </m:r>
                      </m:sup>
                    </m:sSubSup>
                    <m:r>
                      <a:rPr lang="fr-FR" i="1">
                        <a:latin typeface="Cambria Math" panose="02040503050406030204" pitchFamily="18" charset="0"/>
                      </a:rPr>
                      <m:t>=</m:t>
                    </m:r>
                    <m:r>
                      <a:rPr lang="fr-FR" i="1">
                        <a:latin typeface="Cambria Math" panose="02040503050406030204" pitchFamily="18" charset="0"/>
                      </a:rPr>
                      <m:t>20</m:t>
                    </m:r>
                  </m:oMath>
                </a14:m>
                <a:r>
                  <a:rPr lang="fr-FR" dirty="0"/>
                  <a:t> échantillons de taille 2 ayant tous la même probabilité 1/20 d’être </a:t>
                </a:r>
                <a:r>
                  <a:rPr lang="fr-FR" dirty="0" smtClean="0"/>
                  <a:t>choisis (</a:t>
                </a:r>
                <a:r>
                  <a:rPr lang="fr-FR" dirty="0"/>
                  <a:t>(si on prend pas l’ordre en compte, il y a </a:t>
                </a:r>
                <a14:m>
                  <m:oMath xmlns:m="http://schemas.openxmlformats.org/officeDocument/2006/math">
                    <m:sSubSup>
                      <m:sSubSupPr>
                        <m:ctrlPr>
                          <a:rPr lang="fr-FR" i="1">
                            <a:latin typeface="Cambria Math" panose="02040503050406030204" pitchFamily="18" charset="0"/>
                          </a:rPr>
                        </m:ctrlPr>
                      </m:sSubSupPr>
                      <m:e>
                        <m:r>
                          <a:rPr lang="fr-FR" i="1">
                            <a:latin typeface="Cambria Math" panose="02040503050406030204" pitchFamily="18" charset="0"/>
                          </a:rPr>
                          <m:t>𝐶</m:t>
                        </m:r>
                      </m:e>
                      <m:sub>
                        <m:r>
                          <a:rPr lang="fr-FR" i="1">
                            <a:latin typeface="Cambria Math" panose="02040503050406030204" pitchFamily="18" charset="0"/>
                          </a:rPr>
                          <m:t>𝑁</m:t>
                        </m:r>
                      </m:sub>
                      <m:sup>
                        <m:r>
                          <a:rPr lang="fr-FR" i="1">
                            <a:latin typeface="Cambria Math" panose="02040503050406030204" pitchFamily="18" charset="0"/>
                          </a:rPr>
                          <m:t>𝑛</m:t>
                        </m:r>
                      </m:sup>
                    </m:sSubSup>
                  </m:oMath>
                </a14:m>
                <a:r>
                  <a:rPr lang="fr-FR" dirty="0"/>
                  <a:t> échantillons possibles)</a:t>
                </a:r>
              </a:p>
              <a:p>
                <a:pPr marL="0" indent="0">
                  <a:lnSpc>
                    <a:spcPct val="150000"/>
                  </a:lnSpc>
                  <a:buNone/>
                </a:pPr>
                <a:endParaRPr lang="fr-FR" dirty="0" smtClean="0"/>
              </a:p>
              <a:p>
                <a:pPr marL="0" indent="0">
                  <a:lnSpc>
                    <a:spcPct val="150000"/>
                  </a:lnSpc>
                  <a:buNone/>
                </a:pPr>
                <a:endParaRPr lang="fr-FR" dirty="0" smtClean="0"/>
              </a:p>
              <a:p>
                <a:pPr marL="0" indent="0">
                  <a:buNone/>
                </a:pPr>
                <a:endParaRPr lang="fr-FR" dirty="0"/>
              </a:p>
              <a:p>
                <a:pPr marL="0" indent="0">
                  <a:buNone/>
                </a:pPr>
                <a:endParaRPr lang="en-US" dirty="0"/>
              </a:p>
              <a:p>
                <a:pPr marL="0" indent="0">
                  <a:buNone/>
                </a:pPr>
                <a:endParaRPr lang="fr-FR" dirty="0"/>
              </a:p>
            </p:txBody>
          </p:sp>
        </mc:Choice>
        <mc:Fallback>
          <p:sp>
            <p:nvSpPr>
              <p:cNvPr id="3" name="Espace réservé du contenu 2"/>
              <p:cNvSpPr>
                <a:spLocks noGrp="1" noRot="1" noChangeAspect="1" noMove="1" noResize="1" noEditPoints="1" noAdjustHandles="1" noChangeArrowheads="1" noChangeShapeType="1" noTextEdit="1"/>
              </p:cNvSpPr>
              <p:nvPr>
                <p:ph idx="1"/>
              </p:nvPr>
            </p:nvSpPr>
            <p:spPr>
              <a:xfrm>
                <a:off x="838200" y="631065"/>
                <a:ext cx="10515600" cy="5545898"/>
              </a:xfrm>
              <a:blipFill rotWithShape="0">
                <a:blip r:embed="rId2"/>
                <a:stretch>
                  <a:fillRect l="-1217"/>
                </a:stretch>
              </a:blipFill>
            </p:spPr>
            <p:txBody>
              <a:bodyPr/>
              <a:lstStyle/>
              <a:p>
                <a:r>
                  <a:rPr lang="fr-FR">
                    <a:noFill/>
                  </a:rPr>
                  <a:t> </a:t>
                </a:r>
              </a:p>
            </p:txBody>
          </p:sp>
        </mc:Fallback>
      </mc:AlternateContent>
      <mc:AlternateContent xmlns:mc="http://schemas.openxmlformats.org/markup-compatibility/2006">
        <mc:Choice xmlns:a14="http://schemas.microsoft.com/office/drawing/2010/main" Requires="a14">
          <p:graphicFrame>
            <p:nvGraphicFramePr>
              <p:cNvPr id="4" name="Tableau 3"/>
              <p:cNvGraphicFramePr>
                <a:graphicFrameLocks noGrp="1"/>
              </p:cNvGraphicFramePr>
              <p:nvPr>
                <p:extLst>
                  <p:ext uri="{D42A27DB-BD31-4B8C-83A1-F6EECF244321}">
                    <p14:modId xmlns:p14="http://schemas.microsoft.com/office/powerpoint/2010/main" val="590341374"/>
                  </p:ext>
                </p:extLst>
              </p:nvPr>
            </p:nvGraphicFramePr>
            <p:xfrm>
              <a:off x="1313646" y="3668933"/>
              <a:ext cx="10426518" cy="2035807"/>
            </p:xfrm>
            <a:graphic>
              <a:graphicData uri="http://schemas.openxmlformats.org/drawingml/2006/table">
                <a:tbl>
                  <a:tblPr firstRow="1" bandRow="1">
                    <a:tableStyleId>{5C22544A-7EE6-4342-B048-85BDC9FD1C3A}</a:tableStyleId>
                  </a:tblPr>
                  <a:tblGrid>
                    <a:gridCol w="1893194"/>
                    <a:gridCol w="1293581"/>
                    <a:gridCol w="858935"/>
                    <a:gridCol w="809142"/>
                    <a:gridCol w="784245"/>
                    <a:gridCol w="809142"/>
                    <a:gridCol w="746900"/>
                    <a:gridCol w="846488"/>
                    <a:gridCol w="784245"/>
                    <a:gridCol w="858935"/>
                    <a:gridCol w="741711"/>
                  </a:tblGrid>
                  <a:tr h="481327">
                    <a:tc>
                      <a:txBody>
                        <a:bodyPr/>
                        <a:lstStyle/>
                        <a:p>
                          <a:r>
                            <a:rPr lang="fr-FR" dirty="0" smtClean="0"/>
                            <a:t>Échantillons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(1;2)</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(2;1)</a:t>
                          </a:r>
                        </a:p>
                        <a:p>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(1;5)</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(5;1)</a:t>
                          </a:r>
                        </a:p>
                        <a:p>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(1;7)</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(7;1)</a:t>
                          </a:r>
                        </a:p>
                        <a:p>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(1;10)</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(10;1)</a:t>
                          </a:r>
                        </a:p>
                        <a:p>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(2;5)</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(5;2)</a:t>
                          </a:r>
                        </a:p>
                        <a:p>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(2;7)</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(7;2)</a:t>
                          </a:r>
                        </a:p>
                        <a:p>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(2;10)</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(10;2)</a:t>
                          </a:r>
                        </a:p>
                        <a:p>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(5;7)</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(7;5)</a:t>
                          </a:r>
                        </a:p>
                        <a:p>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(5;10)</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(10;5)</a:t>
                          </a:r>
                        </a:p>
                        <a:p>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(7;10)</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(10;7)</a:t>
                          </a:r>
                        </a:p>
                        <a:p>
                          <a:endParaRPr lang="fr-FR" dirty="0"/>
                        </a:p>
                      </a:txBody>
                      <a:tcPr/>
                    </a:tc>
                  </a:tr>
                  <a:tr h="481327">
                    <a:tc>
                      <a:txBody>
                        <a:bodyPr/>
                        <a:lstStyle/>
                        <a:p>
                          <a:pPr/>
                          <a14:m>
                            <m:oMathPara xmlns:m="http://schemas.openxmlformats.org/officeDocument/2006/math">
                              <m:oMathParaPr>
                                <m:jc m:val="centerGroup"/>
                              </m:oMathParaPr>
                              <m:oMath xmlns:m="http://schemas.openxmlformats.org/officeDocument/2006/math">
                                <m:sSub>
                                  <m:sSubPr>
                                    <m:ctrlPr>
                                      <a:rPr lang="fr-FR" i="1" smtClean="0">
                                        <a:latin typeface="Cambria Math" panose="02040503050406030204" pitchFamily="18" charset="0"/>
                                      </a:rPr>
                                    </m:ctrlPr>
                                  </m:sSubPr>
                                  <m:e>
                                    <m:acc>
                                      <m:accPr>
                                        <m:chr m:val="̅"/>
                                        <m:ctrlPr>
                                          <a:rPr lang="fr-FR" i="1" smtClean="0">
                                            <a:latin typeface="Cambria Math" panose="02040503050406030204" pitchFamily="18" charset="0"/>
                                          </a:rPr>
                                        </m:ctrlPr>
                                      </m:accPr>
                                      <m:e>
                                        <m:r>
                                          <a:rPr lang="fr-FR" b="1" i="1" smtClean="0">
                                            <a:latin typeface="Cambria Math" panose="02040503050406030204" pitchFamily="18" charset="0"/>
                                          </a:rPr>
                                          <m:t>𝒙</m:t>
                                        </m:r>
                                      </m:e>
                                    </m:acc>
                                  </m:e>
                                  <m:sub>
                                    <m:r>
                                      <a:rPr lang="fr-FR" b="1" i="1" smtClean="0">
                                        <a:latin typeface="Cambria Math" panose="02040503050406030204" pitchFamily="18" charset="0"/>
                                      </a:rPr>
                                      <m:t>𝒊</m:t>
                                    </m:r>
                                  </m:sub>
                                </m:sSub>
                              </m:oMath>
                            </m:oMathPara>
                          </a14:m>
                          <a:endParaRPr lang="fr-FR" dirty="0"/>
                        </a:p>
                      </a:txBody>
                      <a:tcPr/>
                    </a:tc>
                    <a:tc>
                      <a:txBody>
                        <a:bodyPr/>
                        <a:lstStyle/>
                        <a:p>
                          <a:r>
                            <a:rPr lang="fr-FR" dirty="0" smtClean="0"/>
                            <a:t>1.5</a:t>
                          </a:r>
                          <a:endParaRPr lang="fr-FR" dirty="0"/>
                        </a:p>
                      </a:txBody>
                      <a:tcPr/>
                    </a:tc>
                    <a:tc>
                      <a:txBody>
                        <a:bodyPr/>
                        <a:lstStyle/>
                        <a:p>
                          <a:r>
                            <a:rPr lang="fr-FR" dirty="0" smtClean="0"/>
                            <a:t>3</a:t>
                          </a:r>
                          <a:endParaRPr lang="fr-FR" dirty="0"/>
                        </a:p>
                      </a:txBody>
                      <a:tcPr/>
                    </a:tc>
                    <a:tc>
                      <a:txBody>
                        <a:bodyPr/>
                        <a:lstStyle/>
                        <a:p>
                          <a:r>
                            <a:rPr lang="fr-FR" dirty="0" smtClean="0"/>
                            <a:t>4</a:t>
                          </a:r>
                          <a:endParaRPr lang="fr-FR" dirty="0"/>
                        </a:p>
                      </a:txBody>
                      <a:tcPr/>
                    </a:tc>
                    <a:tc>
                      <a:txBody>
                        <a:bodyPr/>
                        <a:lstStyle/>
                        <a:p>
                          <a:r>
                            <a:rPr lang="fr-FR" dirty="0" smtClean="0"/>
                            <a:t>5.5</a:t>
                          </a:r>
                          <a:endParaRPr lang="fr-FR" dirty="0"/>
                        </a:p>
                      </a:txBody>
                      <a:tcPr/>
                    </a:tc>
                    <a:tc>
                      <a:txBody>
                        <a:bodyPr/>
                        <a:lstStyle/>
                        <a:p>
                          <a:r>
                            <a:rPr lang="fr-FR" dirty="0" smtClean="0"/>
                            <a:t>3.5</a:t>
                          </a:r>
                          <a:endParaRPr lang="fr-FR" dirty="0"/>
                        </a:p>
                      </a:txBody>
                      <a:tcPr/>
                    </a:tc>
                    <a:tc>
                      <a:txBody>
                        <a:bodyPr/>
                        <a:lstStyle/>
                        <a:p>
                          <a:r>
                            <a:rPr lang="fr-FR" dirty="0" smtClean="0"/>
                            <a:t>4.5</a:t>
                          </a:r>
                          <a:endParaRPr lang="fr-FR" dirty="0"/>
                        </a:p>
                      </a:txBody>
                      <a:tcPr/>
                    </a:tc>
                    <a:tc>
                      <a:txBody>
                        <a:bodyPr/>
                        <a:lstStyle/>
                        <a:p>
                          <a:r>
                            <a:rPr lang="fr-FR" dirty="0" smtClean="0"/>
                            <a:t>6</a:t>
                          </a:r>
                          <a:endParaRPr lang="fr-FR" dirty="0"/>
                        </a:p>
                      </a:txBody>
                      <a:tcPr/>
                    </a:tc>
                    <a:tc>
                      <a:txBody>
                        <a:bodyPr/>
                        <a:lstStyle/>
                        <a:p>
                          <a:r>
                            <a:rPr lang="fr-FR" dirty="0" smtClean="0"/>
                            <a:t>6</a:t>
                          </a:r>
                          <a:endParaRPr lang="fr-FR" dirty="0"/>
                        </a:p>
                      </a:txBody>
                      <a:tcPr/>
                    </a:tc>
                    <a:tc>
                      <a:txBody>
                        <a:bodyPr/>
                        <a:lstStyle/>
                        <a:p>
                          <a:r>
                            <a:rPr lang="fr-FR" dirty="0" smtClean="0"/>
                            <a:t>7.5</a:t>
                          </a:r>
                          <a:endParaRPr lang="fr-FR" dirty="0"/>
                        </a:p>
                      </a:txBody>
                      <a:tcPr/>
                    </a:tc>
                    <a:tc>
                      <a:txBody>
                        <a:bodyPr/>
                        <a:lstStyle/>
                        <a:p>
                          <a:r>
                            <a:rPr lang="fr-FR" dirty="0" smtClean="0"/>
                            <a:t>8.5</a:t>
                          </a:r>
                          <a:endParaRPr lang="fr-FR" dirty="0"/>
                        </a:p>
                      </a:txBody>
                      <a:tcPr/>
                    </a:tc>
                  </a:tr>
                  <a:tr h="481327">
                    <a:tc>
                      <a:txBody>
                        <a:bodyPr/>
                        <a:lstStyle/>
                        <a:p>
                          <a:pPr/>
                          <a14:m>
                            <m:oMathPara xmlns:m="http://schemas.openxmlformats.org/officeDocument/2006/math">
                              <m:oMathParaPr>
                                <m:jc m:val="centerGroup"/>
                              </m:oMathParaPr>
                              <m:oMath xmlns:m="http://schemas.openxmlformats.org/officeDocument/2006/math">
                                <m:r>
                                  <a:rPr lang="fr-FR" b="0" i="1" smtClean="0">
                                    <a:latin typeface="Cambria Math" panose="02040503050406030204" pitchFamily="18" charset="0"/>
                                  </a:rPr>
                                  <m:t>𝑃</m:t>
                                </m:r>
                                <m:d>
                                  <m:dPr>
                                    <m:ctrlPr>
                                      <a:rPr lang="fr-FR" b="0" i="1" smtClean="0">
                                        <a:latin typeface="Cambria Math" panose="02040503050406030204" pitchFamily="18" charset="0"/>
                                      </a:rPr>
                                    </m:ctrlPr>
                                  </m:dPr>
                                  <m:e>
                                    <m:acc>
                                      <m:accPr>
                                        <m:chr m:val="̅"/>
                                        <m:ctrlPr>
                                          <a:rPr lang="fr-FR" b="0" i="1" smtClean="0">
                                            <a:latin typeface="Cambria Math" panose="02040503050406030204" pitchFamily="18" charset="0"/>
                                          </a:rPr>
                                        </m:ctrlPr>
                                      </m:accPr>
                                      <m:e>
                                        <m:r>
                                          <a:rPr lang="fr-FR" b="0" i="1" smtClean="0">
                                            <a:latin typeface="Cambria Math" panose="02040503050406030204" pitchFamily="18" charset="0"/>
                                          </a:rPr>
                                          <m:t>𝑋</m:t>
                                        </m:r>
                                      </m:e>
                                    </m:acc>
                                    <m:r>
                                      <a:rPr lang="fr-FR" b="0" i="1" smtClean="0">
                                        <a:latin typeface="Cambria Math" panose="02040503050406030204" pitchFamily="18" charset="0"/>
                                      </a:rPr>
                                      <m:t>=</m:t>
                                    </m:r>
                                    <m:sSub>
                                      <m:sSubPr>
                                        <m:ctrlPr>
                                          <a:rPr lang="fr-FR" i="1" smtClean="0">
                                            <a:latin typeface="Cambria Math" panose="02040503050406030204" pitchFamily="18" charset="0"/>
                                          </a:rPr>
                                        </m:ctrlPr>
                                      </m:sSubPr>
                                      <m:e>
                                        <m:acc>
                                          <m:accPr>
                                            <m:chr m:val="̅"/>
                                            <m:ctrlPr>
                                              <a:rPr lang="fr-FR" i="1" smtClean="0">
                                                <a:latin typeface="Cambria Math" panose="02040503050406030204" pitchFamily="18" charset="0"/>
                                              </a:rPr>
                                            </m:ctrlPr>
                                          </m:accPr>
                                          <m:e>
                                            <m:r>
                                              <a:rPr lang="fr-FR" b="1" i="1" smtClean="0">
                                                <a:latin typeface="Cambria Math" panose="02040503050406030204" pitchFamily="18" charset="0"/>
                                              </a:rPr>
                                              <m:t>𝒙</m:t>
                                            </m:r>
                                          </m:e>
                                        </m:acc>
                                      </m:e>
                                      <m:sub>
                                        <m:r>
                                          <a:rPr lang="fr-FR" b="1" i="1" smtClean="0">
                                            <a:latin typeface="Cambria Math" panose="02040503050406030204" pitchFamily="18" charset="0"/>
                                          </a:rPr>
                                          <m:t>𝒊</m:t>
                                        </m:r>
                                      </m:sub>
                                    </m:sSub>
                                  </m:e>
                                </m:d>
                              </m:oMath>
                            </m:oMathPara>
                          </a14:m>
                          <a:endParaRPr lang="fr-FR" dirty="0"/>
                        </a:p>
                      </a:txBody>
                      <a:tcPr/>
                    </a:tc>
                    <a:tc>
                      <a:txBody>
                        <a:bodyPr/>
                        <a:lstStyle/>
                        <a:p>
                          <a:r>
                            <a:rPr lang="fr-FR" dirty="0" smtClean="0"/>
                            <a:t>2/20</a:t>
                          </a:r>
                          <a:endParaRPr lang="fr-FR" dirty="0"/>
                        </a:p>
                      </a:txBody>
                      <a:tcPr/>
                    </a:tc>
                    <a:tc>
                      <a:txBody>
                        <a:bodyPr/>
                        <a:lstStyle/>
                        <a:p>
                          <a:r>
                            <a:rPr lang="fr-FR" dirty="0" smtClean="0"/>
                            <a:t>2/20</a:t>
                          </a:r>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2/20</a:t>
                          </a:r>
                        </a:p>
                        <a:p>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2/20</a:t>
                          </a:r>
                        </a:p>
                        <a:p>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2/20</a:t>
                          </a:r>
                        </a:p>
                        <a:p>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2/20</a:t>
                          </a:r>
                        </a:p>
                        <a:p>
                          <a:endParaRPr lang="fr-FR" dirty="0"/>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dirty="0" smtClean="0"/>
                            <a:t>4/20</a:t>
                          </a:r>
                        </a:p>
                        <a:p>
                          <a:pPr algn="ctr"/>
                          <a:endParaRPr lang="fr-FR" dirty="0"/>
                        </a:p>
                      </a:txBody>
                      <a:tcPr/>
                    </a:tc>
                    <a:tc hMerge="1">
                      <a:txBody>
                        <a:bodyPr/>
                        <a:lstStyle/>
                        <a:p>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2/20</a:t>
                          </a:r>
                        </a:p>
                        <a:p>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2/20</a:t>
                          </a:r>
                        </a:p>
                      </a:txBody>
                      <a:tcPr/>
                    </a:tc>
                  </a:tr>
                </a:tbl>
              </a:graphicData>
            </a:graphic>
          </p:graphicFrame>
        </mc:Choice>
        <mc:Fallback>
          <p:graphicFrame>
            <p:nvGraphicFramePr>
              <p:cNvPr id="4" name="Tableau 3"/>
              <p:cNvGraphicFramePr>
                <a:graphicFrameLocks noGrp="1"/>
              </p:cNvGraphicFramePr>
              <p:nvPr>
                <p:extLst>
                  <p:ext uri="{D42A27DB-BD31-4B8C-83A1-F6EECF244321}">
                    <p14:modId xmlns:p14="http://schemas.microsoft.com/office/powerpoint/2010/main" val="590341374"/>
                  </p:ext>
                </p:extLst>
              </p:nvPr>
            </p:nvGraphicFramePr>
            <p:xfrm>
              <a:off x="1313646" y="3668933"/>
              <a:ext cx="10426518" cy="2035807"/>
            </p:xfrm>
            <a:graphic>
              <a:graphicData uri="http://schemas.openxmlformats.org/drawingml/2006/table">
                <a:tbl>
                  <a:tblPr firstRow="1" bandRow="1">
                    <a:tableStyleId>{5C22544A-7EE6-4342-B048-85BDC9FD1C3A}</a:tableStyleId>
                  </a:tblPr>
                  <a:tblGrid>
                    <a:gridCol w="1893194"/>
                    <a:gridCol w="1293581"/>
                    <a:gridCol w="858935"/>
                    <a:gridCol w="809142"/>
                    <a:gridCol w="784245"/>
                    <a:gridCol w="809142"/>
                    <a:gridCol w="746900"/>
                    <a:gridCol w="846488"/>
                    <a:gridCol w="784245"/>
                    <a:gridCol w="858935"/>
                    <a:gridCol w="741711"/>
                  </a:tblGrid>
                  <a:tr h="914400">
                    <a:tc>
                      <a:txBody>
                        <a:bodyPr/>
                        <a:lstStyle/>
                        <a:p>
                          <a:r>
                            <a:rPr lang="fr-FR" dirty="0" smtClean="0"/>
                            <a:t>Échantillons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(1;2)</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(2;1)</a:t>
                          </a:r>
                        </a:p>
                        <a:p>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(1;5)</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(5;1)</a:t>
                          </a:r>
                        </a:p>
                        <a:p>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(1;7)</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(7;1)</a:t>
                          </a:r>
                        </a:p>
                        <a:p>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(1;10)</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(10;1)</a:t>
                          </a:r>
                        </a:p>
                        <a:p>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(2;5)</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(5;2)</a:t>
                          </a:r>
                        </a:p>
                        <a:p>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(2;7)</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(7;2)</a:t>
                          </a:r>
                        </a:p>
                        <a:p>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(2;10)</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(10;2)</a:t>
                          </a:r>
                        </a:p>
                        <a:p>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(5;7)</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(7;5)</a:t>
                          </a:r>
                        </a:p>
                        <a:p>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(5;10)</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(10;5)</a:t>
                          </a:r>
                        </a:p>
                        <a:p>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(7;10)</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(10;7)</a:t>
                          </a:r>
                        </a:p>
                        <a:p>
                          <a:endParaRPr lang="fr-FR" dirty="0"/>
                        </a:p>
                      </a:txBody>
                      <a:tcPr/>
                    </a:tc>
                  </a:tr>
                  <a:tr h="481327">
                    <a:tc>
                      <a:txBody>
                        <a:bodyPr/>
                        <a:lstStyle/>
                        <a:p>
                          <a:endParaRPr lang="fr-FR"/>
                        </a:p>
                      </a:txBody>
                      <a:tcPr>
                        <a:blipFill rotWithShape="0">
                          <a:blip r:embed="rId3"/>
                          <a:stretch>
                            <a:fillRect l="-322" t="-193750" r="-451768" b="-133750"/>
                          </a:stretch>
                        </a:blipFill>
                      </a:tcPr>
                    </a:tc>
                    <a:tc>
                      <a:txBody>
                        <a:bodyPr/>
                        <a:lstStyle/>
                        <a:p>
                          <a:r>
                            <a:rPr lang="fr-FR" dirty="0" smtClean="0"/>
                            <a:t>1.5</a:t>
                          </a:r>
                          <a:endParaRPr lang="fr-FR" dirty="0"/>
                        </a:p>
                      </a:txBody>
                      <a:tcPr/>
                    </a:tc>
                    <a:tc>
                      <a:txBody>
                        <a:bodyPr/>
                        <a:lstStyle/>
                        <a:p>
                          <a:r>
                            <a:rPr lang="fr-FR" dirty="0" smtClean="0"/>
                            <a:t>3</a:t>
                          </a:r>
                          <a:endParaRPr lang="fr-FR" dirty="0"/>
                        </a:p>
                      </a:txBody>
                      <a:tcPr/>
                    </a:tc>
                    <a:tc>
                      <a:txBody>
                        <a:bodyPr/>
                        <a:lstStyle/>
                        <a:p>
                          <a:r>
                            <a:rPr lang="fr-FR" dirty="0" smtClean="0"/>
                            <a:t>4</a:t>
                          </a:r>
                          <a:endParaRPr lang="fr-FR" dirty="0"/>
                        </a:p>
                      </a:txBody>
                      <a:tcPr/>
                    </a:tc>
                    <a:tc>
                      <a:txBody>
                        <a:bodyPr/>
                        <a:lstStyle/>
                        <a:p>
                          <a:r>
                            <a:rPr lang="fr-FR" dirty="0" smtClean="0"/>
                            <a:t>5.5</a:t>
                          </a:r>
                          <a:endParaRPr lang="fr-FR" dirty="0"/>
                        </a:p>
                      </a:txBody>
                      <a:tcPr/>
                    </a:tc>
                    <a:tc>
                      <a:txBody>
                        <a:bodyPr/>
                        <a:lstStyle/>
                        <a:p>
                          <a:r>
                            <a:rPr lang="fr-FR" dirty="0" smtClean="0"/>
                            <a:t>3.5</a:t>
                          </a:r>
                          <a:endParaRPr lang="fr-FR" dirty="0"/>
                        </a:p>
                      </a:txBody>
                      <a:tcPr/>
                    </a:tc>
                    <a:tc>
                      <a:txBody>
                        <a:bodyPr/>
                        <a:lstStyle/>
                        <a:p>
                          <a:r>
                            <a:rPr lang="fr-FR" dirty="0" smtClean="0"/>
                            <a:t>4.5</a:t>
                          </a:r>
                          <a:endParaRPr lang="fr-FR" dirty="0"/>
                        </a:p>
                      </a:txBody>
                      <a:tcPr/>
                    </a:tc>
                    <a:tc>
                      <a:txBody>
                        <a:bodyPr/>
                        <a:lstStyle/>
                        <a:p>
                          <a:r>
                            <a:rPr lang="fr-FR" dirty="0" smtClean="0"/>
                            <a:t>6</a:t>
                          </a:r>
                          <a:endParaRPr lang="fr-FR" dirty="0"/>
                        </a:p>
                      </a:txBody>
                      <a:tcPr/>
                    </a:tc>
                    <a:tc>
                      <a:txBody>
                        <a:bodyPr/>
                        <a:lstStyle/>
                        <a:p>
                          <a:r>
                            <a:rPr lang="fr-FR" dirty="0" smtClean="0"/>
                            <a:t>6</a:t>
                          </a:r>
                          <a:endParaRPr lang="fr-FR" dirty="0"/>
                        </a:p>
                      </a:txBody>
                      <a:tcPr/>
                    </a:tc>
                    <a:tc>
                      <a:txBody>
                        <a:bodyPr/>
                        <a:lstStyle/>
                        <a:p>
                          <a:r>
                            <a:rPr lang="fr-FR" dirty="0" smtClean="0"/>
                            <a:t>7.5</a:t>
                          </a:r>
                          <a:endParaRPr lang="fr-FR" dirty="0"/>
                        </a:p>
                      </a:txBody>
                      <a:tcPr/>
                    </a:tc>
                    <a:tc>
                      <a:txBody>
                        <a:bodyPr/>
                        <a:lstStyle/>
                        <a:p>
                          <a:r>
                            <a:rPr lang="fr-FR" dirty="0" smtClean="0"/>
                            <a:t>8.5</a:t>
                          </a:r>
                          <a:endParaRPr lang="fr-FR" dirty="0"/>
                        </a:p>
                      </a:txBody>
                      <a:tcPr/>
                    </a:tc>
                  </a:tr>
                  <a:tr h="640080">
                    <a:tc>
                      <a:txBody>
                        <a:bodyPr/>
                        <a:lstStyle/>
                        <a:p>
                          <a:endParaRPr lang="fr-FR"/>
                        </a:p>
                      </a:txBody>
                      <a:tcPr>
                        <a:blipFill rotWithShape="0">
                          <a:blip r:embed="rId3"/>
                          <a:stretch>
                            <a:fillRect l="-322" t="-223810" r="-451768" b="-1905"/>
                          </a:stretch>
                        </a:blipFill>
                      </a:tcPr>
                    </a:tc>
                    <a:tc>
                      <a:txBody>
                        <a:bodyPr/>
                        <a:lstStyle/>
                        <a:p>
                          <a:r>
                            <a:rPr lang="fr-FR" dirty="0" smtClean="0"/>
                            <a:t>2/20</a:t>
                          </a:r>
                          <a:endParaRPr lang="fr-FR" dirty="0"/>
                        </a:p>
                      </a:txBody>
                      <a:tcPr/>
                    </a:tc>
                    <a:tc>
                      <a:txBody>
                        <a:bodyPr/>
                        <a:lstStyle/>
                        <a:p>
                          <a:r>
                            <a:rPr lang="fr-FR" dirty="0" smtClean="0"/>
                            <a:t>2/20</a:t>
                          </a:r>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2/20</a:t>
                          </a:r>
                        </a:p>
                        <a:p>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2/20</a:t>
                          </a:r>
                        </a:p>
                        <a:p>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2/20</a:t>
                          </a:r>
                        </a:p>
                        <a:p>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2/20</a:t>
                          </a:r>
                        </a:p>
                        <a:p>
                          <a:endParaRPr lang="fr-FR" dirty="0"/>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dirty="0" smtClean="0"/>
                            <a:t>4/20</a:t>
                          </a:r>
                        </a:p>
                        <a:p>
                          <a:pPr algn="ctr"/>
                          <a:endParaRPr lang="fr-FR" dirty="0"/>
                        </a:p>
                      </a:txBody>
                      <a:tcPr/>
                    </a:tc>
                    <a:tc hMerge="1">
                      <a:txBody>
                        <a:bodyPr/>
                        <a:lstStyle/>
                        <a:p>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2/20</a:t>
                          </a:r>
                        </a:p>
                        <a:p>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2/20</a:t>
                          </a:r>
                        </a:p>
                      </a:txBody>
                      <a:tcPr/>
                    </a:tc>
                  </a:tr>
                </a:tbl>
              </a:graphicData>
            </a:graphic>
          </p:graphicFrame>
        </mc:Fallback>
      </mc:AlternateContent>
    </p:spTree>
    <p:extLst>
      <p:ext uri="{BB962C8B-B14F-4D97-AF65-F5344CB8AC3E}">
        <p14:creationId xmlns:p14="http://schemas.microsoft.com/office/powerpoint/2010/main" val="18250493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Espace réservé du contenu 2"/>
              <p:cNvSpPr>
                <a:spLocks noGrp="1"/>
              </p:cNvSpPr>
              <p:nvPr>
                <p:ph idx="1"/>
              </p:nvPr>
            </p:nvSpPr>
            <p:spPr>
              <a:xfrm>
                <a:off x="838200" y="412124"/>
                <a:ext cx="10515600" cy="5764839"/>
              </a:xfrm>
            </p:spPr>
            <p:txBody>
              <a:bodyPr/>
              <a:lstStyle/>
              <a:p>
                <a:pPr marL="0" indent="0">
                  <a:buNone/>
                </a:pPr>
                <a14:m>
                  <m:oMathPara xmlns:m="http://schemas.openxmlformats.org/officeDocument/2006/math">
                    <m:oMathParaPr>
                      <m:jc m:val="left"/>
                    </m:oMathParaPr>
                    <m:oMath xmlns:m="http://schemas.openxmlformats.org/officeDocument/2006/math">
                      <m:r>
                        <a:rPr lang="fr-FR" sz="2400" i="1" smtClean="0">
                          <a:latin typeface="Cambria Math" panose="02040503050406030204" pitchFamily="18" charset="0"/>
                        </a:rPr>
                        <m:t>𝑚</m:t>
                      </m:r>
                      <m:r>
                        <a:rPr lang="fr-FR" sz="2400" i="1" smtClean="0">
                          <a:latin typeface="Cambria Math" panose="02040503050406030204" pitchFamily="18" charset="0"/>
                        </a:rPr>
                        <m:t>=</m:t>
                      </m:r>
                      <m:f>
                        <m:fPr>
                          <m:ctrlPr>
                            <a:rPr lang="fr-FR" sz="2400" i="1">
                              <a:latin typeface="Cambria Math" panose="02040503050406030204" pitchFamily="18" charset="0"/>
                            </a:rPr>
                          </m:ctrlPr>
                        </m:fPr>
                        <m:num>
                          <m:r>
                            <a:rPr lang="fr-FR" sz="2400" i="1">
                              <a:latin typeface="Cambria Math" panose="02040503050406030204" pitchFamily="18" charset="0"/>
                            </a:rPr>
                            <m:t>1</m:t>
                          </m:r>
                        </m:num>
                        <m:den>
                          <m:r>
                            <a:rPr lang="fr-FR" sz="2400" i="1">
                              <a:latin typeface="Cambria Math" panose="02040503050406030204" pitchFamily="18" charset="0"/>
                            </a:rPr>
                            <m:t>𝑁</m:t>
                          </m:r>
                        </m:den>
                      </m:f>
                      <m:nary>
                        <m:naryPr>
                          <m:chr m:val="∑"/>
                          <m:ctrlPr>
                            <a:rPr lang="fr-FR" sz="2400" i="1">
                              <a:latin typeface="Cambria Math" panose="02040503050406030204" pitchFamily="18" charset="0"/>
                            </a:rPr>
                          </m:ctrlPr>
                        </m:naryPr>
                        <m:sub>
                          <m:r>
                            <m:rPr>
                              <m:brk m:alnAt="23"/>
                            </m:rPr>
                            <a:rPr lang="fr-FR" sz="2400" i="1">
                              <a:latin typeface="Cambria Math" panose="02040503050406030204" pitchFamily="18" charset="0"/>
                            </a:rPr>
                            <m:t>𝑖</m:t>
                          </m:r>
                          <m:r>
                            <a:rPr lang="fr-FR" sz="2400" i="1">
                              <a:latin typeface="Cambria Math" panose="02040503050406030204" pitchFamily="18" charset="0"/>
                            </a:rPr>
                            <m:t>=</m:t>
                          </m:r>
                          <m:r>
                            <m:rPr>
                              <m:brk m:alnAt="23"/>
                            </m:rPr>
                            <a:rPr lang="fr-FR" sz="2400" i="1">
                              <a:latin typeface="Cambria Math" panose="02040503050406030204" pitchFamily="18" charset="0"/>
                            </a:rPr>
                            <m:t>1</m:t>
                          </m:r>
                        </m:sub>
                        <m:sup>
                          <m:r>
                            <a:rPr lang="fr-FR" sz="2400" i="1">
                              <a:latin typeface="Cambria Math" panose="02040503050406030204" pitchFamily="18" charset="0"/>
                            </a:rPr>
                            <m:t>𝑁</m:t>
                          </m:r>
                        </m:sup>
                        <m:e>
                          <m:sSub>
                            <m:sSubPr>
                              <m:ctrlPr>
                                <a:rPr lang="fr-FR" sz="2400" i="1">
                                  <a:latin typeface="Cambria Math" panose="02040503050406030204" pitchFamily="18" charset="0"/>
                                </a:rPr>
                              </m:ctrlPr>
                            </m:sSubPr>
                            <m:e>
                              <m:r>
                                <a:rPr lang="fr-FR" sz="2400" i="1">
                                  <a:latin typeface="Cambria Math" panose="02040503050406030204" pitchFamily="18" charset="0"/>
                                </a:rPr>
                                <m:t>𝑥</m:t>
                              </m:r>
                            </m:e>
                            <m:sub>
                              <m:r>
                                <a:rPr lang="fr-FR" sz="2400" i="1">
                                  <a:latin typeface="Cambria Math" panose="02040503050406030204" pitchFamily="18" charset="0"/>
                                </a:rPr>
                                <m:t>𝑖</m:t>
                              </m:r>
                            </m:sub>
                          </m:sSub>
                        </m:e>
                      </m:nary>
                      <m:r>
                        <a:rPr lang="fr-FR" sz="2400" b="0" i="1" smtClean="0">
                          <a:latin typeface="Cambria Math" panose="02040503050406030204" pitchFamily="18" charset="0"/>
                        </a:rPr>
                        <m:t>=</m:t>
                      </m:r>
                      <m:f>
                        <m:fPr>
                          <m:ctrlPr>
                            <a:rPr lang="fr-FR" sz="2400" b="0" i="1" smtClean="0">
                              <a:latin typeface="Cambria Math" panose="02040503050406030204" pitchFamily="18" charset="0"/>
                            </a:rPr>
                          </m:ctrlPr>
                        </m:fPr>
                        <m:num>
                          <m:r>
                            <a:rPr lang="fr-FR" sz="2400" b="0" i="1" smtClean="0">
                              <a:latin typeface="Cambria Math" panose="02040503050406030204" pitchFamily="18" charset="0"/>
                            </a:rPr>
                            <m:t>1</m:t>
                          </m:r>
                          <m:r>
                            <a:rPr lang="fr-FR" sz="2400" b="0" i="1" smtClean="0">
                              <a:latin typeface="Cambria Math" panose="02040503050406030204" pitchFamily="18" charset="0"/>
                            </a:rPr>
                            <m:t>+</m:t>
                          </m:r>
                          <m:r>
                            <a:rPr lang="fr-FR" sz="2400" b="0" i="1" smtClean="0">
                              <a:latin typeface="Cambria Math" panose="02040503050406030204" pitchFamily="18" charset="0"/>
                            </a:rPr>
                            <m:t>2</m:t>
                          </m:r>
                          <m:r>
                            <a:rPr lang="fr-FR" sz="2400" b="0" i="1" smtClean="0">
                              <a:latin typeface="Cambria Math" panose="02040503050406030204" pitchFamily="18" charset="0"/>
                            </a:rPr>
                            <m:t>+</m:t>
                          </m:r>
                          <m:r>
                            <a:rPr lang="fr-FR" sz="2400" b="0" i="1" smtClean="0">
                              <a:latin typeface="Cambria Math" panose="02040503050406030204" pitchFamily="18" charset="0"/>
                            </a:rPr>
                            <m:t>5</m:t>
                          </m:r>
                          <m:r>
                            <a:rPr lang="fr-FR" sz="2400" b="0" i="1" smtClean="0">
                              <a:latin typeface="Cambria Math" panose="02040503050406030204" pitchFamily="18" charset="0"/>
                            </a:rPr>
                            <m:t>+</m:t>
                          </m:r>
                          <m:r>
                            <a:rPr lang="fr-FR" sz="2400" b="0" i="1" smtClean="0">
                              <a:latin typeface="Cambria Math" panose="02040503050406030204" pitchFamily="18" charset="0"/>
                            </a:rPr>
                            <m:t>7</m:t>
                          </m:r>
                          <m:r>
                            <a:rPr lang="fr-FR" sz="2400" b="0" i="1" smtClean="0">
                              <a:latin typeface="Cambria Math" panose="02040503050406030204" pitchFamily="18" charset="0"/>
                            </a:rPr>
                            <m:t>+</m:t>
                          </m:r>
                          <m:r>
                            <a:rPr lang="fr-FR" sz="2400" b="0" i="1" smtClean="0">
                              <a:latin typeface="Cambria Math" panose="02040503050406030204" pitchFamily="18" charset="0"/>
                            </a:rPr>
                            <m:t>10</m:t>
                          </m:r>
                        </m:num>
                        <m:den>
                          <m:r>
                            <a:rPr lang="fr-FR" sz="2400" b="0" i="1" smtClean="0">
                              <a:latin typeface="Cambria Math" panose="02040503050406030204" pitchFamily="18" charset="0"/>
                            </a:rPr>
                            <m:t>5</m:t>
                          </m:r>
                        </m:den>
                      </m:f>
                      <m:r>
                        <a:rPr lang="fr-FR" sz="2400" b="0" i="1" smtClean="0">
                          <a:latin typeface="Cambria Math" panose="02040503050406030204" pitchFamily="18" charset="0"/>
                        </a:rPr>
                        <m:t>=</m:t>
                      </m:r>
                      <m:r>
                        <a:rPr lang="fr-FR" sz="2400" b="0" i="1" smtClean="0">
                          <a:latin typeface="Cambria Math" panose="02040503050406030204" pitchFamily="18" charset="0"/>
                        </a:rPr>
                        <m:t>5</m:t>
                      </m:r>
                    </m:oMath>
                  </m:oMathPara>
                </a14:m>
                <a:endParaRPr lang="fr-FR" sz="2400" b="0" dirty="0" smtClean="0"/>
              </a:p>
              <a:p>
                <a:pPr marL="0" indent="0">
                  <a:buNone/>
                </a:pPr>
                <a:endParaRPr lang="fr-FR" sz="2400" dirty="0" smtClean="0"/>
              </a:p>
              <a:p>
                <a:pPr marL="0" indent="0">
                  <a:buNone/>
                </a:pPr>
                <a14:m>
                  <m:oMathPara xmlns:m="http://schemas.openxmlformats.org/officeDocument/2006/math">
                    <m:oMathParaPr>
                      <m:jc m:val="left"/>
                    </m:oMathParaPr>
                    <m:oMath xmlns:m="http://schemas.openxmlformats.org/officeDocument/2006/math">
                      <m:sSup>
                        <m:sSupPr>
                          <m:ctrlPr>
                            <a:rPr lang="fr-FR" sz="2400" i="1">
                              <a:latin typeface="Cambria Math" panose="02040503050406030204" pitchFamily="18" charset="0"/>
                            </a:rPr>
                          </m:ctrlPr>
                        </m:sSupPr>
                        <m:e>
                          <m:r>
                            <a:rPr lang="fr-FR" sz="2400" i="1">
                              <a:latin typeface="Cambria Math" panose="02040503050406030204" pitchFamily="18" charset="0"/>
                              <a:ea typeface="Cambria Math" panose="02040503050406030204" pitchFamily="18" charset="0"/>
                            </a:rPr>
                            <m:t>𝜎</m:t>
                          </m:r>
                        </m:e>
                        <m:sup>
                          <m:r>
                            <a:rPr lang="fr-FR" sz="2400" i="1">
                              <a:latin typeface="Cambria Math" panose="02040503050406030204" pitchFamily="18" charset="0"/>
                            </a:rPr>
                            <m:t>2</m:t>
                          </m:r>
                        </m:sup>
                      </m:sSup>
                      <m:r>
                        <a:rPr lang="fr-FR" sz="2400" i="1">
                          <a:latin typeface="Cambria Math" panose="02040503050406030204" pitchFamily="18" charset="0"/>
                        </a:rPr>
                        <m:t>=</m:t>
                      </m:r>
                      <m:f>
                        <m:fPr>
                          <m:ctrlPr>
                            <a:rPr lang="fr-FR" sz="2400" i="1">
                              <a:latin typeface="Cambria Math" panose="02040503050406030204" pitchFamily="18" charset="0"/>
                            </a:rPr>
                          </m:ctrlPr>
                        </m:fPr>
                        <m:num>
                          <m:r>
                            <a:rPr lang="fr-FR" sz="2400" i="1">
                              <a:latin typeface="Cambria Math" panose="02040503050406030204" pitchFamily="18" charset="0"/>
                            </a:rPr>
                            <m:t>1</m:t>
                          </m:r>
                        </m:num>
                        <m:den>
                          <m:r>
                            <a:rPr lang="fr-FR" sz="2400" i="1">
                              <a:latin typeface="Cambria Math" panose="02040503050406030204" pitchFamily="18" charset="0"/>
                            </a:rPr>
                            <m:t>𝑁</m:t>
                          </m:r>
                        </m:den>
                      </m:f>
                      <m:nary>
                        <m:naryPr>
                          <m:chr m:val="∑"/>
                          <m:ctrlPr>
                            <a:rPr lang="fr-FR" sz="2400" i="1">
                              <a:latin typeface="Cambria Math" panose="02040503050406030204" pitchFamily="18" charset="0"/>
                            </a:rPr>
                          </m:ctrlPr>
                        </m:naryPr>
                        <m:sub>
                          <m:r>
                            <m:rPr>
                              <m:brk m:alnAt="23"/>
                            </m:rPr>
                            <a:rPr lang="fr-FR" sz="2400" i="1">
                              <a:latin typeface="Cambria Math" panose="02040503050406030204" pitchFamily="18" charset="0"/>
                            </a:rPr>
                            <m:t>𝑖</m:t>
                          </m:r>
                          <m:r>
                            <a:rPr lang="fr-FR" sz="2400" i="1">
                              <a:latin typeface="Cambria Math" panose="02040503050406030204" pitchFamily="18" charset="0"/>
                            </a:rPr>
                            <m:t>=</m:t>
                          </m:r>
                          <m:r>
                            <m:rPr>
                              <m:brk m:alnAt="23"/>
                            </m:rPr>
                            <a:rPr lang="fr-FR" sz="2400" i="1">
                              <a:latin typeface="Cambria Math" panose="02040503050406030204" pitchFamily="18" charset="0"/>
                            </a:rPr>
                            <m:t>1</m:t>
                          </m:r>
                        </m:sub>
                        <m:sup>
                          <m:r>
                            <a:rPr lang="fr-FR" sz="2400" i="1">
                              <a:latin typeface="Cambria Math" panose="02040503050406030204" pitchFamily="18" charset="0"/>
                            </a:rPr>
                            <m:t>𝑁</m:t>
                          </m:r>
                        </m:sup>
                        <m:e>
                          <m:sSup>
                            <m:sSupPr>
                              <m:ctrlPr>
                                <a:rPr lang="fr-FR" sz="2400" i="1">
                                  <a:latin typeface="Cambria Math" panose="02040503050406030204" pitchFamily="18" charset="0"/>
                                </a:rPr>
                              </m:ctrlPr>
                            </m:sSupPr>
                            <m:e>
                              <m:d>
                                <m:dPr>
                                  <m:ctrlPr>
                                    <a:rPr lang="fr-FR" sz="2400" i="1">
                                      <a:latin typeface="Cambria Math" panose="02040503050406030204" pitchFamily="18" charset="0"/>
                                    </a:rPr>
                                  </m:ctrlPr>
                                </m:dPr>
                                <m:e>
                                  <m:sSub>
                                    <m:sSubPr>
                                      <m:ctrlPr>
                                        <a:rPr lang="fr-FR" sz="2400" i="1">
                                          <a:latin typeface="Cambria Math" panose="02040503050406030204" pitchFamily="18" charset="0"/>
                                        </a:rPr>
                                      </m:ctrlPr>
                                    </m:sSubPr>
                                    <m:e>
                                      <m:r>
                                        <a:rPr lang="fr-FR" sz="2400" i="1">
                                          <a:latin typeface="Cambria Math" panose="02040503050406030204" pitchFamily="18" charset="0"/>
                                        </a:rPr>
                                        <m:t>𝑥</m:t>
                                      </m:r>
                                    </m:e>
                                    <m:sub>
                                      <m:r>
                                        <a:rPr lang="fr-FR" sz="2400" i="1">
                                          <a:latin typeface="Cambria Math" panose="02040503050406030204" pitchFamily="18" charset="0"/>
                                        </a:rPr>
                                        <m:t>𝑖</m:t>
                                      </m:r>
                                    </m:sub>
                                  </m:sSub>
                                  <m:r>
                                    <a:rPr lang="fr-FR" sz="2400" i="1">
                                      <a:latin typeface="Cambria Math" panose="02040503050406030204" pitchFamily="18" charset="0"/>
                                    </a:rPr>
                                    <m:t>−</m:t>
                                  </m:r>
                                  <m:r>
                                    <a:rPr lang="fr-FR" sz="2400" i="1">
                                      <a:latin typeface="Cambria Math" panose="02040503050406030204" pitchFamily="18" charset="0"/>
                                    </a:rPr>
                                    <m:t>𝑚</m:t>
                                  </m:r>
                                </m:e>
                              </m:d>
                            </m:e>
                            <m:sup>
                              <m:r>
                                <a:rPr lang="fr-FR" sz="2400" i="1">
                                  <a:latin typeface="Cambria Math" panose="02040503050406030204" pitchFamily="18" charset="0"/>
                                </a:rPr>
                                <m:t>2</m:t>
                              </m:r>
                            </m:sup>
                          </m:sSup>
                          <m:r>
                            <a:rPr lang="fr-FR" sz="2400" i="1">
                              <a:latin typeface="Cambria Math" panose="02040503050406030204" pitchFamily="18" charset="0"/>
                            </a:rPr>
                            <m:t>=</m:t>
                          </m:r>
                          <m:d>
                            <m:dPr>
                              <m:ctrlPr>
                                <a:rPr lang="fr-FR" sz="2400" i="1">
                                  <a:latin typeface="Cambria Math" panose="02040503050406030204" pitchFamily="18" charset="0"/>
                                </a:rPr>
                              </m:ctrlPr>
                            </m:dPr>
                            <m:e>
                              <m:f>
                                <m:fPr>
                                  <m:ctrlPr>
                                    <a:rPr lang="fr-FR" sz="2400" i="1">
                                      <a:latin typeface="Cambria Math" panose="02040503050406030204" pitchFamily="18" charset="0"/>
                                    </a:rPr>
                                  </m:ctrlPr>
                                </m:fPr>
                                <m:num>
                                  <m:r>
                                    <a:rPr lang="fr-FR" sz="2400" i="1">
                                      <a:latin typeface="Cambria Math" panose="02040503050406030204" pitchFamily="18" charset="0"/>
                                    </a:rPr>
                                    <m:t>1</m:t>
                                  </m:r>
                                </m:num>
                                <m:den>
                                  <m:r>
                                    <a:rPr lang="fr-FR" sz="2400" i="1">
                                      <a:latin typeface="Cambria Math" panose="02040503050406030204" pitchFamily="18" charset="0"/>
                                    </a:rPr>
                                    <m:t>𝑁</m:t>
                                  </m:r>
                                </m:den>
                              </m:f>
                              <m:nary>
                                <m:naryPr>
                                  <m:chr m:val="∑"/>
                                  <m:ctrlPr>
                                    <a:rPr lang="fr-FR" sz="2400" i="1">
                                      <a:latin typeface="Cambria Math" panose="02040503050406030204" pitchFamily="18" charset="0"/>
                                    </a:rPr>
                                  </m:ctrlPr>
                                </m:naryPr>
                                <m:sub>
                                  <m:r>
                                    <m:rPr>
                                      <m:brk m:alnAt="23"/>
                                    </m:rPr>
                                    <a:rPr lang="fr-FR" sz="2400" i="1">
                                      <a:latin typeface="Cambria Math" panose="02040503050406030204" pitchFamily="18" charset="0"/>
                                    </a:rPr>
                                    <m:t>𝑖</m:t>
                                  </m:r>
                                  <m:r>
                                    <a:rPr lang="fr-FR" sz="2400" i="1">
                                      <a:latin typeface="Cambria Math" panose="02040503050406030204" pitchFamily="18" charset="0"/>
                                    </a:rPr>
                                    <m:t>=</m:t>
                                  </m:r>
                                  <m:r>
                                    <m:rPr>
                                      <m:brk m:alnAt="23"/>
                                    </m:rPr>
                                    <a:rPr lang="fr-FR" sz="2400" i="1">
                                      <a:latin typeface="Cambria Math" panose="02040503050406030204" pitchFamily="18" charset="0"/>
                                    </a:rPr>
                                    <m:t>1</m:t>
                                  </m:r>
                                </m:sub>
                                <m:sup>
                                  <m:r>
                                    <a:rPr lang="fr-FR" sz="2400" i="1">
                                      <a:latin typeface="Cambria Math" panose="02040503050406030204" pitchFamily="18" charset="0"/>
                                    </a:rPr>
                                    <m:t>𝑁</m:t>
                                  </m:r>
                                </m:sup>
                                <m:e>
                                  <m:sSubSup>
                                    <m:sSubSupPr>
                                      <m:ctrlPr>
                                        <a:rPr lang="fr-FR" sz="2400" i="1">
                                          <a:latin typeface="Cambria Math" panose="02040503050406030204" pitchFamily="18" charset="0"/>
                                        </a:rPr>
                                      </m:ctrlPr>
                                    </m:sSubSupPr>
                                    <m:e>
                                      <m:r>
                                        <a:rPr lang="fr-FR" sz="2400" i="1">
                                          <a:latin typeface="Cambria Math" panose="02040503050406030204" pitchFamily="18" charset="0"/>
                                        </a:rPr>
                                        <m:t>𝑥</m:t>
                                      </m:r>
                                    </m:e>
                                    <m:sub>
                                      <m:r>
                                        <a:rPr lang="fr-FR" sz="2400" i="1">
                                          <a:latin typeface="Cambria Math" panose="02040503050406030204" pitchFamily="18" charset="0"/>
                                        </a:rPr>
                                        <m:t>𝑖</m:t>
                                      </m:r>
                                    </m:sub>
                                    <m:sup>
                                      <m:r>
                                        <a:rPr lang="fr-FR" sz="2400" i="1">
                                          <a:latin typeface="Cambria Math" panose="02040503050406030204" pitchFamily="18" charset="0"/>
                                        </a:rPr>
                                        <m:t>2</m:t>
                                      </m:r>
                                    </m:sup>
                                  </m:sSubSup>
                                </m:e>
                              </m:nary>
                            </m:e>
                          </m:d>
                          <m:r>
                            <a:rPr lang="fr-FR" sz="2400" i="1">
                              <a:latin typeface="Cambria Math" panose="02040503050406030204" pitchFamily="18" charset="0"/>
                            </a:rPr>
                            <m:t>−</m:t>
                          </m:r>
                          <m:sSup>
                            <m:sSupPr>
                              <m:ctrlPr>
                                <a:rPr lang="fr-FR" sz="2400" i="1">
                                  <a:latin typeface="Cambria Math" panose="02040503050406030204" pitchFamily="18" charset="0"/>
                                </a:rPr>
                              </m:ctrlPr>
                            </m:sSupPr>
                            <m:e>
                              <m:r>
                                <a:rPr lang="fr-FR" sz="2400" i="1">
                                  <a:latin typeface="Cambria Math" panose="02040503050406030204" pitchFamily="18" charset="0"/>
                                </a:rPr>
                                <m:t>𝑚</m:t>
                              </m:r>
                            </m:e>
                            <m:sup>
                              <m:r>
                                <a:rPr lang="fr-FR" sz="2400" i="1">
                                  <a:latin typeface="Cambria Math" panose="02040503050406030204" pitchFamily="18" charset="0"/>
                                </a:rPr>
                                <m:t>2</m:t>
                              </m:r>
                            </m:sup>
                          </m:sSup>
                        </m:e>
                      </m:nary>
                      <m:r>
                        <a:rPr lang="fr-FR" sz="2400" b="0" i="1" smtClean="0">
                          <a:latin typeface="Cambria Math" panose="02040503050406030204" pitchFamily="18" charset="0"/>
                        </a:rPr>
                        <m:t>=</m:t>
                      </m:r>
                      <m:r>
                        <a:rPr lang="fr-FR" sz="2400" b="0" i="1" smtClean="0">
                          <a:latin typeface="Cambria Math" panose="02040503050406030204" pitchFamily="18" charset="0"/>
                        </a:rPr>
                        <m:t>10</m:t>
                      </m:r>
                      <m:r>
                        <a:rPr lang="fr-FR" sz="2400" b="0" i="1" smtClean="0">
                          <a:latin typeface="Cambria Math" panose="02040503050406030204" pitchFamily="18" charset="0"/>
                        </a:rPr>
                        <m:t>.</m:t>
                      </m:r>
                      <m:r>
                        <a:rPr lang="fr-FR" sz="2400" b="0" i="1" smtClean="0">
                          <a:latin typeface="Cambria Math" panose="02040503050406030204" pitchFamily="18" charset="0"/>
                        </a:rPr>
                        <m:t>8</m:t>
                      </m:r>
                    </m:oMath>
                  </m:oMathPara>
                </a14:m>
                <a:endParaRPr lang="fr-FR" sz="2400" dirty="0" smtClean="0"/>
              </a:p>
              <a:p>
                <a:pPr marL="0" indent="0">
                  <a:buNone/>
                </a:pPr>
                <a14:m>
                  <m:oMathPara xmlns:m="http://schemas.openxmlformats.org/officeDocument/2006/math">
                    <m:oMathParaPr>
                      <m:jc m:val="left"/>
                    </m:oMathParaPr>
                    <m:oMath xmlns:m="http://schemas.openxmlformats.org/officeDocument/2006/math">
                      <m:r>
                        <a:rPr lang="fr-FR" sz="2400" i="1">
                          <a:latin typeface="Cambria Math" panose="02040503050406030204" pitchFamily="18" charset="0"/>
                        </a:rPr>
                        <m:t>𝐸</m:t>
                      </m:r>
                      <m:d>
                        <m:dPr>
                          <m:ctrlPr>
                            <a:rPr lang="fr-FR" sz="2400" i="1">
                              <a:latin typeface="Cambria Math" panose="02040503050406030204" pitchFamily="18" charset="0"/>
                            </a:rPr>
                          </m:ctrlPr>
                        </m:dPr>
                        <m:e>
                          <m:acc>
                            <m:accPr>
                              <m:chr m:val="̅"/>
                              <m:ctrlPr>
                                <a:rPr lang="fr-FR" sz="2400" i="1">
                                  <a:latin typeface="Cambria Math" panose="02040503050406030204" pitchFamily="18" charset="0"/>
                                </a:rPr>
                              </m:ctrlPr>
                            </m:accPr>
                            <m:e>
                              <m:r>
                                <a:rPr lang="fr-FR" sz="2400" i="1">
                                  <a:latin typeface="Cambria Math" panose="02040503050406030204" pitchFamily="18" charset="0"/>
                                </a:rPr>
                                <m:t>𝑋</m:t>
                              </m:r>
                            </m:e>
                          </m:acc>
                        </m:e>
                      </m:d>
                      <m:r>
                        <a:rPr lang="fr-FR" sz="2400" i="1">
                          <a:latin typeface="Cambria Math" panose="02040503050406030204" pitchFamily="18" charset="0"/>
                        </a:rPr>
                        <m:t>=</m:t>
                      </m:r>
                      <m:nary>
                        <m:naryPr>
                          <m:chr m:val="∑"/>
                          <m:subHide m:val="on"/>
                          <m:supHide m:val="on"/>
                          <m:ctrlPr>
                            <a:rPr lang="fr-FR" sz="2400" i="1">
                              <a:latin typeface="Cambria Math" panose="02040503050406030204" pitchFamily="18" charset="0"/>
                            </a:rPr>
                          </m:ctrlPr>
                        </m:naryPr>
                        <m:sub/>
                        <m:sup/>
                        <m:e>
                          <m:sSub>
                            <m:sSubPr>
                              <m:ctrlPr>
                                <a:rPr lang="fr-FR" sz="2400" i="1">
                                  <a:latin typeface="Cambria Math" panose="02040503050406030204" pitchFamily="18" charset="0"/>
                                </a:rPr>
                              </m:ctrlPr>
                            </m:sSubPr>
                            <m:e>
                              <m:acc>
                                <m:accPr>
                                  <m:chr m:val="̅"/>
                                  <m:ctrlPr>
                                    <a:rPr lang="fr-FR" sz="2400" i="1">
                                      <a:latin typeface="Cambria Math" panose="02040503050406030204" pitchFamily="18" charset="0"/>
                                    </a:rPr>
                                  </m:ctrlPr>
                                </m:accPr>
                                <m:e>
                                  <m:r>
                                    <a:rPr lang="fr-FR" sz="2400" b="1" i="1">
                                      <a:latin typeface="Cambria Math" panose="02040503050406030204" pitchFamily="18" charset="0"/>
                                    </a:rPr>
                                    <m:t>𝒙</m:t>
                                  </m:r>
                                </m:e>
                              </m:acc>
                            </m:e>
                            <m:sub>
                              <m:r>
                                <a:rPr lang="fr-FR" sz="2400" b="1" i="1">
                                  <a:latin typeface="Cambria Math" panose="02040503050406030204" pitchFamily="18" charset="0"/>
                                </a:rPr>
                                <m:t>𝒊</m:t>
                              </m:r>
                            </m:sub>
                          </m:sSub>
                        </m:e>
                      </m:nary>
                      <m:r>
                        <a:rPr lang="fr-FR" sz="2400" i="1">
                          <a:latin typeface="Cambria Math" panose="02040503050406030204" pitchFamily="18" charset="0"/>
                        </a:rPr>
                        <m:t>𝑃</m:t>
                      </m:r>
                      <m:d>
                        <m:dPr>
                          <m:ctrlPr>
                            <a:rPr lang="fr-FR" sz="2400" i="1">
                              <a:latin typeface="Cambria Math" panose="02040503050406030204" pitchFamily="18" charset="0"/>
                            </a:rPr>
                          </m:ctrlPr>
                        </m:dPr>
                        <m:e>
                          <m:acc>
                            <m:accPr>
                              <m:chr m:val="̅"/>
                              <m:ctrlPr>
                                <a:rPr lang="fr-FR" sz="2400" i="1">
                                  <a:latin typeface="Cambria Math" panose="02040503050406030204" pitchFamily="18" charset="0"/>
                                </a:rPr>
                              </m:ctrlPr>
                            </m:accPr>
                            <m:e>
                              <m:r>
                                <a:rPr lang="fr-FR" sz="2400" i="1">
                                  <a:latin typeface="Cambria Math" panose="02040503050406030204" pitchFamily="18" charset="0"/>
                                </a:rPr>
                                <m:t>𝑋</m:t>
                              </m:r>
                            </m:e>
                          </m:acc>
                          <m:r>
                            <a:rPr lang="fr-FR" sz="2400" i="1">
                              <a:latin typeface="Cambria Math" panose="02040503050406030204" pitchFamily="18" charset="0"/>
                            </a:rPr>
                            <m:t>=</m:t>
                          </m:r>
                          <m:sSub>
                            <m:sSubPr>
                              <m:ctrlPr>
                                <a:rPr lang="fr-FR" sz="2400" i="1">
                                  <a:latin typeface="Cambria Math" panose="02040503050406030204" pitchFamily="18" charset="0"/>
                                </a:rPr>
                              </m:ctrlPr>
                            </m:sSubPr>
                            <m:e>
                              <m:acc>
                                <m:accPr>
                                  <m:chr m:val="̅"/>
                                  <m:ctrlPr>
                                    <a:rPr lang="fr-FR" sz="2400" i="1">
                                      <a:latin typeface="Cambria Math" panose="02040503050406030204" pitchFamily="18" charset="0"/>
                                    </a:rPr>
                                  </m:ctrlPr>
                                </m:accPr>
                                <m:e>
                                  <m:r>
                                    <a:rPr lang="fr-FR" sz="2400" b="1" i="1">
                                      <a:latin typeface="Cambria Math" panose="02040503050406030204" pitchFamily="18" charset="0"/>
                                    </a:rPr>
                                    <m:t>𝒙</m:t>
                                  </m:r>
                                </m:e>
                              </m:acc>
                            </m:e>
                            <m:sub>
                              <m:r>
                                <a:rPr lang="fr-FR" sz="2400" b="1" i="1">
                                  <a:latin typeface="Cambria Math" panose="02040503050406030204" pitchFamily="18" charset="0"/>
                                </a:rPr>
                                <m:t>𝒊</m:t>
                              </m:r>
                            </m:sub>
                          </m:sSub>
                        </m:e>
                      </m:d>
                      <m:r>
                        <a:rPr lang="fr-FR" sz="2400">
                          <a:latin typeface="Cambria Math" panose="02040503050406030204" pitchFamily="18" charset="0"/>
                        </a:rPr>
                        <m:t>=</m:t>
                      </m:r>
                      <m:r>
                        <a:rPr lang="fr-FR" sz="2400">
                          <a:latin typeface="Cambria Math" panose="02040503050406030204" pitchFamily="18" charset="0"/>
                        </a:rPr>
                        <m:t>5</m:t>
                      </m:r>
                      <m:r>
                        <a:rPr lang="fr-FR" sz="2400" b="0" i="0" smtClean="0">
                          <a:latin typeface="Cambria Math" panose="02040503050406030204" pitchFamily="18" charset="0"/>
                        </a:rPr>
                        <m:t>=</m:t>
                      </m:r>
                      <m:r>
                        <m:rPr>
                          <m:sty m:val="p"/>
                        </m:rPr>
                        <a:rPr lang="fr-FR" sz="2400" b="0" i="0" smtClean="0">
                          <a:latin typeface="Cambria Math" panose="02040503050406030204" pitchFamily="18" charset="0"/>
                        </a:rPr>
                        <m:t>m</m:t>
                      </m:r>
                    </m:oMath>
                  </m:oMathPara>
                </a14:m>
                <a:endParaRPr lang="fr-FR" sz="2400" dirty="0"/>
              </a:p>
              <a:p>
                <a:pPr marL="0" indent="0">
                  <a:buNone/>
                </a:pPr>
                <a14:m>
                  <m:oMathPara xmlns:m="http://schemas.openxmlformats.org/officeDocument/2006/math">
                    <m:oMathParaPr>
                      <m:jc m:val="left"/>
                    </m:oMathParaPr>
                    <m:oMath xmlns:m="http://schemas.openxmlformats.org/officeDocument/2006/math">
                      <m:r>
                        <a:rPr lang="fr-FR" sz="2400" i="1">
                          <a:latin typeface="Cambria Math" panose="02040503050406030204" pitchFamily="18" charset="0"/>
                        </a:rPr>
                        <m:t>𝑉</m:t>
                      </m:r>
                      <m:d>
                        <m:dPr>
                          <m:ctrlPr>
                            <a:rPr lang="fr-FR" sz="2400" i="1">
                              <a:latin typeface="Cambria Math" panose="02040503050406030204" pitchFamily="18" charset="0"/>
                            </a:rPr>
                          </m:ctrlPr>
                        </m:dPr>
                        <m:e>
                          <m:acc>
                            <m:accPr>
                              <m:chr m:val="̅"/>
                              <m:ctrlPr>
                                <a:rPr lang="fr-FR" sz="2400" i="1">
                                  <a:latin typeface="Cambria Math" panose="02040503050406030204" pitchFamily="18" charset="0"/>
                                </a:rPr>
                              </m:ctrlPr>
                            </m:accPr>
                            <m:e>
                              <m:r>
                                <a:rPr lang="fr-FR" sz="2400" i="1">
                                  <a:latin typeface="Cambria Math" panose="02040503050406030204" pitchFamily="18" charset="0"/>
                                </a:rPr>
                                <m:t>𝑋</m:t>
                              </m:r>
                            </m:e>
                          </m:acc>
                        </m:e>
                      </m:d>
                      <m:r>
                        <a:rPr lang="fr-FR" sz="2400" i="1">
                          <a:latin typeface="Cambria Math" panose="02040503050406030204" pitchFamily="18" charset="0"/>
                        </a:rPr>
                        <m:t>=</m:t>
                      </m:r>
                      <m:nary>
                        <m:naryPr>
                          <m:chr m:val="∑"/>
                          <m:subHide m:val="on"/>
                          <m:supHide m:val="on"/>
                          <m:ctrlPr>
                            <a:rPr lang="fr-FR" sz="2400" i="1">
                              <a:latin typeface="Cambria Math" panose="02040503050406030204" pitchFamily="18" charset="0"/>
                            </a:rPr>
                          </m:ctrlPr>
                        </m:naryPr>
                        <m:sub/>
                        <m:sup/>
                        <m:e>
                          <m:sSup>
                            <m:sSupPr>
                              <m:ctrlPr>
                                <a:rPr lang="fr-FR" sz="2400" i="1">
                                  <a:latin typeface="Cambria Math" panose="02040503050406030204" pitchFamily="18" charset="0"/>
                                </a:rPr>
                              </m:ctrlPr>
                            </m:sSupPr>
                            <m:e>
                              <m:sSub>
                                <m:sSubPr>
                                  <m:ctrlPr>
                                    <a:rPr lang="fr-FR" sz="2400" i="1">
                                      <a:latin typeface="Cambria Math" panose="02040503050406030204" pitchFamily="18" charset="0"/>
                                    </a:rPr>
                                  </m:ctrlPr>
                                </m:sSubPr>
                                <m:e>
                                  <m:acc>
                                    <m:accPr>
                                      <m:chr m:val="̅"/>
                                      <m:ctrlPr>
                                        <a:rPr lang="fr-FR" sz="2400" i="1">
                                          <a:latin typeface="Cambria Math" panose="02040503050406030204" pitchFamily="18" charset="0"/>
                                        </a:rPr>
                                      </m:ctrlPr>
                                    </m:accPr>
                                    <m:e>
                                      <m:r>
                                        <a:rPr lang="fr-FR" sz="2400" b="1" i="1">
                                          <a:latin typeface="Cambria Math" panose="02040503050406030204" pitchFamily="18" charset="0"/>
                                        </a:rPr>
                                        <m:t>𝒙</m:t>
                                      </m:r>
                                    </m:e>
                                  </m:acc>
                                </m:e>
                                <m:sub>
                                  <m:r>
                                    <a:rPr lang="fr-FR" sz="2400" b="1" i="1">
                                      <a:latin typeface="Cambria Math" panose="02040503050406030204" pitchFamily="18" charset="0"/>
                                    </a:rPr>
                                    <m:t>𝒊</m:t>
                                  </m:r>
                                </m:sub>
                              </m:sSub>
                            </m:e>
                            <m:sup>
                              <m:r>
                                <a:rPr lang="fr-FR" sz="2400" i="1">
                                  <a:latin typeface="Cambria Math" panose="02040503050406030204" pitchFamily="18" charset="0"/>
                                </a:rPr>
                                <m:t>2</m:t>
                              </m:r>
                            </m:sup>
                          </m:sSup>
                        </m:e>
                      </m:nary>
                      <m:r>
                        <a:rPr lang="fr-FR" sz="2400" i="1">
                          <a:latin typeface="Cambria Math" panose="02040503050406030204" pitchFamily="18" charset="0"/>
                        </a:rPr>
                        <m:t>𝑃</m:t>
                      </m:r>
                      <m:d>
                        <m:dPr>
                          <m:ctrlPr>
                            <a:rPr lang="fr-FR" sz="2400" i="1">
                              <a:latin typeface="Cambria Math" panose="02040503050406030204" pitchFamily="18" charset="0"/>
                            </a:rPr>
                          </m:ctrlPr>
                        </m:dPr>
                        <m:e>
                          <m:acc>
                            <m:accPr>
                              <m:chr m:val="̅"/>
                              <m:ctrlPr>
                                <a:rPr lang="fr-FR" sz="2400" i="1">
                                  <a:latin typeface="Cambria Math" panose="02040503050406030204" pitchFamily="18" charset="0"/>
                                </a:rPr>
                              </m:ctrlPr>
                            </m:accPr>
                            <m:e>
                              <m:r>
                                <a:rPr lang="fr-FR" sz="2400" i="1">
                                  <a:latin typeface="Cambria Math" panose="02040503050406030204" pitchFamily="18" charset="0"/>
                                </a:rPr>
                                <m:t>𝑋</m:t>
                              </m:r>
                            </m:e>
                          </m:acc>
                          <m:r>
                            <a:rPr lang="fr-FR" sz="2400" i="1">
                              <a:latin typeface="Cambria Math" panose="02040503050406030204" pitchFamily="18" charset="0"/>
                            </a:rPr>
                            <m:t>=</m:t>
                          </m:r>
                          <m:sSub>
                            <m:sSubPr>
                              <m:ctrlPr>
                                <a:rPr lang="fr-FR" sz="2400" i="1">
                                  <a:latin typeface="Cambria Math" panose="02040503050406030204" pitchFamily="18" charset="0"/>
                                </a:rPr>
                              </m:ctrlPr>
                            </m:sSubPr>
                            <m:e>
                              <m:acc>
                                <m:accPr>
                                  <m:chr m:val="̅"/>
                                  <m:ctrlPr>
                                    <a:rPr lang="fr-FR" sz="2400" i="1">
                                      <a:latin typeface="Cambria Math" panose="02040503050406030204" pitchFamily="18" charset="0"/>
                                    </a:rPr>
                                  </m:ctrlPr>
                                </m:accPr>
                                <m:e>
                                  <m:r>
                                    <a:rPr lang="fr-FR" sz="2400" b="1" i="1">
                                      <a:latin typeface="Cambria Math" panose="02040503050406030204" pitchFamily="18" charset="0"/>
                                    </a:rPr>
                                    <m:t>𝒙</m:t>
                                  </m:r>
                                </m:e>
                              </m:acc>
                            </m:e>
                            <m:sub>
                              <m:r>
                                <a:rPr lang="fr-FR" sz="2400" b="1" i="1">
                                  <a:latin typeface="Cambria Math" panose="02040503050406030204" pitchFamily="18" charset="0"/>
                                </a:rPr>
                                <m:t>𝒊</m:t>
                              </m:r>
                            </m:sub>
                          </m:sSub>
                        </m:e>
                      </m:d>
                      <m:r>
                        <a:rPr lang="fr-FR" sz="2400" b="1" i="1">
                          <a:latin typeface="Cambria Math" panose="02040503050406030204" pitchFamily="18" charset="0"/>
                        </a:rPr>
                        <m:t>−</m:t>
                      </m:r>
                      <m:sSup>
                        <m:sSupPr>
                          <m:ctrlPr>
                            <a:rPr lang="fr-FR" sz="2400" b="1" i="1">
                              <a:latin typeface="Cambria Math" panose="02040503050406030204" pitchFamily="18" charset="0"/>
                            </a:rPr>
                          </m:ctrlPr>
                        </m:sSupPr>
                        <m:e>
                          <m:d>
                            <m:dPr>
                              <m:ctrlPr>
                                <a:rPr lang="fr-FR" sz="2400" b="1" i="1">
                                  <a:latin typeface="Cambria Math" panose="02040503050406030204" pitchFamily="18" charset="0"/>
                                </a:rPr>
                              </m:ctrlPr>
                            </m:dPr>
                            <m:e>
                              <m:r>
                                <a:rPr lang="fr-FR" sz="2400" i="1">
                                  <a:latin typeface="Cambria Math" panose="02040503050406030204" pitchFamily="18" charset="0"/>
                                </a:rPr>
                                <m:t>𝐸</m:t>
                              </m:r>
                              <m:d>
                                <m:dPr>
                                  <m:ctrlPr>
                                    <a:rPr lang="fr-FR" sz="2400" i="1">
                                      <a:latin typeface="Cambria Math" panose="02040503050406030204" pitchFamily="18" charset="0"/>
                                    </a:rPr>
                                  </m:ctrlPr>
                                </m:dPr>
                                <m:e>
                                  <m:acc>
                                    <m:accPr>
                                      <m:chr m:val="̅"/>
                                      <m:ctrlPr>
                                        <a:rPr lang="fr-FR" sz="2400" i="1">
                                          <a:latin typeface="Cambria Math" panose="02040503050406030204" pitchFamily="18" charset="0"/>
                                        </a:rPr>
                                      </m:ctrlPr>
                                    </m:accPr>
                                    <m:e>
                                      <m:r>
                                        <a:rPr lang="fr-FR" sz="2400" i="1">
                                          <a:latin typeface="Cambria Math" panose="02040503050406030204" pitchFamily="18" charset="0"/>
                                        </a:rPr>
                                        <m:t>𝑋</m:t>
                                      </m:r>
                                    </m:e>
                                  </m:acc>
                                </m:e>
                              </m:d>
                            </m:e>
                          </m:d>
                        </m:e>
                        <m:sup>
                          <m:r>
                            <a:rPr lang="fr-FR" sz="2400" b="1" i="1">
                              <a:latin typeface="Cambria Math" panose="02040503050406030204" pitchFamily="18" charset="0"/>
                            </a:rPr>
                            <m:t>𝟐</m:t>
                          </m:r>
                        </m:sup>
                      </m:sSup>
                      <m:r>
                        <a:rPr lang="fr-FR" sz="2400" b="1" i="1">
                          <a:latin typeface="Cambria Math" panose="02040503050406030204" pitchFamily="18" charset="0"/>
                        </a:rPr>
                        <m:t>=</m:t>
                      </m:r>
                      <m:r>
                        <a:rPr lang="fr-FR" sz="2400" b="1" i="1">
                          <a:latin typeface="Cambria Math" panose="02040503050406030204" pitchFamily="18" charset="0"/>
                        </a:rPr>
                        <m:t>𝟒</m:t>
                      </m:r>
                      <m:r>
                        <a:rPr lang="fr-FR" sz="2400" b="1" i="1">
                          <a:latin typeface="Cambria Math" panose="02040503050406030204" pitchFamily="18" charset="0"/>
                        </a:rPr>
                        <m:t>.</m:t>
                      </m:r>
                      <m:r>
                        <a:rPr lang="fr-FR" sz="2400" b="1" i="1">
                          <a:latin typeface="Cambria Math" panose="02040503050406030204" pitchFamily="18" charset="0"/>
                        </a:rPr>
                        <m:t>𝟎𝟓</m:t>
                      </m:r>
                      <m:r>
                        <a:rPr lang="fr-FR" sz="2400" b="1" i="1" smtClean="0">
                          <a:latin typeface="Cambria Math" panose="02040503050406030204" pitchFamily="18" charset="0"/>
                        </a:rPr>
                        <m:t>=</m:t>
                      </m:r>
                      <m:f>
                        <m:fPr>
                          <m:ctrlPr>
                            <a:rPr lang="fr-FR" sz="2400" b="1" i="1" smtClean="0">
                              <a:latin typeface="Cambria Math" panose="02040503050406030204" pitchFamily="18" charset="0"/>
                            </a:rPr>
                          </m:ctrlPr>
                        </m:fPr>
                        <m:num>
                          <m:sSup>
                            <m:sSupPr>
                              <m:ctrlPr>
                                <a:rPr lang="fr-FR" sz="2400" i="1">
                                  <a:latin typeface="Cambria Math" panose="02040503050406030204" pitchFamily="18" charset="0"/>
                                </a:rPr>
                              </m:ctrlPr>
                            </m:sSupPr>
                            <m:e>
                              <m:r>
                                <a:rPr lang="fr-FR" sz="2400" i="1">
                                  <a:latin typeface="Cambria Math" panose="02040503050406030204" pitchFamily="18" charset="0"/>
                                  <a:ea typeface="Cambria Math" panose="02040503050406030204" pitchFamily="18" charset="0"/>
                                </a:rPr>
                                <m:t>𝜎</m:t>
                              </m:r>
                            </m:e>
                            <m:sup>
                              <m:r>
                                <a:rPr lang="fr-FR" sz="2400" i="1">
                                  <a:latin typeface="Cambria Math" panose="02040503050406030204" pitchFamily="18" charset="0"/>
                                </a:rPr>
                                <m:t>2</m:t>
                              </m:r>
                            </m:sup>
                          </m:sSup>
                        </m:num>
                        <m:den>
                          <m:r>
                            <a:rPr lang="fr-FR" sz="2400" b="1" i="1" smtClean="0">
                              <a:latin typeface="Cambria Math" panose="02040503050406030204" pitchFamily="18" charset="0"/>
                            </a:rPr>
                            <m:t>𝒏</m:t>
                          </m:r>
                        </m:den>
                      </m:f>
                      <m:f>
                        <m:fPr>
                          <m:ctrlPr>
                            <a:rPr lang="fr-FR" sz="2400" b="1" i="1" smtClean="0">
                              <a:latin typeface="Cambria Math" panose="02040503050406030204" pitchFamily="18" charset="0"/>
                            </a:rPr>
                          </m:ctrlPr>
                        </m:fPr>
                        <m:num>
                          <m:r>
                            <a:rPr lang="fr-FR" sz="2400" b="1" i="1" smtClean="0">
                              <a:latin typeface="Cambria Math" panose="02040503050406030204" pitchFamily="18" charset="0"/>
                            </a:rPr>
                            <m:t>𝑵</m:t>
                          </m:r>
                          <m:r>
                            <a:rPr lang="fr-FR" sz="2400" b="1" i="1" smtClean="0">
                              <a:latin typeface="Cambria Math" panose="02040503050406030204" pitchFamily="18" charset="0"/>
                            </a:rPr>
                            <m:t>−</m:t>
                          </m:r>
                          <m:r>
                            <a:rPr lang="fr-FR" sz="2400" b="1" i="1" smtClean="0">
                              <a:latin typeface="Cambria Math" panose="02040503050406030204" pitchFamily="18" charset="0"/>
                            </a:rPr>
                            <m:t>𝒏</m:t>
                          </m:r>
                        </m:num>
                        <m:den>
                          <m:r>
                            <a:rPr lang="fr-FR" sz="2400" b="1" i="1" smtClean="0">
                              <a:latin typeface="Cambria Math" panose="02040503050406030204" pitchFamily="18" charset="0"/>
                            </a:rPr>
                            <m:t>𝑵</m:t>
                          </m:r>
                          <m:r>
                            <a:rPr lang="fr-FR" sz="2400" b="1" i="1" smtClean="0">
                              <a:latin typeface="Cambria Math" panose="02040503050406030204" pitchFamily="18" charset="0"/>
                            </a:rPr>
                            <m:t>−</m:t>
                          </m:r>
                          <m:r>
                            <a:rPr lang="fr-FR" sz="2400" b="1" i="1" smtClean="0">
                              <a:latin typeface="Cambria Math" panose="02040503050406030204" pitchFamily="18" charset="0"/>
                            </a:rPr>
                            <m:t>𝟏</m:t>
                          </m:r>
                        </m:den>
                      </m:f>
                    </m:oMath>
                  </m:oMathPara>
                </a14:m>
                <a:endParaRPr lang="fr-FR" dirty="0"/>
              </a:p>
              <a:p>
                <a:pPr marL="0" indent="0">
                  <a:buNone/>
                </a:pPr>
                <a:endParaRPr lang="fr-FR" dirty="0"/>
              </a:p>
            </p:txBody>
          </p:sp>
        </mc:Choice>
        <mc:Fallback xmlns="">
          <p:sp>
            <p:nvSpPr>
              <p:cNvPr id="3" name="Espace réservé du contenu 2"/>
              <p:cNvSpPr>
                <a:spLocks noGrp="1" noRot="1" noChangeAspect="1" noMove="1" noResize="1" noEditPoints="1" noAdjustHandles="1" noChangeArrowheads="1" noChangeShapeType="1" noTextEdit="1"/>
              </p:cNvSpPr>
              <p:nvPr>
                <p:ph idx="1"/>
              </p:nvPr>
            </p:nvSpPr>
            <p:spPr>
              <a:xfrm>
                <a:off x="838200" y="412124"/>
                <a:ext cx="10515600" cy="5764839"/>
              </a:xfrm>
              <a:blipFill rotWithShape="0">
                <a:blip r:embed="rId2"/>
                <a:stretch>
                  <a:fillRect/>
                </a:stretch>
              </a:blipFill>
            </p:spPr>
            <p:txBody>
              <a:bodyPr/>
              <a:lstStyle/>
              <a:p>
                <a:r>
                  <a:rPr lang="fr-FR">
                    <a:noFill/>
                  </a:rPr>
                  <a:t> </a:t>
                </a:r>
              </a:p>
            </p:txBody>
          </p:sp>
        </mc:Fallback>
      </mc:AlternateContent>
    </p:spTree>
    <p:extLst>
      <p:ext uri="{BB962C8B-B14F-4D97-AF65-F5344CB8AC3E}">
        <p14:creationId xmlns:p14="http://schemas.microsoft.com/office/powerpoint/2010/main" val="20757557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itre 1"/>
              <p:cNvSpPr>
                <a:spLocks noGrp="1"/>
              </p:cNvSpPr>
              <p:nvPr>
                <p:ph type="title"/>
              </p:nvPr>
            </p:nvSpPr>
            <p:spPr>
              <a:xfrm>
                <a:off x="838200" y="365125"/>
                <a:ext cx="10515600" cy="819731"/>
              </a:xfrm>
              <a:solidFill>
                <a:schemeClr val="tx2">
                  <a:lumMod val="40000"/>
                  <a:lumOff val="60000"/>
                </a:schemeClr>
              </a:solidFill>
              <a:ln>
                <a:solidFill>
                  <a:schemeClr val="tx2">
                    <a:lumMod val="20000"/>
                    <a:lumOff val="80000"/>
                  </a:schemeClr>
                </a:solidFill>
              </a:ln>
            </p:spPr>
            <p:style>
              <a:lnRef idx="2">
                <a:schemeClr val="dk1"/>
              </a:lnRef>
              <a:fillRef idx="1">
                <a:schemeClr val="lt1"/>
              </a:fillRef>
              <a:effectRef idx="0">
                <a:schemeClr val="dk1"/>
              </a:effectRef>
              <a:fontRef idx="minor">
                <a:schemeClr val="dk1"/>
              </a:fontRef>
            </p:style>
            <p:txBody>
              <a:bodyPr>
                <a:normAutofit/>
              </a:bodyPr>
              <a:lstStyle/>
              <a:p>
                <a:r>
                  <a:rPr lang="fr-FR" sz="2800" b="1" dirty="0" smtClean="0"/>
                  <a:t>Récapitulatif: Distribution d’échantillonnage de la moyenne </a:t>
                </a:r>
                <a14:m>
                  <m:oMath xmlns:m="http://schemas.openxmlformats.org/officeDocument/2006/math">
                    <m:acc>
                      <m:accPr>
                        <m:chr m:val="̅"/>
                        <m:ctrlPr>
                          <a:rPr lang="fr-FR" sz="2800" b="1" i="1">
                            <a:latin typeface="Cambria Math" panose="02040503050406030204" pitchFamily="18" charset="0"/>
                          </a:rPr>
                        </m:ctrlPr>
                      </m:accPr>
                      <m:e>
                        <m:r>
                          <a:rPr lang="fr-FR" sz="2800" b="1" i="1">
                            <a:latin typeface="Cambria Math" panose="02040503050406030204" pitchFamily="18" charset="0"/>
                          </a:rPr>
                          <m:t>𝑿</m:t>
                        </m:r>
                      </m:e>
                    </m:acc>
                  </m:oMath>
                </a14:m>
                <a:r>
                  <a:rPr lang="fr-FR" sz="2800" b="1" dirty="0" smtClean="0"/>
                  <a:t> </a:t>
                </a:r>
                <a:endParaRPr lang="fr-FR" sz="2800" b="1" dirty="0"/>
              </a:p>
            </p:txBody>
          </p:sp>
        </mc:Choice>
        <mc:Fallback>
          <p:sp>
            <p:nvSpPr>
              <p:cNvPr id="2" name="Titre 1"/>
              <p:cNvSpPr>
                <a:spLocks noGrp="1" noRot="1" noChangeAspect="1" noMove="1" noResize="1" noEditPoints="1" noAdjustHandles="1" noChangeArrowheads="1" noChangeShapeType="1" noTextEdit="1"/>
              </p:cNvSpPr>
              <p:nvPr>
                <p:ph type="title"/>
              </p:nvPr>
            </p:nvSpPr>
            <p:spPr>
              <a:xfrm>
                <a:off x="838200" y="365125"/>
                <a:ext cx="10515600" cy="819731"/>
              </a:xfrm>
              <a:blipFill rotWithShape="0">
                <a:blip r:embed="rId2"/>
                <a:stretch>
                  <a:fillRect l="-1158"/>
                </a:stretch>
              </a:blipFill>
              <a:ln>
                <a:solidFill>
                  <a:schemeClr val="tx2">
                    <a:lumMod val="20000"/>
                    <a:lumOff val="80000"/>
                  </a:schemeClr>
                </a:solidFill>
              </a:ln>
            </p:spPr>
            <p:txBody>
              <a:bodyPr/>
              <a:lstStyle/>
              <a:p>
                <a:r>
                  <a:rPr lang="fr-FR">
                    <a:noFill/>
                  </a:rPr>
                  <a:t> </a:t>
                </a:r>
              </a:p>
            </p:txBody>
          </p:sp>
        </mc:Fallback>
      </mc:AlternateContent>
      <mc:AlternateContent xmlns:mc="http://schemas.openxmlformats.org/markup-compatibility/2006">
        <mc:Choice xmlns:a14="http://schemas.microsoft.com/office/drawing/2010/main" Requires="a14">
          <p:graphicFrame>
            <p:nvGraphicFramePr>
              <p:cNvPr id="4" name="Espace réservé du contenu 3"/>
              <p:cNvGraphicFramePr>
                <a:graphicFrameLocks noGrp="1"/>
              </p:cNvGraphicFramePr>
              <p:nvPr>
                <p:ph idx="1"/>
                <p:extLst>
                  <p:ext uri="{D42A27DB-BD31-4B8C-83A1-F6EECF244321}">
                    <p14:modId xmlns:p14="http://schemas.microsoft.com/office/powerpoint/2010/main" val="4119220930"/>
                  </p:ext>
                </p:extLst>
              </p:nvPr>
            </p:nvGraphicFramePr>
            <p:xfrm>
              <a:off x="721218" y="1967294"/>
              <a:ext cx="10632582" cy="1112520"/>
            </p:xfrm>
            <a:graphic>
              <a:graphicData uri="http://schemas.openxmlformats.org/drawingml/2006/table">
                <a:tbl>
                  <a:tblPr firstRow="1" bandRow="1">
                    <a:tableStyleId>{5C22544A-7EE6-4342-B048-85BDC9FD1C3A}</a:tableStyleId>
                  </a:tblPr>
                  <a:tblGrid>
                    <a:gridCol w="1772097"/>
                    <a:gridCol w="1772097"/>
                    <a:gridCol w="1772097"/>
                    <a:gridCol w="1772097"/>
                    <a:gridCol w="1772097"/>
                    <a:gridCol w="1772097"/>
                  </a:tblGrid>
                  <a:tr h="370840">
                    <a:tc>
                      <a:txBody>
                        <a:bodyPr/>
                        <a:lstStyle/>
                        <a:p>
                          <a:endParaRPr lang="fr-FR" dirty="0"/>
                        </a:p>
                      </a:txBody>
                      <a:tcPr/>
                    </a:tc>
                    <a:tc>
                      <a:txBody>
                        <a:bodyPr/>
                        <a:lstStyle/>
                        <a:p>
                          <a:r>
                            <a:rPr lang="fr-FR" dirty="0" smtClean="0"/>
                            <a:t>Population</a:t>
                          </a:r>
                          <a:endParaRPr lang="fr-FR" dirty="0"/>
                        </a:p>
                      </a:txBody>
                      <a:tcPr/>
                    </a:tc>
                    <a:tc>
                      <a:txBody>
                        <a:bodyPr/>
                        <a:lstStyle/>
                        <a:p>
                          <a:r>
                            <a:rPr lang="fr-FR" dirty="0" smtClean="0"/>
                            <a:t>Échantillon 1</a:t>
                          </a:r>
                          <a:endParaRPr lang="fr-FR" dirty="0"/>
                        </a:p>
                      </a:txBody>
                      <a:tcPr/>
                    </a:tc>
                    <a:tc>
                      <a:txBody>
                        <a:bodyPr/>
                        <a:lstStyle/>
                        <a:p>
                          <a:r>
                            <a:rPr lang="fr-FR" dirty="0" smtClean="0"/>
                            <a:t>Échantillon 2</a:t>
                          </a:r>
                          <a:endParaRPr lang="fr-FR" dirty="0"/>
                        </a:p>
                      </a:txBody>
                      <a:tcPr/>
                    </a:tc>
                    <a:tc>
                      <a:txBody>
                        <a:bodyPr/>
                        <a:lstStyle/>
                        <a:p>
                          <a:pPr algn="ctr"/>
                          <a:r>
                            <a:rPr lang="fr-FR" dirty="0" smtClean="0"/>
                            <a:t>…..</a:t>
                          </a:r>
                          <a:endParaRPr lang="fr-FR" dirty="0"/>
                        </a:p>
                      </a:txBody>
                      <a:tcPr/>
                    </a:tc>
                    <a:tc>
                      <a:txBody>
                        <a:bodyPr/>
                        <a:lstStyle/>
                        <a:p>
                          <a:r>
                            <a:rPr lang="fr-FR" dirty="0" smtClean="0"/>
                            <a:t>Échantillon k</a:t>
                          </a:r>
                          <a:endParaRPr lang="fr-FR" dirty="0"/>
                        </a:p>
                      </a:txBody>
                      <a:tcPr/>
                    </a:tc>
                  </a:tr>
                  <a:tr h="370840">
                    <a:tc>
                      <a:txBody>
                        <a:bodyPr/>
                        <a:lstStyle/>
                        <a:p>
                          <a:r>
                            <a:rPr lang="fr-FR" dirty="0" smtClean="0"/>
                            <a:t>Taille</a:t>
                          </a:r>
                          <a:endParaRPr lang="fr-FR" dirty="0"/>
                        </a:p>
                      </a:txBody>
                      <a:tcPr/>
                    </a:tc>
                    <a:tc>
                      <a:txBody>
                        <a:bodyPr/>
                        <a:lstStyle/>
                        <a:p>
                          <a:r>
                            <a:rPr lang="fr-FR" dirty="0" smtClean="0"/>
                            <a:t>N</a:t>
                          </a:r>
                          <a:endParaRPr lang="fr-FR" dirty="0"/>
                        </a:p>
                      </a:txBody>
                      <a:tcPr/>
                    </a:tc>
                    <a:tc>
                      <a:txBody>
                        <a:bodyPr/>
                        <a:lstStyle/>
                        <a:p>
                          <a:r>
                            <a:rPr lang="fr-FR" dirty="0" smtClean="0"/>
                            <a:t>n</a:t>
                          </a:r>
                          <a:endParaRPr lang="fr-FR" dirty="0"/>
                        </a:p>
                      </a:txBody>
                      <a:tcPr/>
                    </a:tc>
                    <a:tc>
                      <a:txBody>
                        <a:bodyPr/>
                        <a:lstStyle/>
                        <a:p>
                          <a:r>
                            <a:rPr lang="fr-FR" dirty="0" smtClean="0"/>
                            <a:t>n</a:t>
                          </a:r>
                          <a:endParaRPr lang="fr-FR" dirty="0"/>
                        </a:p>
                      </a:txBody>
                      <a:tcPr/>
                    </a:tc>
                    <a:tc>
                      <a:txBody>
                        <a:bodyPr/>
                        <a:lstStyle/>
                        <a:p>
                          <a:endParaRPr lang="fr-FR" dirty="0"/>
                        </a:p>
                      </a:txBody>
                      <a:tcPr/>
                    </a:tc>
                    <a:tc>
                      <a:txBody>
                        <a:bodyPr/>
                        <a:lstStyle/>
                        <a:p>
                          <a:r>
                            <a:rPr lang="fr-FR" dirty="0" smtClean="0"/>
                            <a:t>n</a:t>
                          </a:r>
                          <a:endParaRPr lang="fr-FR" dirty="0"/>
                        </a:p>
                      </a:txBody>
                      <a:tcPr/>
                    </a:tc>
                  </a:tr>
                  <a:tr h="370840">
                    <a:tc>
                      <a:txBody>
                        <a:bodyPr/>
                        <a:lstStyle/>
                        <a:p>
                          <a:r>
                            <a:rPr lang="fr-FR" dirty="0" smtClean="0"/>
                            <a:t>moyenne</a:t>
                          </a:r>
                          <a:endParaRPr lang="fr-FR" dirty="0"/>
                        </a:p>
                      </a:txBody>
                      <a:tcPr/>
                    </a:tc>
                    <a:tc>
                      <a:txBody>
                        <a:bodyPr/>
                        <a:lstStyle/>
                        <a:p>
                          <a:r>
                            <a:rPr lang="fr-FR" dirty="0" smtClean="0"/>
                            <a:t>m</a:t>
                          </a:r>
                          <a:endParaRPr lang="fr-FR" dirty="0"/>
                        </a:p>
                      </a:txBody>
                      <a:tcPr/>
                    </a:tc>
                    <a:tc>
                      <a:txBody>
                        <a:bodyPr/>
                        <a:lstStyle/>
                        <a:p>
                          <a14:m>
                            <m:oMathPara xmlns:m="http://schemas.openxmlformats.org/officeDocument/2006/math">
                              <m:oMathParaPr>
                                <m:jc m:val="centerGroup"/>
                              </m:oMathParaPr>
                              <m:oMath xmlns:m="http://schemas.openxmlformats.org/officeDocument/2006/math">
                                <m:sSub>
                                  <m:sSubPr>
                                    <m:ctrlPr>
                                      <a:rPr lang="fr-FR" i="1" smtClean="0">
                                        <a:latin typeface="Cambria Math" panose="02040503050406030204" pitchFamily="18" charset="0"/>
                                      </a:rPr>
                                    </m:ctrlPr>
                                  </m:sSubPr>
                                  <m:e>
                                    <m:acc>
                                      <m:accPr>
                                        <m:chr m:val="̅"/>
                                        <m:ctrlPr>
                                          <a:rPr lang="fr-FR" i="1" smtClean="0">
                                            <a:latin typeface="Cambria Math" panose="02040503050406030204" pitchFamily="18" charset="0"/>
                                          </a:rPr>
                                        </m:ctrlPr>
                                      </m:accPr>
                                      <m:e>
                                        <m:r>
                                          <a:rPr lang="fr-FR" b="0" i="1" smtClean="0">
                                            <a:latin typeface="Cambria Math" panose="02040503050406030204" pitchFamily="18" charset="0"/>
                                          </a:rPr>
                                          <m:t>𝑥</m:t>
                                        </m:r>
                                      </m:e>
                                    </m:acc>
                                  </m:e>
                                  <m:sub>
                                    <m:r>
                                      <a:rPr lang="fr-FR" b="0" i="1" smtClean="0">
                                        <a:latin typeface="Cambria Math" panose="02040503050406030204" pitchFamily="18" charset="0"/>
                                      </a:rPr>
                                      <m:t>1</m:t>
                                    </m:r>
                                  </m:sub>
                                </m:sSub>
                              </m:oMath>
                            </m:oMathPara>
                          </a14:m>
                          <a:endParaRPr lang="fr-FR" dirty="0"/>
                        </a:p>
                      </a:txBody>
                      <a:tcPr/>
                    </a:tc>
                    <a:tc>
                      <a:txBody>
                        <a:bodyPr/>
                        <a:lstStyle/>
                        <a:p>
                          <a14:m>
                            <m:oMathPara xmlns:m="http://schemas.openxmlformats.org/officeDocument/2006/math">
                              <m:oMathParaPr>
                                <m:jc m:val="centerGroup"/>
                              </m:oMathParaPr>
                              <m:oMath xmlns:m="http://schemas.openxmlformats.org/officeDocument/2006/math">
                                <m:sSub>
                                  <m:sSubPr>
                                    <m:ctrlPr>
                                      <a:rPr lang="fr-FR" i="1" smtClean="0">
                                        <a:latin typeface="Cambria Math" panose="02040503050406030204" pitchFamily="18" charset="0"/>
                                      </a:rPr>
                                    </m:ctrlPr>
                                  </m:sSubPr>
                                  <m:e>
                                    <m:acc>
                                      <m:accPr>
                                        <m:chr m:val="̅"/>
                                        <m:ctrlPr>
                                          <a:rPr lang="fr-FR" i="1" smtClean="0">
                                            <a:latin typeface="Cambria Math" panose="02040503050406030204" pitchFamily="18" charset="0"/>
                                          </a:rPr>
                                        </m:ctrlPr>
                                      </m:accPr>
                                      <m:e>
                                        <m:r>
                                          <a:rPr lang="fr-FR" b="0" i="1" smtClean="0">
                                            <a:latin typeface="Cambria Math" panose="02040503050406030204" pitchFamily="18" charset="0"/>
                                          </a:rPr>
                                          <m:t>𝑥</m:t>
                                        </m:r>
                                      </m:e>
                                    </m:acc>
                                  </m:e>
                                  <m:sub>
                                    <m:r>
                                      <a:rPr lang="fr-FR" b="0" i="1" smtClean="0">
                                        <a:latin typeface="Cambria Math" panose="02040503050406030204" pitchFamily="18" charset="0"/>
                                      </a:rPr>
                                      <m:t>2</m:t>
                                    </m:r>
                                  </m:sub>
                                </m:sSub>
                              </m:oMath>
                            </m:oMathPara>
                          </a14:m>
                          <a:endParaRPr lang="fr-FR" dirty="0"/>
                        </a:p>
                      </a:txBody>
                      <a:tcPr/>
                    </a:tc>
                    <a:tc>
                      <a:txBody>
                        <a:bodyPr/>
                        <a:lstStyle/>
                        <a:p>
                          <a:endParaRPr lang="fr-FR"/>
                        </a:p>
                      </a:txBody>
                      <a:tcPr/>
                    </a:tc>
                    <a:tc>
                      <a:txBody>
                        <a:bodyPr/>
                        <a:lstStyle/>
                        <a:p>
                          <a14:m>
                            <m:oMathPara xmlns:m="http://schemas.openxmlformats.org/officeDocument/2006/math">
                              <m:oMathParaPr>
                                <m:jc m:val="centerGroup"/>
                              </m:oMathParaPr>
                              <m:oMath xmlns:m="http://schemas.openxmlformats.org/officeDocument/2006/math">
                                <m:sSub>
                                  <m:sSubPr>
                                    <m:ctrlPr>
                                      <a:rPr lang="fr-FR" i="1" smtClean="0">
                                        <a:latin typeface="Cambria Math" panose="02040503050406030204" pitchFamily="18" charset="0"/>
                                      </a:rPr>
                                    </m:ctrlPr>
                                  </m:sSubPr>
                                  <m:e>
                                    <m:acc>
                                      <m:accPr>
                                        <m:chr m:val="̅"/>
                                        <m:ctrlPr>
                                          <a:rPr lang="fr-FR" i="1" smtClean="0">
                                            <a:latin typeface="Cambria Math" panose="02040503050406030204" pitchFamily="18" charset="0"/>
                                          </a:rPr>
                                        </m:ctrlPr>
                                      </m:accPr>
                                      <m:e>
                                        <m:r>
                                          <a:rPr lang="fr-FR" b="0" i="1" smtClean="0">
                                            <a:latin typeface="Cambria Math" panose="02040503050406030204" pitchFamily="18" charset="0"/>
                                          </a:rPr>
                                          <m:t>𝑥</m:t>
                                        </m:r>
                                      </m:e>
                                    </m:acc>
                                  </m:e>
                                  <m:sub>
                                    <m:r>
                                      <a:rPr lang="fr-FR" b="0" i="1" smtClean="0">
                                        <a:latin typeface="Cambria Math" panose="02040503050406030204" pitchFamily="18" charset="0"/>
                                      </a:rPr>
                                      <m:t>𝑘</m:t>
                                    </m:r>
                                  </m:sub>
                                </m:sSub>
                              </m:oMath>
                            </m:oMathPara>
                          </a14:m>
                          <a:endParaRPr lang="fr-FR" dirty="0"/>
                        </a:p>
                      </a:txBody>
                      <a:tcPr/>
                    </a:tc>
                  </a:tr>
                </a:tbl>
              </a:graphicData>
            </a:graphic>
          </p:graphicFrame>
        </mc:Choice>
        <mc:Fallback>
          <p:graphicFrame>
            <p:nvGraphicFramePr>
              <p:cNvPr id="4" name="Espace réservé du contenu 3"/>
              <p:cNvGraphicFramePr>
                <a:graphicFrameLocks noGrp="1"/>
              </p:cNvGraphicFramePr>
              <p:nvPr>
                <p:ph idx="1"/>
                <p:extLst>
                  <p:ext uri="{D42A27DB-BD31-4B8C-83A1-F6EECF244321}">
                    <p14:modId xmlns:p14="http://schemas.microsoft.com/office/powerpoint/2010/main" val="4119220930"/>
                  </p:ext>
                </p:extLst>
              </p:nvPr>
            </p:nvGraphicFramePr>
            <p:xfrm>
              <a:off x="721218" y="1967294"/>
              <a:ext cx="10632582" cy="1112520"/>
            </p:xfrm>
            <a:graphic>
              <a:graphicData uri="http://schemas.openxmlformats.org/drawingml/2006/table">
                <a:tbl>
                  <a:tblPr firstRow="1" bandRow="1">
                    <a:tableStyleId>{5C22544A-7EE6-4342-B048-85BDC9FD1C3A}</a:tableStyleId>
                  </a:tblPr>
                  <a:tblGrid>
                    <a:gridCol w="1772097"/>
                    <a:gridCol w="1772097"/>
                    <a:gridCol w="1772097"/>
                    <a:gridCol w="1772097"/>
                    <a:gridCol w="1772097"/>
                    <a:gridCol w="1772097"/>
                  </a:tblGrid>
                  <a:tr h="370840">
                    <a:tc>
                      <a:txBody>
                        <a:bodyPr/>
                        <a:lstStyle/>
                        <a:p>
                          <a:endParaRPr lang="fr-FR" dirty="0"/>
                        </a:p>
                      </a:txBody>
                      <a:tcPr/>
                    </a:tc>
                    <a:tc>
                      <a:txBody>
                        <a:bodyPr/>
                        <a:lstStyle/>
                        <a:p>
                          <a:r>
                            <a:rPr lang="fr-FR" dirty="0" smtClean="0"/>
                            <a:t>Population</a:t>
                          </a:r>
                          <a:endParaRPr lang="fr-FR" dirty="0"/>
                        </a:p>
                      </a:txBody>
                      <a:tcPr/>
                    </a:tc>
                    <a:tc>
                      <a:txBody>
                        <a:bodyPr/>
                        <a:lstStyle/>
                        <a:p>
                          <a:r>
                            <a:rPr lang="fr-FR" dirty="0" smtClean="0"/>
                            <a:t>Échantillon 1</a:t>
                          </a:r>
                          <a:endParaRPr lang="fr-FR" dirty="0"/>
                        </a:p>
                      </a:txBody>
                      <a:tcPr/>
                    </a:tc>
                    <a:tc>
                      <a:txBody>
                        <a:bodyPr/>
                        <a:lstStyle/>
                        <a:p>
                          <a:r>
                            <a:rPr lang="fr-FR" dirty="0" smtClean="0"/>
                            <a:t>Échantillon 2</a:t>
                          </a:r>
                          <a:endParaRPr lang="fr-FR" dirty="0"/>
                        </a:p>
                      </a:txBody>
                      <a:tcPr/>
                    </a:tc>
                    <a:tc>
                      <a:txBody>
                        <a:bodyPr/>
                        <a:lstStyle/>
                        <a:p>
                          <a:pPr algn="ctr"/>
                          <a:r>
                            <a:rPr lang="fr-FR" dirty="0" smtClean="0"/>
                            <a:t>…..</a:t>
                          </a:r>
                          <a:endParaRPr lang="fr-FR" dirty="0"/>
                        </a:p>
                      </a:txBody>
                      <a:tcPr/>
                    </a:tc>
                    <a:tc>
                      <a:txBody>
                        <a:bodyPr/>
                        <a:lstStyle/>
                        <a:p>
                          <a:r>
                            <a:rPr lang="fr-FR" dirty="0" smtClean="0"/>
                            <a:t>Échantillon k</a:t>
                          </a:r>
                          <a:endParaRPr lang="fr-FR" dirty="0"/>
                        </a:p>
                      </a:txBody>
                      <a:tcPr/>
                    </a:tc>
                  </a:tr>
                  <a:tr h="370840">
                    <a:tc>
                      <a:txBody>
                        <a:bodyPr/>
                        <a:lstStyle/>
                        <a:p>
                          <a:r>
                            <a:rPr lang="fr-FR" dirty="0" smtClean="0"/>
                            <a:t>Taille</a:t>
                          </a:r>
                          <a:endParaRPr lang="fr-FR" dirty="0"/>
                        </a:p>
                      </a:txBody>
                      <a:tcPr/>
                    </a:tc>
                    <a:tc>
                      <a:txBody>
                        <a:bodyPr/>
                        <a:lstStyle/>
                        <a:p>
                          <a:r>
                            <a:rPr lang="fr-FR" dirty="0" smtClean="0"/>
                            <a:t>N</a:t>
                          </a:r>
                          <a:endParaRPr lang="fr-FR" dirty="0"/>
                        </a:p>
                      </a:txBody>
                      <a:tcPr/>
                    </a:tc>
                    <a:tc>
                      <a:txBody>
                        <a:bodyPr/>
                        <a:lstStyle/>
                        <a:p>
                          <a:r>
                            <a:rPr lang="fr-FR" dirty="0" smtClean="0"/>
                            <a:t>n</a:t>
                          </a:r>
                          <a:endParaRPr lang="fr-FR" dirty="0"/>
                        </a:p>
                      </a:txBody>
                      <a:tcPr/>
                    </a:tc>
                    <a:tc>
                      <a:txBody>
                        <a:bodyPr/>
                        <a:lstStyle/>
                        <a:p>
                          <a:r>
                            <a:rPr lang="fr-FR" dirty="0" smtClean="0"/>
                            <a:t>n</a:t>
                          </a:r>
                          <a:endParaRPr lang="fr-FR" dirty="0"/>
                        </a:p>
                      </a:txBody>
                      <a:tcPr/>
                    </a:tc>
                    <a:tc>
                      <a:txBody>
                        <a:bodyPr/>
                        <a:lstStyle/>
                        <a:p>
                          <a:endParaRPr lang="fr-FR" dirty="0"/>
                        </a:p>
                      </a:txBody>
                      <a:tcPr/>
                    </a:tc>
                    <a:tc>
                      <a:txBody>
                        <a:bodyPr/>
                        <a:lstStyle/>
                        <a:p>
                          <a:r>
                            <a:rPr lang="fr-FR" dirty="0" smtClean="0"/>
                            <a:t>n</a:t>
                          </a:r>
                          <a:endParaRPr lang="fr-FR" dirty="0"/>
                        </a:p>
                      </a:txBody>
                      <a:tcPr/>
                    </a:tc>
                  </a:tr>
                  <a:tr h="370840">
                    <a:tc>
                      <a:txBody>
                        <a:bodyPr/>
                        <a:lstStyle/>
                        <a:p>
                          <a:r>
                            <a:rPr lang="fr-FR" dirty="0" smtClean="0"/>
                            <a:t>moyenne</a:t>
                          </a:r>
                          <a:endParaRPr lang="fr-FR" dirty="0"/>
                        </a:p>
                      </a:txBody>
                      <a:tcPr/>
                    </a:tc>
                    <a:tc>
                      <a:txBody>
                        <a:bodyPr/>
                        <a:lstStyle/>
                        <a:p>
                          <a:r>
                            <a:rPr lang="fr-FR" dirty="0" smtClean="0"/>
                            <a:t>m</a:t>
                          </a:r>
                          <a:endParaRPr lang="fr-FR" dirty="0"/>
                        </a:p>
                      </a:txBody>
                      <a:tcPr/>
                    </a:tc>
                    <a:tc>
                      <a:txBody>
                        <a:bodyPr/>
                        <a:lstStyle/>
                        <a:p>
                          <a:endParaRPr lang="fr-FR"/>
                        </a:p>
                      </a:txBody>
                      <a:tcPr>
                        <a:blipFill rotWithShape="0">
                          <a:blip r:embed="rId3"/>
                          <a:stretch>
                            <a:fillRect l="-200344" t="-209836" r="-301031" b="-22951"/>
                          </a:stretch>
                        </a:blipFill>
                      </a:tcPr>
                    </a:tc>
                    <a:tc>
                      <a:txBody>
                        <a:bodyPr/>
                        <a:lstStyle/>
                        <a:p>
                          <a:endParaRPr lang="fr-FR"/>
                        </a:p>
                      </a:txBody>
                      <a:tcPr>
                        <a:blipFill rotWithShape="0">
                          <a:blip r:embed="rId3"/>
                          <a:stretch>
                            <a:fillRect l="-301379" t="-209836" r="-202069" b="-22951"/>
                          </a:stretch>
                        </a:blipFill>
                      </a:tcPr>
                    </a:tc>
                    <a:tc>
                      <a:txBody>
                        <a:bodyPr/>
                        <a:lstStyle/>
                        <a:p>
                          <a:endParaRPr lang="fr-FR"/>
                        </a:p>
                      </a:txBody>
                      <a:tcPr/>
                    </a:tc>
                    <a:tc>
                      <a:txBody>
                        <a:bodyPr/>
                        <a:lstStyle/>
                        <a:p>
                          <a:endParaRPr lang="fr-FR"/>
                        </a:p>
                      </a:txBody>
                      <a:tcPr>
                        <a:blipFill rotWithShape="0">
                          <a:blip r:embed="rId3"/>
                          <a:stretch>
                            <a:fillRect l="-500000" t="-209836" r="-1375" b="-22951"/>
                          </a:stretch>
                        </a:blipFill>
                      </a:tcPr>
                    </a:tc>
                  </a:tr>
                </a:tbl>
              </a:graphicData>
            </a:graphic>
          </p:graphicFrame>
        </mc:Fallback>
      </mc:AlternateContent>
      <mc:AlternateContent xmlns:mc="http://schemas.openxmlformats.org/markup-compatibility/2006">
        <mc:Choice xmlns:a14="http://schemas.microsoft.com/office/drawing/2010/main" Requires="a14">
          <p:graphicFrame>
            <p:nvGraphicFramePr>
              <p:cNvPr id="5" name="Espace réservé du contenu 3"/>
              <p:cNvGraphicFramePr>
                <a:graphicFrameLocks/>
              </p:cNvGraphicFramePr>
              <p:nvPr>
                <p:extLst>
                  <p:ext uri="{D42A27DB-BD31-4B8C-83A1-F6EECF244321}">
                    <p14:modId xmlns:p14="http://schemas.microsoft.com/office/powerpoint/2010/main" val="1214597168"/>
                  </p:ext>
                </p:extLst>
              </p:nvPr>
            </p:nvGraphicFramePr>
            <p:xfrm>
              <a:off x="773805" y="3553917"/>
              <a:ext cx="10579995" cy="2014093"/>
            </p:xfrm>
            <a:graphic>
              <a:graphicData uri="http://schemas.openxmlformats.org/drawingml/2006/table">
                <a:tbl>
                  <a:tblPr firstRow="1" bandRow="1">
                    <a:tableStyleId>{5C22544A-7EE6-4342-B048-85BDC9FD1C3A}</a:tableStyleId>
                  </a:tblPr>
                  <a:tblGrid>
                    <a:gridCol w="3005116"/>
                    <a:gridCol w="4405632"/>
                    <a:gridCol w="3169247"/>
                  </a:tblGrid>
                  <a:tr h="370840">
                    <a:tc>
                      <a:txBody>
                        <a:bodyPr/>
                        <a:lstStyle/>
                        <a:p>
                          <a:r>
                            <a:rPr lang="fr-FR" sz="2400" dirty="0" smtClean="0"/>
                            <a:t>Tirage avec remise</a:t>
                          </a:r>
                          <a:endParaRPr lang="fr-FR" sz="2400" dirty="0"/>
                        </a:p>
                      </a:txBody>
                      <a:tcPr/>
                    </a:tc>
                    <a:tc>
                      <a:txBody>
                        <a:bodyPr/>
                        <a:lstStyle/>
                        <a:p>
                          <a:pPr algn="ctr"/>
                          <a:r>
                            <a:rPr lang="fr-FR" sz="2400" dirty="0" smtClean="0"/>
                            <a:t>Tirage sans remise </a:t>
                          </a:r>
                        </a:p>
                        <a:p>
                          <a14:m>
                            <m:oMathPara xmlns:m="http://schemas.openxmlformats.org/officeDocument/2006/math">
                              <m:oMathParaPr>
                                <m:jc m:val="centerGroup"/>
                              </m:oMathParaPr>
                              <m:oMath xmlns:m="http://schemas.openxmlformats.org/officeDocument/2006/math">
                                <m:d>
                                  <m:dPr>
                                    <m:ctrlPr>
                                      <a:rPr lang="fr-FR" sz="2400" i="1" smtClean="0">
                                        <a:latin typeface="Cambria Math" panose="02040503050406030204" pitchFamily="18" charset="0"/>
                                      </a:rPr>
                                    </m:ctrlPr>
                                  </m:dPr>
                                  <m:e>
                                    <m:r>
                                      <a:rPr lang="fr-FR" sz="2400" b="1" i="1" smtClean="0">
                                        <a:latin typeface="Cambria Math" panose="02040503050406030204" pitchFamily="18" charset="0"/>
                                      </a:rPr>
                                      <m:t>𝑻</m:t>
                                    </m:r>
                                    <m:r>
                                      <a:rPr lang="fr-FR" sz="2400" i="1" smtClean="0">
                                        <a:latin typeface="Cambria Math" panose="02040503050406030204" pitchFamily="18" charset="0"/>
                                        <a:ea typeface="Cambria Math" panose="02040503050406030204" pitchFamily="18" charset="0"/>
                                      </a:rPr>
                                      <m:t>≤</m:t>
                                    </m:r>
                                    <m:r>
                                      <a:rPr lang="fr-FR" sz="2400" b="1" i="1" smtClean="0">
                                        <a:latin typeface="Cambria Math" panose="02040503050406030204" pitchFamily="18" charset="0"/>
                                        <a:ea typeface="Cambria Math" panose="02040503050406030204" pitchFamily="18" charset="0"/>
                                      </a:rPr>
                                      <m:t>𝟎</m:t>
                                    </m:r>
                                    <m:r>
                                      <a:rPr lang="fr-FR" sz="2400" b="1" i="1" smtClean="0">
                                        <a:latin typeface="Cambria Math" panose="02040503050406030204" pitchFamily="18" charset="0"/>
                                        <a:ea typeface="Cambria Math" panose="02040503050406030204" pitchFamily="18" charset="0"/>
                                      </a:rPr>
                                      <m:t>.</m:t>
                                    </m:r>
                                    <m:r>
                                      <a:rPr lang="fr-FR" sz="2400" b="1" i="1" smtClean="0">
                                        <a:latin typeface="Cambria Math" panose="02040503050406030204" pitchFamily="18" charset="0"/>
                                        <a:ea typeface="Cambria Math" panose="02040503050406030204" pitchFamily="18" charset="0"/>
                                      </a:rPr>
                                      <m:t>𝟎𝟓</m:t>
                                    </m:r>
                                  </m:e>
                                </m:d>
                              </m:oMath>
                            </m:oMathPara>
                          </a14:m>
                          <a:endParaRPr lang="fr-FR" sz="2400" dirty="0"/>
                        </a:p>
                      </a:txBody>
                      <a:tcPr/>
                    </a:tc>
                    <a:tc>
                      <a:txBody>
                        <a:bodyPr/>
                        <a:lstStyle/>
                        <a:p>
                          <a:pPr algn="ctr"/>
                          <a:r>
                            <a:rPr lang="fr-FR" sz="2400" b="1" kern="1200" dirty="0" smtClean="0">
                              <a:solidFill>
                                <a:srgbClr val="FF0000"/>
                              </a:solidFill>
                              <a:latin typeface="+mn-lt"/>
                              <a:ea typeface="+mn-ea"/>
                              <a:cs typeface="+mn-cs"/>
                            </a:rPr>
                            <a:t>Tirage sans remise </a:t>
                          </a:r>
                        </a:p>
                        <a:p>
                          <a:pPr algn="ctr"/>
                          <a14:m>
                            <m:oMathPara xmlns:m="http://schemas.openxmlformats.org/officeDocument/2006/math">
                              <m:oMathParaPr>
                                <m:jc m:val="centerGroup"/>
                              </m:oMathParaPr>
                              <m:oMath xmlns:m="http://schemas.openxmlformats.org/officeDocument/2006/math">
                                <m:d>
                                  <m:dPr>
                                    <m:ctrlPr>
                                      <a:rPr lang="fr-FR" sz="2400" i="1" smtClean="0">
                                        <a:latin typeface="Cambria Math" panose="02040503050406030204" pitchFamily="18" charset="0"/>
                                      </a:rPr>
                                    </m:ctrlPr>
                                  </m:dPr>
                                  <m:e>
                                    <m:r>
                                      <a:rPr lang="fr-FR" sz="2400" b="1" i="1" smtClean="0">
                                        <a:latin typeface="Cambria Math" panose="02040503050406030204" pitchFamily="18" charset="0"/>
                                      </a:rPr>
                                      <m:t>𝑻</m:t>
                                    </m:r>
                                    <m:r>
                                      <a:rPr lang="fr-FR" sz="2400" b="1" i="1" smtClean="0">
                                        <a:latin typeface="Cambria Math" panose="02040503050406030204" pitchFamily="18" charset="0"/>
                                        <a:ea typeface="Cambria Math" panose="02040503050406030204" pitchFamily="18" charset="0"/>
                                      </a:rPr>
                                      <m:t>&gt;</m:t>
                                    </m:r>
                                    <m:r>
                                      <a:rPr lang="fr-FR" sz="2400" b="1" i="1" smtClean="0">
                                        <a:latin typeface="Cambria Math" panose="02040503050406030204" pitchFamily="18" charset="0"/>
                                        <a:ea typeface="Cambria Math" panose="02040503050406030204" pitchFamily="18" charset="0"/>
                                      </a:rPr>
                                      <m:t>𝟎</m:t>
                                    </m:r>
                                    <m:r>
                                      <a:rPr lang="fr-FR" sz="2400" b="1" i="1" smtClean="0">
                                        <a:latin typeface="Cambria Math" panose="02040503050406030204" pitchFamily="18" charset="0"/>
                                        <a:ea typeface="Cambria Math" panose="02040503050406030204" pitchFamily="18" charset="0"/>
                                      </a:rPr>
                                      <m:t>.</m:t>
                                    </m:r>
                                    <m:r>
                                      <a:rPr lang="fr-FR" sz="2400" b="1" i="1" smtClean="0">
                                        <a:latin typeface="Cambria Math" panose="02040503050406030204" pitchFamily="18" charset="0"/>
                                        <a:ea typeface="Cambria Math" panose="02040503050406030204" pitchFamily="18" charset="0"/>
                                      </a:rPr>
                                      <m:t>𝟎𝟓</m:t>
                                    </m:r>
                                  </m:e>
                                </m:d>
                              </m:oMath>
                            </m:oMathPara>
                          </a14:m>
                          <a:endParaRPr lang="fr-FR" sz="2400" b="1" kern="1200" dirty="0">
                            <a:solidFill>
                              <a:srgbClr val="FF0000"/>
                            </a:solidFill>
                            <a:latin typeface="+mn-lt"/>
                            <a:ea typeface="+mn-ea"/>
                            <a:cs typeface="+mn-cs"/>
                          </a:endParaRPr>
                        </a:p>
                      </a:txBody>
                      <a:tcPr/>
                    </a:tc>
                  </a:tr>
                  <a:tr h="370840">
                    <a:tc>
                      <a:txBody>
                        <a:bodyPr/>
                        <a:lstStyle/>
                        <a:p>
                          <a:pPr/>
                          <a14:m>
                            <m:oMathPara xmlns:m="http://schemas.openxmlformats.org/officeDocument/2006/math">
                              <m:oMathParaPr>
                                <m:jc m:val="centerGroup"/>
                              </m:oMathParaPr>
                              <m:oMath xmlns:m="http://schemas.openxmlformats.org/officeDocument/2006/math">
                                <m:r>
                                  <a:rPr lang="fr-FR" sz="2400" i="1" smtClean="0">
                                    <a:latin typeface="Cambria Math" panose="02040503050406030204" pitchFamily="18" charset="0"/>
                                  </a:rPr>
                                  <m:t>𝐸</m:t>
                                </m:r>
                                <m:d>
                                  <m:dPr>
                                    <m:ctrlPr>
                                      <a:rPr lang="fr-FR" sz="2400" i="1">
                                        <a:latin typeface="Cambria Math" panose="02040503050406030204" pitchFamily="18" charset="0"/>
                                      </a:rPr>
                                    </m:ctrlPr>
                                  </m:dPr>
                                  <m:e>
                                    <m:acc>
                                      <m:accPr>
                                        <m:chr m:val="̅"/>
                                        <m:ctrlPr>
                                          <a:rPr lang="fr-FR" sz="2400" i="1">
                                            <a:latin typeface="Cambria Math" panose="02040503050406030204" pitchFamily="18" charset="0"/>
                                          </a:rPr>
                                        </m:ctrlPr>
                                      </m:accPr>
                                      <m:e>
                                        <m:r>
                                          <a:rPr lang="fr-FR" sz="2400" i="1">
                                            <a:latin typeface="Cambria Math" panose="02040503050406030204" pitchFamily="18" charset="0"/>
                                          </a:rPr>
                                          <m:t>𝑋</m:t>
                                        </m:r>
                                      </m:e>
                                    </m:acc>
                                  </m:e>
                                </m:d>
                                <m:r>
                                  <a:rPr lang="fr-FR" sz="2400" i="1">
                                    <a:latin typeface="Cambria Math" panose="02040503050406030204" pitchFamily="18" charset="0"/>
                                  </a:rPr>
                                  <m:t>=</m:t>
                                </m:r>
                                <m:r>
                                  <a:rPr lang="fr-FR" sz="2400" b="0" i="1" smtClean="0">
                                    <a:latin typeface="Cambria Math" panose="02040503050406030204" pitchFamily="18" charset="0"/>
                                  </a:rPr>
                                  <m:t>𝑚</m:t>
                                </m:r>
                              </m:oMath>
                            </m:oMathPara>
                          </a14:m>
                          <a:endParaRPr lang="fr-FR" sz="2400" dirty="0" smtClean="0"/>
                        </a:p>
                        <a:p>
                          <a:pPr/>
                          <a14:m>
                            <m:oMathPara xmlns:m="http://schemas.openxmlformats.org/officeDocument/2006/math">
                              <m:oMathParaPr>
                                <m:jc m:val="centerGroup"/>
                              </m:oMathParaPr>
                              <m:oMath xmlns:m="http://schemas.openxmlformats.org/officeDocument/2006/math">
                                <m:r>
                                  <a:rPr lang="fr-FR" sz="2400" i="1" smtClean="0">
                                    <a:latin typeface="Cambria Math" panose="02040503050406030204" pitchFamily="18" charset="0"/>
                                  </a:rPr>
                                  <m:t>𝑉</m:t>
                                </m:r>
                                <m:d>
                                  <m:dPr>
                                    <m:ctrlPr>
                                      <a:rPr lang="fr-FR" sz="2400" i="1">
                                        <a:latin typeface="Cambria Math" panose="02040503050406030204" pitchFamily="18" charset="0"/>
                                      </a:rPr>
                                    </m:ctrlPr>
                                  </m:dPr>
                                  <m:e>
                                    <m:acc>
                                      <m:accPr>
                                        <m:chr m:val="̅"/>
                                        <m:ctrlPr>
                                          <a:rPr lang="fr-FR" sz="2400" i="1">
                                            <a:latin typeface="Cambria Math" panose="02040503050406030204" pitchFamily="18" charset="0"/>
                                          </a:rPr>
                                        </m:ctrlPr>
                                      </m:accPr>
                                      <m:e>
                                        <m:r>
                                          <a:rPr lang="fr-FR" sz="2400" i="1">
                                            <a:latin typeface="Cambria Math" panose="02040503050406030204" pitchFamily="18" charset="0"/>
                                          </a:rPr>
                                          <m:t>𝑋</m:t>
                                        </m:r>
                                      </m:e>
                                    </m:acc>
                                  </m:e>
                                </m:d>
                                <m:r>
                                  <a:rPr lang="fr-FR" sz="2400" b="0" i="1" smtClean="0">
                                    <a:latin typeface="Cambria Math" panose="02040503050406030204" pitchFamily="18" charset="0"/>
                                  </a:rPr>
                                  <m:t>=</m:t>
                                </m:r>
                                <m:f>
                                  <m:fPr>
                                    <m:ctrlPr>
                                      <a:rPr lang="fr-FR" sz="2400" b="1" i="1" smtClean="0">
                                        <a:latin typeface="Cambria Math" panose="02040503050406030204" pitchFamily="18" charset="0"/>
                                      </a:rPr>
                                    </m:ctrlPr>
                                  </m:fPr>
                                  <m:num>
                                    <m:sSup>
                                      <m:sSupPr>
                                        <m:ctrlPr>
                                          <a:rPr lang="fr-FR" sz="2400" i="1">
                                            <a:latin typeface="Cambria Math" panose="02040503050406030204" pitchFamily="18" charset="0"/>
                                          </a:rPr>
                                        </m:ctrlPr>
                                      </m:sSupPr>
                                      <m:e>
                                        <m:r>
                                          <a:rPr lang="fr-FR" sz="2400" i="1">
                                            <a:latin typeface="Cambria Math" panose="02040503050406030204" pitchFamily="18" charset="0"/>
                                            <a:ea typeface="Cambria Math" panose="02040503050406030204" pitchFamily="18" charset="0"/>
                                          </a:rPr>
                                          <m:t>𝜎</m:t>
                                        </m:r>
                                      </m:e>
                                      <m:sup>
                                        <m:r>
                                          <a:rPr lang="fr-FR" sz="2400" i="1">
                                            <a:latin typeface="Cambria Math" panose="02040503050406030204" pitchFamily="18" charset="0"/>
                                          </a:rPr>
                                          <m:t>2</m:t>
                                        </m:r>
                                      </m:sup>
                                    </m:sSup>
                                  </m:num>
                                  <m:den>
                                    <m:r>
                                      <a:rPr lang="fr-FR" sz="2400" b="1" i="1" smtClean="0">
                                        <a:latin typeface="Cambria Math" panose="02040503050406030204" pitchFamily="18" charset="0"/>
                                      </a:rPr>
                                      <m:t>𝒏</m:t>
                                    </m:r>
                                  </m:den>
                                </m:f>
                              </m:oMath>
                            </m:oMathPara>
                          </a14:m>
                          <a:endParaRPr lang="fr-FR"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fr-FR" sz="2400" i="1" smtClean="0">
                                    <a:latin typeface="Cambria Math" panose="02040503050406030204" pitchFamily="18" charset="0"/>
                                  </a:rPr>
                                  <m:t>𝐸</m:t>
                                </m:r>
                                <m:d>
                                  <m:dPr>
                                    <m:ctrlPr>
                                      <a:rPr lang="fr-FR" sz="2400" i="1">
                                        <a:latin typeface="Cambria Math" panose="02040503050406030204" pitchFamily="18" charset="0"/>
                                      </a:rPr>
                                    </m:ctrlPr>
                                  </m:dPr>
                                  <m:e>
                                    <m:acc>
                                      <m:accPr>
                                        <m:chr m:val="̅"/>
                                        <m:ctrlPr>
                                          <a:rPr lang="fr-FR" sz="2400" i="1">
                                            <a:latin typeface="Cambria Math" panose="02040503050406030204" pitchFamily="18" charset="0"/>
                                          </a:rPr>
                                        </m:ctrlPr>
                                      </m:accPr>
                                      <m:e>
                                        <m:r>
                                          <a:rPr lang="fr-FR" sz="2400" i="1">
                                            <a:latin typeface="Cambria Math" panose="02040503050406030204" pitchFamily="18" charset="0"/>
                                          </a:rPr>
                                          <m:t>𝑋</m:t>
                                        </m:r>
                                      </m:e>
                                    </m:acc>
                                  </m:e>
                                </m:d>
                                <m:r>
                                  <a:rPr lang="fr-FR" sz="2400" i="1">
                                    <a:latin typeface="Cambria Math" panose="02040503050406030204" pitchFamily="18" charset="0"/>
                                  </a:rPr>
                                  <m:t>=</m:t>
                                </m:r>
                                <m:r>
                                  <a:rPr lang="fr-FR" sz="2400" b="0" i="1" smtClean="0">
                                    <a:latin typeface="Cambria Math" panose="02040503050406030204" pitchFamily="18" charset="0"/>
                                  </a:rPr>
                                  <m:t>𝑚</m:t>
                                </m:r>
                              </m:oMath>
                            </m:oMathPara>
                          </a14:m>
                          <a:endParaRPr lang="fr-FR" sz="2400" dirty="0" smtClean="0"/>
                        </a:p>
                        <a:p>
                          <a:pPr/>
                          <a14:m>
                            <m:oMathPara xmlns:m="http://schemas.openxmlformats.org/officeDocument/2006/math">
                              <m:oMathParaPr>
                                <m:jc m:val="centerGroup"/>
                              </m:oMathParaPr>
                              <m:oMath xmlns:m="http://schemas.openxmlformats.org/officeDocument/2006/math">
                                <m:r>
                                  <a:rPr lang="fr-FR" sz="2400" i="1" smtClean="0">
                                    <a:latin typeface="Cambria Math" panose="02040503050406030204" pitchFamily="18" charset="0"/>
                                  </a:rPr>
                                  <m:t>𝑉</m:t>
                                </m:r>
                                <m:d>
                                  <m:dPr>
                                    <m:ctrlPr>
                                      <a:rPr lang="fr-FR" sz="2400" i="1">
                                        <a:latin typeface="Cambria Math" panose="02040503050406030204" pitchFamily="18" charset="0"/>
                                      </a:rPr>
                                    </m:ctrlPr>
                                  </m:dPr>
                                  <m:e>
                                    <m:acc>
                                      <m:accPr>
                                        <m:chr m:val="̅"/>
                                        <m:ctrlPr>
                                          <a:rPr lang="fr-FR" sz="2400" i="1">
                                            <a:latin typeface="Cambria Math" panose="02040503050406030204" pitchFamily="18" charset="0"/>
                                          </a:rPr>
                                        </m:ctrlPr>
                                      </m:accPr>
                                      <m:e>
                                        <m:r>
                                          <a:rPr lang="fr-FR" sz="2400" i="1">
                                            <a:latin typeface="Cambria Math" panose="02040503050406030204" pitchFamily="18" charset="0"/>
                                          </a:rPr>
                                          <m:t>𝑋</m:t>
                                        </m:r>
                                      </m:e>
                                    </m:acc>
                                  </m:e>
                                </m:d>
                                <m:r>
                                  <a:rPr lang="fr-FR" sz="2400" b="0" i="1" smtClean="0">
                                    <a:latin typeface="Cambria Math" panose="02040503050406030204" pitchFamily="18" charset="0"/>
                                  </a:rPr>
                                  <m:t>=</m:t>
                                </m:r>
                                <m:f>
                                  <m:fPr>
                                    <m:ctrlPr>
                                      <a:rPr lang="fr-FR" sz="2400" b="1" i="1" smtClean="0">
                                        <a:latin typeface="Cambria Math" panose="02040503050406030204" pitchFamily="18" charset="0"/>
                                      </a:rPr>
                                    </m:ctrlPr>
                                  </m:fPr>
                                  <m:num>
                                    <m:sSup>
                                      <m:sSupPr>
                                        <m:ctrlPr>
                                          <a:rPr lang="fr-FR" sz="2400" i="1">
                                            <a:latin typeface="Cambria Math" panose="02040503050406030204" pitchFamily="18" charset="0"/>
                                          </a:rPr>
                                        </m:ctrlPr>
                                      </m:sSupPr>
                                      <m:e>
                                        <m:r>
                                          <a:rPr lang="fr-FR" sz="2400" i="1">
                                            <a:latin typeface="Cambria Math" panose="02040503050406030204" pitchFamily="18" charset="0"/>
                                            <a:ea typeface="Cambria Math" panose="02040503050406030204" pitchFamily="18" charset="0"/>
                                          </a:rPr>
                                          <m:t>𝜎</m:t>
                                        </m:r>
                                      </m:e>
                                      <m:sup>
                                        <m:r>
                                          <a:rPr lang="fr-FR" sz="2400" i="1">
                                            <a:latin typeface="Cambria Math" panose="02040503050406030204" pitchFamily="18" charset="0"/>
                                          </a:rPr>
                                          <m:t>2</m:t>
                                        </m:r>
                                      </m:sup>
                                    </m:sSup>
                                  </m:num>
                                  <m:den>
                                    <m:r>
                                      <a:rPr lang="fr-FR" sz="2400" b="1" i="1" smtClean="0">
                                        <a:latin typeface="Cambria Math" panose="02040503050406030204" pitchFamily="18" charset="0"/>
                                      </a:rPr>
                                      <m:t>𝒏</m:t>
                                    </m:r>
                                  </m:den>
                                </m:f>
                              </m:oMath>
                            </m:oMathPara>
                          </a14:m>
                          <a:endParaRPr lang="fr-FR"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fr-FR" sz="1800" i="1" smtClean="0">
                                    <a:solidFill>
                                      <a:srgbClr val="FF0000"/>
                                    </a:solidFill>
                                    <a:latin typeface="Cambria Math" panose="02040503050406030204" pitchFamily="18" charset="0"/>
                                  </a:rPr>
                                  <m:t>𝐸</m:t>
                                </m:r>
                                <m:d>
                                  <m:dPr>
                                    <m:ctrlPr>
                                      <a:rPr lang="fr-FR" sz="1800" i="1">
                                        <a:solidFill>
                                          <a:srgbClr val="FF0000"/>
                                        </a:solidFill>
                                        <a:latin typeface="Cambria Math" panose="02040503050406030204" pitchFamily="18" charset="0"/>
                                      </a:rPr>
                                    </m:ctrlPr>
                                  </m:dPr>
                                  <m:e>
                                    <m:acc>
                                      <m:accPr>
                                        <m:chr m:val="̅"/>
                                        <m:ctrlPr>
                                          <a:rPr lang="fr-FR" sz="1800" i="1">
                                            <a:solidFill>
                                              <a:srgbClr val="FF0000"/>
                                            </a:solidFill>
                                            <a:latin typeface="Cambria Math" panose="02040503050406030204" pitchFamily="18" charset="0"/>
                                          </a:rPr>
                                        </m:ctrlPr>
                                      </m:accPr>
                                      <m:e>
                                        <m:r>
                                          <a:rPr lang="fr-FR" sz="1800" i="1">
                                            <a:solidFill>
                                              <a:srgbClr val="FF0000"/>
                                            </a:solidFill>
                                            <a:latin typeface="Cambria Math" panose="02040503050406030204" pitchFamily="18" charset="0"/>
                                          </a:rPr>
                                          <m:t>𝑋</m:t>
                                        </m:r>
                                      </m:e>
                                    </m:acc>
                                  </m:e>
                                </m:d>
                                <m:r>
                                  <a:rPr lang="fr-FR" sz="1800" i="1">
                                    <a:solidFill>
                                      <a:srgbClr val="FF0000"/>
                                    </a:solidFill>
                                    <a:latin typeface="Cambria Math" panose="02040503050406030204" pitchFamily="18" charset="0"/>
                                  </a:rPr>
                                  <m:t>=</m:t>
                                </m:r>
                                <m:r>
                                  <a:rPr lang="fr-FR" sz="1800" b="0" i="1" smtClean="0">
                                    <a:solidFill>
                                      <a:srgbClr val="FF0000"/>
                                    </a:solidFill>
                                    <a:latin typeface="Cambria Math" panose="02040503050406030204" pitchFamily="18" charset="0"/>
                                  </a:rPr>
                                  <m:t>𝑚</m:t>
                                </m:r>
                              </m:oMath>
                            </m:oMathPara>
                          </a14:m>
                          <a:endParaRPr lang="fr-FR" sz="1800" dirty="0" smtClean="0">
                            <a:solidFill>
                              <a:srgbClr val="FF0000"/>
                            </a:solidFill>
                          </a:endParaRPr>
                        </a:p>
                        <a:p>
                          <a:pPr/>
                          <a14:m>
                            <m:oMathPara xmlns:m="http://schemas.openxmlformats.org/officeDocument/2006/math">
                              <m:oMathParaPr>
                                <m:jc m:val="centerGroup"/>
                              </m:oMathParaPr>
                              <m:oMath xmlns:m="http://schemas.openxmlformats.org/officeDocument/2006/math">
                                <m:r>
                                  <a:rPr lang="fr-FR" sz="1800" i="1" smtClean="0">
                                    <a:solidFill>
                                      <a:srgbClr val="FF0000"/>
                                    </a:solidFill>
                                    <a:latin typeface="Cambria Math" panose="02040503050406030204" pitchFamily="18" charset="0"/>
                                  </a:rPr>
                                  <m:t>𝑉</m:t>
                                </m:r>
                                <m:d>
                                  <m:dPr>
                                    <m:ctrlPr>
                                      <a:rPr lang="fr-FR" sz="1800" i="1">
                                        <a:solidFill>
                                          <a:srgbClr val="FF0000"/>
                                        </a:solidFill>
                                        <a:latin typeface="Cambria Math" panose="02040503050406030204" pitchFamily="18" charset="0"/>
                                      </a:rPr>
                                    </m:ctrlPr>
                                  </m:dPr>
                                  <m:e>
                                    <m:acc>
                                      <m:accPr>
                                        <m:chr m:val="̅"/>
                                        <m:ctrlPr>
                                          <a:rPr lang="fr-FR" sz="1800" i="1">
                                            <a:solidFill>
                                              <a:srgbClr val="FF0000"/>
                                            </a:solidFill>
                                            <a:latin typeface="Cambria Math" panose="02040503050406030204" pitchFamily="18" charset="0"/>
                                          </a:rPr>
                                        </m:ctrlPr>
                                      </m:accPr>
                                      <m:e>
                                        <m:r>
                                          <a:rPr lang="fr-FR" sz="1800" i="1">
                                            <a:solidFill>
                                              <a:srgbClr val="FF0000"/>
                                            </a:solidFill>
                                            <a:latin typeface="Cambria Math" panose="02040503050406030204" pitchFamily="18" charset="0"/>
                                          </a:rPr>
                                          <m:t>𝑋</m:t>
                                        </m:r>
                                      </m:e>
                                    </m:acc>
                                  </m:e>
                                </m:d>
                                <m:r>
                                  <a:rPr lang="fr-FR" sz="1800" b="0" i="1" smtClean="0">
                                    <a:solidFill>
                                      <a:srgbClr val="FF0000"/>
                                    </a:solidFill>
                                    <a:latin typeface="Cambria Math" panose="02040503050406030204" pitchFamily="18" charset="0"/>
                                  </a:rPr>
                                  <m:t>=</m:t>
                                </m:r>
                                <m:f>
                                  <m:fPr>
                                    <m:ctrlPr>
                                      <a:rPr lang="fr-FR" sz="1800" b="1" i="1" smtClean="0">
                                        <a:solidFill>
                                          <a:srgbClr val="FF0000"/>
                                        </a:solidFill>
                                        <a:latin typeface="Cambria Math" panose="02040503050406030204" pitchFamily="18" charset="0"/>
                                      </a:rPr>
                                    </m:ctrlPr>
                                  </m:fPr>
                                  <m:num>
                                    <m:sSup>
                                      <m:sSupPr>
                                        <m:ctrlPr>
                                          <a:rPr lang="fr-FR" sz="1800" i="1">
                                            <a:solidFill>
                                              <a:srgbClr val="FF0000"/>
                                            </a:solidFill>
                                            <a:latin typeface="Cambria Math" panose="02040503050406030204" pitchFamily="18" charset="0"/>
                                          </a:rPr>
                                        </m:ctrlPr>
                                      </m:sSupPr>
                                      <m:e>
                                        <m:r>
                                          <a:rPr lang="fr-FR" sz="1800" i="1">
                                            <a:solidFill>
                                              <a:srgbClr val="FF0000"/>
                                            </a:solidFill>
                                            <a:latin typeface="Cambria Math" panose="02040503050406030204" pitchFamily="18" charset="0"/>
                                            <a:ea typeface="Cambria Math" panose="02040503050406030204" pitchFamily="18" charset="0"/>
                                          </a:rPr>
                                          <m:t>𝜎</m:t>
                                        </m:r>
                                      </m:e>
                                      <m:sup>
                                        <m:r>
                                          <a:rPr lang="fr-FR" sz="1800" i="1">
                                            <a:solidFill>
                                              <a:srgbClr val="FF0000"/>
                                            </a:solidFill>
                                            <a:latin typeface="Cambria Math" panose="02040503050406030204" pitchFamily="18" charset="0"/>
                                          </a:rPr>
                                          <m:t>2</m:t>
                                        </m:r>
                                      </m:sup>
                                    </m:sSup>
                                  </m:num>
                                  <m:den>
                                    <m:r>
                                      <a:rPr lang="fr-FR" sz="1800" b="1" i="1" smtClean="0">
                                        <a:solidFill>
                                          <a:srgbClr val="FF0000"/>
                                        </a:solidFill>
                                        <a:latin typeface="Cambria Math" panose="02040503050406030204" pitchFamily="18" charset="0"/>
                                      </a:rPr>
                                      <m:t>𝒏</m:t>
                                    </m:r>
                                  </m:den>
                                </m:f>
                                <m:f>
                                  <m:fPr>
                                    <m:ctrlPr>
                                      <a:rPr lang="fr-FR" sz="1800" b="1" i="1" smtClean="0">
                                        <a:solidFill>
                                          <a:srgbClr val="FF0000"/>
                                        </a:solidFill>
                                        <a:latin typeface="Cambria Math" panose="02040503050406030204" pitchFamily="18" charset="0"/>
                                      </a:rPr>
                                    </m:ctrlPr>
                                  </m:fPr>
                                  <m:num>
                                    <m:r>
                                      <a:rPr lang="fr-FR" sz="1800" b="1" i="1" smtClean="0">
                                        <a:solidFill>
                                          <a:srgbClr val="FF0000"/>
                                        </a:solidFill>
                                        <a:latin typeface="Cambria Math" panose="02040503050406030204" pitchFamily="18" charset="0"/>
                                      </a:rPr>
                                      <m:t>𝑵</m:t>
                                    </m:r>
                                    <m:r>
                                      <a:rPr lang="fr-FR" sz="1800" b="1" i="1" smtClean="0">
                                        <a:solidFill>
                                          <a:srgbClr val="FF0000"/>
                                        </a:solidFill>
                                        <a:latin typeface="Cambria Math" panose="02040503050406030204" pitchFamily="18" charset="0"/>
                                      </a:rPr>
                                      <m:t>−</m:t>
                                    </m:r>
                                    <m:r>
                                      <a:rPr lang="fr-FR" sz="1800" b="1" i="1" smtClean="0">
                                        <a:solidFill>
                                          <a:srgbClr val="FF0000"/>
                                        </a:solidFill>
                                        <a:latin typeface="Cambria Math" panose="02040503050406030204" pitchFamily="18" charset="0"/>
                                      </a:rPr>
                                      <m:t>𝒏</m:t>
                                    </m:r>
                                  </m:num>
                                  <m:den>
                                    <m:r>
                                      <a:rPr lang="fr-FR" sz="1800" b="1" i="1" smtClean="0">
                                        <a:solidFill>
                                          <a:srgbClr val="FF0000"/>
                                        </a:solidFill>
                                        <a:latin typeface="Cambria Math" panose="02040503050406030204" pitchFamily="18" charset="0"/>
                                      </a:rPr>
                                      <m:t>𝑵</m:t>
                                    </m:r>
                                    <m:r>
                                      <a:rPr lang="fr-FR" sz="1800" b="1" i="1" smtClean="0">
                                        <a:solidFill>
                                          <a:srgbClr val="FF0000"/>
                                        </a:solidFill>
                                        <a:latin typeface="Cambria Math" panose="02040503050406030204" pitchFamily="18" charset="0"/>
                                      </a:rPr>
                                      <m:t>−</m:t>
                                    </m:r>
                                    <m:r>
                                      <a:rPr lang="fr-FR" sz="1800" b="1" i="1" smtClean="0">
                                        <a:solidFill>
                                          <a:srgbClr val="FF0000"/>
                                        </a:solidFill>
                                        <a:latin typeface="Cambria Math" panose="02040503050406030204" pitchFamily="18" charset="0"/>
                                      </a:rPr>
                                      <m:t>𝟏</m:t>
                                    </m:r>
                                  </m:den>
                                </m:f>
                              </m:oMath>
                            </m:oMathPara>
                          </a14:m>
                          <a:endParaRPr lang="fr-FR" dirty="0">
                            <a:solidFill>
                              <a:srgbClr val="FF0000"/>
                            </a:solidFill>
                          </a:endParaRPr>
                        </a:p>
                      </a:txBody>
                      <a:tcPr/>
                    </a:tc>
                  </a:tr>
                </a:tbl>
              </a:graphicData>
            </a:graphic>
          </p:graphicFrame>
        </mc:Choice>
        <mc:Fallback>
          <p:graphicFrame>
            <p:nvGraphicFramePr>
              <p:cNvPr id="5" name="Espace réservé du contenu 3"/>
              <p:cNvGraphicFramePr>
                <a:graphicFrameLocks/>
              </p:cNvGraphicFramePr>
              <p:nvPr>
                <p:extLst>
                  <p:ext uri="{D42A27DB-BD31-4B8C-83A1-F6EECF244321}">
                    <p14:modId xmlns:p14="http://schemas.microsoft.com/office/powerpoint/2010/main" val="1214597168"/>
                  </p:ext>
                </p:extLst>
              </p:nvPr>
            </p:nvGraphicFramePr>
            <p:xfrm>
              <a:off x="773805" y="3553917"/>
              <a:ext cx="10579995" cy="2014093"/>
            </p:xfrm>
            <a:graphic>
              <a:graphicData uri="http://schemas.openxmlformats.org/drawingml/2006/table">
                <a:tbl>
                  <a:tblPr firstRow="1" bandRow="1">
                    <a:tableStyleId>{5C22544A-7EE6-4342-B048-85BDC9FD1C3A}</a:tableStyleId>
                  </a:tblPr>
                  <a:tblGrid>
                    <a:gridCol w="3005116"/>
                    <a:gridCol w="4405632"/>
                    <a:gridCol w="3169247"/>
                  </a:tblGrid>
                  <a:tr h="822960">
                    <a:tc>
                      <a:txBody>
                        <a:bodyPr/>
                        <a:lstStyle/>
                        <a:p>
                          <a:r>
                            <a:rPr lang="fr-FR" sz="2400" dirty="0" smtClean="0"/>
                            <a:t>Tirage avec remise</a:t>
                          </a:r>
                          <a:endParaRPr lang="fr-FR" sz="2400" dirty="0"/>
                        </a:p>
                      </a:txBody>
                      <a:tcPr/>
                    </a:tc>
                    <a:tc>
                      <a:txBody>
                        <a:bodyPr/>
                        <a:lstStyle/>
                        <a:p>
                          <a:endParaRPr lang="fr-FR"/>
                        </a:p>
                      </a:txBody>
                      <a:tcPr>
                        <a:blipFill rotWithShape="0">
                          <a:blip r:embed="rId4"/>
                          <a:stretch>
                            <a:fillRect l="-68232" t="-5147" r="-72376" b="-145588"/>
                          </a:stretch>
                        </a:blipFill>
                      </a:tcPr>
                    </a:tc>
                    <a:tc>
                      <a:txBody>
                        <a:bodyPr/>
                        <a:lstStyle/>
                        <a:p>
                          <a:endParaRPr lang="fr-FR"/>
                        </a:p>
                      </a:txBody>
                      <a:tcPr>
                        <a:blipFill rotWithShape="0">
                          <a:blip r:embed="rId4"/>
                          <a:stretch>
                            <a:fillRect l="-234231" t="-5147" r="-769" b="-145588"/>
                          </a:stretch>
                        </a:blipFill>
                      </a:tcPr>
                    </a:tc>
                  </a:tr>
                  <a:tr h="1191133">
                    <a:tc>
                      <a:txBody>
                        <a:bodyPr/>
                        <a:lstStyle/>
                        <a:p>
                          <a:endParaRPr lang="fr-FR"/>
                        </a:p>
                      </a:txBody>
                      <a:tcPr>
                        <a:blipFill rotWithShape="0">
                          <a:blip r:embed="rId4"/>
                          <a:stretch>
                            <a:fillRect l="-203" t="-72959" r="-253144" b="-1020"/>
                          </a:stretch>
                        </a:blipFill>
                      </a:tcPr>
                    </a:tc>
                    <a:tc>
                      <a:txBody>
                        <a:bodyPr/>
                        <a:lstStyle/>
                        <a:p>
                          <a:endParaRPr lang="fr-FR"/>
                        </a:p>
                      </a:txBody>
                      <a:tcPr>
                        <a:blipFill rotWithShape="0">
                          <a:blip r:embed="rId4"/>
                          <a:stretch>
                            <a:fillRect l="-68232" t="-72959" r="-72376" b="-1020"/>
                          </a:stretch>
                        </a:blipFill>
                      </a:tcPr>
                    </a:tc>
                    <a:tc>
                      <a:txBody>
                        <a:bodyPr/>
                        <a:lstStyle/>
                        <a:p>
                          <a:endParaRPr lang="fr-FR"/>
                        </a:p>
                      </a:txBody>
                      <a:tcPr>
                        <a:blipFill rotWithShape="0">
                          <a:blip r:embed="rId4"/>
                          <a:stretch>
                            <a:fillRect l="-234231" t="-72959" r="-769" b="-1020"/>
                          </a:stretch>
                        </a:blipFill>
                      </a:tcPr>
                    </a:tc>
                  </a:tr>
                </a:tbl>
              </a:graphicData>
            </a:graphic>
          </p:graphicFrame>
        </mc:Fallback>
      </mc:AlternateContent>
    </p:spTree>
    <p:extLst>
      <p:ext uri="{BB962C8B-B14F-4D97-AF65-F5344CB8AC3E}">
        <p14:creationId xmlns:p14="http://schemas.microsoft.com/office/powerpoint/2010/main" val="32919767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Espace réservé du contenu 2"/>
              <p:cNvSpPr>
                <a:spLocks noGrp="1"/>
              </p:cNvSpPr>
              <p:nvPr>
                <p:ph idx="1"/>
              </p:nvPr>
            </p:nvSpPr>
            <p:spPr>
              <a:xfrm>
                <a:off x="838200" y="425003"/>
                <a:ext cx="10515600" cy="5751960"/>
              </a:xfrm>
            </p:spPr>
            <p:txBody>
              <a:bodyPr/>
              <a:lstStyle/>
              <a:p>
                <a:pPr marL="0" indent="0">
                  <a:lnSpc>
                    <a:spcPct val="150000"/>
                  </a:lnSpc>
                  <a:buNone/>
                </a:pPr>
                <a:r>
                  <a:rPr lang="fr-FR" sz="2400" b="1" dirty="0" smtClean="0"/>
                  <a:t>3.2. distribution d’échantillonnage des  variances</a:t>
                </a:r>
              </a:p>
              <a:p>
                <a:pPr marL="0" indent="0">
                  <a:lnSpc>
                    <a:spcPct val="150000"/>
                  </a:lnSpc>
                  <a:buNone/>
                </a:pPr>
                <a:r>
                  <a:rPr lang="fr-FR" sz="2400" dirty="0" smtClean="0">
                    <a:solidFill>
                      <a:srgbClr val="00B050"/>
                    </a:solidFill>
                  </a:rPr>
                  <a:t>Résultat:</a:t>
                </a:r>
                <a:r>
                  <a:rPr lang="fr-FR" sz="2400" dirty="0" smtClean="0"/>
                  <a:t> Étant donnée un échantillon aléatoire, </a:t>
                </a:r>
                <a:r>
                  <a:rPr lang="fr-FR" sz="2400" b="1" dirty="0" smtClean="0"/>
                  <a:t>avec remise </a:t>
                </a:r>
                <a:r>
                  <a:rPr lang="fr-FR" sz="2400" dirty="0" smtClean="0"/>
                  <a:t>dans une population PP dont le caractère étudié  X a pour moyenne m et pour variance </a:t>
                </a:r>
                <a14:m>
                  <m:oMath xmlns:m="http://schemas.openxmlformats.org/officeDocument/2006/math">
                    <m:sSup>
                      <m:sSupPr>
                        <m:ctrlPr>
                          <a:rPr lang="fr-FR" sz="2400" i="1" smtClean="0">
                            <a:latin typeface="Cambria Math" panose="02040503050406030204" pitchFamily="18" charset="0"/>
                          </a:rPr>
                        </m:ctrlPr>
                      </m:sSupPr>
                      <m:e>
                        <m:r>
                          <a:rPr lang="fr-FR" sz="2400" i="1" smtClean="0">
                            <a:latin typeface="Cambria Math" panose="02040503050406030204" pitchFamily="18" charset="0"/>
                            <a:ea typeface="Cambria Math" panose="02040503050406030204" pitchFamily="18" charset="0"/>
                          </a:rPr>
                          <m:t>𝜎</m:t>
                        </m:r>
                      </m:e>
                      <m:sup>
                        <m:r>
                          <a:rPr lang="fr-FR" sz="2400" b="0" i="1" smtClean="0">
                            <a:latin typeface="Cambria Math" panose="02040503050406030204" pitchFamily="18" charset="0"/>
                          </a:rPr>
                          <m:t>2</m:t>
                        </m:r>
                      </m:sup>
                    </m:sSup>
                  </m:oMath>
                </a14:m>
                <a:r>
                  <a:rPr lang="fr-FR" sz="2400" dirty="0" smtClean="0"/>
                  <a:t>, la variance </a:t>
                </a:r>
                <a14:m>
                  <m:oMath xmlns:m="http://schemas.openxmlformats.org/officeDocument/2006/math">
                    <m:sSup>
                      <m:sSupPr>
                        <m:ctrlPr>
                          <a:rPr lang="fr-FR" sz="2400" i="1" smtClean="0">
                            <a:latin typeface="Cambria Math" panose="02040503050406030204" pitchFamily="18" charset="0"/>
                          </a:rPr>
                        </m:ctrlPr>
                      </m:sSupPr>
                      <m:e>
                        <m:r>
                          <a:rPr lang="fr-FR" sz="2400" b="0" i="1" smtClean="0">
                            <a:latin typeface="Cambria Math" panose="02040503050406030204" pitchFamily="18" charset="0"/>
                          </a:rPr>
                          <m:t>𝑠</m:t>
                        </m:r>
                      </m:e>
                      <m:sup>
                        <m:r>
                          <a:rPr lang="fr-FR" sz="2400" b="0" i="1" smtClean="0">
                            <a:latin typeface="Cambria Math" panose="02040503050406030204" pitchFamily="18" charset="0"/>
                          </a:rPr>
                          <m:t>2</m:t>
                        </m:r>
                      </m:sup>
                    </m:sSup>
                  </m:oMath>
                </a14:m>
                <a:r>
                  <a:rPr lang="fr-FR" sz="2400" dirty="0" smtClean="0"/>
                  <a:t> du </a:t>
                </a:r>
                <a:r>
                  <a:rPr lang="fr-FR" sz="2400" dirty="0" smtClean="0"/>
                  <a:t>caractère dans l’échantillon est la réalisation d’une variable </a:t>
                </a:r>
                <a:r>
                  <a:rPr lang="fr-FR" sz="2400" dirty="0" smtClean="0"/>
                  <a:t>aléatoire </a:t>
                </a:r>
                <a14:m>
                  <m:oMath xmlns:m="http://schemas.openxmlformats.org/officeDocument/2006/math">
                    <m:sSup>
                      <m:sSupPr>
                        <m:ctrlPr>
                          <a:rPr lang="fr-FR" sz="2400" i="1" smtClean="0">
                            <a:latin typeface="Cambria Math" panose="02040503050406030204" pitchFamily="18" charset="0"/>
                          </a:rPr>
                        </m:ctrlPr>
                      </m:sSupPr>
                      <m:e>
                        <m:r>
                          <a:rPr lang="fr-FR" sz="2400" b="0" i="1" smtClean="0">
                            <a:latin typeface="Cambria Math" panose="02040503050406030204" pitchFamily="18" charset="0"/>
                          </a:rPr>
                          <m:t>𝑆</m:t>
                        </m:r>
                      </m:e>
                      <m:sup>
                        <m:r>
                          <a:rPr lang="fr-FR" sz="2400" b="0" i="1" smtClean="0">
                            <a:latin typeface="Cambria Math" panose="02040503050406030204" pitchFamily="18" charset="0"/>
                          </a:rPr>
                          <m:t>2</m:t>
                        </m:r>
                      </m:sup>
                    </m:sSup>
                  </m:oMath>
                </a14:m>
                <a:r>
                  <a:rPr lang="fr-FR" sz="2400" dirty="0" smtClean="0"/>
                  <a:t> </a:t>
                </a:r>
                <a:r>
                  <a:rPr lang="fr-FR" sz="2400" dirty="0" smtClean="0"/>
                  <a:t>d’espérance mathématique </a:t>
                </a:r>
                <a:endParaRPr lang="fr-FR" sz="2400" b="0" i="1" dirty="0" smtClean="0">
                  <a:latin typeface="Cambria Math" panose="02040503050406030204" pitchFamily="18" charset="0"/>
                </a:endParaRPr>
              </a:p>
              <a:p>
                <a:pPr marL="0" indent="0" algn="ctr">
                  <a:lnSpc>
                    <a:spcPct val="100000"/>
                  </a:lnSpc>
                  <a:buNone/>
                </a:pPr>
                <a14:m>
                  <m:oMathPara xmlns:m="http://schemas.openxmlformats.org/officeDocument/2006/math">
                    <m:oMathParaPr>
                      <m:jc m:val="centerGroup"/>
                    </m:oMathParaPr>
                    <m:oMath xmlns:m="http://schemas.openxmlformats.org/officeDocument/2006/math">
                      <m:r>
                        <a:rPr lang="fr-FR" sz="1800" b="0" i="1" smtClean="0">
                          <a:latin typeface="Cambria Math" panose="02040503050406030204" pitchFamily="18" charset="0"/>
                        </a:rPr>
                        <m:t>𝐸</m:t>
                      </m:r>
                      <m:d>
                        <m:dPr>
                          <m:ctrlPr>
                            <a:rPr lang="fr-FR" sz="1800" b="0" i="1" smtClean="0">
                              <a:latin typeface="Cambria Math" panose="02040503050406030204" pitchFamily="18" charset="0"/>
                            </a:rPr>
                          </m:ctrlPr>
                        </m:dPr>
                        <m:e>
                          <m:sSup>
                            <m:sSupPr>
                              <m:ctrlPr>
                                <a:rPr lang="fr-FR" sz="2400" i="1">
                                  <a:latin typeface="Cambria Math" panose="02040503050406030204" pitchFamily="18" charset="0"/>
                                </a:rPr>
                              </m:ctrlPr>
                            </m:sSupPr>
                            <m:e>
                              <m:r>
                                <a:rPr lang="fr-FR" sz="2400" i="1">
                                  <a:latin typeface="Cambria Math" panose="02040503050406030204" pitchFamily="18" charset="0"/>
                                </a:rPr>
                                <m:t>𝑆</m:t>
                              </m:r>
                            </m:e>
                            <m:sup>
                              <m:r>
                                <a:rPr lang="fr-FR" sz="2400" i="1">
                                  <a:latin typeface="Cambria Math" panose="02040503050406030204" pitchFamily="18" charset="0"/>
                                </a:rPr>
                                <m:t>2</m:t>
                              </m:r>
                            </m:sup>
                          </m:sSup>
                        </m:e>
                      </m:d>
                      <m:r>
                        <a:rPr lang="fr-FR" sz="1800" b="0" i="1" smtClean="0">
                          <a:latin typeface="Cambria Math" panose="02040503050406030204" pitchFamily="18" charset="0"/>
                        </a:rPr>
                        <m:t>=</m:t>
                      </m:r>
                      <m:sSup>
                        <m:sSupPr>
                          <m:ctrlPr>
                            <a:rPr lang="fr-FR" sz="1800" b="0" i="1" smtClean="0">
                              <a:latin typeface="Cambria Math" panose="02040503050406030204" pitchFamily="18" charset="0"/>
                            </a:rPr>
                          </m:ctrlPr>
                        </m:sSupPr>
                        <m:e>
                          <m:r>
                            <a:rPr lang="fr-FR" sz="1800" b="0" i="1" smtClean="0">
                              <a:latin typeface="Cambria Math" panose="02040503050406030204" pitchFamily="18" charset="0"/>
                              <a:ea typeface="Cambria Math" panose="02040503050406030204" pitchFamily="18" charset="0"/>
                            </a:rPr>
                            <m:t>𝜎</m:t>
                          </m:r>
                        </m:e>
                        <m:sup>
                          <m:r>
                            <a:rPr lang="fr-FR" sz="1800" b="0" i="1" smtClean="0">
                              <a:latin typeface="Cambria Math" panose="02040503050406030204" pitchFamily="18" charset="0"/>
                            </a:rPr>
                            <m:t>2</m:t>
                          </m:r>
                        </m:sup>
                      </m:sSup>
                      <m:d>
                        <m:dPr>
                          <m:ctrlPr>
                            <a:rPr lang="fr-FR" sz="1800" b="0" i="1" smtClean="0">
                              <a:latin typeface="Cambria Math" panose="02040503050406030204" pitchFamily="18" charset="0"/>
                            </a:rPr>
                          </m:ctrlPr>
                        </m:dPr>
                        <m:e>
                          <m:f>
                            <m:fPr>
                              <m:ctrlPr>
                                <a:rPr lang="fr-FR" sz="1800" b="0" i="1" smtClean="0">
                                  <a:latin typeface="Cambria Math" panose="02040503050406030204" pitchFamily="18" charset="0"/>
                                </a:rPr>
                              </m:ctrlPr>
                            </m:fPr>
                            <m:num>
                              <m:r>
                                <a:rPr lang="fr-FR" sz="1800" b="0" i="1" smtClean="0">
                                  <a:latin typeface="Cambria Math" panose="02040503050406030204" pitchFamily="18" charset="0"/>
                                </a:rPr>
                                <m:t>𝑛</m:t>
                              </m:r>
                              <m:r>
                                <a:rPr lang="fr-FR" sz="1800" b="0" i="1" smtClean="0">
                                  <a:latin typeface="Cambria Math" panose="02040503050406030204" pitchFamily="18" charset="0"/>
                                </a:rPr>
                                <m:t>−</m:t>
                              </m:r>
                              <m:r>
                                <a:rPr lang="fr-FR" sz="1800" b="0" i="1" smtClean="0">
                                  <a:latin typeface="Cambria Math" panose="02040503050406030204" pitchFamily="18" charset="0"/>
                                </a:rPr>
                                <m:t>1</m:t>
                              </m:r>
                            </m:num>
                            <m:den>
                              <m:r>
                                <a:rPr lang="fr-FR" sz="1800" b="0" i="1" smtClean="0">
                                  <a:latin typeface="Cambria Math" panose="02040503050406030204" pitchFamily="18" charset="0"/>
                                </a:rPr>
                                <m:t>𝑛</m:t>
                              </m:r>
                            </m:den>
                          </m:f>
                        </m:e>
                      </m:d>
                    </m:oMath>
                  </m:oMathPara>
                </a14:m>
                <a:endParaRPr lang="fr-FR" sz="2400" dirty="0" smtClean="0"/>
              </a:p>
              <a:p>
                <a:pPr marL="0" indent="0" algn="ctr">
                  <a:lnSpc>
                    <a:spcPct val="100000"/>
                  </a:lnSpc>
                  <a:buNone/>
                </a:pPr>
                <a14:m>
                  <m:oMathPara xmlns:m="http://schemas.openxmlformats.org/officeDocument/2006/math">
                    <m:oMathParaPr>
                      <m:jc m:val="centerGroup"/>
                    </m:oMathParaPr>
                    <m:oMath xmlns:m="http://schemas.openxmlformats.org/officeDocument/2006/math">
                      <m:sSup>
                        <m:sSupPr>
                          <m:ctrlPr>
                            <a:rPr lang="fr-FR" sz="2400" i="1">
                              <a:latin typeface="Cambria Math" panose="02040503050406030204" pitchFamily="18" charset="0"/>
                            </a:rPr>
                          </m:ctrlPr>
                        </m:sSupPr>
                        <m:e>
                          <m:r>
                            <a:rPr lang="fr-FR" sz="2400" i="1">
                              <a:latin typeface="Cambria Math" panose="02040503050406030204" pitchFamily="18" charset="0"/>
                            </a:rPr>
                            <m:t>𝑆</m:t>
                          </m:r>
                        </m:e>
                        <m:sup>
                          <m:r>
                            <a:rPr lang="fr-FR" sz="2400" i="1">
                              <a:latin typeface="Cambria Math" panose="02040503050406030204" pitchFamily="18" charset="0"/>
                            </a:rPr>
                            <m:t>2</m:t>
                          </m:r>
                        </m:sup>
                      </m:sSup>
                      <m:r>
                        <a:rPr lang="fr-FR" sz="1800" b="0" i="1" smtClean="0">
                          <a:latin typeface="Cambria Math" panose="02040503050406030204" pitchFamily="18" charset="0"/>
                        </a:rPr>
                        <m:t>=</m:t>
                      </m:r>
                      <m:f>
                        <m:fPr>
                          <m:ctrlPr>
                            <a:rPr lang="fr-FR" sz="1800" b="0" i="1" smtClean="0">
                              <a:latin typeface="Cambria Math" panose="02040503050406030204" pitchFamily="18" charset="0"/>
                            </a:rPr>
                          </m:ctrlPr>
                        </m:fPr>
                        <m:num>
                          <m:r>
                            <a:rPr lang="fr-FR" sz="1800" b="0" i="1" smtClean="0">
                              <a:latin typeface="Cambria Math" panose="02040503050406030204" pitchFamily="18" charset="0"/>
                            </a:rPr>
                            <m:t>1</m:t>
                          </m:r>
                        </m:num>
                        <m:den>
                          <m:r>
                            <a:rPr lang="fr-FR" sz="1800" b="0" i="1" smtClean="0">
                              <a:latin typeface="Cambria Math" panose="02040503050406030204" pitchFamily="18" charset="0"/>
                            </a:rPr>
                            <m:t>𝑛</m:t>
                          </m:r>
                        </m:den>
                      </m:f>
                      <m:nary>
                        <m:naryPr>
                          <m:chr m:val="∑"/>
                          <m:ctrlPr>
                            <a:rPr lang="fr-FR" sz="1800" b="0" i="1" smtClean="0">
                              <a:latin typeface="Cambria Math" panose="02040503050406030204" pitchFamily="18" charset="0"/>
                            </a:rPr>
                          </m:ctrlPr>
                        </m:naryPr>
                        <m:sub>
                          <m:r>
                            <m:rPr>
                              <m:brk m:alnAt="23"/>
                            </m:rPr>
                            <a:rPr lang="fr-FR" sz="1800" b="0" i="1" smtClean="0">
                              <a:latin typeface="Cambria Math" panose="02040503050406030204" pitchFamily="18" charset="0"/>
                            </a:rPr>
                            <m:t>𝑖</m:t>
                          </m:r>
                          <m:r>
                            <a:rPr lang="fr-FR" sz="1800" b="0" i="1" smtClean="0">
                              <a:latin typeface="Cambria Math" panose="02040503050406030204" pitchFamily="18" charset="0"/>
                            </a:rPr>
                            <m:t>=</m:t>
                          </m:r>
                          <m:r>
                            <m:rPr>
                              <m:brk m:alnAt="23"/>
                            </m:rPr>
                            <a:rPr lang="fr-FR" sz="1800" b="0" i="1" smtClean="0">
                              <a:latin typeface="Cambria Math" panose="02040503050406030204" pitchFamily="18" charset="0"/>
                            </a:rPr>
                            <m:t>1</m:t>
                          </m:r>
                        </m:sub>
                        <m:sup>
                          <m:r>
                            <a:rPr lang="fr-FR" sz="1800" b="0" i="1" smtClean="0">
                              <a:latin typeface="Cambria Math" panose="02040503050406030204" pitchFamily="18" charset="0"/>
                            </a:rPr>
                            <m:t>𝑛</m:t>
                          </m:r>
                        </m:sup>
                        <m:e>
                          <m:sSup>
                            <m:sSupPr>
                              <m:ctrlPr>
                                <a:rPr lang="fr-FR" sz="1800" b="0" i="1" smtClean="0">
                                  <a:latin typeface="Cambria Math" panose="02040503050406030204" pitchFamily="18" charset="0"/>
                                </a:rPr>
                              </m:ctrlPr>
                            </m:sSupPr>
                            <m:e>
                              <m:d>
                                <m:dPr>
                                  <m:ctrlPr>
                                    <a:rPr lang="fr-FR" sz="1800" b="0" i="1" smtClean="0">
                                      <a:latin typeface="Cambria Math" panose="02040503050406030204" pitchFamily="18" charset="0"/>
                                    </a:rPr>
                                  </m:ctrlPr>
                                </m:dPr>
                                <m:e>
                                  <m:sSub>
                                    <m:sSubPr>
                                      <m:ctrlPr>
                                        <a:rPr lang="fr-FR" sz="1800" b="0" i="1" smtClean="0">
                                          <a:latin typeface="Cambria Math" panose="02040503050406030204" pitchFamily="18" charset="0"/>
                                        </a:rPr>
                                      </m:ctrlPr>
                                    </m:sSubPr>
                                    <m:e>
                                      <m:r>
                                        <a:rPr lang="fr-FR" sz="1800" b="0" i="1" smtClean="0">
                                          <a:latin typeface="Cambria Math" panose="02040503050406030204" pitchFamily="18" charset="0"/>
                                        </a:rPr>
                                        <m:t>𝑋</m:t>
                                      </m:r>
                                    </m:e>
                                    <m:sub>
                                      <m:r>
                                        <a:rPr lang="fr-FR" sz="1800" b="0" i="1" smtClean="0">
                                          <a:latin typeface="Cambria Math" panose="02040503050406030204" pitchFamily="18" charset="0"/>
                                        </a:rPr>
                                        <m:t>𝑖</m:t>
                                      </m:r>
                                    </m:sub>
                                  </m:sSub>
                                  <m:r>
                                    <a:rPr lang="fr-FR" sz="1800" b="0" i="1" smtClean="0">
                                      <a:latin typeface="Cambria Math" panose="02040503050406030204" pitchFamily="18" charset="0"/>
                                    </a:rPr>
                                    <m:t>−</m:t>
                                  </m:r>
                                  <m:acc>
                                    <m:accPr>
                                      <m:chr m:val="̅"/>
                                      <m:ctrlPr>
                                        <a:rPr lang="fr-FR" sz="1800" b="0" i="1" smtClean="0">
                                          <a:latin typeface="Cambria Math" panose="02040503050406030204" pitchFamily="18" charset="0"/>
                                        </a:rPr>
                                      </m:ctrlPr>
                                    </m:accPr>
                                    <m:e>
                                      <m:r>
                                        <a:rPr lang="fr-FR" sz="1800" b="0" i="1" smtClean="0">
                                          <a:latin typeface="Cambria Math" panose="02040503050406030204" pitchFamily="18" charset="0"/>
                                        </a:rPr>
                                        <m:t>𝑋</m:t>
                                      </m:r>
                                    </m:e>
                                  </m:acc>
                                </m:e>
                              </m:d>
                            </m:e>
                            <m:sup>
                              <m:r>
                                <a:rPr lang="fr-FR" sz="1800" b="0" i="1" smtClean="0">
                                  <a:latin typeface="Cambria Math" panose="02040503050406030204" pitchFamily="18" charset="0"/>
                                </a:rPr>
                                <m:t>2</m:t>
                              </m:r>
                            </m:sup>
                          </m:sSup>
                        </m:e>
                      </m:nary>
                    </m:oMath>
                  </m:oMathPara>
                </a14:m>
                <a:endParaRPr lang="fr-FR" dirty="0" smtClean="0"/>
              </a:p>
              <a:p>
                <a:pPr marL="0" indent="0">
                  <a:buNone/>
                </a:pPr>
                <a:endParaRPr lang="fr-FR" dirty="0"/>
              </a:p>
            </p:txBody>
          </p:sp>
        </mc:Choice>
        <mc:Fallback>
          <p:sp>
            <p:nvSpPr>
              <p:cNvPr id="3" name="Espace réservé du contenu 2"/>
              <p:cNvSpPr>
                <a:spLocks noGrp="1" noRot="1" noChangeAspect="1" noMove="1" noResize="1" noEditPoints="1" noAdjustHandles="1" noChangeArrowheads="1" noChangeShapeType="1" noTextEdit="1"/>
              </p:cNvSpPr>
              <p:nvPr>
                <p:ph idx="1"/>
              </p:nvPr>
            </p:nvSpPr>
            <p:spPr>
              <a:xfrm>
                <a:off x="838200" y="425003"/>
                <a:ext cx="10515600" cy="5751960"/>
              </a:xfrm>
              <a:blipFill rotWithShape="0">
                <a:blip r:embed="rId2"/>
                <a:stretch>
                  <a:fillRect l="-928"/>
                </a:stretch>
              </a:blipFill>
            </p:spPr>
            <p:txBody>
              <a:bodyPr/>
              <a:lstStyle/>
              <a:p>
                <a:r>
                  <a:rPr lang="fr-FR">
                    <a:noFill/>
                  </a:rPr>
                  <a:t> </a:t>
                </a:r>
              </a:p>
            </p:txBody>
          </p:sp>
        </mc:Fallback>
      </mc:AlternateContent>
      <mc:AlternateContent xmlns:mc="http://schemas.openxmlformats.org/markup-compatibility/2006">
        <mc:Choice xmlns:a14="http://schemas.microsoft.com/office/drawing/2010/main" Requires="a14">
          <p:graphicFrame>
            <p:nvGraphicFramePr>
              <p:cNvPr id="4" name="Tableau 3"/>
              <p:cNvGraphicFramePr>
                <a:graphicFrameLocks noGrp="1"/>
              </p:cNvGraphicFramePr>
              <p:nvPr>
                <p:extLst>
                  <p:ext uri="{D42A27DB-BD31-4B8C-83A1-F6EECF244321}">
                    <p14:modId xmlns:p14="http://schemas.microsoft.com/office/powerpoint/2010/main" val="753449293"/>
                  </p:ext>
                </p:extLst>
              </p:nvPr>
            </p:nvGraphicFramePr>
            <p:xfrm>
              <a:off x="2225185" y="5304551"/>
              <a:ext cx="8128000" cy="787655"/>
            </p:xfrm>
            <a:graphic>
              <a:graphicData uri="http://schemas.openxmlformats.org/drawingml/2006/table">
                <a:tbl>
                  <a:tblPr firstRow="1" bandRow="1">
                    <a:tableStyleId>{5C22544A-7EE6-4342-B048-85BDC9FD1C3A}</a:tableStyleId>
                  </a:tblPr>
                  <a:tblGrid>
                    <a:gridCol w="1625600"/>
                    <a:gridCol w="1625600"/>
                    <a:gridCol w="1625600"/>
                    <a:gridCol w="1625600"/>
                    <a:gridCol w="1625600"/>
                  </a:tblGrid>
                  <a:tr h="370840">
                    <a:tc>
                      <a:txBody>
                        <a:bodyPr/>
                        <a:lstStyle/>
                        <a:p>
                          <a:pPr/>
                          <a14:m>
                            <m:oMathPara xmlns:m="http://schemas.openxmlformats.org/officeDocument/2006/math">
                              <m:oMathParaPr>
                                <m:jc m:val="centerGroup"/>
                              </m:oMathParaPr>
                              <m:oMath xmlns:m="http://schemas.openxmlformats.org/officeDocument/2006/math">
                                <m:sSubSup>
                                  <m:sSubSupPr>
                                    <m:ctrlPr>
                                      <a:rPr lang="fr-FR" i="1" smtClean="0">
                                        <a:latin typeface="Cambria Math" panose="02040503050406030204" pitchFamily="18" charset="0"/>
                                      </a:rPr>
                                    </m:ctrlPr>
                                  </m:sSubSupPr>
                                  <m:e>
                                    <m:r>
                                      <a:rPr lang="fr-FR" b="1" i="1" smtClean="0">
                                        <a:latin typeface="Cambria Math" panose="02040503050406030204" pitchFamily="18" charset="0"/>
                                      </a:rPr>
                                      <m:t>𝒔</m:t>
                                    </m:r>
                                  </m:e>
                                  <m:sub>
                                    <m:r>
                                      <a:rPr lang="fr-FR" b="1" i="1" smtClean="0">
                                        <a:latin typeface="Cambria Math" panose="02040503050406030204" pitchFamily="18" charset="0"/>
                                      </a:rPr>
                                      <m:t>𝒊</m:t>
                                    </m:r>
                                  </m:sub>
                                  <m:sup>
                                    <m:r>
                                      <a:rPr lang="fr-FR" b="1" i="1" smtClean="0">
                                        <a:latin typeface="Cambria Math" panose="02040503050406030204" pitchFamily="18" charset="0"/>
                                      </a:rPr>
                                      <m:t>𝟐</m:t>
                                    </m:r>
                                  </m:sup>
                                </m:sSubSup>
                              </m:oMath>
                            </m:oMathPara>
                          </a14:m>
                          <a:endParaRPr lang="fr-FR" dirty="0"/>
                        </a:p>
                      </a:txBody>
                      <a:tcPr/>
                    </a:tc>
                    <a:tc>
                      <a:txBody>
                        <a:bodyPr/>
                        <a:lstStyle/>
                        <a:p>
                          <a:endParaRPr lang="fr-FR" dirty="0"/>
                        </a:p>
                      </a:txBody>
                      <a:tcPr/>
                    </a:tc>
                    <a:tc>
                      <a:txBody>
                        <a:bodyPr/>
                        <a:lstStyle/>
                        <a:p>
                          <a:endParaRPr lang="fr-FR" dirty="0"/>
                        </a:p>
                      </a:txBody>
                      <a:tcPr/>
                    </a:tc>
                    <a:tc>
                      <a:txBody>
                        <a:bodyPr/>
                        <a:lstStyle/>
                        <a:p>
                          <a:endParaRPr lang="fr-FR"/>
                        </a:p>
                      </a:txBody>
                      <a:tcPr/>
                    </a:tc>
                    <a:tc>
                      <a:txBody>
                        <a:bodyPr/>
                        <a:lstStyle/>
                        <a:p>
                          <a:endParaRPr lang="fr-FR"/>
                        </a:p>
                      </a:txBody>
                      <a:tcPr/>
                    </a:tc>
                  </a:tr>
                  <a:tr h="370840">
                    <a:tc>
                      <a:txBody>
                        <a:bodyPr/>
                        <a:lstStyle/>
                        <a:p>
                          <a:pPr/>
                          <a14:m>
                            <m:oMathPara xmlns:m="http://schemas.openxmlformats.org/officeDocument/2006/math">
                              <m:oMathParaPr>
                                <m:jc m:val="centerGroup"/>
                              </m:oMathParaPr>
                              <m:oMath xmlns:m="http://schemas.openxmlformats.org/officeDocument/2006/math">
                                <m:r>
                                  <a:rPr lang="fr-FR" b="0" i="1" smtClean="0">
                                    <a:latin typeface="Cambria Math" panose="02040503050406030204" pitchFamily="18" charset="0"/>
                                  </a:rPr>
                                  <m:t>𝑃</m:t>
                                </m:r>
                                <m:d>
                                  <m:dPr>
                                    <m:ctrlPr>
                                      <a:rPr lang="fr-FR" b="0" i="1" smtClean="0">
                                        <a:latin typeface="Cambria Math" panose="02040503050406030204" pitchFamily="18" charset="0"/>
                                      </a:rPr>
                                    </m:ctrlPr>
                                  </m:dPr>
                                  <m:e>
                                    <m:sSup>
                                      <m:sSupPr>
                                        <m:ctrlPr>
                                          <a:rPr lang="fr-FR" sz="1800" i="1" smtClean="0">
                                            <a:latin typeface="Cambria Math" panose="02040503050406030204" pitchFamily="18" charset="0"/>
                                          </a:rPr>
                                        </m:ctrlPr>
                                      </m:sSupPr>
                                      <m:e>
                                        <m:r>
                                          <a:rPr lang="fr-FR" sz="1800" i="1">
                                            <a:latin typeface="Cambria Math" panose="02040503050406030204" pitchFamily="18" charset="0"/>
                                          </a:rPr>
                                          <m:t>𝑆</m:t>
                                        </m:r>
                                      </m:e>
                                      <m:sup>
                                        <m:r>
                                          <a:rPr lang="fr-FR" sz="1800" i="1">
                                            <a:latin typeface="Cambria Math" panose="02040503050406030204" pitchFamily="18" charset="0"/>
                                          </a:rPr>
                                          <m:t>2</m:t>
                                        </m:r>
                                      </m:sup>
                                    </m:sSup>
                                    <m:r>
                                      <a:rPr lang="fr-FR" b="0" i="1" smtClean="0">
                                        <a:latin typeface="Cambria Math" panose="02040503050406030204" pitchFamily="18" charset="0"/>
                                      </a:rPr>
                                      <m:t>=</m:t>
                                    </m:r>
                                    <m:sSubSup>
                                      <m:sSubSupPr>
                                        <m:ctrlPr>
                                          <a:rPr lang="fr-FR" i="1" smtClean="0">
                                            <a:latin typeface="Cambria Math" panose="02040503050406030204" pitchFamily="18" charset="0"/>
                                          </a:rPr>
                                        </m:ctrlPr>
                                      </m:sSubSupPr>
                                      <m:e>
                                        <m:r>
                                          <a:rPr lang="fr-FR" b="1" i="1" smtClean="0">
                                            <a:latin typeface="Cambria Math" panose="02040503050406030204" pitchFamily="18" charset="0"/>
                                          </a:rPr>
                                          <m:t>𝒔</m:t>
                                        </m:r>
                                      </m:e>
                                      <m:sub>
                                        <m:r>
                                          <a:rPr lang="fr-FR" b="1" i="1" smtClean="0">
                                            <a:latin typeface="Cambria Math" panose="02040503050406030204" pitchFamily="18" charset="0"/>
                                          </a:rPr>
                                          <m:t>𝒊</m:t>
                                        </m:r>
                                      </m:sub>
                                      <m:sup>
                                        <m:r>
                                          <a:rPr lang="fr-FR" b="1" i="1" smtClean="0">
                                            <a:latin typeface="Cambria Math" panose="02040503050406030204" pitchFamily="18" charset="0"/>
                                          </a:rPr>
                                          <m:t>𝟐</m:t>
                                        </m:r>
                                      </m:sup>
                                    </m:sSubSup>
                                  </m:e>
                                </m:d>
                              </m:oMath>
                            </m:oMathPara>
                          </a14:m>
                          <a:endParaRPr lang="fr-FR" dirty="0"/>
                        </a:p>
                      </a:txBody>
                      <a:tcPr/>
                    </a:tc>
                    <a:tc>
                      <a:txBody>
                        <a:bodyPr/>
                        <a:lstStyle/>
                        <a:p>
                          <a:endParaRPr lang="fr-FR" dirty="0"/>
                        </a:p>
                      </a:txBody>
                      <a:tcPr/>
                    </a:tc>
                    <a:tc>
                      <a:txBody>
                        <a:bodyPr/>
                        <a:lstStyle/>
                        <a:p>
                          <a:endParaRPr lang="fr-FR"/>
                        </a:p>
                      </a:txBody>
                      <a:tcPr/>
                    </a:tc>
                    <a:tc>
                      <a:txBody>
                        <a:bodyPr/>
                        <a:lstStyle/>
                        <a:p>
                          <a:endParaRPr lang="fr-FR"/>
                        </a:p>
                      </a:txBody>
                      <a:tcPr/>
                    </a:tc>
                    <a:tc>
                      <a:txBody>
                        <a:bodyPr/>
                        <a:lstStyle/>
                        <a:p>
                          <a:endParaRPr lang="fr-FR" dirty="0"/>
                        </a:p>
                      </a:txBody>
                      <a:tcPr/>
                    </a:tc>
                  </a:tr>
                </a:tbl>
              </a:graphicData>
            </a:graphic>
          </p:graphicFrame>
        </mc:Choice>
        <mc:Fallback>
          <p:graphicFrame>
            <p:nvGraphicFramePr>
              <p:cNvPr id="4" name="Tableau 3"/>
              <p:cNvGraphicFramePr>
                <a:graphicFrameLocks noGrp="1"/>
              </p:cNvGraphicFramePr>
              <p:nvPr>
                <p:extLst>
                  <p:ext uri="{D42A27DB-BD31-4B8C-83A1-F6EECF244321}">
                    <p14:modId xmlns:p14="http://schemas.microsoft.com/office/powerpoint/2010/main" val="753449293"/>
                  </p:ext>
                </p:extLst>
              </p:nvPr>
            </p:nvGraphicFramePr>
            <p:xfrm>
              <a:off x="2225185" y="5304551"/>
              <a:ext cx="8128000" cy="787655"/>
            </p:xfrm>
            <a:graphic>
              <a:graphicData uri="http://schemas.openxmlformats.org/drawingml/2006/table">
                <a:tbl>
                  <a:tblPr firstRow="1" bandRow="1">
                    <a:tableStyleId>{5C22544A-7EE6-4342-B048-85BDC9FD1C3A}</a:tableStyleId>
                  </a:tblPr>
                  <a:tblGrid>
                    <a:gridCol w="1625600"/>
                    <a:gridCol w="1625600"/>
                    <a:gridCol w="1625600"/>
                    <a:gridCol w="1625600"/>
                    <a:gridCol w="1625600"/>
                  </a:tblGrid>
                  <a:tr h="385509">
                    <a:tc>
                      <a:txBody>
                        <a:bodyPr/>
                        <a:lstStyle/>
                        <a:p>
                          <a:endParaRPr lang="fr-FR"/>
                        </a:p>
                      </a:txBody>
                      <a:tcPr>
                        <a:blipFill rotWithShape="0">
                          <a:blip r:embed="rId3"/>
                          <a:stretch>
                            <a:fillRect l="-749" t="-1563" r="-401124" b="-106250"/>
                          </a:stretch>
                        </a:blipFill>
                      </a:tcPr>
                    </a:tc>
                    <a:tc>
                      <a:txBody>
                        <a:bodyPr/>
                        <a:lstStyle/>
                        <a:p>
                          <a:endParaRPr lang="fr-FR" dirty="0"/>
                        </a:p>
                      </a:txBody>
                      <a:tcPr/>
                    </a:tc>
                    <a:tc>
                      <a:txBody>
                        <a:bodyPr/>
                        <a:lstStyle/>
                        <a:p>
                          <a:endParaRPr lang="fr-FR" dirty="0"/>
                        </a:p>
                      </a:txBody>
                      <a:tcPr/>
                    </a:tc>
                    <a:tc>
                      <a:txBody>
                        <a:bodyPr/>
                        <a:lstStyle/>
                        <a:p>
                          <a:endParaRPr lang="fr-FR"/>
                        </a:p>
                      </a:txBody>
                      <a:tcPr/>
                    </a:tc>
                    <a:tc>
                      <a:txBody>
                        <a:bodyPr/>
                        <a:lstStyle/>
                        <a:p>
                          <a:endParaRPr lang="fr-FR"/>
                        </a:p>
                      </a:txBody>
                      <a:tcPr/>
                    </a:tc>
                  </a:tr>
                  <a:tr h="402146">
                    <a:tc>
                      <a:txBody>
                        <a:bodyPr/>
                        <a:lstStyle/>
                        <a:p>
                          <a:endParaRPr lang="fr-FR"/>
                        </a:p>
                      </a:txBody>
                      <a:tcPr>
                        <a:blipFill rotWithShape="0">
                          <a:blip r:embed="rId3"/>
                          <a:stretch>
                            <a:fillRect l="-749" t="-98485" r="-401124" b="-3030"/>
                          </a:stretch>
                        </a:blipFill>
                      </a:tcPr>
                    </a:tc>
                    <a:tc>
                      <a:txBody>
                        <a:bodyPr/>
                        <a:lstStyle/>
                        <a:p>
                          <a:endParaRPr lang="fr-FR" dirty="0"/>
                        </a:p>
                      </a:txBody>
                      <a:tcPr/>
                    </a:tc>
                    <a:tc>
                      <a:txBody>
                        <a:bodyPr/>
                        <a:lstStyle/>
                        <a:p>
                          <a:endParaRPr lang="fr-FR"/>
                        </a:p>
                      </a:txBody>
                      <a:tcPr/>
                    </a:tc>
                    <a:tc>
                      <a:txBody>
                        <a:bodyPr/>
                        <a:lstStyle/>
                        <a:p>
                          <a:endParaRPr lang="fr-FR"/>
                        </a:p>
                      </a:txBody>
                      <a:tcPr/>
                    </a:tc>
                    <a:tc>
                      <a:txBody>
                        <a:bodyPr/>
                        <a:lstStyle/>
                        <a:p>
                          <a:endParaRPr lang="fr-FR" dirty="0"/>
                        </a:p>
                      </a:txBody>
                      <a:tcPr/>
                    </a:tc>
                  </a:tr>
                </a:tbl>
              </a:graphicData>
            </a:graphic>
          </p:graphicFrame>
        </mc:Fallback>
      </mc:AlternateContent>
    </p:spTree>
    <p:extLst>
      <p:ext uri="{BB962C8B-B14F-4D97-AF65-F5344CB8AC3E}">
        <p14:creationId xmlns:p14="http://schemas.microsoft.com/office/powerpoint/2010/main" val="24624823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Espace réservé du contenu 2"/>
              <p:cNvSpPr>
                <a:spLocks noGrp="1"/>
              </p:cNvSpPr>
              <p:nvPr>
                <p:ph idx="1"/>
              </p:nvPr>
            </p:nvSpPr>
            <p:spPr>
              <a:xfrm>
                <a:off x="838200" y="399245"/>
                <a:ext cx="10515600" cy="5777718"/>
              </a:xfrm>
            </p:spPr>
            <p:txBody>
              <a:bodyPr/>
              <a:lstStyle/>
              <a:p>
                <a:pPr marL="0" indent="0" algn="just">
                  <a:lnSpc>
                    <a:spcPct val="150000"/>
                  </a:lnSpc>
                  <a:buNone/>
                </a:pPr>
                <a:r>
                  <a:rPr lang="fr-FR" sz="2400" dirty="0" smtClean="0"/>
                  <a:t>La variance de l’échantillon n’est pas un estimateur sans biais de la variance de la population; on déduit une nouvelle variable aléatoire </a:t>
                </a:r>
                <a14:m>
                  <m:oMath xmlns:m="http://schemas.openxmlformats.org/officeDocument/2006/math">
                    <m:sSup>
                      <m:sSupPr>
                        <m:ctrlPr>
                          <a:rPr lang="fr-FR" sz="2400" i="1" smtClean="0">
                            <a:latin typeface="Cambria Math" panose="02040503050406030204" pitchFamily="18" charset="0"/>
                          </a:rPr>
                        </m:ctrlPr>
                      </m:sSupPr>
                      <m:e>
                        <m:r>
                          <a:rPr lang="fr-FR" sz="2400" b="0" i="1" smtClean="0">
                            <a:latin typeface="Cambria Math" panose="02040503050406030204" pitchFamily="18" charset="0"/>
                          </a:rPr>
                          <m:t>𝑆</m:t>
                        </m:r>
                        <m:r>
                          <a:rPr lang="fr-FR" sz="2400" b="0" i="1" smtClean="0">
                            <a:latin typeface="Cambria Math" panose="02040503050406030204" pitchFamily="18" charset="0"/>
                          </a:rPr>
                          <m:t>′</m:t>
                        </m:r>
                      </m:e>
                      <m:sup>
                        <m:r>
                          <a:rPr lang="fr-FR" sz="2400" b="0" i="1" smtClean="0">
                            <a:latin typeface="Cambria Math" panose="02040503050406030204" pitchFamily="18" charset="0"/>
                          </a:rPr>
                          <m:t>2</m:t>
                        </m:r>
                      </m:sup>
                    </m:sSup>
                  </m:oMath>
                </a14:m>
                <a:r>
                  <a:rPr lang="fr-FR" sz="2400" dirty="0" smtClean="0"/>
                  <a:t>donnée par:</a:t>
                </a:r>
              </a:p>
              <a:p>
                <a:pPr marL="0" indent="0">
                  <a:lnSpc>
                    <a:spcPct val="150000"/>
                  </a:lnSpc>
                  <a:buNone/>
                </a:pPr>
                <a14:m>
                  <m:oMathPara xmlns:m="http://schemas.openxmlformats.org/officeDocument/2006/math">
                    <m:oMathParaPr>
                      <m:jc m:val="centerGroup"/>
                    </m:oMathParaPr>
                    <m:oMath xmlns:m="http://schemas.openxmlformats.org/officeDocument/2006/math">
                      <m:sSup>
                        <m:sSupPr>
                          <m:ctrlPr>
                            <a:rPr lang="fr-FR" sz="2400" i="1" smtClean="0">
                              <a:latin typeface="Cambria Math" panose="02040503050406030204" pitchFamily="18" charset="0"/>
                            </a:rPr>
                          </m:ctrlPr>
                        </m:sSupPr>
                        <m:e>
                          <m:r>
                            <a:rPr lang="fr-FR" sz="2400" b="0" i="1" smtClean="0">
                              <a:latin typeface="Cambria Math" panose="02040503050406030204" pitchFamily="18" charset="0"/>
                            </a:rPr>
                            <m:t>𝑆</m:t>
                          </m:r>
                          <m:r>
                            <a:rPr lang="fr-FR" sz="2400" b="0" i="1" smtClean="0">
                              <a:latin typeface="Cambria Math" panose="02040503050406030204" pitchFamily="18" charset="0"/>
                            </a:rPr>
                            <m:t>′</m:t>
                          </m:r>
                        </m:e>
                        <m:sup>
                          <m:r>
                            <a:rPr lang="fr-FR" sz="2400" b="0" i="1" smtClean="0">
                              <a:latin typeface="Cambria Math" panose="02040503050406030204" pitchFamily="18" charset="0"/>
                            </a:rPr>
                            <m:t>2</m:t>
                          </m:r>
                        </m:sup>
                      </m:sSup>
                      <m:r>
                        <a:rPr lang="fr-FR" sz="2400" b="0" i="1" smtClean="0">
                          <a:latin typeface="Cambria Math" panose="02040503050406030204" pitchFamily="18" charset="0"/>
                        </a:rPr>
                        <m:t>=</m:t>
                      </m:r>
                      <m:sSup>
                        <m:sSupPr>
                          <m:ctrlPr>
                            <a:rPr lang="fr-FR" sz="2400" b="0" i="1" smtClean="0">
                              <a:latin typeface="Cambria Math" panose="02040503050406030204" pitchFamily="18" charset="0"/>
                            </a:rPr>
                          </m:ctrlPr>
                        </m:sSupPr>
                        <m:e>
                          <m:r>
                            <a:rPr lang="fr-FR" sz="2400" b="0" i="1" smtClean="0">
                              <a:latin typeface="Cambria Math" panose="02040503050406030204" pitchFamily="18" charset="0"/>
                            </a:rPr>
                            <m:t>𝑆</m:t>
                          </m:r>
                        </m:e>
                        <m:sup>
                          <m:r>
                            <a:rPr lang="fr-FR" sz="2400" b="0" i="1" smtClean="0">
                              <a:latin typeface="Cambria Math" panose="02040503050406030204" pitchFamily="18" charset="0"/>
                            </a:rPr>
                            <m:t>2</m:t>
                          </m:r>
                        </m:sup>
                      </m:sSup>
                      <m:f>
                        <m:fPr>
                          <m:ctrlPr>
                            <a:rPr lang="fr-FR" sz="2400" b="0" i="1" smtClean="0">
                              <a:latin typeface="Cambria Math" panose="02040503050406030204" pitchFamily="18" charset="0"/>
                            </a:rPr>
                          </m:ctrlPr>
                        </m:fPr>
                        <m:num>
                          <m:r>
                            <a:rPr lang="fr-FR" sz="2400" b="0" i="1" smtClean="0">
                              <a:latin typeface="Cambria Math" panose="02040503050406030204" pitchFamily="18" charset="0"/>
                            </a:rPr>
                            <m:t>𝑛</m:t>
                          </m:r>
                        </m:num>
                        <m:den>
                          <m:r>
                            <a:rPr lang="fr-FR" sz="2400" b="0" i="1" smtClean="0">
                              <a:latin typeface="Cambria Math" panose="02040503050406030204" pitchFamily="18" charset="0"/>
                            </a:rPr>
                            <m:t>𝑛</m:t>
                          </m:r>
                          <m:r>
                            <a:rPr lang="fr-FR" sz="2400" b="0" i="1" smtClean="0">
                              <a:latin typeface="Cambria Math" panose="02040503050406030204" pitchFamily="18" charset="0"/>
                            </a:rPr>
                            <m:t>−</m:t>
                          </m:r>
                          <m:r>
                            <a:rPr lang="fr-FR" sz="2400" b="0" i="1" smtClean="0">
                              <a:latin typeface="Cambria Math" panose="02040503050406030204" pitchFamily="18" charset="0"/>
                            </a:rPr>
                            <m:t>1</m:t>
                          </m:r>
                        </m:den>
                      </m:f>
                      <m:r>
                        <a:rPr lang="fr-FR" sz="2400" b="0" i="0" smtClean="0">
                          <a:latin typeface="Cambria Math" panose="02040503050406030204" pitchFamily="18" charset="0"/>
                        </a:rPr>
                        <m:t>=</m:t>
                      </m:r>
                      <m:f>
                        <m:fPr>
                          <m:ctrlPr>
                            <a:rPr lang="fr-FR" sz="2400" b="0" i="1" smtClean="0">
                              <a:latin typeface="Cambria Math" panose="02040503050406030204" pitchFamily="18" charset="0"/>
                            </a:rPr>
                          </m:ctrlPr>
                        </m:fPr>
                        <m:num>
                          <m:r>
                            <a:rPr lang="fr-FR" sz="2400" b="0" i="1" smtClean="0">
                              <a:latin typeface="Cambria Math" panose="02040503050406030204" pitchFamily="18" charset="0"/>
                            </a:rPr>
                            <m:t>1</m:t>
                          </m:r>
                        </m:num>
                        <m:den>
                          <m:r>
                            <a:rPr lang="fr-FR" sz="2400" b="0" i="1" smtClean="0">
                              <a:latin typeface="Cambria Math" panose="02040503050406030204" pitchFamily="18" charset="0"/>
                            </a:rPr>
                            <m:t>𝑛</m:t>
                          </m:r>
                          <m:r>
                            <a:rPr lang="fr-FR" sz="2400" b="0" i="1" smtClean="0">
                              <a:latin typeface="Cambria Math" panose="02040503050406030204" pitchFamily="18" charset="0"/>
                            </a:rPr>
                            <m:t>−</m:t>
                          </m:r>
                          <m:r>
                            <a:rPr lang="fr-FR" sz="2400" b="0" i="1" smtClean="0">
                              <a:latin typeface="Cambria Math" panose="02040503050406030204" pitchFamily="18" charset="0"/>
                            </a:rPr>
                            <m:t>1</m:t>
                          </m:r>
                        </m:den>
                      </m:f>
                      <m:nary>
                        <m:naryPr>
                          <m:chr m:val="∑"/>
                          <m:ctrlPr>
                            <a:rPr lang="fr-FR" sz="2400" b="0" i="1" smtClean="0">
                              <a:latin typeface="Cambria Math" panose="02040503050406030204" pitchFamily="18" charset="0"/>
                            </a:rPr>
                          </m:ctrlPr>
                        </m:naryPr>
                        <m:sub>
                          <m:r>
                            <m:rPr>
                              <m:brk m:alnAt="23"/>
                            </m:rPr>
                            <a:rPr lang="fr-FR" sz="2400" b="0" i="1" smtClean="0">
                              <a:latin typeface="Cambria Math" panose="02040503050406030204" pitchFamily="18" charset="0"/>
                            </a:rPr>
                            <m:t>𝑖</m:t>
                          </m:r>
                          <m:r>
                            <a:rPr lang="fr-FR" sz="2400" b="0" i="1" smtClean="0">
                              <a:latin typeface="Cambria Math" panose="02040503050406030204" pitchFamily="18" charset="0"/>
                            </a:rPr>
                            <m:t>=</m:t>
                          </m:r>
                          <m:r>
                            <m:rPr>
                              <m:brk m:alnAt="23"/>
                            </m:rPr>
                            <a:rPr lang="fr-FR" sz="2400" b="0" i="1" smtClean="0">
                              <a:latin typeface="Cambria Math" panose="02040503050406030204" pitchFamily="18" charset="0"/>
                            </a:rPr>
                            <m:t>1</m:t>
                          </m:r>
                        </m:sub>
                        <m:sup>
                          <m:r>
                            <a:rPr lang="fr-FR" sz="2400" b="0" i="1" smtClean="0">
                              <a:latin typeface="Cambria Math" panose="02040503050406030204" pitchFamily="18" charset="0"/>
                            </a:rPr>
                            <m:t>𝑛</m:t>
                          </m:r>
                        </m:sup>
                        <m:e>
                          <m:sSup>
                            <m:sSupPr>
                              <m:ctrlPr>
                                <a:rPr lang="fr-FR" sz="2400" b="0" i="1" smtClean="0">
                                  <a:latin typeface="Cambria Math" panose="02040503050406030204" pitchFamily="18" charset="0"/>
                                </a:rPr>
                              </m:ctrlPr>
                            </m:sSupPr>
                            <m:e>
                              <m:d>
                                <m:dPr>
                                  <m:ctrlPr>
                                    <a:rPr lang="fr-FR" sz="2400" b="0" i="1" smtClean="0">
                                      <a:latin typeface="Cambria Math" panose="02040503050406030204" pitchFamily="18" charset="0"/>
                                    </a:rPr>
                                  </m:ctrlPr>
                                </m:dPr>
                                <m:e>
                                  <m:sSub>
                                    <m:sSubPr>
                                      <m:ctrlPr>
                                        <a:rPr lang="fr-FR" sz="2400" b="0" i="1" smtClean="0">
                                          <a:latin typeface="Cambria Math" panose="02040503050406030204" pitchFamily="18" charset="0"/>
                                        </a:rPr>
                                      </m:ctrlPr>
                                    </m:sSubPr>
                                    <m:e>
                                      <m:r>
                                        <a:rPr lang="fr-FR" sz="2400" b="0" i="1" smtClean="0">
                                          <a:latin typeface="Cambria Math" panose="02040503050406030204" pitchFamily="18" charset="0"/>
                                        </a:rPr>
                                        <m:t>𝑋</m:t>
                                      </m:r>
                                    </m:e>
                                    <m:sub>
                                      <m:r>
                                        <a:rPr lang="fr-FR" sz="2400" b="0" i="1" smtClean="0">
                                          <a:latin typeface="Cambria Math" panose="02040503050406030204" pitchFamily="18" charset="0"/>
                                        </a:rPr>
                                        <m:t>𝑖</m:t>
                                      </m:r>
                                    </m:sub>
                                  </m:sSub>
                                  <m:r>
                                    <a:rPr lang="fr-FR" sz="2400" b="0" i="1" smtClean="0">
                                      <a:latin typeface="Cambria Math" panose="02040503050406030204" pitchFamily="18" charset="0"/>
                                    </a:rPr>
                                    <m:t>−</m:t>
                                  </m:r>
                                  <m:acc>
                                    <m:accPr>
                                      <m:chr m:val="̅"/>
                                      <m:ctrlPr>
                                        <a:rPr lang="fr-FR" sz="2400" b="0" i="1" smtClean="0">
                                          <a:latin typeface="Cambria Math" panose="02040503050406030204" pitchFamily="18" charset="0"/>
                                        </a:rPr>
                                      </m:ctrlPr>
                                    </m:accPr>
                                    <m:e>
                                      <m:r>
                                        <a:rPr lang="fr-FR" sz="2400" b="0" i="1" smtClean="0">
                                          <a:latin typeface="Cambria Math" panose="02040503050406030204" pitchFamily="18" charset="0"/>
                                        </a:rPr>
                                        <m:t>𝑋</m:t>
                                      </m:r>
                                    </m:e>
                                  </m:acc>
                                </m:e>
                              </m:d>
                            </m:e>
                            <m:sup>
                              <m:r>
                                <a:rPr lang="fr-FR" sz="2400" b="0" i="1" smtClean="0">
                                  <a:latin typeface="Cambria Math" panose="02040503050406030204" pitchFamily="18" charset="0"/>
                                </a:rPr>
                                <m:t>2</m:t>
                              </m:r>
                            </m:sup>
                          </m:sSup>
                        </m:e>
                      </m:nary>
                    </m:oMath>
                  </m:oMathPara>
                </a14:m>
                <a:endParaRPr lang="fr-FR" sz="2400" dirty="0" smtClean="0"/>
              </a:p>
              <a:p>
                <a:pPr marL="0" indent="0">
                  <a:lnSpc>
                    <a:spcPct val="150000"/>
                  </a:lnSpc>
                  <a:buNone/>
                </a:pPr>
                <a:endParaRPr lang="fr-FR" sz="2400" dirty="0"/>
              </a:p>
              <a:p>
                <a:pPr marL="0" indent="0">
                  <a:lnSpc>
                    <a:spcPct val="150000"/>
                  </a:lnSpc>
                  <a:buNone/>
                </a:pPr>
                <a:r>
                  <a:rPr lang="fr-FR" sz="2400" b="1" dirty="0" smtClean="0"/>
                  <a:t>Résultat 1.</a:t>
                </a:r>
                <a:endParaRPr lang="fr-FR" sz="2400" b="1" dirty="0"/>
              </a:p>
              <a:p>
                <a:pPr marL="0" indent="0">
                  <a:lnSpc>
                    <a:spcPct val="150000"/>
                  </a:lnSpc>
                  <a:buNone/>
                </a:pPr>
                <a14:m>
                  <m:oMathPara xmlns:m="http://schemas.openxmlformats.org/officeDocument/2006/math">
                    <m:oMathParaPr>
                      <m:jc m:val="centerGroup"/>
                    </m:oMathParaPr>
                    <m:oMath xmlns:m="http://schemas.openxmlformats.org/officeDocument/2006/math">
                      <m:r>
                        <a:rPr lang="fr-FR" sz="2400" b="0" i="1" smtClean="0">
                          <a:latin typeface="Cambria Math" panose="02040503050406030204" pitchFamily="18" charset="0"/>
                        </a:rPr>
                        <m:t>𝐸</m:t>
                      </m:r>
                      <m:d>
                        <m:dPr>
                          <m:ctrlPr>
                            <a:rPr lang="fr-FR" sz="2400" b="0" i="1" smtClean="0">
                              <a:latin typeface="Cambria Math" panose="02040503050406030204" pitchFamily="18" charset="0"/>
                            </a:rPr>
                          </m:ctrlPr>
                        </m:dPr>
                        <m:e>
                          <m:sSup>
                            <m:sSupPr>
                              <m:ctrlPr>
                                <a:rPr lang="fr-FR" sz="2400" i="1" smtClean="0">
                                  <a:latin typeface="Cambria Math" panose="02040503050406030204" pitchFamily="18" charset="0"/>
                                </a:rPr>
                              </m:ctrlPr>
                            </m:sSupPr>
                            <m:e>
                              <m:r>
                                <a:rPr lang="fr-FR" sz="2400" b="0" i="1" smtClean="0">
                                  <a:latin typeface="Cambria Math" panose="02040503050406030204" pitchFamily="18" charset="0"/>
                                </a:rPr>
                                <m:t>𝑆</m:t>
                              </m:r>
                              <m:r>
                                <a:rPr lang="fr-FR" sz="2400" b="0" i="1" smtClean="0">
                                  <a:latin typeface="Cambria Math" panose="02040503050406030204" pitchFamily="18" charset="0"/>
                                </a:rPr>
                                <m:t>′</m:t>
                              </m:r>
                            </m:e>
                            <m:sup>
                              <m:r>
                                <a:rPr lang="fr-FR" sz="2400" b="0" i="1" smtClean="0">
                                  <a:latin typeface="Cambria Math" panose="02040503050406030204" pitchFamily="18" charset="0"/>
                                </a:rPr>
                                <m:t>2</m:t>
                              </m:r>
                            </m:sup>
                          </m:sSup>
                        </m:e>
                      </m:d>
                      <m:r>
                        <a:rPr lang="fr-FR" sz="2400" b="0" i="1" smtClean="0">
                          <a:latin typeface="Cambria Math" panose="02040503050406030204" pitchFamily="18" charset="0"/>
                        </a:rPr>
                        <m:t>=</m:t>
                      </m:r>
                      <m:sSup>
                        <m:sSupPr>
                          <m:ctrlPr>
                            <a:rPr lang="fr-FR" sz="2400" b="0" i="1" smtClean="0">
                              <a:latin typeface="Cambria Math" panose="02040503050406030204" pitchFamily="18" charset="0"/>
                            </a:rPr>
                          </m:ctrlPr>
                        </m:sSupPr>
                        <m:e>
                          <m:r>
                            <a:rPr lang="fr-FR" sz="2400" b="0" i="1" smtClean="0">
                              <a:latin typeface="Cambria Math" panose="02040503050406030204" pitchFamily="18" charset="0"/>
                              <a:ea typeface="Cambria Math" panose="02040503050406030204" pitchFamily="18" charset="0"/>
                            </a:rPr>
                            <m:t>𝜎</m:t>
                          </m:r>
                        </m:e>
                        <m:sup>
                          <m:r>
                            <a:rPr lang="fr-FR" sz="2400" b="0" i="1" smtClean="0">
                              <a:latin typeface="Cambria Math" panose="02040503050406030204" pitchFamily="18" charset="0"/>
                            </a:rPr>
                            <m:t>2</m:t>
                          </m:r>
                        </m:sup>
                      </m:sSup>
                    </m:oMath>
                  </m:oMathPara>
                </a14:m>
                <a:endParaRPr lang="fr-FR" sz="2400" dirty="0" smtClean="0"/>
              </a:p>
              <a:p>
                <a:pPr marL="0" indent="0">
                  <a:lnSpc>
                    <a:spcPct val="150000"/>
                  </a:lnSpc>
                  <a:buNone/>
                </a:pPr>
                <a14:m>
                  <m:oMathPara xmlns:m="http://schemas.openxmlformats.org/officeDocument/2006/math">
                    <m:oMathParaPr>
                      <m:jc m:val="centerGroup"/>
                    </m:oMathParaPr>
                    <m:oMath xmlns:m="http://schemas.openxmlformats.org/officeDocument/2006/math">
                      <m:r>
                        <a:rPr lang="fr-FR" sz="2400" b="0" i="1" smtClean="0">
                          <a:latin typeface="Cambria Math" panose="02040503050406030204" pitchFamily="18" charset="0"/>
                        </a:rPr>
                        <m:t>𝑉</m:t>
                      </m:r>
                      <m:d>
                        <m:dPr>
                          <m:ctrlPr>
                            <a:rPr lang="fr-FR" sz="2400" b="0" i="1" smtClean="0">
                              <a:latin typeface="Cambria Math" panose="02040503050406030204" pitchFamily="18" charset="0"/>
                            </a:rPr>
                          </m:ctrlPr>
                        </m:dPr>
                        <m:e>
                          <m:sSup>
                            <m:sSupPr>
                              <m:ctrlPr>
                                <a:rPr lang="fr-FR" sz="2400" b="0" i="1" smtClean="0">
                                  <a:latin typeface="Cambria Math" panose="02040503050406030204" pitchFamily="18" charset="0"/>
                                </a:rPr>
                              </m:ctrlPr>
                            </m:sSupPr>
                            <m:e>
                              <m:r>
                                <a:rPr lang="fr-FR" sz="2400" b="0" i="1" smtClean="0">
                                  <a:latin typeface="Cambria Math" panose="02040503050406030204" pitchFamily="18" charset="0"/>
                                </a:rPr>
                                <m:t>𝑆</m:t>
                              </m:r>
                            </m:e>
                            <m:sup>
                              <m:r>
                                <a:rPr lang="fr-FR" sz="2400" b="0" i="1" smtClean="0">
                                  <a:latin typeface="Cambria Math" panose="02040503050406030204" pitchFamily="18" charset="0"/>
                                </a:rPr>
                                <m:t>2</m:t>
                              </m:r>
                            </m:sup>
                          </m:sSup>
                        </m:e>
                      </m:d>
                      <m:r>
                        <a:rPr lang="fr-FR" sz="2400" b="0" i="1" smtClean="0">
                          <a:latin typeface="Cambria Math" panose="02040503050406030204" pitchFamily="18" charset="0"/>
                        </a:rPr>
                        <m:t>=</m:t>
                      </m:r>
                      <m:f>
                        <m:fPr>
                          <m:ctrlPr>
                            <a:rPr lang="fr-FR" sz="2400" b="0" i="1" smtClean="0">
                              <a:latin typeface="Cambria Math" panose="02040503050406030204" pitchFamily="18" charset="0"/>
                            </a:rPr>
                          </m:ctrlPr>
                        </m:fPr>
                        <m:num>
                          <m:sSub>
                            <m:sSubPr>
                              <m:ctrlPr>
                                <a:rPr lang="fr-FR" sz="2400" b="0" i="1" smtClean="0">
                                  <a:latin typeface="Cambria Math" panose="02040503050406030204" pitchFamily="18" charset="0"/>
                                </a:rPr>
                              </m:ctrlPr>
                            </m:sSubPr>
                            <m:e>
                              <m:r>
                                <a:rPr lang="fr-FR" sz="2400" b="0" i="1" smtClean="0">
                                  <a:latin typeface="Cambria Math" panose="02040503050406030204" pitchFamily="18" charset="0"/>
                                  <a:ea typeface="Cambria Math" panose="02040503050406030204" pitchFamily="18" charset="0"/>
                                </a:rPr>
                                <m:t>𝜇</m:t>
                              </m:r>
                            </m:e>
                            <m:sub>
                              <m:r>
                                <a:rPr lang="fr-FR" sz="2400" b="0" i="1" smtClean="0">
                                  <a:latin typeface="Cambria Math" panose="02040503050406030204" pitchFamily="18" charset="0"/>
                                </a:rPr>
                                <m:t>4</m:t>
                              </m:r>
                            </m:sub>
                          </m:sSub>
                          <m:r>
                            <a:rPr lang="fr-FR" sz="2400" b="0" i="1" smtClean="0">
                              <a:latin typeface="Cambria Math" panose="02040503050406030204" pitchFamily="18" charset="0"/>
                            </a:rPr>
                            <m:t>−</m:t>
                          </m:r>
                          <m:r>
                            <a:rPr lang="fr-FR" sz="2400" b="0" i="1" smtClean="0">
                              <a:latin typeface="Cambria Math" panose="02040503050406030204" pitchFamily="18" charset="0"/>
                            </a:rPr>
                            <m:t>3</m:t>
                          </m:r>
                          <m:sSubSup>
                            <m:sSubSupPr>
                              <m:ctrlPr>
                                <a:rPr lang="fr-FR" sz="2400" b="0" i="1" smtClean="0">
                                  <a:latin typeface="Cambria Math" panose="02040503050406030204" pitchFamily="18" charset="0"/>
                                </a:rPr>
                              </m:ctrlPr>
                            </m:sSubSupPr>
                            <m:e>
                              <m:r>
                                <a:rPr lang="fr-FR" sz="2400" b="0" i="1" smtClean="0">
                                  <a:latin typeface="Cambria Math" panose="02040503050406030204" pitchFamily="18" charset="0"/>
                                  <a:ea typeface="Cambria Math" panose="02040503050406030204" pitchFamily="18" charset="0"/>
                                </a:rPr>
                                <m:t>𝜇</m:t>
                              </m:r>
                            </m:e>
                            <m:sub>
                              <m:r>
                                <a:rPr lang="fr-FR" sz="2400" b="0" i="1" smtClean="0">
                                  <a:latin typeface="Cambria Math" panose="02040503050406030204" pitchFamily="18" charset="0"/>
                                </a:rPr>
                                <m:t>2</m:t>
                              </m:r>
                            </m:sub>
                            <m:sup>
                              <m:r>
                                <a:rPr lang="fr-FR" sz="2400" b="0" i="1" smtClean="0">
                                  <a:latin typeface="Cambria Math" panose="02040503050406030204" pitchFamily="18" charset="0"/>
                                </a:rPr>
                                <m:t>2</m:t>
                              </m:r>
                            </m:sup>
                          </m:sSubSup>
                        </m:num>
                        <m:den>
                          <m:r>
                            <a:rPr lang="fr-FR" sz="2400" b="0" i="1" smtClean="0">
                              <a:latin typeface="Cambria Math" panose="02040503050406030204" pitchFamily="18" charset="0"/>
                            </a:rPr>
                            <m:t>𝑛</m:t>
                          </m:r>
                        </m:den>
                      </m:f>
                      <m:r>
                        <a:rPr lang="fr-FR" sz="2400" b="0" i="1" smtClean="0">
                          <a:latin typeface="Cambria Math" panose="02040503050406030204" pitchFamily="18" charset="0"/>
                        </a:rPr>
                        <m:t>+</m:t>
                      </m:r>
                      <m:f>
                        <m:fPr>
                          <m:ctrlPr>
                            <a:rPr lang="fr-FR" sz="2400" b="0" i="1" smtClean="0">
                              <a:latin typeface="Cambria Math" panose="02040503050406030204" pitchFamily="18" charset="0"/>
                            </a:rPr>
                          </m:ctrlPr>
                        </m:fPr>
                        <m:num>
                          <m:r>
                            <a:rPr lang="fr-FR" sz="2400" b="0" i="1" smtClean="0">
                              <a:latin typeface="Cambria Math" panose="02040503050406030204" pitchFamily="18" charset="0"/>
                            </a:rPr>
                            <m:t>2</m:t>
                          </m:r>
                          <m:sSubSup>
                            <m:sSubSupPr>
                              <m:ctrlPr>
                                <a:rPr lang="fr-FR" sz="2400" b="0" i="1" smtClean="0">
                                  <a:latin typeface="Cambria Math" panose="02040503050406030204" pitchFamily="18" charset="0"/>
                                </a:rPr>
                              </m:ctrlPr>
                            </m:sSubSupPr>
                            <m:e>
                              <m:r>
                                <a:rPr lang="fr-FR" sz="2400" b="0" i="1" smtClean="0">
                                  <a:latin typeface="Cambria Math" panose="02040503050406030204" pitchFamily="18" charset="0"/>
                                  <a:ea typeface="Cambria Math" panose="02040503050406030204" pitchFamily="18" charset="0"/>
                                </a:rPr>
                                <m:t>𝜇</m:t>
                              </m:r>
                            </m:e>
                            <m:sub>
                              <m:r>
                                <a:rPr lang="fr-FR" sz="2400" b="0" i="1" smtClean="0">
                                  <a:latin typeface="Cambria Math" panose="02040503050406030204" pitchFamily="18" charset="0"/>
                                </a:rPr>
                                <m:t>2</m:t>
                              </m:r>
                            </m:sub>
                            <m:sup>
                              <m:r>
                                <a:rPr lang="fr-FR" sz="2400" b="0" i="1" smtClean="0">
                                  <a:latin typeface="Cambria Math" panose="02040503050406030204" pitchFamily="18" charset="0"/>
                                </a:rPr>
                                <m:t>2</m:t>
                              </m:r>
                            </m:sup>
                          </m:sSubSup>
                        </m:num>
                        <m:den>
                          <m:r>
                            <a:rPr lang="fr-FR" sz="2400" b="0" i="1" smtClean="0">
                              <a:latin typeface="Cambria Math" panose="02040503050406030204" pitchFamily="18" charset="0"/>
                            </a:rPr>
                            <m:t>𝑛</m:t>
                          </m:r>
                          <m:r>
                            <a:rPr lang="fr-FR" sz="2400" b="0" i="1" smtClean="0">
                              <a:latin typeface="Cambria Math" panose="02040503050406030204" pitchFamily="18" charset="0"/>
                            </a:rPr>
                            <m:t>−</m:t>
                          </m:r>
                          <m:r>
                            <a:rPr lang="fr-FR" sz="2400" b="0" i="1" smtClean="0">
                              <a:latin typeface="Cambria Math" panose="02040503050406030204" pitchFamily="18" charset="0"/>
                            </a:rPr>
                            <m:t>1</m:t>
                          </m:r>
                        </m:den>
                      </m:f>
                    </m:oMath>
                  </m:oMathPara>
                </a14:m>
                <a:endParaRPr lang="fr-FR" dirty="0" smtClean="0"/>
              </a:p>
              <a:p>
                <a:pPr marL="0" indent="0">
                  <a:buNone/>
                </a:pPr>
                <a:endParaRPr lang="fr-FR" dirty="0" smtClean="0"/>
              </a:p>
              <a:p>
                <a:pPr marL="0" indent="0">
                  <a:buNone/>
                </a:pPr>
                <a:endParaRPr lang="fr-FR" dirty="0"/>
              </a:p>
            </p:txBody>
          </p:sp>
        </mc:Choice>
        <mc:Fallback>
          <p:sp>
            <p:nvSpPr>
              <p:cNvPr id="3" name="Espace réservé du contenu 2"/>
              <p:cNvSpPr>
                <a:spLocks noGrp="1" noRot="1" noChangeAspect="1" noMove="1" noResize="1" noEditPoints="1" noAdjustHandles="1" noChangeArrowheads="1" noChangeShapeType="1" noTextEdit="1"/>
              </p:cNvSpPr>
              <p:nvPr>
                <p:ph idx="1"/>
              </p:nvPr>
            </p:nvSpPr>
            <p:spPr>
              <a:xfrm>
                <a:off x="838200" y="399245"/>
                <a:ext cx="10515600" cy="5777718"/>
              </a:xfrm>
              <a:blipFill rotWithShape="0">
                <a:blip r:embed="rId2"/>
                <a:stretch>
                  <a:fillRect l="-928" r="-870"/>
                </a:stretch>
              </a:blipFill>
            </p:spPr>
            <p:txBody>
              <a:bodyPr/>
              <a:lstStyle/>
              <a:p>
                <a:r>
                  <a:rPr lang="fr-FR">
                    <a:noFill/>
                  </a:rPr>
                  <a:t> </a:t>
                </a:r>
              </a:p>
            </p:txBody>
          </p:sp>
        </mc:Fallback>
      </mc:AlternateContent>
    </p:spTree>
    <p:extLst>
      <p:ext uri="{BB962C8B-B14F-4D97-AF65-F5344CB8AC3E}">
        <p14:creationId xmlns:p14="http://schemas.microsoft.com/office/powerpoint/2010/main" val="5803148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Espace réservé du contenu 2"/>
              <p:cNvSpPr>
                <a:spLocks noGrp="1"/>
              </p:cNvSpPr>
              <p:nvPr>
                <p:ph idx="1"/>
              </p:nvPr>
            </p:nvSpPr>
            <p:spPr>
              <a:xfrm>
                <a:off x="838200" y="811369"/>
                <a:ext cx="10515600" cy="5365594"/>
              </a:xfrm>
            </p:spPr>
            <p:txBody>
              <a:bodyPr/>
              <a:lstStyle/>
              <a:p>
                <a:pPr marL="0" indent="0">
                  <a:buNone/>
                </a:pPr>
                <a:r>
                  <a:rPr lang="fr-FR" sz="2400" b="1" u="sng" dirty="0" smtClean="0"/>
                  <a:t>Cas 1: avec remise</a:t>
                </a:r>
              </a:p>
              <a:p>
                <a:pPr marL="0" indent="0">
                  <a:buNone/>
                </a:pPr>
                <a14:m>
                  <m:oMathPara xmlns:m="http://schemas.openxmlformats.org/officeDocument/2006/math">
                    <m:oMathParaPr>
                      <m:jc m:val="centerGroup"/>
                    </m:oMathParaPr>
                    <m:oMath xmlns:m="http://schemas.openxmlformats.org/officeDocument/2006/math">
                      <m:r>
                        <a:rPr lang="fr-FR" sz="2000" i="1">
                          <a:latin typeface="Cambria Math" panose="02040503050406030204" pitchFamily="18" charset="0"/>
                        </a:rPr>
                        <m:t>𝐸</m:t>
                      </m:r>
                      <m:d>
                        <m:dPr>
                          <m:ctrlPr>
                            <a:rPr lang="fr-FR" sz="2000" i="1">
                              <a:latin typeface="Cambria Math" panose="02040503050406030204" pitchFamily="18" charset="0"/>
                            </a:rPr>
                          </m:ctrlPr>
                        </m:dPr>
                        <m:e>
                          <m:sSup>
                            <m:sSupPr>
                              <m:ctrlPr>
                                <a:rPr lang="fr-FR" sz="2000" i="1" smtClean="0">
                                  <a:latin typeface="Cambria Math" panose="02040503050406030204" pitchFamily="18" charset="0"/>
                                </a:rPr>
                              </m:ctrlPr>
                            </m:sSupPr>
                            <m:e>
                              <m:r>
                                <a:rPr lang="fr-FR" sz="2000" b="0" i="1" smtClean="0">
                                  <a:latin typeface="Cambria Math" panose="02040503050406030204" pitchFamily="18" charset="0"/>
                                </a:rPr>
                                <m:t>𝑆</m:t>
                              </m:r>
                            </m:e>
                            <m:sup>
                              <m:r>
                                <a:rPr lang="fr-FR" sz="2000" b="0" i="1" smtClean="0">
                                  <a:latin typeface="Cambria Math" panose="02040503050406030204" pitchFamily="18" charset="0"/>
                                </a:rPr>
                                <m:t>2</m:t>
                              </m:r>
                            </m:sup>
                          </m:sSup>
                        </m:e>
                      </m:d>
                      <m:r>
                        <a:rPr lang="fr-FR" sz="2000" i="1">
                          <a:latin typeface="Cambria Math" panose="02040503050406030204" pitchFamily="18" charset="0"/>
                        </a:rPr>
                        <m:t>=</m:t>
                      </m:r>
                      <m:nary>
                        <m:naryPr>
                          <m:chr m:val="∑"/>
                          <m:subHide m:val="on"/>
                          <m:supHide m:val="on"/>
                          <m:ctrlPr>
                            <a:rPr lang="fr-FR" sz="2000" i="1">
                              <a:latin typeface="Cambria Math" panose="02040503050406030204" pitchFamily="18" charset="0"/>
                            </a:rPr>
                          </m:ctrlPr>
                        </m:naryPr>
                        <m:sub/>
                        <m:sup/>
                        <m:e>
                          <m:sSubSup>
                            <m:sSubSupPr>
                              <m:ctrlPr>
                                <a:rPr lang="fr-FR" sz="2000" i="1" smtClean="0">
                                  <a:latin typeface="Cambria Math" panose="02040503050406030204" pitchFamily="18" charset="0"/>
                                </a:rPr>
                              </m:ctrlPr>
                            </m:sSubSupPr>
                            <m:e>
                              <m:r>
                                <a:rPr lang="fr-FR" sz="2000" b="0" i="1" smtClean="0">
                                  <a:latin typeface="Cambria Math" panose="02040503050406030204" pitchFamily="18" charset="0"/>
                                </a:rPr>
                                <m:t>𝑠</m:t>
                              </m:r>
                            </m:e>
                            <m:sub>
                              <m:r>
                                <a:rPr lang="fr-FR" sz="2000" b="0" i="1" smtClean="0">
                                  <a:latin typeface="Cambria Math" panose="02040503050406030204" pitchFamily="18" charset="0"/>
                                </a:rPr>
                                <m:t>𝑖</m:t>
                              </m:r>
                            </m:sub>
                            <m:sup>
                              <m:r>
                                <a:rPr lang="fr-FR" sz="2000" b="0" i="1" smtClean="0">
                                  <a:latin typeface="Cambria Math" panose="02040503050406030204" pitchFamily="18" charset="0"/>
                                </a:rPr>
                                <m:t>2</m:t>
                              </m:r>
                            </m:sup>
                          </m:sSubSup>
                        </m:e>
                      </m:nary>
                      <m:r>
                        <a:rPr lang="fr-FR" sz="2000" i="1">
                          <a:latin typeface="Cambria Math" panose="02040503050406030204" pitchFamily="18" charset="0"/>
                        </a:rPr>
                        <m:t>𝑃</m:t>
                      </m:r>
                      <m:d>
                        <m:dPr>
                          <m:ctrlPr>
                            <a:rPr lang="fr-FR" sz="2000" i="1">
                              <a:latin typeface="Cambria Math" panose="02040503050406030204" pitchFamily="18" charset="0"/>
                            </a:rPr>
                          </m:ctrlPr>
                        </m:dPr>
                        <m:e>
                          <m:sSup>
                            <m:sSupPr>
                              <m:ctrlPr>
                                <a:rPr lang="fr-FR" sz="2000" i="1" smtClean="0">
                                  <a:latin typeface="Cambria Math" panose="02040503050406030204" pitchFamily="18" charset="0"/>
                                </a:rPr>
                              </m:ctrlPr>
                            </m:sSupPr>
                            <m:e>
                              <m:r>
                                <a:rPr lang="fr-FR" sz="2000" b="0" i="1" smtClean="0">
                                  <a:latin typeface="Cambria Math" panose="02040503050406030204" pitchFamily="18" charset="0"/>
                                </a:rPr>
                                <m:t>𝑆</m:t>
                              </m:r>
                            </m:e>
                            <m:sup>
                              <m:r>
                                <a:rPr lang="fr-FR" sz="2000" b="0" i="1" smtClean="0">
                                  <a:latin typeface="Cambria Math" panose="02040503050406030204" pitchFamily="18" charset="0"/>
                                </a:rPr>
                                <m:t>2</m:t>
                              </m:r>
                            </m:sup>
                          </m:sSup>
                          <m:r>
                            <a:rPr lang="fr-FR" sz="2000" i="1">
                              <a:latin typeface="Cambria Math" panose="02040503050406030204" pitchFamily="18" charset="0"/>
                            </a:rPr>
                            <m:t>=</m:t>
                          </m:r>
                          <m:sSubSup>
                            <m:sSubSupPr>
                              <m:ctrlPr>
                                <a:rPr lang="fr-FR" sz="2000" i="1" smtClean="0">
                                  <a:latin typeface="Cambria Math" panose="02040503050406030204" pitchFamily="18" charset="0"/>
                                </a:rPr>
                              </m:ctrlPr>
                            </m:sSubSupPr>
                            <m:e>
                              <m:r>
                                <a:rPr lang="fr-FR" sz="2000" b="0" i="1" smtClean="0">
                                  <a:latin typeface="Cambria Math" panose="02040503050406030204" pitchFamily="18" charset="0"/>
                                </a:rPr>
                                <m:t>𝑠</m:t>
                              </m:r>
                            </m:e>
                            <m:sub>
                              <m:r>
                                <a:rPr lang="fr-FR" sz="2000" b="0" i="1" smtClean="0">
                                  <a:latin typeface="Cambria Math" panose="02040503050406030204" pitchFamily="18" charset="0"/>
                                </a:rPr>
                                <m:t>𝑖</m:t>
                              </m:r>
                            </m:sub>
                            <m:sup>
                              <m:r>
                                <a:rPr lang="fr-FR" sz="2000" b="0" i="1" smtClean="0">
                                  <a:latin typeface="Cambria Math" panose="02040503050406030204" pitchFamily="18" charset="0"/>
                                </a:rPr>
                                <m:t>2</m:t>
                              </m:r>
                            </m:sup>
                          </m:sSubSup>
                        </m:e>
                      </m:d>
                      <m:r>
                        <a:rPr lang="fr-FR" sz="2000" b="0" i="1" smtClean="0">
                          <a:latin typeface="Cambria Math" panose="02040503050406030204" pitchFamily="18" charset="0"/>
                        </a:rPr>
                        <m:t>=</m:t>
                      </m:r>
                      <m:r>
                        <a:rPr lang="fr-FR" sz="2000" b="0" i="1" smtClean="0">
                          <a:latin typeface="Cambria Math" panose="02040503050406030204" pitchFamily="18" charset="0"/>
                        </a:rPr>
                        <m:t>5</m:t>
                      </m:r>
                      <m:r>
                        <a:rPr lang="fr-FR" sz="2000" b="0" i="1" smtClean="0">
                          <a:latin typeface="Cambria Math" panose="02040503050406030204" pitchFamily="18" charset="0"/>
                        </a:rPr>
                        <m:t>.</m:t>
                      </m:r>
                      <m:r>
                        <a:rPr lang="fr-FR" sz="2000" b="0" i="1" smtClean="0">
                          <a:latin typeface="Cambria Math" panose="02040503050406030204" pitchFamily="18" charset="0"/>
                        </a:rPr>
                        <m:t>4</m:t>
                      </m:r>
                      <m:r>
                        <a:rPr lang="fr-FR" sz="2000" b="0" i="1" smtClean="0">
                          <a:latin typeface="Cambria Math" panose="02040503050406030204" pitchFamily="18" charset="0"/>
                        </a:rPr>
                        <m:t>=</m:t>
                      </m:r>
                      <m:sSup>
                        <m:sSupPr>
                          <m:ctrlPr>
                            <a:rPr lang="fr-FR" sz="2000" b="0" i="1" smtClean="0">
                              <a:latin typeface="Cambria Math" panose="02040503050406030204" pitchFamily="18" charset="0"/>
                            </a:rPr>
                          </m:ctrlPr>
                        </m:sSupPr>
                        <m:e>
                          <m:r>
                            <a:rPr lang="fr-FR" sz="2000" b="0" i="1" smtClean="0">
                              <a:latin typeface="Cambria Math" panose="02040503050406030204" pitchFamily="18" charset="0"/>
                              <a:ea typeface="Cambria Math" panose="02040503050406030204" pitchFamily="18" charset="0"/>
                            </a:rPr>
                            <m:t>𝜎</m:t>
                          </m:r>
                        </m:e>
                        <m:sup>
                          <m:r>
                            <a:rPr lang="fr-FR" sz="2000" b="0" i="1" smtClean="0">
                              <a:latin typeface="Cambria Math" panose="02040503050406030204" pitchFamily="18" charset="0"/>
                            </a:rPr>
                            <m:t>2</m:t>
                          </m:r>
                        </m:sup>
                      </m:sSup>
                      <m:f>
                        <m:fPr>
                          <m:ctrlPr>
                            <a:rPr lang="fr-FR" sz="2000" b="0" i="1" smtClean="0">
                              <a:latin typeface="Cambria Math" panose="02040503050406030204" pitchFamily="18" charset="0"/>
                            </a:rPr>
                          </m:ctrlPr>
                        </m:fPr>
                        <m:num>
                          <m:r>
                            <a:rPr lang="fr-FR" sz="2000" b="0" i="1" smtClean="0">
                              <a:latin typeface="Cambria Math" panose="02040503050406030204" pitchFamily="18" charset="0"/>
                            </a:rPr>
                            <m:t>𝑛</m:t>
                          </m:r>
                          <m:r>
                            <a:rPr lang="fr-FR" sz="2000" b="0" i="1" smtClean="0">
                              <a:latin typeface="Cambria Math" panose="02040503050406030204" pitchFamily="18" charset="0"/>
                            </a:rPr>
                            <m:t>−</m:t>
                          </m:r>
                          <m:r>
                            <a:rPr lang="fr-FR" sz="2000" b="0" i="1" smtClean="0">
                              <a:latin typeface="Cambria Math" panose="02040503050406030204" pitchFamily="18" charset="0"/>
                            </a:rPr>
                            <m:t>1</m:t>
                          </m:r>
                        </m:num>
                        <m:den>
                          <m:r>
                            <a:rPr lang="fr-FR" sz="2000" b="0" i="1" smtClean="0">
                              <a:latin typeface="Cambria Math" panose="02040503050406030204" pitchFamily="18" charset="0"/>
                            </a:rPr>
                            <m:t>𝑛</m:t>
                          </m:r>
                        </m:den>
                      </m:f>
                    </m:oMath>
                  </m:oMathPara>
                </a14:m>
                <a:endParaRPr lang="fr-FR" dirty="0" smtClean="0"/>
              </a:p>
              <a:p>
                <a:pPr marL="0" indent="0">
                  <a:buNone/>
                </a:pPr>
                <a:endParaRPr lang="fr-FR" dirty="0" smtClean="0"/>
              </a:p>
              <a:p>
                <a:pPr marL="0" indent="0">
                  <a:buNone/>
                </a:pPr>
                <a:endParaRPr lang="fr-FR" dirty="0"/>
              </a:p>
              <a:p>
                <a:pPr marL="0" indent="0">
                  <a:buNone/>
                </a:pPr>
                <a:endParaRPr lang="fr-FR" dirty="0" smtClean="0"/>
              </a:p>
              <a:p>
                <a:pPr marL="0" indent="0">
                  <a:buNone/>
                </a:pPr>
                <a:endParaRPr lang="fr-FR" dirty="0"/>
              </a:p>
              <a:p>
                <a:pPr marL="0" indent="0">
                  <a:buNone/>
                </a:pPr>
                <a:endParaRPr lang="fr-FR" dirty="0" smtClean="0"/>
              </a:p>
              <a:p>
                <a:pPr marL="0" indent="0">
                  <a:buNone/>
                </a:pPr>
                <a:endParaRPr lang="fr-FR" dirty="0"/>
              </a:p>
              <a:p>
                <a:pPr marL="0" indent="0">
                  <a:buNone/>
                </a:pPr>
                <a:endParaRPr lang="fr-FR" dirty="0" smtClean="0"/>
              </a:p>
            </p:txBody>
          </p:sp>
        </mc:Choice>
        <mc:Fallback>
          <p:sp>
            <p:nvSpPr>
              <p:cNvPr id="3" name="Espace réservé du contenu 2"/>
              <p:cNvSpPr>
                <a:spLocks noGrp="1" noRot="1" noChangeAspect="1" noMove="1" noResize="1" noEditPoints="1" noAdjustHandles="1" noChangeArrowheads="1" noChangeShapeType="1" noTextEdit="1"/>
              </p:cNvSpPr>
              <p:nvPr>
                <p:ph idx="1"/>
              </p:nvPr>
            </p:nvSpPr>
            <p:spPr>
              <a:xfrm>
                <a:off x="838200" y="811369"/>
                <a:ext cx="10515600" cy="5365594"/>
              </a:xfrm>
              <a:blipFill rotWithShape="0">
                <a:blip r:embed="rId2"/>
                <a:stretch>
                  <a:fillRect l="-928" t="-1591"/>
                </a:stretch>
              </a:blipFill>
            </p:spPr>
            <p:txBody>
              <a:bodyPr/>
              <a:lstStyle/>
              <a:p>
                <a:r>
                  <a:rPr lang="fr-FR">
                    <a:noFill/>
                  </a:rPr>
                  <a:t> </a:t>
                </a:r>
              </a:p>
            </p:txBody>
          </p:sp>
        </mc:Fallback>
      </mc:AlternateContent>
      <mc:AlternateContent xmlns:mc="http://schemas.openxmlformats.org/markup-compatibility/2006">
        <mc:Choice xmlns:a14="http://schemas.microsoft.com/office/drawing/2010/main" Requires="a14">
          <p:graphicFrame>
            <p:nvGraphicFramePr>
              <p:cNvPr id="4" name="Tableau 3"/>
              <p:cNvGraphicFramePr>
                <a:graphicFrameLocks noGrp="1"/>
              </p:cNvGraphicFramePr>
              <p:nvPr>
                <p:extLst>
                  <p:ext uri="{D42A27DB-BD31-4B8C-83A1-F6EECF244321}">
                    <p14:modId xmlns:p14="http://schemas.microsoft.com/office/powerpoint/2010/main" val="2695181327"/>
                  </p:ext>
                </p:extLst>
              </p:nvPr>
            </p:nvGraphicFramePr>
            <p:xfrm>
              <a:off x="978793" y="2123479"/>
              <a:ext cx="10426518" cy="2035807"/>
            </p:xfrm>
            <a:graphic>
              <a:graphicData uri="http://schemas.openxmlformats.org/drawingml/2006/table">
                <a:tbl>
                  <a:tblPr firstRow="1" bandRow="1">
                    <a:tableStyleId>{5C22544A-7EE6-4342-B048-85BDC9FD1C3A}</a:tableStyleId>
                  </a:tblPr>
                  <a:tblGrid>
                    <a:gridCol w="1893194"/>
                    <a:gridCol w="1293581"/>
                    <a:gridCol w="858935"/>
                    <a:gridCol w="809142"/>
                    <a:gridCol w="784245"/>
                    <a:gridCol w="809142"/>
                    <a:gridCol w="746900"/>
                    <a:gridCol w="846488"/>
                    <a:gridCol w="784245"/>
                    <a:gridCol w="858935"/>
                    <a:gridCol w="741711"/>
                  </a:tblGrid>
                  <a:tr h="481327">
                    <a:tc>
                      <a:txBody>
                        <a:bodyPr/>
                        <a:lstStyle/>
                        <a:p>
                          <a:r>
                            <a:rPr lang="fr-FR" dirty="0" smtClean="0"/>
                            <a:t>Échantillons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(1;2)</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(2;1)</a:t>
                          </a:r>
                        </a:p>
                        <a:p>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(1;5)</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(5;1)</a:t>
                          </a:r>
                        </a:p>
                        <a:p>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(1;7)</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(7;1)</a:t>
                          </a:r>
                        </a:p>
                        <a:p>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(1;10)</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(10;1)</a:t>
                          </a:r>
                        </a:p>
                        <a:p>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(2;5)</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(5;2)</a:t>
                          </a:r>
                        </a:p>
                        <a:p>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(2;7)</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(7;2)</a:t>
                          </a:r>
                        </a:p>
                        <a:p>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(2;10)</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(10;2)</a:t>
                          </a:r>
                        </a:p>
                        <a:p>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(5;7)</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(7;5)</a:t>
                          </a:r>
                        </a:p>
                        <a:p>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(5;10)</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(10;5)</a:t>
                          </a:r>
                        </a:p>
                        <a:p>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(7;10)</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(10;7)</a:t>
                          </a:r>
                        </a:p>
                        <a:p>
                          <a:endParaRPr lang="fr-FR" dirty="0"/>
                        </a:p>
                      </a:txBody>
                      <a:tcPr/>
                    </a:tc>
                  </a:tr>
                  <a:tr h="481327">
                    <a:tc>
                      <a:txBody>
                        <a:bodyPr/>
                        <a:lstStyle/>
                        <a:p>
                          <a:pPr/>
                          <a14:m>
                            <m:oMathPara xmlns:m="http://schemas.openxmlformats.org/officeDocument/2006/math">
                              <m:oMathParaPr>
                                <m:jc m:val="centerGroup"/>
                              </m:oMathParaPr>
                              <m:oMath xmlns:m="http://schemas.openxmlformats.org/officeDocument/2006/math">
                                <m:sSubSup>
                                  <m:sSubSupPr>
                                    <m:ctrlPr>
                                      <a:rPr lang="fr-FR" sz="1800" i="1" smtClean="0">
                                        <a:latin typeface="Cambria Math" panose="02040503050406030204" pitchFamily="18" charset="0"/>
                                      </a:rPr>
                                    </m:ctrlPr>
                                  </m:sSubSupPr>
                                  <m:e>
                                    <m:r>
                                      <a:rPr lang="fr-FR" sz="1800" b="0" i="1" smtClean="0">
                                        <a:latin typeface="Cambria Math" panose="02040503050406030204" pitchFamily="18" charset="0"/>
                                      </a:rPr>
                                      <m:t>𝑠</m:t>
                                    </m:r>
                                  </m:e>
                                  <m:sub>
                                    <m:r>
                                      <a:rPr lang="fr-FR" sz="1800" b="0" i="1" smtClean="0">
                                        <a:latin typeface="Cambria Math" panose="02040503050406030204" pitchFamily="18" charset="0"/>
                                      </a:rPr>
                                      <m:t>𝑖</m:t>
                                    </m:r>
                                  </m:sub>
                                  <m:sup>
                                    <m:r>
                                      <a:rPr lang="fr-FR" sz="1800" b="0" i="1" smtClean="0">
                                        <a:latin typeface="Cambria Math" panose="02040503050406030204" pitchFamily="18" charset="0"/>
                                      </a:rPr>
                                      <m:t>2</m:t>
                                    </m:r>
                                  </m:sup>
                                </m:sSubSup>
                              </m:oMath>
                            </m:oMathPara>
                          </a14:m>
                          <a:endParaRPr lang="fr-FR" dirty="0"/>
                        </a:p>
                      </a:txBody>
                      <a:tcPr/>
                    </a:tc>
                    <a:tc>
                      <a:txBody>
                        <a:bodyPr/>
                        <a:lstStyle/>
                        <a:p>
                          <a:r>
                            <a:rPr lang="fr-FR" dirty="0" smtClean="0"/>
                            <a:t>0.25</a:t>
                          </a:r>
                          <a:endParaRPr lang="fr-FR" dirty="0"/>
                        </a:p>
                      </a:txBody>
                      <a:tcPr/>
                    </a:tc>
                    <a:tc>
                      <a:txBody>
                        <a:bodyPr/>
                        <a:lstStyle/>
                        <a:p>
                          <a:r>
                            <a:rPr lang="fr-FR" dirty="0" smtClean="0"/>
                            <a:t>4</a:t>
                          </a:r>
                          <a:endParaRPr lang="fr-FR" dirty="0"/>
                        </a:p>
                      </a:txBody>
                      <a:tcPr/>
                    </a:tc>
                    <a:tc>
                      <a:txBody>
                        <a:bodyPr/>
                        <a:lstStyle/>
                        <a:p>
                          <a:r>
                            <a:rPr lang="fr-FR" dirty="0" smtClean="0"/>
                            <a:t>9</a:t>
                          </a:r>
                          <a:endParaRPr lang="fr-FR" dirty="0"/>
                        </a:p>
                      </a:txBody>
                      <a:tcPr/>
                    </a:tc>
                    <a:tc>
                      <a:txBody>
                        <a:bodyPr/>
                        <a:lstStyle/>
                        <a:p>
                          <a:r>
                            <a:rPr lang="fr-FR" dirty="0" smtClean="0"/>
                            <a:t>20.25</a:t>
                          </a:r>
                          <a:endParaRPr lang="fr-FR" dirty="0"/>
                        </a:p>
                      </a:txBody>
                      <a:tcPr/>
                    </a:tc>
                    <a:tc>
                      <a:txBody>
                        <a:bodyPr/>
                        <a:lstStyle/>
                        <a:p>
                          <a:r>
                            <a:rPr lang="fr-FR" dirty="0" smtClean="0"/>
                            <a:t>2.25</a:t>
                          </a:r>
                          <a:endParaRPr lang="fr-FR" dirty="0"/>
                        </a:p>
                      </a:txBody>
                      <a:tcPr/>
                    </a:tc>
                    <a:tc>
                      <a:txBody>
                        <a:bodyPr/>
                        <a:lstStyle/>
                        <a:p>
                          <a:r>
                            <a:rPr lang="fr-FR" dirty="0" smtClean="0"/>
                            <a:t>6.25</a:t>
                          </a:r>
                          <a:endParaRPr lang="fr-FR" dirty="0"/>
                        </a:p>
                      </a:txBody>
                      <a:tcPr/>
                    </a:tc>
                    <a:tc>
                      <a:txBody>
                        <a:bodyPr/>
                        <a:lstStyle/>
                        <a:p>
                          <a:r>
                            <a:rPr lang="fr-FR" dirty="0" smtClean="0"/>
                            <a:t>16</a:t>
                          </a:r>
                          <a:endParaRPr lang="fr-FR" dirty="0"/>
                        </a:p>
                      </a:txBody>
                      <a:tcPr>
                        <a:lnR w="12700" cap="flat" cmpd="sng" algn="ctr">
                          <a:solidFill>
                            <a:schemeClr val="tx1"/>
                          </a:solidFill>
                          <a:prstDash val="solid"/>
                          <a:round/>
                          <a:headEnd type="none" w="med" len="med"/>
                          <a:tailEnd type="none" w="med" len="med"/>
                        </a:lnR>
                      </a:tcPr>
                    </a:tc>
                    <a:tc>
                      <a:txBody>
                        <a:bodyPr/>
                        <a:lstStyle/>
                        <a:p>
                          <a:r>
                            <a:rPr lang="fr-FR" dirty="0" smtClean="0"/>
                            <a:t>1</a:t>
                          </a:r>
                          <a:endParaRPr lang="fr-FR" dirty="0"/>
                        </a:p>
                      </a:txBody>
                      <a:tcPr>
                        <a:lnL w="12700" cap="flat" cmpd="sng" algn="ctr">
                          <a:solidFill>
                            <a:schemeClr val="tx1"/>
                          </a:solidFill>
                          <a:prstDash val="solid"/>
                          <a:round/>
                          <a:headEnd type="none" w="med" len="med"/>
                          <a:tailEnd type="none" w="med" len="med"/>
                        </a:lnL>
                      </a:tcPr>
                    </a:tc>
                    <a:tc>
                      <a:txBody>
                        <a:bodyPr/>
                        <a:lstStyle/>
                        <a:p>
                          <a:r>
                            <a:rPr lang="fr-FR" dirty="0" smtClean="0"/>
                            <a:t>6.25</a:t>
                          </a:r>
                          <a:endParaRPr lang="fr-FR" dirty="0"/>
                        </a:p>
                      </a:txBody>
                      <a:tcPr/>
                    </a:tc>
                    <a:tc>
                      <a:txBody>
                        <a:bodyPr/>
                        <a:lstStyle/>
                        <a:p>
                          <a:r>
                            <a:rPr lang="fr-FR" dirty="0" smtClean="0"/>
                            <a:t>2.25</a:t>
                          </a:r>
                          <a:endParaRPr lang="fr-FR" dirty="0"/>
                        </a:p>
                      </a:txBody>
                      <a:tcPr/>
                    </a:tc>
                  </a:tr>
                  <a:tr h="481327">
                    <a:tc>
                      <a:txBody>
                        <a:bodyPr/>
                        <a:lstStyle/>
                        <a:p>
                          <a:pPr/>
                          <a14:m>
                            <m:oMathPara xmlns:m="http://schemas.openxmlformats.org/officeDocument/2006/math">
                              <m:oMathParaPr>
                                <m:jc m:val="centerGroup"/>
                              </m:oMathParaPr>
                              <m:oMath xmlns:m="http://schemas.openxmlformats.org/officeDocument/2006/math">
                                <m:r>
                                  <a:rPr lang="fr-FR" b="0" i="1" smtClean="0">
                                    <a:latin typeface="Cambria Math" panose="02040503050406030204" pitchFamily="18" charset="0"/>
                                  </a:rPr>
                                  <m:t>𝑃</m:t>
                                </m:r>
                                <m:d>
                                  <m:dPr>
                                    <m:ctrlPr>
                                      <a:rPr lang="fr-FR" b="0" i="1" smtClean="0">
                                        <a:latin typeface="Cambria Math" panose="02040503050406030204" pitchFamily="18" charset="0"/>
                                      </a:rPr>
                                    </m:ctrlPr>
                                  </m:dPr>
                                  <m:e>
                                    <m:sSup>
                                      <m:sSupPr>
                                        <m:ctrlPr>
                                          <a:rPr lang="fr-FR" sz="1800" i="1" smtClean="0">
                                            <a:latin typeface="Cambria Math" panose="02040503050406030204" pitchFamily="18" charset="0"/>
                                          </a:rPr>
                                        </m:ctrlPr>
                                      </m:sSupPr>
                                      <m:e>
                                        <m:r>
                                          <a:rPr lang="fr-FR" sz="1800" b="0" i="1" smtClean="0">
                                            <a:latin typeface="Cambria Math" panose="02040503050406030204" pitchFamily="18" charset="0"/>
                                          </a:rPr>
                                          <m:t>𝑆</m:t>
                                        </m:r>
                                      </m:e>
                                      <m:sup>
                                        <m:r>
                                          <a:rPr lang="fr-FR" sz="1800" b="0" i="1" smtClean="0">
                                            <a:latin typeface="Cambria Math" panose="02040503050406030204" pitchFamily="18" charset="0"/>
                                          </a:rPr>
                                          <m:t>2</m:t>
                                        </m:r>
                                      </m:sup>
                                    </m:sSup>
                                    <m:r>
                                      <a:rPr lang="fr-FR" sz="1800" i="1">
                                        <a:latin typeface="Cambria Math" panose="02040503050406030204" pitchFamily="18" charset="0"/>
                                      </a:rPr>
                                      <m:t>=</m:t>
                                    </m:r>
                                    <m:sSubSup>
                                      <m:sSubSupPr>
                                        <m:ctrlPr>
                                          <a:rPr lang="fr-FR" sz="1800" i="1" smtClean="0">
                                            <a:latin typeface="Cambria Math" panose="02040503050406030204" pitchFamily="18" charset="0"/>
                                          </a:rPr>
                                        </m:ctrlPr>
                                      </m:sSubSupPr>
                                      <m:e>
                                        <m:r>
                                          <a:rPr lang="fr-FR" sz="1800" b="0" i="1" smtClean="0">
                                            <a:latin typeface="Cambria Math" panose="02040503050406030204" pitchFamily="18" charset="0"/>
                                          </a:rPr>
                                          <m:t>𝑠</m:t>
                                        </m:r>
                                      </m:e>
                                      <m:sub>
                                        <m:r>
                                          <a:rPr lang="fr-FR" sz="1800" b="0" i="1" smtClean="0">
                                            <a:latin typeface="Cambria Math" panose="02040503050406030204" pitchFamily="18" charset="0"/>
                                          </a:rPr>
                                          <m:t>𝑖</m:t>
                                        </m:r>
                                      </m:sub>
                                      <m:sup>
                                        <m:r>
                                          <a:rPr lang="fr-FR" sz="1800" b="0" i="1" smtClean="0">
                                            <a:latin typeface="Cambria Math" panose="02040503050406030204" pitchFamily="18" charset="0"/>
                                          </a:rPr>
                                          <m:t>2</m:t>
                                        </m:r>
                                      </m:sup>
                                    </m:sSubSup>
                                  </m:e>
                                </m:d>
                              </m:oMath>
                            </m:oMathPara>
                          </a14:m>
                          <a:endParaRPr lang="fr-FR" dirty="0"/>
                        </a:p>
                      </a:txBody>
                      <a:tcPr/>
                    </a:tc>
                    <a:tc>
                      <a:txBody>
                        <a:bodyPr/>
                        <a:lstStyle/>
                        <a:p>
                          <a:r>
                            <a:rPr lang="fr-FR" dirty="0" smtClean="0"/>
                            <a:t>2/25</a:t>
                          </a:r>
                          <a:endParaRPr lang="fr-FR" dirty="0"/>
                        </a:p>
                      </a:txBody>
                      <a:tcPr/>
                    </a:tc>
                    <a:tc>
                      <a:txBody>
                        <a:bodyPr/>
                        <a:lstStyle/>
                        <a:p>
                          <a:r>
                            <a:rPr lang="fr-FR" dirty="0" smtClean="0"/>
                            <a:t>2/25</a:t>
                          </a:r>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2/25</a:t>
                          </a:r>
                        </a:p>
                        <a:p>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2/25</a:t>
                          </a:r>
                        </a:p>
                        <a:p>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2/25</a:t>
                          </a:r>
                        </a:p>
                        <a:p>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2/25</a:t>
                          </a:r>
                        </a:p>
                        <a:p>
                          <a:endParaRPr lang="fr-FR"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dirty="0" smtClean="0"/>
                            <a:t>2/25</a:t>
                          </a:r>
                        </a:p>
                        <a:p>
                          <a:pPr algn="ctr"/>
                          <a:endParaRPr lang="fr-FR" dirty="0"/>
                        </a:p>
                      </a:txBody>
                      <a:tcPr>
                        <a:lnR w="127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dirty="0" smtClean="0"/>
                            <a:t>2/25</a:t>
                          </a:r>
                        </a:p>
                        <a:p>
                          <a:pPr algn="ctr"/>
                          <a:endParaRPr lang="fr-FR" dirty="0"/>
                        </a:p>
                      </a:txBody>
                      <a:tcPr>
                        <a:lnL w="12700" cap="flat" cmpd="sng" algn="ctr">
                          <a:solidFill>
                            <a:schemeClr val="tx1"/>
                          </a:solidFill>
                          <a:prstDash val="solid"/>
                          <a:round/>
                          <a:headEnd type="none" w="med" len="med"/>
                          <a:tailEnd type="none" w="med" len="med"/>
                        </a:ln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2/25</a:t>
                          </a:r>
                        </a:p>
                        <a:p>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2/25</a:t>
                          </a:r>
                        </a:p>
                      </a:txBody>
                      <a:tcPr/>
                    </a:tc>
                  </a:tr>
                </a:tbl>
              </a:graphicData>
            </a:graphic>
          </p:graphicFrame>
        </mc:Choice>
        <mc:Fallback>
          <p:graphicFrame>
            <p:nvGraphicFramePr>
              <p:cNvPr id="4" name="Tableau 3"/>
              <p:cNvGraphicFramePr>
                <a:graphicFrameLocks noGrp="1"/>
              </p:cNvGraphicFramePr>
              <p:nvPr>
                <p:extLst>
                  <p:ext uri="{D42A27DB-BD31-4B8C-83A1-F6EECF244321}">
                    <p14:modId xmlns:p14="http://schemas.microsoft.com/office/powerpoint/2010/main" val="2695181327"/>
                  </p:ext>
                </p:extLst>
              </p:nvPr>
            </p:nvGraphicFramePr>
            <p:xfrm>
              <a:off x="978793" y="2123479"/>
              <a:ext cx="10426518" cy="2035807"/>
            </p:xfrm>
            <a:graphic>
              <a:graphicData uri="http://schemas.openxmlformats.org/drawingml/2006/table">
                <a:tbl>
                  <a:tblPr firstRow="1" bandRow="1">
                    <a:tableStyleId>{5C22544A-7EE6-4342-B048-85BDC9FD1C3A}</a:tableStyleId>
                  </a:tblPr>
                  <a:tblGrid>
                    <a:gridCol w="1893194"/>
                    <a:gridCol w="1293581"/>
                    <a:gridCol w="858935"/>
                    <a:gridCol w="809142"/>
                    <a:gridCol w="784245"/>
                    <a:gridCol w="809142"/>
                    <a:gridCol w="746900"/>
                    <a:gridCol w="846488"/>
                    <a:gridCol w="784245"/>
                    <a:gridCol w="858935"/>
                    <a:gridCol w="741711"/>
                  </a:tblGrid>
                  <a:tr h="914400">
                    <a:tc>
                      <a:txBody>
                        <a:bodyPr/>
                        <a:lstStyle/>
                        <a:p>
                          <a:r>
                            <a:rPr lang="fr-FR" dirty="0" smtClean="0"/>
                            <a:t>Échantillons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(1;2)</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(2;1)</a:t>
                          </a:r>
                        </a:p>
                        <a:p>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(1;5)</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(5;1)</a:t>
                          </a:r>
                        </a:p>
                        <a:p>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(1;7)</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(7;1)</a:t>
                          </a:r>
                        </a:p>
                        <a:p>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(1;10)</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(10;1)</a:t>
                          </a:r>
                        </a:p>
                        <a:p>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(2;5)</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(5;2)</a:t>
                          </a:r>
                        </a:p>
                        <a:p>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(2;7)</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(7;2)</a:t>
                          </a:r>
                        </a:p>
                        <a:p>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(2;10)</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(10;2)</a:t>
                          </a:r>
                        </a:p>
                        <a:p>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(5;7)</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(7;5)</a:t>
                          </a:r>
                        </a:p>
                        <a:p>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(5;10)</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(10;5)</a:t>
                          </a:r>
                        </a:p>
                        <a:p>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(7;10)</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(10;7)</a:t>
                          </a:r>
                        </a:p>
                        <a:p>
                          <a:endParaRPr lang="fr-FR" dirty="0"/>
                        </a:p>
                      </a:txBody>
                      <a:tcPr/>
                    </a:tc>
                  </a:tr>
                  <a:tr h="481327">
                    <a:tc>
                      <a:txBody>
                        <a:bodyPr/>
                        <a:lstStyle/>
                        <a:p>
                          <a:endParaRPr lang="fr-FR"/>
                        </a:p>
                      </a:txBody>
                      <a:tcPr>
                        <a:blipFill rotWithShape="0">
                          <a:blip r:embed="rId3"/>
                          <a:stretch>
                            <a:fillRect l="-322" t="-193750" r="-451768" b="-133750"/>
                          </a:stretch>
                        </a:blipFill>
                      </a:tcPr>
                    </a:tc>
                    <a:tc>
                      <a:txBody>
                        <a:bodyPr/>
                        <a:lstStyle/>
                        <a:p>
                          <a:r>
                            <a:rPr lang="fr-FR" dirty="0" smtClean="0"/>
                            <a:t>0.25</a:t>
                          </a:r>
                          <a:endParaRPr lang="fr-FR" dirty="0"/>
                        </a:p>
                      </a:txBody>
                      <a:tcPr/>
                    </a:tc>
                    <a:tc>
                      <a:txBody>
                        <a:bodyPr/>
                        <a:lstStyle/>
                        <a:p>
                          <a:r>
                            <a:rPr lang="fr-FR" dirty="0" smtClean="0"/>
                            <a:t>4</a:t>
                          </a:r>
                          <a:endParaRPr lang="fr-FR" dirty="0"/>
                        </a:p>
                      </a:txBody>
                      <a:tcPr/>
                    </a:tc>
                    <a:tc>
                      <a:txBody>
                        <a:bodyPr/>
                        <a:lstStyle/>
                        <a:p>
                          <a:r>
                            <a:rPr lang="fr-FR" dirty="0" smtClean="0"/>
                            <a:t>9</a:t>
                          </a:r>
                          <a:endParaRPr lang="fr-FR" dirty="0"/>
                        </a:p>
                      </a:txBody>
                      <a:tcPr/>
                    </a:tc>
                    <a:tc>
                      <a:txBody>
                        <a:bodyPr/>
                        <a:lstStyle/>
                        <a:p>
                          <a:r>
                            <a:rPr lang="fr-FR" dirty="0" smtClean="0"/>
                            <a:t>20.25</a:t>
                          </a:r>
                          <a:endParaRPr lang="fr-FR" dirty="0"/>
                        </a:p>
                      </a:txBody>
                      <a:tcPr/>
                    </a:tc>
                    <a:tc>
                      <a:txBody>
                        <a:bodyPr/>
                        <a:lstStyle/>
                        <a:p>
                          <a:r>
                            <a:rPr lang="fr-FR" dirty="0" smtClean="0"/>
                            <a:t>2.25</a:t>
                          </a:r>
                          <a:endParaRPr lang="fr-FR" dirty="0"/>
                        </a:p>
                      </a:txBody>
                      <a:tcPr/>
                    </a:tc>
                    <a:tc>
                      <a:txBody>
                        <a:bodyPr/>
                        <a:lstStyle/>
                        <a:p>
                          <a:r>
                            <a:rPr lang="fr-FR" dirty="0" smtClean="0"/>
                            <a:t>6.25</a:t>
                          </a:r>
                          <a:endParaRPr lang="fr-FR" dirty="0"/>
                        </a:p>
                      </a:txBody>
                      <a:tcPr/>
                    </a:tc>
                    <a:tc>
                      <a:txBody>
                        <a:bodyPr/>
                        <a:lstStyle/>
                        <a:p>
                          <a:r>
                            <a:rPr lang="fr-FR" dirty="0" smtClean="0"/>
                            <a:t>16</a:t>
                          </a:r>
                          <a:endParaRPr lang="fr-FR" dirty="0"/>
                        </a:p>
                      </a:txBody>
                      <a:tcPr>
                        <a:lnR w="12700" cap="flat" cmpd="sng" algn="ctr">
                          <a:solidFill>
                            <a:schemeClr val="tx1"/>
                          </a:solidFill>
                          <a:prstDash val="solid"/>
                          <a:round/>
                          <a:headEnd type="none" w="med" len="med"/>
                          <a:tailEnd type="none" w="med" len="med"/>
                        </a:lnR>
                      </a:tcPr>
                    </a:tc>
                    <a:tc>
                      <a:txBody>
                        <a:bodyPr/>
                        <a:lstStyle/>
                        <a:p>
                          <a:r>
                            <a:rPr lang="fr-FR" dirty="0" smtClean="0"/>
                            <a:t>1</a:t>
                          </a:r>
                          <a:endParaRPr lang="fr-FR" dirty="0"/>
                        </a:p>
                      </a:txBody>
                      <a:tcPr>
                        <a:lnL w="12700" cap="flat" cmpd="sng" algn="ctr">
                          <a:solidFill>
                            <a:schemeClr val="tx1"/>
                          </a:solidFill>
                          <a:prstDash val="solid"/>
                          <a:round/>
                          <a:headEnd type="none" w="med" len="med"/>
                          <a:tailEnd type="none" w="med" len="med"/>
                        </a:lnL>
                      </a:tcPr>
                    </a:tc>
                    <a:tc>
                      <a:txBody>
                        <a:bodyPr/>
                        <a:lstStyle/>
                        <a:p>
                          <a:r>
                            <a:rPr lang="fr-FR" dirty="0" smtClean="0"/>
                            <a:t>6.25</a:t>
                          </a:r>
                          <a:endParaRPr lang="fr-FR" dirty="0"/>
                        </a:p>
                      </a:txBody>
                      <a:tcPr/>
                    </a:tc>
                    <a:tc>
                      <a:txBody>
                        <a:bodyPr/>
                        <a:lstStyle/>
                        <a:p>
                          <a:r>
                            <a:rPr lang="fr-FR" dirty="0" smtClean="0"/>
                            <a:t>2.25</a:t>
                          </a:r>
                          <a:endParaRPr lang="fr-FR" dirty="0"/>
                        </a:p>
                      </a:txBody>
                      <a:tcPr/>
                    </a:tc>
                  </a:tr>
                  <a:tr h="640080">
                    <a:tc>
                      <a:txBody>
                        <a:bodyPr/>
                        <a:lstStyle/>
                        <a:p>
                          <a:endParaRPr lang="fr-FR"/>
                        </a:p>
                      </a:txBody>
                      <a:tcPr>
                        <a:blipFill rotWithShape="0">
                          <a:blip r:embed="rId3"/>
                          <a:stretch>
                            <a:fillRect l="-322" t="-223810" r="-451768" b="-1905"/>
                          </a:stretch>
                        </a:blipFill>
                      </a:tcPr>
                    </a:tc>
                    <a:tc>
                      <a:txBody>
                        <a:bodyPr/>
                        <a:lstStyle/>
                        <a:p>
                          <a:r>
                            <a:rPr lang="fr-FR" dirty="0" smtClean="0"/>
                            <a:t>2/25</a:t>
                          </a:r>
                          <a:endParaRPr lang="fr-FR" dirty="0"/>
                        </a:p>
                      </a:txBody>
                      <a:tcPr/>
                    </a:tc>
                    <a:tc>
                      <a:txBody>
                        <a:bodyPr/>
                        <a:lstStyle/>
                        <a:p>
                          <a:r>
                            <a:rPr lang="fr-FR" dirty="0" smtClean="0"/>
                            <a:t>2/25</a:t>
                          </a:r>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2/25</a:t>
                          </a:r>
                        </a:p>
                        <a:p>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2/25</a:t>
                          </a:r>
                        </a:p>
                        <a:p>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2/25</a:t>
                          </a:r>
                        </a:p>
                        <a:p>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2/25</a:t>
                          </a:r>
                        </a:p>
                        <a:p>
                          <a:endParaRPr lang="fr-FR"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dirty="0" smtClean="0"/>
                            <a:t>2/25</a:t>
                          </a:r>
                        </a:p>
                        <a:p>
                          <a:pPr algn="ctr"/>
                          <a:endParaRPr lang="fr-FR" dirty="0"/>
                        </a:p>
                      </a:txBody>
                      <a:tcPr>
                        <a:lnR w="127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dirty="0" smtClean="0"/>
                            <a:t>2/25</a:t>
                          </a:r>
                        </a:p>
                        <a:p>
                          <a:pPr algn="ctr"/>
                          <a:endParaRPr lang="fr-FR" dirty="0"/>
                        </a:p>
                      </a:txBody>
                      <a:tcPr>
                        <a:lnL w="12700" cap="flat" cmpd="sng" algn="ctr">
                          <a:solidFill>
                            <a:schemeClr val="tx1"/>
                          </a:solidFill>
                          <a:prstDash val="solid"/>
                          <a:round/>
                          <a:headEnd type="none" w="med" len="med"/>
                          <a:tailEnd type="none" w="med" len="med"/>
                        </a:ln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2/25</a:t>
                          </a:r>
                        </a:p>
                        <a:p>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2/25</a:t>
                          </a:r>
                        </a:p>
                      </a:txBody>
                      <a:tcPr/>
                    </a:tc>
                  </a:tr>
                </a:tbl>
              </a:graphicData>
            </a:graphic>
          </p:graphicFrame>
        </mc:Fallback>
      </mc:AlternateContent>
      <mc:AlternateContent xmlns:mc="http://schemas.openxmlformats.org/markup-compatibility/2006">
        <mc:Choice xmlns:a14="http://schemas.microsoft.com/office/drawing/2010/main" Requires="a14">
          <p:graphicFrame>
            <p:nvGraphicFramePr>
              <p:cNvPr id="5" name="Tableau 4"/>
              <p:cNvGraphicFramePr>
                <a:graphicFrameLocks noGrp="1"/>
              </p:cNvGraphicFramePr>
              <p:nvPr>
                <p:extLst>
                  <p:ext uri="{D42A27DB-BD31-4B8C-83A1-F6EECF244321}">
                    <p14:modId xmlns:p14="http://schemas.microsoft.com/office/powerpoint/2010/main" val="3810329394"/>
                  </p:ext>
                </p:extLst>
              </p:nvPr>
            </p:nvGraphicFramePr>
            <p:xfrm>
              <a:off x="992745" y="4227488"/>
              <a:ext cx="6889126" cy="1935099"/>
            </p:xfrm>
            <a:graphic>
              <a:graphicData uri="http://schemas.openxmlformats.org/drawingml/2006/table">
                <a:tbl>
                  <a:tblPr firstRow="1" bandRow="1">
                    <a:tableStyleId>{5C22544A-7EE6-4342-B048-85BDC9FD1C3A}</a:tableStyleId>
                  </a:tblPr>
                  <a:tblGrid>
                    <a:gridCol w="2022638"/>
                    <a:gridCol w="1382027"/>
                    <a:gridCol w="917663"/>
                    <a:gridCol w="864466"/>
                    <a:gridCol w="837866"/>
                    <a:gridCol w="864466"/>
                  </a:tblGrid>
                  <a:tr h="576334">
                    <a:tc>
                      <a:txBody>
                        <a:bodyPr/>
                        <a:lstStyle/>
                        <a:p>
                          <a:r>
                            <a:rPr lang="fr-FR" dirty="0" smtClean="0"/>
                            <a:t>Échantillons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(1;1)</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(2;2)</a:t>
                          </a:r>
                        </a:p>
                        <a:p>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(5;5)</a:t>
                          </a:r>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smtClean="0"/>
                        </a:p>
                        <a:p>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(7;7)</a:t>
                          </a:r>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smtClean="0"/>
                        </a:p>
                        <a:p>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(10;10)</a:t>
                          </a:r>
                        </a:p>
                      </a:txBody>
                      <a:tcPr/>
                    </a:tc>
                  </a:tr>
                  <a:tr h="378719">
                    <a:tc>
                      <a:txBody>
                        <a:bodyPr/>
                        <a:lstStyle/>
                        <a:p>
                          <a:pPr/>
                          <a14:m>
                            <m:oMathPara xmlns:m="http://schemas.openxmlformats.org/officeDocument/2006/math">
                              <m:oMathParaPr>
                                <m:jc m:val="centerGroup"/>
                              </m:oMathParaPr>
                              <m:oMath xmlns:m="http://schemas.openxmlformats.org/officeDocument/2006/math">
                                <m:sSubSup>
                                  <m:sSubSupPr>
                                    <m:ctrlPr>
                                      <a:rPr lang="fr-FR" sz="1800" i="1" smtClean="0">
                                        <a:latin typeface="Cambria Math" panose="02040503050406030204" pitchFamily="18" charset="0"/>
                                      </a:rPr>
                                    </m:ctrlPr>
                                  </m:sSubSupPr>
                                  <m:e>
                                    <m:r>
                                      <a:rPr lang="fr-FR" sz="1800" b="0" i="1" smtClean="0">
                                        <a:latin typeface="Cambria Math" panose="02040503050406030204" pitchFamily="18" charset="0"/>
                                      </a:rPr>
                                      <m:t>𝑠</m:t>
                                    </m:r>
                                  </m:e>
                                  <m:sub>
                                    <m:r>
                                      <a:rPr lang="fr-FR" sz="1800" b="0" i="1" smtClean="0">
                                        <a:latin typeface="Cambria Math" panose="02040503050406030204" pitchFamily="18" charset="0"/>
                                      </a:rPr>
                                      <m:t>𝑖</m:t>
                                    </m:r>
                                  </m:sub>
                                  <m:sup>
                                    <m:r>
                                      <a:rPr lang="fr-FR" sz="1800" b="0" i="1" smtClean="0">
                                        <a:latin typeface="Cambria Math" panose="02040503050406030204" pitchFamily="18" charset="0"/>
                                      </a:rPr>
                                      <m:t>2</m:t>
                                    </m:r>
                                  </m:sup>
                                </m:sSubSup>
                              </m:oMath>
                            </m:oMathPara>
                          </a14:m>
                          <a:endParaRPr lang="fr-FR" dirty="0"/>
                        </a:p>
                      </a:txBody>
                      <a:tcPr/>
                    </a:tc>
                    <a:tc>
                      <a:txBody>
                        <a:bodyPr/>
                        <a:lstStyle/>
                        <a:p>
                          <a:r>
                            <a:rPr lang="fr-FR" dirty="0" smtClean="0"/>
                            <a:t>0</a:t>
                          </a:r>
                          <a:endParaRPr lang="fr-FR" dirty="0"/>
                        </a:p>
                      </a:txBody>
                      <a:tcPr/>
                    </a:tc>
                    <a:tc>
                      <a:txBody>
                        <a:bodyPr/>
                        <a:lstStyle/>
                        <a:p>
                          <a:r>
                            <a:rPr lang="fr-FR" dirty="0" smtClean="0"/>
                            <a:t>0</a:t>
                          </a:r>
                          <a:endParaRPr lang="fr-FR" dirty="0"/>
                        </a:p>
                      </a:txBody>
                      <a:tcPr/>
                    </a:tc>
                    <a:tc>
                      <a:txBody>
                        <a:bodyPr/>
                        <a:lstStyle/>
                        <a:p>
                          <a:r>
                            <a:rPr lang="fr-FR" dirty="0" smtClean="0"/>
                            <a:t>0</a:t>
                          </a:r>
                          <a:endParaRPr lang="fr-FR" dirty="0"/>
                        </a:p>
                      </a:txBody>
                      <a:tcPr/>
                    </a:tc>
                    <a:tc>
                      <a:txBody>
                        <a:bodyPr/>
                        <a:lstStyle/>
                        <a:p>
                          <a:r>
                            <a:rPr lang="fr-FR" dirty="0" smtClean="0"/>
                            <a:t>0</a:t>
                          </a:r>
                          <a:endParaRPr lang="fr-FR" dirty="0"/>
                        </a:p>
                      </a:txBody>
                      <a:tcPr/>
                    </a:tc>
                    <a:tc>
                      <a:txBody>
                        <a:bodyPr/>
                        <a:lstStyle/>
                        <a:p>
                          <a:r>
                            <a:rPr lang="fr-FR" dirty="0" smtClean="0"/>
                            <a:t>0</a:t>
                          </a:r>
                          <a:endParaRPr lang="fr-FR" dirty="0"/>
                        </a:p>
                      </a:txBody>
                      <a:tcPr/>
                    </a:tc>
                  </a:tr>
                  <a:tr h="590465">
                    <a:tc>
                      <a:txBody>
                        <a:bodyPr/>
                        <a:lstStyle/>
                        <a:p>
                          <a:pPr/>
                          <a14:m>
                            <m:oMathPara xmlns:m="http://schemas.openxmlformats.org/officeDocument/2006/math">
                              <m:oMathParaPr>
                                <m:jc m:val="centerGroup"/>
                              </m:oMathParaPr>
                              <m:oMath xmlns:m="http://schemas.openxmlformats.org/officeDocument/2006/math">
                                <m:r>
                                  <a:rPr lang="fr-FR" b="0" i="1" smtClean="0">
                                    <a:latin typeface="Cambria Math" panose="02040503050406030204" pitchFamily="18" charset="0"/>
                                  </a:rPr>
                                  <m:t>𝑃</m:t>
                                </m:r>
                                <m:d>
                                  <m:dPr>
                                    <m:ctrlPr>
                                      <a:rPr lang="fr-FR" b="0" i="1" smtClean="0">
                                        <a:latin typeface="Cambria Math" panose="02040503050406030204" pitchFamily="18" charset="0"/>
                                      </a:rPr>
                                    </m:ctrlPr>
                                  </m:dPr>
                                  <m:e>
                                    <m:sSup>
                                      <m:sSupPr>
                                        <m:ctrlPr>
                                          <a:rPr lang="fr-FR" sz="1800" i="1" smtClean="0">
                                            <a:latin typeface="Cambria Math" panose="02040503050406030204" pitchFamily="18" charset="0"/>
                                          </a:rPr>
                                        </m:ctrlPr>
                                      </m:sSupPr>
                                      <m:e>
                                        <m:r>
                                          <a:rPr lang="fr-FR" sz="1800" b="0" i="1" smtClean="0">
                                            <a:latin typeface="Cambria Math" panose="02040503050406030204" pitchFamily="18" charset="0"/>
                                          </a:rPr>
                                          <m:t>𝑆</m:t>
                                        </m:r>
                                      </m:e>
                                      <m:sup>
                                        <m:r>
                                          <a:rPr lang="fr-FR" sz="1800" b="0" i="1" smtClean="0">
                                            <a:latin typeface="Cambria Math" panose="02040503050406030204" pitchFamily="18" charset="0"/>
                                          </a:rPr>
                                          <m:t>2</m:t>
                                        </m:r>
                                      </m:sup>
                                    </m:sSup>
                                    <m:r>
                                      <a:rPr lang="fr-FR" sz="1800" i="1">
                                        <a:latin typeface="Cambria Math" panose="02040503050406030204" pitchFamily="18" charset="0"/>
                                      </a:rPr>
                                      <m:t>=</m:t>
                                    </m:r>
                                    <m:sSubSup>
                                      <m:sSubSupPr>
                                        <m:ctrlPr>
                                          <a:rPr lang="fr-FR" sz="1800" i="1" smtClean="0">
                                            <a:latin typeface="Cambria Math" panose="02040503050406030204" pitchFamily="18" charset="0"/>
                                          </a:rPr>
                                        </m:ctrlPr>
                                      </m:sSubSupPr>
                                      <m:e>
                                        <m:r>
                                          <a:rPr lang="fr-FR" sz="1800" b="0" i="1" smtClean="0">
                                            <a:latin typeface="Cambria Math" panose="02040503050406030204" pitchFamily="18" charset="0"/>
                                          </a:rPr>
                                          <m:t>𝑠</m:t>
                                        </m:r>
                                      </m:e>
                                      <m:sub>
                                        <m:r>
                                          <a:rPr lang="fr-FR" sz="1800" b="0" i="1" smtClean="0">
                                            <a:latin typeface="Cambria Math" panose="02040503050406030204" pitchFamily="18" charset="0"/>
                                          </a:rPr>
                                          <m:t>𝑖</m:t>
                                        </m:r>
                                      </m:sub>
                                      <m:sup>
                                        <m:r>
                                          <a:rPr lang="fr-FR" sz="1800" b="0" i="1" smtClean="0">
                                            <a:latin typeface="Cambria Math" panose="02040503050406030204" pitchFamily="18" charset="0"/>
                                          </a:rPr>
                                          <m:t>2</m:t>
                                        </m:r>
                                      </m:sup>
                                    </m:sSubSup>
                                  </m:e>
                                </m:d>
                              </m:oMath>
                            </m:oMathPara>
                          </a14:m>
                          <a:endParaRPr lang="fr-FR" dirty="0"/>
                        </a:p>
                      </a:txBody>
                      <a:tcPr/>
                    </a:tc>
                    <a:tc>
                      <a:txBody>
                        <a:bodyPr/>
                        <a:lstStyle/>
                        <a:p>
                          <a:r>
                            <a:rPr lang="fr-FR" dirty="0" smtClean="0"/>
                            <a:t>1/25</a:t>
                          </a:r>
                          <a:endParaRPr lang="fr-FR" dirty="0"/>
                        </a:p>
                      </a:txBody>
                      <a:tcPr/>
                    </a:tc>
                    <a:tc>
                      <a:txBody>
                        <a:bodyPr/>
                        <a:lstStyle/>
                        <a:p>
                          <a:r>
                            <a:rPr lang="fr-FR" dirty="0" smtClean="0"/>
                            <a:t>1/25</a:t>
                          </a:r>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1/25</a:t>
                          </a:r>
                        </a:p>
                        <a:p>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1/25</a:t>
                          </a:r>
                        </a:p>
                        <a:p>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1/25</a:t>
                          </a:r>
                        </a:p>
                        <a:p>
                          <a:endParaRPr lang="fr-FR" dirty="0"/>
                        </a:p>
                      </a:txBody>
                      <a:tcPr/>
                    </a:tc>
                  </a:tr>
                </a:tbl>
              </a:graphicData>
            </a:graphic>
          </p:graphicFrame>
        </mc:Choice>
        <mc:Fallback>
          <p:graphicFrame>
            <p:nvGraphicFramePr>
              <p:cNvPr id="5" name="Tableau 4"/>
              <p:cNvGraphicFramePr>
                <a:graphicFrameLocks noGrp="1"/>
              </p:cNvGraphicFramePr>
              <p:nvPr>
                <p:extLst>
                  <p:ext uri="{D42A27DB-BD31-4B8C-83A1-F6EECF244321}">
                    <p14:modId xmlns:p14="http://schemas.microsoft.com/office/powerpoint/2010/main" val="3810329394"/>
                  </p:ext>
                </p:extLst>
              </p:nvPr>
            </p:nvGraphicFramePr>
            <p:xfrm>
              <a:off x="992745" y="4227488"/>
              <a:ext cx="6889126" cy="1935099"/>
            </p:xfrm>
            <a:graphic>
              <a:graphicData uri="http://schemas.openxmlformats.org/drawingml/2006/table">
                <a:tbl>
                  <a:tblPr firstRow="1" bandRow="1">
                    <a:tableStyleId>{5C22544A-7EE6-4342-B048-85BDC9FD1C3A}</a:tableStyleId>
                  </a:tblPr>
                  <a:tblGrid>
                    <a:gridCol w="2022638"/>
                    <a:gridCol w="1382027"/>
                    <a:gridCol w="917663"/>
                    <a:gridCol w="864466"/>
                    <a:gridCol w="837866"/>
                    <a:gridCol w="864466"/>
                  </a:tblGrid>
                  <a:tr h="914400">
                    <a:tc>
                      <a:txBody>
                        <a:bodyPr/>
                        <a:lstStyle/>
                        <a:p>
                          <a:r>
                            <a:rPr lang="fr-FR" dirty="0" smtClean="0"/>
                            <a:t>Échantillons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(1;1)</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(2;2)</a:t>
                          </a:r>
                        </a:p>
                        <a:p>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(5;5)</a:t>
                          </a:r>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smtClean="0"/>
                        </a:p>
                        <a:p>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(7;7)</a:t>
                          </a:r>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smtClean="0"/>
                        </a:p>
                        <a:p>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(10;10)</a:t>
                          </a:r>
                        </a:p>
                      </a:txBody>
                      <a:tcPr/>
                    </a:tc>
                  </a:tr>
                  <a:tr h="380619">
                    <a:tc>
                      <a:txBody>
                        <a:bodyPr/>
                        <a:lstStyle/>
                        <a:p>
                          <a:endParaRPr lang="fr-FR"/>
                        </a:p>
                      </a:txBody>
                      <a:tcPr>
                        <a:blipFill rotWithShape="0">
                          <a:blip r:embed="rId4"/>
                          <a:stretch>
                            <a:fillRect l="-301" t="-246032" r="-242169" b="-171429"/>
                          </a:stretch>
                        </a:blipFill>
                      </a:tcPr>
                    </a:tc>
                    <a:tc>
                      <a:txBody>
                        <a:bodyPr/>
                        <a:lstStyle/>
                        <a:p>
                          <a:r>
                            <a:rPr lang="fr-FR" dirty="0" smtClean="0"/>
                            <a:t>0</a:t>
                          </a:r>
                          <a:endParaRPr lang="fr-FR" dirty="0"/>
                        </a:p>
                      </a:txBody>
                      <a:tcPr/>
                    </a:tc>
                    <a:tc>
                      <a:txBody>
                        <a:bodyPr/>
                        <a:lstStyle/>
                        <a:p>
                          <a:r>
                            <a:rPr lang="fr-FR" dirty="0" smtClean="0"/>
                            <a:t>0</a:t>
                          </a:r>
                          <a:endParaRPr lang="fr-FR" dirty="0"/>
                        </a:p>
                      </a:txBody>
                      <a:tcPr/>
                    </a:tc>
                    <a:tc>
                      <a:txBody>
                        <a:bodyPr/>
                        <a:lstStyle/>
                        <a:p>
                          <a:r>
                            <a:rPr lang="fr-FR" dirty="0" smtClean="0"/>
                            <a:t>0</a:t>
                          </a:r>
                          <a:endParaRPr lang="fr-FR" dirty="0"/>
                        </a:p>
                      </a:txBody>
                      <a:tcPr/>
                    </a:tc>
                    <a:tc>
                      <a:txBody>
                        <a:bodyPr/>
                        <a:lstStyle/>
                        <a:p>
                          <a:r>
                            <a:rPr lang="fr-FR" dirty="0" smtClean="0"/>
                            <a:t>0</a:t>
                          </a:r>
                          <a:endParaRPr lang="fr-FR" dirty="0"/>
                        </a:p>
                      </a:txBody>
                      <a:tcPr/>
                    </a:tc>
                    <a:tc>
                      <a:txBody>
                        <a:bodyPr/>
                        <a:lstStyle/>
                        <a:p>
                          <a:r>
                            <a:rPr lang="fr-FR" dirty="0" smtClean="0"/>
                            <a:t>0</a:t>
                          </a:r>
                          <a:endParaRPr lang="fr-FR" dirty="0"/>
                        </a:p>
                      </a:txBody>
                      <a:tcPr/>
                    </a:tc>
                  </a:tr>
                  <a:tr h="640080">
                    <a:tc>
                      <a:txBody>
                        <a:bodyPr/>
                        <a:lstStyle/>
                        <a:p>
                          <a:endParaRPr lang="fr-FR"/>
                        </a:p>
                      </a:txBody>
                      <a:tcPr>
                        <a:blipFill rotWithShape="0">
                          <a:blip r:embed="rId4"/>
                          <a:stretch>
                            <a:fillRect l="-301" t="-207619" r="-242169" b="-2857"/>
                          </a:stretch>
                        </a:blipFill>
                      </a:tcPr>
                    </a:tc>
                    <a:tc>
                      <a:txBody>
                        <a:bodyPr/>
                        <a:lstStyle/>
                        <a:p>
                          <a:r>
                            <a:rPr lang="fr-FR" dirty="0" smtClean="0"/>
                            <a:t>1/25</a:t>
                          </a:r>
                          <a:endParaRPr lang="fr-FR" dirty="0"/>
                        </a:p>
                      </a:txBody>
                      <a:tcPr/>
                    </a:tc>
                    <a:tc>
                      <a:txBody>
                        <a:bodyPr/>
                        <a:lstStyle/>
                        <a:p>
                          <a:r>
                            <a:rPr lang="fr-FR" dirty="0" smtClean="0"/>
                            <a:t>1/25</a:t>
                          </a:r>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1/25</a:t>
                          </a:r>
                        </a:p>
                        <a:p>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1/25</a:t>
                          </a:r>
                        </a:p>
                        <a:p>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1/25</a:t>
                          </a:r>
                        </a:p>
                        <a:p>
                          <a:endParaRPr lang="fr-FR" dirty="0"/>
                        </a:p>
                      </a:txBody>
                      <a:tcPr/>
                    </a:tc>
                  </a:tr>
                </a:tbl>
              </a:graphicData>
            </a:graphic>
          </p:graphicFrame>
        </mc:Fallback>
      </mc:AlternateContent>
    </p:spTree>
    <p:extLst>
      <p:ext uri="{BB962C8B-B14F-4D97-AF65-F5344CB8AC3E}">
        <p14:creationId xmlns:p14="http://schemas.microsoft.com/office/powerpoint/2010/main" val="319391689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Espace réservé du contenu 2"/>
              <p:cNvSpPr>
                <a:spLocks noGrp="1"/>
              </p:cNvSpPr>
              <p:nvPr>
                <p:ph idx="1"/>
              </p:nvPr>
            </p:nvSpPr>
            <p:spPr>
              <a:xfrm>
                <a:off x="838200" y="450761"/>
                <a:ext cx="10515600" cy="5726202"/>
              </a:xfrm>
            </p:spPr>
            <p:txBody>
              <a:bodyPr>
                <a:normAutofit/>
              </a:bodyPr>
              <a:lstStyle/>
              <a:p>
                <a:pPr marL="0" indent="0">
                  <a:lnSpc>
                    <a:spcPct val="150000"/>
                  </a:lnSpc>
                  <a:buNone/>
                </a:pPr>
                <a:r>
                  <a:rPr lang="fr-FR" sz="2400" b="1" dirty="0" smtClean="0"/>
                  <a:t>3.3.Distribution d’échantillonnage des fréquences (proportions)</a:t>
                </a:r>
              </a:p>
              <a:p>
                <a:pPr marL="0" indent="0" algn="just">
                  <a:lnSpc>
                    <a:spcPct val="150000"/>
                  </a:lnSpc>
                  <a:buNone/>
                </a:pPr>
                <a:r>
                  <a:rPr lang="fr-FR" sz="2400" dirty="0" smtClean="0"/>
                  <a:t>Soit une population où « p » est la proportion d’individus possédant un caractère A</a:t>
                </a:r>
              </a:p>
              <a:p>
                <a:pPr marL="0" indent="0" algn="just">
                  <a:lnSpc>
                    <a:spcPct val="150000"/>
                  </a:lnSpc>
                  <a:buNone/>
                </a:pPr>
                <a:r>
                  <a:rPr lang="fr-FR" sz="2400" dirty="0" smtClean="0"/>
                  <a:t>On peut définir une variable aléatoire </a:t>
                </a:r>
                <a14:m>
                  <m:oMath xmlns:m="http://schemas.openxmlformats.org/officeDocument/2006/math">
                    <m:sSub>
                      <m:sSubPr>
                        <m:ctrlPr>
                          <a:rPr lang="fr-FR" sz="2400" i="1" smtClean="0">
                            <a:latin typeface="Cambria Math" panose="02040503050406030204" pitchFamily="18" charset="0"/>
                          </a:rPr>
                        </m:ctrlPr>
                      </m:sSubPr>
                      <m:e>
                        <m:r>
                          <a:rPr lang="fr-FR" sz="2400" b="0" i="1" smtClean="0">
                            <a:latin typeface="Cambria Math" panose="02040503050406030204" pitchFamily="18" charset="0"/>
                          </a:rPr>
                          <m:t>𝑛</m:t>
                        </m:r>
                      </m:e>
                      <m:sub>
                        <m:r>
                          <a:rPr lang="fr-FR" sz="2400" b="0" i="1" smtClean="0">
                            <a:latin typeface="Cambria Math" panose="02040503050406030204" pitchFamily="18" charset="0"/>
                          </a:rPr>
                          <m:t>𝐴</m:t>
                        </m:r>
                      </m:sub>
                    </m:sSub>
                  </m:oMath>
                </a14:m>
                <a:r>
                  <a:rPr lang="fr-FR" sz="2400" dirty="0" smtClean="0"/>
                  <a:t> dont la réalisation est le nombre d’apparitions de tels individus dans un échantillon de taille n. on note </a:t>
                </a:r>
                <a14:m>
                  <m:oMath xmlns:m="http://schemas.openxmlformats.org/officeDocument/2006/math">
                    <m:r>
                      <a:rPr lang="fr-FR" sz="2400" b="0" i="1" smtClean="0">
                        <a:latin typeface="Cambria Math" panose="02040503050406030204" pitchFamily="18" charset="0"/>
                      </a:rPr>
                      <m:t>𝐹</m:t>
                    </m:r>
                  </m:oMath>
                </a14:m>
                <a:r>
                  <a:rPr lang="fr-FR" sz="2400" dirty="0" smtClean="0"/>
                  <a:t> la variable aléatoire </a:t>
                </a:r>
                <a14:m>
                  <m:oMath xmlns:m="http://schemas.openxmlformats.org/officeDocument/2006/math">
                    <m:f>
                      <m:fPr>
                        <m:ctrlPr>
                          <a:rPr lang="fr-FR" sz="2400" i="1" smtClean="0">
                            <a:latin typeface="Cambria Math" panose="02040503050406030204" pitchFamily="18" charset="0"/>
                          </a:rPr>
                        </m:ctrlPr>
                      </m:fPr>
                      <m:num>
                        <m:sSub>
                          <m:sSubPr>
                            <m:ctrlPr>
                              <a:rPr lang="fr-FR" sz="2400" i="1" smtClean="0">
                                <a:latin typeface="Cambria Math" panose="02040503050406030204" pitchFamily="18" charset="0"/>
                              </a:rPr>
                            </m:ctrlPr>
                          </m:sSubPr>
                          <m:e>
                            <m:r>
                              <a:rPr lang="fr-FR" sz="2400" b="0" i="1" smtClean="0">
                                <a:latin typeface="Cambria Math" panose="02040503050406030204" pitchFamily="18" charset="0"/>
                              </a:rPr>
                              <m:t>𝑛</m:t>
                            </m:r>
                          </m:e>
                          <m:sub>
                            <m:r>
                              <a:rPr lang="fr-FR" sz="2400" b="0" i="1" smtClean="0">
                                <a:latin typeface="Cambria Math" panose="02040503050406030204" pitchFamily="18" charset="0"/>
                              </a:rPr>
                              <m:t>𝐴</m:t>
                            </m:r>
                          </m:sub>
                        </m:sSub>
                      </m:num>
                      <m:den>
                        <m:r>
                          <a:rPr lang="fr-FR" sz="2400" b="0" i="1" smtClean="0">
                            <a:latin typeface="Cambria Math" panose="02040503050406030204" pitchFamily="18" charset="0"/>
                          </a:rPr>
                          <m:t>𝑛</m:t>
                        </m:r>
                      </m:den>
                    </m:f>
                  </m:oMath>
                </a14:m>
                <a:r>
                  <a:rPr lang="fr-FR" sz="2400" dirty="0" smtClean="0"/>
                  <a:t> et on démontre que pour des tirages avec remise</a:t>
                </a:r>
              </a:p>
              <a:p>
                <a:pPr marL="0" indent="0">
                  <a:lnSpc>
                    <a:spcPct val="150000"/>
                  </a:lnSpc>
                  <a:buNone/>
                </a:pPr>
                <a14:m>
                  <m:oMathPara xmlns:m="http://schemas.openxmlformats.org/officeDocument/2006/math">
                    <m:oMathParaPr>
                      <m:jc m:val="centerGroup"/>
                    </m:oMathParaPr>
                    <m:oMath xmlns:m="http://schemas.openxmlformats.org/officeDocument/2006/math">
                      <m:r>
                        <a:rPr lang="fr-FR" sz="2400" b="0" i="1" smtClean="0">
                          <a:latin typeface="Cambria Math" panose="02040503050406030204" pitchFamily="18" charset="0"/>
                        </a:rPr>
                        <m:t>𝐸</m:t>
                      </m:r>
                      <m:d>
                        <m:dPr>
                          <m:ctrlPr>
                            <a:rPr lang="fr-FR" sz="2400" b="0" i="1" smtClean="0">
                              <a:latin typeface="Cambria Math" panose="02040503050406030204" pitchFamily="18" charset="0"/>
                            </a:rPr>
                          </m:ctrlPr>
                        </m:dPr>
                        <m:e>
                          <m:r>
                            <a:rPr lang="fr-FR" sz="2400" b="0" i="1" smtClean="0">
                              <a:latin typeface="Cambria Math" panose="02040503050406030204" pitchFamily="18" charset="0"/>
                            </a:rPr>
                            <m:t>𝐹</m:t>
                          </m:r>
                        </m:e>
                      </m:d>
                      <m:r>
                        <a:rPr lang="fr-FR" sz="2400" b="0" i="1" smtClean="0">
                          <a:latin typeface="Cambria Math" panose="02040503050406030204" pitchFamily="18" charset="0"/>
                        </a:rPr>
                        <m:t>=</m:t>
                      </m:r>
                      <m:r>
                        <a:rPr lang="fr-FR" sz="2400" b="0" i="1" smtClean="0">
                          <a:latin typeface="Cambria Math" panose="02040503050406030204" pitchFamily="18" charset="0"/>
                        </a:rPr>
                        <m:t>𝑝</m:t>
                      </m:r>
                    </m:oMath>
                  </m:oMathPara>
                </a14:m>
                <a:endParaRPr lang="fr-FR" sz="2400" b="0" dirty="0" smtClean="0"/>
              </a:p>
              <a:p>
                <a:pPr marL="0" indent="0">
                  <a:lnSpc>
                    <a:spcPct val="150000"/>
                  </a:lnSpc>
                  <a:buNone/>
                </a:pPr>
                <a14:m>
                  <m:oMathPara xmlns:m="http://schemas.openxmlformats.org/officeDocument/2006/math">
                    <m:oMathParaPr>
                      <m:jc m:val="centerGroup"/>
                    </m:oMathParaPr>
                    <m:oMath xmlns:m="http://schemas.openxmlformats.org/officeDocument/2006/math">
                      <m:r>
                        <a:rPr lang="fr-FR" sz="2400" b="0" i="1" smtClean="0">
                          <a:latin typeface="Cambria Math" panose="02040503050406030204" pitchFamily="18" charset="0"/>
                        </a:rPr>
                        <m:t>𝑉</m:t>
                      </m:r>
                      <m:d>
                        <m:dPr>
                          <m:ctrlPr>
                            <a:rPr lang="fr-FR" sz="2400" b="0" i="1" smtClean="0">
                              <a:latin typeface="Cambria Math" panose="02040503050406030204" pitchFamily="18" charset="0"/>
                            </a:rPr>
                          </m:ctrlPr>
                        </m:dPr>
                        <m:e>
                          <m:r>
                            <a:rPr lang="fr-FR" sz="2400" b="0" i="1" smtClean="0">
                              <a:latin typeface="Cambria Math" panose="02040503050406030204" pitchFamily="18" charset="0"/>
                            </a:rPr>
                            <m:t>𝐹</m:t>
                          </m:r>
                        </m:e>
                      </m:d>
                      <m:r>
                        <a:rPr lang="fr-FR" sz="2400" b="0" i="1" smtClean="0">
                          <a:latin typeface="Cambria Math" panose="02040503050406030204" pitchFamily="18" charset="0"/>
                        </a:rPr>
                        <m:t>=</m:t>
                      </m:r>
                      <m:f>
                        <m:fPr>
                          <m:ctrlPr>
                            <a:rPr lang="fr-FR" sz="2400" b="0" i="1" smtClean="0">
                              <a:latin typeface="Cambria Math" panose="02040503050406030204" pitchFamily="18" charset="0"/>
                            </a:rPr>
                          </m:ctrlPr>
                        </m:fPr>
                        <m:num>
                          <m:r>
                            <a:rPr lang="fr-FR" sz="2400" b="0" i="1" smtClean="0">
                              <a:latin typeface="Cambria Math" panose="02040503050406030204" pitchFamily="18" charset="0"/>
                            </a:rPr>
                            <m:t>𝑝</m:t>
                          </m:r>
                          <m:r>
                            <a:rPr lang="fr-FR" sz="2400" b="0" i="1" smtClean="0">
                              <a:latin typeface="Cambria Math" panose="02040503050406030204" pitchFamily="18" charset="0"/>
                            </a:rPr>
                            <m:t>(</m:t>
                          </m:r>
                          <m:r>
                            <a:rPr lang="fr-FR" sz="2400" b="0" i="1" smtClean="0">
                              <a:latin typeface="Cambria Math" panose="02040503050406030204" pitchFamily="18" charset="0"/>
                            </a:rPr>
                            <m:t>1</m:t>
                          </m:r>
                          <m:r>
                            <a:rPr lang="fr-FR" sz="2400" b="0" i="1" smtClean="0">
                              <a:latin typeface="Cambria Math" panose="02040503050406030204" pitchFamily="18" charset="0"/>
                            </a:rPr>
                            <m:t>−</m:t>
                          </m:r>
                          <m:r>
                            <a:rPr lang="fr-FR" sz="2400" b="0" i="1" smtClean="0">
                              <a:latin typeface="Cambria Math" panose="02040503050406030204" pitchFamily="18" charset="0"/>
                            </a:rPr>
                            <m:t>𝑝</m:t>
                          </m:r>
                          <m:r>
                            <a:rPr lang="fr-FR" sz="2400" b="0" i="1" smtClean="0">
                              <a:latin typeface="Cambria Math" panose="02040503050406030204" pitchFamily="18" charset="0"/>
                            </a:rPr>
                            <m:t>)</m:t>
                          </m:r>
                        </m:num>
                        <m:den>
                          <m:r>
                            <a:rPr lang="fr-FR" sz="2400" b="0" i="1" smtClean="0">
                              <a:latin typeface="Cambria Math" panose="02040503050406030204" pitchFamily="18" charset="0"/>
                            </a:rPr>
                            <m:t>𝑛</m:t>
                          </m:r>
                        </m:den>
                      </m:f>
                    </m:oMath>
                  </m:oMathPara>
                </a14:m>
                <a:endParaRPr lang="fr-FR" sz="2400" dirty="0" smtClean="0"/>
              </a:p>
              <a:p>
                <a:pPr marL="0" indent="0">
                  <a:lnSpc>
                    <a:spcPct val="150000"/>
                  </a:lnSpc>
                  <a:buNone/>
                </a:pPr>
                <a:endParaRPr lang="fr-FR" dirty="0"/>
              </a:p>
            </p:txBody>
          </p:sp>
        </mc:Choice>
        <mc:Fallback xmlns="">
          <p:sp>
            <p:nvSpPr>
              <p:cNvPr id="3" name="Espace réservé du contenu 2"/>
              <p:cNvSpPr>
                <a:spLocks noGrp="1" noRot="1" noChangeAspect="1" noMove="1" noResize="1" noEditPoints="1" noAdjustHandles="1" noChangeArrowheads="1" noChangeShapeType="1" noTextEdit="1"/>
              </p:cNvSpPr>
              <p:nvPr>
                <p:ph idx="1"/>
              </p:nvPr>
            </p:nvSpPr>
            <p:spPr>
              <a:xfrm>
                <a:off x="838200" y="450761"/>
                <a:ext cx="10515600" cy="5726202"/>
              </a:xfrm>
              <a:blipFill rotWithShape="0">
                <a:blip r:embed="rId2"/>
                <a:stretch>
                  <a:fillRect l="-928" r="-870"/>
                </a:stretch>
              </a:blipFill>
            </p:spPr>
            <p:txBody>
              <a:bodyPr/>
              <a:lstStyle/>
              <a:p>
                <a:r>
                  <a:rPr lang="fr-FR">
                    <a:noFill/>
                  </a:rPr>
                  <a:t> </a:t>
                </a:r>
              </a:p>
            </p:txBody>
          </p:sp>
        </mc:Fallback>
      </mc:AlternateContent>
    </p:spTree>
    <p:extLst>
      <p:ext uri="{BB962C8B-B14F-4D97-AF65-F5344CB8AC3E}">
        <p14:creationId xmlns:p14="http://schemas.microsoft.com/office/powerpoint/2010/main" val="16863853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785611"/>
            <a:ext cx="10894454" cy="5391352"/>
          </a:xfrm>
        </p:spPr>
        <p:txBody>
          <a:bodyPr>
            <a:normAutofit/>
          </a:bodyPr>
          <a:lstStyle/>
          <a:p>
            <a:pPr marL="0" indent="0">
              <a:lnSpc>
                <a:spcPct val="150000"/>
              </a:lnSpc>
              <a:buNone/>
            </a:pPr>
            <a:r>
              <a:rPr lang="fr-FR" sz="2400" b="1" dirty="0" smtClean="0"/>
              <a:t>Contraintes</a:t>
            </a:r>
          </a:p>
          <a:p>
            <a:pPr marL="0" indent="0" algn="just">
              <a:lnSpc>
                <a:spcPct val="150000"/>
              </a:lnSpc>
              <a:buNone/>
            </a:pPr>
            <a:r>
              <a:rPr lang="fr-FR" sz="2400" dirty="0" smtClean="0"/>
              <a:t>On note par «PP » la population; on pourrait obtenir toutes les informations que l’on veut en observant tous les individus de « PP » grâce au techniques de calcul de la statistique descriptive. On procéderait alors à un recensement qui est une méthode exhaustive mais fort coûteuse en moyen et en temps.</a:t>
            </a:r>
          </a:p>
          <a:p>
            <a:pPr marL="0" indent="0" algn="just">
              <a:lnSpc>
                <a:spcPct val="150000"/>
              </a:lnSpc>
              <a:buNone/>
            </a:pPr>
            <a:r>
              <a:rPr lang="fr-FR" sz="2400" dirty="0" smtClean="0"/>
              <a:t>En faite, pour des raisons d’économie, de rapidité de dépouillement, de faisabilité parfois, on se limite à un sondage. Pour obtenir par ce sondage une image représentative de la population, on choisit un échantillon aléatoire (échantillon représentatif de la population)</a:t>
            </a:r>
          </a:p>
        </p:txBody>
      </p:sp>
    </p:spTree>
    <p:extLst>
      <p:ext uri="{BB962C8B-B14F-4D97-AF65-F5344CB8AC3E}">
        <p14:creationId xmlns:p14="http://schemas.microsoft.com/office/powerpoint/2010/main" val="744056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Espace réservé du contenu 2"/>
              <p:cNvSpPr>
                <a:spLocks noGrp="1"/>
              </p:cNvSpPr>
              <p:nvPr>
                <p:ph idx="1"/>
              </p:nvPr>
            </p:nvSpPr>
            <p:spPr>
              <a:xfrm>
                <a:off x="838200" y="605307"/>
                <a:ext cx="10515600" cy="5571656"/>
              </a:xfrm>
            </p:spPr>
            <p:txBody>
              <a:bodyPr/>
              <a:lstStyle/>
              <a:p>
                <a:pPr marL="0" indent="0">
                  <a:lnSpc>
                    <a:spcPct val="100000"/>
                  </a:lnSpc>
                  <a:buNone/>
                </a:pPr>
                <a:r>
                  <a:rPr lang="fr-FR" sz="2400" dirty="0" smtClean="0"/>
                  <a:t>Si </a:t>
                </a:r>
                <a:r>
                  <a:rPr lang="fr-FR" sz="2400" dirty="0"/>
                  <a:t>l’échantillon est suffisamment grande </a:t>
                </a:r>
                <a14:m>
                  <m:oMath xmlns:m="http://schemas.openxmlformats.org/officeDocument/2006/math">
                    <m:r>
                      <a:rPr lang="fr-FR" sz="2400" i="1">
                        <a:latin typeface="Cambria Math" panose="02040503050406030204" pitchFamily="18" charset="0"/>
                      </a:rPr>
                      <m:t>(</m:t>
                    </m:r>
                    <m:r>
                      <a:rPr lang="fr-FR" sz="2400" i="1">
                        <a:latin typeface="Cambria Math" panose="02040503050406030204" pitchFamily="18" charset="0"/>
                      </a:rPr>
                      <m:t>𝑛</m:t>
                    </m:r>
                    <m:r>
                      <a:rPr lang="fr-FR" sz="2400" i="1">
                        <a:latin typeface="Cambria Math" panose="02040503050406030204" pitchFamily="18" charset="0"/>
                        <a:ea typeface="Cambria Math" panose="02040503050406030204" pitchFamily="18" charset="0"/>
                      </a:rPr>
                      <m:t>≥</m:t>
                    </m:r>
                    <m:r>
                      <a:rPr lang="fr-FR" sz="2400" i="1">
                        <a:latin typeface="Cambria Math" panose="02040503050406030204" pitchFamily="18" charset="0"/>
                        <a:ea typeface="Cambria Math" panose="02040503050406030204" pitchFamily="18" charset="0"/>
                      </a:rPr>
                      <m:t>30</m:t>
                    </m:r>
                    <m:r>
                      <a:rPr lang="fr-FR" sz="2400" i="1">
                        <a:latin typeface="Cambria Math" panose="02040503050406030204" pitchFamily="18" charset="0"/>
                        <a:ea typeface="Cambria Math" panose="02040503050406030204" pitchFamily="18" charset="0"/>
                      </a:rPr>
                      <m:t>)</m:t>
                    </m:r>
                  </m:oMath>
                </a14:m>
                <a:r>
                  <a:rPr lang="fr-FR" sz="2400" dirty="0"/>
                  <a:t>, F suit une loi normale </a:t>
                </a:r>
                <a14:m>
                  <m:oMath xmlns:m="http://schemas.openxmlformats.org/officeDocument/2006/math">
                    <m:r>
                      <a:rPr lang="fr-FR" sz="2400" i="1">
                        <a:latin typeface="Cambria Math" panose="02040503050406030204" pitchFamily="18" charset="0"/>
                      </a:rPr>
                      <m:t>𝑁</m:t>
                    </m:r>
                    <m:d>
                      <m:dPr>
                        <m:ctrlPr>
                          <a:rPr lang="fr-FR" sz="2400" i="1">
                            <a:latin typeface="Cambria Math" panose="02040503050406030204" pitchFamily="18" charset="0"/>
                          </a:rPr>
                        </m:ctrlPr>
                      </m:dPr>
                      <m:e>
                        <m:r>
                          <a:rPr lang="fr-FR" sz="2400" i="1">
                            <a:latin typeface="Cambria Math" panose="02040503050406030204" pitchFamily="18" charset="0"/>
                          </a:rPr>
                          <m:t>𝑝</m:t>
                        </m:r>
                        <m:r>
                          <a:rPr lang="fr-FR" sz="2400" i="1">
                            <a:latin typeface="Cambria Math" panose="02040503050406030204" pitchFamily="18" charset="0"/>
                          </a:rPr>
                          <m:t> ; </m:t>
                        </m:r>
                        <m:rad>
                          <m:radPr>
                            <m:degHide m:val="on"/>
                            <m:ctrlPr>
                              <a:rPr lang="fr-FR" sz="2400" i="1">
                                <a:latin typeface="Cambria Math" panose="02040503050406030204" pitchFamily="18" charset="0"/>
                              </a:rPr>
                            </m:ctrlPr>
                          </m:radPr>
                          <m:deg/>
                          <m:e>
                            <m:f>
                              <m:fPr>
                                <m:ctrlPr>
                                  <a:rPr lang="fr-FR" sz="2400" i="1">
                                    <a:latin typeface="Cambria Math" panose="02040503050406030204" pitchFamily="18" charset="0"/>
                                  </a:rPr>
                                </m:ctrlPr>
                              </m:fPr>
                              <m:num>
                                <m:r>
                                  <a:rPr lang="fr-FR" sz="2400" i="1">
                                    <a:latin typeface="Cambria Math" panose="02040503050406030204" pitchFamily="18" charset="0"/>
                                  </a:rPr>
                                  <m:t>𝑝</m:t>
                                </m:r>
                                <m:r>
                                  <a:rPr lang="fr-FR" sz="2400" i="1">
                                    <a:latin typeface="Cambria Math" panose="02040503050406030204" pitchFamily="18" charset="0"/>
                                  </a:rPr>
                                  <m:t>(</m:t>
                                </m:r>
                                <m:r>
                                  <a:rPr lang="fr-FR" sz="2400" i="1">
                                    <a:latin typeface="Cambria Math" panose="02040503050406030204" pitchFamily="18" charset="0"/>
                                  </a:rPr>
                                  <m:t>1</m:t>
                                </m:r>
                                <m:r>
                                  <a:rPr lang="fr-FR" sz="2400" i="1">
                                    <a:latin typeface="Cambria Math" panose="02040503050406030204" pitchFamily="18" charset="0"/>
                                  </a:rPr>
                                  <m:t>−</m:t>
                                </m:r>
                                <m:r>
                                  <a:rPr lang="fr-FR" sz="2400" i="1">
                                    <a:latin typeface="Cambria Math" panose="02040503050406030204" pitchFamily="18" charset="0"/>
                                  </a:rPr>
                                  <m:t>𝑝</m:t>
                                </m:r>
                                <m:r>
                                  <a:rPr lang="fr-FR" sz="2400" i="1">
                                    <a:latin typeface="Cambria Math" panose="02040503050406030204" pitchFamily="18" charset="0"/>
                                  </a:rPr>
                                  <m:t>)</m:t>
                                </m:r>
                              </m:num>
                              <m:den>
                                <m:r>
                                  <a:rPr lang="fr-FR" sz="2400" i="1">
                                    <a:latin typeface="Cambria Math" panose="02040503050406030204" pitchFamily="18" charset="0"/>
                                  </a:rPr>
                                  <m:t>𝑛</m:t>
                                </m:r>
                              </m:den>
                            </m:f>
                          </m:e>
                        </m:rad>
                      </m:e>
                    </m:d>
                  </m:oMath>
                </a14:m>
                <a:endParaRPr lang="fr-FR" dirty="0"/>
              </a:p>
              <a:p>
                <a:pPr marL="0" indent="0" algn="just">
                  <a:lnSpc>
                    <a:spcPct val="150000"/>
                  </a:lnSpc>
                  <a:buNone/>
                </a:pPr>
                <a:r>
                  <a:rPr lang="fr-FR" sz="2400" dirty="0" smtClean="0"/>
                  <a:t>Dans le cas de tirage sans remise, on retrouvera le facteur d’exhaustivité, d’ où le tableau suivant</a:t>
                </a:r>
              </a:p>
              <a:p>
                <a:pPr marL="0" indent="0">
                  <a:buNone/>
                </a:pPr>
                <a:endParaRPr lang="fr-FR" dirty="0"/>
              </a:p>
            </p:txBody>
          </p:sp>
        </mc:Choice>
        <mc:Fallback xmlns="">
          <p:sp>
            <p:nvSpPr>
              <p:cNvPr id="3" name="Espace réservé du contenu 2"/>
              <p:cNvSpPr>
                <a:spLocks noGrp="1" noRot="1" noChangeAspect="1" noMove="1" noResize="1" noEditPoints="1" noAdjustHandles="1" noChangeArrowheads="1" noChangeShapeType="1" noTextEdit="1"/>
              </p:cNvSpPr>
              <p:nvPr>
                <p:ph idx="1"/>
              </p:nvPr>
            </p:nvSpPr>
            <p:spPr>
              <a:xfrm>
                <a:off x="838200" y="605307"/>
                <a:ext cx="10515600" cy="5571656"/>
              </a:xfrm>
              <a:blipFill rotWithShape="0">
                <a:blip r:embed="rId2"/>
                <a:stretch>
                  <a:fillRect l="-928" t="-875" r="-870"/>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graphicFrame>
            <p:nvGraphicFramePr>
              <p:cNvPr id="4" name="Espace réservé du contenu 3"/>
              <p:cNvGraphicFramePr>
                <a:graphicFrameLocks/>
              </p:cNvGraphicFramePr>
              <p:nvPr>
                <p:extLst>
                  <p:ext uri="{D42A27DB-BD31-4B8C-83A1-F6EECF244321}">
                    <p14:modId xmlns:p14="http://schemas.microsoft.com/office/powerpoint/2010/main" val="3728030894"/>
                  </p:ext>
                </p:extLst>
              </p:nvPr>
            </p:nvGraphicFramePr>
            <p:xfrm>
              <a:off x="838200" y="3399353"/>
              <a:ext cx="10515600" cy="2158492"/>
            </p:xfrm>
            <a:graphic>
              <a:graphicData uri="http://schemas.openxmlformats.org/drawingml/2006/table">
                <a:tbl>
                  <a:tblPr firstRow="1" bandRow="1">
                    <a:tableStyleId>{5C22544A-7EE6-4342-B048-85BDC9FD1C3A}</a:tableStyleId>
                  </a:tblPr>
                  <a:tblGrid>
                    <a:gridCol w="3505200"/>
                    <a:gridCol w="3505200"/>
                    <a:gridCol w="3505200"/>
                  </a:tblGrid>
                  <a:tr h="370840">
                    <a:tc>
                      <a:txBody>
                        <a:bodyPr/>
                        <a:lstStyle/>
                        <a:p>
                          <a:r>
                            <a:rPr lang="fr-FR" sz="2400" dirty="0" smtClean="0"/>
                            <a:t>Tirage avec remise</a:t>
                          </a:r>
                          <a:endParaRPr lang="fr-FR" sz="2400" dirty="0"/>
                        </a:p>
                      </a:txBody>
                      <a:tcPr/>
                    </a:tc>
                    <a:tc>
                      <a:txBody>
                        <a:bodyPr/>
                        <a:lstStyle/>
                        <a:p>
                          <a:r>
                            <a:rPr lang="fr-FR" sz="2400" dirty="0" smtClean="0"/>
                            <a:t>Tirage sans remise </a:t>
                          </a:r>
                          <a14:m>
                            <m:oMath xmlns:m="http://schemas.openxmlformats.org/officeDocument/2006/math">
                              <m:d>
                                <m:dPr>
                                  <m:ctrlPr>
                                    <a:rPr lang="fr-FR" sz="2400" i="1" smtClean="0">
                                      <a:latin typeface="Cambria Math" panose="02040503050406030204" pitchFamily="18" charset="0"/>
                                    </a:rPr>
                                  </m:ctrlPr>
                                </m:dPr>
                                <m:e>
                                  <m:f>
                                    <m:fPr>
                                      <m:ctrlPr>
                                        <a:rPr lang="fr-FR" sz="2400" i="1" smtClean="0">
                                          <a:latin typeface="Cambria Math" panose="02040503050406030204" pitchFamily="18" charset="0"/>
                                        </a:rPr>
                                      </m:ctrlPr>
                                    </m:fPr>
                                    <m:num>
                                      <m:r>
                                        <a:rPr lang="fr-FR" sz="2400" b="1" i="1" smtClean="0">
                                          <a:latin typeface="Cambria Math" panose="02040503050406030204" pitchFamily="18" charset="0"/>
                                        </a:rPr>
                                        <m:t>𝒏</m:t>
                                      </m:r>
                                    </m:num>
                                    <m:den>
                                      <m:r>
                                        <a:rPr lang="fr-FR" sz="2400" b="1" i="1" smtClean="0">
                                          <a:latin typeface="Cambria Math" panose="02040503050406030204" pitchFamily="18" charset="0"/>
                                        </a:rPr>
                                        <m:t>𝑵</m:t>
                                      </m:r>
                                    </m:den>
                                  </m:f>
                                  <m:r>
                                    <a:rPr lang="fr-FR" sz="2400" i="1" smtClean="0">
                                      <a:latin typeface="Cambria Math" panose="02040503050406030204" pitchFamily="18" charset="0"/>
                                      <a:ea typeface="Cambria Math" panose="02040503050406030204" pitchFamily="18" charset="0"/>
                                    </a:rPr>
                                    <m:t>≤</m:t>
                                  </m:r>
                                  <m:r>
                                    <a:rPr lang="fr-FR" sz="2400" b="1" i="1" smtClean="0">
                                      <a:latin typeface="Cambria Math" panose="02040503050406030204" pitchFamily="18" charset="0"/>
                                      <a:ea typeface="Cambria Math" panose="02040503050406030204" pitchFamily="18" charset="0"/>
                                    </a:rPr>
                                    <m:t>𝟎</m:t>
                                  </m:r>
                                  <m:r>
                                    <a:rPr lang="fr-FR" sz="2400" b="1" i="1" smtClean="0">
                                      <a:latin typeface="Cambria Math" panose="02040503050406030204" pitchFamily="18" charset="0"/>
                                      <a:ea typeface="Cambria Math" panose="02040503050406030204" pitchFamily="18" charset="0"/>
                                    </a:rPr>
                                    <m:t>.</m:t>
                                  </m:r>
                                  <m:r>
                                    <a:rPr lang="fr-FR" sz="2400" b="1" i="1" smtClean="0">
                                      <a:latin typeface="Cambria Math" panose="02040503050406030204" pitchFamily="18" charset="0"/>
                                      <a:ea typeface="Cambria Math" panose="02040503050406030204" pitchFamily="18" charset="0"/>
                                    </a:rPr>
                                    <m:t>𝟎𝟓</m:t>
                                  </m:r>
                                </m:e>
                              </m:d>
                            </m:oMath>
                          </a14:m>
                          <a:endParaRPr lang="fr-FR" sz="2400" dirty="0"/>
                        </a:p>
                      </a:txBody>
                      <a:tcPr/>
                    </a:tc>
                    <a:tc>
                      <a:txBody>
                        <a:bodyPr/>
                        <a:lstStyle/>
                        <a:p>
                          <a:r>
                            <a:rPr lang="fr-FR" sz="2400" b="1" kern="1200" dirty="0" smtClean="0">
                              <a:solidFill>
                                <a:schemeClr val="lt1"/>
                              </a:solidFill>
                              <a:latin typeface="+mn-lt"/>
                              <a:ea typeface="+mn-ea"/>
                              <a:cs typeface="+mn-cs"/>
                            </a:rPr>
                            <a:t>Tirage sans remise </a:t>
                          </a:r>
                          <a:endParaRPr lang="fr-FR" sz="2400" b="1" kern="1200" dirty="0">
                            <a:solidFill>
                              <a:schemeClr val="lt1"/>
                            </a:solidFill>
                            <a:latin typeface="+mn-lt"/>
                            <a:ea typeface="+mn-ea"/>
                            <a:cs typeface="+mn-cs"/>
                          </a:endParaRPr>
                        </a:p>
                      </a:txBody>
                      <a:tcPr/>
                    </a:tc>
                  </a:tr>
                  <a:tr h="370840">
                    <a:tc>
                      <a:txBody>
                        <a:bodyPr/>
                        <a:lstStyle/>
                        <a:p>
                          <a:pPr/>
                          <a14:m>
                            <m:oMathPara xmlns:m="http://schemas.openxmlformats.org/officeDocument/2006/math">
                              <m:oMathParaPr>
                                <m:jc m:val="centerGroup"/>
                              </m:oMathParaPr>
                              <m:oMath xmlns:m="http://schemas.openxmlformats.org/officeDocument/2006/math">
                                <m:r>
                                  <a:rPr lang="fr-FR" sz="2400" i="1" smtClean="0">
                                    <a:latin typeface="Cambria Math" panose="02040503050406030204" pitchFamily="18" charset="0"/>
                                  </a:rPr>
                                  <m:t>𝐸</m:t>
                                </m:r>
                                <m:d>
                                  <m:dPr>
                                    <m:ctrlPr>
                                      <a:rPr lang="fr-FR" sz="2400" i="1">
                                        <a:latin typeface="Cambria Math" panose="02040503050406030204" pitchFamily="18" charset="0"/>
                                      </a:rPr>
                                    </m:ctrlPr>
                                  </m:dPr>
                                  <m:e>
                                    <m:r>
                                      <a:rPr lang="fr-FR" sz="2400" b="0" i="1" smtClean="0">
                                        <a:latin typeface="Cambria Math" panose="02040503050406030204" pitchFamily="18" charset="0"/>
                                      </a:rPr>
                                      <m:t>𝐹</m:t>
                                    </m:r>
                                  </m:e>
                                </m:d>
                                <m:r>
                                  <a:rPr lang="fr-FR" sz="2400" i="1">
                                    <a:latin typeface="Cambria Math" panose="02040503050406030204" pitchFamily="18" charset="0"/>
                                  </a:rPr>
                                  <m:t>=</m:t>
                                </m:r>
                                <m:r>
                                  <a:rPr lang="fr-FR" sz="2400" b="0" i="1" smtClean="0">
                                    <a:latin typeface="Cambria Math" panose="02040503050406030204" pitchFamily="18" charset="0"/>
                                  </a:rPr>
                                  <m:t>𝑝</m:t>
                                </m:r>
                              </m:oMath>
                            </m:oMathPara>
                          </a14:m>
                          <a:endParaRPr lang="fr-FR" sz="2400" dirty="0" smtClean="0"/>
                        </a:p>
                        <a:p>
                          <a:pPr/>
                          <a14:m>
                            <m:oMathPara xmlns:m="http://schemas.openxmlformats.org/officeDocument/2006/math">
                              <m:oMathParaPr>
                                <m:jc m:val="centerGroup"/>
                              </m:oMathParaPr>
                              <m:oMath xmlns:m="http://schemas.openxmlformats.org/officeDocument/2006/math">
                                <m:r>
                                  <a:rPr lang="fr-FR" sz="2400" i="1" smtClean="0">
                                    <a:latin typeface="Cambria Math" panose="02040503050406030204" pitchFamily="18" charset="0"/>
                                  </a:rPr>
                                  <m:t>𝑉</m:t>
                                </m:r>
                                <m:d>
                                  <m:dPr>
                                    <m:ctrlPr>
                                      <a:rPr lang="fr-FR" sz="2400" i="1">
                                        <a:latin typeface="Cambria Math" panose="02040503050406030204" pitchFamily="18" charset="0"/>
                                      </a:rPr>
                                    </m:ctrlPr>
                                  </m:dPr>
                                  <m:e>
                                    <m:r>
                                      <a:rPr lang="fr-FR" sz="2400" b="0" i="1" smtClean="0">
                                        <a:latin typeface="Cambria Math" panose="02040503050406030204" pitchFamily="18" charset="0"/>
                                      </a:rPr>
                                      <m:t>𝐹</m:t>
                                    </m:r>
                                  </m:e>
                                </m:d>
                                <m:r>
                                  <a:rPr lang="fr-FR" sz="2400" b="0" i="1" smtClean="0">
                                    <a:latin typeface="Cambria Math" panose="02040503050406030204" pitchFamily="18" charset="0"/>
                                  </a:rPr>
                                  <m:t>=</m:t>
                                </m:r>
                                <m:f>
                                  <m:fPr>
                                    <m:ctrlPr>
                                      <a:rPr lang="fr-FR" sz="2400" b="0" i="1" smtClean="0">
                                        <a:latin typeface="Cambria Math" panose="02040503050406030204" pitchFamily="18" charset="0"/>
                                      </a:rPr>
                                    </m:ctrlPr>
                                  </m:fPr>
                                  <m:num>
                                    <m:r>
                                      <a:rPr lang="fr-FR" sz="2400" b="0" i="1" smtClean="0">
                                        <a:latin typeface="Cambria Math" panose="02040503050406030204" pitchFamily="18" charset="0"/>
                                      </a:rPr>
                                      <m:t>𝑝</m:t>
                                    </m:r>
                                    <m:r>
                                      <a:rPr lang="fr-FR" sz="2400" b="0" i="1" smtClean="0">
                                        <a:latin typeface="Cambria Math" panose="02040503050406030204" pitchFamily="18" charset="0"/>
                                      </a:rPr>
                                      <m:t>(</m:t>
                                    </m:r>
                                    <m:r>
                                      <a:rPr lang="fr-FR" sz="2400" b="0" i="1" smtClean="0">
                                        <a:latin typeface="Cambria Math" panose="02040503050406030204" pitchFamily="18" charset="0"/>
                                      </a:rPr>
                                      <m:t>1</m:t>
                                    </m:r>
                                    <m:r>
                                      <a:rPr lang="fr-FR" sz="2400" b="0" i="1" smtClean="0">
                                        <a:latin typeface="Cambria Math" panose="02040503050406030204" pitchFamily="18" charset="0"/>
                                      </a:rPr>
                                      <m:t>−</m:t>
                                    </m:r>
                                    <m:r>
                                      <a:rPr lang="fr-FR" sz="2400" b="0" i="1" smtClean="0">
                                        <a:latin typeface="Cambria Math" panose="02040503050406030204" pitchFamily="18" charset="0"/>
                                      </a:rPr>
                                      <m:t>𝑝</m:t>
                                    </m:r>
                                    <m:r>
                                      <a:rPr lang="fr-FR" sz="2400" b="0" i="1" smtClean="0">
                                        <a:latin typeface="Cambria Math" panose="02040503050406030204" pitchFamily="18" charset="0"/>
                                      </a:rPr>
                                      <m:t>)</m:t>
                                    </m:r>
                                  </m:num>
                                  <m:den>
                                    <m:r>
                                      <a:rPr lang="fr-FR" sz="2400" b="0" i="1" smtClean="0">
                                        <a:latin typeface="Cambria Math" panose="02040503050406030204" pitchFamily="18" charset="0"/>
                                      </a:rPr>
                                      <m:t>𝑛</m:t>
                                    </m:r>
                                  </m:den>
                                </m:f>
                              </m:oMath>
                            </m:oMathPara>
                          </a14:m>
                          <a:endParaRPr lang="fr-FR" sz="2400" dirty="0"/>
                        </a:p>
                      </a:txBody>
                      <a:tcPr/>
                    </a:tc>
                    <a:tc>
                      <a:txBody>
                        <a:bodyPr/>
                        <a:lstStyle/>
                        <a:p>
                          <a:pPr/>
                          <a14:m>
                            <m:oMathPara xmlns:m="http://schemas.openxmlformats.org/officeDocument/2006/math">
                              <m:oMathParaPr>
                                <m:jc m:val="centerGroup"/>
                              </m:oMathParaPr>
                              <m:oMath xmlns:m="http://schemas.openxmlformats.org/officeDocument/2006/math">
                                <m:r>
                                  <a:rPr lang="fr-FR" sz="2400" i="1" smtClean="0">
                                    <a:latin typeface="Cambria Math" panose="02040503050406030204" pitchFamily="18" charset="0"/>
                                  </a:rPr>
                                  <m:t>𝐸</m:t>
                                </m:r>
                                <m:d>
                                  <m:dPr>
                                    <m:ctrlPr>
                                      <a:rPr lang="fr-FR" sz="2400" i="1">
                                        <a:latin typeface="Cambria Math" panose="02040503050406030204" pitchFamily="18" charset="0"/>
                                      </a:rPr>
                                    </m:ctrlPr>
                                  </m:dPr>
                                  <m:e>
                                    <m:r>
                                      <a:rPr lang="fr-FR" sz="2400" b="0" i="1" smtClean="0">
                                        <a:latin typeface="Cambria Math" panose="02040503050406030204" pitchFamily="18" charset="0"/>
                                      </a:rPr>
                                      <m:t>𝐹</m:t>
                                    </m:r>
                                  </m:e>
                                </m:d>
                                <m:r>
                                  <a:rPr lang="fr-FR" sz="2400" i="1">
                                    <a:latin typeface="Cambria Math" panose="02040503050406030204" pitchFamily="18" charset="0"/>
                                  </a:rPr>
                                  <m:t>=</m:t>
                                </m:r>
                                <m:r>
                                  <a:rPr lang="fr-FR" sz="2400" b="0" i="1" smtClean="0">
                                    <a:latin typeface="Cambria Math" panose="02040503050406030204" pitchFamily="18" charset="0"/>
                                  </a:rPr>
                                  <m:t>𝑝</m:t>
                                </m:r>
                              </m:oMath>
                            </m:oMathPara>
                          </a14:m>
                          <a:endParaRPr lang="fr-FR" sz="2400" dirty="0" smtClean="0"/>
                        </a:p>
                        <a:p>
                          <a:pPr/>
                          <a14:m>
                            <m:oMathPara xmlns:m="http://schemas.openxmlformats.org/officeDocument/2006/math">
                              <m:oMathParaPr>
                                <m:jc m:val="centerGroup"/>
                              </m:oMathParaPr>
                              <m:oMath xmlns:m="http://schemas.openxmlformats.org/officeDocument/2006/math">
                                <m:r>
                                  <a:rPr lang="fr-FR" sz="2400" i="1" smtClean="0">
                                    <a:latin typeface="Cambria Math" panose="02040503050406030204" pitchFamily="18" charset="0"/>
                                  </a:rPr>
                                  <m:t>𝑉</m:t>
                                </m:r>
                                <m:d>
                                  <m:dPr>
                                    <m:ctrlPr>
                                      <a:rPr lang="fr-FR" sz="2400" i="1">
                                        <a:latin typeface="Cambria Math" panose="02040503050406030204" pitchFamily="18" charset="0"/>
                                      </a:rPr>
                                    </m:ctrlPr>
                                  </m:dPr>
                                  <m:e>
                                    <m:r>
                                      <a:rPr lang="fr-FR" sz="2400" b="0" i="1" smtClean="0">
                                        <a:latin typeface="Cambria Math" panose="02040503050406030204" pitchFamily="18" charset="0"/>
                                      </a:rPr>
                                      <m:t>𝐹</m:t>
                                    </m:r>
                                  </m:e>
                                </m:d>
                                <m:r>
                                  <a:rPr lang="fr-FR" sz="2400" b="0" i="1" smtClean="0">
                                    <a:latin typeface="Cambria Math" panose="02040503050406030204" pitchFamily="18" charset="0"/>
                                  </a:rPr>
                                  <m:t>=</m:t>
                                </m:r>
                                <m:f>
                                  <m:fPr>
                                    <m:ctrlPr>
                                      <a:rPr lang="fr-FR" sz="2400" b="0" i="1" smtClean="0">
                                        <a:latin typeface="Cambria Math" panose="02040503050406030204" pitchFamily="18" charset="0"/>
                                      </a:rPr>
                                    </m:ctrlPr>
                                  </m:fPr>
                                  <m:num>
                                    <m:r>
                                      <a:rPr lang="fr-FR" sz="2400" b="0" i="1" smtClean="0">
                                        <a:latin typeface="Cambria Math" panose="02040503050406030204" pitchFamily="18" charset="0"/>
                                      </a:rPr>
                                      <m:t>𝑝</m:t>
                                    </m:r>
                                    <m:r>
                                      <a:rPr lang="fr-FR" sz="2400" b="0" i="1" smtClean="0">
                                        <a:latin typeface="Cambria Math" panose="02040503050406030204" pitchFamily="18" charset="0"/>
                                      </a:rPr>
                                      <m:t>(</m:t>
                                    </m:r>
                                    <m:r>
                                      <a:rPr lang="fr-FR" sz="2400" b="0" i="1" smtClean="0">
                                        <a:latin typeface="Cambria Math" panose="02040503050406030204" pitchFamily="18" charset="0"/>
                                      </a:rPr>
                                      <m:t>1</m:t>
                                    </m:r>
                                    <m:r>
                                      <a:rPr lang="fr-FR" sz="2400" b="0" i="1" smtClean="0">
                                        <a:latin typeface="Cambria Math" panose="02040503050406030204" pitchFamily="18" charset="0"/>
                                      </a:rPr>
                                      <m:t>−</m:t>
                                    </m:r>
                                    <m:r>
                                      <a:rPr lang="fr-FR" sz="2400" b="0" i="1" smtClean="0">
                                        <a:latin typeface="Cambria Math" panose="02040503050406030204" pitchFamily="18" charset="0"/>
                                      </a:rPr>
                                      <m:t>𝑝</m:t>
                                    </m:r>
                                    <m:r>
                                      <a:rPr lang="fr-FR" sz="2400" b="0" i="1" smtClean="0">
                                        <a:latin typeface="Cambria Math" panose="02040503050406030204" pitchFamily="18" charset="0"/>
                                      </a:rPr>
                                      <m:t>)</m:t>
                                    </m:r>
                                  </m:num>
                                  <m:den>
                                    <m:r>
                                      <a:rPr lang="fr-FR" sz="2400" b="0" i="1" smtClean="0">
                                        <a:latin typeface="Cambria Math" panose="02040503050406030204" pitchFamily="18" charset="0"/>
                                      </a:rPr>
                                      <m:t>𝑛</m:t>
                                    </m:r>
                                  </m:den>
                                </m:f>
                              </m:oMath>
                            </m:oMathPara>
                          </a14:m>
                          <a:endParaRPr lang="fr-FR" sz="2400" dirty="0"/>
                        </a:p>
                      </a:txBody>
                      <a:tcPr/>
                    </a:tc>
                    <a:tc>
                      <a:txBody>
                        <a:bodyPr/>
                        <a:lstStyle/>
                        <a:p>
                          <a:pPr/>
                          <a14:m>
                            <m:oMathPara xmlns:m="http://schemas.openxmlformats.org/officeDocument/2006/math">
                              <m:oMathParaPr>
                                <m:jc m:val="centerGroup"/>
                              </m:oMathParaPr>
                              <m:oMath xmlns:m="http://schemas.openxmlformats.org/officeDocument/2006/math">
                                <m:r>
                                  <a:rPr lang="fr-FR" sz="1800" i="1" smtClean="0">
                                    <a:latin typeface="Cambria Math" panose="02040503050406030204" pitchFamily="18" charset="0"/>
                                  </a:rPr>
                                  <m:t>𝐸</m:t>
                                </m:r>
                                <m:d>
                                  <m:dPr>
                                    <m:ctrlPr>
                                      <a:rPr lang="fr-FR" sz="1800" i="1">
                                        <a:latin typeface="Cambria Math" panose="02040503050406030204" pitchFamily="18" charset="0"/>
                                      </a:rPr>
                                    </m:ctrlPr>
                                  </m:dPr>
                                  <m:e>
                                    <m:r>
                                      <a:rPr lang="fr-FR" sz="1800" b="0" i="1" smtClean="0">
                                        <a:latin typeface="Cambria Math" panose="02040503050406030204" pitchFamily="18" charset="0"/>
                                      </a:rPr>
                                      <m:t>𝐹</m:t>
                                    </m:r>
                                  </m:e>
                                </m:d>
                                <m:r>
                                  <a:rPr lang="fr-FR" sz="1800" i="1">
                                    <a:latin typeface="Cambria Math" panose="02040503050406030204" pitchFamily="18" charset="0"/>
                                  </a:rPr>
                                  <m:t>=</m:t>
                                </m:r>
                                <m:r>
                                  <a:rPr lang="fr-FR" sz="1800" b="0" i="1" smtClean="0">
                                    <a:latin typeface="Cambria Math" panose="02040503050406030204" pitchFamily="18" charset="0"/>
                                  </a:rPr>
                                  <m:t>𝑝</m:t>
                                </m:r>
                              </m:oMath>
                            </m:oMathPara>
                          </a14:m>
                          <a:endParaRPr lang="fr-FR" sz="1800" dirty="0" smtClean="0"/>
                        </a:p>
                        <a:p>
                          <a:pPr/>
                          <a14:m>
                            <m:oMathPara xmlns:m="http://schemas.openxmlformats.org/officeDocument/2006/math">
                              <m:oMathParaPr>
                                <m:jc m:val="centerGroup"/>
                              </m:oMathParaPr>
                              <m:oMath xmlns:m="http://schemas.openxmlformats.org/officeDocument/2006/math">
                                <m:r>
                                  <a:rPr lang="fr-FR" sz="1800" i="1" smtClean="0">
                                    <a:latin typeface="Cambria Math" panose="02040503050406030204" pitchFamily="18" charset="0"/>
                                  </a:rPr>
                                  <m:t>𝑉</m:t>
                                </m:r>
                                <m:d>
                                  <m:dPr>
                                    <m:ctrlPr>
                                      <a:rPr lang="fr-FR" sz="1800" i="1">
                                        <a:latin typeface="Cambria Math" panose="02040503050406030204" pitchFamily="18" charset="0"/>
                                      </a:rPr>
                                    </m:ctrlPr>
                                  </m:dPr>
                                  <m:e>
                                    <m:r>
                                      <a:rPr lang="fr-FR" sz="1800" b="0" i="1" smtClean="0">
                                        <a:latin typeface="Cambria Math" panose="02040503050406030204" pitchFamily="18" charset="0"/>
                                      </a:rPr>
                                      <m:t>𝐹</m:t>
                                    </m:r>
                                  </m:e>
                                </m:d>
                                <m:r>
                                  <a:rPr lang="fr-FR" sz="1800" b="0" i="1" smtClean="0">
                                    <a:latin typeface="Cambria Math" panose="02040503050406030204" pitchFamily="18" charset="0"/>
                                  </a:rPr>
                                  <m:t>=</m:t>
                                </m:r>
                                <m:f>
                                  <m:fPr>
                                    <m:ctrlPr>
                                      <a:rPr lang="fr-FR" sz="1800" b="0" i="1" smtClean="0">
                                        <a:latin typeface="Cambria Math" panose="02040503050406030204" pitchFamily="18" charset="0"/>
                                      </a:rPr>
                                    </m:ctrlPr>
                                  </m:fPr>
                                  <m:num>
                                    <m:r>
                                      <a:rPr lang="fr-FR" sz="1800" b="0" i="1" smtClean="0">
                                        <a:latin typeface="Cambria Math" panose="02040503050406030204" pitchFamily="18" charset="0"/>
                                      </a:rPr>
                                      <m:t>𝑝</m:t>
                                    </m:r>
                                    <m:r>
                                      <a:rPr lang="fr-FR" sz="1800" b="0" i="1" smtClean="0">
                                        <a:latin typeface="Cambria Math" panose="02040503050406030204" pitchFamily="18" charset="0"/>
                                      </a:rPr>
                                      <m:t>(</m:t>
                                    </m:r>
                                    <m:r>
                                      <a:rPr lang="fr-FR" sz="1800" b="0" i="1" smtClean="0">
                                        <a:latin typeface="Cambria Math" panose="02040503050406030204" pitchFamily="18" charset="0"/>
                                      </a:rPr>
                                      <m:t>1</m:t>
                                    </m:r>
                                    <m:r>
                                      <a:rPr lang="fr-FR" sz="1800" b="0" i="1" smtClean="0">
                                        <a:latin typeface="Cambria Math" panose="02040503050406030204" pitchFamily="18" charset="0"/>
                                      </a:rPr>
                                      <m:t>−</m:t>
                                    </m:r>
                                    <m:r>
                                      <a:rPr lang="fr-FR" sz="1800" b="0" i="1" smtClean="0">
                                        <a:latin typeface="Cambria Math" panose="02040503050406030204" pitchFamily="18" charset="0"/>
                                      </a:rPr>
                                      <m:t>𝑝</m:t>
                                    </m:r>
                                    <m:r>
                                      <a:rPr lang="fr-FR" sz="1800" b="0" i="1" smtClean="0">
                                        <a:latin typeface="Cambria Math" panose="02040503050406030204" pitchFamily="18" charset="0"/>
                                      </a:rPr>
                                      <m:t>)</m:t>
                                    </m:r>
                                  </m:num>
                                  <m:den>
                                    <m:r>
                                      <a:rPr lang="fr-FR" sz="1800" b="0" i="1" smtClean="0">
                                        <a:latin typeface="Cambria Math" panose="02040503050406030204" pitchFamily="18" charset="0"/>
                                      </a:rPr>
                                      <m:t>𝑛</m:t>
                                    </m:r>
                                  </m:den>
                                </m:f>
                                <m:f>
                                  <m:fPr>
                                    <m:ctrlPr>
                                      <a:rPr lang="fr-FR" sz="1800" b="0" i="1" smtClean="0">
                                        <a:latin typeface="Cambria Math" panose="02040503050406030204" pitchFamily="18" charset="0"/>
                                      </a:rPr>
                                    </m:ctrlPr>
                                  </m:fPr>
                                  <m:num>
                                    <m:r>
                                      <a:rPr lang="fr-FR" sz="1800" b="0" i="1" smtClean="0">
                                        <a:latin typeface="Cambria Math" panose="02040503050406030204" pitchFamily="18" charset="0"/>
                                      </a:rPr>
                                      <m:t>𝑁</m:t>
                                    </m:r>
                                    <m:r>
                                      <a:rPr lang="fr-FR" sz="1800" b="0" i="1" smtClean="0">
                                        <a:latin typeface="Cambria Math" panose="02040503050406030204" pitchFamily="18" charset="0"/>
                                      </a:rPr>
                                      <m:t>−</m:t>
                                    </m:r>
                                    <m:r>
                                      <a:rPr lang="fr-FR" sz="1800" b="0" i="1" smtClean="0">
                                        <a:latin typeface="Cambria Math" panose="02040503050406030204" pitchFamily="18" charset="0"/>
                                      </a:rPr>
                                      <m:t>𝑛</m:t>
                                    </m:r>
                                  </m:num>
                                  <m:den>
                                    <m:r>
                                      <a:rPr lang="fr-FR" sz="1800" b="0" i="1" smtClean="0">
                                        <a:latin typeface="Cambria Math" panose="02040503050406030204" pitchFamily="18" charset="0"/>
                                      </a:rPr>
                                      <m:t>𝑁</m:t>
                                    </m:r>
                                    <m:r>
                                      <a:rPr lang="fr-FR" sz="1800" b="0" i="1" smtClean="0">
                                        <a:latin typeface="Cambria Math" panose="02040503050406030204" pitchFamily="18" charset="0"/>
                                      </a:rPr>
                                      <m:t>−</m:t>
                                    </m:r>
                                    <m:r>
                                      <a:rPr lang="fr-FR" sz="1800" b="0" i="1" smtClean="0">
                                        <a:latin typeface="Cambria Math" panose="02040503050406030204" pitchFamily="18" charset="0"/>
                                      </a:rPr>
                                      <m:t>1</m:t>
                                    </m:r>
                                  </m:den>
                                </m:f>
                              </m:oMath>
                            </m:oMathPara>
                          </a14:m>
                          <a:endParaRPr lang="fr-FR" dirty="0"/>
                        </a:p>
                      </a:txBody>
                      <a:tcPr/>
                    </a:tc>
                  </a:tr>
                </a:tbl>
              </a:graphicData>
            </a:graphic>
          </p:graphicFrame>
        </mc:Choice>
        <mc:Fallback xmlns="">
          <p:graphicFrame>
            <p:nvGraphicFramePr>
              <p:cNvPr id="4" name="Espace réservé du contenu 3"/>
              <p:cNvGraphicFramePr>
                <a:graphicFrameLocks/>
              </p:cNvGraphicFramePr>
              <p:nvPr>
                <p:extLst>
                  <p:ext uri="{D42A27DB-BD31-4B8C-83A1-F6EECF244321}">
                    <p14:modId xmlns:p14="http://schemas.microsoft.com/office/powerpoint/2010/main" val="3728030894"/>
                  </p:ext>
                </p:extLst>
              </p:nvPr>
            </p:nvGraphicFramePr>
            <p:xfrm>
              <a:off x="838200" y="3399353"/>
              <a:ext cx="10515600" cy="2158492"/>
            </p:xfrm>
            <a:graphic>
              <a:graphicData uri="http://schemas.openxmlformats.org/drawingml/2006/table">
                <a:tbl>
                  <a:tblPr firstRow="1" bandRow="1">
                    <a:tableStyleId>{5C22544A-7EE6-4342-B048-85BDC9FD1C3A}</a:tableStyleId>
                  </a:tblPr>
                  <a:tblGrid>
                    <a:gridCol w="3505200"/>
                    <a:gridCol w="3505200"/>
                    <a:gridCol w="3505200"/>
                  </a:tblGrid>
                  <a:tr h="1004570">
                    <a:tc>
                      <a:txBody>
                        <a:bodyPr/>
                        <a:lstStyle/>
                        <a:p>
                          <a:r>
                            <a:rPr lang="fr-FR" sz="2400" dirty="0" smtClean="0"/>
                            <a:t>Tirage avec remise</a:t>
                          </a:r>
                          <a:endParaRPr lang="fr-FR" sz="2400" dirty="0"/>
                        </a:p>
                      </a:txBody>
                      <a:tcPr/>
                    </a:tc>
                    <a:tc>
                      <a:txBody>
                        <a:bodyPr/>
                        <a:lstStyle/>
                        <a:p>
                          <a:endParaRPr lang="fr-FR"/>
                        </a:p>
                      </a:txBody>
                      <a:tcPr>
                        <a:blipFill rotWithShape="0">
                          <a:blip r:embed="rId3"/>
                          <a:stretch>
                            <a:fillRect l="-100000" t="-4242" r="-100521" b="-116364"/>
                          </a:stretch>
                        </a:blipFill>
                      </a:tcPr>
                    </a:tc>
                    <a:tc>
                      <a:txBody>
                        <a:bodyPr/>
                        <a:lstStyle/>
                        <a:p>
                          <a:r>
                            <a:rPr lang="fr-FR" sz="2400" b="1" kern="1200" dirty="0" smtClean="0">
                              <a:solidFill>
                                <a:schemeClr val="lt1"/>
                              </a:solidFill>
                              <a:latin typeface="+mn-lt"/>
                              <a:ea typeface="+mn-ea"/>
                              <a:cs typeface="+mn-cs"/>
                            </a:rPr>
                            <a:t>Tirage sans remise </a:t>
                          </a:r>
                          <a:endParaRPr lang="fr-FR" sz="2400" b="1" kern="1200" dirty="0">
                            <a:solidFill>
                              <a:schemeClr val="lt1"/>
                            </a:solidFill>
                            <a:latin typeface="+mn-lt"/>
                            <a:ea typeface="+mn-ea"/>
                            <a:cs typeface="+mn-cs"/>
                          </a:endParaRPr>
                        </a:p>
                      </a:txBody>
                      <a:tcPr/>
                    </a:tc>
                  </a:tr>
                  <a:tr h="1153922">
                    <a:tc>
                      <a:txBody>
                        <a:bodyPr/>
                        <a:lstStyle/>
                        <a:p>
                          <a:endParaRPr lang="fr-FR"/>
                        </a:p>
                      </a:txBody>
                      <a:tcPr>
                        <a:blipFill rotWithShape="0">
                          <a:blip r:embed="rId3"/>
                          <a:stretch>
                            <a:fillRect l="-174" t="-90526" r="-200870" b="-1053"/>
                          </a:stretch>
                        </a:blipFill>
                      </a:tcPr>
                    </a:tc>
                    <a:tc>
                      <a:txBody>
                        <a:bodyPr/>
                        <a:lstStyle/>
                        <a:p>
                          <a:endParaRPr lang="fr-FR"/>
                        </a:p>
                      </a:txBody>
                      <a:tcPr>
                        <a:blipFill rotWithShape="0">
                          <a:blip r:embed="rId3"/>
                          <a:stretch>
                            <a:fillRect l="-100000" t="-90526" r="-100521" b="-1053"/>
                          </a:stretch>
                        </a:blipFill>
                      </a:tcPr>
                    </a:tc>
                    <a:tc>
                      <a:txBody>
                        <a:bodyPr/>
                        <a:lstStyle/>
                        <a:p>
                          <a:endParaRPr lang="fr-FR"/>
                        </a:p>
                      </a:txBody>
                      <a:tcPr>
                        <a:blipFill rotWithShape="0">
                          <a:blip r:embed="rId3"/>
                          <a:stretch>
                            <a:fillRect l="-200348" t="-90526" r="-696" b="-1053"/>
                          </a:stretch>
                        </a:blipFill>
                      </a:tcPr>
                    </a:tc>
                  </a:tr>
                </a:tbl>
              </a:graphicData>
            </a:graphic>
          </p:graphicFrame>
        </mc:Fallback>
      </mc:AlternateContent>
    </p:spTree>
    <p:extLst>
      <p:ext uri="{BB962C8B-B14F-4D97-AF65-F5344CB8AC3E}">
        <p14:creationId xmlns:p14="http://schemas.microsoft.com/office/powerpoint/2010/main" val="17803803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927279"/>
            <a:ext cx="10515600" cy="5249684"/>
          </a:xfrm>
        </p:spPr>
        <p:txBody>
          <a:bodyPr>
            <a:normAutofit lnSpcReduction="10000"/>
          </a:bodyPr>
          <a:lstStyle/>
          <a:p>
            <a:pPr marL="0" indent="0" algn="just">
              <a:lnSpc>
                <a:spcPct val="150000"/>
              </a:lnSpc>
              <a:buNone/>
            </a:pPr>
            <a:r>
              <a:rPr lang="fr-FR" sz="2400" dirty="0" smtClean="0"/>
              <a:t>C’est la théorie de l’échantillonnage qui permet l’étude des relations entre populations et échantillons. Elle est fondamentale dans le cadre de l’estimation des caractéristiques d’une population à partir de celles d’un échantillon prélevé dans celle-ci.</a:t>
            </a:r>
          </a:p>
          <a:p>
            <a:pPr marL="0" indent="0" algn="just">
              <a:lnSpc>
                <a:spcPct val="150000"/>
              </a:lnSpc>
              <a:buNone/>
            </a:pPr>
            <a:r>
              <a:rPr lang="fr-FR" sz="2400" dirty="0" smtClean="0"/>
              <a:t>Avant de traiter ces problèmes d’inférence statistique, il est intéressant de passer en revue les différentes méthodes de détermination d’un échantillon.</a:t>
            </a:r>
          </a:p>
          <a:p>
            <a:pPr marL="0" indent="0" algn="just">
              <a:lnSpc>
                <a:spcPct val="150000"/>
              </a:lnSpc>
              <a:buNone/>
            </a:pPr>
            <a:r>
              <a:rPr lang="fr-FR" sz="2400" dirty="0" smtClean="0"/>
              <a:t>Le but de sondage c’est d’observer une partie de la population à étudier, appelée échantillon, afin d’extrapoler les résultats obtenus dans l’échantillon à la population toute entière.</a:t>
            </a:r>
            <a:endParaRPr lang="fr-FR" sz="2400" dirty="0"/>
          </a:p>
        </p:txBody>
      </p:sp>
    </p:spTree>
    <p:extLst>
      <p:ext uri="{BB962C8B-B14F-4D97-AF65-F5344CB8AC3E}">
        <p14:creationId xmlns:p14="http://schemas.microsoft.com/office/powerpoint/2010/main" val="32756380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631065"/>
            <a:ext cx="10515600" cy="5545898"/>
          </a:xfrm>
        </p:spPr>
        <p:txBody>
          <a:bodyPr/>
          <a:lstStyle/>
          <a:p>
            <a:pPr marL="0" indent="0" algn="just">
              <a:lnSpc>
                <a:spcPct val="150000"/>
              </a:lnSpc>
              <a:buNone/>
            </a:pPr>
            <a:r>
              <a:rPr lang="fr-FR" sz="2400" b="1" dirty="0" smtClean="0"/>
              <a:t>1.Les méthodes de sondage</a:t>
            </a:r>
          </a:p>
          <a:p>
            <a:pPr marL="0" indent="0" algn="just">
              <a:lnSpc>
                <a:spcPct val="150000"/>
              </a:lnSpc>
              <a:buNone/>
            </a:pPr>
            <a:r>
              <a:rPr lang="fr-FR" sz="2400" dirty="0" smtClean="0"/>
              <a:t>Le plan de sondage (d’échantillonnage) comprend donc 3 étapes:</a:t>
            </a:r>
          </a:p>
          <a:p>
            <a:pPr algn="just">
              <a:lnSpc>
                <a:spcPct val="150000"/>
              </a:lnSpc>
              <a:buFont typeface="Wingdings" panose="05000000000000000000" pitchFamily="2" charset="2"/>
              <a:buChar char="v"/>
            </a:pPr>
            <a:r>
              <a:rPr lang="fr-FR" sz="2400" dirty="0" smtClean="0"/>
              <a:t>La définition de la population d’intérêt</a:t>
            </a:r>
          </a:p>
          <a:p>
            <a:pPr algn="just">
              <a:lnSpc>
                <a:spcPct val="150000"/>
              </a:lnSpc>
              <a:buFont typeface="Wingdings" panose="05000000000000000000" pitchFamily="2" charset="2"/>
              <a:buChar char="v"/>
            </a:pPr>
            <a:r>
              <a:rPr lang="fr-FR" sz="2400" dirty="0" smtClean="0"/>
              <a:t>La sélection de l’échantillon avec définition de la méthode de sondage qui sera utilisée, aussi de la taille de l’échantillon</a:t>
            </a:r>
          </a:p>
          <a:p>
            <a:pPr algn="just">
              <a:lnSpc>
                <a:spcPct val="150000"/>
              </a:lnSpc>
              <a:buFont typeface="Wingdings" panose="05000000000000000000" pitchFamily="2" charset="2"/>
              <a:buChar char="v"/>
            </a:pPr>
            <a:r>
              <a:rPr lang="fr-FR" sz="2400" dirty="0" smtClean="0"/>
              <a:t>L’Estimation qui consiste à définir comment seront estimés les paramètres de la population à partir des résultats obtenus dans l’échantillon</a:t>
            </a:r>
          </a:p>
          <a:p>
            <a:pPr marL="0" indent="0" algn="just">
              <a:lnSpc>
                <a:spcPct val="150000"/>
              </a:lnSpc>
              <a:buNone/>
            </a:pPr>
            <a:r>
              <a:rPr lang="fr-FR" sz="2400" dirty="0" smtClean="0"/>
              <a:t>On distingue classiquement deux grandes catégories de méthode de sondage</a:t>
            </a:r>
          </a:p>
          <a:p>
            <a:pPr marL="514350" indent="-514350">
              <a:buAutoNum type="arabicPeriod"/>
            </a:pPr>
            <a:endParaRPr lang="fr-FR" dirty="0"/>
          </a:p>
        </p:txBody>
      </p:sp>
    </p:spTree>
    <p:extLst>
      <p:ext uri="{BB962C8B-B14F-4D97-AF65-F5344CB8AC3E}">
        <p14:creationId xmlns:p14="http://schemas.microsoft.com/office/powerpoint/2010/main" val="5533682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502276"/>
            <a:ext cx="10515600" cy="6065949"/>
          </a:xfrm>
        </p:spPr>
        <p:txBody>
          <a:bodyPr>
            <a:normAutofit fontScale="70000" lnSpcReduction="20000"/>
          </a:bodyPr>
          <a:lstStyle/>
          <a:p>
            <a:pPr algn="just">
              <a:lnSpc>
                <a:spcPct val="150000"/>
              </a:lnSpc>
              <a:buFontTx/>
              <a:buChar char="-"/>
            </a:pPr>
            <a:r>
              <a:rPr lang="fr-FR" dirty="0" smtClean="0"/>
              <a:t>Les méthodes aléatoires ou probabilistes dans lesquelles chaque individu de la population concernée a une probabilité connue (égales ou inégales), différente de 0, d’appartenir à l’échantillon, on cite:</a:t>
            </a:r>
          </a:p>
          <a:p>
            <a:pPr>
              <a:lnSpc>
                <a:spcPct val="150000"/>
              </a:lnSpc>
              <a:buFont typeface="Wingdings" panose="05000000000000000000" pitchFamily="2" charset="2"/>
              <a:buChar char="v"/>
            </a:pPr>
            <a:r>
              <a:rPr lang="fr-FR" dirty="0" smtClean="0"/>
              <a:t>sondage aléatoire simple </a:t>
            </a:r>
          </a:p>
          <a:p>
            <a:pPr>
              <a:lnSpc>
                <a:spcPct val="150000"/>
              </a:lnSpc>
              <a:buFont typeface="Wingdings" panose="05000000000000000000" pitchFamily="2" charset="2"/>
              <a:buChar char="v"/>
            </a:pPr>
            <a:r>
              <a:rPr lang="fr-FR" dirty="0" smtClean="0"/>
              <a:t>Sondage aléatoire stratifié</a:t>
            </a:r>
          </a:p>
          <a:p>
            <a:pPr>
              <a:lnSpc>
                <a:spcPct val="150000"/>
              </a:lnSpc>
              <a:buFont typeface="Wingdings" panose="05000000000000000000" pitchFamily="2" charset="2"/>
              <a:buChar char="v"/>
            </a:pPr>
            <a:r>
              <a:rPr lang="fr-FR" dirty="0" smtClean="0"/>
              <a:t>Sondage aléatoire en grappes </a:t>
            </a:r>
          </a:p>
          <a:p>
            <a:pPr>
              <a:lnSpc>
                <a:spcPct val="150000"/>
              </a:lnSpc>
              <a:buFont typeface="Wingdings" panose="05000000000000000000" pitchFamily="2" charset="2"/>
              <a:buChar char="v"/>
            </a:pPr>
            <a:r>
              <a:rPr lang="fr-FR" dirty="0" smtClean="0"/>
              <a:t>Sondage aléatoire à plusieurs degrés </a:t>
            </a:r>
          </a:p>
          <a:p>
            <a:pPr marL="0" indent="0" algn="just">
              <a:lnSpc>
                <a:spcPct val="150000"/>
              </a:lnSpc>
              <a:buNone/>
            </a:pPr>
            <a:r>
              <a:rPr lang="fr-FR" dirty="0" smtClean="0"/>
              <a:t>- Les méthodes non aléatoires appelées encore méthode empirique : la construction de l’échantillon résulte d’un choix « raisonné ». La méthode de quota est certainement la plus utilisée.</a:t>
            </a:r>
          </a:p>
          <a:p>
            <a:pPr marL="0" indent="0">
              <a:buNone/>
            </a:pPr>
            <a:endParaRPr lang="fr-FR" dirty="0" smtClean="0"/>
          </a:p>
          <a:p>
            <a:pPr>
              <a:buFontTx/>
              <a:buChar char="-"/>
            </a:pPr>
            <a:endParaRPr lang="fr-FR" dirty="0"/>
          </a:p>
          <a:p>
            <a:pPr marL="0" indent="0">
              <a:buNone/>
            </a:pPr>
            <a:r>
              <a:rPr lang="fr-FR" dirty="0" smtClean="0"/>
              <a:t> </a:t>
            </a:r>
            <a:endParaRPr lang="fr-FR" dirty="0"/>
          </a:p>
        </p:txBody>
      </p:sp>
    </p:spTree>
    <p:extLst>
      <p:ext uri="{BB962C8B-B14F-4D97-AF65-F5344CB8AC3E}">
        <p14:creationId xmlns:p14="http://schemas.microsoft.com/office/powerpoint/2010/main" val="37349981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643944"/>
            <a:ext cx="10515600" cy="5533019"/>
          </a:xfrm>
        </p:spPr>
        <p:txBody>
          <a:bodyPr/>
          <a:lstStyle/>
          <a:p>
            <a:pPr marL="0" indent="0" algn="just">
              <a:lnSpc>
                <a:spcPct val="150000"/>
              </a:lnSpc>
              <a:buNone/>
            </a:pPr>
            <a:r>
              <a:rPr lang="fr-FR" sz="2400" b="1" dirty="0" smtClean="0"/>
              <a:t>2.Distributions </a:t>
            </a:r>
            <a:r>
              <a:rPr lang="fr-FR" sz="2400" b="1" dirty="0" smtClean="0"/>
              <a:t>d’échantillonnage </a:t>
            </a:r>
            <a:r>
              <a:rPr lang="fr-FR" sz="2400" b="1" dirty="0" smtClean="0">
                <a:solidFill>
                  <a:srgbClr val="7030A0"/>
                </a:solidFill>
              </a:rPr>
              <a:t>(</a:t>
            </a:r>
            <a:r>
              <a:rPr lang="fr-FR" sz="2400" b="1" dirty="0" err="1" smtClean="0">
                <a:solidFill>
                  <a:srgbClr val="7030A0"/>
                </a:solidFill>
              </a:rPr>
              <a:t>sampling</a:t>
            </a:r>
            <a:r>
              <a:rPr lang="fr-FR" sz="2400" b="1" dirty="0" smtClean="0">
                <a:solidFill>
                  <a:srgbClr val="7030A0"/>
                </a:solidFill>
              </a:rPr>
              <a:t> distributions)</a:t>
            </a:r>
            <a:endParaRPr lang="fr-FR" sz="2400" b="1" dirty="0" smtClean="0">
              <a:solidFill>
                <a:srgbClr val="7030A0"/>
              </a:solidFill>
            </a:endParaRPr>
          </a:p>
          <a:p>
            <a:pPr marL="0" indent="0" algn="just">
              <a:lnSpc>
                <a:spcPct val="150000"/>
              </a:lnSpc>
              <a:buNone/>
            </a:pPr>
            <a:r>
              <a:rPr lang="fr-FR" sz="2400" dirty="0" smtClean="0"/>
              <a:t>Il existe deux type de tirage de l’échantillon </a:t>
            </a:r>
            <a:r>
              <a:rPr lang="fr-FR" sz="2400" dirty="0" smtClean="0">
                <a:solidFill>
                  <a:srgbClr val="7030A0"/>
                </a:solidFill>
              </a:rPr>
              <a:t>(</a:t>
            </a:r>
            <a:r>
              <a:rPr lang="fr-FR" sz="2400" dirty="0" err="1" smtClean="0">
                <a:solidFill>
                  <a:srgbClr val="7030A0"/>
                </a:solidFill>
              </a:rPr>
              <a:t>sample</a:t>
            </a:r>
            <a:r>
              <a:rPr lang="fr-FR" sz="2400" dirty="0" smtClean="0">
                <a:solidFill>
                  <a:srgbClr val="7030A0"/>
                </a:solidFill>
              </a:rPr>
              <a:t> </a:t>
            </a:r>
            <a:r>
              <a:rPr lang="fr-FR" sz="2400" dirty="0" err="1" smtClean="0">
                <a:solidFill>
                  <a:srgbClr val="7030A0"/>
                </a:solidFill>
              </a:rPr>
              <a:t>selection</a:t>
            </a:r>
            <a:r>
              <a:rPr lang="fr-FR" sz="2400" dirty="0" smtClean="0">
                <a:solidFill>
                  <a:srgbClr val="7030A0"/>
                </a:solidFill>
              </a:rPr>
              <a:t>)</a:t>
            </a:r>
            <a:endParaRPr lang="fr-FR" sz="2400" dirty="0" smtClean="0">
              <a:solidFill>
                <a:srgbClr val="7030A0"/>
              </a:solidFill>
            </a:endParaRPr>
          </a:p>
          <a:p>
            <a:pPr algn="just">
              <a:lnSpc>
                <a:spcPct val="150000"/>
              </a:lnSpc>
              <a:buFontTx/>
              <a:buChar char="-"/>
            </a:pPr>
            <a:r>
              <a:rPr lang="fr-FR" sz="2400" dirty="0" smtClean="0"/>
              <a:t>Tirage exhaustif : sans </a:t>
            </a:r>
            <a:r>
              <a:rPr lang="fr-FR" sz="2400" dirty="0" smtClean="0"/>
              <a:t>remise </a:t>
            </a:r>
            <a:r>
              <a:rPr lang="fr-FR" sz="2400" dirty="0" smtClean="0">
                <a:solidFill>
                  <a:srgbClr val="7030A0"/>
                </a:solidFill>
              </a:rPr>
              <a:t>(</a:t>
            </a:r>
            <a:r>
              <a:rPr lang="fr-FR" sz="2400" dirty="0">
                <a:solidFill>
                  <a:srgbClr val="7030A0"/>
                </a:solidFill>
              </a:rPr>
              <a:t>Exhaustive </a:t>
            </a:r>
            <a:r>
              <a:rPr lang="fr-FR" sz="2400" dirty="0" err="1">
                <a:solidFill>
                  <a:srgbClr val="7030A0"/>
                </a:solidFill>
              </a:rPr>
              <a:t>sampling</a:t>
            </a:r>
            <a:r>
              <a:rPr lang="fr-FR" sz="2400" dirty="0">
                <a:solidFill>
                  <a:srgbClr val="7030A0"/>
                </a:solidFill>
              </a:rPr>
              <a:t> — </a:t>
            </a:r>
            <a:r>
              <a:rPr lang="fr-FR" sz="2400" dirty="0" err="1">
                <a:solidFill>
                  <a:srgbClr val="7030A0"/>
                </a:solidFill>
              </a:rPr>
              <a:t>without</a:t>
            </a:r>
            <a:r>
              <a:rPr lang="fr-FR" sz="2400" dirty="0">
                <a:solidFill>
                  <a:srgbClr val="7030A0"/>
                </a:solidFill>
              </a:rPr>
              <a:t> </a:t>
            </a:r>
            <a:r>
              <a:rPr lang="fr-FR" sz="2400" dirty="0" smtClean="0">
                <a:solidFill>
                  <a:srgbClr val="7030A0"/>
                </a:solidFill>
              </a:rPr>
              <a:t>replacement)</a:t>
            </a:r>
            <a:endParaRPr lang="fr-FR" sz="2400" dirty="0" smtClean="0">
              <a:solidFill>
                <a:srgbClr val="7030A0"/>
              </a:solidFill>
            </a:endParaRPr>
          </a:p>
          <a:p>
            <a:pPr algn="just">
              <a:lnSpc>
                <a:spcPct val="150000"/>
              </a:lnSpc>
              <a:buFontTx/>
              <a:buChar char="-"/>
            </a:pPr>
            <a:r>
              <a:rPr lang="fr-FR" sz="2400" dirty="0" smtClean="0"/>
              <a:t>Tirage non exhaustif: avec </a:t>
            </a:r>
            <a:r>
              <a:rPr lang="fr-FR" sz="2400" dirty="0" smtClean="0"/>
              <a:t>remise </a:t>
            </a:r>
            <a:r>
              <a:rPr lang="fr-FR" sz="2400" dirty="0">
                <a:solidFill>
                  <a:srgbClr val="7030A0"/>
                </a:solidFill>
              </a:rPr>
              <a:t>(</a:t>
            </a:r>
            <a:r>
              <a:rPr lang="fr-FR" sz="2400" dirty="0">
                <a:solidFill>
                  <a:srgbClr val="7030A0"/>
                </a:solidFill>
              </a:rPr>
              <a:t>Non-exhaustive </a:t>
            </a:r>
            <a:r>
              <a:rPr lang="fr-FR" sz="2400" dirty="0" err="1">
                <a:solidFill>
                  <a:srgbClr val="7030A0"/>
                </a:solidFill>
              </a:rPr>
              <a:t>sampling</a:t>
            </a:r>
            <a:r>
              <a:rPr lang="fr-FR" sz="2400" dirty="0">
                <a:solidFill>
                  <a:srgbClr val="7030A0"/>
                </a:solidFill>
              </a:rPr>
              <a:t> — </a:t>
            </a:r>
            <a:r>
              <a:rPr lang="fr-FR" sz="2400" dirty="0" err="1">
                <a:solidFill>
                  <a:srgbClr val="7030A0"/>
                </a:solidFill>
              </a:rPr>
              <a:t>with</a:t>
            </a:r>
            <a:r>
              <a:rPr lang="fr-FR" sz="2400" dirty="0">
                <a:solidFill>
                  <a:srgbClr val="7030A0"/>
                </a:solidFill>
              </a:rPr>
              <a:t> </a:t>
            </a:r>
            <a:r>
              <a:rPr lang="fr-FR" sz="2400" dirty="0">
                <a:solidFill>
                  <a:srgbClr val="7030A0"/>
                </a:solidFill>
              </a:rPr>
              <a:t>replacement)</a:t>
            </a:r>
          </a:p>
          <a:p>
            <a:pPr marL="0" indent="0" algn="just">
              <a:lnSpc>
                <a:spcPct val="150000"/>
              </a:lnSpc>
              <a:buNone/>
            </a:pPr>
            <a:r>
              <a:rPr lang="fr-FR" sz="2400" dirty="0" smtClean="0"/>
              <a:t>Dorénavant, on procède à un tirage aléatoire </a:t>
            </a:r>
            <a:r>
              <a:rPr lang="fr-FR" sz="2400" dirty="0" smtClean="0"/>
              <a:t>simple </a:t>
            </a:r>
            <a:r>
              <a:rPr lang="fr-FR" sz="2400" dirty="0" smtClean="0">
                <a:solidFill>
                  <a:srgbClr val="7030A0"/>
                </a:solidFill>
              </a:rPr>
              <a:t>(</a:t>
            </a:r>
            <a:r>
              <a:rPr lang="fr-FR" sz="2400" dirty="0">
                <a:solidFill>
                  <a:srgbClr val="7030A0"/>
                </a:solidFill>
              </a:rPr>
              <a:t>Simple </a:t>
            </a:r>
            <a:r>
              <a:rPr lang="fr-FR" sz="2400" dirty="0" err="1">
                <a:solidFill>
                  <a:srgbClr val="7030A0"/>
                </a:solidFill>
              </a:rPr>
              <a:t>random</a:t>
            </a:r>
            <a:r>
              <a:rPr lang="fr-FR" sz="2400" dirty="0">
                <a:solidFill>
                  <a:srgbClr val="7030A0"/>
                </a:solidFill>
              </a:rPr>
              <a:t> </a:t>
            </a:r>
            <a:r>
              <a:rPr lang="fr-FR" sz="2400" dirty="0" err="1" smtClean="0">
                <a:solidFill>
                  <a:srgbClr val="7030A0"/>
                </a:solidFill>
              </a:rPr>
              <a:t>sampling</a:t>
            </a:r>
            <a:r>
              <a:rPr lang="fr-FR" sz="2400" dirty="0" smtClean="0">
                <a:solidFill>
                  <a:srgbClr val="7030A0"/>
                </a:solidFill>
              </a:rPr>
              <a:t>)</a:t>
            </a:r>
            <a:r>
              <a:rPr lang="fr-FR" sz="2400" dirty="0" smtClean="0">
                <a:solidFill>
                  <a:srgbClr val="7030A0"/>
                </a:solidFill>
              </a:rPr>
              <a:t> </a:t>
            </a:r>
            <a:r>
              <a:rPr lang="fr-FR" sz="2400" dirty="0" smtClean="0"/>
              <a:t>où tous les individus ont la même probabilité d’être tiré. On procède aussi à un tirage avec remise d’une population « PP » de taille « N » un échantillon de taille « n »  et on s’intéresse à un caractère « X » attaché à chaque individu.</a:t>
            </a:r>
          </a:p>
          <a:p>
            <a:pPr marL="0" indent="0">
              <a:buNone/>
            </a:pPr>
            <a:endParaRPr lang="fr-FR" dirty="0"/>
          </a:p>
        </p:txBody>
      </p:sp>
    </p:spTree>
    <p:extLst>
      <p:ext uri="{BB962C8B-B14F-4D97-AF65-F5344CB8AC3E}">
        <p14:creationId xmlns:p14="http://schemas.microsoft.com/office/powerpoint/2010/main" val="17882220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Espace réservé du contenu 2"/>
              <p:cNvSpPr>
                <a:spLocks noGrp="1"/>
              </p:cNvSpPr>
              <p:nvPr>
                <p:ph idx="1"/>
              </p:nvPr>
            </p:nvSpPr>
            <p:spPr>
              <a:xfrm>
                <a:off x="838200" y="515155"/>
                <a:ext cx="10515600" cy="5661808"/>
              </a:xfrm>
            </p:spPr>
            <p:txBody>
              <a:bodyPr>
                <a:normAutofit/>
              </a:bodyPr>
              <a:lstStyle/>
              <a:p>
                <a:pPr marL="0" indent="0" algn="just">
                  <a:lnSpc>
                    <a:spcPct val="150000"/>
                  </a:lnSpc>
                  <a:buNone/>
                </a:pPr>
                <a:r>
                  <a:rPr lang="fr-FR" sz="2400" b="1" dirty="0" smtClean="0"/>
                  <a:t>Remarques générales</a:t>
                </a:r>
              </a:p>
              <a:p>
                <a:pPr algn="just">
                  <a:lnSpc>
                    <a:spcPct val="150000"/>
                  </a:lnSpc>
                  <a:buFontTx/>
                  <a:buChar char="-"/>
                </a:pPr>
                <a:r>
                  <a:rPr lang="fr-FR" sz="2400" dirty="0" smtClean="0"/>
                  <a:t>Dans le cas d’un tirage non exhaustif (avec remise), il y a indépendance entre les tirages</a:t>
                </a:r>
              </a:p>
              <a:p>
                <a:pPr algn="just">
                  <a:lnSpc>
                    <a:spcPct val="150000"/>
                  </a:lnSpc>
                  <a:buFontTx/>
                  <a:buChar char="-"/>
                </a:pPr>
                <a:r>
                  <a:rPr lang="fr-FR" sz="2400" dirty="0" smtClean="0"/>
                  <a:t>Dans le cas d’échantillons exhaustifs, il n’ y a pas indépendance. </a:t>
                </a:r>
                <a:endParaRPr lang="fr-FR" sz="2400" dirty="0" smtClean="0"/>
              </a:p>
              <a:p>
                <a:pPr algn="just">
                  <a:lnSpc>
                    <a:spcPct val="150000"/>
                  </a:lnSpc>
                  <a:buFontTx/>
                  <a:buChar char="-"/>
                </a:pPr>
                <a:r>
                  <a:rPr lang="fr-FR" sz="2400" dirty="0" smtClean="0"/>
                  <a:t>On définit </a:t>
                </a:r>
                <a:r>
                  <a:rPr lang="fr-FR" sz="2400" dirty="0" smtClean="0"/>
                  <a:t>le taux de </a:t>
                </a:r>
                <a:r>
                  <a:rPr lang="fr-FR" sz="2400" dirty="0" smtClean="0"/>
                  <a:t>sondage </a:t>
                </a:r>
                <a:r>
                  <a:rPr lang="fr-FR" sz="2400" dirty="0" smtClean="0">
                    <a:solidFill>
                      <a:srgbClr val="7030A0"/>
                    </a:solidFill>
                  </a:rPr>
                  <a:t>(</a:t>
                </a:r>
                <a:r>
                  <a:rPr lang="fr-FR" sz="2400" dirty="0" err="1" smtClean="0">
                    <a:solidFill>
                      <a:srgbClr val="7030A0"/>
                    </a:solidFill>
                  </a:rPr>
                  <a:t>sampling</a:t>
                </a:r>
                <a:r>
                  <a:rPr lang="fr-FR" sz="2400" dirty="0" smtClean="0">
                    <a:solidFill>
                      <a:srgbClr val="7030A0"/>
                    </a:solidFill>
                  </a:rPr>
                  <a:t> rate) </a:t>
                </a:r>
                <a14:m>
                  <m:oMath xmlns:m="http://schemas.openxmlformats.org/officeDocument/2006/math">
                    <m:r>
                      <a:rPr lang="fr-FR" sz="2400" b="0" i="1" smtClean="0">
                        <a:latin typeface="Cambria Math" panose="02040503050406030204" pitchFamily="18" charset="0"/>
                      </a:rPr>
                      <m:t>𝑇</m:t>
                    </m:r>
                    <m:r>
                      <a:rPr lang="fr-FR" sz="2400" b="0" i="1" smtClean="0">
                        <a:latin typeface="Cambria Math" panose="02040503050406030204" pitchFamily="18" charset="0"/>
                      </a:rPr>
                      <m:t>=</m:t>
                    </m:r>
                    <m:f>
                      <m:fPr>
                        <m:ctrlPr>
                          <a:rPr lang="fr-FR" sz="2400" b="0" i="1" smtClean="0">
                            <a:latin typeface="Cambria Math" panose="02040503050406030204" pitchFamily="18" charset="0"/>
                          </a:rPr>
                        </m:ctrlPr>
                      </m:fPr>
                      <m:num>
                        <m:r>
                          <a:rPr lang="fr-FR" sz="2400" b="0" i="1" smtClean="0">
                            <a:latin typeface="Cambria Math" panose="02040503050406030204" pitchFamily="18" charset="0"/>
                          </a:rPr>
                          <m:t>𝑛</m:t>
                        </m:r>
                      </m:num>
                      <m:den>
                        <m:r>
                          <a:rPr lang="fr-FR" sz="2400" b="0" i="1" smtClean="0">
                            <a:latin typeface="Cambria Math" panose="02040503050406030204" pitchFamily="18" charset="0"/>
                          </a:rPr>
                          <m:t>𝑁</m:t>
                        </m:r>
                      </m:den>
                    </m:f>
                    <m:r>
                      <a:rPr lang="fr-FR" sz="2400" b="0" i="1" smtClean="0">
                        <a:latin typeface="Cambria Math" panose="02040503050406030204" pitchFamily="18" charset="0"/>
                      </a:rPr>
                      <m:t>. </m:t>
                    </m:r>
                  </m:oMath>
                </a14:m>
                <a:r>
                  <a:rPr lang="fr-FR" sz="2400" dirty="0" smtClean="0"/>
                  <a:t>Si le taux de sondage est suffisamment petit </a:t>
                </a:r>
                <a14:m>
                  <m:oMath xmlns:m="http://schemas.openxmlformats.org/officeDocument/2006/math">
                    <m:d>
                      <m:dPr>
                        <m:ctrlPr>
                          <a:rPr lang="fr-FR" sz="2400" i="1" smtClean="0">
                            <a:latin typeface="Cambria Math" panose="02040503050406030204" pitchFamily="18" charset="0"/>
                          </a:rPr>
                        </m:ctrlPr>
                      </m:dPr>
                      <m:e>
                        <m:r>
                          <a:rPr lang="fr-FR" sz="2400" b="0" i="1" smtClean="0">
                            <a:latin typeface="Cambria Math" panose="02040503050406030204" pitchFamily="18" charset="0"/>
                          </a:rPr>
                          <m:t>𝑇</m:t>
                        </m:r>
                        <m:r>
                          <a:rPr lang="fr-FR" sz="2400" b="0" i="1" smtClean="0">
                            <a:latin typeface="Cambria Math" panose="02040503050406030204" pitchFamily="18" charset="0"/>
                            <a:ea typeface="Cambria Math" panose="02040503050406030204" pitchFamily="18" charset="0"/>
                          </a:rPr>
                          <m:t>≤</m:t>
                        </m:r>
                        <m:r>
                          <a:rPr lang="fr-FR" sz="2400" b="0" i="1" smtClean="0">
                            <a:latin typeface="Cambria Math" panose="02040503050406030204" pitchFamily="18" charset="0"/>
                            <a:ea typeface="Cambria Math" panose="02040503050406030204" pitchFamily="18" charset="0"/>
                          </a:rPr>
                          <m:t>0</m:t>
                        </m:r>
                        <m:r>
                          <a:rPr lang="fr-FR" sz="2400" b="0" i="1" smtClean="0">
                            <a:latin typeface="Cambria Math" panose="02040503050406030204" pitchFamily="18" charset="0"/>
                            <a:ea typeface="Cambria Math" panose="02040503050406030204" pitchFamily="18" charset="0"/>
                          </a:rPr>
                          <m:t>.</m:t>
                        </m:r>
                        <m:r>
                          <a:rPr lang="fr-FR" sz="2400" b="0" i="1" smtClean="0">
                            <a:latin typeface="Cambria Math" panose="02040503050406030204" pitchFamily="18" charset="0"/>
                            <a:ea typeface="Cambria Math" panose="02040503050406030204" pitchFamily="18" charset="0"/>
                          </a:rPr>
                          <m:t>05</m:t>
                        </m:r>
                      </m:e>
                    </m:d>
                  </m:oMath>
                </a14:m>
                <a:r>
                  <a:rPr lang="fr-FR" sz="2400" dirty="0" smtClean="0"/>
                  <a:t>, on peut assimiler un échantillon exhaustif à un ensemble de valeurs résultant de tirages indépendants</a:t>
                </a:r>
              </a:p>
            </p:txBody>
          </p:sp>
        </mc:Choice>
        <mc:Fallback>
          <p:sp>
            <p:nvSpPr>
              <p:cNvPr id="3" name="Espace réservé du contenu 2"/>
              <p:cNvSpPr>
                <a:spLocks noGrp="1" noRot="1" noChangeAspect="1" noMove="1" noResize="1" noEditPoints="1" noAdjustHandles="1" noChangeArrowheads="1" noChangeShapeType="1" noTextEdit="1"/>
              </p:cNvSpPr>
              <p:nvPr>
                <p:ph idx="1"/>
              </p:nvPr>
            </p:nvSpPr>
            <p:spPr>
              <a:xfrm>
                <a:off x="838200" y="515155"/>
                <a:ext cx="10515600" cy="5661808"/>
              </a:xfrm>
              <a:blipFill rotWithShape="0">
                <a:blip r:embed="rId2"/>
                <a:stretch>
                  <a:fillRect l="-928" r="-870"/>
                </a:stretch>
              </a:blipFill>
            </p:spPr>
            <p:txBody>
              <a:bodyPr/>
              <a:lstStyle/>
              <a:p>
                <a:r>
                  <a:rPr lang="fr-FR">
                    <a:noFill/>
                  </a:rPr>
                  <a:t> </a:t>
                </a:r>
              </a:p>
            </p:txBody>
          </p:sp>
        </mc:Fallback>
      </mc:AlternateContent>
    </p:spTree>
    <p:extLst>
      <p:ext uri="{BB962C8B-B14F-4D97-AF65-F5344CB8AC3E}">
        <p14:creationId xmlns:p14="http://schemas.microsoft.com/office/powerpoint/2010/main" val="8981653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Espace réservé du contenu 2"/>
              <p:cNvSpPr>
                <a:spLocks noGrp="1"/>
              </p:cNvSpPr>
              <p:nvPr>
                <p:ph idx="1"/>
              </p:nvPr>
            </p:nvSpPr>
            <p:spPr>
              <a:xfrm>
                <a:off x="838200" y="553792"/>
                <a:ext cx="10515600" cy="5623171"/>
              </a:xfrm>
            </p:spPr>
            <p:txBody>
              <a:bodyPr/>
              <a:lstStyle/>
              <a:p>
                <a:pPr marL="0" indent="0" algn="just">
                  <a:lnSpc>
                    <a:spcPct val="150000"/>
                  </a:lnSpc>
                  <a:buNone/>
                </a:pPr>
                <a:r>
                  <a:rPr lang="fr-FR" sz="2400" b="1" dirty="0"/>
                  <a:t>Convention:</a:t>
                </a:r>
                <a:r>
                  <a:rPr lang="fr-FR" sz="2400" dirty="0"/>
                  <a:t> les résultats énoncés dans ce chapitre supposent par défaut que les échantillons considérés sont soit non exhaustifs soit exhaustif avec un taux de sondage </a:t>
                </a:r>
                <a14:m>
                  <m:oMath xmlns:m="http://schemas.openxmlformats.org/officeDocument/2006/math">
                    <m:d>
                      <m:dPr>
                        <m:ctrlPr>
                          <a:rPr lang="fr-FR" sz="2400" i="1">
                            <a:latin typeface="Cambria Math" panose="02040503050406030204" pitchFamily="18" charset="0"/>
                          </a:rPr>
                        </m:ctrlPr>
                      </m:dPr>
                      <m:e>
                        <m:r>
                          <a:rPr lang="fr-FR" sz="2400" i="1">
                            <a:latin typeface="Cambria Math" panose="02040503050406030204" pitchFamily="18" charset="0"/>
                          </a:rPr>
                          <m:t>𝑇</m:t>
                        </m:r>
                        <m:r>
                          <a:rPr lang="fr-FR" sz="2400" i="1">
                            <a:latin typeface="Cambria Math" panose="02040503050406030204" pitchFamily="18" charset="0"/>
                            <a:ea typeface="Cambria Math" panose="02040503050406030204" pitchFamily="18" charset="0"/>
                          </a:rPr>
                          <m:t>≤</m:t>
                        </m:r>
                        <m:r>
                          <a:rPr lang="fr-FR" sz="2400" i="1">
                            <a:latin typeface="Cambria Math" panose="02040503050406030204" pitchFamily="18" charset="0"/>
                            <a:ea typeface="Cambria Math" panose="02040503050406030204" pitchFamily="18" charset="0"/>
                          </a:rPr>
                          <m:t>0</m:t>
                        </m:r>
                        <m:r>
                          <a:rPr lang="fr-FR" sz="2400" i="1">
                            <a:latin typeface="Cambria Math" panose="02040503050406030204" pitchFamily="18" charset="0"/>
                            <a:ea typeface="Cambria Math" panose="02040503050406030204" pitchFamily="18" charset="0"/>
                          </a:rPr>
                          <m:t>.</m:t>
                        </m:r>
                        <m:r>
                          <a:rPr lang="fr-FR" sz="2400" i="1">
                            <a:latin typeface="Cambria Math" panose="02040503050406030204" pitchFamily="18" charset="0"/>
                            <a:ea typeface="Cambria Math" panose="02040503050406030204" pitchFamily="18" charset="0"/>
                          </a:rPr>
                          <m:t>05</m:t>
                        </m:r>
                      </m:e>
                    </m:d>
                  </m:oMath>
                </a14:m>
                <a:r>
                  <a:rPr lang="fr-FR" sz="2400" dirty="0" smtClean="0"/>
                  <a:t>.</a:t>
                </a:r>
                <a:endParaRPr lang="fr-FR" sz="2400" dirty="0"/>
              </a:p>
              <a:p>
                <a:pPr marL="0" indent="0" algn="just">
                  <a:lnSpc>
                    <a:spcPct val="150000"/>
                  </a:lnSpc>
                  <a:buNone/>
                </a:pPr>
                <a:r>
                  <a:rPr lang="fr-FR" sz="2400" dirty="0"/>
                  <a:t>Dans le contraire, pour des populations finies, de taille </a:t>
                </a:r>
                <a14:m>
                  <m:oMath xmlns:m="http://schemas.openxmlformats.org/officeDocument/2006/math">
                    <m:r>
                      <a:rPr lang="fr-FR" sz="2400" i="1">
                        <a:latin typeface="Cambria Math" panose="02040503050406030204" pitchFamily="18" charset="0"/>
                      </a:rPr>
                      <m:t>𝑛</m:t>
                    </m:r>
                    <m:r>
                      <a:rPr lang="fr-FR" sz="2400" i="1">
                        <a:latin typeface="Cambria Math" panose="02040503050406030204" pitchFamily="18" charset="0"/>
                        <a:ea typeface="Cambria Math" panose="02040503050406030204" pitchFamily="18" charset="0"/>
                      </a:rPr>
                      <m:t>&gt;</m:t>
                    </m:r>
                    <m:r>
                      <a:rPr lang="fr-FR" sz="2400" i="1">
                        <a:latin typeface="Cambria Math" panose="02040503050406030204" pitchFamily="18" charset="0"/>
                        <a:ea typeface="Cambria Math" panose="02040503050406030204" pitchFamily="18" charset="0"/>
                      </a:rPr>
                      <m:t>0</m:t>
                    </m:r>
                    <m:r>
                      <a:rPr lang="fr-FR" sz="2400" i="1">
                        <a:latin typeface="Cambria Math" panose="02040503050406030204" pitchFamily="18" charset="0"/>
                        <a:ea typeface="Cambria Math" panose="02040503050406030204" pitchFamily="18" charset="0"/>
                      </a:rPr>
                      <m:t>.</m:t>
                    </m:r>
                    <m:r>
                      <a:rPr lang="fr-FR" sz="2400" i="1">
                        <a:latin typeface="Cambria Math" panose="02040503050406030204" pitchFamily="18" charset="0"/>
                        <a:ea typeface="Cambria Math" panose="02040503050406030204" pitchFamily="18" charset="0"/>
                      </a:rPr>
                      <m:t>05</m:t>
                    </m:r>
                    <m:r>
                      <a:rPr lang="fr-FR" sz="2400" i="1">
                        <a:latin typeface="Cambria Math" panose="02040503050406030204" pitchFamily="18" charset="0"/>
                        <a:ea typeface="Cambria Math" panose="02040503050406030204" pitchFamily="18" charset="0"/>
                      </a:rPr>
                      <m:t>𝑁</m:t>
                    </m:r>
                  </m:oMath>
                </a14:m>
                <a:r>
                  <a:rPr lang="fr-FR" sz="2400" dirty="0"/>
                  <a:t>,on devra </a:t>
                </a:r>
                <a:r>
                  <a:rPr lang="fr-FR" sz="2400" dirty="0" smtClean="0"/>
                  <a:t>utiliser </a:t>
                </a:r>
                <a:r>
                  <a:rPr lang="fr-FR" sz="2400" dirty="0"/>
                  <a:t>un correctif qui sera </a:t>
                </a:r>
                <a:r>
                  <a:rPr lang="fr-FR" sz="2400" dirty="0" smtClean="0"/>
                  <a:t>précisé.</a:t>
                </a:r>
              </a:p>
              <a:p>
                <a:pPr marL="0" indent="0">
                  <a:lnSpc>
                    <a:spcPct val="150000"/>
                  </a:lnSpc>
                  <a:buNone/>
                </a:pPr>
                <a:r>
                  <a:rPr lang="fr-FR" sz="2400" dirty="0"/>
                  <a:t>La moyenne « m » de X dans la population est donnée par </a:t>
                </a:r>
              </a:p>
              <a:p>
                <a:pPr marL="0" indent="0">
                  <a:lnSpc>
                    <a:spcPct val="150000"/>
                  </a:lnSpc>
                  <a:buNone/>
                </a:pPr>
                <a14:m>
                  <m:oMathPara xmlns:m="http://schemas.openxmlformats.org/officeDocument/2006/math">
                    <m:oMathParaPr>
                      <m:jc m:val="centerGroup"/>
                    </m:oMathParaPr>
                    <m:oMath xmlns:m="http://schemas.openxmlformats.org/officeDocument/2006/math">
                      <m:r>
                        <a:rPr lang="fr-FR" sz="2400" i="1">
                          <a:latin typeface="Cambria Math" panose="02040503050406030204" pitchFamily="18" charset="0"/>
                        </a:rPr>
                        <m:t>𝑚</m:t>
                      </m:r>
                      <m:r>
                        <a:rPr lang="fr-FR" sz="2400" i="1">
                          <a:latin typeface="Cambria Math" panose="02040503050406030204" pitchFamily="18" charset="0"/>
                        </a:rPr>
                        <m:t>=</m:t>
                      </m:r>
                      <m:f>
                        <m:fPr>
                          <m:ctrlPr>
                            <a:rPr lang="fr-FR" sz="2400" i="1">
                              <a:latin typeface="Cambria Math" panose="02040503050406030204" pitchFamily="18" charset="0"/>
                            </a:rPr>
                          </m:ctrlPr>
                        </m:fPr>
                        <m:num>
                          <m:r>
                            <a:rPr lang="fr-FR" sz="2400" i="1">
                              <a:latin typeface="Cambria Math" panose="02040503050406030204" pitchFamily="18" charset="0"/>
                            </a:rPr>
                            <m:t>1</m:t>
                          </m:r>
                        </m:num>
                        <m:den>
                          <m:r>
                            <a:rPr lang="fr-FR" sz="2400" i="1">
                              <a:latin typeface="Cambria Math" panose="02040503050406030204" pitchFamily="18" charset="0"/>
                            </a:rPr>
                            <m:t>𝑁</m:t>
                          </m:r>
                        </m:den>
                      </m:f>
                      <m:nary>
                        <m:naryPr>
                          <m:chr m:val="∑"/>
                          <m:ctrlPr>
                            <a:rPr lang="fr-FR" sz="2400" i="1">
                              <a:latin typeface="Cambria Math" panose="02040503050406030204" pitchFamily="18" charset="0"/>
                            </a:rPr>
                          </m:ctrlPr>
                        </m:naryPr>
                        <m:sub>
                          <m:r>
                            <m:rPr>
                              <m:brk m:alnAt="23"/>
                            </m:rPr>
                            <a:rPr lang="fr-FR" sz="2400" i="1">
                              <a:latin typeface="Cambria Math" panose="02040503050406030204" pitchFamily="18" charset="0"/>
                            </a:rPr>
                            <m:t>𝑖</m:t>
                          </m:r>
                          <m:r>
                            <a:rPr lang="fr-FR" sz="2400" i="1">
                              <a:latin typeface="Cambria Math" panose="02040503050406030204" pitchFamily="18" charset="0"/>
                            </a:rPr>
                            <m:t>=</m:t>
                          </m:r>
                          <m:r>
                            <m:rPr>
                              <m:brk m:alnAt="23"/>
                            </m:rPr>
                            <a:rPr lang="fr-FR" sz="2400" i="1">
                              <a:latin typeface="Cambria Math" panose="02040503050406030204" pitchFamily="18" charset="0"/>
                            </a:rPr>
                            <m:t>1</m:t>
                          </m:r>
                        </m:sub>
                        <m:sup>
                          <m:r>
                            <a:rPr lang="fr-FR" sz="2400" i="1">
                              <a:latin typeface="Cambria Math" panose="02040503050406030204" pitchFamily="18" charset="0"/>
                            </a:rPr>
                            <m:t>𝑁</m:t>
                          </m:r>
                        </m:sup>
                        <m:e>
                          <m:sSub>
                            <m:sSubPr>
                              <m:ctrlPr>
                                <a:rPr lang="fr-FR" sz="2400" i="1">
                                  <a:latin typeface="Cambria Math" panose="02040503050406030204" pitchFamily="18" charset="0"/>
                                </a:rPr>
                              </m:ctrlPr>
                            </m:sSubPr>
                            <m:e>
                              <m:r>
                                <a:rPr lang="fr-FR" sz="2400" i="1">
                                  <a:latin typeface="Cambria Math" panose="02040503050406030204" pitchFamily="18" charset="0"/>
                                </a:rPr>
                                <m:t>𝑥</m:t>
                              </m:r>
                            </m:e>
                            <m:sub>
                              <m:r>
                                <a:rPr lang="fr-FR" sz="2400" i="1">
                                  <a:latin typeface="Cambria Math" panose="02040503050406030204" pitchFamily="18" charset="0"/>
                                </a:rPr>
                                <m:t>𝑖</m:t>
                              </m:r>
                            </m:sub>
                          </m:sSub>
                        </m:e>
                      </m:nary>
                    </m:oMath>
                  </m:oMathPara>
                </a14:m>
                <a:endParaRPr lang="fr-FR" sz="2400" dirty="0"/>
              </a:p>
              <a:p>
                <a:pPr marL="0" indent="0">
                  <a:buNone/>
                </a:pPr>
                <a:endParaRPr lang="fr-FR" dirty="0"/>
              </a:p>
            </p:txBody>
          </p:sp>
        </mc:Choice>
        <mc:Fallback xmlns="">
          <p:sp>
            <p:nvSpPr>
              <p:cNvPr id="3" name="Espace réservé du contenu 2"/>
              <p:cNvSpPr>
                <a:spLocks noGrp="1" noRot="1" noChangeAspect="1" noMove="1" noResize="1" noEditPoints="1" noAdjustHandles="1" noChangeArrowheads="1" noChangeShapeType="1" noTextEdit="1"/>
              </p:cNvSpPr>
              <p:nvPr>
                <p:ph idx="1"/>
              </p:nvPr>
            </p:nvSpPr>
            <p:spPr>
              <a:xfrm>
                <a:off x="838200" y="553792"/>
                <a:ext cx="10515600" cy="5623171"/>
              </a:xfrm>
              <a:blipFill rotWithShape="0">
                <a:blip r:embed="rId2"/>
                <a:stretch>
                  <a:fillRect l="-928" r="-870"/>
                </a:stretch>
              </a:blipFill>
            </p:spPr>
            <p:txBody>
              <a:bodyPr/>
              <a:lstStyle/>
              <a:p>
                <a:r>
                  <a:rPr lang="fr-FR">
                    <a:noFill/>
                  </a:rPr>
                  <a:t> </a:t>
                </a:r>
              </a:p>
            </p:txBody>
          </p:sp>
        </mc:Fallback>
      </mc:AlternateContent>
    </p:spTree>
    <p:extLst>
      <p:ext uri="{BB962C8B-B14F-4D97-AF65-F5344CB8AC3E}">
        <p14:creationId xmlns:p14="http://schemas.microsoft.com/office/powerpoint/2010/main" val="637892870"/>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551</TotalTime>
  <Words>1131</Words>
  <Application>Microsoft Office PowerPoint</Application>
  <PresentationFormat>Grand écran</PresentationFormat>
  <Paragraphs>343</Paragraphs>
  <Slides>30</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30</vt:i4>
      </vt:variant>
    </vt:vector>
  </HeadingPairs>
  <TitlesOfParts>
    <vt:vector size="37" baseType="lpstr">
      <vt:lpstr>Algerian</vt:lpstr>
      <vt:lpstr>Arial</vt:lpstr>
      <vt:lpstr>Calibri</vt:lpstr>
      <vt:lpstr>Calibri Light</vt:lpstr>
      <vt:lpstr>Cambria Math</vt:lpstr>
      <vt:lpstr>Wingdings</vt:lpstr>
      <vt:lpstr>Thème Office</vt:lpstr>
      <vt:lpstr>Partie II: Bio-Statistique II Probabilités et statistique inférentielle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Récapitulatif: Distribution d’échantillonnage de la moyenne X ̅ </vt:lpstr>
      <vt:lpstr>Présentation PowerPoint</vt:lpstr>
      <vt:lpstr>Présentation PowerPoint</vt:lpstr>
      <vt:lpstr>Présentation PowerPoint</vt:lpstr>
      <vt:lpstr>Présentation PowerPoint</vt:lpstr>
      <vt:lpstr>Présentation PowerPoint</vt:lpstr>
    </vt:vector>
  </TitlesOfParts>
  <Company>CtrlSoft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Statistique Inférentielle (inductive)</dc:title>
  <dc:creator>lenovo</dc:creator>
  <cp:lastModifiedBy>lenovo</cp:lastModifiedBy>
  <cp:revision>49</cp:revision>
  <dcterms:created xsi:type="dcterms:W3CDTF">2023-08-10T14:26:21Z</dcterms:created>
  <dcterms:modified xsi:type="dcterms:W3CDTF">2026-02-21T16:36:35Z</dcterms:modified>
</cp:coreProperties>
</file>