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92"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48E98B3-7010-4394-A1D5-995CECBDBDC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EB7519-60B7-4550-B50F-D8CC3D50423A}" type="datetimeFigureOut">
              <a:rPr lang="fr-FR" smtClean="0"/>
              <a:pPr/>
              <a:t>22/02/2026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8E98B3-7010-4394-A1D5-995CECBDBDC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714356"/>
            <a:ext cx="8643998" cy="5929354"/>
          </a:xfrm>
        </p:spPr>
        <p:txBody>
          <a:bodyPr>
            <a:normAutofit/>
          </a:bodyPr>
          <a:lstStyle/>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pic>
        <p:nvPicPr>
          <p:cNvPr id="1026" name="Picture 2" descr="C:\Users\pc\Desktop\مقاييس السداسي 2\صور\عقلانية.jpg"/>
          <p:cNvPicPr>
            <a:picLocks noChangeAspect="1" noChangeArrowheads="1"/>
          </p:cNvPicPr>
          <p:nvPr/>
        </p:nvPicPr>
        <p:blipFill>
          <a:blip r:embed="rId2"/>
          <a:srcRect/>
          <a:stretch>
            <a:fillRect/>
          </a:stretch>
        </p:blipFill>
        <p:spPr bwMode="auto">
          <a:xfrm>
            <a:off x="0" y="1571612"/>
            <a:ext cx="9144000" cy="2786082"/>
          </a:xfrm>
          <a:prstGeom prst="rect">
            <a:avLst/>
          </a:prstGeom>
          <a:noFill/>
        </p:spPr>
      </p:pic>
      <p:sp>
        <p:nvSpPr>
          <p:cNvPr id="7" name="Plaque 6"/>
          <p:cNvSpPr/>
          <p:nvPr/>
        </p:nvSpPr>
        <p:spPr>
          <a:xfrm>
            <a:off x="5286380" y="285728"/>
            <a:ext cx="3643338" cy="1214446"/>
          </a:xfrm>
          <a:prstGeom prst="bevel">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ar-DZ" sz="4600" b="1" dirty="0" smtClean="0">
                <a:solidFill>
                  <a:sysClr val="windowText" lastClr="000000"/>
                </a:solidFill>
              </a:rPr>
              <a:t>التيار الرابع:</a:t>
            </a:r>
            <a:endParaRPr lang="fr-FR" sz="4600" b="1" dirty="0">
              <a:solidFill>
                <a:sysClr val="windowText" lastClr="000000"/>
              </a:solidFill>
            </a:endParaRPr>
          </a:p>
        </p:txBody>
      </p:sp>
      <p:sp>
        <p:nvSpPr>
          <p:cNvPr id="8" name="Rectangle à coins arrondis 7"/>
          <p:cNvSpPr/>
          <p:nvPr/>
        </p:nvSpPr>
        <p:spPr>
          <a:xfrm>
            <a:off x="214282" y="4786322"/>
            <a:ext cx="5786478" cy="1428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6000" b="1" dirty="0" smtClean="0"/>
              <a:t>التيار العقلاني</a:t>
            </a:r>
            <a:endParaRPr lang="fr-FR" sz="6000" b="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ox(i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الرابع: التيار العقلاني</a:t>
            </a:r>
            <a:endParaRPr lang="fr-FR" b="1" dirty="0">
              <a:solidFill>
                <a:schemeClr val="bg1"/>
              </a:solidFill>
            </a:endParaRPr>
          </a:p>
        </p:txBody>
      </p:sp>
      <p:sp>
        <p:nvSpPr>
          <p:cNvPr id="6" name="Rectangle à coins arrondis 5"/>
          <p:cNvSpPr/>
          <p:nvPr/>
        </p:nvSpPr>
        <p:spPr>
          <a:xfrm>
            <a:off x="2143108" y="2357430"/>
            <a:ext cx="5072098"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تعريف  العقلانية والتيار العقلاني</a:t>
            </a:r>
          </a:p>
        </p:txBody>
      </p:sp>
      <p:sp>
        <p:nvSpPr>
          <p:cNvPr id="9" name="Rectangle à coins arrondis 8"/>
          <p:cNvSpPr/>
          <p:nvPr/>
        </p:nvSpPr>
        <p:spPr>
          <a:xfrm>
            <a:off x="4929190" y="4714884"/>
            <a:ext cx="3857652" cy="928694"/>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ورواد  التيار العقلاني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مبادئ التيار العقلاني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العقلاني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200" dirty="0" smtClean="0"/>
              <a:t>نقد التيار العقلاني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2019300"/>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714356"/>
            <a:ext cx="8643998" cy="5929354"/>
          </a:xfrm>
        </p:spPr>
        <p:txBody>
          <a:bodyPr>
            <a:normAutofit/>
          </a:bodyPr>
          <a:lstStyle/>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857232"/>
          </a:xfrm>
        </p:spPr>
        <p:txBody>
          <a:bodyPr>
            <a:normAutofit fontScale="90000"/>
          </a:bodyPr>
          <a:lstStyle/>
          <a:p>
            <a:pPr rtl="1"/>
            <a:r>
              <a:rPr lang="ar-DZ" sz="5400" b="1" dirty="0" smtClean="0"/>
              <a:t>التيار العقلاني</a:t>
            </a:r>
            <a:endParaRPr lang="fr-FR" sz="5400" b="1" dirty="0"/>
          </a:p>
        </p:txBody>
      </p:sp>
      <p:pic>
        <p:nvPicPr>
          <p:cNvPr id="1026" name="Picture 2" descr="C:\Users\pc\Desktop\مقاييس السداسي 2\صور\عقلانية.jpg"/>
          <p:cNvPicPr>
            <a:picLocks noChangeAspect="1" noChangeArrowheads="1"/>
          </p:cNvPicPr>
          <p:nvPr/>
        </p:nvPicPr>
        <p:blipFill>
          <a:blip r:embed="rId2"/>
          <a:srcRect/>
          <a:stretch>
            <a:fillRect/>
          </a:stretch>
        </p:blipFill>
        <p:spPr bwMode="auto">
          <a:xfrm>
            <a:off x="0" y="1000108"/>
            <a:ext cx="4643438" cy="5643602"/>
          </a:xfrm>
          <a:prstGeom prst="rect">
            <a:avLst/>
          </a:prstGeom>
          <a:ln>
            <a:noFill/>
          </a:ln>
          <a:effectLst>
            <a:softEdge rad="112500"/>
          </a:effectLst>
        </p:spPr>
      </p:pic>
      <p:sp>
        <p:nvSpPr>
          <p:cNvPr id="6" name="Rectangle à coins arrondis 5"/>
          <p:cNvSpPr/>
          <p:nvPr/>
        </p:nvSpPr>
        <p:spPr>
          <a:xfrm>
            <a:off x="4857752" y="1428736"/>
            <a:ext cx="3857652" cy="11430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600" b="1" dirty="0" smtClean="0">
                <a:solidFill>
                  <a:schemeClr val="tx1"/>
                </a:solidFill>
              </a:rPr>
              <a:t>باللاتينية:</a:t>
            </a:r>
            <a:r>
              <a:rPr lang="en-US" sz="2600" b="1" dirty="0" smtClean="0">
                <a:solidFill>
                  <a:schemeClr val="tx1"/>
                </a:solidFill>
              </a:rPr>
              <a:t> </a:t>
            </a:r>
            <a:r>
              <a:rPr lang="en-US" sz="2600" b="1" dirty="0" err="1" smtClean="0">
                <a:solidFill>
                  <a:schemeClr val="tx1"/>
                </a:solidFill>
              </a:rPr>
              <a:t>Racionāla</a:t>
            </a:r>
            <a:r>
              <a:rPr lang="en-US" sz="2600" b="1" dirty="0" smtClean="0">
                <a:solidFill>
                  <a:schemeClr val="tx1"/>
                </a:solidFill>
              </a:rPr>
              <a:t> </a:t>
            </a:r>
            <a:endParaRPr lang="fr-FR" sz="2600" b="1" dirty="0">
              <a:solidFill>
                <a:schemeClr val="tx1"/>
              </a:solidFill>
            </a:endParaRPr>
          </a:p>
        </p:txBody>
      </p:sp>
      <p:sp>
        <p:nvSpPr>
          <p:cNvPr id="7" name="Rectangle à coins arrondis 6"/>
          <p:cNvSpPr/>
          <p:nvPr/>
        </p:nvSpPr>
        <p:spPr>
          <a:xfrm>
            <a:off x="4929190" y="3143248"/>
            <a:ext cx="3857652" cy="114300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600" b="1" dirty="0" smtClean="0">
                <a:solidFill>
                  <a:schemeClr val="tx1"/>
                </a:solidFill>
              </a:rPr>
              <a:t>بالفرنسية: </a:t>
            </a:r>
            <a:r>
              <a:rPr lang="en-US" sz="2600" b="1" dirty="0" smtClean="0">
                <a:solidFill>
                  <a:schemeClr val="tx1"/>
                </a:solidFill>
              </a:rPr>
              <a:t>Rational</a:t>
            </a:r>
            <a:endParaRPr lang="fr-FR" sz="2600" b="1" dirty="0">
              <a:solidFill>
                <a:schemeClr val="tx1"/>
              </a:solidFill>
            </a:endParaRPr>
          </a:p>
        </p:txBody>
      </p:sp>
      <p:sp>
        <p:nvSpPr>
          <p:cNvPr id="8" name="Rectangle à coins arrondis 7"/>
          <p:cNvSpPr/>
          <p:nvPr/>
        </p:nvSpPr>
        <p:spPr>
          <a:xfrm>
            <a:off x="4929190" y="5000636"/>
            <a:ext cx="3857652" cy="1143008"/>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rtl="1"/>
            <a:r>
              <a:rPr lang="ar-DZ" sz="2600" b="1" dirty="0" smtClean="0">
                <a:solidFill>
                  <a:schemeClr val="tx1"/>
                </a:solidFill>
              </a:rPr>
              <a:t>بالإنجليزية: </a:t>
            </a:r>
            <a:r>
              <a:rPr lang="en-US" sz="2600" b="1" dirty="0" smtClean="0">
                <a:solidFill>
                  <a:schemeClr val="tx1"/>
                </a:solidFill>
              </a:rPr>
              <a:t>Rational</a:t>
            </a:r>
            <a:endParaRPr lang="fr-FR" sz="2600" b="1" dirty="0">
              <a:solidFill>
                <a:schemeClr val="tx1"/>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amond(in)">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857256"/>
          </a:xfrm>
        </p:spPr>
        <p:txBody>
          <a:bodyPr>
            <a:noAutofit/>
          </a:bodyPr>
          <a:lstStyle/>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9" name="Organigramme : Alternative 8"/>
          <p:cNvSpPr/>
          <p:nvPr/>
        </p:nvSpPr>
        <p:spPr>
          <a:xfrm>
            <a:off x="214282" y="5143512"/>
            <a:ext cx="5929354" cy="1214446"/>
          </a:xfrm>
          <a:prstGeom prst="flowChartAlternateProcess">
            <a:avLst/>
          </a:prstGeom>
          <a:solidFill>
            <a:schemeClr val="tx2"/>
          </a:solidFill>
        </p:spPr>
        <p:style>
          <a:lnRef idx="3">
            <a:schemeClr val="lt1"/>
          </a:lnRef>
          <a:fillRef idx="1">
            <a:schemeClr val="dk1"/>
          </a:fillRef>
          <a:effectRef idx="1">
            <a:schemeClr val="dk1"/>
          </a:effectRef>
          <a:fontRef idx="minor">
            <a:schemeClr val="lt1"/>
          </a:fontRef>
        </p:style>
        <p:txBody>
          <a:bodyPr rtlCol="0" anchor="ctr"/>
          <a:lstStyle/>
          <a:p>
            <a:pPr indent="92075" algn="ctr" rtl="1"/>
            <a:r>
              <a:rPr lang="ar-DZ" sz="3000" dirty="0" smtClean="0">
                <a:solidFill>
                  <a:schemeClr val="bg1"/>
                </a:solidFill>
                <a:latin typeface="Times New Roman" pitchFamily="18" charset="0"/>
                <a:cs typeface="Times New Roman" pitchFamily="18" charset="0"/>
              </a:rPr>
              <a:t>الحواس تخدعنا ولا تقدم لنا معرفة يقينية، والعقل هو الذي يصوب لنا أخطاء الحواس.</a:t>
            </a:r>
          </a:p>
        </p:txBody>
      </p:sp>
      <p:sp>
        <p:nvSpPr>
          <p:cNvPr id="10" name="Organigramme : Alternative 9"/>
          <p:cNvSpPr/>
          <p:nvPr/>
        </p:nvSpPr>
        <p:spPr>
          <a:xfrm>
            <a:off x="2071670" y="2857496"/>
            <a:ext cx="6715140" cy="1643074"/>
          </a:xfrm>
          <a:prstGeom prst="flowChartAlternateProces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DZ" sz="2800" dirty="0" smtClean="0">
                <a:solidFill>
                  <a:schemeClr val="tx1"/>
                </a:solidFill>
                <a:latin typeface="Times New Roman" pitchFamily="18" charset="0"/>
                <a:cs typeface="Times New Roman" pitchFamily="18" charset="0"/>
              </a:rPr>
              <a:t>أهم ما يميز الإنسان هو العقل، وأن الحواس لا تصلح كمرجع للمعرفة باعتبارها مشتركا بين الإنسان والحيوان</a:t>
            </a:r>
          </a:p>
        </p:txBody>
      </p:sp>
      <p:sp>
        <p:nvSpPr>
          <p:cNvPr id="5" name="Rectangle à coins arrondis 4"/>
          <p:cNvSpPr/>
          <p:nvPr/>
        </p:nvSpPr>
        <p:spPr>
          <a:xfrm>
            <a:off x="857224" y="285728"/>
            <a:ext cx="7572428"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كانت أفكار المثالية النقدية </a:t>
            </a:r>
            <a:r>
              <a:rPr lang="ar-DZ" sz="2800" dirty="0" err="1" smtClean="0">
                <a:solidFill>
                  <a:schemeClr val="tx1"/>
                </a:solidFill>
              </a:rPr>
              <a:t>مرفدا</a:t>
            </a:r>
            <a:r>
              <a:rPr lang="ar-DZ" sz="2800" dirty="0" smtClean="0">
                <a:solidFill>
                  <a:schemeClr val="tx1"/>
                </a:solidFill>
              </a:rPr>
              <a:t> لتشكل التيار العقلاني الذي يؤكد أن مصدر المعرفة هو العقل</a:t>
            </a:r>
          </a:p>
        </p:txBody>
      </p:sp>
      <p:sp>
        <p:nvSpPr>
          <p:cNvPr id="6" name="Rectangle à coins arrondis 5"/>
          <p:cNvSpPr/>
          <p:nvPr/>
        </p:nvSpPr>
        <p:spPr>
          <a:xfrm>
            <a:off x="642910" y="1643050"/>
            <a:ext cx="2928926"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rPr>
              <a:t>ومنطلقه في ذلك:</a:t>
            </a:r>
            <a:endParaRPr lang="fr-FR" sz="2800"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amond(in)">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amond(in)">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c\Desktop\مقاييس السداسي 2\صور\عقل.jpg"/>
          <p:cNvPicPr>
            <a:picLocks noChangeAspect="1" noChangeArrowheads="1"/>
          </p:cNvPicPr>
          <p:nvPr/>
        </p:nvPicPr>
        <p:blipFill>
          <a:blip r:embed="rId2"/>
          <a:srcRect/>
          <a:stretch>
            <a:fillRect/>
          </a:stretch>
        </p:blipFill>
        <p:spPr bwMode="auto">
          <a:xfrm>
            <a:off x="0" y="4857760"/>
            <a:ext cx="3071802" cy="2000240"/>
          </a:xfrm>
          <a:prstGeom prst="rect">
            <a:avLst/>
          </a:prstGeom>
          <a:noFill/>
        </p:spPr>
      </p:pic>
      <p:sp>
        <p:nvSpPr>
          <p:cNvPr id="5" name="Rectangle à coins arrondis 4"/>
          <p:cNvSpPr/>
          <p:nvPr/>
        </p:nvSpPr>
        <p:spPr>
          <a:xfrm>
            <a:off x="214282" y="2428868"/>
            <a:ext cx="2857520" cy="785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800" b="1" dirty="0" smtClean="0"/>
              <a:t>تعريف العقلانية</a:t>
            </a:r>
            <a:endParaRPr lang="fr-FR" sz="3800" b="1" dirty="0"/>
          </a:p>
        </p:txBody>
      </p:sp>
      <p:sp>
        <p:nvSpPr>
          <p:cNvPr id="6" name="Rectangle à coins arrondis 5"/>
          <p:cNvSpPr/>
          <p:nvPr/>
        </p:nvSpPr>
        <p:spPr>
          <a:xfrm>
            <a:off x="4572000" y="2357430"/>
            <a:ext cx="4286280" cy="928694"/>
          </a:xfrm>
          <a:prstGeom prst="roundRect">
            <a:avLst/>
          </a:prstGeom>
          <a:gradFill flip="none" rotWithShape="1">
            <a:gsLst>
              <a:gs pos="0">
                <a:srgbClr val="D644B0">
                  <a:tint val="66000"/>
                  <a:satMod val="160000"/>
                </a:srgbClr>
              </a:gs>
              <a:gs pos="50000">
                <a:srgbClr val="D644B0">
                  <a:tint val="44500"/>
                  <a:satMod val="160000"/>
                </a:srgbClr>
              </a:gs>
              <a:gs pos="100000">
                <a:srgbClr val="D644B0">
                  <a:tint val="23500"/>
                  <a:satMod val="160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استخدام العقل لتحصيل المعرفة / تحصيل المعرفة بالعقل</a:t>
            </a:r>
            <a:endParaRPr lang="fr-FR" sz="2800" dirty="0">
              <a:solidFill>
                <a:sysClr val="windowText" lastClr="000000"/>
              </a:solidFill>
            </a:endParaRPr>
          </a:p>
        </p:txBody>
      </p:sp>
      <p:sp>
        <p:nvSpPr>
          <p:cNvPr id="7" name="Rectangle à coins arrondis 6"/>
          <p:cNvSpPr/>
          <p:nvPr/>
        </p:nvSpPr>
        <p:spPr>
          <a:xfrm>
            <a:off x="3500430" y="5500702"/>
            <a:ext cx="5357850" cy="121444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t>فالعقلانية هي: الاعتماد على العقل للوصول إلى الحقيقة بعيدا عن الحس والتجربة</a:t>
            </a:r>
            <a:endParaRPr lang="fr-FR" sz="2800" dirty="0"/>
          </a:p>
        </p:txBody>
      </p:sp>
      <p:sp>
        <p:nvSpPr>
          <p:cNvPr id="8" name="Rectangle à coins arrondis 7"/>
          <p:cNvSpPr/>
          <p:nvPr/>
        </p:nvSpPr>
        <p:spPr>
          <a:xfrm>
            <a:off x="428596" y="214290"/>
            <a:ext cx="3071834" cy="1714512"/>
          </a:xfrm>
          <a:prstGeom prst="roundRect">
            <a:avLst/>
          </a:prstGeom>
          <a:gradFill flip="none" rotWithShape="1">
            <a:gsLst>
              <a:gs pos="0">
                <a:srgbClr val="FF6600">
                  <a:tint val="66000"/>
                  <a:satMod val="160000"/>
                </a:srgbClr>
              </a:gs>
              <a:gs pos="50000">
                <a:srgbClr val="FF6600">
                  <a:tint val="44500"/>
                  <a:satMod val="160000"/>
                </a:srgbClr>
              </a:gs>
              <a:gs pos="100000">
                <a:srgbClr val="FF6600">
                  <a:tint val="23500"/>
                  <a:satMod val="16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وقد تطور مفهومها ليصب عند معنى: القدرة على اختيار الوسائل الملائمة لتحقيق الأهداف</a:t>
            </a:r>
            <a:endParaRPr lang="fr-FR" sz="2800" dirty="0">
              <a:solidFill>
                <a:sysClr val="windowText" lastClr="000000"/>
              </a:solidFill>
            </a:endParaRPr>
          </a:p>
        </p:txBody>
      </p:sp>
      <p:sp>
        <p:nvSpPr>
          <p:cNvPr id="9" name="Rectangle à coins arrondis 8"/>
          <p:cNvSpPr/>
          <p:nvPr/>
        </p:nvSpPr>
        <p:spPr>
          <a:xfrm>
            <a:off x="4143372" y="642942"/>
            <a:ext cx="4643470" cy="10715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العقل هو الجوهر الأساس الذي يميز الإنسان، إنه مصدر المعرفة اليقينية</a:t>
            </a:r>
            <a:endParaRPr lang="fr-FR" sz="2800" dirty="0"/>
          </a:p>
        </p:txBody>
      </p:sp>
      <p:sp>
        <p:nvSpPr>
          <p:cNvPr id="10" name="Rectangle 9"/>
          <p:cNvSpPr/>
          <p:nvPr/>
        </p:nvSpPr>
        <p:spPr>
          <a:xfrm>
            <a:off x="5786446" y="4214818"/>
            <a:ext cx="2428892"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latin typeface="Times New Roman" pitchFamily="18" charset="0"/>
                <a:cs typeface="Times New Roman" pitchFamily="18" charset="0"/>
              </a:rPr>
              <a:t>مأخوذة من ( عقل) </a:t>
            </a:r>
            <a:endParaRPr lang="fr-FR" sz="2800" b="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heckerboard(across)">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ox(i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strVal val="#ppt_w*0.70"/>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Effect transition="in" filter="fade">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edge">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checkerboard(across)">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pc\Desktop\مقاييس السداسي 2\صور\تساوي.jpg"/>
          <p:cNvPicPr>
            <a:picLocks noChangeAspect="1" noChangeArrowheads="1"/>
          </p:cNvPicPr>
          <p:nvPr/>
        </p:nvPicPr>
        <p:blipFill>
          <a:blip r:embed="rId2"/>
          <a:srcRect/>
          <a:stretch>
            <a:fillRect/>
          </a:stretch>
        </p:blipFill>
        <p:spPr bwMode="auto">
          <a:xfrm>
            <a:off x="3714744" y="3000372"/>
            <a:ext cx="1928826" cy="1143001"/>
          </a:xfrm>
          <a:prstGeom prst="rect">
            <a:avLst/>
          </a:prstGeom>
          <a:noFill/>
        </p:spPr>
      </p:pic>
      <p:pic>
        <p:nvPicPr>
          <p:cNvPr id="2050" name="Picture 2" descr="C:\Users\pc\Desktop\مقاييس السداسي 2\صور\لا تساوي.jpg"/>
          <p:cNvPicPr>
            <a:picLocks noChangeAspect="1" noChangeArrowheads="1"/>
          </p:cNvPicPr>
          <p:nvPr/>
        </p:nvPicPr>
        <p:blipFill>
          <a:blip r:embed="rId3"/>
          <a:srcRect/>
          <a:stretch>
            <a:fillRect/>
          </a:stretch>
        </p:blipFill>
        <p:spPr bwMode="auto">
          <a:xfrm>
            <a:off x="6858016" y="1500174"/>
            <a:ext cx="1714512" cy="928687"/>
          </a:xfrm>
          <a:prstGeom prst="rect">
            <a:avLst/>
          </a:prstGeom>
          <a:noFill/>
        </p:spPr>
      </p:pic>
      <p:sp>
        <p:nvSpPr>
          <p:cNvPr id="7" name="Rectangle à coins arrondis 6"/>
          <p:cNvSpPr/>
          <p:nvPr/>
        </p:nvSpPr>
        <p:spPr>
          <a:xfrm>
            <a:off x="1357290" y="1214422"/>
            <a:ext cx="4929222"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600" dirty="0" smtClean="0"/>
              <a:t>المحسوس – المادي- التجريبي</a:t>
            </a:r>
            <a:endParaRPr lang="fr-FR" sz="3600" dirty="0"/>
          </a:p>
        </p:txBody>
      </p:sp>
      <p:sp>
        <p:nvSpPr>
          <p:cNvPr id="9" name="Rectangle à coins arrondis 8"/>
          <p:cNvSpPr/>
          <p:nvPr/>
        </p:nvSpPr>
        <p:spPr>
          <a:xfrm>
            <a:off x="1643042" y="4643446"/>
            <a:ext cx="5357850" cy="121444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3600" dirty="0" smtClean="0"/>
              <a:t>المجرد - المنطقي - الذهني.</a:t>
            </a:r>
            <a:endParaRPr lang="fr-FR" sz="3600" dirty="0"/>
          </a:p>
        </p:txBody>
      </p:sp>
      <p:sp>
        <p:nvSpPr>
          <p:cNvPr id="8" name="Plaque 7"/>
          <p:cNvSpPr/>
          <p:nvPr/>
        </p:nvSpPr>
        <p:spPr>
          <a:xfrm>
            <a:off x="6500794" y="0"/>
            <a:ext cx="2643206" cy="92869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4200" b="1" dirty="0" smtClean="0"/>
              <a:t>العقلانية</a:t>
            </a:r>
            <a:endParaRPr lang="fr-FR" sz="4200" b="1" dirty="0"/>
          </a:p>
        </p:txBody>
      </p:sp>
      <p:pic>
        <p:nvPicPr>
          <p:cNvPr id="10" name="Picture 2" descr="C:\Users\pc\Desktop\صور تعديل منزل\ممنوع.jpg"/>
          <p:cNvPicPr>
            <a:picLocks noChangeAspect="1" noChangeArrowheads="1"/>
          </p:cNvPicPr>
          <p:nvPr/>
        </p:nvPicPr>
        <p:blipFill>
          <a:blip r:embed="rId4"/>
          <a:srcRect/>
          <a:stretch>
            <a:fillRect/>
          </a:stretch>
        </p:blipFill>
        <p:spPr bwMode="auto">
          <a:xfrm>
            <a:off x="0" y="271462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box(in)">
                                      <p:cBhvr>
                                        <p:cTn id="31" dur="500"/>
                                        <p:tgtEl>
                                          <p:spTgt spid="2050"/>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ox(in)">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مقاييس السداسي 2\صور\قلاني.jpg"/>
          <p:cNvPicPr>
            <a:picLocks noChangeAspect="1" noChangeArrowheads="1"/>
          </p:cNvPicPr>
          <p:nvPr/>
        </p:nvPicPr>
        <p:blipFill>
          <a:blip r:embed="rId2"/>
          <a:srcRect/>
          <a:stretch>
            <a:fillRect/>
          </a:stretch>
        </p:blipFill>
        <p:spPr bwMode="auto">
          <a:xfrm>
            <a:off x="714348" y="2857496"/>
            <a:ext cx="3428992" cy="1500174"/>
          </a:xfrm>
          <a:prstGeom prst="rect">
            <a:avLst/>
          </a:prstGeom>
          <a:ln>
            <a:noFill/>
          </a:ln>
          <a:effectLst>
            <a:softEdge rad="112500"/>
          </a:effectLst>
        </p:spPr>
      </p:pic>
      <p:sp>
        <p:nvSpPr>
          <p:cNvPr id="5" name="Rectangle à coins arrondis 4"/>
          <p:cNvSpPr/>
          <p:nvPr/>
        </p:nvSpPr>
        <p:spPr>
          <a:xfrm>
            <a:off x="4214810" y="5286388"/>
            <a:ext cx="4786346" cy="1428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cap="all" spc="250" dirty="0" smtClean="0">
                <a:solidFill>
                  <a:schemeClr val="tx1"/>
                </a:solidFill>
                <a:latin typeface="Times New Roman" pitchFamily="18" charset="0"/>
                <a:cs typeface="Times New Roman" pitchFamily="18" charset="0"/>
              </a:rPr>
              <a:t>تيار فكري يؤكد على أن العقل مجهز بأفكار أولية ليس للتجربة دخل في تشكيلها</a:t>
            </a:r>
            <a:endParaRPr lang="fr-FR" sz="2800" dirty="0"/>
          </a:p>
        </p:txBody>
      </p:sp>
      <p:sp>
        <p:nvSpPr>
          <p:cNvPr id="6" name="Sous-titre 2"/>
          <p:cNvSpPr txBox="1">
            <a:spLocks/>
          </p:cNvSpPr>
          <p:nvPr/>
        </p:nvSpPr>
        <p:spPr>
          <a:xfrm>
            <a:off x="214282" y="71414"/>
            <a:ext cx="4214842" cy="928694"/>
          </a:xfrm>
          <a:prstGeom prst="rect">
            <a:avLst/>
          </a:prstGeom>
        </p:spPr>
        <p:style>
          <a:lnRef idx="1">
            <a:schemeClr val="accent5"/>
          </a:lnRef>
          <a:fillRef idx="2">
            <a:schemeClr val="accent5"/>
          </a:fillRef>
          <a:effectRef idx="1">
            <a:schemeClr val="accent5"/>
          </a:effectRef>
          <a:fontRef idx="minor">
            <a:schemeClr val="dk1"/>
          </a:fontRef>
        </p:style>
        <p:txBody>
          <a:bodyPr vert="horz">
            <a:noAutofit/>
          </a:bodyPr>
          <a:lstStyle/>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3200" b="1" i="0" u="none" strike="noStrike" kern="1200" cap="all" spc="250" normalizeH="0" baseline="0" noProof="0" dirty="0" smtClean="0">
                <a:ln>
                  <a:noFill/>
                </a:ln>
                <a:solidFill>
                  <a:schemeClr val="tx1"/>
                </a:solidFill>
                <a:effectLst/>
                <a:uLnTx/>
                <a:uFillTx/>
                <a:latin typeface="+mn-lt"/>
                <a:ea typeface="+mn-ea"/>
                <a:cs typeface="+mn-cs"/>
              </a:rPr>
              <a:t>تعريف</a:t>
            </a:r>
            <a:r>
              <a:rPr kumimoji="0" lang="fr-FR" sz="3200" b="1" i="0" u="none" strike="noStrike" kern="1200" cap="all" spc="250" normalizeH="0" noProof="0" dirty="0" smtClean="0">
                <a:ln>
                  <a:noFill/>
                </a:ln>
                <a:solidFill>
                  <a:schemeClr val="tx1"/>
                </a:solidFill>
                <a:effectLst/>
                <a:uLnTx/>
                <a:uFillTx/>
                <a:latin typeface="+mn-lt"/>
                <a:ea typeface="+mn-ea"/>
                <a:cs typeface="+mn-cs"/>
              </a:rPr>
              <a:t> </a:t>
            </a:r>
            <a:r>
              <a:rPr kumimoji="0" lang="ar-DZ" sz="3200" b="1" i="0" u="none" strike="noStrike" kern="1200" cap="all" spc="250" normalizeH="0" baseline="0" noProof="0" dirty="0" smtClean="0">
                <a:ln>
                  <a:noFill/>
                </a:ln>
                <a:solidFill>
                  <a:schemeClr val="tx1"/>
                </a:solidFill>
                <a:effectLst/>
                <a:uLnTx/>
                <a:uFillTx/>
                <a:latin typeface="+mn-lt"/>
                <a:ea typeface="+mn-ea"/>
                <a:cs typeface="+mn-cs"/>
              </a:rPr>
              <a:t>التيار </a:t>
            </a:r>
            <a:r>
              <a:rPr kumimoji="0" lang="ar-DZ" sz="3200" b="1" i="0" u="none" strike="noStrike" kern="1200" cap="all" spc="250" normalizeH="0" baseline="0" noProof="0" dirty="0" smtClean="0">
                <a:ln>
                  <a:noFill/>
                </a:ln>
                <a:solidFill>
                  <a:schemeClr val="tx1"/>
                </a:solidFill>
                <a:effectLst/>
                <a:uLnTx/>
                <a:uFillTx/>
                <a:latin typeface="+mn-lt"/>
                <a:ea typeface="+mn-ea"/>
                <a:cs typeface="+mn-cs"/>
              </a:rPr>
              <a:t>العقلاني:</a:t>
            </a:r>
            <a:endParaRPr kumimoji="0" lang="ar-DZ" sz="32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9" name="Rectangle 8"/>
          <p:cNvSpPr/>
          <p:nvPr/>
        </p:nvSpPr>
        <p:spPr>
          <a:xfrm>
            <a:off x="4643438" y="-24"/>
            <a:ext cx="4357718" cy="2643206"/>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indent="449263" algn="ctr" rtl="1"/>
            <a:r>
              <a:rPr lang="ar-DZ" sz="2800" dirty="0" smtClean="0">
                <a:solidFill>
                  <a:schemeClr val="tx1"/>
                </a:solidFill>
              </a:rPr>
              <a:t>حركة معرفية يرى أصحابها أن العقل هو المصدر الوحيد/ الأول للمعرفة الصحيحة. </a:t>
            </a:r>
          </a:p>
          <a:p>
            <a:pPr indent="449263" algn="ctr" rtl="1"/>
            <a:r>
              <a:rPr lang="ar-DZ" sz="2800" dirty="0" smtClean="0">
                <a:solidFill>
                  <a:schemeClr val="tx1"/>
                </a:solidFill>
              </a:rPr>
              <a:t>( العقل هو الوسيلة الوحيدة/ الأولى التي نتعرف </a:t>
            </a:r>
            <a:r>
              <a:rPr lang="ar-DZ" sz="2800" dirty="0" err="1" smtClean="0">
                <a:solidFill>
                  <a:schemeClr val="tx1"/>
                </a:solidFill>
              </a:rPr>
              <a:t>بها</a:t>
            </a:r>
            <a:r>
              <a:rPr lang="ar-DZ" sz="2800" dirty="0" smtClean="0">
                <a:solidFill>
                  <a:schemeClr val="tx1"/>
                </a:solidFill>
              </a:rPr>
              <a:t> على الحقيقة).</a:t>
            </a:r>
            <a:endParaRPr lang="fr-FR" sz="2800" dirty="0"/>
          </a:p>
        </p:txBody>
      </p:sp>
      <p:sp>
        <p:nvSpPr>
          <p:cNvPr id="10" name="Rectangle 9"/>
          <p:cNvSpPr/>
          <p:nvPr/>
        </p:nvSpPr>
        <p:spPr>
          <a:xfrm>
            <a:off x="428596" y="1071546"/>
            <a:ext cx="4071966" cy="192882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rtl="1"/>
            <a:r>
              <a:rPr lang="ar-DZ" sz="2800" cap="all" spc="250" dirty="0" smtClean="0">
                <a:solidFill>
                  <a:schemeClr val="tx1"/>
                </a:solidFill>
                <a:latin typeface="Times New Roman" pitchFamily="18" charset="0"/>
                <a:cs typeface="Times New Roman" pitchFamily="18" charset="0"/>
              </a:rPr>
              <a:t>فالمعرفة عند العقلانيين لا تنتج عن مصدر سماوي، ولا عن طريق التجربة الحسية</a:t>
            </a:r>
          </a:p>
        </p:txBody>
      </p:sp>
      <p:sp>
        <p:nvSpPr>
          <p:cNvPr id="11" name="Rectangle 10"/>
          <p:cNvSpPr/>
          <p:nvPr/>
        </p:nvSpPr>
        <p:spPr>
          <a:xfrm>
            <a:off x="214282" y="4286256"/>
            <a:ext cx="3786246" cy="235745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ar-DZ" sz="2800" cap="all" spc="250" dirty="0" smtClean="0">
                <a:solidFill>
                  <a:schemeClr val="tx1"/>
                </a:solidFill>
                <a:latin typeface="Times New Roman" pitchFamily="18" charset="0"/>
                <a:cs typeface="Times New Roman" pitchFamily="18" charset="0"/>
              </a:rPr>
              <a:t>اقتراب معرفي يؤكد أصحابه على أن تحصيل المعرفة يتم بواسطة </a:t>
            </a:r>
            <a:r>
              <a:rPr lang="ar-DZ" sz="2800" b="1" cap="all" spc="250" dirty="0" smtClean="0">
                <a:solidFill>
                  <a:schemeClr val="tx1"/>
                </a:solidFill>
                <a:latin typeface="Times New Roman" pitchFamily="18" charset="0"/>
                <a:cs typeface="Times New Roman" pitchFamily="18" charset="0"/>
              </a:rPr>
              <a:t>ملكات العقل ومبادئه الفطرية</a:t>
            </a:r>
            <a:r>
              <a:rPr lang="ar-DZ" sz="2800" cap="all" spc="250" dirty="0" smtClean="0">
                <a:solidFill>
                  <a:schemeClr val="tx1"/>
                </a:solidFill>
                <a:latin typeface="Times New Roman" pitchFamily="18" charset="0"/>
                <a:cs typeface="Times New Roman" pitchFamily="18" charset="0"/>
              </a:rPr>
              <a:t>. </a:t>
            </a:r>
          </a:p>
        </p:txBody>
      </p:sp>
      <p:sp>
        <p:nvSpPr>
          <p:cNvPr id="12" name="Sous-titre 2"/>
          <p:cNvSpPr txBox="1">
            <a:spLocks/>
          </p:cNvSpPr>
          <p:nvPr/>
        </p:nvSpPr>
        <p:spPr>
          <a:xfrm>
            <a:off x="4857752" y="2786058"/>
            <a:ext cx="4071966" cy="2286016"/>
          </a:xfrm>
          <a:prstGeom prst="rect">
            <a:avLst/>
          </a:prstGeom>
          <a:blipFill>
            <a:blip r:embed="rId3"/>
            <a:tile tx="0" ty="0" sx="100000" sy="100000" flip="none" algn="tl"/>
          </a:blipFill>
        </p:spPr>
        <p:style>
          <a:lnRef idx="1">
            <a:schemeClr val="accent5"/>
          </a:lnRef>
          <a:fillRef idx="2">
            <a:schemeClr val="accent5"/>
          </a:fillRef>
          <a:effectRef idx="1">
            <a:schemeClr val="accent5"/>
          </a:effectRef>
          <a:fontRef idx="minor">
            <a:schemeClr val="dk1"/>
          </a:fontRef>
        </p:style>
        <p:txBody>
          <a:bodyPr vert="horz">
            <a:normAutofit/>
          </a:bodyPr>
          <a:lstStyle/>
          <a:p>
            <a:pPr marL="0" marR="0" lvl="0" indent="449263" algn="ctr" defTabSz="914400" rtl="1" eaLnBrk="1" fontAlgn="auto" latinLnBrk="0" hangingPunct="1">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mn-lt"/>
                <a:ea typeface="+mn-ea"/>
                <a:cs typeface="+mn-cs"/>
              </a:rPr>
              <a:t>الحركة</a:t>
            </a:r>
            <a:r>
              <a:rPr kumimoji="0" lang="ar-DZ" sz="2800" b="0" i="0" u="none" strike="noStrike" kern="1200" cap="all" spc="250" normalizeH="0" noProof="0" dirty="0" smtClean="0">
                <a:ln>
                  <a:noFill/>
                </a:ln>
                <a:solidFill>
                  <a:schemeClr val="tx1"/>
                </a:solidFill>
                <a:effectLst/>
                <a:uLnTx/>
                <a:uFillTx/>
                <a:latin typeface="+mn-lt"/>
                <a:ea typeface="+mn-ea"/>
                <a:cs typeface="+mn-cs"/>
              </a:rPr>
              <a:t> الفكرية التي ينطلق أصحابه من</a:t>
            </a:r>
            <a:r>
              <a:rPr kumimoji="0" lang="ar-DZ" sz="2800" b="0" i="0" u="none" strike="noStrike" kern="1200" cap="all" spc="250" normalizeH="0" baseline="0" noProof="0" dirty="0" smtClean="0">
                <a:ln>
                  <a:noFill/>
                </a:ln>
                <a:solidFill>
                  <a:schemeClr val="tx1"/>
                </a:solidFill>
                <a:effectLst/>
                <a:uLnTx/>
                <a:uFillTx/>
                <a:latin typeface="+mn-lt"/>
                <a:ea typeface="+mn-ea"/>
                <a:cs typeface="+mn-cs"/>
              </a:rPr>
              <a:t> القول بأنه لا يجب الوثوق إلا بالعقل كمصدر وحيد/ أول للمعرفة</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checkerboard(across)">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1000" fill="hold"/>
                                        <p:tgtEl>
                                          <p:spTgt spid="1026"/>
                                        </p:tgtEl>
                                        <p:attrNameLst>
                                          <p:attrName>ppt_w</p:attrName>
                                        </p:attrNameLst>
                                      </p:cBhvr>
                                      <p:tavLst>
                                        <p:tav tm="0">
                                          <p:val>
                                            <p:strVal val="#ppt_w*0.70"/>
                                          </p:val>
                                        </p:tav>
                                        <p:tav tm="100000">
                                          <p:val>
                                            <p:strVal val="#ppt_w"/>
                                          </p:val>
                                        </p:tav>
                                      </p:tavLst>
                                    </p:anim>
                                    <p:anim calcmode="lin" valueType="num">
                                      <p:cBhvr>
                                        <p:cTn id="18" dur="1000" fill="hold"/>
                                        <p:tgtEl>
                                          <p:spTgt spid="1026"/>
                                        </p:tgtEl>
                                        <p:attrNameLst>
                                          <p:attrName>ppt_h</p:attrName>
                                        </p:attrNameLst>
                                      </p:cBhvr>
                                      <p:tavLst>
                                        <p:tav tm="0">
                                          <p:val>
                                            <p:strVal val="#ppt_h"/>
                                          </p:val>
                                        </p:tav>
                                        <p:tav tm="100000">
                                          <p:val>
                                            <p:strVal val="#ppt_h"/>
                                          </p:val>
                                        </p:tav>
                                      </p:tavLst>
                                    </p:anim>
                                    <p:animEffect transition="in" filter="fade">
                                      <p:cBhvr>
                                        <p:cTn id="19" dur="1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ox(in)">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amond(in)">
                                      <p:cBhvr>
                                        <p:cTn id="29" dur="2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heckerboard(across)">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ox(in)">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amond(in)">
                                      <p:cBhvr>
                                        <p:cTn id="4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929190" y="1"/>
            <a:ext cx="4000528" cy="857232"/>
          </a:xfrm>
        </p:spPr>
        <p:style>
          <a:lnRef idx="1">
            <a:schemeClr val="accent2"/>
          </a:lnRef>
          <a:fillRef idx="2">
            <a:schemeClr val="accent2"/>
          </a:fillRef>
          <a:effectRef idx="1">
            <a:schemeClr val="accent2"/>
          </a:effectRef>
          <a:fontRef idx="minor">
            <a:schemeClr val="dk1"/>
          </a:fontRef>
        </p:style>
        <p:txBody>
          <a:bodyPr>
            <a:normAutofit fontScale="90000"/>
          </a:bodyPr>
          <a:lstStyle/>
          <a:p>
            <a:pPr rtl="1"/>
            <a:r>
              <a:rPr lang="ar-DZ" sz="5400" b="1" dirty="0" smtClean="0"/>
              <a:t>نشأة التيار عقلاني</a:t>
            </a:r>
            <a:endParaRPr lang="fr-FR" sz="5400" b="1" dirty="0"/>
          </a:p>
        </p:txBody>
      </p:sp>
      <p:pic>
        <p:nvPicPr>
          <p:cNvPr id="4098" name="Picture 2" descr="C:\Users\pc\Desktop\مقاييس السداسي 2\صور\العقل.jpg"/>
          <p:cNvPicPr>
            <a:picLocks noChangeAspect="1" noChangeArrowheads="1"/>
          </p:cNvPicPr>
          <p:nvPr/>
        </p:nvPicPr>
        <p:blipFill>
          <a:blip r:embed="rId2"/>
          <a:srcRect/>
          <a:stretch>
            <a:fillRect/>
          </a:stretch>
        </p:blipFill>
        <p:spPr bwMode="auto">
          <a:xfrm>
            <a:off x="5214942" y="5357826"/>
            <a:ext cx="3786214" cy="1357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 descr="C:\Users\pc\Desktop\مقاييس السداسي 2\صور\المسلمسن.jpg"/>
          <p:cNvPicPr>
            <a:picLocks noChangeAspect="1" noChangeArrowheads="1"/>
          </p:cNvPicPr>
          <p:nvPr/>
        </p:nvPicPr>
        <p:blipFill>
          <a:blip r:embed="rId3"/>
          <a:srcRect/>
          <a:stretch>
            <a:fillRect/>
          </a:stretch>
        </p:blipFill>
        <p:spPr bwMode="auto">
          <a:xfrm>
            <a:off x="0" y="0"/>
            <a:ext cx="4857752" cy="3500438"/>
          </a:xfrm>
          <a:prstGeom prst="rect">
            <a:avLst/>
          </a:prstGeom>
          <a:ln>
            <a:noFill/>
          </a:ln>
          <a:effectLst>
            <a:softEdge rad="112500"/>
          </a:effectLst>
        </p:spPr>
      </p:pic>
      <p:sp>
        <p:nvSpPr>
          <p:cNvPr id="9" name="Rectangle 8"/>
          <p:cNvSpPr/>
          <p:nvPr/>
        </p:nvSpPr>
        <p:spPr>
          <a:xfrm>
            <a:off x="214282" y="3500438"/>
            <a:ext cx="4714908" cy="328614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lvl="0" indent="449263" algn="ctr" rtl="1">
              <a:spcBef>
                <a:spcPct val="20000"/>
              </a:spcBef>
              <a:buClr>
                <a:schemeClr val="accent1"/>
              </a:buClr>
              <a:buSzPct val="85000"/>
              <a:defRPr/>
            </a:pPr>
            <a:r>
              <a:rPr lang="ar-DZ" sz="2600" cap="all" spc="250" dirty="0" smtClean="0">
                <a:solidFill>
                  <a:schemeClr val="tx1"/>
                </a:solidFill>
              </a:rPr>
              <a:t>كما نشأ التيار العقلاني نتاجا لأعمال الفلاسفة المسلمين، أمثال </a:t>
            </a:r>
            <a:r>
              <a:rPr lang="ar-DZ" sz="2600" b="1" cap="all" spc="250" dirty="0" smtClean="0">
                <a:solidFill>
                  <a:schemeClr val="tx1"/>
                </a:solidFill>
              </a:rPr>
              <a:t>الكندي </a:t>
            </a:r>
            <a:r>
              <a:rPr lang="ar-DZ" sz="2600" b="1" cap="all" spc="250" dirty="0" err="1" smtClean="0">
                <a:solidFill>
                  <a:schemeClr val="tx1"/>
                </a:solidFill>
              </a:rPr>
              <a:t>والفرابي</a:t>
            </a:r>
            <a:r>
              <a:rPr lang="ar-DZ" sz="2600" b="1" cap="all" spc="250" dirty="0" smtClean="0">
                <a:solidFill>
                  <a:schemeClr val="tx1"/>
                </a:solidFill>
              </a:rPr>
              <a:t> وابن سينا وابن خلدون </a:t>
            </a:r>
            <a:r>
              <a:rPr lang="ar-DZ" sz="2600" cap="all" spc="250" dirty="0" smtClean="0">
                <a:solidFill>
                  <a:schemeClr val="tx1"/>
                </a:solidFill>
              </a:rPr>
              <a:t>الذين عملوا على توضيح العقيدة الإسلامية بصورة عقلانية، وأكدوا على العقل كمصدر للمعرفة،لأن الإنسان مكرم من الله عز وجل بالعقل</a:t>
            </a:r>
            <a:endParaRPr lang="ar-DZ" sz="2600" cap="all" spc="250" dirty="0" smtClean="0">
              <a:solidFill>
                <a:schemeClr val="tx1"/>
              </a:solidFill>
              <a:latin typeface="Times New Roman" pitchFamily="18" charset="0"/>
              <a:cs typeface="Times New Roman" pitchFamily="18" charset="0"/>
            </a:endParaRPr>
          </a:p>
        </p:txBody>
      </p:sp>
      <p:sp>
        <p:nvSpPr>
          <p:cNvPr id="11" name="Rectangle 10"/>
          <p:cNvSpPr/>
          <p:nvPr/>
        </p:nvSpPr>
        <p:spPr>
          <a:xfrm>
            <a:off x="5000628" y="857232"/>
            <a:ext cx="3929090" cy="414340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indent="449263" algn="ctr" rtl="1">
              <a:lnSpc>
                <a:spcPct val="110000"/>
              </a:lnSpc>
            </a:pPr>
            <a:r>
              <a:rPr lang="ar-DZ" sz="2700" dirty="0" smtClean="0">
                <a:solidFill>
                  <a:schemeClr val="tx1"/>
                </a:solidFill>
                <a:latin typeface="Times New Roman" pitchFamily="18" charset="0"/>
                <a:cs typeface="Times New Roman" pitchFamily="18" charset="0"/>
              </a:rPr>
              <a:t>ترجع الكتابات نشأة التيار العقلاني كتيار فلسفي لما جاء في أفكار كل من سقراط وأفلاطون الذي يرى أن تحصيل المعرفة يتم بطريقة غريزية، (المعرفة غريزية ومتأصلة في الإنسان)، وأنه يعمل على استرجاع ما تعلمه في عالم المثل باعتباره جزء لا يتجزأ من نفوسنا الخالدة.</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linds(horizontal)">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71406" y="4286256"/>
            <a:ext cx="8072494" cy="2357454"/>
          </a:xfrm>
          <a:prstGeom prst="roundRect">
            <a:avLst/>
          </a:prstGeom>
          <a:gradFill flip="none" rotWithShape="1">
            <a:gsLst>
              <a:gs pos="0">
                <a:schemeClr val="accent6">
                  <a:tint val="95000"/>
                  <a:tint val="66000"/>
                  <a:satMod val="160000"/>
                </a:schemeClr>
              </a:gs>
              <a:gs pos="50000">
                <a:schemeClr val="accent6">
                  <a:tint val="95000"/>
                  <a:tint val="44500"/>
                  <a:satMod val="160000"/>
                </a:schemeClr>
              </a:gs>
              <a:gs pos="100000">
                <a:schemeClr val="accent6">
                  <a:tint val="95000"/>
                  <a:tint val="23500"/>
                  <a:satMod val="160000"/>
                </a:schemeClr>
              </a:gs>
            </a:gsLst>
            <a:lin ang="13500000" scaled="1"/>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DZ" sz="2700" dirty="0" smtClean="0">
                <a:solidFill>
                  <a:schemeClr val="tx1"/>
                </a:solidFill>
              </a:rPr>
              <a:t>ويؤكد </a:t>
            </a:r>
            <a:r>
              <a:rPr lang="ar-DZ" sz="2700" b="1" dirty="0" err="1" smtClean="0">
                <a:solidFill>
                  <a:schemeClr val="tx1"/>
                </a:solidFill>
                <a:latin typeface="Amiri" pitchFamily="2" charset="-78"/>
                <a:cs typeface="Amiri" pitchFamily="2" charset="-78"/>
              </a:rPr>
              <a:t>لالاند</a:t>
            </a:r>
            <a:r>
              <a:rPr lang="ar-DZ" sz="2700" dirty="0" smtClean="0">
                <a:solidFill>
                  <a:schemeClr val="tx1"/>
                </a:solidFill>
              </a:rPr>
              <a:t> في الموسوعة الفلسفية أن مصطلح عقلانية أو عقلاني يعود إلى القرن السابع عشر وهو المصطلح الذي حمل معنى أن المعرفة اليقينية هي المعرفة التي تصدر عن مبادئ لا تقبل الدحض... ولا يمكن للحواس أن تقدم عنها سوى نظرة ملتبسة وظرفية، وهي المحطة التي برز فيها ديكارت، </a:t>
            </a:r>
            <a:r>
              <a:rPr lang="ar-DZ" sz="2700" dirty="0" err="1" smtClean="0">
                <a:solidFill>
                  <a:schemeClr val="tx1"/>
                </a:solidFill>
              </a:rPr>
              <a:t>سبينوزا</a:t>
            </a:r>
            <a:r>
              <a:rPr lang="ar-DZ" sz="2700" dirty="0" smtClean="0">
                <a:solidFill>
                  <a:schemeClr val="tx1"/>
                </a:solidFill>
              </a:rPr>
              <a:t> </a:t>
            </a:r>
            <a:r>
              <a:rPr lang="ar-DZ" sz="2700" dirty="0" err="1" smtClean="0">
                <a:solidFill>
                  <a:schemeClr val="tx1"/>
                </a:solidFill>
              </a:rPr>
              <a:t>ولايبنيتز</a:t>
            </a:r>
            <a:r>
              <a:rPr lang="ar-DZ" sz="2700" dirty="0" smtClean="0">
                <a:solidFill>
                  <a:schemeClr val="tx1"/>
                </a:solidFill>
              </a:rPr>
              <a:t>.</a:t>
            </a:r>
            <a:endParaRPr lang="fr-FR" sz="2700" dirty="0"/>
          </a:p>
        </p:txBody>
      </p:sp>
      <p:sp>
        <p:nvSpPr>
          <p:cNvPr id="7" name="Rectangle 6"/>
          <p:cNvSpPr/>
          <p:nvPr/>
        </p:nvSpPr>
        <p:spPr>
          <a:xfrm>
            <a:off x="3643306" y="214290"/>
            <a:ext cx="5286412" cy="392909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ctr" rtl="1"/>
            <a:r>
              <a:rPr lang="ar-SA" sz="2600" dirty="0" smtClean="0">
                <a:solidFill>
                  <a:schemeClr val="tx1"/>
                </a:solidFill>
              </a:rPr>
              <a:t>و</a:t>
            </a:r>
            <a:r>
              <a:rPr lang="ar-DZ" sz="2600" dirty="0" smtClean="0">
                <a:solidFill>
                  <a:schemeClr val="tx1"/>
                </a:solidFill>
              </a:rPr>
              <a:t>قد برزت العقلانية لدى بعض مفكري</a:t>
            </a:r>
            <a:r>
              <a:rPr lang="ar-SA" sz="2600" dirty="0" smtClean="0">
                <a:solidFill>
                  <a:schemeClr val="tx1"/>
                </a:solidFill>
              </a:rPr>
              <a:t> العصر الوسيط </a:t>
            </a:r>
            <a:r>
              <a:rPr lang="ar-DZ" sz="2600" dirty="0" smtClean="0">
                <a:solidFill>
                  <a:schemeClr val="tx1"/>
                </a:solidFill>
              </a:rPr>
              <a:t>في </a:t>
            </a:r>
            <a:r>
              <a:rPr lang="ar-SA" sz="2600" dirty="0" smtClean="0">
                <a:solidFill>
                  <a:schemeClr val="tx1"/>
                </a:solidFill>
              </a:rPr>
              <a:t>أور</a:t>
            </a:r>
            <a:r>
              <a:rPr lang="ar-DZ" sz="2600" dirty="0" smtClean="0">
                <a:solidFill>
                  <a:schemeClr val="tx1"/>
                </a:solidFill>
              </a:rPr>
              <a:t>و</a:t>
            </a:r>
            <a:r>
              <a:rPr lang="ar-SA" sz="2600" dirty="0" smtClean="0">
                <a:solidFill>
                  <a:schemeClr val="tx1"/>
                </a:solidFill>
              </a:rPr>
              <a:t>ب</a:t>
            </a:r>
            <a:r>
              <a:rPr lang="ar-DZ" sz="2600" dirty="0" smtClean="0">
                <a:solidFill>
                  <a:schemeClr val="tx1"/>
                </a:solidFill>
              </a:rPr>
              <a:t>ا</a:t>
            </a:r>
            <a:r>
              <a:rPr lang="ar-SA" sz="2600" dirty="0" smtClean="0">
                <a:solidFill>
                  <a:schemeClr val="tx1"/>
                </a:solidFill>
              </a:rPr>
              <a:t> </a:t>
            </a:r>
            <a:r>
              <a:rPr lang="ar-DZ" sz="2600" dirty="0" smtClean="0">
                <a:solidFill>
                  <a:schemeClr val="tx1"/>
                </a:solidFill>
              </a:rPr>
              <a:t>من خلال </a:t>
            </a:r>
            <a:r>
              <a:rPr lang="ar-SA" sz="2600" dirty="0" smtClean="0">
                <a:solidFill>
                  <a:schemeClr val="tx1"/>
                </a:solidFill>
              </a:rPr>
              <a:t>اعتب</a:t>
            </a:r>
            <a:r>
              <a:rPr lang="ar-DZ" sz="2600" dirty="0" smtClean="0">
                <a:solidFill>
                  <a:schemeClr val="tx1"/>
                </a:solidFill>
              </a:rPr>
              <a:t>ا</a:t>
            </a:r>
            <a:r>
              <a:rPr lang="ar-SA" sz="2600" dirty="0" smtClean="0">
                <a:solidFill>
                  <a:schemeClr val="tx1"/>
                </a:solidFill>
              </a:rPr>
              <a:t>ر العقل أداة لتبرير العقائد المسيحية</a:t>
            </a:r>
            <a:r>
              <a:rPr lang="ar-DZ" sz="2600" dirty="0" smtClean="0">
                <a:solidFill>
                  <a:schemeClr val="tx1"/>
                </a:solidFill>
              </a:rPr>
              <a:t> والدفاع عنها كمسلمات مطلقة. ومن أشهر الأسماء في تلك الفترة: القديس </a:t>
            </a:r>
            <a:r>
              <a:rPr lang="ar-SA" sz="2600" dirty="0" smtClean="0">
                <a:solidFill>
                  <a:schemeClr val="tx1"/>
                </a:solidFill>
              </a:rPr>
              <a:t>أوغسطين (354-430)، </a:t>
            </a:r>
            <a:r>
              <a:rPr lang="ar-SA" sz="2600" dirty="0" err="1" smtClean="0">
                <a:solidFill>
                  <a:schemeClr val="tx1"/>
                </a:solidFill>
              </a:rPr>
              <a:t>و</a:t>
            </a:r>
            <a:r>
              <a:rPr lang="ar-DZ" sz="2600" dirty="0" smtClean="0">
                <a:solidFill>
                  <a:schemeClr val="tx1"/>
                </a:solidFill>
              </a:rPr>
              <a:t>القديس </a:t>
            </a:r>
            <a:r>
              <a:rPr lang="ar-SA" sz="2600" dirty="0" smtClean="0">
                <a:solidFill>
                  <a:schemeClr val="tx1"/>
                </a:solidFill>
              </a:rPr>
              <a:t>أنسلم (1033-1109)، وتوما</a:t>
            </a:r>
            <a:r>
              <a:rPr lang="ar-DZ" sz="2600" dirty="0" smtClean="0">
                <a:solidFill>
                  <a:schemeClr val="tx1"/>
                </a:solidFill>
              </a:rPr>
              <a:t>س</a:t>
            </a:r>
            <a:r>
              <a:rPr lang="ar-SA" sz="2600" dirty="0" smtClean="0">
                <a:solidFill>
                  <a:schemeClr val="tx1"/>
                </a:solidFill>
              </a:rPr>
              <a:t> </a:t>
            </a:r>
            <a:r>
              <a:rPr lang="ar-SA" sz="2600" dirty="0" err="1" smtClean="0">
                <a:solidFill>
                  <a:schemeClr val="tx1"/>
                </a:solidFill>
              </a:rPr>
              <a:t>الأكويني</a:t>
            </a:r>
            <a:r>
              <a:rPr lang="fr-FR" sz="2600" dirty="0" smtClean="0">
                <a:solidFill>
                  <a:schemeClr val="tx1"/>
                </a:solidFill>
              </a:rPr>
              <a:t> (1225-1274)</a:t>
            </a:r>
            <a:r>
              <a:rPr lang="ar-DZ" sz="2600" dirty="0" smtClean="0">
                <a:solidFill>
                  <a:schemeClr val="tx1"/>
                </a:solidFill>
              </a:rPr>
              <a:t>. الذين أمنوا بأن العقل قادر على البرهنة على حقائق إيمانية، معتبرين أن الإله منح للإنسان العقل كأداة </a:t>
            </a:r>
            <a:r>
              <a:rPr lang="ar-DZ" sz="2600" dirty="0" err="1" smtClean="0">
                <a:solidFill>
                  <a:schemeClr val="tx1"/>
                </a:solidFill>
              </a:rPr>
              <a:t>للمرفة</a:t>
            </a:r>
            <a:r>
              <a:rPr lang="ar-DZ" sz="2600" dirty="0" smtClean="0">
                <a:solidFill>
                  <a:schemeClr val="tx1"/>
                </a:solidFill>
              </a:rPr>
              <a:t>.</a:t>
            </a:r>
            <a:endParaRPr lang="ar-DZ" sz="2600" dirty="0" smtClean="0">
              <a:solidFill>
                <a:schemeClr val="tx1"/>
              </a:solidFill>
              <a:latin typeface="Times New Roman" pitchFamily="18" charset="0"/>
              <a:cs typeface="Times New Roman" pitchFamily="18" charset="0"/>
            </a:endParaRPr>
          </a:p>
        </p:txBody>
      </p:sp>
      <p:sp>
        <p:nvSpPr>
          <p:cNvPr id="9" name="Rectangle 8"/>
          <p:cNvSpPr/>
          <p:nvPr/>
        </p:nvSpPr>
        <p:spPr>
          <a:xfrm>
            <a:off x="214282" y="357166"/>
            <a:ext cx="3286148" cy="36433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indent="449263" algn="ctr" rtl="1"/>
            <a:r>
              <a:rPr lang="ar-DZ" sz="2600" dirty="0" smtClean="0">
                <a:solidFill>
                  <a:schemeClr val="tx1"/>
                </a:solidFill>
              </a:rPr>
              <a:t>وبلغ التيار العقلاني ذروته نهاية القرن 17، أين صارت العقلانية هي ميزة العصر. وقد بدت ملامح الفكر العقلاني الحديث في الاحتكاك بين العقلانيين </a:t>
            </a:r>
            <a:r>
              <a:rPr lang="ar-DZ" sz="2600" dirty="0" err="1" smtClean="0">
                <a:solidFill>
                  <a:schemeClr val="tx1"/>
                </a:solidFill>
              </a:rPr>
              <a:t>والتجريبين</a:t>
            </a:r>
            <a:r>
              <a:rPr lang="ar-DZ" sz="2600" dirty="0" smtClean="0">
                <a:solidFill>
                  <a:schemeClr val="tx1"/>
                </a:solidFill>
              </a:rPr>
              <a:t>، ومحاولة التوفيق بين </a:t>
            </a:r>
            <a:r>
              <a:rPr lang="ar-DZ" sz="2600" dirty="0" err="1" smtClean="0">
                <a:solidFill>
                  <a:schemeClr val="tx1"/>
                </a:solidFill>
              </a:rPr>
              <a:t>الطرحين</a:t>
            </a:r>
            <a:r>
              <a:rPr lang="ar-DZ" sz="2600" dirty="0" smtClean="0">
                <a:solidFill>
                  <a:schemeClr val="tx1"/>
                </a:solidFill>
              </a:rPr>
              <a:t>، وأهم الأسماء في هذه المرحلة: </a:t>
            </a:r>
            <a:r>
              <a:rPr lang="ar-DZ" sz="2600" dirty="0" err="1" smtClean="0">
                <a:solidFill>
                  <a:schemeClr val="tx1"/>
                </a:solidFill>
              </a:rPr>
              <a:t>إمانويل</a:t>
            </a:r>
            <a:r>
              <a:rPr lang="ar-DZ" sz="2600" dirty="0" smtClean="0">
                <a:solidFill>
                  <a:schemeClr val="tx1"/>
                </a:solidFill>
              </a:rPr>
              <a:t> </a:t>
            </a:r>
            <a:r>
              <a:rPr lang="ar-DZ" sz="2600" dirty="0" err="1" smtClean="0">
                <a:solidFill>
                  <a:schemeClr val="tx1"/>
                </a:solidFill>
              </a:rPr>
              <a:t>كانط</a:t>
            </a:r>
            <a:r>
              <a:rPr lang="ar-DZ" sz="2600" dirty="0" smtClean="0">
                <a:solidFill>
                  <a:schemeClr val="tx1"/>
                </a:solidFill>
              </a:rPr>
              <a:t>  </a:t>
            </a:r>
            <a:endParaRPr lang="ar-DZ" sz="2600" dirty="0" smtClean="0">
              <a:solidFill>
                <a:schemeClr val="tx1"/>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285984" y="142852"/>
            <a:ext cx="4572032" cy="928694"/>
          </a:xfrm>
        </p:spPr>
        <p:style>
          <a:lnRef idx="2">
            <a:schemeClr val="accent1"/>
          </a:lnRef>
          <a:fillRef idx="1">
            <a:schemeClr val="lt1"/>
          </a:fillRef>
          <a:effectRef idx="0">
            <a:schemeClr val="accent1"/>
          </a:effectRef>
          <a:fontRef idx="minor">
            <a:schemeClr val="dk1"/>
          </a:fontRef>
        </p:style>
        <p:txBody>
          <a:bodyPr>
            <a:normAutofit/>
          </a:bodyPr>
          <a:lstStyle/>
          <a:p>
            <a:pPr indent="449263" rtl="1">
              <a:lnSpc>
                <a:spcPct val="150000"/>
              </a:lnSpc>
            </a:pPr>
            <a:r>
              <a:rPr lang="ar-DZ" sz="3600" dirty="0" smtClean="0">
                <a:solidFill>
                  <a:schemeClr val="tx1"/>
                </a:solidFill>
                <a:latin typeface="Times New Roman" pitchFamily="18" charset="0"/>
                <a:cs typeface="Times New Roman" pitchFamily="18" charset="0"/>
              </a:rPr>
              <a:t>تقسيمات التيار العقلاني</a:t>
            </a:r>
          </a:p>
        </p:txBody>
      </p:sp>
      <p:sp>
        <p:nvSpPr>
          <p:cNvPr id="5" name="Rectangle à coins arrondis 4"/>
          <p:cNvSpPr/>
          <p:nvPr/>
        </p:nvSpPr>
        <p:spPr>
          <a:xfrm>
            <a:off x="6286512" y="2428868"/>
            <a:ext cx="2643206" cy="407196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t>العقلانية المطلقة: </a:t>
            </a:r>
          </a:p>
          <a:p>
            <a:pPr algn="ctr" rtl="1"/>
            <a:r>
              <a:rPr lang="ar-DZ" sz="2700" dirty="0" smtClean="0"/>
              <a:t>تؤكد </a:t>
            </a:r>
            <a:r>
              <a:rPr lang="ar-DZ" sz="2700" dirty="0" err="1" smtClean="0"/>
              <a:t>مشروطية</a:t>
            </a:r>
            <a:r>
              <a:rPr lang="ar-DZ" sz="2700" dirty="0" smtClean="0"/>
              <a:t> العقل كمصدر وحيد ونهائي للمعرفة.</a:t>
            </a:r>
          </a:p>
          <a:p>
            <a:pPr algn="ctr" rtl="1"/>
            <a:r>
              <a:rPr lang="ar-DZ" sz="2700" dirty="0" smtClean="0"/>
              <a:t>المبادئ الكلية كافية لتحصيل المعرفة الحقيقية.</a:t>
            </a:r>
          </a:p>
          <a:p>
            <a:pPr algn="ctr" rtl="1"/>
            <a:r>
              <a:rPr lang="ar-DZ" sz="2700" b="1" i="1" dirty="0" smtClean="0"/>
              <a:t>ديكارت/ </a:t>
            </a:r>
            <a:r>
              <a:rPr lang="ar-DZ" sz="2700" b="1" i="1" dirty="0" err="1" smtClean="0"/>
              <a:t>ليبنيتز</a:t>
            </a:r>
            <a:r>
              <a:rPr lang="ar-DZ" sz="2700" b="1" i="1" dirty="0" smtClean="0"/>
              <a:t>/ </a:t>
            </a:r>
            <a:r>
              <a:rPr lang="ar-DZ" sz="2700" b="1" i="1" dirty="0" err="1" smtClean="0"/>
              <a:t>سبينوزا</a:t>
            </a:r>
            <a:r>
              <a:rPr lang="ar-DZ" sz="2700" b="1" i="1" dirty="0" smtClean="0"/>
              <a:t> / </a:t>
            </a:r>
            <a:r>
              <a:rPr lang="ar-DZ" sz="2700" b="1" i="1" dirty="0" err="1" smtClean="0"/>
              <a:t>هيجل</a:t>
            </a:r>
            <a:endParaRPr lang="fr-FR" sz="2700" b="1" i="1" dirty="0"/>
          </a:p>
        </p:txBody>
      </p:sp>
      <p:sp>
        <p:nvSpPr>
          <p:cNvPr id="6" name="Rectangle à coins arrondis 5"/>
          <p:cNvSpPr/>
          <p:nvPr/>
        </p:nvSpPr>
        <p:spPr>
          <a:xfrm>
            <a:off x="214282" y="2428868"/>
            <a:ext cx="3000396" cy="392909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b="1" dirty="0" smtClean="0"/>
              <a:t>العقلانية النسبية:  </a:t>
            </a:r>
            <a:r>
              <a:rPr lang="ar-DZ" sz="2800" dirty="0" smtClean="0"/>
              <a:t>ترى بأسبقية العقل على التجربة وضرورته الحتمية فيها. ( العقل هو من ينظم معطيات الحس)</a:t>
            </a:r>
          </a:p>
          <a:p>
            <a:pPr algn="ctr"/>
            <a:r>
              <a:rPr lang="ar-DZ" sz="2600" b="1" i="1" dirty="0" err="1" smtClean="0"/>
              <a:t>كانط</a:t>
            </a:r>
            <a:r>
              <a:rPr lang="ar-DZ" sz="2600" b="1" i="1" dirty="0" smtClean="0"/>
              <a:t> - </a:t>
            </a:r>
            <a:r>
              <a:rPr lang="ar-DZ" sz="2600" b="1" i="1" dirty="0" err="1" smtClean="0"/>
              <a:t>غاستون</a:t>
            </a:r>
            <a:r>
              <a:rPr lang="ar-DZ" sz="2600" b="1" i="1" dirty="0" smtClean="0"/>
              <a:t> </a:t>
            </a:r>
            <a:r>
              <a:rPr lang="ar-DZ" sz="2600" b="1" i="1" dirty="0" err="1" smtClean="0"/>
              <a:t>باشلار</a:t>
            </a:r>
            <a:r>
              <a:rPr lang="ar-DZ" sz="2600" b="1" i="1" dirty="0" smtClean="0"/>
              <a:t>- كارل بوبر</a:t>
            </a:r>
            <a:endParaRPr lang="fr-FR" sz="2600" b="1" i="1" dirty="0"/>
          </a:p>
        </p:txBody>
      </p:sp>
      <p:pic>
        <p:nvPicPr>
          <p:cNvPr id="8" name="Picture 2" descr="C:\Users\pc\Downloads\لاحظ.png"/>
          <p:cNvPicPr>
            <a:picLocks noChangeAspect="1" noChangeArrowheads="1"/>
          </p:cNvPicPr>
          <p:nvPr/>
        </p:nvPicPr>
        <p:blipFill>
          <a:blip r:embed="rId2"/>
          <a:srcRect/>
          <a:stretch>
            <a:fillRect/>
          </a:stretch>
        </p:blipFill>
        <p:spPr bwMode="auto">
          <a:xfrm>
            <a:off x="285752" y="142852"/>
            <a:ext cx="1857356" cy="2000264"/>
          </a:xfrm>
          <a:prstGeom prst="rect">
            <a:avLst/>
          </a:prstGeom>
          <a:noFill/>
        </p:spPr>
      </p:pic>
      <p:sp>
        <p:nvSpPr>
          <p:cNvPr id="9" name="Rectangle 8"/>
          <p:cNvSpPr/>
          <p:nvPr/>
        </p:nvSpPr>
        <p:spPr>
          <a:xfrm>
            <a:off x="3929058" y="1285860"/>
            <a:ext cx="4786346" cy="8572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العقلانية المطلقة هي المثالية النسبية</a:t>
            </a:r>
            <a:endParaRPr lang="fr-FR" sz="2800" dirty="0"/>
          </a:p>
        </p:txBody>
      </p:sp>
      <p:sp>
        <p:nvSpPr>
          <p:cNvPr id="10" name="Rectangle à coins arrondis 9"/>
          <p:cNvSpPr/>
          <p:nvPr/>
        </p:nvSpPr>
        <p:spPr>
          <a:xfrm>
            <a:off x="3428992" y="2428868"/>
            <a:ext cx="2643206" cy="392909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smtClean="0"/>
              <a:t>العقلانية الإسلامية:</a:t>
            </a:r>
            <a:r>
              <a:rPr lang="ar-DZ" sz="2800" dirty="0" smtClean="0"/>
              <a:t>... التوفيق بين الفلسفة والشريعة / العقل والنقل وتوظيف العقل في فهم الواقع </a:t>
            </a:r>
            <a:r>
              <a:rPr lang="ar-DZ" sz="2800" b="1" i="1" dirty="0" smtClean="0"/>
              <a:t>الكندي، </a:t>
            </a:r>
            <a:r>
              <a:rPr lang="ar-DZ" sz="2800" b="1" i="1" dirty="0" err="1" smtClean="0"/>
              <a:t>الفرابي</a:t>
            </a:r>
            <a:r>
              <a:rPr lang="ar-DZ" sz="2800" b="1" i="1" dirty="0" smtClean="0"/>
              <a:t>، ابن رشد، ابن خلدون</a:t>
            </a:r>
            <a:endParaRPr lang="fr-FR" sz="2800" b="1" i="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amond(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amond(in)">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ox(in)">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28662" y="4429132"/>
            <a:ext cx="7143800" cy="1571636"/>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indent="449263" rtl="1">
              <a:lnSpc>
                <a:spcPct val="150000"/>
              </a:lnSpc>
            </a:pPr>
            <a:r>
              <a:rPr lang="ar-DZ" sz="5000" dirty="0" smtClean="0">
                <a:solidFill>
                  <a:schemeClr val="tx1"/>
                </a:solidFill>
                <a:latin typeface="Times New Roman" pitchFamily="18" charset="0"/>
                <a:cs typeface="Times New Roman" pitchFamily="18" charset="0"/>
              </a:rPr>
              <a:t>رواد التيار العقلاني</a:t>
            </a:r>
          </a:p>
        </p:txBody>
      </p:sp>
      <p:pic>
        <p:nvPicPr>
          <p:cNvPr id="6" name="Picture 2" descr="C:\Users\pc\Desktop\مقاييس السداسي 2\صور\قلاني.jpg"/>
          <p:cNvPicPr>
            <a:picLocks noChangeAspect="1" noChangeArrowheads="1"/>
          </p:cNvPicPr>
          <p:nvPr/>
        </p:nvPicPr>
        <p:blipFill>
          <a:blip r:embed="rId3">
            <a:lum bright="30000"/>
          </a:blip>
          <a:srcRect/>
          <a:stretch>
            <a:fillRect/>
          </a:stretch>
        </p:blipFill>
        <p:spPr bwMode="auto">
          <a:xfrm>
            <a:off x="2714644" y="1357298"/>
            <a:ext cx="3714744" cy="25003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857256"/>
          </a:xfrm>
        </p:spPr>
        <p:txBody>
          <a:bodyPr>
            <a:noAutofit/>
          </a:bodyPr>
          <a:lstStyle/>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1000108"/>
          </a:xfrm>
        </p:spPr>
        <p:txBody>
          <a:bodyPr>
            <a:normAutofit/>
          </a:bodyPr>
          <a:lstStyle/>
          <a:p>
            <a:pPr rtl="1"/>
            <a:endParaRPr lang="fr-FR" sz="5400" b="1" dirty="0"/>
          </a:p>
        </p:txBody>
      </p:sp>
      <p:sp>
        <p:nvSpPr>
          <p:cNvPr id="9" name="Organigramme : Alternative 8"/>
          <p:cNvSpPr/>
          <p:nvPr/>
        </p:nvSpPr>
        <p:spPr>
          <a:xfrm>
            <a:off x="571472" y="4000504"/>
            <a:ext cx="7858180" cy="1214446"/>
          </a:xfrm>
          <a:prstGeom prst="flowChartAlternateProcess">
            <a:avLst/>
          </a:prstGeom>
          <a:solidFill>
            <a:schemeClr val="tx2"/>
          </a:solidFill>
        </p:spPr>
        <p:style>
          <a:lnRef idx="3">
            <a:schemeClr val="lt1"/>
          </a:lnRef>
          <a:fillRef idx="1">
            <a:schemeClr val="dk1"/>
          </a:fillRef>
          <a:effectRef idx="1">
            <a:schemeClr val="dk1"/>
          </a:effectRef>
          <a:fontRef idx="minor">
            <a:schemeClr val="lt1"/>
          </a:fontRef>
        </p:style>
        <p:txBody>
          <a:bodyPr rtlCol="0" anchor="ctr"/>
          <a:lstStyle/>
          <a:p>
            <a:pPr indent="92075" algn="ctr" rtl="1"/>
            <a:r>
              <a:rPr lang="ar-DZ" sz="2800" dirty="0" smtClean="0">
                <a:solidFill>
                  <a:schemeClr val="bg1"/>
                </a:solidFill>
                <a:latin typeface="Times New Roman" pitchFamily="18" charset="0"/>
                <a:cs typeface="Times New Roman" pitchFamily="18" charset="0"/>
              </a:rPr>
              <a:t>يقول: إني وجدت الحواس خداعة، ومن الحكمة أن لا نطمئن لمن خدعونا ولو لمرة واحدة</a:t>
            </a:r>
          </a:p>
        </p:txBody>
      </p:sp>
      <p:sp>
        <p:nvSpPr>
          <p:cNvPr id="10" name="Ellipse 9"/>
          <p:cNvSpPr/>
          <p:nvPr/>
        </p:nvSpPr>
        <p:spPr>
          <a:xfrm>
            <a:off x="1571604" y="214290"/>
            <a:ext cx="6143668" cy="150019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dirty="0" smtClean="0"/>
              <a:t>رينيه ديكارت</a:t>
            </a:r>
          </a:p>
          <a:p>
            <a:pPr algn="ctr" rtl="1"/>
            <a:r>
              <a:rPr lang="fr-FR" sz="2800" b="1" dirty="0" smtClean="0"/>
              <a:t> </a:t>
            </a:r>
            <a:r>
              <a:rPr lang="fr-FR" sz="2800" b="1" dirty="0" err="1" smtClean="0"/>
              <a:t>Rene</a:t>
            </a:r>
            <a:r>
              <a:rPr lang="fr-FR" sz="2800" b="1" dirty="0" smtClean="0"/>
              <a:t> </a:t>
            </a:r>
            <a:r>
              <a:rPr lang="ar-DZ" sz="2800" b="1" dirty="0" smtClean="0"/>
              <a:t> </a:t>
            </a:r>
            <a:r>
              <a:rPr lang="fr-FR" sz="2800" b="1" dirty="0" smtClean="0"/>
              <a:t>Descartes</a:t>
            </a:r>
            <a:endParaRPr lang="ar-DZ" sz="2800" b="1" dirty="0" smtClean="0"/>
          </a:p>
          <a:p>
            <a:pPr algn="ctr" rtl="1"/>
            <a:r>
              <a:rPr lang="ar-DZ" sz="3000" b="1" dirty="0" smtClean="0"/>
              <a:t>1650/1596</a:t>
            </a:r>
            <a:endParaRPr lang="fr-FR" sz="3000" b="1" dirty="0"/>
          </a:p>
        </p:txBody>
      </p:sp>
      <p:sp>
        <p:nvSpPr>
          <p:cNvPr id="11" name="Rectangle à coins arrondis 10"/>
          <p:cNvSpPr/>
          <p:nvPr/>
        </p:nvSpPr>
        <p:spPr>
          <a:xfrm>
            <a:off x="214282" y="1571612"/>
            <a:ext cx="2500330" cy="20717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182563" indent="92075" algn="ctr" rtl="1">
              <a:buNone/>
            </a:pPr>
            <a:r>
              <a:rPr lang="ar-DZ" sz="2800" dirty="0" smtClean="0">
                <a:solidFill>
                  <a:schemeClr val="tx1"/>
                </a:solidFill>
              </a:rPr>
              <a:t>العقل هو أعدل الأشياء قسمة بين الناس.</a:t>
            </a:r>
          </a:p>
        </p:txBody>
      </p:sp>
      <p:sp>
        <p:nvSpPr>
          <p:cNvPr id="12" name="Rectangle à coins arrondis 11"/>
          <p:cNvSpPr/>
          <p:nvPr/>
        </p:nvSpPr>
        <p:spPr>
          <a:xfrm>
            <a:off x="6286512" y="1785926"/>
            <a:ext cx="2428892" cy="18573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800" dirty="0" smtClean="0"/>
              <a:t>أنا أشك، فأنا أفكر، إذن أنا موجود</a:t>
            </a:r>
            <a:endParaRPr lang="fr-FR" sz="2800" dirty="0"/>
          </a:p>
        </p:txBody>
      </p:sp>
      <p:sp>
        <p:nvSpPr>
          <p:cNvPr id="13" name="Rectangle à coins arrondis 12"/>
          <p:cNvSpPr/>
          <p:nvPr/>
        </p:nvSpPr>
        <p:spPr>
          <a:xfrm>
            <a:off x="1857356" y="5429264"/>
            <a:ext cx="5500726"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التصورات المفطورة في العقل هي أصل المعرفة.</a:t>
            </a:r>
            <a:endParaRPr lang="fr-FR" sz="2800" dirty="0"/>
          </a:p>
        </p:txBody>
      </p:sp>
      <p:pic>
        <p:nvPicPr>
          <p:cNvPr id="1026" name="Picture 2" descr="C:\Users\pc\Desktop\صور تعديل منزل\رينيه ديكات.jpg"/>
          <p:cNvPicPr>
            <a:picLocks noChangeAspect="1" noChangeArrowheads="1"/>
          </p:cNvPicPr>
          <p:nvPr/>
        </p:nvPicPr>
        <p:blipFill>
          <a:blip r:embed="rId2"/>
          <a:srcRect/>
          <a:stretch>
            <a:fillRect/>
          </a:stretch>
        </p:blipFill>
        <p:spPr bwMode="auto">
          <a:xfrm>
            <a:off x="3000364" y="1714488"/>
            <a:ext cx="3071834" cy="2419350"/>
          </a:xfrm>
          <a:prstGeom prst="ellipse">
            <a:avLst/>
          </a:prstGeom>
          <a:ln>
            <a:noFill/>
          </a:ln>
          <a:effectLst>
            <a:softEdge rad="11250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amond(in)">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0.70"/>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ox(in)">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ox(in)">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285720" y="4786322"/>
            <a:ext cx="8503920" cy="1500198"/>
          </a:xfr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marL="273050" indent="442913" algn="r" rtl="1">
              <a:buNone/>
            </a:pPr>
            <a:endParaRPr lang="ar-DZ" dirty="0" smtClean="0"/>
          </a:p>
          <a:p>
            <a:pPr marL="273050" indent="442913" algn="ctr" rtl="1">
              <a:lnSpc>
                <a:spcPct val="150000"/>
              </a:lnSpc>
              <a:buNone/>
            </a:pPr>
            <a:r>
              <a:rPr lang="ar-DZ" sz="3000" dirty="0" smtClean="0">
                <a:solidFill>
                  <a:schemeClr val="tx1"/>
                </a:solidFill>
              </a:rPr>
              <a:t>يؤكدان على أن التجربة تحد من مرونة العقل في اكتساب المعرفة، لأنه مزود بخصائص بنيوية فريدة تعطيه أفكارا فطرية وغريزية.</a:t>
            </a:r>
          </a:p>
          <a:p>
            <a:pPr marL="273050" indent="442913" algn="r" rtl="1">
              <a:buNone/>
            </a:pPr>
            <a:endParaRPr lang="fr-FR" dirty="0"/>
          </a:p>
        </p:txBody>
      </p:sp>
      <p:pic>
        <p:nvPicPr>
          <p:cNvPr id="7170" name="Picture 2" descr="C:\Users\pc\Desktop\مقاييس السداسي 2\صور\سبينوزا.jpg"/>
          <p:cNvPicPr>
            <a:picLocks noChangeAspect="1" noChangeArrowheads="1"/>
          </p:cNvPicPr>
          <p:nvPr/>
        </p:nvPicPr>
        <p:blipFill>
          <a:blip r:embed="rId2"/>
          <a:srcRect/>
          <a:stretch>
            <a:fillRect/>
          </a:stretch>
        </p:blipFill>
        <p:spPr bwMode="auto">
          <a:xfrm>
            <a:off x="500054" y="1757386"/>
            <a:ext cx="2857500" cy="19573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171" name="Picture 3" descr="C:\Users\pc\Desktop\مقاييس السداسي 2\صور\ليبينتز.jpg"/>
          <p:cNvPicPr>
            <a:picLocks noChangeAspect="1" noChangeArrowheads="1"/>
          </p:cNvPicPr>
          <p:nvPr/>
        </p:nvPicPr>
        <p:blipFill>
          <a:blip r:embed="rId3"/>
          <a:srcRect/>
          <a:stretch>
            <a:fillRect/>
          </a:stretch>
        </p:blipFill>
        <p:spPr bwMode="auto">
          <a:xfrm>
            <a:off x="5143504" y="1785926"/>
            <a:ext cx="3143240" cy="19288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Espace réservé du contenu 2"/>
          <p:cNvSpPr txBox="1">
            <a:spLocks/>
          </p:cNvSpPr>
          <p:nvPr/>
        </p:nvSpPr>
        <p:spPr>
          <a:xfrm>
            <a:off x="4426294" y="3786190"/>
            <a:ext cx="4503424" cy="928694"/>
          </a:xfrm>
          <a:prstGeom prst="rect">
            <a:avLst/>
          </a:prstGeom>
        </p:spPr>
        <p:txBody>
          <a:bodyPr vert="horz">
            <a:normAutofit lnSpcReduction="10000"/>
          </a:bodyPr>
          <a:lstStyle/>
          <a:p>
            <a:pPr marL="273050" lvl="0" indent="1588" algn="just" rtl="1">
              <a:spcBef>
                <a:spcPct val="20000"/>
              </a:spcBef>
              <a:buClr>
                <a:schemeClr val="accent1"/>
              </a:buClr>
              <a:buSzPct val="85000"/>
            </a:pPr>
            <a:r>
              <a:rPr lang="fr-FR" sz="2700" dirty="0" smtClean="0"/>
              <a:t>Gottfried Wilhelm Leibniz</a:t>
            </a:r>
            <a:endParaRPr lang="ar-DZ" sz="2700" dirty="0" smtClean="0"/>
          </a:p>
          <a:p>
            <a:pPr marL="273050" marR="0" lvl="0" indent="442913"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2700" b="0" i="0" u="none" strike="noStrike" kern="1200" cap="none" spc="0" normalizeH="0" baseline="0" noProof="0" dirty="0" smtClean="0">
                <a:ln>
                  <a:noFill/>
                </a:ln>
                <a:solidFill>
                  <a:schemeClr val="tx1"/>
                </a:solidFill>
                <a:effectLst/>
                <a:uLnTx/>
                <a:uFillTx/>
                <a:latin typeface="+mn-lt"/>
                <a:ea typeface="+mn-ea"/>
                <a:cs typeface="+mn-cs"/>
              </a:rPr>
              <a:t>1646/</a:t>
            </a:r>
            <a:r>
              <a:rPr kumimoji="0" lang="ar-DZ" sz="2700" b="0" i="0" u="none" strike="noStrike" kern="1200" cap="none" spc="0" normalizeH="0" noProof="0" dirty="0" smtClean="0">
                <a:ln>
                  <a:noFill/>
                </a:ln>
                <a:solidFill>
                  <a:schemeClr val="tx1"/>
                </a:solidFill>
                <a:effectLst/>
                <a:uLnTx/>
                <a:uFillTx/>
                <a:latin typeface="+mn-lt"/>
                <a:ea typeface="+mn-ea"/>
                <a:cs typeface="+mn-cs"/>
              </a:rPr>
              <a:t> 1716</a:t>
            </a:r>
            <a:endParaRPr kumimoji="0" lang="fr-FR"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Espace réservé du contenu 2"/>
          <p:cNvSpPr txBox="1">
            <a:spLocks/>
          </p:cNvSpPr>
          <p:nvPr/>
        </p:nvSpPr>
        <p:spPr>
          <a:xfrm>
            <a:off x="357190" y="3786190"/>
            <a:ext cx="3143240" cy="857256"/>
          </a:xfrm>
          <a:prstGeom prst="rect">
            <a:avLst/>
          </a:prstGeom>
        </p:spPr>
        <p:txBody>
          <a:bodyPr vert="horz">
            <a:normAutofit fontScale="92500" lnSpcReduction="10000"/>
          </a:bodyPr>
          <a:lstStyle/>
          <a:p>
            <a:pPr marL="273050" lvl="0" indent="1588" algn="just" rtl="1">
              <a:spcBef>
                <a:spcPct val="20000"/>
              </a:spcBef>
              <a:buClr>
                <a:schemeClr val="accent1"/>
              </a:buClr>
              <a:buSzPct val="85000"/>
            </a:pPr>
            <a:r>
              <a:rPr lang="fr-FR" sz="2700" dirty="0" smtClean="0"/>
              <a:t>Baruch Spinoza</a:t>
            </a:r>
            <a:endParaRPr lang="ar-DZ" sz="2700" dirty="0" smtClean="0"/>
          </a:p>
          <a:p>
            <a:pPr marL="273050" indent="1588" algn="just" rtl="1">
              <a:spcBef>
                <a:spcPct val="20000"/>
              </a:spcBef>
              <a:buClr>
                <a:schemeClr val="accent1"/>
              </a:buClr>
              <a:buSzPct val="85000"/>
            </a:pPr>
            <a:r>
              <a:rPr lang="ar-DZ" sz="2700" dirty="0" smtClean="0"/>
              <a:t>1632/ 1677</a:t>
            </a:r>
          </a:p>
          <a:p>
            <a:pPr marL="273050" marR="0" lvl="0" indent="442913" algn="r" defTabSz="914400" rtl="1"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fr-FR"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à coins arrondis 7"/>
          <p:cNvSpPr/>
          <p:nvPr/>
        </p:nvSpPr>
        <p:spPr>
          <a:xfrm>
            <a:off x="5072066" y="214338"/>
            <a:ext cx="3571900" cy="12858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العقل الإنساني ليس صفحة بيضاء، إنه يحتوي على أصول المعرفة</a:t>
            </a:r>
            <a:endParaRPr lang="fr-FR" sz="2800" dirty="0"/>
          </a:p>
        </p:txBody>
      </p:sp>
      <p:sp>
        <p:nvSpPr>
          <p:cNvPr id="9" name="Rectangle à coins arrondis 8"/>
          <p:cNvSpPr/>
          <p:nvPr/>
        </p:nvSpPr>
        <p:spPr>
          <a:xfrm>
            <a:off x="500066" y="214314"/>
            <a:ext cx="3071802" cy="121442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العقل أداة لفهم الوجود</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checkerboard(across)">
                                      <p:cBhvr>
                                        <p:cTn id="22" dur="500"/>
                                        <p:tgtEl>
                                          <p:spTgt spid="717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bg/>
                                          </p:spTgt>
                                        </p:tgtEl>
                                        <p:attrNameLst>
                                          <p:attrName>style.visibility</p:attrName>
                                        </p:attrNameLst>
                                      </p:cBhvr>
                                      <p:to>
                                        <p:strVal val="visible"/>
                                      </p:to>
                                    </p:set>
                                    <p:animEffect transition="in" filter="diamond(in)">
                                      <p:cBhvr>
                                        <p:cTn id="37" dur="2000"/>
                                        <p:tgtEl>
                                          <p:spTgt spid="3">
                                            <p:bg/>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diamond(in)">
                                      <p:cBhvr>
                                        <p:cTn id="4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p:bldP spid="7" grpId="0"/>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857256"/>
          </a:xfrm>
        </p:spPr>
        <p:txBody>
          <a:bodyPr>
            <a:noAutofit/>
          </a:bodyPr>
          <a:lstStyle/>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pic>
        <p:nvPicPr>
          <p:cNvPr id="4099" name="Picture 3" descr="C:\Users\pc\Desktop\مقاييس السداسي 2\صور\كانط.jpg"/>
          <p:cNvPicPr>
            <a:picLocks noChangeAspect="1" noChangeArrowheads="1"/>
          </p:cNvPicPr>
          <p:nvPr/>
        </p:nvPicPr>
        <p:blipFill>
          <a:blip r:embed="rId2"/>
          <a:srcRect/>
          <a:stretch>
            <a:fillRect/>
          </a:stretch>
        </p:blipFill>
        <p:spPr bwMode="auto">
          <a:xfrm>
            <a:off x="6143636" y="1928802"/>
            <a:ext cx="2667000" cy="20717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Ellipse 9"/>
          <p:cNvSpPr/>
          <p:nvPr/>
        </p:nvSpPr>
        <p:spPr>
          <a:xfrm>
            <a:off x="285720" y="214290"/>
            <a:ext cx="5072098" cy="150019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dirty="0" err="1" smtClean="0"/>
              <a:t>إيمنويل</a:t>
            </a:r>
            <a:r>
              <a:rPr lang="ar-DZ" sz="2800" b="1" dirty="0" smtClean="0"/>
              <a:t> </a:t>
            </a:r>
            <a:r>
              <a:rPr lang="ar-DZ" sz="2800" b="1" dirty="0" err="1" smtClean="0"/>
              <a:t>كانط</a:t>
            </a:r>
            <a:endParaRPr lang="ar-DZ" sz="2800" b="1" dirty="0" smtClean="0"/>
          </a:p>
          <a:p>
            <a:pPr algn="ctr" rtl="1"/>
            <a:r>
              <a:rPr lang="fr-FR" sz="2800" dirty="0" err="1" smtClean="0"/>
              <a:t>Imanuel</a:t>
            </a:r>
            <a:r>
              <a:rPr lang="fr-FR" sz="2800" dirty="0" smtClean="0"/>
              <a:t> </a:t>
            </a:r>
            <a:r>
              <a:rPr lang="fr-FR" sz="2800" i="1" dirty="0" smtClean="0"/>
              <a:t>Kant</a:t>
            </a:r>
            <a:endParaRPr lang="ar-DZ" sz="2800" b="1" dirty="0" smtClean="0"/>
          </a:p>
          <a:p>
            <a:pPr algn="ctr" rtl="1"/>
            <a:r>
              <a:rPr lang="ar-DZ" sz="3000" b="1" dirty="0" smtClean="0"/>
              <a:t>1724/ 1804</a:t>
            </a:r>
            <a:endParaRPr lang="fr-FR" sz="3000" b="1" dirty="0"/>
          </a:p>
        </p:txBody>
      </p:sp>
      <p:sp>
        <p:nvSpPr>
          <p:cNvPr id="14" name="Rectangle à coins arrondis 13"/>
          <p:cNvSpPr/>
          <p:nvPr/>
        </p:nvSpPr>
        <p:spPr>
          <a:xfrm>
            <a:off x="642910" y="5214950"/>
            <a:ext cx="8001056" cy="1357322"/>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يرى أن المعرفة تتشكل من التصورات الموجودة في صورة الاستعدادات القبلية للعقل التي تمارس التجربة تأثيرها المنبه على ظهورها.</a:t>
            </a:r>
            <a:endParaRPr lang="fr-FR" sz="2800" dirty="0">
              <a:solidFill>
                <a:sysClr val="windowText" lastClr="000000"/>
              </a:solidFill>
            </a:endParaRPr>
          </a:p>
        </p:txBody>
      </p:sp>
      <p:sp>
        <p:nvSpPr>
          <p:cNvPr id="8" name="Rectangle 7"/>
          <p:cNvSpPr/>
          <p:nvPr/>
        </p:nvSpPr>
        <p:spPr>
          <a:xfrm>
            <a:off x="285720" y="2285992"/>
            <a:ext cx="5214974" cy="135732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t>يتخذ موقفا وسطا بين العقل المطلق والتجربة، يرى أن المعرفة قد تبدأ بالتجربة لكنها لا يمكن أن تصدر عنها</a:t>
            </a:r>
            <a:endParaRPr lang="fr-FR" sz="2800" dirty="0"/>
          </a:p>
        </p:txBody>
      </p:sp>
      <p:sp>
        <p:nvSpPr>
          <p:cNvPr id="9" name="Rectangle 8"/>
          <p:cNvSpPr/>
          <p:nvPr/>
        </p:nvSpPr>
        <p:spPr>
          <a:xfrm>
            <a:off x="6072198" y="285728"/>
            <a:ext cx="2786082" cy="12858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900" b="1" dirty="0" smtClean="0"/>
              <a:t>نقد العقل المحض</a:t>
            </a:r>
            <a:endParaRPr lang="fr-FR" sz="2900" b="1" dirty="0"/>
          </a:p>
        </p:txBody>
      </p:sp>
      <p:sp>
        <p:nvSpPr>
          <p:cNvPr id="11" name="Rectangle à coins arrondis 10"/>
          <p:cNvSpPr/>
          <p:nvPr/>
        </p:nvSpPr>
        <p:spPr>
          <a:xfrm>
            <a:off x="2500298" y="3929066"/>
            <a:ext cx="4000528" cy="11430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الدمج بين المعارف القبلية والمعطيات الحسية</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 calcmode="lin" valueType="num">
                                      <p:cBhvr>
                                        <p:cTn id="14" dur="1000" fill="hold"/>
                                        <p:tgtEl>
                                          <p:spTgt spid="4099"/>
                                        </p:tgtEl>
                                        <p:attrNameLst>
                                          <p:attrName>ppt_w</p:attrName>
                                        </p:attrNameLst>
                                      </p:cBhvr>
                                      <p:tavLst>
                                        <p:tav tm="0">
                                          <p:val>
                                            <p:strVal val="#ppt_w*0.70"/>
                                          </p:val>
                                        </p:tav>
                                        <p:tav tm="100000">
                                          <p:val>
                                            <p:strVal val="#ppt_w"/>
                                          </p:val>
                                        </p:tav>
                                      </p:tavLst>
                                    </p:anim>
                                    <p:anim calcmode="lin" valueType="num">
                                      <p:cBhvr>
                                        <p:cTn id="15" dur="1000" fill="hold"/>
                                        <p:tgtEl>
                                          <p:spTgt spid="4099"/>
                                        </p:tgtEl>
                                        <p:attrNameLst>
                                          <p:attrName>ppt_h</p:attrName>
                                        </p:attrNameLst>
                                      </p:cBhvr>
                                      <p:tavLst>
                                        <p:tav tm="0">
                                          <p:val>
                                            <p:strVal val="#ppt_h"/>
                                          </p:val>
                                        </p:tav>
                                        <p:tav tm="100000">
                                          <p:val>
                                            <p:strVal val="#ppt_h"/>
                                          </p:val>
                                        </p:tav>
                                      </p:tavLst>
                                    </p:anim>
                                    <p:animEffect transition="in" filter="fade">
                                      <p:cBhvr>
                                        <p:cTn id="16" dur="1000"/>
                                        <p:tgtEl>
                                          <p:spTgt spid="4099"/>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amond(in)">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amond(in)">
                                      <p:cBhvr>
                                        <p:cTn id="31" dur="2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ox(in)">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ox(in)">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8"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sz="quarter" idx="1"/>
          </p:nvPr>
        </p:nvSpPr>
        <p:spPr>
          <a:xfrm>
            <a:off x="285720" y="2000240"/>
            <a:ext cx="8503920" cy="1857388"/>
          </a:xfrm>
          <a:blipFill>
            <a:blip r:embed="rId2"/>
            <a:tile tx="0" ty="0" sx="100000" sy="100000" flip="none" algn="tl"/>
          </a:blipFill>
        </p:spPr>
        <p:txBody>
          <a:bodyPr>
            <a:normAutofit fontScale="92500" lnSpcReduction="20000"/>
          </a:bodyPr>
          <a:lstStyle/>
          <a:p>
            <a:pPr marL="273050" indent="442913" algn="r" rtl="1">
              <a:buNone/>
            </a:pPr>
            <a:endParaRPr lang="ar-DZ" dirty="0" smtClean="0"/>
          </a:p>
          <a:p>
            <a:pPr marL="273050" indent="442913" algn="ctr" rtl="1">
              <a:lnSpc>
                <a:spcPct val="120000"/>
              </a:lnSpc>
              <a:buNone/>
            </a:pPr>
            <a:r>
              <a:rPr lang="ar-DZ" sz="2800" dirty="0" smtClean="0"/>
              <a:t>أكد على مفهوم العقل العلمي الجديد ( </a:t>
            </a:r>
            <a:r>
              <a:rPr lang="ar-DZ" sz="2800" b="1" dirty="0" smtClean="0"/>
              <a:t>تكوين العقل العلمي 1938</a:t>
            </a:r>
            <a:r>
              <a:rPr lang="ar-DZ" sz="2800" dirty="0" smtClean="0"/>
              <a:t>)  مشيرا إلى أن العقلانية الكلاسيكية عقلانية مجردة، ولا تستطيع أن تكون أساسا منهجيا في العلم الحديث. </a:t>
            </a:r>
          </a:p>
        </p:txBody>
      </p:sp>
      <p:pic>
        <p:nvPicPr>
          <p:cNvPr id="2050" name="Picture 2" descr="C:\Users\pc\Desktop\عمل 2022 2023\مقاييس 2022\مجالات العلوم الاجتماعية\صور المحاضرة الأخيرة\Gaston_Bachelard_1965.jpg"/>
          <p:cNvPicPr>
            <a:picLocks noChangeAspect="1" noChangeArrowheads="1"/>
          </p:cNvPicPr>
          <p:nvPr/>
        </p:nvPicPr>
        <p:blipFill>
          <a:blip r:embed="rId3"/>
          <a:srcRect/>
          <a:stretch>
            <a:fillRect/>
          </a:stretch>
        </p:blipFill>
        <p:spPr bwMode="auto">
          <a:xfrm>
            <a:off x="6800850" y="0"/>
            <a:ext cx="2343150" cy="1857364"/>
          </a:xfrm>
          <a:prstGeom prst="rect">
            <a:avLst/>
          </a:prstGeom>
          <a:noFill/>
        </p:spPr>
      </p:pic>
      <p:sp>
        <p:nvSpPr>
          <p:cNvPr id="5" name="Rectangle à coins arrondis 4"/>
          <p:cNvSpPr/>
          <p:nvPr/>
        </p:nvSpPr>
        <p:spPr>
          <a:xfrm>
            <a:off x="357158" y="214290"/>
            <a:ext cx="5000660"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err="1" smtClean="0"/>
              <a:t>غاستون</a:t>
            </a:r>
            <a:r>
              <a:rPr lang="ar-DZ" sz="2800" b="1" dirty="0" smtClean="0"/>
              <a:t> </a:t>
            </a:r>
            <a:r>
              <a:rPr lang="ar-DZ" sz="2800" b="1" dirty="0" err="1" smtClean="0"/>
              <a:t>باشلار</a:t>
            </a:r>
            <a:r>
              <a:rPr lang="ar-DZ" sz="2800" b="1" dirty="0" smtClean="0"/>
              <a:t> </a:t>
            </a:r>
            <a:r>
              <a:rPr lang="fr-FR" sz="2800" b="1" dirty="0" smtClean="0"/>
              <a:t> Gaston Bachelard</a:t>
            </a:r>
            <a:r>
              <a:rPr lang="ar-DZ" sz="2800" b="1" dirty="0" smtClean="0"/>
              <a:t>( 1884- 1962) </a:t>
            </a:r>
            <a:endParaRPr lang="fr-FR" sz="2800" b="1" dirty="0"/>
          </a:p>
        </p:txBody>
      </p:sp>
      <p:sp>
        <p:nvSpPr>
          <p:cNvPr id="6" name="Rectangle à coins arrondis 5"/>
          <p:cNvSpPr/>
          <p:nvPr/>
        </p:nvSpPr>
        <p:spPr>
          <a:xfrm>
            <a:off x="5143504" y="4071942"/>
            <a:ext cx="3571900" cy="16430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مؤسسا بذلك العقلانية التطبيقية ( المفتوحة)</a:t>
            </a:r>
            <a:endParaRPr lang="fr-FR" sz="2800" dirty="0"/>
          </a:p>
        </p:txBody>
      </p:sp>
      <p:sp>
        <p:nvSpPr>
          <p:cNvPr id="8" name="Rectangle à coins arrondis 7"/>
          <p:cNvSpPr/>
          <p:nvPr/>
        </p:nvSpPr>
        <p:spPr>
          <a:xfrm>
            <a:off x="928662" y="5072074"/>
            <a:ext cx="3857652" cy="14287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800" dirty="0" smtClean="0"/>
              <a:t>وهي الحوار الدائم بين العقل والتجربة، يصوب كل منها الآخر</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heckerboard(across)">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checkerboard(across)">
                                      <p:cBhvr>
                                        <p:cTn id="19" dur="5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checkerboard(across)">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714356"/>
            <a:ext cx="8643998" cy="5929354"/>
          </a:xfrm>
        </p:spPr>
        <p:txBody>
          <a:bodyPr>
            <a:normAutofit/>
          </a:bodyPr>
          <a:lstStyle/>
          <a:p>
            <a:pPr indent="449263" algn="just" rtl="1">
              <a:lnSpc>
                <a:spcPct val="150000"/>
              </a:lnSpc>
            </a:pPr>
            <a:r>
              <a:rPr lang="ar-DZ" sz="3200" dirty="0" smtClean="0"/>
              <a:t/>
            </a:r>
            <a:br>
              <a:rPr lang="ar-DZ" sz="3200" dirty="0" smtClean="0"/>
            </a:br>
            <a:endParaRPr lang="ar-DZ" sz="32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1142976" y="1000108"/>
            <a:ext cx="7858180"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أولوية المرجعية العقلية: </a:t>
            </a:r>
            <a:r>
              <a:rPr lang="ar-DZ" sz="2800" dirty="0" smtClean="0"/>
              <a:t>فالعقل هو المرجع الوحيد/ الأول لتفسير كل القضايا المتعلقة بالوجود والمعرفة... إنه التفكير القبلي الذي يسبق التجربة ( الإدراك المجرد أسبق عن الإدراك المجسد)</a:t>
            </a:r>
            <a:endParaRPr lang="fr-FR" sz="2800" dirty="0"/>
          </a:p>
        </p:txBody>
      </p:sp>
      <p:sp>
        <p:nvSpPr>
          <p:cNvPr id="5" name="Rectangle à coins arrondis 4"/>
          <p:cNvSpPr/>
          <p:nvPr/>
        </p:nvSpPr>
        <p:spPr>
          <a:xfrm>
            <a:off x="142844" y="2428868"/>
            <a:ext cx="4214842" cy="15001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800" dirty="0" smtClean="0"/>
              <a:t>لا يتم تلقي المعرفة من الخارج بل من العقل الذي يحتوي مبادئ سابقة عن كل تجربة</a:t>
            </a:r>
            <a:endParaRPr lang="fr-FR" sz="2800" dirty="0" smtClean="0"/>
          </a:p>
        </p:txBody>
      </p:sp>
      <p:sp>
        <p:nvSpPr>
          <p:cNvPr id="6" name="Rectangle à coins arrondis 5"/>
          <p:cNvSpPr/>
          <p:nvPr/>
        </p:nvSpPr>
        <p:spPr>
          <a:xfrm>
            <a:off x="142844" y="4071942"/>
            <a:ext cx="6357982" cy="12144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smtClean="0"/>
              <a:t>قدرة العقل على إصدار الأحكام: </a:t>
            </a:r>
            <a:r>
              <a:rPr lang="ar-DZ" sz="2800" dirty="0" smtClean="0"/>
              <a:t>العقل قوة وملكة فطرية لدى جميع الناس، ويمكنه أن يصدر أحكاما ضرورية ومطلقة وكلية. وهو ما يستلزم:</a:t>
            </a:r>
            <a:endParaRPr lang="fr-FR" sz="2800" dirty="0"/>
          </a:p>
        </p:txBody>
      </p:sp>
      <p:sp>
        <p:nvSpPr>
          <p:cNvPr id="8" name="Rectangle à coins arrondis 7"/>
          <p:cNvSpPr/>
          <p:nvPr/>
        </p:nvSpPr>
        <p:spPr>
          <a:xfrm>
            <a:off x="214282" y="5429264"/>
            <a:ext cx="6215106" cy="128588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القول بوحدة الفكر( كنشاط عقلي) والوجود، فكل القوانين التي تحكم الوجود إنما هي قوانين منطقية في العقل </a:t>
            </a:r>
            <a:endParaRPr lang="fr-FR" sz="2800" dirty="0"/>
          </a:p>
        </p:txBody>
      </p:sp>
      <p:pic>
        <p:nvPicPr>
          <p:cNvPr id="9" name="Picture 2" descr="C:\Users\pc\Desktop\صور تعديل منزل\ممنوع.jpg"/>
          <p:cNvPicPr>
            <a:picLocks noChangeAspect="1" noChangeArrowheads="1"/>
          </p:cNvPicPr>
          <p:nvPr/>
        </p:nvPicPr>
        <p:blipFill>
          <a:blip r:embed="rId2"/>
          <a:srcRect/>
          <a:stretch>
            <a:fillRect/>
          </a:stretch>
        </p:blipFill>
        <p:spPr bwMode="auto">
          <a:xfrm>
            <a:off x="0" y="0"/>
            <a:ext cx="1928794" cy="1500198"/>
          </a:xfrm>
          <a:prstGeom prst="ellipse">
            <a:avLst/>
          </a:prstGeom>
          <a:ln>
            <a:noFill/>
          </a:ln>
          <a:effectLst>
            <a:softEdge rad="112500"/>
          </a:effectLst>
        </p:spPr>
      </p:pic>
      <p:sp>
        <p:nvSpPr>
          <p:cNvPr id="10" name="Rectangle à coins arrondis 9"/>
          <p:cNvSpPr/>
          <p:nvPr/>
        </p:nvSpPr>
        <p:spPr>
          <a:xfrm>
            <a:off x="4500562" y="2428868"/>
            <a:ext cx="4357718" cy="1500198"/>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b="1" dirty="0" smtClean="0">
                <a:solidFill>
                  <a:sysClr val="windowText" lastClr="000000"/>
                </a:solidFill>
              </a:rPr>
              <a:t>إمكانية صياغة قوانين بعيدا عن التجربة:  </a:t>
            </a:r>
            <a:r>
              <a:rPr lang="ar-DZ" sz="2800" dirty="0" smtClean="0">
                <a:solidFill>
                  <a:sysClr val="windowText" lastClr="000000"/>
                </a:solidFill>
              </a:rPr>
              <a:t>وذلك انطلاقا من المبادئ الأولية الموجودة في العقل </a:t>
            </a:r>
            <a:endParaRPr lang="fr-FR" sz="2800" dirty="0">
              <a:solidFill>
                <a:sysClr val="windowText" lastClr="000000"/>
              </a:solidFill>
            </a:endParaRPr>
          </a:p>
        </p:txBody>
      </p:sp>
      <p:sp>
        <p:nvSpPr>
          <p:cNvPr id="12" name="Rectangle 11"/>
          <p:cNvSpPr/>
          <p:nvPr/>
        </p:nvSpPr>
        <p:spPr>
          <a:xfrm>
            <a:off x="4857752" y="71438"/>
            <a:ext cx="3786214" cy="714356"/>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chemeClr val="tx1"/>
                </a:solidFill>
              </a:rPr>
              <a:t>مبادئ التيار العقلاني</a:t>
            </a:r>
            <a:endParaRPr lang="fr-FR" sz="3200" b="1" dirty="0">
              <a:solidFill>
                <a:schemeClr val="tx1"/>
              </a:solidFill>
            </a:endParaRPr>
          </a:p>
        </p:txBody>
      </p:sp>
      <p:sp>
        <p:nvSpPr>
          <p:cNvPr id="13" name="Rectangle à coins arrondis 12"/>
          <p:cNvSpPr/>
          <p:nvPr/>
        </p:nvSpPr>
        <p:spPr>
          <a:xfrm>
            <a:off x="6500826" y="4143380"/>
            <a:ext cx="2428892" cy="250033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الحقيقة ليست ما نراه بل ما نتصوره، والحواس مصدر غير موثوق</a:t>
            </a:r>
            <a:endParaRPr lang="fr-FR" sz="2800" dirty="0"/>
          </a:p>
        </p:txBody>
      </p:sp>
      <p:sp>
        <p:nvSpPr>
          <p:cNvPr id="14" name="Rectangle 13"/>
          <p:cNvSpPr/>
          <p:nvPr/>
        </p:nvSpPr>
        <p:spPr>
          <a:xfrm>
            <a:off x="1714480" y="71438"/>
            <a:ext cx="2857520" cy="78579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800" dirty="0" smtClean="0"/>
              <a:t>لكل موجود علة تدرك عقليا</a:t>
            </a:r>
            <a:endParaRPr lang="fr-FR" sz="2800"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ppt_w*0.70"/>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ox(in)">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linds(horizontal)">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strVal val="#ppt_w*0.70"/>
                                          </p:val>
                                        </p:tav>
                                        <p:tav tm="100000">
                                          <p:val>
                                            <p:strVal val="#ppt_w"/>
                                          </p:val>
                                        </p:tav>
                                      </p:tavLst>
                                    </p:anim>
                                    <p:anim calcmode="lin" valueType="num">
                                      <p:cBhvr>
                                        <p:cTn id="62" dur="1000" fill="hold"/>
                                        <p:tgtEl>
                                          <p:spTgt spid="14"/>
                                        </p:tgtEl>
                                        <p:attrNameLst>
                                          <p:attrName>ppt_h</p:attrName>
                                        </p:attrNameLst>
                                      </p:cBhvr>
                                      <p:tavLst>
                                        <p:tav tm="0">
                                          <p:val>
                                            <p:strVal val="#ppt_h"/>
                                          </p:val>
                                        </p:tav>
                                        <p:tav tm="100000">
                                          <p:val>
                                            <p:strVal val="#ppt_h"/>
                                          </p:val>
                                        </p:tav>
                                      </p:tavLst>
                                    </p:anim>
                                    <p:animEffect transition="in" filter="fade">
                                      <p:cBhvr>
                                        <p:cTn id="6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714356"/>
            <a:ext cx="8643998" cy="5929354"/>
          </a:xfrm>
        </p:spPr>
        <p:txBody>
          <a:bodyPr>
            <a:normAutofit/>
          </a:bodyPr>
          <a:lstStyle/>
          <a:p>
            <a:pPr indent="449263" algn="just" rtl="1">
              <a:lnSpc>
                <a:spcPct val="150000"/>
              </a:lnSpc>
            </a:pPr>
            <a:r>
              <a:rPr lang="ar-DZ" sz="3200" dirty="0" smtClean="0"/>
              <a:t/>
            </a:r>
            <a:br>
              <a:rPr lang="ar-DZ" sz="3200" dirty="0" smtClean="0"/>
            </a:b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857232"/>
          </a:xfrm>
        </p:spPr>
        <p:txBody>
          <a:bodyPr>
            <a:normAutofit fontScale="90000"/>
          </a:bodyPr>
          <a:lstStyle/>
          <a:p>
            <a:pPr rtl="1"/>
            <a:r>
              <a:rPr lang="ar-DZ" sz="5400" b="1" dirty="0" smtClean="0"/>
              <a:t>الانتقادات الموجهة للتيار العقلاني</a:t>
            </a:r>
            <a:endParaRPr lang="fr-FR" sz="5400" b="1" dirty="0"/>
          </a:p>
        </p:txBody>
      </p:sp>
      <p:sp>
        <p:nvSpPr>
          <p:cNvPr id="4" name="Rectangle à coins arrondis 3"/>
          <p:cNvSpPr/>
          <p:nvPr/>
        </p:nvSpPr>
        <p:spPr>
          <a:xfrm>
            <a:off x="714348" y="1500174"/>
            <a:ext cx="3714776" cy="2071702"/>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r-DZ" sz="3000" dirty="0" smtClean="0">
                <a:solidFill>
                  <a:schemeClr val="tx1"/>
                </a:solidFill>
              </a:rPr>
              <a:t>العقل غير معصوم من الخطأ، فنحن عندما نستخدم عقلنا لا نصيب دائما.</a:t>
            </a:r>
            <a:endParaRPr lang="fr-FR" sz="3000" dirty="0">
              <a:solidFill>
                <a:schemeClr val="tx1"/>
              </a:solidFill>
            </a:endParaRPr>
          </a:p>
        </p:txBody>
      </p:sp>
      <p:sp>
        <p:nvSpPr>
          <p:cNvPr id="5" name="Rectangle à coins arrondis 4"/>
          <p:cNvSpPr/>
          <p:nvPr/>
        </p:nvSpPr>
        <p:spPr>
          <a:xfrm>
            <a:off x="714348" y="3857628"/>
            <a:ext cx="3857652" cy="2428892"/>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ar-DZ" sz="3000" dirty="0" smtClean="0">
                <a:solidFill>
                  <a:schemeClr val="tx1"/>
                </a:solidFill>
              </a:rPr>
              <a:t>تبقى الحواس ضرورية من أجل الاتصال بالعالم الخارجي رغم أنها قد لا تقدم لنا معرفة يقينية أحيانا</a:t>
            </a:r>
            <a:endParaRPr lang="fr-FR" sz="3000" dirty="0">
              <a:solidFill>
                <a:schemeClr val="tx1"/>
              </a:solidFill>
            </a:endParaRPr>
          </a:p>
        </p:txBody>
      </p:sp>
      <p:sp>
        <p:nvSpPr>
          <p:cNvPr id="6" name="Rectangle à coins arrondis 5"/>
          <p:cNvSpPr/>
          <p:nvPr/>
        </p:nvSpPr>
        <p:spPr>
          <a:xfrm>
            <a:off x="5072066" y="1428736"/>
            <a:ext cx="3500462" cy="221457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DZ" sz="3000" dirty="0" smtClean="0">
                <a:solidFill>
                  <a:schemeClr val="tx1"/>
                </a:solidFill>
              </a:rPr>
              <a:t>يثبت الواقع أننا متفاوتون في درجة المعرفة، وبالتالي لا يمكن أن تكون  كل المعرفة فطرية.</a:t>
            </a:r>
            <a:endParaRPr lang="fr-FR" sz="3000" dirty="0">
              <a:solidFill>
                <a:schemeClr val="tx1"/>
              </a:solidFill>
            </a:endParaRPr>
          </a:p>
        </p:txBody>
      </p:sp>
      <p:sp>
        <p:nvSpPr>
          <p:cNvPr id="7" name="Rectangle à coins arrondis 6"/>
          <p:cNvSpPr/>
          <p:nvPr/>
        </p:nvSpPr>
        <p:spPr>
          <a:xfrm>
            <a:off x="5072066" y="4000504"/>
            <a:ext cx="3571900" cy="2214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تحتاج المقولات والقوانين العقلية إلى قرائن حسية لإثباتها أو تطويرها</a:t>
            </a:r>
            <a:endParaRPr lang="fr-FR" sz="2800" dirty="0">
              <a:solidFill>
                <a:schemeClr val="tx1"/>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ox(i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edge">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edge">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14282" y="1428736"/>
            <a:ext cx="8501122" cy="15716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lnSpc>
                <a:spcPct val="150000"/>
              </a:lnSpc>
            </a:pPr>
            <a:r>
              <a:rPr lang="ar-DZ" sz="3100" dirty="0" smtClean="0">
                <a:solidFill>
                  <a:schemeClr val="tx1"/>
                </a:solidFill>
              </a:rPr>
              <a:t>لا يبدع العقل من فراغ، فالحواس هي من يوجه العقل، ويدفعه للتفكير والتأمل، والفهم والتدبر </a:t>
            </a:r>
          </a:p>
        </p:txBody>
      </p:sp>
      <p:sp>
        <p:nvSpPr>
          <p:cNvPr id="7" name="Rectangle avec flèche vers la gauche 6"/>
          <p:cNvSpPr/>
          <p:nvPr/>
        </p:nvSpPr>
        <p:spPr>
          <a:xfrm>
            <a:off x="3357554" y="4071942"/>
            <a:ext cx="5357850" cy="2428892"/>
          </a:xfrm>
          <a:prstGeom prst="leftArrow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3000" dirty="0" smtClean="0">
                <a:solidFill>
                  <a:schemeClr val="tx1"/>
                </a:solidFill>
              </a:rPr>
              <a:t>العقل في غرفة مغلقة، والحواس هي أداته ليطل على العالم  الخارجي. </a:t>
            </a:r>
          </a:p>
          <a:p>
            <a:pPr algn="ctr" rtl="1"/>
            <a:r>
              <a:rPr lang="ar-DZ" sz="3000" dirty="0" smtClean="0">
                <a:solidFill>
                  <a:schemeClr val="tx1"/>
                </a:solidFill>
              </a:rPr>
              <a:t>وهو ما جاء </a:t>
            </a:r>
            <a:r>
              <a:rPr lang="ar-DZ" sz="3000" dirty="0" err="1" smtClean="0">
                <a:solidFill>
                  <a:schemeClr val="tx1"/>
                </a:solidFill>
              </a:rPr>
              <a:t>به</a:t>
            </a:r>
            <a:r>
              <a:rPr lang="ar-DZ" sz="3000" dirty="0" smtClean="0">
                <a:solidFill>
                  <a:schemeClr val="tx1"/>
                </a:solidFill>
              </a:rPr>
              <a:t>:</a:t>
            </a:r>
            <a:endParaRPr lang="fr-FR" sz="3000" dirty="0" smtClean="0">
              <a:solidFill>
                <a:schemeClr val="tx1"/>
              </a:solidFill>
            </a:endParaRPr>
          </a:p>
          <a:p>
            <a:pPr algn="ctr" rtl="1"/>
            <a:endParaRPr lang="fr-FR" sz="3000" dirty="0"/>
          </a:p>
        </p:txBody>
      </p:sp>
      <p:sp>
        <p:nvSpPr>
          <p:cNvPr id="8" name="Plaque 7"/>
          <p:cNvSpPr/>
          <p:nvPr/>
        </p:nvSpPr>
        <p:spPr>
          <a:xfrm>
            <a:off x="0" y="4572008"/>
            <a:ext cx="3357554" cy="150019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000" b="1" dirty="0" smtClean="0"/>
              <a:t>التيار التجريبي</a:t>
            </a:r>
            <a:endParaRPr lang="fr-FR" sz="4000" b="1" dirty="0"/>
          </a:p>
        </p:txBody>
      </p:sp>
      <p:pic>
        <p:nvPicPr>
          <p:cNvPr id="6" name="Picture 2" descr="C:\Users\pc\Desktop\صور تعديل منزل\ممنوع.jpg"/>
          <p:cNvPicPr>
            <a:picLocks noChangeAspect="1" noChangeArrowheads="1"/>
          </p:cNvPicPr>
          <p:nvPr/>
        </p:nvPicPr>
        <p:blipFill>
          <a:blip r:embed="rId2"/>
          <a:srcRect/>
          <a:stretch>
            <a:fillRect/>
          </a:stretch>
        </p:blipFill>
        <p:spPr bwMode="auto">
          <a:xfrm>
            <a:off x="3286116" y="307181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صور تعديل منزل\رمضان.jp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900" b="0" dirty="0" smtClean="0">
              <a:solidFill>
                <a:schemeClr val="tx1"/>
              </a:solidFill>
              <a:effectLst>
                <a:outerShdw blurRad="38100" dist="38100" dir="2700000" algn="tl">
                  <a:srgbClr val="000000">
                    <a:alpha val="43137"/>
                  </a:srgbClr>
                </a:outerShdw>
              </a:effectLst>
            </a:endParaRPr>
          </a:p>
          <a:p>
            <a:pPr indent="449263" algn="just" rtl="1">
              <a:lnSpc>
                <a:spcPct val="150000"/>
              </a:lnSpc>
            </a:pPr>
            <a:endParaRPr lang="ar-DZ" sz="2900" b="0" dirty="0" smtClean="0">
              <a:solidFill>
                <a:schemeClr val="tx1"/>
              </a:solidFill>
              <a:effectLst>
                <a:outerShdw blurRad="38100" dist="38100" dir="2700000" algn="tl">
                  <a:srgbClr val="000000">
                    <a:alpha val="43137"/>
                  </a:srgbClr>
                </a:outerShdw>
              </a:effectLst>
            </a:endParaRPr>
          </a:p>
        </p:txBody>
      </p:sp>
      <p:sp>
        <p:nvSpPr>
          <p:cNvPr id="2" name="Titre 1"/>
          <p:cNvSpPr>
            <a:spLocks noGrp="1"/>
          </p:cNvSpPr>
          <p:nvPr>
            <p:ph type="ctrTitle"/>
          </p:nvPr>
        </p:nvSpPr>
        <p:spPr>
          <a:xfrm>
            <a:off x="214282" y="0"/>
            <a:ext cx="8715436" cy="1357299"/>
          </a:xfrm>
        </p:spPr>
        <p:txBody>
          <a:bodyPr>
            <a:normAutofit/>
          </a:bodyPr>
          <a:lstStyle/>
          <a:p>
            <a:pPr rtl="1"/>
            <a:endParaRPr lang="fr-FR" sz="5400" b="1" dirty="0"/>
          </a:p>
        </p:txBody>
      </p:sp>
      <p:sp>
        <p:nvSpPr>
          <p:cNvPr id="6" name="Rectangle à coins arrondis 5"/>
          <p:cNvSpPr/>
          <p:nvPr/>
        </p:nvSpPr>
        <p:spPr>
          <a:xfrm>
            <a:off x="0" y="0"/>
            <a:ext cx="9144000" cy="6858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lnSpc>
                <a:spcPct val="150000"/>
              </a:lnSpc>
            </a:pPr>
            <a:r>
              <a:rPr lang="ar-DZ" sz="3600" b="1" dirty="0" smtClean="0">
                <a:solidFill>
                  <a:schemeClr val="tx1"/>
                </a:solidFill>
                <a:latin typeface="Amiri" pitchFamily="2" charset="-78"/>
                <a:cs typeface="Amiri" pitchFamily="2" charset="-78"/>
              </a:rPr>
              <a:t>اللهم رب رمضان الذي أنزل فيه القرآن وقُدّر فيه الصوم، أعوذ بك أن تغيب شمسُ يومي هذا </a:t>
            </a:r>
            <a:r>
              <a:rPr lang="ar-DZ" sz="3600" b="1" dirty="0" err="1" smtClean="0">
                <a:solidFill>
                  <a:schemeClr val="tx1"/>
                </a:solidFill>
                <a:latin typeface="Amiri" pitchFamily="2" charset="-78"/>
                <a:cs typeface="Amiri" pitchFamily="2" charset="-78"/>
              </a:rPr>
              <a:t>ولكَ</a:t>
            </a:r>
            <a:r>
              <a:rPr lang="ar-DZ" sz="3600" b="1" dirty="0" smtClean="0">
                <a:solidFill>
                  <a:schemeClr val="tx1"/>
                </a:solidFill>
                <a:latin typeface="Amiri" pitchFamily="2" charset="-78"/>
                <a:cs typeface="Amiri" pitchFamily="2" charset="-78"/>
              </a:rPr>
              <a:t> عليَّ ذنب تريد أن تعذبني </a:t>
            </a:r>
            <a:r>
              <a:rPr lang="ar-DZ" sz="3600" b="1" dirty="0" err="1" smtClean="0">
                <a:solidFill>
                  <a:schemeClr val="tx1"/>
                </a:solidFill>
                <a:latin typeface="Amiri" pitchFamily="2" charset="-78"/>
                <a:cs typeface="Amiri" pitchFamily="2" charset="-78"/>
              </a:rPr>
              <a:t>به</a:t>
            </a:r>
            <a:r>
              <a:rPr lang="ar-DZ" sz="3600" b="1" dirty="0" smtClean="0">
                <a:solidFill>
                  <a:schemeClr val="tx1"/>
                </a:solidFill>
                <a:latin typeface="Amiri" pitchFamily="2" charset="-78"/>
                <a:cs typeface="Amiri" pitchFamily="2" charset="-78"/>
              </a:rPr>
              <a:t> يوم القيامة.</a:t>
            </a:r>
          </a:p>
          <a:p>
            <a:pPr algn="ctr" rtl="1">
              <a:lnSpc>
                <a:spcPct val="150000"/>
              </a:lnSpc>
            </a:pPr>
            <a:r>
              <a:rPr lang="ar-DZ" sz="3600" b="1" dirty="0" smtClean="0">
                <a:solidFill>
                  <a:schemeClr val="tx1"/>
                </a:solidFill>
                <a:latin typeface="Amiri" pitchFamily="2" charset="-78"/>
                <a:cs typeface="Amiri" pitchFamily="2" charset="-78"/>
              </a:rPr>
              <a:t>اللهم ألهمنا من نبيك الشفاعة، واجعل التقوى لنا أربح طاعة، ولا تجعلنا في شهرنا هذا من أهل التفريط والإضاعة، وآمن خوفنا يوم تقوم الساعة برحمتك يا أرحم الراحمين.</a:t>
            </a:r>
            <a:endParaRPr lang="fr-FR" sz="3600" b="1" dirty="0">
              <a:solidFill>
                <a:schemeClr val="tx1"/>
              </a:solidFill>
              <a:latin typeface="Amiri" pitchFamily="2" charset="-78"/>
              <a:cs typeface="Amiri"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الخامس: التيار التجريبي</a:t>
            </a:r>
            <a:endParaRPr lang="fr-FR" b="1" dirty="0">
              <a:solidFill>
                <a:schemeClr val="bg1"/>
              </a:solidFill>
            </a:endParaRPr>
          </a:p>
        </p:txBody>
      </p:sp>
      <p:sp>
        <p:nvSpPr>
          <p:cNvPr id="6" name="Rectangle à coins arrondis 5"/>
          <p:cNvSpPr/>
          <p:nvPr/>
        </p:nvSpPr>
        <p:spPr>
          <a:xfrm>
            <a:off x="2143108" y="2357430"/>
            <a:ext cx="5072098"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dirty="0" smtClean="0">
                <a:solidFill>
                  <a:schemeClr val="tx1"/>
                </a:solidFill>
                <a:latin typeface="Times New Roman" pitchFamily="18" charset="0"/>
                <a:cs typeface="Times New Roman" pitchFamily="18" charset="0"/>
              </a:rPr>
              <a:t>تعريف  التجربة والتيار التجريبي</a:t>
            </a:r>
          </a:p>
        </p:txBody>
      </p:sp>
      <p:sp>
        <p:nvSpPr>
          <p:cNvPr id="9" name="Rectangle à coins arrondis 8"/>
          <p:cNvSpPr/>
          <p:nvPr/>
        </p:nvSpPr>
        <p:spPr>
          <a:xfrm>
            <a:off x="4929190" y="4714884"/>
            <a:ext cx="3857652" cy="785818"/>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تقسيمات ورواد  التيار التجريبي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dirty="0" smtClean="0">
                <a:solidFill>
                  <a:schemeClr val="tx1"/>
                </a:solidFill>
                <a:latin typeface="Times New Roman" pitchFamily="18" charset="0"/>
                <a:cs typeface="Times New Roman" pitchFamily="18" charset="0"/>
              </a:rPr>
              <a:t>مبادئ التيار التجريبي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dirty="0" smtClean="0">
                <a:solidFill>
                  <a:schemeClr val="tx1"/>
                </a:solidFill>
              </a:rPr>
              <a:t>نشأة التيار التجريبي</a:t>
            </a:r>
            <a:endParaRPr lang="fr-FR" sz="30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000" dirty="0" smtClean="0"/>
              <a:t>نقد التيار التجريبي</a:t>
            </a:r>
            <a:endParaRPr lang="fr-FR" sz="30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1643050"/>
          </a:xfrm>
          <a:prstGeom prst="rect">
            <a:avLst/>
          </a:prstGeom>
          <a:ln>
            <a:noFill/>
          </a:ln>
          <a:effectLst>
            <a:softEdge rad="112500"/>
          </a:effectLst>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strVal val="#ppt_w*0.70"/>
                                          </p:val>
                                        </p:tav>
                                        <p:tav tm="100000">
                                          <p:val>
                                            <p:strVal val="#ppt_w"/>
                                          </p:val>
                                        </p:tav>
                                      </p:tavLst>
                                    </p:anim>
                                    <p:anim calcmode="lin" valueType="num">
                                      <p:cBhvr>
                                        <p:cTn id="51" dur="1000" fill="hold"/>
                                        <p:tgtEl>
                                          <p:spTgt spid="13"/>
                                        </p:tgtEl>
                                        <p:attrNameLst>
                                          <p:attrName>ppt_h</p:attrName>
                                        </p:attrNameLst>
                                      </p:cBhvr>
                                      <p:tavLst>
                                        <p:tav tm="0">
                                          <p:val>
                                            <p:strVal val="#ppt_h"/>
                                          </p:val>
                                        </p:tav>
                                        <p:tav tm="100000">
                                          <p:val>
                                            <p:strVal val="#ppt_h"/>
                                          </p:val>
                                        </p:tav>
                                      </p:tavLst>
                                    </p:anim>
                                    <p:animEffect transition="in" filter="fade">
                                      <p:cBhvr>
                                        <p:cTn id="5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animBg="1"/>
      <p:bldP spid="10" grpId="0" animBg="1"/>
      <p:bldP spid="11"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714356"/>
            <a:ext cx="8643998" cy="5929354"/>
          </a:xfrm>
        </p:spPr>
        <p:txBody>
          <a:bodyPr>
            <a:normAutofit/>
          </a:bodyPr>
          <a:lstStyle/>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857232"/>
          </a:xfrm>
        </p:spPr>
        <p:txBody>
          <a:bodyPr>
            <a:normAutofit fontScale="90000"/>
          </a:bodyPr>
          <a:lstStyle/>
          <a:p>
            <a:pPr rtl="1"/>
            <a:r>
              <a:rPr lang="ar-DZ" sz="5400" b="1" dirty="0" smtClean="0"/>
              <a:t>التيار التجريبي</a:t>
            </a:r>
            <a:endParaRPr lang="fr-FR" sz="5400" b="1" dirty="0"/>
          </a:p>
        </p:txBody>
      </p:sp>
      <p:sp>
        <p:nvSpPr>
          <p:cNvPr id="6" name="Rectangle à coins arrondis 5"/>
          <p:cNvSpPr/>
          <p:nvPr/>
        </p:nvSpPr>
        <p:spPr>
          <a:xfrm>
            <a:off x="4857752" y="1428736"/>
            <a:ext cx="3857652" cy="11430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600" b="1" dirty="0" smtClean="0">
                <a:solidFill>
                  <a:schemeClr val="tx1"/>
                </a:solidFill>
              </a:rPr>
              <a:t>باللاتينية:</a:t>
            </a:r>
            <a:r>
              <a:rPr lang="en-US" sz="2600" b="1" dirty="0" smtClean="0">
                <a:solidFill>
                  <a:schemeClr val="tx1"/>
                </a:solidFill>
              </a:rPr>
              <a:t> </a:t>
            </a:r>
            <a:r>
              <a:rPr lang="en-US" sz="2600" b="1" dirty="0" err="1" smtClean="0">
                <a:solidFill>
                  <a:schemeClr val="tx1"/>
                </a:solidFill>
              </a:rPr>
              <a:t>Empirikos</a:t>
            </a:r>
            <a:r>
              <a:rPr lang="en-US" sz="2600" b="1" dirty="0" smtClean="0">
                <a:solidFill>
                  <a:schemeClr val="tx1"/>
                </a:solidFill>
              </a:rPr>
              <a:t> </a:t>
            </a:r>
            <a:r>
              <a:rPr lang="ar-DZ" sz="2600" b="1" dirty="0" smtClean="0">
                <a:solidFill>
                  <a:schemeClr val="tx1"/>
                </a:solidFill>
              </a:rPr>
              <a:t> </a:t>
            </a:r>
            <a:endParaRPr lang="fr-FR" sz="2600" b="1" dirty="0">
              <a:solidFill>
                <a:schemeClr val="tx1"/>
              </a:solidFill>
            </a:endParaRPr>
          </a:p>
        </p:txBody>
      </p:sp>
      <p:sp>
        <p:nvSpPr>
          <p:cNvPr id="7" name="Rectangle à coins arrondis 6"/>
          <p:cNvSpPr/>
          <p:nvPr/>
        </p:nvSpPr>
        <p:spPr>
          <a:xfrm>
            <a:off x="4929190" y="3143248"/>
            <a:ext cx="3857652" cy="15001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600" b="1" dirty="0" smtClean="0">
                <a:solidFill>
                  <a:schemeClr val="tx1"/>
                </a:solidFill>
              </a:rPr>
              <a:t>بالفرنسية: </a:t>
            </a:r>
            <a:r>
              <a:rPr lang="en-US" sz="2600" b="1" dirty="0" err="1" smtClean="0">
                <a:solidFill>
                  <a:schemeClr val="tx1"/>
                </a:solidFill>
              </a:rPr>
              <a:t>Empirique</a:t>
            </a:r>
            <a:r>
              <a:rPr lang="en-US" sz="2600" b="1" dirty="0" smtClean="0">
                <a:solidFill>
                  <a:schemeClr val="tx1"/>
                </a:solidFill>
              </a:rPr>
              <a:t>/ </a:t>
            </a:r>
            <a:r>
              <a:rPr lang="en-US" sz="2600" b="1" dirty="0" err="1" smtClean="0">
                <a:solidFill>
                  <a:schemeClr val="tx1"/>
                </a:solidFill>
              </a:rPr>
              <a:t>Expérimental</a:t>
            </a:r>
            <a:endParaRPr lang="fr-FR" sz="2600" b="1" dirty="0">
              <a:solidFill>
                <a:schemeClr val="tx1"/>
              </a:solidFill>
            </a:endParaRPr>
          </a:p>
        </p:txBody>
      </p:sp>
      <p:sp>
        <p:nvSpPr>
          <p:cNvPr id="8" name="Rectangle à coins arrondis 7"/>
          <p:cNvSpPr/>
          <p:nvPr/>
        </p:nvSpPr>
        <p:spPr>
          <a:xfrm>
            <a:off x="4929190" y="5000636"/>
            <a:ext cx="3857652" cy="1143008"/>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rtl="1"/>
            <a:r>
              <a:rPr lang="ar-DZ" sz="2600" b="1" dirty="0" smtClean="0">
                <a:solidFill>
                  <a:schemeClr val="tx1"/>
                </a:solidFill>
              </a:rPr>
              <a:t>بالإنجليزية: </a:t>
            </a:r>
            <a:r>
              <a:rPr lang="en-US" sz="2600" b="1" smtClean="0">
                <a:solidFill>
                  <a:schemeClr val="tx1"/>
                </a:solidFill>
              </a:rPr>
              <a:t>Experimental</a:t>
            </a:r>
            <a:endParaRPr lang="fr-FR" sz="2600" b="1" dirty="0">
              <a:solidFill>
                <a:schemeClr val="tx1"/>
              </a:solidFill>
            </a:endParaRPr>
          </a:p>
        </p:txBody>
      </p:sp>
      <p:pic>
        <p:nvPicPr>
          <p:cNvPr id="9" name="Picture 3" descr="C:\Users\pc\Desktop\مقاييس السداسي 2\صور\تجربيبة.jpg"/>
          <p:cNvPicPr>
            <a:picLocks noChangeAspect="1" noChangeArrowheads="1"/>
          </p:cNvPicPr>
          <p:nvPr/>
        </p:nvPicPr>
        <p:blipFill>
          <a:blip r:embed="rId2"/>
          <a:srcRect/>
          <a:stretch>
            <a:fillRect/>
          </a:stretch>
        </p:blipFill>
        <p:spPr bwMode="auto">
          <a:xfrm>
            <a:off x="0" y="1000108"/>
            <a:ext cx="4214810" cy="5857892"/>
          </a:xfrm>
          <a:prstGeom prst="rect">
            <a:avLst/>
          </a:prstGeom>
          <a:noFill/>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ox(in)">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8860" y="500042"/>
            <a:ext cx="3571900" cy="1000132"/>
          </a:xfrm>
        </p:spPr>
        <p:txBody>
          <a:bodyPr>
            <a:noAutofit/>
          </a:bodyPr>
          <a:lstStyle/>
          <a:p>
            <a:pPr algn="just" rtl="1"/>
            <a:r>
              <a:rPr lang="ar-DZ" sz="4400" b="1" dirty="0" smtClean="0">
                <a:solidFill>
                  <a:srgbClr val="C00000"/>
                </a:solidFill>
              </a:rPr>
              <a:t>ما هي التجربة</a:t>
            </a:r>
            <a:endParaRPr lang="fr-FR" sz="4400" b="1" dirty="0">
              <a:solidFill>
                <a:srgbClr val="C00000"/>
              </a:solidFill>
            </a:endParaRPr>
          </a:p>
        </p:txBody>
      </p:sp>
      <p:sp>
        <p:nvSpPr>
          <p:cNvPr id="4" name="Rectangle à coins arrondis 3"/>
          <p:cNvSpPr/>
          <p:nvPr/>
        </p:nvSpPr>
        <p:spPr>
          <a:xfrm>
            <a:off x="285720" y="4857760"/>
            <a:ext cx="4857784" cy="17145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ملاحظة العالم الخارجي في ظروف وشروط يمكن التحكم فيها للوصول إلى قوانين تحكم الظواهر</a:t>
            </a:r>
          </a:p>
        </p:txBody>
      </p:sp>
      <p:pic>
        <p:nvPicPr>
          <p:cNvPr id="2051" name="Picture 3" descr="C:\Users\pc\Desktop\مقاييس السداسي 2\صور\فهام.jpg"/>
          <p:cNvPicPr>
            <a:picLocks noChangeAspect="1" noChangeArrowheads="1"/>
          </p:cNvPicPr>
          <p:nvPr/>
        </p:nvPicPr>
        <p:blipFill>
          <a:blip r:embed="rId2"/>
          <a:srcRect/>
          <a:stretch>
            <a:fillRect/>
          </a:stretch>
        </p:blipFill>
        <p:spPr bwMode="auto">
          <a:xfrm rot="203052">
            <a:off x="1610552" y="389156"/>
            <a:ext cx="1123808" cy="1352797"/>
          </a:xfrm>
          <a:prstGeom prst="rect">
            <a:avLst/>
          </a:prstGeom>
          <a:ln>
            <a:noFill/>
          </a:ln>
          <a:effectLst>
            <a:softEdge rad="112500"/>
          </a:effectLst>
        </p:spPr>
      </p:pic>
      <p:sp>
        <p:nvSpPr>
          <p:cNvPr id="7" name="Rectangle à coins arrondis 6"/>
          <p:cNvSpPr/>
          <p:nvPr/>
        </p:nvSpPr>
        <p:spPr>
          <a:xfrm>
            <a:off x="4643438" y="1643050"/>
            <a:ext cx="4357718" cy="150019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3000" dirty="0" smtClean="0">
                <a:solidFill>
                  <a:schemeClr val="tx1"/>
                </a:solidFill>
              </a:rPr>
              <a:t>ما يأتي من الخارج وليس من قوانين العقل. </a:t>
            </a:r>
            <a:r>
              <a:rPr lang="ar-DZ" sz="3000" b="1" dirty="0" err="1" smtClean="0">
                <a:solidFill>
                  <a:schemeClr val="tx1"/>
                </a:solidFill>
              </a:rPr>
              <a:t>كانط</a:t>
            </a:r>
            <a:endParaRPr lang="fr-FR" sz="3000" b="1" dirty="0">
              <a:solidFill>
                <a:schemeClr val="tx1"/>
              </a:solidFill>
            </a:endParaRPr>
          </a:p>
        </p:txBody>
      </p:sp>
      <p:sp>
        <p:nvSpPr>
          <p:cNvPr id="8" name="Rectangle à coins arrondis 7"/>
          <p:cNvSpPr/>
          <p:nvPr/>
        </p:nvSpPr>
        <p:spPr>
          <a:xfrm>
            <a:off x="1142976" y="3500438"/>
            <a:ext cx="4357718" cy="928694"/>
          </a:xfrm>
          <a:prstGeom prst="roundRect">
            <a:avLst/>
          </a:prstGeom>
          <a:blipFill>
            <a:blip r:embed="rId3"/>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rPr>
              <a:t>تفاعل الحواس مع عالمها الخارجي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p:cTn id="14" dur="1000" fill="hold"/>
                                        <p:tgtEl>
                                          <p:spTgt spid="2051"/>
                                        </p:tgtEl>
                                        <p:attrNameLst>
                                          <p:attrName>ppt_w</p:attrName>
                                        </p:attrNameLst>
                                      </p:cBhvr>
                                      <p:tavLst>
                                        <p:tav tm="0">
                                          <p:val>
                                            <p:strVal val="#ppt_w*0.70"/>
                                          </p:val>
                                        </p:tav>
                                        <p:tav tm="100000">
                                          <p:val>
                                            <p:strVal val="#ppt_w"/>
                                          </p:val>
                                        </p:tav>
                                      </p:tavLst>
                                    </p:anim>
                                    <p:anim calcmode="lin" valueType="num">
                                      <p:cBhvr>
                                        <p:cTn id="15" dur="1000" fill="hold"/>
                                        <p:tgtEl>
                                          <p:spTgt spid="2051"/>
                                        </p:tgtEl>
                                        <p:attrNameLst>
                                          <p:attrName>ppt_h</p:attrName>
                                        </p:attrNameLst>
                                      </p:cBhvr>
                                      <p:tavLst>
                                        <p:tav tm="0">
                                          <p:val>
                                            <p:strVal val="#ppt_h"/>
                                          </p:val>
                                        </p:tav>
                                        <p:tav tm="100000">
                                          <p:val>
                                            <p:strVal val="#ppt_h"/>
                                          </p:val>
                                        </p:tav>
                                      </p:tavLst>
                                    </p:anim>
                                    <p:animEffect transition="in" filter="fade">
                                      <p:cBhvr>
                                        <p:cTn id="16" dur="1000"/>
                                        <p:tgtEl>
                                          <p:spTgt spid="205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heckerboard(across)">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amond(in)">
                                      <p:cBhvr>
                                        <p:cTn id="3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pc\Desktop\مقاييس السداسي 2\صور\تساوي.jpg"/>
          <p:cNvPicPr>
            <a:picLocks noChangeAspect="1" noChangeArrowheads="1"/>
          </p:cNvPicPr>
          <p:nvPr/>
        </p:nvPicPr>
        <p:blipFill>
          <a:blip r:embed="rId2"/>
          <a:srcRect/>
          <a:stretch>
            <a:fillRect/>
          </a:stretch>
        </p:blipFill>
        <p:spPr bwMode="auto">
          <a:xfrm>
            <a:off x="3714744" y="3000372"/>
            <a:ext cx="1928826" cy="1143001"/>
          </a:xfrm>
          <a:prstGeom prst="rect">
            <a:avLst/>
          </a:prstGeom>
          <a:noFill/>
        </p:spPr>
      </p:pic>
      <p:pic>
        <p:nvPicPr>
          <p:cNvPr id="2050" name="Picture 2" descr="C:\Users\pc\Desktop\مقاييس السداسي 2\صور\لا تساوي.jpg"/>
          <p:cNvPicPr>
            <a:picLocks noChangeAspect="1" noChangeArrowheads="1"/>
          </p:cNvPicPr>
          <p:nvPr/>
        </p:nvPicPr>
        <p:blipFill>
          <a:blip r:embed="rId3"/>
          <a:srcRect/>
          <a:stretch>
            <a:fillRect/>
          </a:stretch>
        </p:blipFill>
        <p:spPr bwMode="auto">
          <a:xfrm>
            <a:off x="6858016" y="1500174"/>
            <a:ext cx="1714512" cy="928687"/>
          </a:xfrm>
          <a:prstGeom prst="rect">
            <a:avLst/>
          </a:prstGeom>
          <a:noFill/>
        </p:spPr>
      </p:pic>
      <p:sp>
        <p:nvSpPr>
          <p:cNvPr id="7" name="Rectangle à coins arrondis 6"/>
          <p:cNvSpPr/>
          <p:nvPr/>
        </p:nvSpPr>
        <p:spPr>
          <a:xfrm>
            <a:off x="1357290" y="1214422"/>
            <a:ext cx="4929222"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600" dirty="0" smtClean="0"/>
              <a:t> الفطري/  العقلي/ النظري. </a:t>
            </a:r>
            <a:endParaRPr lang="fr-FR" sz="3600" dirty="0"/>
          </a:p>
        </p:txBody>
      </p:sp>
      <p:sp>
        <p:nvSpPr>
          <p:cNvPr id="9" name="Rectangle à coins arrondis 8"/>
          <p:cNvSpPr/>
          <p:nvPr/>
        </p:nvSpPr>
        <p:spPr>
          <a:xfrm>
            <a:off x="1643042" y="4643446"/>
            <a:ext cx="6357982" cy="121444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3000" dirty="0" smtClean="0"/>
              <a:t>الحس- الخبرة الحسية- المادة</a:t>
            </a:r>
          </a:p>
          <a:p>
            <a:pPr algn="ctr"/>
            <a:r>
              <a:rPr lang="ar-DZ" sz="3000" dirty="0" smtClean="0"/>
              <a:t>استقبال تنبيهات من العالم الخارجي. </a:t>
            </a:r>
            <a:endParaRPr lang="fr-FR" sz="3000" dirty="0"/>
          </a:p>
        </p:txBody>
      </p:sp>
      <p:sp>
        <p:nvSpPr>
          <p:cNvPr id="8" name="Plaque 7"/>
          <p:cNvSpPr/>
          <p:nvPr/>
        </p:nvSpPr>
        <p:spPr>
          <a:xfrm>
            <a:off x="6500794" y="0"/>
            <a:ext cx="2643206" cy="92869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4200" b="1" dirty="0" smtClean="0"/>
              <a:t>التجربة</a:t>
            </a:r>
            <a:endParaRPr lang="fr-FR" sz="4200" b="1" dirty="0"/>
          </a:p>
        </p:txBody>
      </p:sp>
      <p:pic>
        <p:nvPicPr>
          <p:cNvPr id="10" name="Picture 2" descr="C:\Users\pc\Desktop\صور تعديل منزل\ممنوع.jpg"/>
          <p:cNvPicPr>
            <a:picLocks noChangeAspect="1" noChangeArrowheads="1"/>
          </p:cNvPicPr>
          <p:nvPr/>
        </p:nvPicPr>
        <p:blipFill>
          <a:blip r:embed="rId4"/>
          <a:srcRect/>
          <a:stretch>
            <a:fillRect/>
          </a:stretch>
        </p:blipFill>
        <p:spPr bwMode="auto">
          <a:xfrm>
            <a:off x="0" y="271462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box(in)">
                                      <p:cBhvr>
                                        <p:cTn id="31" dur="500"/>
                                        <p:tgtEl>
                                          <p:spTgt spid="2050"/>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ox(in)">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14876" y="285728"/>
            <a:ext cx="4192714" cy="1000132"/>
          </a:xfrm>
        </p:spPr>
        <p:txBody>
          <a:bodyPr>
            <a:noAutofit/>
          </a:bodyPr>
          <a:lstStyle/>
          <a:p>
            <a:pPr algn="just" rtl="1"/>
            <a:r>
              <a:rPr lang="ar-DZ" sz="4400" b="1" dirty="0" smtClean="0">
                <a:solidFill>
                  <a:srgbClr val="C00000"/>
                </a:solidFill>
              </a:rPr>
              <a:t>ما هو التيار التجريبي</a:t>
            </a:r>
            <a:endParaRPr lang="fr-FR" sz="4400" b="1" dirty="0">
              <a:solidFill>
                <a:srgbClr val="C00000"/>
              </a:solidFill>
            </a:endParaRPr>
          </a:p>
        </p:txBody>
      </p:sp>
      <p:sp>
        <p:nvSpPr>
          <p:cNvPr id="3" name="Espace réservé du contenu 2"/>
          <p:cNvSpPr>
            <a:spLocks noGrp="1"/>
          </p:cNvSpPr>
          <p:nvPr>
            <p:ph sz="quarter" idx="1"/>
          </p:nvPr>
        </p:nvSpPr>
        <p:spPr>
          <a:xfrm>
            <a:off x="301752" y="1527048"/>
            <a:ext cx="8503920" cy="473192"/>
          </a:xfrm>
        </p:spPr>
        <p:txBody>
          <a:bodyPr>
            <a:normAutofit fontScale="92500" lnSpcReduction="20000"/>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4" name="Rectangle à coins arrondis 3"/>
          <p:cNvSpPr/>
          <p:nvPr/>
        </p:nvSpPr>
        <p:spPr>
          <a:xfrm>
            <a:off x="285720" y="3714752"/>
            <a:ext cx="4143404" cy="2857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اقتراب معرفي يؤكد على أن مصدر كل ما يمتلكه الإنسان من معارف هو  الحواس، وبالتالي لا وجود لأية أفكار أو معارف فطرية عند الإنسان.</a:t>
            </a:r>
          </a:p>
        </p:txBody>
      </p:sp>
      <p:pic>
        <p:nvPicPr>
          <p:cNvPr id="2051" name="Picture 3" descr="C:\Users\pc\Desktop\مقاييس السداسي 2\صور\فهام.jpg"/>
          <p:cNvPicPr>
            <a:picLocks noChangeAspect="1" noChangeArrowheads="1"/>
          </p:cNvPicPr>
          <p:nvPr/>
        </p:nvPicPr>
        <p:blipFill>
          <a:blip r:embed="rId2"/>
          <a:srcRect/>
          <a:stretch>
            <a:fillRect/>
          </a:stretch>
        </p:blipFill>
        <p:spPr bwMode="auto">
          <a:xfrm rot="20279153">
            <a:off x="753381" y="318940"/>
            <a:ext cx="1964891" cy="1352797"/>
          </a:xfrm>
          <a:prstGeom prst="rect">
            <a:avLst/>
          </a:prstGeom>
          <a:ln>
            <a:noFill/>
          </a:ln>
          <a:effectLst>
            <a:softEdge rad="112500"/>
          </a:effectLst>
        </p:spPr>
      </p:pic>
      <p:sp>
        <p:nvSpPr>
          <p:cNvPr id="7" name="Rectangle à coins arrondis 6"/>
          <p:cNvSpPr/>
          <p:nvPr/>
        </p:nvSpPr>
        <p:spPr>
          <a:xfrm>
            <a:off x="214282" y="1785926"/>
            <a:ext cx="8358246" cy="14287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3000" dirty="0" smtClean="0">
                <a:solidFill>
                  <a:schemeClr val="tx1"/>
                </a:solidFill>
              </a:rPr>
              <a:t>ذلك التيار الذي يعتمد على المنهج التجريبي كأسلوب من أجل اكتساب المعرفة .</a:t>
            </a:r>
            <a:endParaRPr lang="fr-FR" sz="3000" dirty="0">
              <a:solidFill>
                <a:schemeClr val="tx1"/>
              </a:solidFill>
            </a:endParaRPr>
          </a:p>
        </p:txBody>
      </p:sp>
      <p:sp>
        <p:nvSpPr>
          <p:cNvPr id="8" name="Rectangle à coins arrondis 7"/>
          <p:cNvSpPr/>
          <p:nvPr/>
        </p:nvSpPr>
        <p:spPr>
          <a:xfrm>
            <a:off x="4572000" y="3786190"/>
            <a:ext cx="4357718" cy="2786082"/>
          </a:xfrm>
          <a:prstGeom prst="roundRect">
            <a:avLst/>
          </a:prstGeom>
          <a:blipFill>
            <a:blip r:embed="rId3"/>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rPr>
              <a:t>تيار يؤكد رواده على النزعة الحسية، </a:t>
            </a:r>
            <a:r>
              <a:rPr lang="fr-FR" sz="2800" dirty="0" smtClean="0">
                <a:solidFill>
                  <a:schemeClr val="tx1"/>
                </a:solidFill>
              </a:rPr>
              <a:t>)</a:t>
            </a:r>
            <a:r>
              <a:rPr lang="ar-DZ" sz="2800" dirty="0" smtClean="0">
                <a:solidFill>
                  <a:schemeClr val="tx1"/>
                </a:solidFill>
              </a:rPr>
              <a:t>أساس </a:t>
            </a:r>
            <a:r>
              <a:rPr lang="ar-DZ" sz="2800" dirty="0" smtClean="0">
                <a:solidFill>
                  <a:schemeClr val="tx1"/>
                </a:solidFill>
              </a:rPr>
              <a:t>المعرفة هو </a:t>
            </a:r>
            <a:r>
              <a:rPr lang="ar-DZ" sz="2800" dirty="0" smtClean="0">
                <a:solidFill>
                  <a:schemeClr val="tx1"/>
                </a:solidFill>
              </a:rPr>
              <a:t>الإدراك الحسي للواقع</a:t>
            </a:r>
            <a:r>
              <a:rPr lang="fr-FR" sz="2800" dirty="0" smtClean="0">
                <a:solidFill>
                  <a:schemeClr val="tx1"/>
                </a:solidFill>
              </a:rPr>
              <a:t>(</a:t>
            </a:r>
            <a:r>
              <a:rPr lang="ar-DZ" sz="2800" dirty="0" smtClean="0">
                <a:solidFill>
                  <a:schemeClr val="tx1"/>
                </a:solidFill>
              </a:rPr>
              <a:t>. </a:t>
            </a:r>
            <a:r>
              <a:rPr lang="ar-DZ" sz="2800" dirty="0" smtClean="0">
                <a:solidFill>
                  <a:schemeClr val="tx1"/>
                </a:solidFill>
              </a:rPr>
              <a:t>وعلى أن العقل يولد صفحة بيضاء ونافذته الوحيدة على العالم هي الحواس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p:cTn id="14" dur="1000" fill="hold"/>
                                        <p:tgtEl>
                                          <p:spTgt spid="2051"/>
                                        </p:tgtEl>
                                        <p:attrNameLst>
                                          <p:attrName>ppt_w</p:attrName>
                                        </p:attrNameLst>
                                      </p:cBhvr>
                                      <p:tavLst>
                                        <p:tav tm="0">
                                          <p:val>
                                            <p:strVal val="#ppt_w*0.70"/>
                                          </p:val>
                                        </p:tav>
                                        <p:tav tm="100000">
                                          <p:val>
                                            <p:strVal val="#ppt_w"/>
                                          </p:val>
                                        </p:tav>
                                      </p:tavLst>
                                    </p:anim>
                                    <p:anim calcmode="lin" valueType="num">
                                      <p:cBhvr>
                                        <p:cTn id="15" dur="1000" fill="hold"/>
                                        <p:tgtEl>
                                          <p:spTgt spid="2051"/>
                                        </p:tgtEl>
                                        <p:attrNameLst>
                                          <p:attrName>ppt_h</p:attrName>
                                        </p:attrNameLst>
                                      </p:cBhvr>
                                      <p:tavLst>
                                        <p:tav tm="0">
                                          <p:val>
                                            <p:strVal val="#ppt_h"/>
                                          </p:val>
                                        </p:tav>
                                        <p:tav tm="100000">
                                          <p:val>
                                            <p:strVal val="#ppt_h"/>
                                          </p:val>
                                        </p:tav>
                                      </p:tavLst>
                                    </p:anim>
                                    <p:animEffect transition="in" filter="fade">
                                      <p:cBhvr>
                                        <p:cTn id="16" dur="1000"/>
                                        <p:tgtEl>
                                          <p:spTgt spid="2051"/>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diamond(in)">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strVal val="#ppt_w*0.70"/>
                                          </p:val>
                                        </p:tav>
                                        <p:tav tm="100000">
                                          <p:val>
                                            <p:strVal val="#ppt_w"/>
                                          </p:val>
                                        </p:tav>
                                      </p:tavLst>
                                    </p:anim>
                                    <p:anim calcmode="lin" valueType="num">
                                      <p:cBhvr>
                                        <p:cTn id="32" dur="1000" fill="hold"/>
                                        <p:tgtEl>
                                          <p:spTgt spid="7"/>
                                        </p:tgtEl>
                                        <p:attrNameLst>
                                          <p:attrName>ppt_h</p:attrName>
                                        </p:attrNameLst>
                                      </p:cBhvr>
                                      <p:tavLst>
                                        <p:tav tm="0">
                                          <p:val>
                                            <p:strVal val="#ppt_h"/>
                                          </p:val>
                                        </p:tav>
                                        <p:tav tm="100000">
                                          <p:val>
                                            <p:strVal val="#ppt_h"/>
                                          </p:val>
                                        </p:tav>
                                      </p:tavLst>
                                    </p:anim>
                                    <p:animEffect transition="in" filter="fade">
                                      <p:cBhvr>
                                        <p:cTn id="3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301752" y="1527048"/>
            <a:ext cx="8503920" cy="473192"/>
          </a:xfrm>
        </p:spPr>
        <p:txBody>
          <a:bodyPr>
            <a:normAutofit fontScale="92500" lnSpcReduction="20000"/>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4" name="Rectangle à coins arrondis 3"/>
          <p:cNvSpPr/>
          <p:nvPr/>
        </p:nvSpPr>
        <p:spPr>
          <a:xfrm>
            <a:off x="285720" y="3571876"/>
            <a:ext cx="4143404" cy="27860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ysClr val="windowText" lastClr="000000"/>
                </a:solidFill>
              </a:rPr>
              <a:t>يتم اكتساب المعرف بالاعتماد على اختبار وتجريب الفروض دون الاعتداد بوجود أفكار ومبادئ فطرية.</a:t>
            </a:r>
          </a:p>
          <a:p>
            <a:pPr algn="ctr" rtl="1"/>
            <a:r>
              <a:rPr lang="ar-DZ" sz="2800" b="1" dirty="0" smtClean="0">
                <a:solidFill>
                  <a:sysClr val="windowText" lastClr="000000"/>
                </a:solidFill>
              </a:rPr>
              <a:t>(التأكيد </a:t>
            </a:r>
            <a:r>
              <a:rPr lang="ar-DZ" sz="2800" b="1" dirty="0" smtClean="0">
                <a:solidFill>
                  <a:sysClr val="windowText" lastClr="000000"/>
                </a:solidFill>
              </a:rPr>
              <a:t>على التجربة العلمية</a:t>
            </a:r>
            <a:r>
              <a:rPr lang="ar-DZ" sz="2800" dirty="0" smtClean="0">
                <a:solidFill>
                  <a:sysClr val="windowText" lastClr="000000"/>
                </a:solidFill>
              </a:rPr>
              <a:t>)</a:t>
            </a:r>
            <a:endParaRPr lang="ar-DZ" sz="2800" dirty="0" smtClean="0">
              <a:solidFill>
                <a:schemeClr val="tx1"/>
              </a:solidFill>
            </a:endParaRPr>
          </a:p>
        </p:txBody>
      </p:sp>
      <p:sp>
        <p:nvSpPr>
          <p:cNvPr id="7" name="Rectangle à coins arrondis 6"/>
          <p:cNvSpPr/>
          <p:nvPr/>
        </p:nvSpPr>
        <p:spPr>
          <a:xfrm>
            <a:off x="357158" y="142852"/>
            <a:ext cx="8358246" cy="14287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3200" dirty="0" smtClean="0">
                <a:solidFill>
                  <a:sysClr val="windowText" lastClr="000000"/>
                </a:solidFill>
              </a:rPr>
              <a:t>يشير التيار التجريبي لمعنيين أساسيين</a:t>
            </a:r>
            <a:endParaRPr lang="fr-FR" sz="3200" dirty="0">
              <a:solidFill>
                <a:sysClr val="windowText" lastClr="000000"/>
              </a:solidFill>
            </a:endParaRPr>
          </a:p>
        </p:txBody>
      </p:sp>
      <p:sp>
        <p:nvSpPr>
          <p:cNvPr id="8" name="Rectangle à coins arrondis 7"/>
          <p:cNvSpPr/>
          <p:nvPr/>
        </p:nvSpPr>
        <p:spPr>
          <a:xfrm>
            <a:off x="4572000" y="3571876"/>
            <a:ext cx="4357718" cy="2786082"/>
          </a:xfrm>
          <a:prstGeom prst="roundRect">
            <a:avLst/>
          </a:prstGeom>
          <a:blipFill>
            <a:blip r:embed="rId2"/>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ysClr val="windowText" lastClr="000000"/>
                </a:solidFill>
              </a:rPr>
              <a:t>الحواس هي مصدر ما يكتسبه الفرد من معارف، وذلك باحتكاكه بالعالم الخارجي وخبرته العملية </a:t>
            </a:r>
            <a:r>
              <a:rPr lang="ar-DZ" sz="2800" dirty="0" err="1" smtClean="0">
                <a:solidFill>
                  <a:sysClr val="windowText" lastClr="000000"/>
                </a:solidFill>
              </a:rPr>
              <a:t>به</a:t>
            </a:r>
            <a:r>
              <a:rPr lang="ar-DZ" sz="2800" dirty="0" smtClean="0">
                <a:solidFill>
                  <a:sysClr val="windowText" lastClr="000000"/>
                </a:solidFill>
              </a:rPr>
              <a:t> دون وجود مبادئ فطرية. </a:t>
            </a:r>
          </a:p>
          <a:p>
            <a:pPr algn="ctr" rtl="1"/>
            <a:r>
              <a:rPr lang="fr-FR" sz="2800" b="1" dirty="0" smtClean="0">
                <a:solidFill>
                  <a:sysClr val="windowText" lastClr="000000"/>
                </a:solidFill>
              </a:rPr>
              <a:t>)</a:t>
            </a:r>
            <a:r>
              <a:rPr lang="ar-DZ" sz="2800" b="1" dirty="0" smtClean="0">
                <a:solidFill>
                  <a:sysClr val="windowText" lastClr="000000"/>
                </a:solidFill>
              </a:rPr>
              <a:t>التأكيد </a:t>
            </a:r>
            <a:r>
              <a:rPr lang="ar-DZ" sz="2800" b="1" dirty="0" smtClean="0">
                <a:solidFill>
                  <a:sysClr val="windowText" lastClr="000000"/>
                </a:solidFill>
              </a:rPr>
              <a:t>على التجربة العملية</a:t>
            </a:r>
            <a:r>
              <a:rPr lang="ar-DZ" sz="2800" dirty="0" smtClean="0">
                <a:solidFill>
                  <a:sysClr val="windowText" lastClr="000000"/>
                </a:solidFill>
              </a:rPr>
              <a:t>)</a:t>
            </a:r>
            <a:endParaRPr lang="ar-DZ" sz="2800" dirty="0" smtClean="0">
              <a:solidFill>
                <a:schemeClr val="tx1"/>
              </a:solidFill>
            </a:endParaRPr>
          </a:p>
        </p:txBody>
      </p:sp>
      <p:pic>
        <p:nvPicPr>
          <p:cNvPr id="491522" name="Picture 2" descr="C:\Users\pc\Desktop\صور تعديل منزل\لاحظ.jpg"/>
          <p:cNvPicPr>
            <a:picLocks noChangeAspect="1" noChangeArrowheads="1"/>
          </p:cNvPicPr>
          <p:nvPr/>
        </p:nvPicPr>
        <p:blipFill>
          <a:blip r:embed="rId3"/>
          <a:srcRect/>
          <a:stretch>
            <a:fillRect/>
          </a:stretch>
        </p:blipFill>
        <p:spPr bwMode="auto">
          <a:xfrm>
            <a:off x="2000232" y="1643050"/>
            <a:ext cx="4714908" cy="19288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1522"/>
                                        </p:tgtEl>
                                        <p:attrNameLst>
                                          <p:attrName>style.visibility</p:attrName>
                                        </p:attrNameLst>
                                      </p:cBhvr>
                                      <p:to>
                                        <p:strVal val="visible"/>
                                      </p:to>
                                    </p:set>
                                    <p:anim calcmode="lin" valueType="num">
                                      <p:cBhvr additive="base">
                                        <p:cTn id="7" dur="500" fill="hold"/>
                                        <p:tgtEl>
                                          <p:spTgt spid="491522"/>
                                        </p:tgtEl>
                                        <p:attrNameLst>
                                          <p:attrName>ppt_x</p:attrName>
                                        </p:attrNameLst>
                                      </p:cBhvr>
                                      <p:tavLst>
                                        <p:tav tm="0">
                                          <p:val>
                                            <p:strVal val="#ppt_x"/>
                                          </p:val>
                                        </p:tav>
                                        <p:tav tm="100000">
                                          <p:val>
                                            <p:strVal val="#ppt_x"/>
                                          </p:val>
                                        </p:tav>
                                      </p:tavLst>
                                    </p:anim>
                                    <p:anim calcmode="lin" valueType="num">
                                      <p:cBhvr additive="base">
                                        <p:cTn id="8" dur="500" fill="hold"/>
                                        <p:tgtEl>
                                          <p:spTgt spid="4915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amond(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4" name="Rectangle à coins arrondis 3"/>
          <p:cNvSpPr/>
          <p:nvPr/>
        </p:nvSpPr>
        <p:spPr>
          <a:xfrm>
            <a:off x="5000628" y="1428736"/>
            <a:ext cx="3929090" cy="3857652"/>
          </a:xfrm>
          <a:prstGeom prst="roundRect">
            <a:avLst/>
          </a:prstGeom>
          <a:blipFill>
            <a:blip r:embed="rId2"/>
            <a:tile tx="0" ty="0" sx="100000" sy="100000" flip="none" algn="tl"/>
          </a:bli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indent="274638" algn="ctr" rtl="1"/>
            <a:r>
              <a:rPr lang="ar-DZ" sz="2700" dirty="0" smtClean="0">
                <a:solidFill>
                  <a:schemeClr val="tx1"/>
                </a:solidFill>
              </a:rPr>
              <a:t>تعود جذور التيار التجريبي للفلسفة الحسية قديمة عند اليونان. فقد أكد </a:t>
            </a:r>
            <a:r>
              <a:rPr lang="ar-DZ" sz="2700" b="1" dirty="0" smtClean="0">
                <a:solidFill>
                  <a:schemeClr val="tx1"/>
                </a:solidFill>
              </a:rPr>
              <a:t>أرســطو</a:t>
            </a:r>
            <a:r>
              <a:rPr lang="ar-DZ" sz="2700" dirty="0" smtClean="0">
                <a:solidFill>
                  <a:schemeClr val="tx1"/>
                </a:solidFill>
              </a:rPr>
              <a:t> على أهمية الحس لحصول المعرفة؛ حيث تكون المعرفة مستمدة من تجربة حسية سابقة، فطريق المعرفة يجب أن يبدأ مما تعطيه لنا الحواس. </a:t>
            </a:r>
          </a:p>
        </p:txBody>
      </p:sp>
      <p:sp>
        <p:nvSpPr>
          <p:cNvPr id="7" name="Rectangle à coins arrondis 6"/>
          <p:cNvSpPr/>
          <p:nvPr/>
        </p:nvSpPr>
        <p:spPr>
          <a:xfrm>
            <a:off x="357158" y="2143116"/>
            <a:ext cx="4071966" cy="450059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solidFill>
                  <a:schemeClr val="tx1"/>
                </a:solidFill>
              </a:rPr>
              <a:t>وقد عمل مفكرون مسلمون أمثال: </a:t>
            </a:r>
            <a:r>
              <a:rPr lang="ar-DZ" sz="2800" b="1" dirty="0" smtClean="0">
                <a:solidFill>
                  <a:schemeClr val="tx1"/>
                </a:solidFill>
              </a:rPr>
              <a:t>جابر بن حيان 721 </a:t>
            </a:r>
            <a:r>
              <a:rPr lang="ar-DZ" sz="2800" b="1" dirty="0" err="1" smtClean="0">
                <a:solidFill>
                  <a:schemeClr val="tx1"/>
                </a:solidFill>
              </a:rPr>
              <a:t>م</a:t>
            </a:r>
            <a:r>
              <a:rPr lang="ar-DZ" sz="2800" b="1" dirty="0" smtClean="0">
                <a:solidFill>
                  <a:schemeClr val="tx1"/>
                </a:solidFill>
              </a:rPr>
              <a:t>/ 810م، أبو بكر الرازي865/ 925، الحسن بن الهيثم 965/ 1040، ابن النفيس 1210/ 1288...</a:t>
            </a:r>
            <a:r>
              <a:rPr lang="ar-DZ" sz="2800" dirty="0" smtClean="0">
                <a:solidFill>
                  <a:schemeClr val="tx1"/>
                </a:solidFill>
              </a:rPr>
              <a:t>على وضع دعائم هذا التيار كتأكيدهم على الاحتكاك بالواقع، الملاحظة، والتجربة للحصول على المعرفة.</a:t>
            </a:r>
            <a:endParaRPr lang="fr-FR" sz="2800" dirty="0" smtClean="0">
              <a:solidFill>
                <a:schemeClr val="tx1"/>
              </a:solidFill>
            </a:endParaRPr>
          </a:p>
          <a:p>
            <a:pPr algn="ctr"/>
            <a:endParaRPr lang="fr-FR" dirty="0"/>
          </a:p>
        </p:txBody>
      </p:sp>
      <p:sp>
        <p:nvSpPr>
          <p:cNvPr id="9" name="Plaque 8"/>
          <p:cNvSpPr/>
          <p:nvPr/>
        </p:nvSpPr>
        <p:spPr>
          <a:xfrm>
            <a:off x="285752" y="428604"/>
            <a:ext cx="4000496" cy="128588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200" b="1" dirty="0" smtClean="0">
                <a:solidFill>
                  <a:schemeClr val="tx1"/>
                </a:solidFill>
              </a:rPr>
              <a:t>نشأة التيار التجريبي</a:t>
            </a:r>
            <a:endParaRPr lang="fr-FR" sz="3200" b="1" dirty="0" smtClean="0">
              <a:solidFill>
                <a:schemeClr val="tx1"/>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6" name="Rectangle à coins arrondis 5"/>
          <p:cNvSpPr/>
          <p:nvPr/>
        </p:nvSpPr>
        <p:spPr>
          <a:xfrm>
            <a:off x="500034" y="3500438"/>
            <a:ext cx="8072494" cy="278608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365125" algn="ctr" rtl="1"/>
            <a:r>
              <a:rPr lang="ar-DZ" sz="2700" dirty="0" smtClean="0">
                <a:solidFill>
                  <a:schemeClr val="tx1"/>
                </a:solidFill>
              </a:rPr>
              <a:t>كما كان </a:t>
            </a:r>
            <a:r>
              <a:rPr lang="ar-DZ" sz="2700" b="1" dirty="0" smtClean="0">
                <a:solidFill>
                  <a:schemeClr val="tx1"/>
                </a:solidFill>
              </a:rPr>
              <a:t>توماس </a:t>
            </a:r>
            <a:r>
              <a:rPr lang="ar-DZ" sz="2700" b="1" dirty="0" err="1" smtClean="0">
                <a:solidFill>
                  <a:schemeClr val="tx1"/>
                </a:solidFill>
              </a:rPr>
              <a:t>هوبز</a:t>
            </a:r>
            <a:r>
              <a:rPr lang="ar-DZ" sz="2700" b="1" dirty="0" smtClean="0">
                <a:solidFill>
                  <a:schemeClr val="tx1"/>
                </a:solidFill>
              </a:rPr>
              <a:t> 1588/ 1679</a:t>
            </a:r>
            <a:r>
              <a:rPr lang="ar-DZ" sz="2700" dirty="0" smtClean="0">
                <a:solidFill>
                  <a:schemeClr val="tx1"/>
                </a:solidFill>
              </a:rPr>
              <a:t>، </a:t>
            </a:r>
            <a:r>
              <a:rPr lang="ar-DZ" sz="2700" b="1" dirty="0" smtClean="0">
                <a:solidFill>
                  <a:schemeClr val="tx1"/>
                </a:solidFill>
              </a:rPr>
              <a:t>جون </a:t>
            </a:r>
            <a:r>
              <a:rPr lang="ar-DZ" sz="2700" b="1" dirty="0" err="1" smtClean="0">
                <a:solidFill>
                  <a:schemeClr val="tx1"/>
                </a:solidFill>
              </a:rPr>
              <a:t>لوك</a:t>
            </a:r>
            <a:r>
              <a:rPr lang="ar-DZ" sz="2700" b="1" dirty="0" smtClean="0">
                <a:solidFill>
                  <a:schemeClr val="tx1"/>
                </a:solidFill>
              </a:rPr>
              <a:t> 1632/ 1704، وجورج </a:t>
            </a:r>
            <a:r>
              <a:rPr lang="ar-DZ" sz="2700" b="1" dirty="0" err="1" smtClean="0">
                <a:solidFill>
                  <a:schemeClr val="tx1"/>
                </a:solidFill>
              </a:rPr>
              <a:t>بيركلي</a:t>
            </a:r>
            <a:r>
              <a:rPr lang="ar-DZ" sz="2700" b="1" dirty="0" smtClean="0">
                <a:solidFill>
                  <a:schemeClr val="tx1"/>
                </a:solidFill>
              </a:rPr>
              <a:t> 1685/ 1753، وديفيد </a:t>
            </a:r>
            <a:r>
              <a:rPr lang="ar-DZ" sz="2700" b="1" dirty="0" err="1" smtClean="0">
                <a:solidFill>
                  <a:schemeClr val="tx1"/>
                </a:solidFill>
              </a:rPr>
              <a:t>هيوم</a:t>
            </a:r>
            <a:r>
              <a:rPr lang="ar-DZ" sz="2700" b="1" dirty="0" smtClean="0">
                <a:solidFill>
                  <a:schemeClr val="tx1"/>
                </a:solidFill>
              </a:rPr>
              <a:t> 1711/ 1776، </a:t>
            </a:r>
            <a:r>
              <a:rPr lang="ar-DZ" sz="2700" b="1" dirty="0" err="1" smtClean="0">
                <a:solidFill>
                  <a:schemeClr val="tx1"/>
                </a:solidFill>
              </a:rPr>
              <a:t>إيتين</a:t>
            </a:r>
            <a:r>
              <a:rPr lang="ar-DZ" sz="2700" b="1" dirty="0" smtClean="0">
                <a:solidFill>
                  <a:schemeClr val="tx1"/>
                </a:solidFill>
              </a:rPr>
              <a:t> </a:t>
            </a:r>
            <a:r>
              <a:rPr lang="ar-DZ" sz="2700" b="1" dirty="0" err="1" smtClean="0">
                <a:solidFill>
                  <a:schemeClr val="tx1"/>
                </a:solidFill>
              </a:rPr>
              <a:t>بونوت</a:t>
            </a:r>
            <a:r>
              <a:rPr lang="ar-DZ" sz="2700" b="1" dirty="0" smtClean="0">
                <a:solidFill>
                  <a:schemeClr val="tx1"/>
                </a:solidFill>
              </a:rPr>
              <a:t> </a:t>
            </a:r>
            <a:r>
              <a:rPr lang="ar-DZ" sz="2700" b="1" dirty="0" err="1" smtClean="0">
                <a:solidFill>
                  <a:schemeClr val="tx1"/>
                </a:solidFill>
              </a:rPr>
              <a:t>دي</a:t>
            </a:r>
            <a:r>
              <a:rPr lang="ar-DZ" sz="2700" b="1" dirty="0" smtClean="0">
                <a:solidFill>
                  <a:schemeClr val="tx1"/>
                </a:solidFill>
              </a:rPr>
              <a:t> </a:t>
            </a:r>
            <a:r>
              <a:rPr lang="ar-DZ" sz="2700" b="1" dirty="0" err="1" smtClean="0">
                <a:solidFill>
                  <a:schemeClr val="tx1"/>
                </a:solidFill>
              </a:rPr>
              <a:t>كوندياك</a:t>
            </a:r>
            <a:r>
              <a:rPr lang="ar-DZ" sz="2700" b="1" dirty="0" smtClean="0">
                <a:solidFill>
                  <a:schemeClr val="tx1"/>
                </a:solidFill>
              </a:rPr>
              <a:t> 1714/ 1780، وجون ستيوارت ميل 1806/ 1873</a:t>
            </a:r>
            <a:r>
              <a:rPr lang="ar-DZ" sz="2700" dirty="0" smtClean="0">
                <a:solidFill>
                  <a:schemeClr val="tx1"/>
                </a:solidFill>
              </a:rPr>
              <a:t>... الدعاة الأساسيين للتجريبية خلال </a:t>
            </a:r>
            <a:r>
              <a:rPr lang="ar-DZ" sz="2700" b="1" dirty="0" smtClean="0">
                <a:solidFill>
                  <a:schemeClr val="tx1"/>
                </a:solidFill>
              </a:rPr>
              <a:t>القرنين السبع عشر والثامن عشر.</a:t>
            </a:r>
            <a:r>
              <a:rPr lang="ar-DZ" sz="2700" dirty="0" smtClean="0">
                <a:solidFill>
                  <a:schemeClr val="tx1"/>
                </a:solidFill>
              </a:rPr>
              <a:t> وذلك من خلال الدعوة لمبدأ السببية، والتأكيد على أن التجربة هي التي تشكل معارف العقل.</a:t>
            </a:r>
          </a:p>
        </p:txBody>
      </p:sp>
      <p:sp>
        <p:nvSpPr>
          <p:cNvPr id="5" name="Rectangle à coins arrondis 4"/>
          <p:cNvSpPr/>
          <p:nvPr/>
        </p:nvSpPr>
        <p:spPr>
          <a:xfrm>
            <a:off x="142876" y="357166"/>
            <a:ext cx="8858280" cy="2857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sz="2800" dirty="0" smtClean="0"/>
              <a:t>وبظهور العلم الحديث حوالي 1600 بدأ </a:t>
            </a:r>
            <a:r>
              <a:rPr lang="ar-DZ" sz="2800" dirty="0" smtClean="0"/>
              <a:t>التيار </a:t>
            </a:r>
            <a:r>
              <a:rPr lang="ar-SA" sz="2800" dirty="0" smtClean="0"/>
              <a:t>التجريبي </a:t>
            </a:r>
            <a:r>
              <a:rPr lang="ar-DZ" sz="2800" dirty="0" smtClean="0"/>
              <a:t>يظهر واضحا </a:t>
            </a:r>
            <a:r>
              <a:rPr lang="ar-SA" sz="2800" dirty="0" smtClean="0"/>
              <a:t>في </a:t>
            </a:r>
            <a:r>
              <a:rPr lang="ar-DZ" sz="2800" dirty="0" smtClean="0"/>
              <a:t>مواجهة </a:t>
            </a:r>
            <a:r>
              <a:rPr lang="ar-SA" sz="2800" dirty="0" err="1" smtClean="0"/>
              <a:t>ال</a:t>
            </a:r>
            <a:r>
              <a:rPr lang="ar-DZ" sz="2800" dirty="0" smtClean="0"/>
              <a:t>تيار</a:t>
            </a:r>
            <a:r>
              <a:rPr lang="ar-SA" sz="2800" dirty="0" smtClean="0"/>
              <a:t> العقل</a:t>
            </a:r>
            <a:r>
              <a:rPr lang="ar-DZ" sz="2800" dirty="0" err="1" smtClean="0"/>
              <a:t>ان</a:t>
            </a:r>
            <a:r>
              <a:rPr lang="ar-SA" sz="2800" dirty="0" smtClean="0"/>
              <a:t>ي</a:t>
            </a:r>
            <a:r>
              <a:rPr lang="fr-FR" sz="2800" dirty="0" smtClean="0"/>
              <a:t>. </a:t>
            </a:r>
            <a:r>
              <a:rPr lang="ar-DZ" sz="2800" dirty="0" smtClean="0"/>
              <a:t>إذ عمل </a:t>
            </a:r>
            <a:r>
              <a:rPr lang="ar-SA" sz="2800" b="1" dirty="0" smtClean="0"/>
              <a:t>فرانسيس بيكون (1561 -</a:t>
            </a:r>
            <a:r>
              <a:rPr lang="ar-DZ" sz="2800" b="1" dirty="0" smtClean="0"/>
              <a:t> </a:t>
            </a:r>
            <a:r>
              <a:rPr lang="ar-SA" sz="2800" b="1" dirty="0" smtClean="0"/>
              <a:t>1626) </a:t>
            </a:r>
            <a:r>
              <a:rPr lang="ar-SA" sz="2800" b="1" dirty="0" err="1" smtClean="0"/>
              <a:t>م</a:t>
            </a:r>
            <a:r>
              <a:rPr lang="ar-SA" sz="2800" b="1" dirty="0" smtClean="0"/>
              <a:t> </a:t>
            </a:r>
            <a:r>
              <a:rPr lang="ar-DZ" sz="2800" dirty="0" smtClean="0"/>
              <a:t>على </a:t>
            </a:r>
            <a:r>
              <a:rPr lang="ar-SA" sz="2800" dirty="0" smtClean="0"/>
              <a:t>إقامة منهج علمي جديد يرتكز إلى الفهم المادي للطبيعة وظواهرها</a:t>
            </a:r>
            <a:r>
              <a:rPr lang="ar-DZ" sz="2800" dirty="0" smtClean="0"/>
              <a:t> باعتماد الملاحظة والاختبار.</a:t>
            </a:r>
            <a:r>
              <a:rPr lang="ar-SA" sz="2800" dirty="0" smtClean="0"/>
              <a:t> </a:t>
            </a:r>
            <a:r>
              <a:rPr lang="ar-DZ" sz="2800" dirty="0" smtClean="0"/>
              <a:t>فبدأت مرحلة</a:t>
            </a:r>
            <a:r>
              <a:rPr lang="ar-SA" sz="2800" dirty="0" smtClean="0"/>
              <a:t> </a:t>
            </a:r>
            <a:r>
              <a:rPr lang="ar-DZ" sz="2800" dirty="0" err="1" smtClean="0"/>
              <a:t>تأ</a:t>
            </a:r>
            <a:r>
              <a:rPr lang="ar-SA" sz="2800" dirty="0" smtClean="0"/>
              <a:t>س</a:t>
            </a:r>
            <a:r>
              <a:rPr lang="ar-DZ" sz="2800" dirty="0" smtClean="0"/>
              <a:t>ي</a:t>
            </a:r>
            <a:r>
              <a:rPr lang="ar-SA" sz="2800" dirty="0" smtClean="0"/>
              <a:t>س المادية الجديدة والعلم التجريبي </a:t>
            </a:r>
            <a:r>
              <a:rPr lang="ar-SA" sz="2800" dirty="0" err="1" smtClean="0"/>
              <a:t>و</a:t>
            </a:r>
            <a:r>
              <a:rPr lang="ar-DZ" sz="2800" dirty="0" smtClean="0"/>
              <a:t>و</a:t>
            </a:r>
            <a:r>
              <a:rPr lang="ar-SA" sz="2800" dirty="0" smtClean="0"/>
              <a:t>ضع أسس الاستقراء العلمي </a:t>
            </a:r>
            <a:r>
              <a:rPr lang="ar-DZ" sz="2800" dirty="0" smtClean="0"/>
              <a:t>والهدف من ذلك هو </a:t>
            </a:r>
            <a:r>
              <a:rPr lang="ar-SA" sz="2800" dirty="0" smtClean="0"/>
              <a:t>زيادة سيطرة الإنسان على الطبيعة</a:t>
            </a:r>
            <a:r>
              <a:rPr lang="ar-DZ" sz="2800" dirty="0" smtClean="0"/>
              <a:t>.</a:t>
            </a:r>
            <a:endParaRPr lang="fr-FR" sz="2800" dirty="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4" name="Rectangle à coins arrondis 3"/>
          <p:cNvSpPr/>
          <p:nvPr/>
        </p:nvSpPr>
        <p:spPr>
          <a:xfrm>
            <a:off x="4572000" y="3929066"/>
            <a:ext cx="4357718" cy="2571768"/>
          </a:xfrm>
          <a:prstGeom prst="roundRect">
            <a:avLst/>
          </a:prstGeom>
          <a:blipFill>
            <a:blip r:embed="rId2"/>
            <a:tile tx="0" ty="0" sx="100000" sy="100000" flip="none" algn="tl"/>
          </a:bli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indent="274638" algn="ctr" rtl="1"/>
            <a:r>
              <a:rPr lang="ar-DZ" sz="2700" dirty="0" smtClean="0">
                <a:solidFill>
                  <a:schemeClr val="tx1"/>
                </a:solidFill>
              </a:rPr>
              <a:t>بدأ التيار التجريبي بالتأكيد على النزعة الحسية، أي التصديق بدور الحواس وحدها في تحقيق المعرفة اليقينية، ونفي دور العقل في ذلك.</a:t>
            </a:r>
            <a:endParaRPr lang="fr-FR" sz="2700" dirty="0">
              <a:solidFill>
                <a:schemeClr val="tx1"/>
              </a:solidFill>
            </a:endParaRPr>
          </a:p>
        </p:txBody>
      </p:sp>
      <p:sp>
        <p:nvSpPr>
          <p:cNvPr id="6" name="Rectangle à coins arrondis 5"/>
          <p:cNvSpPr/>
          <p:nvPr/>
        </p:nvSpPr>
        <p:spPr>
          <a:xfrm>
            <a:off x="142844" y="642918"/>
            <a:ext cx="4643470" cy="3429024"/>
          </a:xfrm>
          <a:prstGeom prst="roundRect">
            <a:avLst/>
          </a:prstGeom>
          <a:blipFill>
            <a:blip r:embed="rId3"/>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365125" algn="ctr" rtl="1"/>
            <a:r>
              <a:rPr lang="ar-DZ" sz="2700" dirty="0" smtClean="0">
                <a:solidFill>
                  <a:schemeClr val="tx1"/>
                </a:solidFill>
              </a:rPr>
              <a:t>ثم تطورت نظرة رواده ليجعلوا للعقل دورا وقدرة على فهم وتنظيم وتصنيف ما تمده الحواس من معرفة حول العالم الخارجي. فللعقل دور في تنظيم التجربة وتفسير المعلومات المحصل عليها بالحواس</a:t>
            </a:r>
            <a:endParaRPr lang="ar-DZ" sz="2700" b="1" dirty="0" smtClean="0">
              <a:solidFill>
                <a:schemeClr val="tx1"/>
              </a:solidFill>
            </a:endParaRPr>
          </a:p>
        </p:txBody>
      </p:sp>
      <p:pic>
        <p:nvPicPr>
          <p:cNvPr id="1026" name="Picture 2" descr="C:\Users\pc\Downloads\ملاحظة.jpg"/>
          <p:cNvPicPr>
            <a:picLocks noChangeAspect="1" noChangeArrowheads="1"/>
          </p:cNvPicPr>
          <p:nvPr/>
        </p:nvPicPr>
        <p:blipFill>
          <a:blip r:embed="rId4"/>
          <a:srcRect/>
          <a:stretch>
            <a:fillRect/>
          </a:stretch>
        </p:blipFill>
        <p:spPr bwMode="auto">
          <a:xfrm>
            <a:off x="928677" y="4572023"/>
            <a:ext cx="2143125" cy="2143125"/>
          </a:xfrm>
          <a:prstGeom prst="rect">
            <a:avLst/>
          </a:prstGeom>
          <a:noFill/>
        </p:spPr>
      </p:pic>
      <p:pic>
        <p:nvPicPr>
          <p:cNvPr id="8" name="Picture 2" descr="C:\Users\pc\Desktop\صور تعديل منزل\ممنوع.jpg"/>
          <p:cNvPicPr>
            <a:picLocks noChangeAspect="1" noChangeArrowheads="1"/>
          </p:cNvPicPr>
          <p:nvPr/>
        </p:nvPicPr>
        <p:blipFill>
          <a:blip r:embed="rId5"/>
          <a:srcRect/>
          <a:stretch>
            <a:fillRect/>
          </a:stretch>
        </p:blipFill>
        <p:spPr bwMode="auto">
          <a:xfrm>
            <a:off x="5286380" y="1357298"/>
            <a:ext cx="3143272" cy="1714512"/>
          </a:xfrm>
          <a:prstGeom prst="rect">
            <a:avLst/>
          </a:prstGeom>
          <a:ln>
            <a:noFill/>
          </a:ln>
          <a:effectLst>
            <a:softEdge rad="112500"/>
          </a:effec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0.70"/>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ar-DZ" sz="4000" b="1" dirty="0" smtClean="0">
                <a:solidFill>
                  <a:srgbClr val="C00000"/>
                </a:solidFill>
              </a:rPr>
              <a:t>تقسيمات التيار التجريبي</a:t>
            </a:r>
            <a:endParaRPr lang="fr-FR" sz="4000" b="1" dirty="0">
              <a:solidFill>
                <a:srgbClr val="C00000"/>
              </a:solidFill>
            </a:endParaRPr>
          </a:p>
        </p:txBody>
      </p:sp>
      <p:sp>
        <p:nvSpPr>
          <p:cNvPr id="3" name="Espace réservé du contenu 2"/>
          <p:cNvSpPr>
            <a:spLocks noGrp="1"/>
          </p:cNvSpPr>
          <p:nvPr>
            <p:ph sz="quarter" idx="1"/>
          </p:nvPr>
        </p:nvSpPr>
        <p:spPr>
          <a:xfrm>
            <a:off x="4714876" y="1357298"/>
            <a:ext cx="4214842" cy="3357586"/>
          </a:xfrm>
          <a:blipFill>
            <a:blip r:embed="rId2"/>
            <a:tile tx="0" ty="0" sx="100000" sy="100000" flip="none" algn="tl"/>
          </a:blipFill>
        </p:spPr>
        <p:style>
          <a:lnRef idx="2">
            <a:schemeClr val="accent2"/>
          </a:lnRef>
          <a:fillRef idx="1">
            <a:schemeClr val="lt1"/>
          </a:fillRef>
          <a:effectRef idx="0">
            <a:schemeClr val="accent2"/>
          </a:effectRef>
          <a:fontRef idx="minor">
            <a:schemeClr val="dk1"/>
          </a:fontRef>
        </p:style>
        <p:txBody>
          <a:bodyPr>
            <a:noAutofit/>
          </a:bodyPr>
          <a:lstStyle/>
          <a:p>
            <a:pPr marL="0" indent="441325" algn="ctr" rtl="1">
              <a:buNone/>
            </a:pPr>
            <a:r>
              <a:rPr lang="ar-SA" sz="2800" b="1" dirty="0" smtClean="0"/>
              <a:t>التجريبية الكلاسيكية</a:t>
            </a:r>
            <a:r>
              <a:rPr lang="ar-DZ" sz="2800" b="1" dirty="0" smtClean="0"/>
              <a:t>:</a:t>
            </a:r>
            <a:r>
              <a:rPr lang="ar-SA" sz="2800" b="1" dirty="0" smtClean="0"/>
              <a:t> </a:t>
            </a:r>
            <a:r>
              <a:rPr lang="ar-DZ" sz="2800" dirty="0" smtClean="0"/>
              <a:t>نفي </a:t>
            </a:r>
            <a:r>
              <a:rPr lang="ar-SA" sz="2800" dirty="0" smtClean="0"/>
              <a:t>وجود ما يسمى بالمعرفة الفطرية، </a:t>
            </a:r>
            <a:r>
              <a:rPr lang="ar-DZ" sz="2800" dirty="0" smtClean="0"/>
              <a:t>و</a:t>
            </a:r>
            <a:r>
              <a:rPr lang="ar-SA" sz="2800" dirty="0" smtClean="0"/>
              <a:t>العقل البشري يكون عبارة عن صفحة بيضاء عند الولادة، </a:t>
            </a:r>
            <a:r>
              <a:rPr lang="ar-DZ" sz="2800" dirty="0" smtClean="0"/>
              <a:t>و</a:t>
            </a:r>
            <a:r>
              <a:rPr lang="ar-SA" sz="2800" dirty="0" smtClean="0"/>
              <a:t>المعرفة التي يكتسبها الإنسان تحدث نتيجة </a:t>
            </a:r>
            <a:r>
              <a:rPr lang="ar-SA" sz="2800" dirty="0" err="1" smtClean="0"/>
              <a:t>لل</a:t>
            </a:r>
            <a:r>
              <a:rPr lang="ar-DZ" sz="2800" dirty="0" smtClean="0"/>
              <a:t>حواس.</a:t>
            </a:r>
            <a:r>
              <a:rPr lang="ar-DZ" sz="2800" dirty="0" smtClean="0"/>
              <a:t> </a:t>
            </a:r>
            <a:r>
              <a:rPr lang="ar-DZ" sz="2800" b="1" dirty="0" smtClean="0"/>
              <a:t>( جون </a:t>
            </a:r>
            <a:r>
              <a:rPr lang="ar-DZ" sz="2800" b="1" dirty="0" err="1" smtClean="0"/>
              <a:t>لوك</a:t>
            </a:r>
            <a:r>
              <a:rPr lang="ar-DZ" sz="2800" b="1" dirty="0" smtClean="0"/>
              <a:t> وجون </a:t>
            </a:r>
            <a:r>
              <a:rPr lang="ar-DZ" sz="2800" b="1" dirty="0" err="1" smtClean="0"/>
              <a:t>ستيورت</a:t>
            </a:r>
            <a:r>
              <a:rPr lang="ar-DZ" sz="2800" b="1" dirty="0" smtClean="0"/>
              <a:t> ميل)</a:t>
            </a:r>
            <a:endParaRPr lang="fr-FR" sz="2800" b="1" dirty="0" smtClean="0"/>
          </a:p>
        </p:txBody>
      </p:sp>
      <p:sp>
        <p:nvSpPr>
          <p:cNvPr id="6" name="Espace réservé du contenu 2"/>
          <p:cNvSpPr txBox="1">
            <a:spLocks/>
          </p:cNvSpPr>
          <p:nvPr/>
        </p:nvSpPr>
        <p:spPr>
          <a:xfrm>
            <a:off x="285720" y="1357298"/>
            <a:ext cx="3929058" cy="3357586"/>
          </a:xfrm>
          <a:prstGeom prst="rect">
            <a:avLst/>
          </a:prstGeom>
          <a:blipFill>
            <a:blip r:embed="rId3"/>
            <a:tile tx="0" ty="0" sx="100000" sy="100000" flip="none" algn="tl"/>
          </a:blipFill>
        </p:spPr>
        <p:txBody>
          <a:bodyPr vert="horz">
            <a:normAutofit/>
          </a:bodyPr>
          <a:lstStyle/>
          <a:p>
            <a:pPr marL="0" marR="0" lvl="0" indent="441325"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ar-DZ" sz="3000" b="1" i="0" u="none" strike="noStrike" kern="1200" cap="none" spc="0" normalizeH="0" baseline="0" noProof="0" dirty="0" smtClean="0">
              <a:ln>
                <a:noFill/>
              </a:ln>
              <a:solidFill>
                <a:schemeClr val="tx1"/>
              </a:solidFill>
              <a:effectLst/>
              <a:uLnTx/>
              <a:uFillTx/>
              <a:latin typeface="+mn-lt"/>
              <a:ea typeface="+mn-ea"/>
              <a:cs typeface="+mn-cs"/>
            </a:endParaRPr>
          </a:p>
          <a:p>
            <a:pPr marL="0" marR="0" lvl="0" indent="441325"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SA" sz="3000" b="1" i="0" u="none" strike="noStrike" kern="1200" cap="none" spc="0" normalizeH="0" baseline="0" noProof="0" dirty="0" smtClean="0">
                <a:ln>
                  <a:noFill/>
                </a:ln>
                <a:solidFill>
                  <a:schemeClr val="tx1"/>
                </a:solidFill>
                <a:effectLst/>
                <a:uLnTx/>
                <a:uFillTx/>
                <a:latin typeface="+mn-lt"/>
                <a:ea typeface="+mn-ea"/>
                <a:cs typeface="+mn-cs"/>
              </a:rPr>
              <a:t>التجريبية </a:t>
            </a:r>
            <a:r>
              <a:rPr kumimoji="0" lang="ar-SA" sz="3000" b="1" i="0" u="none" strike="noStrike" kern="1200" cap="none" spc="0" normalizeH="0" baseline="0" noProof="0" dirty="0" smtClean="0">
                <a:ln>
                  <a:noFill/>
                </a:ln>
                <a:solidFill>
                  <a:schemeClr val="tx1"/>
                </a:solidFill>
                <a:effectLst/>
                <a:uLnTx/>
                <a:uFillTx/>
                <a:latin typeface="+mn-lt"/>
                <a:ea typeface="+mn-ea"/>
                <a:cs typeface="+mn-cs"/>
              </a:rPr>
              <a:t>المعتدلة</a:t>
            </a:r>
            <a:r>
              <a:rPr kumimoji="0" lang="ar-DZ" sz="3000" b="1" i="0" u="none" strike="noStrike" kern="1200" cap="none" spc="0" normalizeH="0" baseline="0" noProof="0" dirty="0" smtClean="0">
                <a:ln>
                  <a:noFill/>
                </a:ln>
                <a:solidFill>
                  <a:schemeClr val="tx1"/>
                </a:solidFill>
                <a:effectLst/>
                <a:uLnTx/>
                <a:uFillTx/>
                <a:latin typeface="+mn-lt"/>
                <a:ea typeface="+mn-ea"/>
                <a:cs typeface="+mn-cs"/>
              </a:rPr>
              <a:t>:</a:t>
            </a:r>
            <a:r>
              <a:rPr kumimoji="0" lang="ar-SA" sz="3000" b="1" i="0" u="none" strike="noStrike" kern="1200" cap="none" spc="0" normalizeH="0" baseline="0" noProof="0" dirty="0" smtClean="0">
                <a:ln>
                  <a:noFill/>
                </a:ln>
                <a:solidFill>
                  <a:schemeClr val="tx1"/>
                </a:solidFill>
                <a:effectLst/>
                <a:uLnTx/>
                <a:uFillTx/>
                <a:latin typeface="+mn-lt"/>
                <a:ea typeface="+mn-ea"/>
                <a:cs typeface="+mn-cs"/>
              </a:rPr>
              <a:t> </a:t>
            </a:r>
            <a:r>
              <a:rPr kumimoji="0" lang="ar-DZ" sz="3000" i="0" u="none" strike="noStrike" kern="1200" cap="none" spc="0" normalizeH="0" baseline="0" noProof="0" dirty="0" smtClean="0">
                <a:ln>
                  <a:noFill/>
                </a:ln>
                <a:solidFill>
                  <a:schemeClr val="tx1"/>
                </a:solidFill>
                <a:effectLst/>
                <a:uLnTx/>
                <a:uFillTx/>
                <a:latin typeface="+mn-lt"/>
                <a:ea typeface="+mn-ea"/>
                <a:cs typeface="+mn-cs"/>
              </a:rPr>
              <a:t>إضافة لاستعمال</a:t>
            </a:r>
            <a:r>
              <a:rPr kumimoji="0" lang="ar-DZ" sz="3000" i="0" u="none" strike="noStrike" kern="1200" cap="none" spc="0" normalizeH="0" noProof="0" dirty="0" smtClean="0">
                <a:ln>
                  <a:noFill/>
                </a:ln>
                <a:solidFill>
                  <a:schemeClr val="tx1"/>
                </a:solidFill>
                <a:effectLst/>
                <a:uLnTx/>
                <a:uFillTx/>
                <a:latin typeface="+mn-lt"/>
                <a:ea typeface="+mn-ea"/>
                <a:cs typeface="+mn-cs"/>
              </a:rPr>
              <a:t> الحواس، يؤكد التجريبيون المعتدلون على </a:t>
            </a:r>
            <a:r>
              <a:rPr kumimoji="0" lang="ar-DZ" sz="3000" i="0" u="none" strike="noStrike" kern="1200" cap="none" spc="0" normalizeH="0" noProof="0" dirty="0" smtClean="0">
                <a:ln>
                  <a:noFill/>
                </a:ln>
                <a:solidFill>
                  <a:schemeClr val="tx1"/>
                </a:solidFill>
                <a:effectLst/>
                <a:uLnTx/>
                <a:uFillTx/>
                <a:latin typeface="+mn-lt"/>
                <a:ea typeface="+mn-ea"/>
                <a:cs typeface="+mn-cs"/>
              </a:rPr>
              <a:t>دور </a:t>
            </a:r>
            <a:r>
              <a:rPr kumimoji="0" lang="ar-DZ" sz="3000" i="0" u="none" strike="noStrike" kern="1200" cap="none" spc="0" normalizeH="0" noProof="0" dirty="0" smtClean="0">
                <a:ln>
                  <a:noFill/>
                </a:ln>
                <a:solidFill>
                  <a:schemeClr val="tx1"/>
                </a:solidFill>
                <a:effectLst/>
                <a:uLnTx/>
                <a:uFillTx/>
                <a:latin typeface="+mn-lt"/>
                <a:ea typeface="+mn-ea"/>
                <a:cs typeface="+mn-cs"/>
              </a:rPr>
              <a:t>العقل في </a:t>
            </a:r>
            <a:r>
              <a:rPr lang="ar-DZ" sz="3000" dirty="0" smtClean="0"/>
              <a:t>تنظيم معطيات التجربة. </a:t>
            </a:r>
            <a:r>
              <a:rPr lang="ar-DZ" sz="3000" b="1" dirty="0" smtClean="0"/>
              <a:t>( راسل)</a:t>
            </a:r>
            <a:endParaRPr kumimoji="0" lang="fr-FR" sz="3000" b="1" i="0" u="none" strike="noStrike" kern="1200" cap="none" spc="0" normalizeH="0" baseline="0" noProof="0" dirty="0" smtClean="0">
              <a:ln>
                <a:noFill/>
              </a:ln>
              <a:solidFill>
                <a:schemeClr val="tx1"/>
              </a:solidFill>
              <a:effectLst/>
              <a:uLnTx/>
              <a:uFillTx/>
              <a:latin typeface="+mn-lt"/>
              <a:ea typeface="+mn-ea"/>
              <a:cs typeface="+mn-cs"/>
            </a:endParaRPr>
          </a:p>
          <a:p>
            <a:pPr marL="273050" marR="0" lvl="0" indent="260350" algn="just" defTabSz="914400" rtl="1"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fr-FR" sz="27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3" descr="C:\Users\pc\Desktop\مقاييس السداسي 2\صور\تجريب.jpg"/>
          <p:cNvPicPr>
            <a:picLocks noChangeAspect="1" noChangeArrowheads="1"/>
          </p:cNvPicPr>
          <p:nvPr/>
        </p:nvPicPr>
        <p:blipFill>
          <a:blip r:embed="rId4"/>
          <a:srcRect/>
          <a:stretch>
            <a:fillRect/>
          </a:stretch>
        </p:blipFill>
        <p:spPr bwMode="auto">
          <a:xfrm>
            <a:off x="2571736" y="5429264"/>
            <a:ext cx="4143389" cy="11430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ox(i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strVal val="#ppt_w*0.70"/>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557194"/>
          </a:xfrm>
        </p:spPr>
        <p:txBody>
          <a:bodyPr>
            <a:noAutofit/>
          </a:bodyPr>
          <a:lstStyle/>
          <a:p>
            <a:r>
              <a:rPr lang="ar-DZ" sz="4000" b="1" dirty="0" smtClean="0">
                <a:solidFill>
                  <a:srgbClr val="C00000"/>
                </a:solidFill>
              </a:rPr>
              <a:t>رواد التيار التجريبي</a:t>
            </a:r>
            <a:endParaRPr lang="fr-FR" sz="4000" b="1" dirty="0">
              <a:solidFill>
                <a:srgbClr val="C00000"/>
              </a:solidFill>
            </a:endParaRPr>
          </a:p>
        </p:txBody>
      </p:sp>
      <p:sp>
        <p:nvSpPr>
          <p:cNvPr id="7" name="Pensées 6"/>
          <p:cNvSpPr/>
          <p:nvPr/>
        </p:nvSpPr>
        <p:spPr>
          <a:xfrm>
            <a:off x="4500530" y="2500306"/>
            <a:ext cx="4643470" cy="207170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endParaRPr lang="ar-DZ" sz="3000" dirty="0" smtClean="0"/>
          </a:p>
          <a:p>
            <a:pPr algn="ctr" rtl="1"/>
            <a:r>
              <a:rPr lang="ar-DZ" sz="3000" dirty="0" smtClean="0"/>
              <a:t>إن المعرفة التي لا تستمد من التجربة ليست يقينية</a:t>
            </a:r>
            <a:endParaRPr lang="fr-FR" sz="3000" dirty="0" smtClean="0"/>
          </a:p>
          <a:p>
            <a:pPr algn="ctr" rtl="1"/>
            <a:endParaRPr lang="fr-FR" sz="3600" dirty="0"/>
          </a:p>
        </p:txBody>
      </p:sp>
      <p:pic>
        <p:nvPicPr>
          <p:cNvPr id="8194" name="Picture 2" descr="C:\Users\pc\Desktop\مقاييس السداسي 2\صور\بيكون.jpg"/>
          <p:cNvPicPr>
            <a:picLocks noChangeAspect="1" noChangeArrowheads="1"/>
          </p:cNvPicPr>
          <p:nvPr/>
        </p:nvPicPr>
        <p:blipFill>
          <a:blip r:embed="rId2"/>
          <a:srcRect/>
          <a:stretch>
            <a:fillRect/>
          </a:stretch>
        </p:blipFill>
        <p:spPr bwMode="auto">
          <a:xfrm>
            <a:off x="4500562" y="5072074"/>
            <a:ext cx="3286148" cy="1714497"/>
          </a:xfrm>
          <a:prstGeom prst="rect">
            <a:avLst/>
          </a:prstGeom>
          <a:noFill/>
        </p:spPr>
      </p:pic>
      <p:sp>
        <p:nvSpPr>
          <p:cNvPr id="6" name="Rectangle à coins arrondis 5"/>
          <p:cNvSpPr/>
          <p:nvPr/>
        </p:nvSpPr>
        <p:spPr>
          <a:xfrm>
            <a:off x="357158" y="5715016"/>
            <a:ext cx="3857652" cy="107157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b="1" dirty="0" smtClean="0"/>
              <a:t>فرنسيس بيكون </a:t>
            </a:r>
          </a:p>
          <a:p>
            <a:pPr algn="ctr" rtl="1"/>
            <a:r>
              <a:rPr lang="en-US" sz="2800" b="1" dirty="0" err="1" smtClean="0"/>
              <a:t>F.Bacon</a:t>
            </a:r>
            <a:r>
              <a:rPr lang="en-US" sz="2800" b="1" dirty="0" smtClean="0"/>
              <a:t> </a:t>
            </a:r>
            <a:r>
              <a:rPr lang="ar-DZ" sz="2800" b="1" dirty="0" smtClean="0"/>
              <a:t>(1561/ 1626) </a:t>
            </a:r>
            <a:endParaRPr lang="fr-FR" sz="2800" b="1" dirty="0"/>
          </a:p>
        </p:txBody>
      </p:sp>
      <p:sp>
        <p:nvSpPr>
          <p:cNvPr id="8" name="Rectangle 7"/>
          <p:cNvSpPr/>
          <p:nvPr/>
        </p:nvSpPr>
        <p:spPr>
          <a:xfrm>
            <a:off x="214282" y="714356"/>
            <a:ext cx="8643998" cy="17145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SA" sz="2800" dirty="0" smtClean="0"/>
              <a:t> </a:t>
            </a:r>
            <a:r>
              <a:rPr lang="ar-DZ" sz="2800" dirty="0" smtClean="0"/>
              <a:t>دعا إلى</a:t>
            </a:r>
            <a:r>
              <a:rPr lang="ar-SA" sz="2800" dirty="0" smtClean="0"/>
              <a:t> كشف العلل الخفية للأشياء</a:t>
            </a:r>
            <a:r>
              <a:rPr lang="ar-DZ" sz="2800" dirty="0" smtClean="0"/>
              <a:t>، باعتماد </a:t>
            </a:r>
            <a:r>
              <a:rPr lang="ar-SA" sz="2800" dirty="0" err="1" smtClean="0"/>
              <a:t>ال</a:t>
            </a:r>
            <a:r>
              <a:rPr lang="ar-DZ" sz="2800" dirty="0" smtClean="0"/>
              <a:t>شك</a:t>
            </a:r>
            <a:r>
              <a:rPr lang="ar-SA" sz="2800" dirty="0" smtClean="0"/>
              <a:t> </a:t>
            </a:r>
            <a:r>
              <a:rPr lang="ar-DZ" sz="2800" dirty="0" smtClean="0"/>
              <a:t>في كل معرفة سابقة. وبذلك </a:t>
            </a:r>
            <a:r>
              <a:rPr lang="ar-SA" sz="2800" dirty="0" smtClean="0"/>
              <a:t>تكون النزعة </a:t>
            </a:r>
            <a:r>
              <a:rPr lang="ar-DZ" sz="2800" dirty="0" err="1" smtClean="0"/>
              <a:t>الشكية</a:t>
            </a:r>
            <a:r>
              <a:rPr lang="ar-DZ" sz="2800" dirty="0" smtClean="0"/>
              <a:t> </a:t>
            </a:r>
            <a:r>
              <a:rPr lang="ar-SA" sz="2800" dirty="0" smtClean="0"/>
              <a:t>الخطوة الأولى نحو إصلاح العقل</a:t>
            </a:r>
            <a:r>
              <a:rPr lang="ar-DZ" sz="2800" dirty="0" smtClean="0"/>
              <a:t> وتطهيره</a:t>
            </a:r>
            <a:r>
              <a:rPr lang="ar-SA" sz="2800" dirty="0" smtClean="0"/>
              <a:t> من المفاهيم المسبقة والأوهام التي تهدد</a:t>
            </a:r>
            <a:r>
              <a:rPr lang="ar-DZ" sz="2800" dirty="0" smtClean="0"/>
              <a:t>ه</a:t>
            </a:r>
            <a:r>
              <a:rPr lang="ar-SA" sz="2800" dirty="0" smtClean="0"/>
              <a:t> بشكل مستمر</a:t>
            </a:r>
            <a:r>
              <a:rPr lang="ar-DZ" sz="2800" dirty="0" smtClean="0"/>
              <a:t>.</a:t>
            </a:r>
            <a:r>
              <a:rPr lang="ar-SA" sz="2800" dirty="0" smtClean="0"/>
              <a:t> </a:t>
            </a:r>
            <a:endParaRPr lang="fr-FR" sz="2800" dirty="0" smtClean="0"/>
          </a:p>
        </p:txBody>
      </p:sp>
      <p:sp>
        <p:nvSpPr>
          <p:cNvPr id="10" name="Rectangle 9"/>
          <p:cNvSpPr/>
          <p:nvPr/>
        </p:nvSpPr>
        <p:spPr>
          <a:xfrm>
            <a:off x="357158" y="2571744"/>
            <a:ext cx="3929090" cy="300039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73050" indent="260350" algn="ctr" rtl="1">
              <a:buNone/>
            </a:pPr>
            <a:r>
              <a:rPr lang="ar-DZ" sz="2800" dirty="0" smtClean="0">
                <a:solidFill>
                  <a:schemeClr val="tx1"/>
                </a:solidFill>
              </a:rPr>
              <a:t>يؤكد بيكون على أن العقل أداة تجريد وتصنيف ومماثلة، وإذا ترك على فطرته انقاد لأوهام الطبيعة الأربعة. (أوهام الجنس البشري/ أوهام الكهف/ أوهام السوق/ أوهام المسرح)</a:t>
            </a:r>
            <a:endParaRPr lang="ar-DZ" sz="2800" dirty="0" smtClean="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 calcmode="lin" valueType="num">
                                      <p:cBhvr additive="base">
                                        <p:cTn id="12" dur="500" fill="hold"/>
                                        <p:tgtEl>
                                          <p:spTgt spid="8194"/>
                                        </p:tgtEl>
                                        <p:attrNameLst>
                                          <p:attrName>ppt_x</p:attrName>
                                        </p:attrNameLst>
                                      </p:cBhvr>
                                      <p:tavLst>
                                        <p:tav tm="0">
                                          <p:val>
                                            <p:strVal val="#ppt_x"/>
                                          </p:val>
                                        </p:tav>
                                        <p:tav tm="100000">
                                          <p:val>
                                            <p:strVal val="#ppt_x"/>
                                          </p:val>
                                        </p:tav>
                                      </p:tavLst>
                                    </p:anim>
                                    <p:anim calcmode="lin" valueType="num">
                                      <p:cBhvr additive="base">
                                        <p:cTn id="13"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strVal val="#ppt_w*0.70"/>
                                          </p:val>
                                        </p:tav>
                                        <p:tav tm="100000">
                                          <p:val>
                                            <p:strVal val="#ppt_w"/>
                                          </p:val>
                                        </p:tav>
                                      </p:tavLst>
                                    </p:anim>
                                    <p:anim calcmode="lin" valueType="num">
                                      <p:cBhvr>
                                        <p:cTn id="24" dur="1000" fill="hold"/>
                                        <p:tgtEl>
                                          <p:spTgt spid="10"/>
                                        </p:tgtEl>
                                        <p:attrNameLst>
                                          <p:attrName>ppt_h</p:attrName>
                                        </p:attrNameLst>
                                      </p:cBhvr>
                                      <p:tavLst>
                                        <p:tav tm="0">
                                          <p:val>
                                            <p:strVal val="#ppt_h"/>
                                          </p:val>
                                        </p:tav>
                                        <p:tav tm="100000">
                                          <p:val>
                                            <p:strVal val="#ppt_h"/>
                                          </p:val>
                                        </p:tav>
                                      </p:tavLst>
                                    </p:anim>
                                    <p:animEffect transition="in" filter="fade">
                                      <p:cBhvr>
                                        <p:cTn id="25" dur="1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amond(in)">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8"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628" y="228600"/>
            <a:ext cx="3835524" cy="557194"/>
          </a:xfrm>
        </p:spPr>
        <p:style>
          <a:lnRef idx="1">
            <a:schemeClr val="accent4"/>
          </a:lnRef>
          <a:fillRef idx="2">
            <a:schemeClr val="accent4"/>
          </a:fillRef>
          <a:effectRef idx="1">
            <a:schemeClr val="accent4"/>
          </a:effectRef>
          <a:fontRef idx="minor">
            <a:schemeClr val="dk1"/>
          </a:fontRef>
        </p:style>
        <p:txBody>
          <a:bodyPr>
            <a:noAutofit/>
          </a:bodyPr>
          <a:lstStyle/>
          <a:p>
            <a:pPr algn="just" rtl="1"/>
            <a:r>
              <a:rPr lang="ar-DZ" sz="2800" b="1" dirty="0" smtClean="0">
                <a:solidFill>
                  <a:srgbClr val="C00000"/>
                </a:solidFill>
              </a:rPr>
              <a:t>جون </a:t>
            </a:r>
            <a:r>
              <a:rPr lang="ar-DZ" sz="2800" b="1" dirty="0" err="1" smtClean="0">
                <a:solidFill>
                  <a:srgbClr val="C00000"/>
                </a:solidFill>
              </a:rPr>
              <a:t>لوك</a:t>
            </a:r>
            <a:r>
              <a:rPr lang="ar-DZ" sz="2800" b="1" dirty="0" smtClean="0">
                <a:solidFill>
                  <a:srgbClr val="C00000"/>
                </a:solidFill>
              </a:rPr>
              <a:t>: ( 1632/ 1704)</a:t>
            </a:r>
            <a:endParaRPr lang="fr-FR" sz="2800" b="1" dirty="0">
              <a:solidFill>
                <a:srgbClr val="C00000"/>
              </a:solidFill>
            </a:endParaRPr>
          </a:p>
        </p:txBody>
      </p:sp>
      <p:sp>
        <p:nvSpPr>
          <p:cNvPr id="3" name="Espace réservé du contenu 2"/>
          <p:cNvSpPr>
            <a:spLocks noGrp="1"/>
          </p:cNvSpPr>
          <p:nvPr>
            <p:ph sz="quarter" idx="1"/>
          </p:nvPr>
        </p:nvSpPr>
        <p:spPr>
          <a:xfrm>
            <a:off x="2214546" y="1428736"/>
            <a:ext cx="3984496" cy="1785950"/>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0" indent="533400" algn="ctr" rtl="1">
              <a:lnSpc>
                <a:spcPct val="150000"/>
              </a:lnSpc>
              <a:buNone/>
            </a:pPr>
            <a:r>
              <a:rPr lang="ar-DZ" sz="2800" dirty="0" smtClean="0"/>
              <a:t>يشتركان في القول بأن العقل يتزود بالأفكار عن طريق الحواس الخمس التي تتأثر بالأشياء الخارجية. </a:t>
            </a:r>
          </a:p>
          <a:p>
            <a:pPr algn="just" rtl="1">
              <a:lnSpc>
                <a:spcPct val="150000"/>
              </a:lnSpc>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p:txBody>
      </p:sp>
      <p:pic>
        <p:nvPicPr>
          <p:cNvPr id="3074" name="Picture 2" descr="C:\Users\pc\Desktop\مقاييس السداسي 2\صور\جون لوك.jpg"/>
          <p:cNvPicPr>
            <a:picLocks noChangeAspect="1" noChangeArrowheads="1"/>
          </p:cNvPicPr>
          <p:nvPr/>
        </p:nvPicPr>
        <p:blipFill>
          <a:blip r:embed="rId2"/>
          <a:srcRect/>
          <a:stretch>
            <a:fillRect/>
          </a:stretch>
        </p:blipFill>
        <p:spPr bwMode="auto">
          <a:xfrm>
            <a:off x="6357950" y="1000108"/>
            <a:ext cx="2581274" cy="2214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à coins arrondis 5"/>
          <p:cNvSpPr/>
          <p:nvPr/>
        </p:nvSpPr>
        <p:spPr>
          <a:xfrm>
            <a:off x="4643406" y="4714884"/>
            <a:ext cx="4286312" cy="192882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لا وجود لمعرفة خارج الواقع، ولا وجود لمبادئ نظرية أولية.</a:t>
            </a:r>
          </a:p>
          <a:p>
            <a:pPr algn="ctr" rtl="1"/>
            <a:r>
              <a:rPr lang="ar-DZ" sz="2800" dirty="0" smtClean="0"/>
              <a:t>فالأحكام العقلية تتغير بفعل الزمان والمكان. </a:t>
            </a:r>
            <a:endParaRPr lang="fr-FR" sz="2800" dirty="0"/>
          </a:p>
        </p:txBody>
      </p:sp>
      <p:sp>
        <p:nvSpPr>
          <p:cNvPr id="9" name="Rectangle 8"/>
          <p:cNvSpPr/>
          <p:nvPr/>
        </p:nvSpPr>
        <p:spPr>
          <a:xfrm>
            <a:off x="285720" y="214290"/>
            <a:ext cx="4429156"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ar-DZ" sz="2800" b="1" dirty="0" smtClean="0">
                <a:solidFill>
                  <a:srgbClr val="C00000"/>
                </a:solidFill>
              </a:rPr>
              <a:t>جون </a:t>
            </a:r>
            <a:r>
              <a:rPr lang="ar-DZ" sz="2800" b="1" dirty="0" err="1" smtClean="0">
                <a:solidFill>
                  <a:srgbClr val="C00000"/>
                </a:solidFill>
              </a:rPr>
              <a:t>ستيورات</a:t>
            </a:r>
            <a:r>
              <a:rPr lang="ar-DZ" sz="2800" b="1" dirty="0" smtClean="0">
                <a:solidFill>
                  <a:srgbClr val="C00000"/>
                </a:solidFill>
              </a:rPr>
              <a:t> ميل 1806 - 1873 </a:t>
            </a:r>
            <a:endParaRPr lang="fr-FR" sz="2800" dirty="0"/>
          </a:p>
        </p:txBody>
      </p:sp>
      <p:sp>
        <p:nvSpPr>
          <p:cNvPr id="10" name="Rectangle 9"/>
          <p:cNvSpPr/>
          <p:nvPr/>
        </p:nvSpPr>
        <p:spPr>
          <a:xfrm>
            <a:off x="928662" y="3500438"/>
            <a:ext cx="7143800"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t>وأنه لا يوجد شيء في العقل ما لم يمر بالحس؛ حيث أن العقل يولد كصفحة بيضاء، تأتي التجربة لتنقش عليها ما تشاء.</a:t>
            </a:r>
            <a:endParaRPr lang="fr-FR" sz="2600" dirty="0"/>
          </a:p>
        </p:txBody>
      </p:sp>
      <p:pic>
        <p:nvPicPr>
          <p:cNvPr id="11" name="Picture 2" descr="C:\Users\pc\Desktop\مقاييس السداسي 2\صور\جون ستيوارت مل.jpg"/>
          <p:cNvPicPr>
            <a:picLocks noChangeAspect="1" noChangeArrowheads="1"/>
          </p:cNvPicPr>
          <p:nvPr/>
        </p:nvPicPr>
        <p:blipFill>
          <a:blip r:embed="rId3"/>
          <a:srcRect/>
          <a:stretch>
            <a:fillRect/>
          </a:stretch>
        </p:blipFill>
        <p:spPr bwMode="auto">
          <a:xfrm>
            <a:off x="214282" y="1214422"/>
            <a:ext cx="1857388" cy="192882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2" name="Rectangle 11"/>
          <p:cNvSpPr/>
          <p:nvPr/>
        </p:nvSpPr>
        <p:spPr>
          <a:xfrm>
            <a:off x="285720" y="4714884"/>
            <a:ext cx="4214842" cy="185738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واضع قواعد الاستقراء، التي اعتبرها طريقا للبرهنة. يرى أن السبب وحده كاف لإحداث النتيجة</a:t>
            </a:r>
            <a:r>
              <a:rPr lang="fr-FR" sz="2800" dirty="0" smtClean="0"/>
              <a:t>.</a:t>
            </a:r>
            <a:endParaRPr lang="ar-DZ" sz="2800" dirty="0" smtClean="0"/>
          </a:p>
        </p:txBody>
      </p:sp>
      <p:sp>
        <p:nvSpPr>
          <p:cNvPr id="13" name="Flèche vers le bas 12"/>
          <p:cNvSpPr/>
          <p:nvPr/>
        </p:nvSpPr>
        <p:spPr>
          <a:xfrm>
            <a:off x="8215338" y="3357562"/>
            <a:ext cx="500066" cy="128588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4" name="Flèche vers le bas 13"/>
          <p:cNvSpPr/>
          <p:nvPr/>
        </p:nvSpPr>
        <p:spPr>
          <a:xfrm>
            <a:off x="285720" y="3214686"/>
            <a:ext cx="428628" cy="15001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1000" fill="hold"/>
                                        <p:tgtEl>
                                          <p:spTgt spid="3074"/>
                                        </p:tgtEl>
                                        <p:attrNameLst>
                                          <p:attrName>ppt_w</p:attrName>
                                        </p:attrNameLst>
                                      </p:cBhvr>
                                      <p:tavLst>
                                        <p:tav tm="0">
                                          <p:val>
                                            <p:strVal val="#ppt_w*0.70"/>
                                          </p:val>
                                        </p:tav>
                                        <p:tav tm="100000">
                                          <p:val>
                                            <p:strVal val="#ppt_w"/>
                                          </p:val>
                                        </p:tav>
                                      </p:tavLst>
                                    </p:anim>
                                    <p:anim calcmode="lin" valueType="num">
                                      <p:cBhvr>
                                        <p:cTn id="13" dur="1000" fill="hold"/>
                                        <p:tgtEl>
                                          <p:spTgt spid="3074"/>
                                        </p:tgtEl>
                                        <p:attrNameLst>
                                          <p:attrName>ppt_h</p:attrName>
                                        </p:attrNameLst>
                                      </p:cBhvr>
                                      <p:tavLst>
                                        <p:tav tm="0">
                                          <p:val>
                                            <p:strVal val="#ppt_h"/>
                                          </p:val>
                                        </p:tav>
                                        <p:tav tm="100000">
                                          <p:val>
                                            <p:strVal val="#ppt_h"/>
                                          </p:val>
                                        </p:tav>
                                      </p:tavLst>
                                    </p:anim>
                                    <p:animEffect transition="in" filter="fade">
                                      <p:cBhvr>
                                        <p:cTn id="14" dur="10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strVal val="#ppt_w*0.70"/>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Effect transition="in" filter="fade">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3">
                                            <p:bg/>
                                          </p:spTgt>
                                        </p:tgtEl>
                                        <p:attrNameLst>
                                          <p:attrName>style.visibility</p:attrName>
                                        </p:attrNameLst>
                                      </p:cBhvr>
                                      <p:to>
                                        <p:strVal val="visible"/>
                                      </p:to>
                                    </p:set>
                                    <p:animEffect transition="in" filter="box(in)">
                                      <p:cBhvr>
                                        <p:cTn id="33" dur="500"/>
                                        <p:tgtEl>
                                          <p:spTgt spid="3">
                                            <p:bg/>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box(in)">
                                      <p:cBhvr>
                                        <p:cTn id="38" dur="50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strVal val="#ppt_w*0.70"/>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checkerboard(across)">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1000" fill="hold"/>
                                        <p:tgtEl>
                                          <p:spTgt spid="6"/>
                                        </p:tgtEl>
                                        <p:attrNameLst>
                                          <p:attrName>ppt_w</p:attrName>
                                        </p:attrNameLst>
                                      </p:cBhvr>
                                      <p:tavLst>
                                        <p:tav tm="0">
                                          <p:val>
                                            <p:strVal val="#ppt_w*0.70"/>
                                          </p:val>
                                        </p:tav>
                                        <p:tav tm="100000">
                                          <p:val>
                                            <p:strVal val="#ppt_w"/>
                                          </p:val>
                                        </p:tav>
                                      </p:tavLst>
                                    </p:anim>
                                    <p:anim calcmode="lin" valueType="num">
                                      <p:cBhvr>
                                        <p:cTn id="56" dur="1000" fill="hold"/>
                                        <p:tgtEl>
                                          <p:spTgt spid="6"/>
                                        </p:tgtEl>
                                        <p:attrNameLst>
                                          <p:attrName>ppt_h</p:attrName>
                                        </p:attrNameLst>
                                      </p:cBhvr>
                                      <p:tavLst>
                                        <p:tav tm="0">
                                          <p:val>
                                            <p:strVal val="#ppt_h"/>
                                          </p:val>
                                        </p:tav>
                                        <p:tav tm="100000">
                                          <p:val>
                                            <p:strVal val="#ppt_h"/>
                                          </p:val>
                                        </p:tav>
                                      </p:tavLst>
                                    </p:anim>
                                    <p:animEffect transition="in" filter="fade">
                                      <p:cBhvr>
                                        <p:cTn id="57" dur="10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checkerboard(across)">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diamond(in)">
                                      <p:cBhvr>
                                        <p:cTn id="6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animBg="1"/>
      <p:bldP spid="9" grpId="0" animBg="1"/>
      <p:bldP spid="10" grpId="0" animBg="1"/>
      <p:bldP spid="12"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714348" y="285728"/>
            <a:ext cx="7286676"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b="1" dirty="0" smtClean="0"/>
              <a:t> </a:t>
            </a:r>
            <a:r>
              <a:rPr lang="ar-DZ" sz="3000" b="1" dirty="0" err="1" smtClean="0"/>
              <a:t>برتراند</a:t>
            </a:r>
            <a:r>
              <a:rPr lang="ar-DZ" sz="3000" b="1" dirty="0" smtClean="0"/>
              <a:t> راسل  </a:t>
            </a:r>
            <a:r>
              <a:rPr lang="fr-FR" sz="3000" b="1" dirty="0" smtClean="0"/>
              <a:t>Bertrand Russell</a:t>
            </a:r>
            <a:r>
              <a:rPr lang="ar-DZ" sz="3000" b="1" dirty="0" smtClean="0"/>
              <a:t>1872/ 1970 </a:t>
            </a:r>
            <a:endParaRPr lang="fr-FR" sz="3000" b="1" dirty="0"/>
          </a:p>
        </p:txBody>
      </p:sp>
      <p:pic>
        <p:nvPicPr>
          <p:cNvPr id="2049" name="Picture 1" descr="C:\Users\pc\Downloads\Bertrand_Russell_photo.jpg"/>
          <p:cNvPicPr>
            <a:picLocks noChangeAspect="1" noChangeArrowheads="1"/>
          </p:cNvPicPr>
          <p:nvPr/>
        </p:nvPicPr>
        <p:blipFill>
          <a:blip r:embed="rId2" cstate="print"/>
          <a:srcRect/>
          <a:stretch>
            <a:fillRect/>
          </a:stretch>
        </p:blipFill>
        <p:spPr bwMode="auto">
          <a:xfrm>
            <a:off x="217714" y="4429132"/>
            <a:ext cx="2496898" cy="24288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Rectangle à coins arrondis 9"/>
          <p:cNvSpPr/>
          <p:nvPr/>
        </p:nvSpPr>
        <p:spPr>
          <a:xfrm>
            <a:off x="4929190" y="1500174"/>
            <a:ext cx="4000528" cy="300039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800" dirty="0" smtClean="0">
                <a:solidFill>
                  <a:sysClr val="windowText" lastClr="000000"/>
                </a:solidFill>
              </a:rPr>
              <a:t>ظهرت إسهاماته في التيار التجريبي في كتابيه: معرفتنا بالعالم الخارجي كمجال المنهج العلمي في الفلسفة 1944،</a:t>
            </a:r>
            <a:endParaRPr lang="fr-FR" sz="2800" dirty="0" smtClean="0">
              <a:solidFill>
                <a:sysClr val="windowText" lastClr="000000"/>
              </a:solidFill>
            </a:endParaRPr>
          </a:p>
          <a:p>
            <a:pPr algn="ctr" rtl="1"/>
            <a:r>
              <a:rPr lang="ar-DZ" sz="2800" dirty="0" smtClean="0">
                <a:solidFill>
                  <a:sysClr val="windowText" lastClr="000000"/>
                </a:solidFill>
              </a:rPr>
              <a:t>المعرفة البشرية نطاقها وحدودها 1948، </a:t>
            </a:r>
            <a:endParaRPr lang="fr-FR" sz="2800" dirty="0">
              <a:solidFill>
                <a:sysClr val="windowText" lastClr="000000"/>
              </a:solidFill>
            </a:endParaRPr>
          </a:p>
        </p:txBody>
      </p:sp>
      <p:sp>
        <p:nvSpPr>
          <p:cNvPr id="11" name="Rectangle à coins arrondis 10"/>
          <p:cNvSpPr/>
          <p:nvPr/>
        </p:nvSpPr>
        <p:spPr>
          <a:xfrm>
            <a:off x="285720" y="1500174"/>
            <a:ext cx="4214842" cy="292895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يؤكد راسل أن معرفتنا بالعالم الخارجي مشتقة من </a:t>
            </a:r>
            <a:r>
              <a:rPr lang="ar-DZ" sz="2800" b="1" dirty="0" smtClean="0"/>
              <a:t>الإدراك الحسي</a:t>
            </a:r>
            <a:r>
              <a:rPr lang="ar-DZ" sz="2800" dirty="0" smtClean="0"/>
              <a:t>. وأن التجربة الحسية تأتي أولا وتليها المعرفة الإنسانية. مستندا في ذلك على أفكار </a:t>
            </a:r>
            <a:r>
              <a:rPr lang="ar-DZ" sz="2800" b="1" i="1" dirty="0" smtClean="0"/>
              <a:t>جون </a:t>
            </a:r>
            <a:r>
              <a:rPr lang="ar-DZ" sz="2800" b="1" i="1" dirty="0" err="1" smtClean="0"/>
              <a:t>لوك</a:t>
            </a:r>
            <a:endParaRPr lang="fr-FR" sz="2800" b="1" i="1" dirty="0"/>
          </a:p>
        </p:txBody>
      </p:sp>
      <p:sp>
        <p:nvSpPr>
          <p:cNvPr id="12" name="Rectangle à coins arrondis 11"/>
          <p:cNvSpPr/>
          <p:nvPr/>
        </p:nvSpPr>
        <p:spPr>
          <a:xfrm>
            <a:off x="3143240" y="4714884"/>
            <a:ext cx="5286412" cy="185738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يعني الإدراك الحسي عند راسل تلك الخبرة الحسية بما فيها من عوامل مساعدة كالذاكرة، والتجارب السابقة، والقدرة على الاستدلال... </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9"/>
                                        </p:tgtEl>
                                        <p:attrNameLst>
                                          <p:attrName>style.visibility</p:attrName>
                                        </p:attrNameLst>
                                      </p:cBhvr>
                                      <p:to>
                                        <p:strVal val="visible"/>
                                      </p:to>
                                    </p:set>
                                    <p:animEffect transition="in" filter="box(in)">
                                      <p:cBhvr>
                                        <p:cTn id="12" dur="500"/>
                                        <p:tgtEl>
                                          <p:spTgt spid="2049"/>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diamond(in)">
                                      <p:cBhvr>
                                        <p:cTn id="24" dur="2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linds(horizont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ndir un rectangle avec un coin du même côté 5"/>
          <p:cNvSpPr/>
          <p:nvPr/>
        </p:nvSpPr>
        <p:spPr>
          <a:xfrm>
            <a:off x="214282" y="2571744"/>
            <a:ext cx="4714908" cy="1285884"/>
          </a:xfrm>
          <a:prstGeom prst="round2Same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DZ" sz="2800" dirty="0" smtClean="0"/>
              <a:t>المعرفة عملية اكتساب؛ يكتسب الإنسان  كل المعارف  من العالم الخارجي. </a:t>
            </a:r>
            <a:endParaRPr lang="fr-FR" sz="2800" dirty="0"/>
          </a:p>
        </p:txBody>
      </p:sp>
      <p:sp>
        <p:nvSpPr>
          <p:cNvPr id="7" name="Rectangle à coins arrondis 6"/>
          <p:cNvSpPr/>
          <p:nvPr/>
        </p:nvSpPr>
        <p:spPr>
          <a:xfrm>
            <a:off x="5072098" y="2071678"/>
            <a:ext cx="3929058" cy="17144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smtClean="0">
                <a:solidFill>
                  <a:schemeClr val="tx1"/>
                </a:solidFill>
              </a:rPr>
              <a:t>الحواس، الخبرة الحسية، التجربة هي مصادر المعرفة، وهي معايير للحكم على مصداقية  هذه المعرفة</a:t>
            </a:r>
            <a:endParaRPr lang="fr-FR" sz="2800" dirty="0">
              <a:solidFill>
                <a:schemeClr val="tx1"/>
              </a:solidFill>
            </a:endParaRPr>
          </a:p>
        </p:txBody>
      </p:sp>
      <p:sp>
        <p:nvSpPr>
          <p:cNvPr id="11" name="Plaque 10"/>
          <p:cNvSpPr/>
          <p:nvPr/>
        </p:nvSpPr>
        <p:spPr>
          <a:xfrm>
            <a:off x="0" y="0"/>
            <a:ext cx="3214678" cy="1142984"/>
          </a:xfrm>
          <a:prstGeom prst="bevel">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b="1" dirty="0" smtClean="0">
                <a:solidFill>
                  <a:sysClr val="windowText" lastClr="000000"/>
                </a:solidFill>
              </a:rPr>
              <a:t>مبادئ التيار التجريبي</a:t>
            </a:r>
            <a:endParaRPr lang="fr-FR" sz="3000" b="1" dirty="0">
              <a:solidFill>
                <a:sysClr val="windowText" lastClr="000000"/>
              </a:solidFill>
            </a:endParaRPr>
          </a:p>
        </p:txBody>
      </p:sp>
      <p:sp>
        <p:nvSpPr>
          <p:cNvPr id="13" name="Rectangle à coins arrondis 12"/>
          <p:cNvSpPr/>
          <p:nvPr/>
        </p:nvSpPr>
        <p:spPr>
          <a:xfrm>
            <a:off x="142844" y="1214422"/>
            <a:ext cx="4286280" cy="1214446"/>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فلولا الحواس لما كان للأشياء الخارجية وجودا في العقل</a:t>
            </a:r>
            <a:endParaRPr lang="fr-FR" sz="2800" dirty="0">
              <a:solidFill>
                <a:schemeClr val="tx1"/>
              </a:solidFill>
            </a:endParaRPr>
          </a:p>
        </p:txBody>
      </p:sp>
      <p:sp>
        <p:nvSpPr>
          <p:cNvPr id="10" name="Rectangle à coins arrondis 9"/>
          <p:cNvSpPr/>
          <p:nvPr/>
        </p:nvSpPr>
        <p:spPr>
          <a:xfrm>
            <a:off x="4857752" y="142852"/>
            <a:ext cx="4214842" cy="178595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ليست هناك معارف قبلية، فكل ما لدينا من معارف بعدية؛ أي محصلة  التجربة ومعالجة الحواس</a:t>
            </a:r>
            <a:endParaRPr lang="fr-FR" sz="2800" dirty="0"/>
          </a:p>
        </p:txBody>
      </p:sp>
      <p:sp>
        <p:nvSpPr>
          <p:cNvPr id="15" name="Rectangle à coins arrondis 14"/>
          <p:cNvSpPr/>
          <p:nvPr/>
        </p:nvSpPr>
        <p:spPr>
          <a:xfrm>
            <a:off x="214282" y="4000504"/>
            <a:ext cx="4786346" cy="107157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يتم اكتساب المعرفة بالتدريج انطلاقا من الاحتكاك بالعالم الخارجي</a:t>
            </a:r>
            <a:endParaRPr lang="fr-FR" sz="2800" dirty="0">
              <a:solidFill>
                <a:schemeClr val="tx1"/>
              </a:solidFill>
            </a:endParaRPr>
          </a:p>
        </p:txBody>
      </p:sp>
      <p:sp>
        <p:nvSpPr>
          <p:cNvPr id="16" name="Rectangle à coins arrondis 15"/>
          <p:cNvSpPr/>
          <p:nvPr/>
        </p:nvSpPr>
        <p:spPr>
          <a:xfrm>
            <a:off x="5072066" y="4000504"/>
            <a:ext cx="3857652" cy="114300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solidFill>
                  <a:schemeClr val="tx1"/>
                </a:solidFill>
              </a:rPr>
              <a:t>يدرك الإنسان الملموس قبل إدراكه للمجرد، والخاص قبل العام. </a:t>
            </a:r>
            <a:endParaRPr lang="fr-FR" sz="2600" dirty="0">
              <a:solidFill>
                <a:schemeClr val="tx1"/>
              </a:solidFill>
            </a:endParaRPr>
          </a:p>
        </p:txBody>
      </p:sp>
      <p:sp>
        <p:nvSpPr>
          <p:cNvPr id="18" name="Rectangle à coins arrondis 17"/>
          <p:cNvSpPr/>
          <p:nvPr/>
        </p:nvSpPr>
        <p:spPr>
          <a:xfrm>
            <a:off x="1000100" y="5500702"/>
            <a:ext cx="7000924" cy="1071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المعرفة ليست مطلقة بل هي متغير ونسبية حسب الظروف والمتغيرات، ولا وجود لأية  قوانين كلية مسبقة.</a:t>
            </a:r>
            <a:endParaRPr lang="fr-FR"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strVal val="#ppt_w*0.70"/>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amond(in)">
                                      <p:cBhvr>
                                        <p:cTn id="30" dur="2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amond(in)">
                                      <p:cBhvr>
                                        <p:cTn id="35" dur="2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1000" fill="hold"/>
                                        <p:tgtEl>
                                          <p:spTgt spid="18"/>
                                        </p:tgtEl>
                                        <p:attrNameLst>
                                          <p:attrName>ppt_w</p:attrName>
                                        </p:attrNameLst>
                                      </p:cBhvr>
                                      <p:tavLst>
                                        <p:tav tm="0">
                                          <p:val>
                                            <p:strVal val="#ppt_w*0.70"/>
                                          </p:val>
                                        </p:tav>
                                        <p:tav tm="100000">
                                          <p:val>
                                            <p:strVal val="#ppt_w"/>
                                          </p:val>
                                        </p:tav>
                                      </p:tavLst>
                                    </p:anim>
                                    <p:anim calcmode="lin" valueType="num">
                                      <p:cBhvr>
                                        <p:cTn id="41" dur="1000" fill="hold"/>
                                        <p:tgtEl>
                                          <p:spTgt spid="18"/>
                                        </p:tgtEl>
                                        <p:attrNameLst>
                                          <p:attrName>ppt_h</p:attrName>
                                        </p:attrNameLst>
                                      </p:cBhvr>
                                      <p:tavLst>
                                        <p:tav tm="0">
                                          <p:val>
                                            <p:strVal val="#ppt_h"/>
                                          </p:val>
                                        </p:tav>
                                        <p:tav tm="100000">
                                          <p:val>
                                            <p:strVal val="#ppt_h"/>
                                          </p:val>
                                        </p:tav>
                                      </p:tavLst>
                                    </p:anim>
                                    <p:animEffect transition="in" filter="fade">
                                      <p:cBhvr>
                                        <p:cTn id="4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0" grpId="0" animBg="1"/>
      <p:bldP spid="15" grpId="0" animBg="1"/>
      <p:bldP spid="16"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6908"/>
          </a:xfrm>
        </p:spPr>
        <p:txBody>
          <a:bodyPr>
            <a:normAutofit/>
          </a:bodyPr>
          <a:lstStyle/>
          <a:p>
            <a:pPr rtl="1"/>
            <a:r>
              <a:rPr lang="ar-DZ" sz="4000" b="1" dirty="0" smtClean="0">
                <a:solidFill>
                  <a:schemeClr val="tx1"/>
                </a:solidFill>
              </a:rPr>
              <a:t>نقد التيار التجريبي</a:t>
            </a:r>
            <a:endParaRPr lang="fr-FR" sz="4000" b="1" dirty="0">
              <a:solidFill>
                <a:schemeClr val="tx1"/>
              </a:solidFill>
            </a:endParaRPr>
          </a:p>
        </p:txBody>
      </p:sp>
      <p:sp>
        <p:nvSpPr>
          <p:cNvPr id="3" name="Espace réservé du contenu 2"/>
          <p:cNvSpPr>
            <a:spLocks noGrp="1"/>
          </p:cNvSpPr>
          <p:nvPr>
            <p:ph sz="quarter" idx="1"/>
          </p:nvPr>
        </p:nvSpPr>
        <p:spPr>
          <a:xfrm>
            <a:off x="357158" y="2643182"/>
            <a:ext cx="8503920" cy="2955800"/>
          </a:xfrm>
        </p:spPr>
        <p:txBody>
          <a:bodyPr>
            <a:normAutofit/>
          </a:bodyPr>
          <a:lstStyle/>
          <a:p>
            <a:pPr marL="273050" indent="442913" algn="just" rtl="1">
              <a:buNone/>
              <a:tabLst>
                <a:tab pos="92075" algn="l"/>
              </a:tabLst>
            </a:pPr>
            <a:r>
              <a:rPr lang="ar-DZ" dirty="0" smtClean="0"/>
              <a:t/>
            </a:r>
            <a:br>
              <a:rPr lang="ar-DZ" dirty="0" smtClean="0"/>
            </a:br>
            <a:r>
              <a:rPr lang="ar-DZ" dirty="0" smtClean="0"/>
              <a:t> </a:t>
            </a:r>
            <a:br>
              <a:rPr lang="ar-DZ" dirty="0" smtClean="0"/>
            </a:br>
            <a:endParaRPr lang="ar-DZ" dirty="0" smtClean="0"/>
          </a:p>
        </p:txBody>
      </p:sp>
      <p:sp>
        <p:nvSpPr>
          <p:cNvPr id="6" name="Rectangle à coins arrondis 5"/>
          <p:cNvSpPr/>
          <p:nvPr/>
        </p:nvSpPr>
        <p:spPr>
          <a:xfrm>
            <a:off x="2285984" y="2571744"/>
            <a:ext cx="6286544" cy="10001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رغم أهمية الحواس للاتصال بالعالم الخارجي إلا أنها غير كافية للإطلاع على حقيقة هذا العالم. </a:t>
            </a:r>
            <a:endParaRPr lang="fr-FR" sz="2800" dirty="0"/>
          </a:p>
        </p:txBody>
      </p:sp>
      <p:sp>
        <p:nvSpPr>
          <p:cNvPr id="7" name="Rectangle à coins arrondis 6"/>
          <p:cNvSpPr/>
          <p:nvPr/>
        </p:nvSpPr>
        <p:spPr>
          <a:xfrm>
            <a:off x="214282" y="3786190"/>
            <a:ext cx="6500858" cy="114300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الكثير من الأمور تغيب عن شهادة الحواس وتحتاج إلى إدراك عقلي، كالحقائق الرياضية والمبادئ العقلية....</a:t>
            </a:r>
          </a:p>
        </p:txBody>
      </p:sp>
      <p:sp>
        <p:nvSpPr>
          <p:cNvPr id="8" name="Rectangle à coins arrondis 7"/>
          <p:cNvSpPr/>
          <p:nvPr/>
        </p:nvSpPr>
        <p:spPr>
          <a:xfrm>
            <a:off x="3643306" y="5143512"/>
            <a:ext cx="5143536" cy="114300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800" dirty="0" smtClean="0"/>
              <a:t>الحواس مصدر غير موثوق في المعرفة </a:t>
            </a:r>
            <a:br>
              <a:rPr lang="ar-DZ" sz="2800" dirty="0" smtClean="0"/>
            </a:br>
            <a:r>
              <a:rPr lang="ar-DZ" sz="2800" dirty="0" smtClean="0"/>
              <a:t>كونها قد تخدعنا. </a:t>
            </a:r>
            <a:endParaRPr lang="fr-FR" sz="2800" dirty="0" smtClean="0"/>
          </a:p>
        </p:txBody>
      </p:sp>
      <p:sp>
        <p:nvSpPr>
          <p:cNvPr id="9" name="Rectangle 8"/>
          <p:cNvSpPr/>
          <p:nvPr/>
        </p:nvSpPr>
        <p:spPr>
          <a:xfrm>
            <a:off x="1071538" y="1000108"/>
            <a:ext cx="7286676" cy="14287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dirty="0" smtClean="0">
                <a:solidFill>
                  <a:schemeClr val="tx1"/>
                </a:solidFill>
              </a:rPr>
              <a:t>لقد مهدت بعض المذاهب </a:t>
            </a:r>
            <a:r>
              <a:rPr lang="ar-DZ" sz="2600" dirty="0" err="1" smtClean="0">
                <a:solidFill>
                  <a:schemeClr val="tx1"/>
                </a:solidFill>
              </a:rPr>
              <a:t>ل</a:t>
            </a:r>
            <a:r>
              <a:rPr lang="ar-SA" sz="2600" dirty="0" smtClean="0">
                <a:solidFill>
                  <a:schemeClr val="tx1"/>
                </a:solidFill>
              </a:rPr>
              <a:t>لتوفيق بين </a:t>
            </a:r>
            <a:r>
              <a:rPr lang="ar-SA" sz="2600" dirty="0" err="1" smtClean="0">
                <a:solidFill>
                  <a:schemeClr val="tx1"/>
                </a:solidFill>
              </a:rPr>
              <a:t>ال</a:t>
            </a:r>
            <a:r>
              <a:rPr lang="ar-DZ" sz="2600" dirty="0" smtClean="0">
                <a:solidFill>
                  <a:schemeClr val="tx1"/>
                </a:solidFill>
              </a:rPr>
              <a:t>تياري</a:t>
            </a:r>
            <a:r>
              <a:rPr lang="ar-SA" sz="2600" dirty="0" smtClean="0">
                <a:solidFill>
                  <a:schemeClr val="tx1"/>
                </a:solidFill>
              </a:rPr>
              <a:t>ن التجريبي والعقلي </a:t>
            </a:r>
            <a:r>
              <a:rPr lang="ar-DZ" sz="2600" dirty="0" smtClean="0">
                <a:solidFill>
                  <a:schemeClr val="tx1"/>
                </a:solidFill>
              </a:rPr>
              <a:t>(النقدية عند </a:t>
            </a:r>
            <a:r>
              <a:rPr lang="ar-DZ" sz="2600" dirty="0" err="1" smtClean="0">
                <a:solidFill>
                  <a:schemeClr val="tx1"/>
                </a:solidFill>
              </a:rPr>
              <a:t>كانط</a:t>
            </a:r>
            <a:r>
              <a:rPr lang="ar-DZ" sz="2600" dirty="0" smtClean="0">
                <a:solidFill>
                  <a:schemeClr val="tx1"/>
                </a:solidFill>
              </a:rPr>
              <a:t>) </a:t>
            </a:r>
            <a:r>
              <a:rPr lang="ar-SA" sz="2600" dirty="0" smtClean="0">
                <a:solidFill>
                  <a:schemeClr val="tx1"/>
                </a:solidFill>
              </a:rPr>
              <a:t>والجمع بين صورة المعرفة التي يقدمها العقل، ومادة المعرفة التي تقدمها التجربة</a:t>
            </a:r>
            <a:r>
              <a:rPr lang="fr-FR" sz="2600" dirty="0" smtClean="0">
                <a:solidFill>
                  <a:schemeClr val="tx1"/>
                </a:solidFill>
              </a:rPr>
              <a:t>.</a:t>
            </a:r>
            <a:r>
              <a:rPr lang="ar-DZ" sz="2600" dirty="0" smtClean="0">
                <a:solidFill>
                  <a:schemeClr val="tx1"/>
                </a:solidFill>
              </a:rPr>
              <a:t> في تأكيد على: </a:t>
            </a:r>
            <a:endParaRPr lang="fr-FR" sz="2600"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strVal val="#ppt_w*0.70"/>
                                          </p:val>
                                        </p:tav>
                                        <p:tav tm="100000">
                                          <p:val>
                                            <p:strVal val="#ppt_w"/>
                                          </p:val>
                                        </p:tav>
                                      </p:tavLst>
                                    </p:anim>
                                    <p:anim calcmode="lin" valueType="num">
                                      <p:cBhvr>
                                        <p:cTn id="31" dur="1000" fill="hold"/>
                                        <p:tgtEl>
                                          <p:spTgt spid="9"/>
                                        </p:tgtEl>
                                        <p:attrNameLst>
                                          <p:attrName>ppt_h</p:attrName>
                                        </p:attrNameLst>
                                      </p:cBhvr>
                                      <p:tavLst>
                                        <p:tav tm="0">
                                          <p:val>
                                            <p:strVal val="#ppt_h"/>
                                          </p:val>
                                        </p:tav>
                                        <p:tav tm="100000">
                                          <p:val>
                                            <p:strVal val="#ppt_h"/>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4929190" y="357166"/>
            <a:ext cx="4000560" cy="100013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تكون التصورات العقلية فارغة إذا لم ترتبط </a:t>
            </a:r>
            <a:r>
              <a:rPr lang="ar-DZ" sz="2800" dirty="0" err="1" smtClean="0">
                <a:solidFill>
                  <a:schemeClr val="tx1"/>
                </a:solidFill>
                <a:latin typeface="Times New Roman" pitchFamily="18" charset="0"/>
                <a:cs typeface="Times New Roman" pitchFamily="18" charset="0"/>
              </a:rPr>
              <a:t>بالإدراكات</a:t>
            </a:r>
            <a:r>
              <a:rPr lang="ar-DZ" sz="2800" dirty="0" smtClean="0">
                <a:solidFill>
                  <a:schemeClr val="tx1"/>
                </a:solidFill>
                <a:latin typeface="Times New Roman" pitchFamily="18" charset="0"/>
                <a:cs typeface="Times New Roman" pitchFamily="18" charset="0"/>
              </a:rPr>
              <a:t> الحسية.</a:t>
            </a:r>
          </a:p>
        </p:txBody>
      </p:sp>
      <p:sp>
        <p:nvSpPr>
          <p:cNvPr id="5" name="Rectangle à coins arrondis 4"/>
          <p:cNvSpPr/>
          <p:nvPr/>
        </p:nvSpPr>
        <p:spPr>
          <a:xfrm>
            <a:off x="1500166" y="3500438"/>
            <a:ext cx="3429024"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للذات العارفة إدراك حسي وآخر عقلي.</a:t>
            </a:r>
          </a:p>
        </p:txBody>
      </p:sp>
      <p:sp>
        <p:nvSpPr>
          <p:cNvPr id="6" name="Rectangle à coins arrondis 5"/>
          <p:cNvSpPr/>
          <p:nvPr/>
        </p:nvSpPr>
        <p:spPr>
          <a:xfrm>
            <a:off x="142844" y="5357826"/>
            <a:ext cx="4286280" cy="128588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تكتمل عملية الإدراك بالترابط بين الصورة العقلية والمدركات الحسية.</a:t>
            </a:r>
          </a:p>
        </p:txBody>
      </p:sp>
      <p:sp>
        <p:nvSpPr>
          <p:cNvPr id="7" name="Rectangle à coins arrondis 6"/>
          <p:cNvSpPr/>
          <p:nvPr/>
        </p:nvSpPr>
        <p:spPr>
          <a:xfrm>
            <a:off x="2643174" y="1785926"/>
            <a:ext cx="3929090"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تكون </a:t>
            </a:r>
            <a:r>
              <a:rPr lang="ar-DZ" sz="2800" dirty="0" err="1" smtClean="0">
                <a:solidFill>
                  <a:schemeClr val="tx1"/>
                </a:solidFill>
                <a:latin typeface="Times New Roman" pitchFamily="18" charset="0"/>
                <a:cs typeface="Times New Roman" pitchFamily="18" charset="0"/>
              </a:rPr>
              <a:t>الإدراكات</a:t>
            </a:r>
            <a:r>
              <a:rPr lang="ar-DZ" sz="2800" dirty="0" smtClean="0">
                <a:solidFill>
                  <a:schemeClr val="tx1"/>
                </a:solidFill>
                <a:latin typeface="Times New Roman" pitchFamily="18" charset="0"/>
                <a:cs typeface="Times New Roman" pitchFamily="18" charset="0"/>
              </a:rPr>
              <a:t> الحسية عمياء إذا لم ترتبط بالتصورات العقلية.</a:t>
            </a:r>
          </a:p>
        </p:txBody>
      </p:sp>
      <p:sp>
        <p:nvSpPr>
          <p:cNvPr id="10" name="Rectangle à coins arrondis 9"/>
          <p:cNvSpPr/>
          <p:nvPr/>
        </p:nvSpPr>
        <p:spPr>
          <a:xfrm>
            <a:off x="285720" y="214290"/>
            <a:ext cx="3571900" cy="121444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rtl="1"/>
            <a:r>
              <a:rPr lang="ar-DZ" sz="2800" dirty="0" smtClean="0">
                <a:solidFill>
                  <a:schemeClr val="tx1"/>
                </a:solidFill>
              </a:rPr>
              <a:t>العقل والتجربة كلاهما ضروريان لاكتساب المعرفة. </a:t>
            </a:r>
            <a:endParaRPr lang="fr-FR" dirty="0">
              <a:solidFill>
                <a:schemeClr val="tx1"/>
              </a:solidFill>
            </a:endParaRPr>
          </a:p>
        </p:txBody>
      </p:sp>
      <p:sp>
        <p:nvSpPr>
          <p:cNvPr id="11" name="Rectangle à coins arrondis 10"/>
          <p:cNvSpPr/>
          <p:nvPr/>
        </p:nvSpPr>
        <p:spPr>
          <a:xfrm>
            <a:off x="5214942" y="5429264"/>
            <a:ext cx="3714776" cy="114300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إذا كان العقل يزودنا بالأطر الأساسية لفهم العالم</a:t>
            </a:r>
            <a:endParaRPr lang="fr-FR" sz="2800" dirty="0"/>
          </a:p>
        </p:txBody>
      </p:sp>
      <p:sp>
        <p:nvSpPr>
          <p:cNvPr id="12" name="Rectangle à coins arrondis 11"/>
          <p:cNvSpPr/>
          <p:nvPr/>
        </p:nvSpPr>
        <p:spPr>
          <a:xfrm>
            <a:off x="5286380" y="3714752"/>
            <a:ext cx="3571900" cy="1285884"/>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DZ" sz="2600" dirty="0" smtClean="0">
                <a:solidFill>
                  <a:sysClr val="windowText" lastClr="000000"/>
                </a:solidFill>
              </a:rPr>
              <a:t>فإن  التجربة تزودنا بالمحتوى الذي نحتاجه لملء هذه الأطر.</a:t>
            </a:r>
            <a:endParaRPr lang="fr-FR" sz="2600" dirty="0">
              <a:solidFill>
                <a:sysClr val="windowText" lastClr="000000"/>
              </a:solidFill>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0" grpId="0" animBg="1"/>
      <p:bldP spid="11" grpId="0" animBg="1"/>
      <p:bldP spid="12"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2146</Words>
  <Application>Microsoft Office PowerPoint</Application>
  <PresentationFormat>Affichage à l'écran (4:3)</PresentationFormat>
  <Paragraphs>223</Paragraphs>
  <Slides>35</Slides>
  <Notes>0</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Thème Office</vt:lpstr>
      <vt:lpstr>Diapositive 1</vt:lpstr>
      <vt:lpstr>التيار الرابع: التيار العقلاني</vt:lpstr>
      <vt:lpstr>التيار العقلاني</vt:lpstr>
      <vt:lpstr>Diapositive 4</vt:lpstr>
      <vt:lpstr>Diapositive 5</vt:lpstr>
      <vt:lpstr>Diapositive 6</vt:lpstr>
      <vt:lpstr>Diapositive 7</vt:lpstr>
      <vt:lpstr>نشأة التيار عقلاني</vt:lpstr>
      <vt:lpstr>Diapositive 9</vt:lpstr>
      <vt:lpstr>Diapositive 10</vt:lpstr>
      <vt:lpstr>Diapositive 11</vt:lpstr>
      <vt:lpstr>Diapositive 12</vt:lpstr>
      <vt:lpstr>Diapositive 13</vt:lpstr>
      <vt:lpstr>Diapositive 14</vt:lpstr>
      <vt:lpstr>Diapositive 15</vt:lpstr>
      <vt:lpstr>Diapositive 16</vt:lpstr>
      <vt:lpstr>الانتقادات الموجهة للتيار العقلاني</vt:lpstr>
      <vt:lpstr>Diapositive 18</vt:lpstr>
      <vt:lpstr>Diapositive 19</vt:lpstr>
      <vt:lpstr>التيار الخامس: التيار التجريبي</vt:lpstr>
      <vt:lpstr>التيار التجريبي</vt:lpstr>
      <vt:lpstr>ما هي التجربة</vt:lpstr>
      <vt:lpstr>Diapositive 23</vt:lpstr>
      <vt:lpstr>ما هو التيار التجريبي</vt:lpstr>
      <vt:lpstr>Diapositive 25</vt:lpstr>
      <vt:lpstr>Diapositive 26</vt:lpstr>
      <vt:lpstr>Diapositive 27</vt:lpstr>
      <vt:lpstr>Diapositive 28</vt:lpstr>
      <vt:lpstr>تقسيمات التيار التجريبي</vt:lpstr>
      <vt:lpstr>رواد التيار التجريبي</vt:lpstr>
      <vt:lpstr>جون لوك: ( 1632/ 1704)</vt:lpstr>
      <vt:lpstr>Diapositive 32</vt:lpstr>
      <vt:lpstr>Diapositive 33</vt:lpstr>
      <vt:lpstr>نقد التيار التجريبي</vt:lpstr>
      <vt:lpstr>Diapositive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pc</cp:lastModifiedBy>
  <cp:revision>2</cp:revision>
  <dcterms:created xsi:type="dcterms:W3CDTF">2026-02-20T15:31:11Z</dcterms:created>
  <dcterms:modified xsi:type="dcterms:W3CDTF">2026-02-22T13:57:37Z</dcterms:modified>
</cp:coreProperties>
</file>